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65" r:id="rId1"/>
    <p:sldMasterId id="2147483777" r:id="rId2"/>
  </p:sldMasterIdLst>
  <p:notesMasterIdLst>
    <p:notesMasterId r:id="rId28"/>
  </p:notesMasterIdLst>
  <p:sldIdLst>
    <p:sldId id="256" r:id="rId3"/>
    <p:sldId id="258" r:id="rId4"/>
    <p:sldId id="269" r:id="rId5"/>
    <p:sldId id="257" r:id="rId6"/>
    <p:sldId id="284" r:id="rId7"/>
    <p:sldId id="259" r:id="rId8"/>
    <p:sldId id="270" r:id="rId9"/>
    <p:sldId id="271" r:id="rId10"/>
    <p:sldId id="279" r:id="rId11"/>
    <p:sldId id="280" r:id="rId12"/>
    <p:sldId id="281" r:id="rId13"/>
    <p:sldId id="274" r:id="rId14"/>
    <p:sldId id="273" r:id="rId15"/>
    <p:sldId id="275" r:id="rId16"/>
    <p:sldId id="263" r:id="rId17"/>
    <p:sldId id="283" r:id="rId18"/>
    <p:sldId id="264" r:id="rId19"/>
    <p:sldId id="277" r:id="rId20"/>
    <p:sldId id="278" r:id="rId21"/>
    <p:sldId id="276" r:id="rId22"/>
    <p:sldId id="265" r:id="rId23"/>
    <p:sldId id="267" r:id="rId24"/>
    <p:sldId id="268" r:id="rId25"/>
    <p:sldId id="282" r:id="rId26"/>
    <p:sldId id="285" r:id="rId2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8" autoAdjust="0"/>
    <p:restoredTop sz="80431" autoAdjust="0"/>
  </p:normalViewPr>
  <p:slideViewPr>
    <p:cSldViewPr snapToGrid="0">
      <p:cViewPr varScale="1">
        <p:scale>
          <a:sx n="78" d="100"/>
          <a:sy n="78" d="100"/>
        </p:scale>
        <p:origin x="114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DBEC6-8A21-429C-A84E-B536986648EA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C494C-7F3D-406B-9A90-60DD3990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𝑡𝑖𝑙𝑑𝑒𝑂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𝑠𝑞𝑟𝑡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LDCs uses in crypto, PCPs, hardness of approx., </a:t>
                </a:r>
                <a:r>
                  <a:rPr lang="en-US" dirty="0" err="1" smtClean="0"/>
                  <a:t>Ips</a:t>
                </a:r>
                <a:r>
                  <a:rPr lang="en-US" dirty="0" smtClean="0"/>
                  <a:t>, PIR, databases etc.</a:t>
                </a:r>
              </a:p>
              <a:p>
                <a:r>
                  <a:rPr lang="en-US" dirty="0" smtClean="0"/>
                  <a:t>Initial work by Katz and </a:t>
                </a:r>
                <a:r>
                  <a:rPr lang="en-US" dirty="0" err="1" smtClean="0"/>
                  <a:t>Trevisan</a:t>
                </a:r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- minimum distance: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 Ham(E(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))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Reference 1: </a:t>
                </a:r>
                <a:r>
                  <a:rPr lang="en-US" dirty="0" err="1" smtClean="0"/>
                  <a:t>Kopparty</a:t>
                </a:r>
                <a:r>
                  <a:rPr lang="en-US" dirty="0" smtClean="0"/>
                  <a:t> et al…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𝑡𝑖𝑙𝑑𝑒𝑂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</a:t>
                </a:r>
                <a:r>
                  <a:rPr lang="en-US" i="0" dirty="0" err="1" smtClean="0">
                    <a:latin typeface="Cambria Math" panose="02040503050406030204" pitchFamily="18" charset="0"/>
                  </a:rPr>
                  <a:t>𝑠𝑞𝑟𝑡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(log⁡𝑛))</a:t>
                </a:r>
                <a:endParaRPr lang="en-US" dirty="0" smtClean="0"/>
              </a:p>
              <a:p>
                <a:r>
                  <a:rPr lang="en-US" dirty="0" smtClean="0"/>
                  <a:t>LDCs uses in crypto, PCPs, hardness of approx., </a:t>
                </a:r>
                <a:r>
                  <a:rPr lang="en-US" dirty="0" err="1" smtClean="0"/>
                  <a:t>Ips</a:t>
                </a:r>
                <a:r>
                  <a:rPr lang="en-US" dirty="0" smtClean="0"/>
                  <a:t>, PIR, </a:t>
                </a:r>
                <a:r>
                  <a:rPr lang="en-US" smtClean="0"/>
                  <a:t>databases etc.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0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Depth robust graphs used in construction of  Memory hard functions=functions that need a lot of memory</a:t>
                </a:r>
                <a:r>
                  <a:rPr lang="en-US" baseline="0" dirty="0" smtClean="0"/>
                  <a:t> in many steps even on parallel computers</a:t>
                </a:r>
              </a:p>
              <a:p>
                <a:r>
                  <a:rPr lang="en-US" dirty="0" smtClean="0"/>
                  <a:t>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Eps depends on delta and alpha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Delta&lt;min{alpha/2, ¼} for long path</a:t>
                </a:r>
                <a:r>
                  <a:rPr lang="en-US" baseline="0" dirty="0" smtClean="0"/>
                  <a:t> </a:t>
                </a:r>
                <a:r>
                  <a:rPr lang="en-US" baseline="0" smtClean="0"/>
                  <a:t>to exist.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Eps depends on delta and alpha</a:t>
                </a:r>
              </a:p>
              <a:p>
                <a:r>
                  <a:rPr lang="en-US" dirty="0" smtClean="0"/>
                  <a:t>Depth robust graphs used in construction of  Memory hard functions=functions that need a lot of memory</a:t>
                </a:r>
                <a:r>
                  <a:rPr lang="en-US" baseline="0" dirty="0" smtClean="0"/>
                  <a:t> in many steps even on </a:t>
                </a:r>
                <a:r>
                  <a:rPr lang="en-US" baseline="0" dirty="0" smtClean="0"/>
                  <a:t>parallel computers</a:t>
                </a:r>
              </a:p>
              <a:p>
                <a:r>
                  <a:rPr lang="en-US" dirty="0" smtClean="0"/>
                  <a:t>a path of length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𝑛−(1+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𝜀)|𝑆|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Sequential hash</a:t>
            </a:r>
            <a:r>
              <a:rPr lang="en-US" baseline="0" dirty="0" smtClean="0"/>
              <a:t> function: it is infeasible to find a hash chain of length n in time &lt;&lt;n even if the adversary has massive parallel computing power. Both existence of has functions and of 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hf</a:t>
            </a:r>
            <a:r>
              <a:rPr lang="en-US" baseline="0" dirty="0" smtClean="0"/>
              <a:t> hold in the random oracle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l(vertex with </a:t>
            </a:r>
            <a:r>
              <a:rPr lang="en-US" baseline="0" dirty="0" err="1" smtClean="0"/>
              <a:t>indegree</a:t>
            </a:r>
            <a:r>
              <a:rPr lang="en-US" baseline="0" dirty="0" smtClean="0"/>
              <a:t> 0)=H(corresponding 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 labeling fails is ECC decoding fails for node or parents</a:t>
            </a:r>
            <a:r>
              <a:rPr lang="en-US" baseline="0" dirty="0" smtClean="0"/>
              <a:t> (so tampering is detected)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 labeling fails is ECC decoding fails for node or parents</a:t>
            </a:r>
            <a:r>
              <a:rPr lang="en-US" baseline="0" dirty="0" smtClean="0"/>
              <a:t> (so tampering is detected)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0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 labeling fails is ECC decoding fails for node or parents</a:t>
            </a:r>
            <a:r>
              <a:rPr lang="en-US" baseline="0" dirty="0" smtClean="0"/>
              <a:t> (so tampering is detected)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0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1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Forces the</a:t>
            </a:r>
            <a:r>
              <a:rPr lang="en-US" baseline="0" dirty="0" smtClean="0"/>
              <a:t> adversary to make many tampers in order to fool the decoder</a:t>
            </a:r>
          </a:p>
          <a:p>
            <a:r>
              <a:rPr lang="en-US" baseline="0" dirty="0" smtClean="0"/>
              <a:t>Trivially can use weak </a:t>
            </a:r>
            <a:r>
              <a:rPr lang="en-US" baseline="0" dirty="0" err="1" smtClean="0"/>
              <a:t>rldcs</a:t>
            </a:r>
            <a:r>
              <a:rPr lang="en-US" baseline="0" dirty="0" smtClean="0"/>
              <a:t> but then information rate </a:t>
            </a:r>
            <a:r>
              <a:rPr lang="en-US" baseline="0" dirty="0" err="1" smtClean="0"/>
              <a:t>descreases</a:t>
            </a:r>
            <a:endParaRPr lang="en-US" baseline="0" dirty="0" smtClean="0"/>
          </a:p>
          <a:p>
            <a:r>
              <a:rPr lang="en-US" baseline="0" dirty="0" smtClean="0"/>
              <a:t>Here </a:t>
            </a:r>
            <a:r>
              <a:rPr lang="en-US" baseline="0" dirty="0" err="1" smtClean="0"/>
              <a:t>infor</a:t>
            </a:r>
            <a:r>
              <a:rPr lang="en-US" baseline="0" dirty="0" smtClean="0"/>
              <a:t> rate stays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4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1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RLCC error rate </a:t>
            </a:r>
            <a:r>
              <a:rPr lang="en-US" dirty="0" err="1" smtClean="0"/>
              <a:t>ct</a:t>
            </a:r>
            <a:r>
              <a:rPr lang="en-US" dirty="0" smtClean="0"/>
              <a:t> in 1</a:t>
            </a:r>
            <a:r>
              <a:rPr lang="en-US" baseline="30000" dirty="0" smtClean="0"/>
              <a:t>st</a:t>
            </a:r>
            <a:r>
              <a:rPr lang="en-US" dirty="0" smtClean="0"/>
              <a:t> grr results</a:t>
            </a:r>
          </a:p>
          <a:p>
            <a:r>
              <a:rPr lang="en-US" dirty="0" smtClean="0"/>
              <a:t>o(1)</a:t>
            </a:r>
            <a:r>
              <a:rPr lang="en-US" baseline="0" dirty="0" smtClean="0"/>
              <a:t> in 2</a:t>
            </a:r>
            <a:r>
              <a:rPr lang="en-US" baseline="30000" dirty="0" smtClean="0"/>
              <a:t>nd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RLDC: Ben </a:t>
            </a:r>
            <a:r>
              <a:rPr lang="en-US" baseline="0" dirty="0" err="1" smtClean="0"/>
              <a:t>Sasson</a:t>
            </a:r>
            <a:r>
              <a:rPr lang="en-US" baseline="0" dirty="0" smtClean="0"/>
              <a:t> et al.</a:t>
            </a:r>
          </a:p>
          <a:p>
            <a:r>
              <a:rPr lang="en-US" baseline="0" dirty="0" smtClean="0"/>
              <a:t>RLCC: </a:t>
            </a:r>
            <a:r>
              <a:rPr lang="en-US" baseline="0" dirty="0" err="1" smtClean="0"/>
              <a:t>Gur</a:t>
            </a:r>
            <a:r>
              <a:rPr lang="en-US" baseline="0" dirty="0" smtClean="0"/>
              <a:t> et al..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7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Previous work: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General Codes </a:t>
            </a:r>
            <a:r>
              <a:rPr lang="en-US" dirty="0" smtClean="0"/>
              <a:t>in CBCs achieve better communication capabilities than in the Hamming model [Lip94, DGL04, Langberg04, MPSW05, Smith07, GS16, SS16]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DingGopalanLipton04 -&gt;technique called code </a:t>
            </a:r>
            <a:r>
              <a:rPr lang="en-US" dirty="0" err="1" smtClean="0"/>
              <a:t>scrambelling</a:t>
            </a:r>
            <a:r>
              <a:rPr lang="en-US" dirty="0" smtClean="0"/>
              <a:t> which recovers from high error rate using few shared</a:t>
            </a:r>
            <a:r>
              <a:rPr lang="en-US" baseline="0" dirty="0" smtClean="0"/>
              <a:t> random bits</a:t>
            </a:r>
            <a:endParaRPr lang="en-US" dirty="0" smtClean="0"/>
          </a:p>
          <a:p>
            <a:r>
              <a:rPr lang="en-US" dirty="0" err="1" smtClean="0"/>
              <a:t>Micali</a:t>
            </a:r>
            <a:r>
              <a:rPr lang="en-US" dirty="0" smtClean="0"/>
              <a:t> Peikert Sudan Wilson-&gt;codes that can be uniquely decoded from errors larger than</a:t>
            </a:r>
            <a:r>
              <a:rPr lang="en-US" baseline="0" dirty="0" smtClean="0"/>
              <a:t> in the classical setting</a:t>
            </a:r>
          </a:p>
          <a:p>
            <a:r>
              <a:rPr lang="en-US" baseline="0" dirty="0" smtClean="0"/>
              <a:t>Langberg, Smith use ideas of shared randomness</a:t>
            </a:r>
          </a:p>
          <a:p>
            <a:r>
              <a:rPr lang="en-US" baseline="0" dirty="0" err="1" smtClean="0"/>
              <a:t>GuruSmith</a:t>
            </a:r>
            <a:r>
              <a:rPr lang="en-US" baseline="0" dirty="0" smtClean="0"/>
              <a:t>-&gt;optimal rate where sender and receiver do not share a key; the sender choses a random permutation and blinding factor, and embeds this into the sent msg. The channels are weaker than PPT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, oblivious- error is independent of the </a:t>
            </a:r>
            <a:r>
              <a:rPr lang="en-US" baseline="0" dirty="0" err="1" smtClean="0"/>
              <a:t>codeword</a:t>
            </a:r>
            <a:r>
              <a:rPr lang="en-US" baseline="0" dirty="0" smtClean="0"/>
              <a:t>; or </a:t>
            </a:r>
            <a:r>
              <a:rPr lang="en-US" baseline="0" dirty="0" err="1" smtClean="0"/>
              <a:t>restitrcted</a:t>
            </a:r>
            <a:r>
              <a:rPr lang="en-US" baseline="0" dirty="0" smtClean="0"/>
              <a:t> to log space)</a:t>
            </a:r>
            <a:endParaRPr lang="en-US" dirty="0" smtClean="0"/>
          </a:p>
          <a:p>
            <a:r>
              <a:rPr lang="en-US" dirty="0" smtClean="0"/>
              <a:t>SS16-Shaltiel &amp; </a:t>
            </a:r>
            <a:r>
              <a:rPr lang="en-US" dirty="0" err="1" smtClean="0"/>
              <a:t>Silbak</a:t>
            </a:r>
            <a:endParaRPr lang="en-US" dirty="0" smtClean="0"/>
          </a:p>
          <a:p>
            <a:r>
              <a:rPr lang="en-US" dirty="0" err="1" smtClean="0"/>
              <a:t>Ostrovsky</a:t>
            </a:r>
            <a:r>
              <a:rPr lang="en-US" dirty="0" smtClean="0"/>
              <a:t> </a:t>
            </a:r>
            <a:r>
              <a:rPr lang="en-US" dirty="0" err="1" smtClean="0"/>
              <a:t>Pandei</a:t>
            </a:r>
            <a:r>
              <a:rPr lang="en-US" dirty="0" smtClean="0"/>
              <a:t> </a:t>
            </a:r>
            <a:r>
              <a:rPr lang="en-US" dirty="0" err="1" smtClean="0"/>
              <a:t>Sahai</a:t>
            </a:r>
            <a:r>
              <a:rPr lang="en-US" dirty="0" smtClean="0"/>
              <a:t> 07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ct</a:t>
            </a:r>
            <a:r>
              <a:rPr lang="en-US" dirty="0" smtClean="0">
                <a:sym typeface="Wingdings" panose="05000000000000000000" pitchFamily="2" charset="2"/>
              </a:rPr>
              <a:t> rate</a:t>
            </a:r>
            <a:r>
              <a:rPr lang="en-US" baseline="0" dirty="0" smtClean="0">
                <a:sym typeface="Wingdings" panose="05000000000000000000" pitchFamily="2" charset="2"/>
              </a:rPr>
              <a:t> and error rate and q=omega(log K) K is security </a:t>
            </a:r>
            <a:r>
              <a:rPr lang="en-US" baseline="0" dirty="0" err="1" smtClean="0">
                <a:sym typeface="Wingdings" panose="05000000000000000000" pitchFamily="2" charset="2"/>
              </a:rPr>
              <a:t>param</a:t>
            </a:r>
            <a:r>
              <a:rPr lang="en-US" baseline="0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  <a:p>
            <a:r>
              <a:rPr lang="en-US" dirty="0" err="1" smtClean="0"/>
              <a:t>Hemenway</a:t>
            </a:r>
            <a:r>
              <a:rPr lang="en-US" dirty="0" smtClean="0"/>
              <a:t> </a:t>
            </a:r>
            <a:r>
              <a:rPr lang="en-US" dirty="0" err="1" smtClean="0"/>
              <a:t>Ostrovky</a:t>
            </a:r>
            <a:r>
              <a:rPr lang="en-US" dirty="0" smtClean="0"/>
              <a:t> 08, HOSW11</a:t>
            </a:r>
          </a:p>
          <a:p>
            <a:endParaRPr lang="en-US" dirty="0" smtClean="0"/>
          </a:p>
          <a:p>
            <a:r>
              <a:rPr lang="en-US" dirty="0" smtClean="0"/>
              <a:t>CBC feasible/natural</a:t>
            </a:r>
            <a:r>
              <a:rPr lang="en-US" baseline="0" dirty="0" smtClean="0"/>
              <a:t> channels</a:t>
            </a:r>
            <a:endParaRPr lang="en-US" dirty="0" smtClean="0"/>
          </a:p>
          <a:p>
            <a:r>
              <a:rPr lang="en-US" dirty="0" smtClean="0"/>
              <a:t>Adversarial</a:t>
            </a:r>
            <a:r>
              <a:rPr lang="en-US" baseline="0" dirty="0" smtClean="0"/>
              <a:t> error: attractive—assume nothing about the distribution of the errors;</a:t>
            </a:r>
          </a:p>
          <a:p>
            <a:r>
              <a:rPr lang="en-US" baseline="0" dirty="0" smtClean="0"/>
              <a:t>Probabilistic channels are more benign</a:t>
            </a:r>
            <a:endParaRPr lang="en-US" dirty="0" smtClean="0"/>
          </a:p>
          <a:p>
            <a:r>
              <a:rPr lang="en-US" dirty="0" smtClean="0"/>
              <a:t>CBC: in general, adversarial error, but the process that adds error can be described by a sufficiently simple circuit</a:t>
            </a:r>
          </a:p>
          <a:p>
            <a:r>
              <a:rPr lang="en-US" dirty="0" smtClean="0"/>
              <a:t>Strong: adversarial;</a:t>
            </a:r>
            <a:r>
              <a:rPr lang="en-US" baseline="0" dirty="0" smtClean="0"/>
              <a:t> but weak enough to allow efficient decoding arbitrarily close to the Shannon capacity 1-H(p)</a:t>
            </a:r>
          </a:p>
          <a:p>
            <a:r>
              <a:rPr lang="en-US" baseline="0" dirty="0" smtClean="0"/>
              <a:t>CBC: achieve better communication capabilities: efficient decoding at optimal rate in adversarial channels</a:t>
            </a:r>
          </a:p>
          <a:p>
            <a:r>
              <a:rPr lang="en-US" baseline="0" dirty="0" smtClean="0"/>
              <a:t>GS: provide efficient decoding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codes of optimal rate</a:t>
            </a:r>
          </a:p>
          <a:p>
            <a:r>
              <a:rPr lang="en-US" baseline="0" dirty="0" smtClean="0"/>
              <a:t>-&gt;additive channels (error vector is chosen before seeing the </a:t>
            </a:r>
            <a:r>
              <a:rPr lang="en-US" baseline="0" dirty="0" err="1" smtClean="0"/>
              <a:t>codeword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-PPT channels</a:t>
            </a:r>
          </a:p>
          <a:p>
            <a:r>
              <a:rPr lang="en-US" baseline="0" dirty="0" smtClean="0"/>
              <a:t>Small space channels log space</a:t>
            </a:r>
          </a:p>
          <a:p>
            <a:r>
              <a:rPr lang="en-US" baseline="0" dirty="0" smtClean="0"/>
              <a:t>---</a:t>
            </a:r>
          </a:p>
          <a:p>
            <a:r>
              <a:rPr lang="en-US" baseline="0" dirty="0" smtClean="0"/>
              <a:t>Lipton-PPT </a:t>
            </a:r>
            <a:r>
              <a:rPr lang="en-US" baseline="0" dirty="0" err="1" smtClean="0"/>
              <a:t>channel</a:t>
            </a:r>
            <a:r>
              <a:rPr lang="en-US" baseline="0" dirty="0" err="1" smtClean="0">
                <a:sym typeface="Wingdings" panose="05000000000000000000" pitchFamily="2" charset="2"/>
              </a:rPr>
              <a:t>showed</a:t>
            </a:r>
            <a:r>
              <a:rPr lang="en-US" baseline="0" dirty="0" smtClean="0">
                <a:sym typeface="Wingdings" panose="05000000000000000000" pitchFamily="2" charset="2"/>
              </a:rPr>
              <a:t> how the seed of a PRG can be used to communicate at Shannon’s capacity over </a:t>
            </a:r>
            <a:r>
              <a:rPr lang="en-US" baseline="0" dirty="0" err="1" smtClean="0">
                <a:sym typeface="Wingdings" panose="05000000000000000000" pitchFamily="2" charset="2"/>
              </a:rPr>
              <a:t>ppt</a:t>
            </a:r>
            <a:r>
              <a:rPr lang="en-US" baseline="0" dirty="0" smtClean="0">
                <a:sym typeface="Wingdings" panose="05000000000000000000" pitchFamily="2" charset="2"/>
              </a:rPr>
              <a:t> with bounded number of errors</a:t>
            </a:r>
          </a:p>
          <a:p>
            <a:r>
              <a:rPr lang="en-US" baseline="0" dirty="0" err="1" smtClean="0">
                <a:sym typeface="Wingdings" panose="05000000000000000000" pitchFamily="2" charset="2"/>
              </a:rPr>
              <a:t>Micali</a:t>
            </a:r>
            <a:r>
              <a:rPr lang="en-US" baseline="0" dirty="0" smtClean="0">
                <a:sym typeface="Wingdings" panose="05000000000000000000" pitchFamily="2" charset="2"/>
              </a:rPr>
              <a:t> et al same result over public key model. Both results assume OWFs and setup.. Tradeoff between time of the channel and probability of success.</a:t>
            </a:r>
            <a:endParaRPr lang="en-US" baseline="0" dirty="0" smtClean="0"/>
          </a:p>
          <a:p>
            <a:r>
              <a:rPr lang="en-US" baseline="0" dirty="0" smtClean="0"/>
              <a:t>[GS16]</a:t>
            </a:r>
            <a:r>
              <a:rPr lang="en-US" baseline="0" dirty="0" smtClean="0">
                <a:sym typeface="Wingdings" panose="05000000000000000000" pitchFamily="2" charset="2"/>
              </a:rPr>
              <a:t>list decoding in these channels removes the setup assumption for the process of imposing a specific time bound and relaxing to list decoding. Implies stronger unique decoding in public </a:t>
            </a:r>
            <a:r>
              <a:rPr lang="en-US" baseline="0" dirty="0" err="1" smtClean="0">
                <a:sym typeface="Wingdings" panose="05000000000000000000" pitchFamily="2" charset="2"/>
              </a:rPr>
              <a:t>key.using</a:t>
            </a:r>
            <a:r>
              <a:rPr lang="en-US" baseline="0" dirty="0" smtClean="0">
                <a:sym typeface="Wingdings" panose="05000000000000000000" pitchFamily="2" charset="2"/>
              </a:rPr>
              <a:t> signatures of the messages. </a:t>
            </a:r>
            <a:endParaRPr lang="en-US" baseline="0" dirty="0" smtClean="0"/>
          </a:p>
          <a:p>
            <a:r>
              <a:rPr lang="en-US" baseline="0" dirty="0" err="1" smtClean="0"/>
              <a:t>Othr</a:t>
            </a:r>
            <a:r>
              <a:rPr lang="en-US" baseline="0" dirty="0" smtClean="0"/>
              <a:t> channels:</a:t>
            </a:r>
          </a:p>
          <a:p>
            <a:r>
              <a:rPr lang="en-US" baseline="0" dirty="0" smtClean="0"/>
              <a:t>Adding setup: shared randomness hidden from the channel (private codes)</a:t>
            </a:r>
            <a:r>
              <a:rPr lang="en-US" baseline="0" dirty="0" smtClean="0">
                <a:sym typeface="Wingdings" panose="05000000000000000000" pitchFamily="2" charset="2"/>
              </a:rPr>
              <a:t>transmit at rate approaching channel capacity 1-H(p), randomly permuting symbols and adding random offset</a:t>
            </a:r>
          </a:p>
          <a:p>
            <a:r>
              <a:rPr lang="en-US" baseline="0" dirty="0" err="1" smtClean="0">
                <a:sym typeface="Wingdings" panose="05000000000000000000" pitchFamily="2" charset="2"/>
              </a:rPr>
              <a:t>Modeing</a:t>
            </a:r>
            <a:r>
              <a:rPr lang="en-US" baseline="0" dirty="0" smtClean="0">
                <a:sym typeface="Wingdings" panose="05000000000000000000" pitchFamily="2" charset="2"/>
              </a:rPr>
              <a:t> uncertain channels: AVC channels =arbitrary varying channels –oblivious, non-uniform </a:t>
            </a:r>
            <a:r>
              <a:rPr lang="en-US" baseline="0" dirty="0" err="1" smtClean="0">
                <a:sym typeface="Wingdings" panose="05000000000000000000" pitchFamily="2" charset="2"/>
              </a:rPr>
              <a:t>erorors</a:t>
            </a:r>
            <a:r>
              <a:rPr lang="en-US" baseline="0" dirty="0" smtClean="0">
                <a:sym typeface="Wingdings" panose="05000000000000000000" pitchFamily="2" charset="2"/>
              </a:rPr>
              <a:t> (</a:t>
            </a:r>
            <a:r>
              <a:rPr lang="en-US" baseline="0" dirty="0" err="1" smtClean="0">
                <a:sym typeface="Wingdings" panose="05000000000000000000" pitchFamily="2" charset="2"/>
              </a:rPr>
              <a:t>eg</a:t>
            </a:r>
            <a:r>
              <a:rPr lang="en-US" baseline="0" dirty="0" smtClean="0">
                <a:sym typeface="Wingdings" panose="05000000000000000000" pitchFamily="2" charset="2"/>
              </a:rPr>
              <a:t> additive channel)</a:t>
            </a:r>
            <a:endParaRPr lang="en-US" baseline="0" dirty="0" smtClean="0"/>
          </a:p>
          <a:p>
            <a:r>
              <a:rPr lang="en-US" baseline="0" dirty="0" smtClean="0">
                <a:sym typeface="Wingdings" panose="05000000000000000000" pitchFamily="2" charset="2"/>
              </a:rPr>
              <a:t>list decoding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Private LDC: shared </a:t>
            </a:r>
            <a:r>
              <a:rPr lang="en-US" dirty="0" err="1" smtClean="0"/>
              <a:t>secrt</a:t>
            </a:r>
            <a:r>
              <a:rPr lang="en-US" dirty="0" smtClean="0"/>
              <a:t> key not known to the channel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 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}]</m:t>
                    </m:r>
                  </m:oMath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Recall: RLDCs/RLCCs </a:t>
                </a:r>
                <a:r>
                  <a:rPr lang="en-US" dirty="0" err="1" smtClean="0"/>
                  <a:t>forall</a:t>
                </a:r>
                <a:r>
                  <a:rPr lang="en-US" dirty="0" smtClean="0"/>
                  <a:t> A (not necessarily PPT)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for any i; |</a:t>
                </a:r>
                <a:r>
                  <a:rPr lang="en-US" dirty="0" err="1" smtClean="0"/>
                  <a:t>Good_A,s</a:t>
                </a:r>
                <a:r>
                  <a:rPr lang="en-US" dirty="0" smtClean="0"/>
                  <a:t>| &gt;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Security parameter: tradeoffs between efficiency and error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Recall: RLDCs/RLCCs </a:t>
                </a:r>
                <a:r>
                  <a:rPr lang="en-US" dirty="0" err="1" smtClean="0"/>
                  <a:t>forall</a:t>
                </a:r>
                <a:r>
                  <a:rPr lang="en-US" dirty="0" smtClean="0"/>
                  <a:t> A (not necessarily PPT)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𝑝_(𝐴,𝑠)&lt;1/3</a:t>
                </a:r>
                <a:r>
                  <a:rPr lang="en-US" dirty="0" smtClean="0"/>
                  <a:t> for any i; |</a:t>
                </a:r>
                <a:r>
                  <a:rPr lang="en-US" dirty="0" err="1" smtClean="0"/>
                  <a:t>Good_A,s</a:t>
                </a:r>
                <a:r>
                  <a:rPr lang="en-US" dirty="0" smtClean="0"/>
                  <a:t>| &gt;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 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}]</m:t>
                    </m:r>
                  </m:oMath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Recall: RLDCs/RLCCs </a:t>
                </a:r>
                <a:r>
                  <a:rPr lang="en-US" dirty="0" err="1" smtClean="0"/>
                  <a:t>forall</a:t>
                </a:r>
                <a:r>
                  <a:rPr lang="en-US" dirty="0" smtClean="0"/>
                  <a:t> A (not necessarily PPT)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for any i; |</a:t>
                </a:r>
                <a:r>
                  <a:rPr lang="en-US" dirty="0" err="1" smtClean="0"/>
                  <a:t>Good_A,s</a:t>
                </a:r>
                <a:r>
                  <a:rPr lang="en-US" dirty="0" smtClean="0"/>
                  <a:t>| &gt;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Security parameter: tradeoffs between efficiency and error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Recall: RLDCs/RLCCs </a:t>
                </a:r>
                <a:r>
                  <a:rPr lang="en-US" dirty="0" err="1" smtClean="0"/>
                  <a:t>forall</a:t>
                </a:r>
                <a:r>
                  <a:rPr lang="en-US" dirty="0" smtClean="0"/>
                  <a:t> A (not necessarily PPT)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𝑝_(𝐴,𝑠)&lt;1/3</a:t>
                </a:r>
                <a:r>
                  <a:rPr lang="en-US" dirty="0" smtClean="0"/>
                  <a:t> for any i; |</a:t>
                </a:r>
                <a:r>
                  <a:rPr lang="en-US" dirty="0" err="1" smtClean="0"/>
                  <a:t>Good_A,s</a:t>
                </a:r>
                <a:r>
                  <a:rPr lang="en-US" dirty="0" smtClean="0"/>
                  <a:t>| &gt;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2, first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is over the randomness of s and A’s random coins;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is over the randomness</a:t>
                </a:r>
                <a:r>
                  <a:rPr lang="en-US" baseline="0" dirty="0" smtClean="0"/>
                  <a:t> of the local decoder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If gamma mu </a:t>
                </a:r>
                <a:r>
                  <a:rPr lang="en-US" sz="1200" dirty="0" err="1" smtClean="0"/>
                  <a:t>negl</a:t>
                </a:r>
                <a:r>
                  <a:rPr lang="en-US" sz="1200" dirty="0" smtClean="0"/>
                  <a:t>, union bounds imply no coordinate is incorrect </a:t>
                </a:r>
                <a:r>
                  <a:rPr lang="en-US" sz="1200" dirty="0" err="1" smtClean="0"/>
                  <a:t>whp</a:t>
                </a:r>
                <a:endParaRPr lang="en-US" sz="120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Mu=mu(lambda)</a:t>
                </a:r>
              </a:p>
              <a:p>
                <a:r>
                  <a:rPr lang="en-US" baseline="0" dirty="0" smtClean="0"/>
                  <a:t>Lambda=Theta(n)</a:t>
                </a:r>
              </a:p>
              <a:p>
                <a:r>
                  <a:rPr lang="en-US" baseline="0" dirty="0" smtClean="0"/>
                  <a:t>Length of hash H is l(lambda)=poly log lambda.</a:t>
                </a:r>
              </a:p>
              <a:p>
                <a:endParaRPr lang="en-US" baseline="0" dirty="0" smtClean="0"/>
              </a:p>
              <a:p>
                <a:pPr>
                  <a:buAutoNum type="arabicParenR"/>
                </a:pPr>
                <a:endParaRPr lang="en-US" sz="1200" dirty="0" smtClean="0"/>
              </a:p>
              <a:p>
                <a:pPr>
                  <a:buAutoNum type="arabicParenR"/>
                </a:pPr>
                <a:r>
                  <a:rPr lang="en-US" sz="1200" dirty="0" smtClean="0"/>
                  <a:t>New model allows some coordinates to be decoded incorrectly or to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 </m:t>
                    </m:r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/>
                  <a:t>whp</a:t>
                </a:r>
              </a:p>
              <a:p>
                <a:pPr>
                  <a:buAutoNum type="arabicParenR"/>
                </a:pPr>
                <a:r>
                  <a:rPr lang="en-US" sz="1200" dirty="0"/>
                  <a:t>New model allows t</a:t>
                </a:r>
                <a:r>
                  <a:rPr lang="en-US" sz="1200" dirty="0" smtClean="0"/>
                  <a:t>he set Good to be tiny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2, first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is over the randomness of s and A’s random coins;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is over the randomness</a:t>
                </a:r>
                <a:r>
                  <a:rPr lang="en-US" baseline="0" dirty="0" smtClean="0"/>
                  <a:t> of the local decoder</a:t>
                </a:r>
              </a:p>
              <a:p>
                <a:r>
                  <a:rPr lang="en-US" baseline="0" dirty="0" smtClean="0"/>
                  <a:t>Mu=mu(lambda)</a:t>
                </a:r>
              </a:p>
              <a:p>
                <a:r>
                  <a:rPr lang="en-US" baseline="0" dirty="0" smtClean="0"/>
                  <a:t>Lambda=Theta(n)</a:t>
                </a:r>
              </a:p>
              <a:p>
                <a:r>
                  <a:rPr lang="en-US" baseline="0" dirty="0" smtClean="0"/>
                  <a:t>Length of hash H is l(lambda)=poly log lambda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pPr>
                  <a:buAutoNum type="arabicParenR"/>
                </a:pPr>
                <a:endParaRPr lang="en-US" sz="1200" dirty="0" smtClean="0"/>
              </a:p>
              <a:p>
                <a:pPr>
                  <a:buAutoNum type="arabicParenR"/>
                </a:pPr>
                <a:r>
                  <a:rPr lang="en-US" sz="1200" dirty="0" smtClean="0"/>
                  <a:t>New model allows some coordinates to be decoded incorrectly or to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 </a:t>
                </a:r>
                <a:r>
                  <a:rPr lang="en-US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dirty="0" smtClean="0"/>
                  <a:t>whp</a:t>
                </a:r>
              </a:p>
              <a:p>
                <a:pPr>
                  <a:buAutoNum type="arabicParenR"/>
                </a:pPr>
                <a:r>
                  <a:rPr lang="en-US" sz="1200" dirty="0"/>
                  <a:t>New model allows t</a:t>
                </a:r>
                <a:r>
                  <a:rPr lang="en-US" sz="1200" dirty="0" smtClean="0"/>
                  <a:t>he set Good to be tiny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Depth robust graphs used in construction of  Memory hard functions=functions that need a lot of memory</a:t>
                </a:r>
                <a:r>
                  <a:rPr lang="en-US" baseline="0" dirty="0" smtClean="0"/>
                  <a:t> in many steps even on parallel computers</a:t>
                </a:r>
              </a:p>
              <a:p>
                <a:r>
                  <a:rPr lang="en-US" dirty="0" smtClean="0"/>
                  <a:t>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Eps depends on delta and alpha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Delta&lt;min{alpha/2, ¼} for long path</a:t>
                </a:r>
                <a:r>
                  <a:rPr lang="en-US" baseline="0" dirty="0" smtClean="0"/>
                  <a:t> </a:t>
                </a:r>
                <a:r>
                  <a:rPr lang="en-US" baseline="0" smtClean="0"/>
                  <a:t>to exist.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Eps depends on delta and alpha</a:t>
                </a:r>
              </a:p>
              <a:p>
                <a:r>
                  <a:rPr lang="en-US" dirty="0" smtClean="0"/>
                  <a:t>Depth robust graphs used in construction of  Memory hard functions=functions that need a lot of memory</a:t>
                </a:r>
                <a:r>
                  <a:rPr lang="en-US" baseline="0" dirty="0" smtClean="0"/>
                  <a:t> in many steps even on </a:t>
                </a:r>
                <a:r>
                  <a:rPr lang="en-US" baseline="0" dirty="0" smtClean="0"/>
                  <a:t>parallel computers</a:t>
                </a:r>
              </a:p>
              <a:p>
                <a:r>
                  <a:rPr lang="en-US" dirty="0" smtClean="0"/>
                  <a:t>a path of length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𝑛−(1+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𝜀)|𝑆|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Depth robust graphs used in construction of  Memory hard functions=functions that need a lot of memory</a:t>
                </a:r>
                <a:r>
                  <a:rPr lang="en-US" baseline="0" dirty="0" smtClean="0"/>
                  <a:t> in many steps even on parallel computers</a:t>
                </a:r>
              </a:p>
              <a:p>
                <a:r>
                  <a:rPr lang="en-US" dirty="0" smtClean="0"/>
                  <a:t>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Eps depends on delta and alpha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Delta&lt;min{alpha/2, ¼} for long path</a:t>
                </a:r>
                <a:r>
                  <a:rPr lang="en-US" baseline="0" dirty="0" smtClean="0"/>
                  <a:t> </a:t>
                </a:r>
                <a:r>
                  <a:rPr lang="en-US" baseline="0" smtClean="0"/>
                  <a:t>to exist.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Eps depends on delta and alpha</a:t>
                </a:r>
              </a:p>
              <a:p>
                <a:r>
                  <a:rPr lang="en-US" dirty="0" smtClean="0"/>
                  <a:t>Depth robust graphs used in construction of  Memory hard functions=functions that need a lot of memory</a:t>
                </a:r>
                <a:r>
                  <a:rPr lang="en-US" baseline="0" dirty="0" smtClean="0"/>
                  <a:t> in many steps even on </a:t>
                </a:r>
                <a:r>
                  <a:rPr lang="en-US" baseline="0" dirty="0" smtClean="0"/>
                  <a:t>parallel computers</a:t>
                </a:r>
              </a:p>
              <a:p>
                <a:r>
                  <a:rPr lang="en-US" dirty="0" smtClean="0"/>
                  <a:t>a path of length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𝑛−(1+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𝜀)|𝑆|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Depth robust graphs used in construction of  Memory hard functions=functions that need a lot of memory</a:t>
                </a:r>
                <a:r>
                  <a:rPr lang="en-US" baseline="0" dirty="0" smtClean="0"/>
                  <a:t> in many steps even on parallel computers</a:t>
                </a:r>
              </a:p>
              <a:p>
                <a:r>
                  <a:rPr lang="en-US" dirty="0" smtClean="0"/>
                  <a:t>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Eps depends on delta and alpha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Delta&lt;min{alpha/2, ¼} for long path</a:t>
                </a:r>
                <a:r>
                  <a:rPr lang="en-US" baseline="0" dirty="0" smtClean="0"/>
                  <a:t> </a:t>
                </a:r>
                <a:r>
                  <a:rPr lang="en-US" baseline="0" smtClean="0"/>
                  <a:t>to exist.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Eps depends on delta and alpha</a:t>
                </a:r>
              </a:p>
              <a:p>
                <a:r>
                  <a:rPr lang="en-US" dirty="0" smtClean="0"/>
                  <a:t>Depth robust graphs used in construction of  Memory hard functions=functions that need a lot of memory</a:t>
                </a:r>
                <a:r>
                  <a:rPr lang="en-US" baseline="0" dirty="0" smtClean="0"/>
                  <a:t> in many steps even on </a:t>
                </a:r>
                <a:r>
                  <a:rPr lang="en-US" baseline="0" dirty="0" smtClean="0"/>
                  <a:t>parallel computers</a:t>
                </a:r>
              </a:p>
              <a:p>
                <a:r>
                  <a:rPr lang="en-US" dirty="0" smtClean="0"/>
                  <a:t>a path of length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𝑛−(1+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𝜀)|𝑆|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C494C-7F3D-406B-9A90-60DD3990AF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8FDB-046E-447F-B67B-8AD4B5C4BF13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1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63-7927-4FED-A77D-38A97FB90532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9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2406-2480-4CD9-AD98-1397C747D79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24AF-DEF0-4E24-93E4-BF35089ADC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981B-4E67-4BCB-9CA9-90F691BC0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9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BE09-0DC0-4BED-A693-F7DA8DE6F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2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03FC-848E-42F0-9284-2D20AE4C5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6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9B95-CBD6-4430-9DBB-12CB71D3B2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5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360E-953F-4DAB-A361-9015EBE10F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5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BFB9-DC15-4DD3-9A29-B764ABB5C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65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1EF6-2ADB-4BA6-9853-23D6BBF5D2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028-A237-42D7-B4CF-4D7407E4D1D7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628B-B773-4C58-80AA-A650482EF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5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C7D9-91B6-43CB-B974-312B762E94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57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3097-744B-4066-80B3-E5D64583F6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570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9390-B5CB-4085-AC83-9AB6F94EC3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8394-764A-405E-AA69-B836E1533C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60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4E-8FF0-42C9-A5B2-52DDB0220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43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0F80-06FB-4928-A85E-08BCA355D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35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3A99-C075-41FC-B49A-3B34F1F67F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4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1D5-CA96-4D51-A6D8-645D58CD824B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CB7F-C68B-4ECD-86DF-CD2764727CD1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7CD-ABF4-4D94-8895-FEF0BEDC2294}" type="datetime1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F223-506E-417B-8FC1-C334F550B367}" type="datetime1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7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B554-32A3-4D53-B469-E2F7530B80D5}" type="datetime1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623-1A34-4C70-B489-94640645DDD9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73CA-8632-4DBB-94EB-41A68A44834E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67EF7-78D4-4BD8-8049-EBAB929EF7AC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61F1-FE3F-4427-AC77-BD499231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5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3A60-48F6-47FE-ADEE-AD116C128E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6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0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0.png"/><Relationship Id="rId4" Type="http://schemas.openxmlformats.org/officeDocument/2006/relationships/image" Target="../media/image82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24" Type="http://schemas.openxmlformats.org/officeDocument/2006/relationships/image" Target="../media/image133.png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24" Type="http://schemas.openxmlformats.org/officeDocument/2006/relationships/image" Target="../media/image133.png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26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90.png"/><Relationship Id="rId12" Type="http://schemas.openxmlformats.org/officeDocument/2006/relationships/image" Target="../media/image44.png"/><Relationship Id="rId25" Type="http://schemas.openxmlformats.org/officeDocument/2006/relationships/image" Target="../media/image1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8" Type="http://schemas.openxmlformats.org/officeDocument/2006/relationships/image" Target="../media/image145.png"/><Relationship Id="rId3" Type="http://schemas.openxmlformats.org/officeDocument/2006/relationships/image" Target="../media/image18.pn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13.xml"/><Relationship Id="rId19" Type="http://schemas.openxmlformats.org/officeDocument/2006/relationships/image" Target="../media/image47.png"/><Relationship Id="rId9" Type="http://schemas.openxmlformats.org/officeDocument/2006/relationships/image" Target="../media/image49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8" Type="http://schemas.openxmlformats.org/officeDocument/2006/relationships/image" Target="../media/image48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145.png"/><Relationship Id="rId14" Type="http://schemas.openxmlformats.org/officeDocument/2006/relationships/image" Target="../media/image144.png"/><Relationship Id="rId9" Type="http://schemas.openxmlformats.org/officeDocument/2006/relationships/image" Target="../media/image49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png"/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3.png"/><Relationship Id="rId1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9.png"/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10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0.png"/><Relationship Id="rId3" Type="http://schemas.openxmlformats.org/officeDocument/2006/relationships/image" Target="../media/image6.png"/><Relationship Id="rId21" Type="http://schemas.openxmlformats.org/officeDocument/2006/relationships/image" Target="../media/image163.png"/><Relationship Id="rId17" Type="http://schemas.openxmlformats.org/officeDocument/2006/relationships/image" Target="../media/image159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5.png"/><Relationship Id="rId19" Type="http://schemas.openxmlformats.org/officeDocument/2006/relationships/image" Target="../media/image161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0.png"/><Relationship Id="rId3" Type="http://schemas.openxmlformats.org/officeDocument/2006/relationships/image" Target="../media/image8.png"/><Relationship Id="rId21" Type="http://schemas.openxmlformats.org/officeDocument/2006/relationships/image" Target="../media/image163.png"/><Relationship Id="rId17" Type="http://schemas.openxmlformats.org/officeDocument/2006/relationships/image" Target="../media/image159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5.png"/><Relationship Id="rId19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402" y="1018289"/>
            <a:ext cx="5825202" cy="1234727"/>
          </a:xfrm>
        </p:spPr>
        <p:txBody>
          <a:bodyPr>
            <a:normAutofit/>
          </a:bodyPr>
          <a:lstStyle/>
          <a:p>
            <a:r>
              <a:rPr lang="en-US" sz="2800" dirty="0"/>
              <a:t>Relaxed Locally Correctable Codes in Computationally Bounded Channels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246" y="2468259"/>
            <a:ext cx="8185459" cy="822674"/>
          </a:xfrm>
        </p:spPr>
        <p:txBody>
          <a:bodyPr>
            <a:noAutofit/>
          </a:bodyPr>
          <a:lstStyle/>
          <a:p>
            <a:r>
              <a:rPr lang="en-US" sz="2100" u="sng" dirty="0" smtClean="0">
                <a:solidFill>
                  <a:schemeClr val="tx1"/>
                </a:solidFill>
              </a:rPr>
              <a:t>Jeremiah Blocki(Purdue),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Elena </a:t>
            </a:r>
            <a:r>
              <a:rPr lang="en-US" sz="2100" dirty="0" err="1">
                <a:solidFill>
                  <a:schemeClr val="tx1"/>
                </a:solidFill>
              </a:rPr>
              <a:t>Grigorescu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(Purdue), </a:t>
            </a:r>
          </a:p>
          <a:p>
            <a:r>
              <a:rPr lang="en-US" sz="2100" dirty="0" err="1" smtClean="0">
                <a:solidFill>
                  <a:schemeClr val="tx1"/>
                </a:solidFill>
              </a:rPr>
              <a:t>Venkata</a:t>
            </a:r>
            <a:r>
              <a:rPr lang="en-US" sz="2100" dirty="0" smtClean="0">
                <a:solidFill>
                  <a:schemeClr val="tx1"/>
                </a:solidFill>
              </a:rPr>
              <a:t> Gandikota (JHU),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Samson Zhou (IU)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8067" y="4652212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ISIT 2019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210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bipartite expander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44288" y="3149190"/>
            <a:ext cx="3888889" cy="829202"/>
          </a:xfrm>
          <a:prstGeom prst="ellipse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44288" y="1764499"/>
            <a:ext cx="3640667" cy="989412"/>
          </a:xfrm>
          <a:prstGeom prst="ellipse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20998" y="3250394"/>
            <a:ext cx="977801" cy="670066"/>
          </a:xfrm>
          <a:prstGeom prst="ellipse">
            <a:avLst/>
          </a:prstGeom>
          <a:solidFill>
            <a:srgbClr val="0070C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267" y="3298424"/>
            <a:ext cx="3582173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2318" y="2028265"/>
            <a:ext cx="358217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818811" y="3335481"/>
                <a:ext cx="3582173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11" y="3335481"/>
                <a:ext cx="3582173" cy="3263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4752389" y="1977707"/>
                <a:ext cx="4247241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389" y="1977707"/>
                <a:ext cx="4247241" cy="32635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897881" y="4020972"/>
                <a:ext cx="3582173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70C0"/>
                          </a:solidFill>
                        </a:rPr>
                        <m:t>X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81" y="4020972"/>
                <a:ext cx="3582173" cy="3263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0196" y="1045371"/>
                <a:ext cx="806423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 smtClean="0"/>
                  <a:t>[EGS75]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ea typeface="Cambria Math" panose="02040503050406030204" pitchFamily="18" charset="0"/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-expander </a:t>
                </a:r>
                <a:r>
                  <a:rPr lang="en-US" sz="2000" dirty="0" smtClean="0"/>
                  <a:t>if for all subsets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of size at least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≥(1−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6" y="1045371"/>
                <a:ext cx="8064230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1890" t="-11881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bipartite expander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44288" y="3149190"/>
            <a:ext cx="3888889" cy="829202"/>
          </a:xfrm>
          <a:prstGeom prst="ellipse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044286" y="1764499"/>
                <a:ext cx="3640667" cy="989412"/>
              </a:xfrm>
              <a:prstGeom prst="ellipse">
                <a:avLst/>
              </a:prstGeom>
              <a:solidFill>
                <a:srgbClr val="00B050">
                  <a:alpha val="4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spcCol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&gt;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(1−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86" y="1764499"/>
                <a:ext cx="3640667" cy="98941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120998" y="3250394"/>
            <a:ext cx="977801" cy="670066"/>
          </a:xfrm>
          <a:prstGeom prst="ellipse">
            <a:avLst/>
          </a:prstGeom>
          <a:solidFill>
            <a:srgbClr val="0070C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V="1">
            <a:off x="2264194" y="2453543"/>
            <a:ext cx="907" cy="89498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1163018" y="1918584"/>
                <a:ext cx="977801" cy="67006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spcCol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18" y="1918584"/>
                <a:ext cx="977801" cy="67006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646551" y="2441443"/>
            <a:ext cx="107051" cy="82734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267" y="3298424"/>
            <a:ext cx="3582173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25548" y="2042904"/>
            <a:ext cx="358217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B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64621" y="2369206"/>
            <a:ext cx="835513" cy="94549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818811" y="3335481"/>
                <a:ext cx="3582173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11" y="3335481"/>
                <a:ext cx="3582173" cy="3263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2753602" y="2428401"/>
            <a:ext cx="363330" cy="83180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4752389" y="1977707"/>
                <a:ext cx="4247241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</a:rPr>
                        <m:t>Y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3200" dirty="0" smtClean="0"/>
                  <a:t>(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unreachable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rgbClr val="0070C0"/>
                        </a:solidFill>
                      </a:rPr>
                      <m:t>X</m:t>
                    </m:r>
                  </m:oMath>
                </a14:m>
                <a:r>
                  <a:rPr lang="en-US" sz="3200" dirty="0" smtClean="0"/>
                  <a:t>)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389" y="1977707"/>
                <a:ext cx="4247241" cy="3263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897881" y="4020972"/>
                <a:ext cx="3582173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70C0"/>
                          </a:solidFill>
                        </a:rPr>
                        <m:t>X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81" y="4020972"/>
                <a:ext cx="3582173" cy="3263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-725584" y="1753885"/>
                <a:ext cx="2866403" cy="61532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</a:rPr>
                        <m:t>Y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5584" y="1753885"/>
                <a:ext cx="2866403" cy="6153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0196" y="1045371"/>
                <a:ext cx="806423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 smtClean="0"/>
                  <a:t>[EGS75]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ea typeface="Cambria Math" panose="02040503050406030204" pitchFamily="18" charset="0"/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-expander </a:t>
                </a:r>
                <a:r>
                  <a:rPr lang="en-US" sz="2000" dirty="0" smtClean="0"/>
                  <a:t>if for all subsets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of size at least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&gt;(1−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6" y="1045371"/>
                <a:ext cx="8064230" cy="615553"/>
              </a:xfrm>
              <a:prstGeom prst="rect">
                <a:avLst/>
              </a:prstGeom>
              <a:blipFill rotWithShape="1">
                <a:blip r:embed="rId9"/>
                <a:stretch>
                  <a:fillRect l="-1890" t="-11881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/>
                  <a:t>-local expander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1196500" y="1827370"/>
            <a:ext cx="435851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1902656" y="1827370"/>
            <a:ext cx="435851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2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10481" y="2032533"/>
            <a:ext cx="2761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748497" y="1823323"/>
            <a:ext cx="705903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v-2r</a:t>
            </a:r>
          </a:p>
        </p:txBody>
      </p:sp>
      <p:sp>
        <p:nvSpPr>
          <p:cNvPr id="31" name="Oval 30"/>
          <p:cNvSpPr/>
          <p:nvPr/>
        </p:nvSpPr>
        <p:spPr>
          <a:xfrm>
            <a:off x="6187354" y="1816244"/>
            <a:ext cx="435851" cy="41842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v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477287" y="2051063"/>
            <a:ext cx="1380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63307" y="1621699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49268" y="2025455"/>
            <a:ext cx="138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901971" y="1790944"/>
            <a:ext cx="435851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625802" y="2025455"/>
            <a:ext cx="2761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23205" y="2029010"/>
            <a:ext cx="2761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993893" y="1818269"/>
            <a:ext cx="705903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v-r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88735" y="1535073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sp>
        <p:nvSpPr>
          <p:cNvPr id="41" name="Oval 40"/>
          <p:cNvSpPr/>
          <p:nvPr/>
        </p:nvSpPr>
        <p:spPr>
          <a:xfrm>
            <a:off x="2715110" y="1612878"/>
            <a:ext cx="2238310" cy="829202"/>
          </a:xfrm>
          <a:prstGeom prst="ellipse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64496" y="1505448"/>
            <a:ext cx="1703821" cy="989412"/>
          </a:xfrm>
          <a:prstGeom prst="ellipse">
            <a:avLst/>
          </a:prstGeom>
          <a:solidFill>
            <a:srgbClr val="7030A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13796" y="1569275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27102" y="1535073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sp>
        <p:nvSpPr>
          <p:cNvPr id="47" name="Oval 46"/>
          <p:cNvSpPr/>
          <p:nvPr/>
        </p:nvSpPr>
        <p:spPr>
          <a:xfrm>
            <a:off x="4003427" y="1835118"/>
            <a:ext cx="898774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v-r-1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895454" y="2044329"/>
            <a:ext cx="138084" cy="3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Left Brace 68"/>
          <p:cNvSpPr/>
          <p:nvPr/>
        </p:nvSpPr>
        <p:spPr>
          <a:xfrm rot="5400000" flipH="1">
            <a:off x="4513668" y="808268"/>
            <a:ext cx="503586" cy="3715486"/>
          </a:xfrm>
          <a:prstGeom prst="leftBrace">
            <a:avLst>
              <a:gd name="adj1" fmla="val 8333"/>
              <a:gd name="adj2" fmla="val 5189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955357" y="2880424"/>
                <a:ext cx="4685760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forms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bipartite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expander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57" y="2880424"/>
                <a:ext cx="4685760" cy="438582"/>
              </a:xfrm>
              <a:prstGeom prst="rect">
                <a:avLst/>
              </a:prstGeom>
              <a:blipFill rotWithShape="1">
                <a:blip r:embed="rId3"/>
                <a:stretch>
                  <a:fillRect t="-14085" b="-35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/>
          <p:cNvSpPr/>
          <p:nvPr/>
        </p:nvSpPr>
        <p:spPr>
          <a:xfrm>
            <a:off x="1073731" y="3905956"/>
            <a:ext cx="435851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1</a:t>
            </a:r>
          </a:p>
        </p:txBody>
      </p:sp>
      <p:sp>
        <p:nvSpPr>
          <p:cNvPr id="91" name="Oval 90"/>
          <p:cNvSpPr/>
          <p:nvPr/>
        </p:nvSpPr>
        <p:spPr>
          <a:xfrm>
            <a:off x="1779887" y="3905956"/>
            <a:ext cx="435851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2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487712" y="4111119"/>
            <a:ext cx="2761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6064584" y="3912893"/>
            <a:ext cx="1018763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v+2r-1</a:t>
            </a:r>
          </a:p>
        </p:txBody>
      </p:sp>
      <p:sp>
        <p:nvSpPr>
          <p:cNvPr id="94" name="Oval 93"/>
          <p:cNvSpPr/>
          <p:nvPr/>
        </p:nvSpPr>
        <p:spPr>
          <a:xfrm>
            <a:off x="2883523" y="3920438"/>
            <a:ext cx="435851" cy="41842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v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3354518" y="4129649"/>
            <a:ext cx="1380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140538" y="3700285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5926500" y="4104041"/>
            <a:ext cx="138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779202" y="3869530"/>
            <a:ext cx="435851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n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7503033" y="4104041"/>
            <a:ext cx="2761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007133" y="4107356"/>
            <a:ext cx="2761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871124" y="3896855"/>
            <a:ext cx="705903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 err="1"/>
              <a:t>v+r</a:t>
            </a:r>
            <a:endParaRPr lang="en-US" sz="17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465966" y="3613659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491026" y="3647861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178450" y="3605911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sp>
        <p:nvSpPr>
          <p:cNvPr id="107" name="Oval 106"/>
          <p:cNvSpPr/>
          <p:nvPr/>
        </p:nvSpPr>
        <p:spPr>
          <a:xfrm>
            <a:off x="3869996" y="3913704"/>
            <a:ext cx="909435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v+r-1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4772685" y="4122915"/>
            <a:ext cx="138084" cy="3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2775706" y="3664139"/>
            <a:ext cx="2003726" cy="829202"/>
          </a:xfrm>
          <a:prstGeom prst="ellipse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871124" y="3692755"/>
            <a:ext cx="2274093" cy="829202"/>
          </a:xfrm>
          <a:prstGeom prst="ellipse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03648" y="1119879"/>
                <a:ext cx="4631717" cy="438582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sz="2400" dirty="0" smtClean="0"/>
                  <a:t>For </a:t>
                </a:r>
                <a:r>
                  <a:rPr lang="en-US" sz="2400" i="1" dirty="0" smtClean="0"/>
                  <a:t>every node v and interval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r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48" y="1119879"/>
                <a:ext cx="4631717" cy="438582"/>
              </a:xfrm>
              <a:prstGeom prst="rect">
                <a:avLst/>
              </a:prstGeom>
              <a:blipFill rotWithShape="1">
                <a:blip r:embed="rId4"/>
                <a:stretch>
                  <a:fillRect l="-2500" t="-138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Left Brace 111"/>
          <p:cNvSpPr/>
          <p:nvPr/>
        </p:nvSpPr>
        <p:spPr>
          <a:xfrm rot="5400000">
            <a:off x="4646900" y="1447813"/>
            <a:ext cx="381280" cy="4123667"/>
          </a:xfrm>
          <a:prstGeom prst="leftBrace">
            <a:avLst>
              <a:gd name="adj1" fmla="val 8333"/>
              <a:gd name="adj2" fmla="val 5189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/>
      <p:bldP spid="35" grpId="0" animBg="1"/>
      <p:bldP spid="41" grpId="0" animBg="1"/>
      <p:bldP spid="42" grpId="0" animBg="1"/>
      <p:bldP spid="46" grpId="0"/>
      <p:bldP spid="69" grpId="0" animBg="1"/>
      <p:bldP spid="70" grpId="0"/>
      <p:bldP spid="90" grpId="0" animBg="1"/>
      <p:bldP spid="91" grpId="0" animBg="1"/>
      <p:bldP spid="93" grpId="0" animBg="1"/>
      <p:bldP spid="94" grpId="0" animBg="1"/>
      <p:bldP spid="96" grpId="0"/>
      <p:bldP spid="98" grpId="0" animBg="1"/>
      <p:bldP spid="101" grpId="0" animBg="1"/>
      <p:bldP spid="102" grpId="0"/>
      <p:bldP spid="105" grpId="0"/>
      <p:bldP spid="106" grpId="0"/>
      <p:bldP spid="107" grpId="0" animBg="1"/>
      <p:bldP spid="109" grpId="0" animBg="1"/>
      <p:bldP spid="110" grpId="0" animBg="1"/>
      <p:bldP spid="1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67" y="104319"/>
            <a:ext cx="9227150" cy="610961"/>
          </a:xfrm>
        </p:spPr>
        <p:txBody>
          <a:bodyPr>
            <a:normAutofit/>
          </a:bodyPr>
          <a:lstStyle/>
          <a:p>
            <a:r>
              <a:rPr lang="en-US" sz="3200" dirty="0"/>
              <a:t>Local E</a:t>
            </a:r>
            <a:r>
              <a:rPr lang="en-US" sz="3200" dirty="0" smtClean="0"/>
              <a:t>xpanders</a:t>
            </a:r>
            <a:r>
              <a:rPr lang="en-US" sz="3200" dirty="0"/>
              <a:t>:</a:t>
            </a:r>
            <a:r>
              <a:rPr lang="en-US" sz="3200" dirty="0" smtClean="0"/>
              <a:t> Properties and Applications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84" y="848269"/>
                <a:ext cx="8799847" cy="385762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100" b="1" dirty="0" smtClean="0"/>
                  <a:t>Thm [EGS75, ABP18]: </a:t>
                </a:r>
                <a:r>
                  <a:rPr lang="en-US" sz="41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4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4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</m:t>
                    </m:r>
                  </m:oMath>
                </a14:m>
                <a:r>
                  <a:rPr lang="en-US" sz="4100" dirty="0" smtClean="0"/>
                  <a:t>there exist </a:t>
                </a:r>
                <a14:m>
                  <m:oMath xmlns:m="http://schemas.openxmlformats.org/officeDocument/2006/math">
                    <m:r>
                      <a:rPr lang="en-US" sz="4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100" dirty="0" smtClean="0"/>
                  <a:t>-local expanders </a:t>
                </a:r>
                <a14:m>
                  <m:oMath xmlns:m="http://schemas.openxmlformats.org/officeDocument/2006/math">
                    <m:r>
                      <a:rPr lang="en-US" sz="41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100" dirty="0" smtClean="0"/>
                  <a:t> on </a:t>
                </a:r>
                <a14:m>
                  <m:oMath xmlns:m="http://schemas.openxmlformats.org/officeDocument/2006/math">
                    <m:r>
                      <a:rPr lang="en-US" sz="41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100" dirty="0" smtClean="0"/>
                  <a:t> vertices with </a:t>
                </a:r>
              </a:p>
              <a:p>
                <a:pPr marL="0" indent="0">
                  <a:buNone/>
                </a:pPr>
                <a:r>
                  <a:rPr lang="en-US" sz="4100" dirty="0"/>
                  <a:t> </a:t>
                </a:r>
                <a:r>
                  <a:rPr lang="en-US" sz="4100" dirty="0" smtClean="0"/>
                  <a:t>                       </a:t>
                </a:r>
                <a:r>
                  <a:rPr lang="en-US" sz="4100" dirty="0" err="1" smtClean="0"/>
                  <a:t>indegree</a:t>
                </a:r>
                <a:r>
                  <a:rPr lang="en-US" sz="4100" dirty="0" smtClean="0"/>
                  <a:t>(G), </a:t>
                </a:r>
                <a:r>
                  <a:rPr lang="en-US" sz="4100" dirty="0" err="1" smtClean="0"/>
                  <a:t>outdegree</a:t>
                </a:r>
                <a:r>
                  <a:rPr lang="en-US" sz="4100" dirty="0" smtClean="0"/>
                  <a:t>(G) = </a:t>
                </a:r>
                <a14:m>
                  <m:oMath xmlns:m="http://schemas.openxmlformats.org/officeDocument/2006/math">
                    <m:r>
                      <a:rPr lang="en-US" sz="41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1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1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41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1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1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1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Many Crypto Applications: 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Proof of Space [DFKP13]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Proofs of Sequential Work [MMV13, CP18]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Proofs of Replication [F18,P19]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Design of memory hard functions [ABH17, ABP17, BZ17, ABP18]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Coding Theory [New!]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84" y="848269"/>
                <a:ext cx="8799847" cy="3857625"/>
              </a:xfrm>
              <a:blipFill rotWithShape="1">
                <a:blip r:embed="rId13"/>
                <a:stretch>
                  <a:fillRect l="-1454" t="-3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7067" y="104319"/>
                <a:ext cx="9227150" cy="61096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Local </a:t>
                </a:r>
                <a:r>
                  <a:rPr lang="en-US" sz="3200" dirty="0" smtClean="0"/>
                  <a:t>Expanders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 smtClean="0"/>
                  <a:t>-good Nodes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7067" y="104319"/>
                <a:ext cx="9227150" cy="610961"/>
              </a:xfrm>
              <a:blipFill rotWithShape="1">
                <a:blip r:embed="rId3"/>
                <a:stretch>
                  <a:fillRect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84" y="877452"/>
                <a:ext cx="9074116" cy="3857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Def: </a:t>
                </a:r>
                <a:r>
                  <a:rPr lang="en-US" sz="2400" dirty="0" smtClean="0"/>
                  <a:t>vertex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-good with respect to a set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(of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deleted</a:t>
                </a:r>
                <a:r>
                  <a:rPr lang="en-US" sz="2400" dirty="0" smtClean="0"/>
                  <a:t> vertices), if for any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, </a:t>
                </a:r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]|≤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84" y="877452"/>
                <a:ext cx="9074116" cy="3857625"/>
              </a:xfrm>
              <a:blipFill rotWithShape="1">
                <a:blip r:embed="rId5"/>
                <a:stretch>
                  <a:fillRect l="-1007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583636" y="3413034"/>
            <a:ext cx="435851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1289792" y="3413034"/>
            <a:ext cx="435851" cy="4184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97617" y="3618197"/>
            <a:ext cx="2761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84443" y="3408987"/>
            <a:ext cx="857093" cy="4184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 smtClean="0"/>
              <a:t>v-r+1</a:t>
            </a:r>
            <a:endParaRPr lang="en-US" sz="1700" dirty="0"/>
          </a:p>
        </p:txBody>
      </p:sp>
      <p:sp>
        <p:nvSpPr>
          <p:cNvPr id="39" name="Oval 38"/>
          <p:cNvSpPr/>
          <p:nvPr/>
        </p:nvSpPr>
        <p:spPr>
          <a:xfrm>
            <a:off x="4420674" y="3418940"/>
            <a:ext cx="435851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 smtClean="0">
                <a:solidFill>
                  <a:srgbClr val="00B050"/>
                </a:solidFill>
              </a:rPr>
              <a:t>v</a:t>
            </a:r>
            <a:endParaRPr lang="en-US" sz="1700" dirty="0">
              <a:solidFill>
                <a:srgbClr val="00B050"/>
              </a:solidFill>
            </a:endParaRPr>
          </a:p>
        </p:txBody>
      </p:sp>
      <p:cxnSp>
        <p:nvCxnSpPr>
          <p:cNvPr id="40" name="Straight Arrow Connector 39"/>
          <p:cNvCxnSpPr>
            <a:stCxn id="38" idx="6"/>
          </p:cNvCxnSpPr>
          <p:nvPr/>
        </p:nvCxnSpPr>
        <p:spPr>
          <a:xfrm>
            <a:off x="2841536" y="3618198"/>
            <a:ext cx="230013" cy="11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50443" y="3207363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436404" y="3611119"/>
            <a:ext cx="1380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89107" y="3376608"/>
            <a:ext cx="435851" cy="4184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/>
              <a:t>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012938" y="3611119"/>
            <a:ext cx="2761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010341" y="3614674"/>
            <a:ext cx="2761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527708" y="3413034"/>
            <a:ext cx="620717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 err="1" smtClean="0"/>
              <a:t>v+r</a:t>
            </a:r>
            <a:endParaRPr lang="en-US" sz="1700" dirty="0"/>
          </a:p>
        </p:txBody>
      </p:sp>
      <p:sp>
        <p:nvSpPr>
          <p:cNvPr id="69" name="TextBox 68"/>
          <p:cNvSpPr txBox="1"/>
          <p:nvPr/>
        </p:nvSpPr>
        <p:spPr>
          <a:xfrm>
            <a:off x="4975871" y="3120737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sp>
        <p:nvSpPr>
          <p:cNvPr id="70" name="Oval 69"/>
          <p:cNvSpPr/>
          <p:nvPr/>
        </p:nvSpPr>
        <p:spPr>
          <a:xfrm>
            <a:off x="4351632" y="3203597"/>
            <a:ext cx="2165900" cy="829202"/>
          </a:xfrm>
          <a:prstGeom prst="ellipse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000932" y="3154939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14238" y="3120737"/>
            <a:ext cx="512400" cy="71846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200" dirty="0"/>
              <a:t>…</a:t>
            </a:r>
          </a:p>
        </p:txBody>
      </p:sp>
      <p:sp>
        <p:nvSpPr>
          <p:cNvPr id="74" name="Oval 73"/>
          <p:cNvSpPr/>
          <p:nvPr/>
        </p:nvSpPr>
        <p:spPr>
          <a:xfrm>
            <a:off x="3390563" y="3420782"/>
            <a:ext cx="898774" cy="4184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dirty="0" smtClean="0"/>
              <a:t>v-1</a:t>
            </a:r>
            <a:endParaRPr lang="en-US" sz="1700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282590" y="3629993"/>
            <a:ext cx="138084" cy="3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eft Brace 75"/>
          <p:cNvSpPr/>
          <p:nvPr/>
        </p:nvSpPr>
        <p:spPr>
          <a:xfrm rot="5400000" flipH="1">
            <a:off x="5151103" y="3527675"/>
            <a:ext cx="503586" cy="1589666"/>
          </a:xfrm>
          <a:prstGeom prst="leftBrace">
            <a:avLst>
              <a:gd name="adj1" fmla="val 8333"/>
              <a:gd name="adj2" fmla="val 5189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38599" y="4593756"/>
                <a:ext cx="2609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At most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deleted nodes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99" y="4593756"/>
                <a:ext cx="2609369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103" t="-4717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1887199" y="3200349"/>
            <a:ext cx="3088671" cy="829202"/>
          </a:xfrm>
          <a:prstGeom prst="ellipse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78" name="Left Brace 77"/>
          <p:cNvSpPr/>
          <p:nvPr/>
        </p:nvSpPr>
        <p:spPr>
          <a:xfrm rot="5400000" flipH="1">
            <a:off x="2859871" y="3460755"/>
            <a:ext cx="503586" cy="1589666"/>
          </a:xfrm>
          <a:prstGeom prst="leftBrace">
            <a:avLst>
              <a:gd name="adj1" fmla="val 8333"/>
              <a:gd name="adj2" fmla="val 5189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507717" y="4507381"/>
                <a:ext cx="2609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At most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deleted nodes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17" y="4507381"/>
                <a:ext cx="2609369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869" t="-4717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 animBg="1"/>
      <p:bldP spid="6" grpId="0"/>
      <p:bldP spid="77" grpId="0" animBg="1"/>
      <p:bldP spid="78" grpId="0" animBg="1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7067" y="104319"/>
                <a:ext cx="9227150" cy="61096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Local Expanders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-good Nodes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7067" y="104319"/>
                <a:ext cx="9227150" cy="610961"/>
              </a:xfrm>
              <a:blipFill rotWithShape="1">
                <a:blip r:embed="rId3"/>
                <a:stretch>
                  <a:fillRect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84" y="848269"/>
                <a:ext cx="8799847" cy="3857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Thm </a:t>
                </a:r>
                <a:r>
                  <a:rPr lang="en-US" b="1" dirty="0"/>
                  <a:t>[</a:t>
                </a:r>
                <a:r>
                  <a:rPr lang="en-US" b="1" dirty="0" smtClean="0"/>
                  <a:t>EGS75, ABP18]: </a:t>
                </a:r>
                <a:r>
                  <a:rPr lang="en-US" dirty="0" smtClean="0"/>
                  <a:t>If G is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-local expanders and we delete nodes in the set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G-</a:t>
                </a:r>
                <a:r>
                  <a:rPr lang="en-US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dirty="0" smtClean="0"/>
                  <a:t> has a path containing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-good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vertices</a:t>
                </a:r>
                <a:r>
                  <a:rPr lang="en-US" dirty="0" smtClean="0"/>
                  <a:t> (*)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84" y="848269"/>
                <a:ext cx="8799847" cy="3857625"/>
              </a:xfrm>
              <a:blipFill rotWithShape="1">
                <a:blip r:embed="rId4"/>
                <a:stretch>
                  <a:fillRect l="-1731" t="-1896" r="-2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558936" y="2588686"/>
            <a:ext cx="5363401" cy="1095510"/>
            <a:chOff x="857245" y="4456869"/>
            <a:chExt cx="7151202" cy="1460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13067" y="5451411"/>
                  <a:ext cx="456279" cy="410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3067" y="5451411"/>
                  <a:ext cx="456279" cy="41036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/>
            <p:cNvSpPr/>
            <p:nvPr/>
          </p:nvSpPr>
          <p:spPr>
            <a:xfrm>
              <a:off x="2778899" y="4466537"/>
              <a:ext cx="2446242" cy="915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57245" y="4456869"/>
              <a:ext cx="7151202" cy="1460679"/>
              <a:chOff x="1559377" y="4097636"/>
              <a:chExt cx="7151202" cy="146067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559377" y="4403917"/>
                <a:ext cx="6984887" cy="321866"/>
                <a:chOff x="1559377" y="4403917"/>
                <a:chExt cx="6984887" cy="321866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714500" y="4555672"/>
                  <a:ext cx="6516244" cy="16329"/>
                </a:xfrm>
                <a:prstGeom prst="line">
                  <a:avLst/>
                </a:prstGeom>
                <a:ln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/>
                <p:nvPr/>
              </p:nvSpPr>
              <p:spPr>
                <a:xfrm>
                  <a:off x="1559377" y="4408714"/>
                  <a:ext cx="310243" cy="29391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80556" y="4408714"/>
                  <a:ext cx="310243" cy="29391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906780" y="4403917"/>
                  <a:ext cx="310243" cy="29391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102235" y="4431870"/>
                  <a:ext cx="310243" cy="29391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343728" y="4407904"/>
                  <a:ext cx="310243" cy="2939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8234021" y="4424350"/>
                  <a:ext cx="310243" cy="293914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910115" y="5049678"/>
                    <a:ext cx="982577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a14:m>
                    <a:r>
                      <a:rPr lang="en-US" dirty="0" smtClean="0"/>
                      <a:t>-1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0115" y="5049678"/>
                    <a:ext cx="982577" cy="41036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000" r="-165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020904" y="5147946"/>
                    <a:ext cx="1279153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0904" y="5147946"/>
                    <a:ext cx="1279153" cy="41036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Oval 52"/>
              <p:cNvSpPr/>
              <p:nvPr/>
            </p:nvSpPr>
            <p:spPr>
              <a:xfrm>
                <a:off x="2138018" y="4097636"/>
                <a:ext cx="1894579" cy="92677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559377" y="4889738"/>
                    <a:ext cx="451405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9377" y="4889738"/>
                    <a:ext cx="381836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252163" y="4981908"/>
                    <a:ext cx="458416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2163" y="4981908"/>
                    <a:ext cx="240275" cy="30523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2820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333299" y="5408911"/>
                  <a:ext cx="874684" cy="410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299" y="5408911"/>
                  <a:ext cx="874684" cy="41036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rc 62"/>
          <p:cNvSpPr/>
          <p:nvPr/>
        </p:nvSpPr>
        <p:spPr>
          <a:xfrm rot="9675547">
            <a:off x="1675927" y="2623332"/>
            <a:ext cx="1010552" cy="581853"/>
          </a:xfrm>
          <a:prstGeom prst="arc">
            <a:avLst>
              <a:gd name="adj1" fmla="val 12517307"/>
              <a:gd name="adj2" fmla="val 0"/>
            </a:avLst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9675547">
            <a:off x="3720299" y="2335196"/>
            <a:ext cx="1858382" cy="920988"/>
          </a:xfrm>
          <a:prstGeom prst="arc">
            <a:avLst>
              <a:gd name="adj1" fmla="val 12517307"/>
              <a:gd name="adj2" fmla="val 0"/>
            </a:avLst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570974" y="2342226"/>
            <a:ext cx="24429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209272" y="2373258"/>
            <a:ext cx="23948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54939" y="2818393"/>
            <a:ext cx="232682" cy="2204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90055" y="2782476"/>
            <a:ext cx="232682" cy="22043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>
            <a:off x="4253830" y="2438958"/>
            <a:ext cx="1036225" cy="761139"/>
          </a:xfrm>
          <a:prstGeom prst="arc">
            <a:avLst>
              <a:gd name="adj1" fmla="val 10554864"/>
              <a:gd name="adj2" fmla="val 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5406396" y="2444185"/>
            <a:ext cx="571538" cy="685800"/>
          </a:xfrm>
          <a:prstGeom prst="arc">
            <a:avLst>
              <a:gd name="adj1" fmla="val 10554864"/>
              <a:gd name="adj2" fmla="val 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603403" y="3518872"/>
                <a:ext cx="840089" cy="319905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-good</a:t>
                </a:r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403" y="3518872"/>
                <a:ext cx="840089" cy="319905"/>
              </a:xfrm>
              <a:prstGeom prst="roundRect">
                <a:avLst/>
              </a:prstGeom>
              <a:blipFill rotWithShape="1"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6099802" y="3045861"/>
            <a:ext cx="462659" cy="463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5225" y="3673401"/>
                <a:ext cx="3152786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* Assuming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25" y="3673401"/>
                <a:ext cx="3152786" cy="613886"/>
              </a:xfrm>
              <a:prstGeom prst="rect">
                <a:avLst/>
              </a:prstGeom>
              <a:blipFill rotWithShape="1">
                <a:blip r:embed="rId24"/>
                <a:stretch>
                  <a:fillRect l="-2901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867120" y="2828861"/>
            <a:ext cx="232682" cy="2204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7067" y="104319"/>
                <a:ext cx="9227150" cy="61096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Local Expanders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-good Nodes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7067" y="104319"/>
                <a:ext cx="9227150" cy="610961"/>
              </a:xfrm>
              <a:blipFill rotWithShape="1">
                <a:blip r:embed="rId3"/>
                <a:stretch>
                  <a:fillRect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84" y="848269"/>
                <a:ext cx="8799847" cy="3857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Thm </a:t>
                </a:r>
                <a:r>
                  <a:rPr lang="en-US" b="1" dirty="0"/>
                  <a:t>[</a:t>
                </a:r>
                <a:r>
                  <a:rPr lang="en-US" b="1" dirty="0" smtClean="0"/>
                  <a:t>EGS75, ABP18]: </a:t>
                </a:r>
                <a:r>
                  <a:rPr lang="en-US" dirty="0" smtClean="0"/>
                  <a:t>If G is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-local expanders and we delete nodes in the set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G-</a:t>
                </a:r>
                <a:r>
                  <a:rPr lang="en-US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dirty="0" smtClean="0"/>
                  <a:t> has a path containing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-good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vertices</a:t>
                </a:r>
                <a:r>
                  <a:rPr lang="en-US" dirty="0" smtClean="0"/>
                  <a:t> (*)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84" y="848269"/>
                <a:ext cx="8799847" cy="3857625"/>
              </a:xfrm>
              <a:blipFill rotWithShape="1">
                <a:blip r:embed="rId4"/>
                <a:stretch>
                  <a:fillRect l="-1731" t="-1896" r="-2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558936" y="2588686"/>
            <a:ext cx="5363401" cy="1095510"/>
            <a:chOff x="857245" y="4456869"/>
            <a:chExt cx="7151202" cy="1460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13067" y="5451411"/>
                  <a:ext cx="456279" cy="410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3067" y="5451411"/>
                  <a:ext cx="456279" cy="41036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/>
            <p:cNvSpPr/>
            <p:nvPr/>
          </p:nvSpPr>
          <p:spPr>
            <a:xfrm>
              <a:off x="2778899" y="4466537"/>
              <a:ext cx="2446242" cy="915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57245" y="4456869"/>
              <a:ext cx="7151202" cy="1460679"/>
              <a:chOff x="1559377" y="4097636"/>
              <a:chExt cx="7151202" cy="146067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559377" y="4403917"/>
                <a:ext cx="6984887" cy="321866"/>
                <a:chOff x="1559377" y="4403917"/>
                <a:chExt cx="6984887" cy="321866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714500" y="4555672"/>
                  <a:ext cx="6516244" cy="16329"/>
                </a:xfrm>
                <a:prstGeom prst="line">
                  <a:avLst/>
                </a:prstGeom>
                <a:ln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/>
                <p:nvPr/>
              </p:nvSpPr>
              <p:spPr>
                <a:xfrm>
                  <a:off x="1559377" y="4408714"/>
                  <a:ext cx="310243" cy="29391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80556" y="4408714"/>
                  <a:ext cx="310243" cy="29391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906780" y="4403917"/>
                  <a:ext cx="310243" cy="29391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102235" y="4431870"/>
                  <a:ext cx="310243" cy="29391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343728" y="4407904"/>
                  <a:ext cx="310243" cy="2939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8234021" y="4424350"/>
                  <a:ext cx="310243" cy="293914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910115" y="5049678"/>
                    <a:ext cx="982577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a14:m>
                    <a:r>
                      <a:rPr lang="en-US" dirty="0" smtClean="0"/>
                      <a:t>-1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0115" y="5049678"/>
                    <a:ext cx="982577" cy="41036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000" r="-165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020904" y="5147946"/>
                    <a:ext cx="1279153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0904" y="5147946"/>
                    <a:ext cx="1279153" cy="41036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Oval 52"/>
              <p:cNvSpPr/>
              <p:nvPr/>
            </p:nvSpPr>
            <p:spPr>
              <a:xfrm>
                <a:off x="2138018" y="4097636"/>
                <a:ext cx="1894579" cy="92677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559377" y="4889738"/>
                    <a:ext cx="451405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9377" y="4889738"/>
                    <a:ext cx="381836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252163" y="4981908"/>
                    <a:ext cx="458416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2163" y="4981908"/>
                    <a:ext cx="240275" cy="30523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2820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333299" y="5408911"/>
                  <a:ext cx="874684" cy="410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299" y="5408911"/>
                  <a:ext cx="874684" cy="41036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rc 62"/>
          <p:cNvSpPr/>
          <p:nvPr/>
        </p:nvSpPr>
        <p:spPr>
          <a:xfrm rot="9675547">
            <a:off x="1675927" y="2623332"/>
            <a:ext cx="1010552" cy="581853"/>
          </a:xfrm>
          <a:prstGeom prst="arc">
            <a:avLst>
              <a:gd name="adj1" fmla="val 12517307"/>
              <a:gd name="adj2" fmla="val 0"/>
            </a:avLst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9675547">
            <a:off x="3720299" y="2335196"/>
            <a:ext cx="1858382" cy="920988"/>
          </a:xfrm>
          <a:prstGeom prst="arc">
            <a:avLst>
              <a:gd name="adj1" fmla="val 12517307"/>
              <a:gd name="adj2" fmla="val 0"/>
            </a:avLst>
          </a:prstGeom>
          <a:ln w="41275"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570974" y="2342226"/>
            <a:ext cx="24429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209272" y="2373258"/>
            <a:ext cx="23948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54939" y="2818393"/>
            <a:ext cx="232682" cy="2204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90055" y="2782476"/>
            <a:ext cx="232682" cy="22043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>
            <a:off x="4253830" y="2438958"/>
            <a:ext cx="1036225" cy="761139"/>
          </a:xfrm>
          <a:prstGeom prst="arc">
            <a:avLst>
              <a:gd name="adj1" fmla="val 10554864"/>
              <a:gd name="adj2" fmla="val 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5406396" y="2444185"/>
            <a:ext cx="571538" cy="738578"/>
          </a:xfrm>
          <a:prstGeom prst="arc">
            <a:avLst>
              <a:gd name="adj1" fmla="val 10554864"/>
              <a:gd name="adj2" fmla="val 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603403" y="3518872"/>
                <a:ext cx="840089" cy="319905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-good</a:t>
                </a:r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403" y="3518872"/>
                <a:ext cx="840089" cy="319905"/>
              </a:xfrm>
              <a:prstGeom prst="roundRect">
                <a:avLst/>
              </a:prstGeom>
              <a:blipFill rotWithShape="1"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6099802" y="3045861"/>
            <a:ext cx="462659" cy="463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5225" y="3673401"/>
                <a:ext cx="3152786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* Assuming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25" y="3673401"/>
                <a:ext cx="3152786" cy="613886"/>
              </a:xfrm>
              <a:prstGeom prst="rect">
                <a:avLst/>
              </a:prstGeom>
              <a:blipFill rotWithShape="1">
                <a:blip r:embed="rId24"/>
                <a:stretch>
                  <a:fillRect l="-2901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867120" y="2828861"/>
            <a:ext cx="232682" cy="2204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61" idx="2"/>
          </p:cNvCxnSpPr>
          <p:nvPr/>
        </p:nvCxnSpPr>
        <p:spPr>
          <a:xfrm>
            <a:off x="3313209" y="2923277"/>
            <a:ext cx="333990" cy="8329"/>
          </a:xfrm>
          <a:prstGeom prst="line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62" idx="2"/>
          </p:cNvCxnSpPr>
          <p:nvPr/>
        </p:nvCxnSpPr>
        <p:spPr>
          <a:xfrm flipV="1">
            <a:off x="6109502" y="2943940"/>
            <a:ext cx="455417" cy="5639"/>
          </a:xfrm>
          <a:prstGeom prst="line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732" y="3608233"/>
                <a:ext cx="8881634" cy="827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Encoding </a:t>
                </a:r>
                <a:r>
                  <a:rPr lang="en-US" sz="2000" dirty="0"/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the concatenation of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3 parts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</m:t>
                      </m:r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𝐸𝐶𝐶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𝐸𝐶𝐶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𝐸𝐶𝐶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∘…</m:t>
                      </m:r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𝑬𝑪𝑪</m:t>
                      </m:r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...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2" y="3608233"/>
                <a:ext cx="8881634" cy="827919"/>
              </a:xfrm>
              <a:prstGeom prst="rect">
                <a:avLst/>
              </a:prstGeom>
              <a:blipFill rotWithShape="1">
                <a:blip r:embed="rId3"/>
                <a:stretch>
                  <a:fillRect l="-755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96" y="163284"/>
            <a:ext cx="8828504" cy="6327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(Weak) CRLCCs using local expander graphs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618" y="947585"/>
                <a:ext cx="8749175" cy="116430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CRHF: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is collision-resistant if for all PPT adversaries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i="0" dirty="0" smtClean="0">
                    <a:latin typeface="+mj-lt"/>
                  </a:rPr>
                  <a:t>finds x,x’ s.t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’)]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Labeling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and 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 smtClean="0">
                    <a:latin typeface="+mj-lt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618" y="947585"/>
                <a:ext cx="8749175" cy="1164302"/>
              </a:xfrm>
              <a:blipFill rotWithShape="1">
                <a:blip r:embed="rId4"/>
                <a:stretch>
                  <a:fillRect l="-627" t="-6283" b="-7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04872" y="2351861"/>
                <a:ext cx="1328024" cy="28469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72" y="2351861"/>
                <a:ext cx="1328024" cy="284693"/>
              </a:xfrm>
              <a:prstGeom prst="rect">
                <a:avLst/>
              </a:prstGeom>
              <a:blipFill rotWithShape="1">
                <a:blip r:embed="rId5"/>
                <a:stretch>
                  <a:fillRect t="-6383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07244" y="2360431"/>
                <a:ext cx="2974340" cy="284693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…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44" y="2360431"/>
                <a:ext cx="2974340" cy="284693"/>
              </a:xfrm>
              <a:prstGeom prst="rect">
                <a:avLst/>
              </a:prstGeom>
              <a:blipFill rotWithShape="1">
                <a:blip r:embed="rId6"/>
                <a:stretch>
                  <a:fillRect t="-6383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852776" y="2230395"/>
            <a:ext cx="5410705" cy="1289381"/>
            <a:chOff x="3114333" y="2498861"/>
            <a:chExt cx="7214274" cy="1719176"/>
          </a:xfrm>
        </p:grpSpPr>
        <p:grpSp>
          <p:nvGrpSpPr>
            <p:cNvPr id="31" name="Group 30"/>
            <p:cNvGrpSpPr/>
            <p:nvPr/>
          </p:nvGrpSpPr>
          <p:grpSpPr>
            <a:xfrm>
              <a:off x="3126916" y="2498861"/>
              <a:ext cx="7201691" cy="1719176"/>
              <a:chOff x="857245" y="4023791"/>
              <a:chExt cx="7201691" cy="171917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57245" y="4763150"/>
                <a:ext cx="7201691" cy="979817"/>
                <a:chOff x="857245" y="4763150"/>
                <a:chExt cx="7201691" cy="9798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2746814" y="5301995"/>
                      <a:ext cx="456279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6814" y="5301995"/>
                      <a:ext cx="385362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8" name="Group 37"/>
                <p:cNvGrpSpPr/>
                <p:nvPr/>
              </p:nvGrpSpPr>
              <p:grpSpPr>
                <a:xfrm>
                  <a:off x="857245" y="4763150"/>
                  <a:ext cx="7201691" cy="979817"/>
                  <a:chOff x="1559377" y="4403917"/>
                  <a:chExt cx="7201691" cy="979817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1559377" y="4403917"/>
                    <a:ext cx="6984887" cy="315040"/>
                    <a:chOff x="1559377" y="4403917"/>
                    <a:chExt cx="6984887" cy="315040"/>
                  </a:xfrm>
                </p:grpSpPr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>
                      <a:off x="1714500" y="4555672"/>
                      <a:ext cx="6519522" cy="16329"/>
                    </a:xfrm>
                    <a:prstGeom prst="line">
                      <a:avLst/>
                    </a:prstGeom>
                    <a:ln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1559377" y="4408714"/>
                      <a:ext cx="310243" cy="29391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2280556" y="4408714"/>
                      <a:ext cx="310243" cy="29391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2906780" y="4403917"/>
                      <a:ext cx="310243" cy="29391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3502470" y="4425043"/>
                      <a:ext cx="310243" cy="29391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82916" y="4403917"/>
                      <a:ext cx="310243" cy="29391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8234021" y="4424350"/>
                      <a:ext cx="310243" cy="29391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5368596" y="4973365"/>
                        <a:ext cx="860748" cy="4103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68596" y="4973365"/>
                        <a:ext cx="775149" cy="369332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TextBox 41"/>
                      <p:cNvSpPr txBox="1"/>
                      <p:nvPr/>
                    </p:nvSpPr>
                    <p:spPr>
                      <a:xfrm>
                        <a:off x="2137202" y="4912851"/>
                        <a:ext cx="1279153" cy="41037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2" name="TextBox 4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37202" y="4912851"/>
                        <a:ext cx="1179105" cy="369332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1559377" y="4889737"/>
                        <a:ext cx="451405" cy="41037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59377" y="4889738"/>
                        <a:ext cx="381836" cy="369332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8302652" y="4949550"/>
                        <a:ext cx="458416" cy="41037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302652" y="4949550"/>
                        <a:ext cx="386965" cy="369332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3486474" y="5307435"/>
                      <a:ext cx="874684" cy="4103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86474" y="5307434"/>
                      <a:ext cx="789319" cy="36933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3" name="Arc 32"/>
              <p:cNvSpPr/>
              <p:nvPr/>
            </p:nvSpPr>
            <p:spPr>
              <a:xfrm rot="9675547">
                <a:off x="1013233" y="4503067"/>
                <a:ext cx="1347403" cy="775804"/>
              </a:xfrm>
              <a:prstGeom prst="arc">
                <a:avLst>
                  <a:gd name="adj1" fmla="val 12517307"/>
                  <a:gd name="adj2" fmla="val 0"/>
                </a:avLst>
              </a:prstGeom>
              <a:ln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9675547">
                <a:off x="4841746" y="4446134"/>
                <a:ext cx="1347403" cy="775804"/>
              </a:xfrm>
              <a:prstGeom prst="arc">
                <a:avLst>
                  <a:gd name="adj1" fmla="val 12517307"/>
                  <a:gd name="adj2" fmla="val 737730"/>
                </a:avLst>
              </a:prstGeom>
              <a:ln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/>
              <p:cNvSpPr/>
              <p:nvPr/>
            </p:nvSpPr>
            <p:spPr>
              <a:xfrm rot="9593994">
                <a:off x="2583783" y="4023791"/>
                <a:ext cx="4676951" cy="1065935"/>
              </a:xfrm>
              <a:prstGeom prst="arc">
                <a:avLst>
                  <a:gd name="adj1" fmla="val 14175131"/>
                  <a:gd name="adj2" fmla="val 538144"/>
                </a:avLst>
              </a:prstGeom>
              <a:ln>
                <a:solidFill>
                  <a:schemeClr val="accent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3114333" y="3070272"/>
              <a:ext cx="2034760" cy="596598"/>
            </a:xfrm>
            <a:prstGeom prst="arc">
              <a:avLst>
                <a:gd name="adj1" fmla="val 10367696"/>
                <a:gd name="adj2" fmla="val 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19127" y="2111886"/>
            <a:ext cx="2772239" cy="343157"/>
            <a:chOff x="7008304" y="2569405"/>
            <a:chExt cx="3696318" cy="457542"/>
          </a:xfrm>
        </p:grpSpPr>
        <p:cxnSp>
          <p:nvCxnSpPr>
            <p:cNvPr id="59" name="Straight Arrow Connector 58"/>
            <p:cNvCxnSpPr>
              <a:stCxn id="67" idx="1"/>
            </p:cNvCxnSpPr>
            <p:nvPr/>
          </p:nvCxnSpPr>
          <p:spPr>
            <a:xfrm flipH="1">
              <a:off x="7008304" y="2774590"/>
              <a:ext cx="2261309" cy="2523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67" idx="1"/>
            </p:cNvCxnSpPr>
            <p:nvPr/>
          </p:nvCxnSpPr>
          <p:spPr>
            <a:xfrm flipH="1">
              <a:off x="7585139" y="2774590"/>
              <a:ext cx="1684474" cy="2523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7" idx="1"/>
            </p:cNvCxnSpPr>
            <p:nvPr/>
          </p:nvCxnSpPr>
          <p:spPr>
            <a:xfrm flipH="1">
              <a:off x="8422877" y="2774590"/>
              <a:ext cx="846735" cy="227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269613" y="2569405"/>
                  <a:ext cx="1435009" cy="410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b="0" i="0" dirty="0" smtClean="0">
                      <a:solidFill>
                        <a:schemeClr val="tx1"/>
                      </a:solidFill>
                      <a:latin typeface="+mj-lt"/>
                    </a:rPr>
                    <a:t>s parents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9613" y="2569405"/>
                  <a:ext cx="1435009" cy="410369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Oval 56"/>
          <p:cNvSpPr/>
          <p:nvPr/>
        </p:nvSpPr>
        <p:spPr>
          <a:xfrm>
            <a:off x="5743383" y="2787701"/>
            <a:ext cx="232682" cy="220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305686" y="2794635"/>
            <a:ext cx="232682" cy="220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37089" y="2790395"/>
            <a:ext cx="232682" cy="220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e 62"/>
          <p:cNvSpPr/>
          <p:nvPr/>
        </p:nvSpPr>
        <p:spPr>
          <a:xfrm rot="16200000">
            <a:off x="7277724" y="3085738"/>
            <a:ext cx="254573" cy="24468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5" name="Left Brace 64"/>
          <p:cNvSpPr/>
          <p:nvPr/>
        </p:nvSpPr>
        <p:spPr>
          <a:xfrm rot="16200000">
            <a:off x="2028704" y="2975839"/>
            <a:ext cx="383507" cy="2786009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66" name="Right Brace 65"/>
          <p:cNvSpPr/>
          <p:nvPr/>
        </p:nvSpPr>
        <p:spPr>
          <a:xfrm rot="5400000">
            <a:off x="4854599" y="3172867"/>
            <a:ext cx="240534" cy="22454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9375" y="4436152"/>
            <a:ext cx="1857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 copies of last label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066258" y="4436152"/>
            <a:ext cx="2124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Encode each hash label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30826" y="4504183"/>
                <a:ext cx="25449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Encode each chunk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of m </a:t>
                </a:r>
                <a:endParaRPr lang="en-US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26" y="4504183"/>
                <a:ext cx="2544992" cy="338554"/>
              </a:xfrm>
              <a:prstGeom prst="rect">
                <a:avLst/>
              </a:prstGeom>
              <a:blipFill rotWithShape="1">
                <a:blip r:embed="rId26"/>
                <a:stretch>
                  <a:fillRect l="-1196" t="-5455" r="-478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/>
      <p:bldP spid="54" grpId="0"/>
      <p:bldP spid="57" grpId="0" animBg="1"/>
      <p:bldP spid="58" grpId="0" animBg="1"/>
      <p:bldP spid="61" grpId="0" animBg="1"/>
      <p:bldP spid="63" grpId="0" animBg="1"/>
      <p:bldP spid="65" grpId="0" animBg="1"/>
      <p:bldP spid="66" grpId="0" animBg="1"/>
      <p:bldP spid="8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70" y="216570"/>
            <a:ext cx="6447501" cy="6376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Ingredients of the Local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ecoder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099" y="1094875"/>
                <a:ext cx="8793804" cy="38019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Decoder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an obtain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000" dirty="0" smtClean="0"/>
                  <a:t> for each target node v in the DAG G by querying just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bits of the (possibly </a:t>
                </a:r>
                <a:r>
                  <a:rPr lang="en-US" sz="2000" dirty="0" smtClean="0"/>
                  <a:t>corrupted</a:t>
                </a:r>
                <a:r>
                  <a:rPr lang="en-US" sz="2000" dirty="0" smtClean="0"/>
                  <a:t>) </a:t>
                </a:r>
                <a:r>
                  <a:rPr lang="en-US" sz="2000" dirty="0" err="1" smtClean="0"/>
                  <a:t>codeword</a:t>
                </a:r>
                <a:r>
                  <a:rPr lang="en-US" sz="2000" dirty="0" smtClean="0"/>
                  <a:t> w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Key </a:t>
                </a:r>
                <a:r>
                  <a:rPr lang="en-US" sz="2000" b="1" dirty="0"/>
                  <a:t>Idea: </a:t>
                </a:r>
                <a:r>
                  <a:rPr lang="en-US" sz="2000" dirty="0"/>
                  <a:t>Use hash labels to check for internal consistency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’s label is locally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consistent</a:t>
                </a:r>
                <a:r>
                  <a:rPr lang="en-US" sz="2000" dirty="0" smtClean="0"/>
                  <a:t> with parents’ labels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90C2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000" b="1" dirty="0">
                    <a:solidFill>
                      <a:srgbClr val="90C226"/>
                    </a:solidFill>
                  </a:rPr>
                  <a:t>…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b="1" i="1" dirty="0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2000" b="1" i="1" dirty="0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Else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 smtClean="0">
                    <a:solidFill>
                      <a:schemeClr val="accent5"/>
                    </a:solidFill>
                  </a:rPr>
                  <a:t>inconsistent</a:t>
                </a:r>
                <a:r>
                  <a:rPr lang="en-US" sz="2000" dirty="0" smtClean="0"/>
                  <a:t> (Let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000" dirty="0" smtClean="0"/>
                  <a:t> be the set of all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inconsistent</a:t>
                </a:r>
                <a:r>
                  <a:rPr lang="en-US" sz="2000" dirty="0"/>
                  <a:t> nodes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099" y="1094875"/>
                <a:ext cx="8793804" cy="3801979"/>
              </a:xfrm>
              <a:blipFill>
                <a:blip r:embed="rId3"/>
                <a:stretch>
                  <a:fillRect l="-104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761176" y="3758612"/>
            <a:ext cx="5363401" cy="1058390"/>
            <a:chOff x="4221223" y="1203160"/>
            <a:chExt cx="7151202" cy="1411185"/>
          </a:xfrm>
        </p:grpSpPr>
        <p:grpSp>
          <p:nvGrpSpPr>
            <p:cNvPr id="5" name="Group 4"/>
            <p:cNvGrpSpPr/>
            <p:nvPr/>
          </p:nvGrpSpPr>
          <p:grpSpPr>
            <a:xfrm>
              <a:off x="4221223" y="1625986"/>
              <a:ext cx="7151202" cy="988359"/>
              <a:chOff x="857245" y="4763150"/>
              <a:chExt cx="7151202" cy="9883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133019" y="5104459"/>
                    <a:ext cx="456279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783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3019" y="5104459"/>
                    <a:ext cx="456279" cy="410369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857245" y="4763150"/>
                <a:ext cx="7151202" cy="988359"/>
                <a:chOff x="1559377" y="4403917"/>
                <a:chExt cx="7151202" cy="988359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559377" y="4403917"/>
                  <a:ext cx="6984887" cy="371626"/>
                  <a:chOff x="1559377" y="4403917"/>
                  <a:chExt cx="6984887" cy="371626"/>
                </a:xfrm>
              </p:grpSpPr>
              <p:cxnSp>
                <p:nvCxnSpPr>
                  <p:cNvPr id="16" name="Straight Connector 15"/>
                  <p:cNvCxnSpPr>
                    <a:endCxn id="22" idx="2"/>
                  </p:cNvCxnSpPr>
                  <p:nvPr/>
                </p:nvCxnSpPr>
                <p:spPr>
                  <a:xfrm>
                    <a:off x="1714500" y="4555672"/>
                    <a:ext cx="6519522" cy="15636"/>
                  </a:xfrm>
                  <a:prstGeom prst="line">
                    <a:avLst/>
                  </a:prstGeom>
                  <a:ln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/>
                  <p:cNvSpPr/>
                  <p:nvPr/>
                </p:nvSpPr>
                <p:spPr>
                  <a:xfrm>
                    <a:off x="1559377" y="4408714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2280556" y="4408714"/>
                    <a:ext cx="310243" cy="293914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2906780" y="4403917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928373" y="4481629"/>
                    <a:ext cx="310243" cy="293914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577046" y="4435573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8234021" y="4424350"/>
                    <a:ext cx="310243" cy="293914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770325" y="4772755"/>
                      <a:ext cx="583151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783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90C2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90C226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90C226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0325" y="4772755"/>
                      <a:ext cx="583151" cy="410369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1559377" y="4889738"/>
                      <a:ext cx="451405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783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9377" y="4889738"/>
                      <a:ext cx="381836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8252163" y="4981907"/>
                      <a:ext cx="458416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783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52163" y="4981908"/>
                      <a:ext cx="240275" cy="305233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r="-25000" b="-137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738460" y="5135955"/>
                    <a:ext cx="1468009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783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90C2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90C226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90C22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90C226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90C226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rgbClr val="90C22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90C226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8460" y="5135955"/>
                    <a:ext cx="1468009" cy="410369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Arc 22"/>
            <p:cNvSpPr/>
            <p:nvPr/>
          </p:nvSpPr>
          <p:spPr>
            <a:xfrm rot="21368724">
              <a:off x="4299928" y="1203160"/>
              <a:ext cx="2061338" cy="1043629"/>
            </a:xfrm>
            <a:prstGeom prst="arc">
              <a:avLst>
                <a:gd name="adj1" fmla="val 11055240"/>
                <a:gd name="adj2" fmla="val 0"/>
              </a:avLst>
            </a:prstGeom>
            <a:ln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21368724">
              <a:off x="5734379" y="1233564"/>
              <a:ext cx="2061338" cy="1043629"/>
            </a:xfrm>
            <a:prstGeom prst="arc">
              <a:avLst>
                <a:gd name="adj1" fmla="val 11055240"/>
                <a:gd name="adj2" fmla="val 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6906136" y="2788940"/>
                <a:ext cx="2135532" cy="5872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78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vertex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queries to check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36" y="2788940"/>
                <a:ext cx="2135532" cy="587209"/>
              </a:xfrm>
              <a:prstGeom prst="roundRect">
                <a:avLst/>
              </a:prstGeom>
              <a:blipFill rotWithShape="1">
                <a:blip r:embed="rId19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18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6188" y="2130356"/>
            <a:ext cx="8735438" cy="86576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70" y="216570"/>
            <a:ext cx="6447501" cy="6376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Ingredients of the Local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ecoder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099" y="1094875"/>
                <a:ext cx="8793804" cy="38019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dirty="0" smtClean="0"/>
                  <a:t>After decoding the ECCs, check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 smtClean="0"/>
                  <a:t>’s label is 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consistent</a:t>
                </a:r>
                <a:r>
                  <a:rPr lang="en-US" sz="1600" dirty="0" smtClean="0"/>
                  <a:t> with parents’ labels</a:t>
                </a:r>
              </a:p>
              <a:p>
                <a:pPr marL="0" indent="0" algn="ctr">
                  <a:buNone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90C2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1600" b="1" dirty="0">
                    <a:solidFill>
                      <a:srgbClr val="90C226"/>
                    </a:solidFill>
                  </a:rPr>
                  <a:t>…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1600" b="1" i="1" dirty="0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1600" b="1" i="1" dirty="0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600" b="1" i="1" dirty="0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dirty="0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 dirty="0">
                        <a:solidFill>
                          <a:srgbClr val="90C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dirty="0" smtClean="0">
                    <a:solidFill>
                      <a:schemeClr val="accent5"/>
                    </a:solidFill>
                  </a:rPr>
                  <a:t>inconsistent</a:t>
                </a:r>
                <a:r>
                  <a:rPr lang="en-US" sz="1600" dirty="0" smtClean="0"/>
                  <a:t> (Let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1600" dirty="0" smtClean="0"/>
                  <a:t> be the set of all 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inconsistent</a:t>
                </a:r>
                <a:r>
                  <a:rPr lang="en-US" sz="1600" dirty="0"/>
                  <a:t> nodes</a:t>
                </a:r>
                <a:r>
                  <a:rPr lang="en-US" sz="1600" dirty="0" smtClean="0"/>
                  <a:t>)</a:t>
                </a:r>
                <a:endParaRPr lang="en-US" sz="1600" dirty="0"/>
              </a:p>
              <a:p>
                <a:pPr marL="0" indent="0">
                  <a:buNone/>
                </a:pPr>
                <a:r>
                  <a:rPr lang="en-US" sz="1600" b="1" dirty="0" smtClean="0"/>
                  <a:t>Key Observation</a:t>
                </a:r>
                <a:r>
                  <a:rPr lang="en-US" sz="1600" b="1" dirty="0"/>
                  <a:t>: </a:t>
                </a:r>
                <a:r>
                  <a:rPr lang="en-US" sz="1600" dirty="0"/>
                  <a:t>If for a consistent node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1600" dirty="0"/>
                  <a:t> the received label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600" dirty="0"/>
                  <a:t> is </a:t>
                </a:r>
                <a:r>
                  <a:rPr lang="en-US" sz="1600" dirty="0" smtClean="0"/>
                  <a:t>also </a:t>
                </a:r>
                <a:r>
                  <a:rPr lang="en-US" sz="1600" b="1" dirty="0" smtClean="0">
                    <a:solidFill>
                      <a:srgbClr val="00B050"/>
                    </a:solidFill>
                  </a:rPr>
                  <a:t>correct</a:t>
                </a:r>
                <a:r>
                  <a:rPr lang="en-US" sz="1600" dirty="0" smtClean="0"/>
                  <a:t> and </a:t>
                </a:r>
                <a:r>
                  <a:rPr lang="en-US" sz="1600" dirty="0"/>
                  <a:t>there is a path from </a:t>
                </a:r>
                <a:r>
                  <a:rPr lang="en-US" sz="1600" dirty="0">
                    <a:solidFill>
                      <a:srgbClr val="00B050"/>
                    </a:solidFill>
                  </a:rPr>
                  <a:t>u</a:t>
                </a:r>
                <a:r>
                  <a:rPr lang="en-US" sz="1600" dirty="0"/>
                  <a:t> to </a:t>
                </a:r>
                <a:r>
                  <a:rPr lang="en-US" sz="1600" dirty="0">
                    <a:solidFill>
                      <a:srgbClr val="00B050"/>
                    </a:solidFill>
                  </a:rPr>
                  <a:t>v</a:t>
                </a:r>
                <a:r>
                  <a:rPr lang="en-US" sz="1600" dirty="0"/>
                  <a:t> in G-</a:t>
                </a:r>
                <a:r>
                  <a:rPr lang="en-US" sz="1600" dirty="0">
                    <a:solidFill>
                      <a:srgbClr val="FF0000"/>
                    </a:solidFill>
                  </a:rPr>
                  <a:t>S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then we can conclude that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90C2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tx1"/>
                        </a:solidFill>
                        <a:latin typeface="Cambria Math"/>
                      </a:rPr>
                      <m:t>and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US" sz="1600" b="1" i="1">
                        <a:solidFill>
                          <a:srgbClr val="90C22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1600" dirty="0"/>
                  <a:t> are both correct!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b="1" dirty="0" smtClean="0"/>
                  <a:t>Proof</a:t>
                </a:r>
                <a:r>
                  <a:rPr lang="en-US" sz="1600" dirty="0" smtClean="0"/>
                  <a:t>: If the received label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600" dirty="0" smtClean="0"/>
                  <a:t> is correct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90C22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90C226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90C226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rgbClr val="90C226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90C226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rgbClr val="90C2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must both be correct!  (Otherwise we just found a hash collision!) </a:t>
                </a:r>
                <a:r>
                  <a:rPr lang="en-US" sz="1600" dirty="0"/>
                  <a:t>Result follows by </a:t>
                </a:r>
                <a:r>
                  <a:rPr lang="en-US" sz="1600" dirty="0" smtClean="0"/>
                  <a:t>induction along path.</a:t>
                </a:r>
                <a:endParaRPr lang="en-US" sz="1600" dirty="0"/>
              </a:p>
              <a:p>
                <a:pPr marL="0" indent="0"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099" y="1094875"/>
                <a:ext cx="8793804" cy="3801979"/>
              </a:xfrm>
              <a:blipFill rotWithShape="1">
                <a:blip r:embed="rId16"/>
                <a:stretch>
                  <a:fillRect l="-693" t="-963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61176" y="3758612"/>
            <a:ext cx="5363401" cy="1058390"/>
            <a:chOff x="4221223" y="1203160"/>
            <a:chExt cx="7151202" cy="1411185"/>
          </a:xfrm>
        </p:grpSpPr>
        <p:grpSp>
          <p:nvGrpSpPr>
            <p:cNvPr id="46" name="Group 45"/>
            <p:cNvGrpSpPr/>
            <p:nvPr/>
          </p:nvGrpSpPr>
          <p:grpSpPr>
            <a:xfrm>
              <a:off x="4221223" y="1625986"/>
              <a:ext cx="7151202" cy="988359"/>
              <a:chOff x="857245" y="4763150"/>
              <a:chExt cx="7151202" cy="9883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133019" y="5104459"/>
                    <a:ext cx="456279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783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3019" y="5104459"/>
                    <a:ext cx="456279" cy="410369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0" name="Group 49"/>
              <p:cNvGrpSpPr/>
              <p:nvPr/>
            </p:nvGrpSpPr>
            <p:grpSpPr>
              <a:xfrm>
                <a:off x="857245" y="4763150"/>
                <a:ext cx="7151202" cy="988359"/>
                <a:chOff x="1559377" y="4403917"/>
                <a:chExt cx="7151202" cy="988359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559377" y="4403917"/>
                  <a:ext cx="6984887" cy="371626"/>
                  <a:chOff x="1559377" y="4403917"/>
                  <a:chExt cx="6984887" cy="371626"/>
                </a:xfrm>
              </p:grpSpPr>
              <p:cxnSp>
                <p:nvCxnSpPr>
                  <p:cNvPr id="56" name="Straight Connector 55"/>
                  <p:cNvCxnSpPr>
                    <a:endCxn id="62" idx="2"/>
                  </p:cNvCxnSpPr>
                  <p:nvPr/>
                </p:nvCxnSpPr>
                <p:spPr>
                  <a:xfrm>
                    <a:off x="1714500" y="4555672"/>
                    <a:ext cx="6519522" cy="15636"/>
                  </a:xfrm>
                  <a:prstGeom prst="line">
                    <a:avLst/>
                  </a:prstGeom>
                  <a:ln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Oval 56"/>
                  <p:cNvSpPr/>
                  <p:nvPr/>
                </p:nvSpPr>
                <p:spPr>
                  <a:xfrm>
                    <a:off x="1559377" y="4408714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2280556" y="4408714"/>
                    <a:ext cx="310243" cy="293914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2906780" y="4403917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928373" y="4481629"/>
                    <a:ext cx="310243" cy="293914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3577046" y="4435573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8234021" y="4424350"/>
                    <a:ext cx="310243" cy="293914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783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2770325" y="4772755"/>
                      <a:ext cx="583151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783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90C2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90C226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90C226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0325" y="4772755"/>
                      <a:ext cx="583151" cy="410369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1559377" y="4889738"/>
                      <a:ext cx="451405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783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9377" y="4889738"/>
                      <a:ext cx="381836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8252163" y="4981907"/>
                      <a:ext cx="458416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783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52163" y="4981908"/>
                      <a:ext cx="240275" cy="305233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r="-25000" b="-137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738460" y="5135955"/>
                    <a:ext cx="1468009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783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90C2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90C226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90C22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90C226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90C226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rgbClr val="90C22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90C226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8460" y="5135955"/>
                    <a:ext cx="1468009" cy="410369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Arc 46"/>
            <p:cNvSpPr/>
            <p:nvPr/>
          </p:nvSpPr>
          <p:spPr>
            <a:xfrm rot="21368724">
              <a:off x="4299928" y="1203160"/>
              <a:ext cx="2061338" cy="1043629"/>
            </a:xfrm>
            <a:prstGeom prst="arc">
              <a:avLst>
                <a:gd name="adj1" fmla="val 11055240"/>
                <a:gd name="adj2" fmla="val 0"/>
              </a:avLst>
            </a:prstGeom>
            <a:ln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Arc 47"/>
            <p:cNvSpPr/>
            <p:nvPr/>
          </p:nvSpPr>
          <p:spPr>
            <a:xfrm rot="21368724">
              <a:off x="5734379" y="1233564"/>
              <a:ext cx="2061338" cy="1043629"/>
            </a:xfrm>
            <a:prstGeom prst="arc">
              <a:avLst>
                <a:gd name="adj1" fmla="val 11055240"/>
                <a:gd name="adj2" fmla="val 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22163" y="466013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253128" y="467304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689381" y="467245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5528" y="466013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19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717" y="192508"/>
            <a:ext cx="8345984" cy="7184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Classical Locally Decodable/Correctable </a:t>
            </a:r>
            <a:r>
              <a:rPr lang="en-US" sz="3200" dirty="0"/>
              <a:t>C</a:t>
            </a:r>
            <a:r>
              <a:rPr lang="en-US" sz="3200" dirty="0" smtClean="0"/>
              <a:t>odes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549" y="945704"/>
                <a:ext cx="9251004" cy="3901667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Code: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Decoding: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such that given </a:t>
                </a:r>
                <a:r>
                  <a:rPr lang="en-US" i="1" dirty="0" smtClean="0"/>
                  <a:t>any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i="0" dirty="0" smtClean="0">
                    <a:solidFill>
                      <a:srgbClr val="0070C0"/>
                    </a:solidFill>
                    <a:latin typeface="+mj-lt"/>
                  </a:rPr>
                  <a:t>dist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))&lt;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Goal: </a:t>
                </a:r>
                <a:r>
                  <a:rPr lang="en-US" i="1" dirty="0"/>
                  <a:t>efficient </a:t>
                </a:r>
                <a:r>
                  <a:rPr lang="en-US" dirty="0" smtClean="0"/>
                  <a:t>encoding/decoding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Information rate: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Locally decodable/correctable codes </a:t>
                </a:r>
                <a:r>
                  <a:rPr lang="en-US" dirty="0"/>
                  <a:t>(</a:t>
                </a:r>
                <a:r>
                  <a:rPr lang="en-US" dirty="0" smtClean="0"/>
                  <a:t>LDCs/LCCs)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 LDC: </a:t>
                </a:r>
                <a:r>
                  <a:rPr lang="en-US" dirty="0" smtClean="0"/>
                  <a:t>Given oracle access to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i="0" dirty="0" smtClean="0">
                    <a:solidFill>
                      <a:srgbClr val="0070C0"/>
                    </a:solidFill>
                    <a:latin typeface="+mj-lt"/>
                  </a:rPr>
                  <a:t>dist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))&lt;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q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queries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LCC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Given oracle </a:t>
                </a:r>
                <a:r>
                  <a:rPr lang="en-US" dirty="0"/>
                  <a:t>access to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</a:t>
                </a:r>
                <a:r>
                  <a:rPr lang="en-US" i="0" dirty="0" smtClean="0">
                    <a:solidFill>
                      <a:srgbClr val="0070C0"/>
                    </a:solidFill>
                    <a:latin typeface="+mj-lt"/>
                  </a:rPr>
                  <a:t>dist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))&lt;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queries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Status: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, any constant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 [KMRS17]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 smtClean="0"/>
                  <a:t> (constant),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[Yek08, DGY11, Efr12]          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549" y="945704"/>
                <a:ext cx="9251004" cy="3901667"/>
              </a:xfrm>
              <a:blipFill rotWithShape="1">
                <a:blip r:embed="rId3"/>
                <a:stretch>
                  <a:fillRect l="-198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85" y="3509211"/>
            <a:ext cx="315060" cy="490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10588"/>
                  </p:ext>
                </p:extLst>
              </p:nvPr>
            </p:nvGraphicFramePr>
            <p:xfrm>
              <a:off x="4032466" y="3703202"/>
              <a:ext cx="856200" cy="28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10588"/>
                  </p:ext>
                </p:extLst>
              </p:nvPr>
            </p:nvGraphicFramePr>
            <p:xfrm>
              <a:off x="4032466" y="3703202"/>
              <a:ext cx="856200" cy="281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6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1">
                          <a:blip r:embed="rId11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3426744" y="3309825"/>
            <a:ext cx="870656" cy="37533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545958" y="3326005"/>
            <a:ext cx="1733502" cy="366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2756802"/>
                  </p:ext>
                </p:extLst>
              </p:nvPr>
            </p:nvGraphicFramePr>
            <p:xfrm>
              <a:off x="728269" y="2991420"/>
              <a:ext cx="6267605" cy="29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3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76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862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17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5603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1543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219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932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/>
                                    <a:ea typeface="Cambria Math"/>
                                  </a:rPr>
                                  <m:t>⨁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/>
                                    <a:ea typeface="Cambria Math"/>
                                  </a:rPr>
                                  <m:t>⨁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/>
                                    <a:ea typeface="Cambria Math"/>
                                  </a:rPr>
                                  <m:t>⨁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/>
                                    <a:ea typeface="Cambria Math"/>
                                  </a:rPr>
                                  <m:t>⨁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/>
                                    <a:ea typeface="Cambria Math"/>
                                  </a:rPr>
                                  <m:t>⨁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2756802"/>
                  </p:ext>
                </p:extLst>
              </p:nvPr>
            </p:nvGraphicFramePr>
            <p:xfrm>
              <a:off x="728269" y="2991420"/>
              <a:ext cx="6267605" cy="293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31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79766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78625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87717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8560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81543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42192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6"/>
                        </a:ext>
                      </a:extLst>
                    </a:gridCol>
                  </a:tblGrid>
                  <a:tr h="2932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1">
                          <a:blip r:embed="rId12"/>
                          <a:stretch>
                            <a:fillRect t="-2083" r="-7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1">
                          <a:blip r:embed="rId12"/>
                          <a:stretch>
                            <a:fillRect l="-89313" t="-2083" r="-5961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1">
                          <a:blip r:embed="rId12"/>
                          <a:stretch>
                            <a:fillRect l="-192248" t="-2083" r="-505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1">
                          <a:blip r:embed="rId12"/>
                          <a:stretch>
                            <a:fillRect l="-261806" t="-2083" r="-3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1">
                          <a:blip r:embed="rId12"/>
                          <a:stretch>
                            <a:fillRect l="-369504" t="-2083" r="-260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1">
                          <a:blip r:embed="rId12"/>
                          <a:stretch>
                            <a:fillRect l="-494030" t="-2083" r="-17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1">
                          <a:blip r:embed="rId12"/>
                          <a:stretch>
                            <a:fillRect l="-341631" t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ounded Rectangle 3"/>
          <p:cNvSpPr/>
          <p:nvPr/>
        </p:nvSpPr>
        <p:spPr>
          <a:xfrm>
            <a:off x="7307290" y="3033037"/>
            <a:ext cx="903323" cy="251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Locality q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307290" y="2324911"/>
            <a:ext cx="208297" cy="70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26954" y="2607013"/>
            <a:ext cx="0" cy="426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5084772" y="4085625"/>
            <a:ext cx="294622" cy="7573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57214" y="4214230"/>
            <a:ext cx="296693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Dramatic Tradeoff Between Locality and Information Rate!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16200000">
            <a:off x="6833217" y="556319"/>
            <a:ext cx="147310" cy="2986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51767" y="1691405"/>
                <a:ext cx="2966939" cy="28469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Must succeed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w.p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67" y="1691405"/>
                <a:ext cx="2966939" cy="284693"/>
              </a:xfrm>
              <a:prstGeom prst="rect">
                <a:avLst/>
              </a:prstGeom>
              <a:blipFill rotWithShape="1">
                <a:blip r:embed="rId13"/>
                <a:stretch>
                  <a:fillRect l="-1232" t="-4255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70" y="216570"/>
            <a:ext cx="6447501" cy="6376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Ingredients of the Local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ecoder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623" y="1094875"/>
                <a:ext cx="8479589" cy="3801979"/>
              </a:xfrm>
            </p:spPr>
            <p:txBody>
              <a:bodyPr>
                <a:no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B050"/>
                    </a:solidFill>
                  </a:rPr>
                  <a:t>Why does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</a:rPr>
                  <a:t>-goodness matter?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chemeClr val="tx1"/>
                    </a:solidFill>
                  </a:rPr>
                  <a:t>If last node </a:t>
                </a:r>
                <a:r>
                  <a:rPr lang="en-US" sz="1600" dirty="0">
                    <a:solidFill>
                      <a:srgbClr val="00B050"/>
                    </a:solidFill>
                  </a:rPr>
                  <a:t>k</a:t>
                </a:r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rgbClr val="00B050"/>
                    </a:solidFill>
                  </a:rPr>
                  <a:t>-good + correct </a:t>
                </a:r>
                <a:r>
                  <a:rPr lang="en-US" sz="1600" dirty="0">
                    <a:solidFill>
                      <a:schemeClr val="tx1"/>
                    </a:solidFill>
                  </a:rPr>
                  <a:t>then all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-good nodes are also correct!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1500" dirty="0">
                    <a:solidFill>
                      <a:schemeClr val="tx1"/>
                    </a:solidFill>
                  </a:rPr>
                  <a:t>(Recall: </a:t>
                </a:r>
                <a:r>
                  <a:rPr lang="en-US" sz="1400" dirty="0">
                    <a:solidFill>
                      <a:schemeClr val="tx1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-good nodes connected by a path in </a:t>
                </a:r>
                <a:r>
                  <a:rPr lang="en-US" sz="1400" dirty="0"/>
                  <a:t>G-</a:t>
                </a:r>
                <a:r>
                  <a:rPr lang="en-US" sz="1400" dirty="0">
                    <a:solidFill>
                      <a:srgbClr val="FF0000"/>
                    </a:solidFill>
                  </a:rPr>
                  <a:t>S</a:t>
                </a:r>
                <a:r>
                  <a:rPr lang="en-US" sz="1400" dirty="0">
                    <a:solidFill>
                      <a:schemeClr val="tx1"/>
                    </a:solidFill>
                  </a:rPr>
                  <a:t>)</a:t>
                </a:r>
                <a:endParaRPr lang="en-US" sz="1500" dirty="0">
                  <a:solidFill>
                    <a:schemeClr val="tx1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chemeClr val="tx1"/>
                    </a:solidFill>
                  </a:rPr>
                  <a:t>Weak Decoder: Can reject if last node is not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-good + correct 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Testing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 smtClean="0">
                    <a:solidFill>
                      <a:srgbClr val="00B050"/>
                    </a:solidFill>
                  </a:rPr>
                  <a:t>-goodness: </a:t>
                </a:r>
              </a:p>
              <a:p>
                <a:pPr defTabSz="685783"/>
                <a:r>
                  <a:rPr lang="en-US" sz="1800" dirty="0">
                    <a:solidFill>
                      <a:prstClr val="black"/>
                    </a:solidFill>
                  </a:rPr>
                  <a:t>Requires at most poly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vertex queries </a:t>
                </a:r>
                <a:endParaRPr lang="en-US" sz="1800" dirty="0" smtClean="0">
                  <a:solidFill>
                    <a:prstClr val="black"/>
                  </a:solidFill>
                </a:endParaRPr>
              </a:p>
              <a:p>
                <a:pPr defTabSz="685783"/>
                <a:r>
                  <a:rPr lang="en-US" sz="1800" dirty="0" smtClean="0">
                    <a:solidFill>
                      <a:prstClr val="black"/>
                    </a:solidFill>
                  </a:rPr>
                  <a:t>Test </a:t>
                </a:r>
                <a:r>
                  <a:rPr lang="en-US" sz="1800" dirty="0">
                    <a:solidFill>
                      <a:prstClr val="black"/>
                    </a:solidFill>
                  </a:rPr>
                  <a:t>guarantees: </a:t>
                </a:r>
                <a:r>
                  <a:rPr lang="en-US" sz="1800" i="1" dirty="0">
                    <a:solidFill>
                      <a:prstClr val="black"/>
                    </a:solidFill>
                  </a:rPr>
                  <a:t>accepts</a:t>
                </a:r>
                <a:r>
                  <a:rPr lang="en-US" sz="1800" dirty="0">
                    <a:solidFill>
                      <a:prstClr val="black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</a:rPr>
                  <a:t>-good </a:t>
                </a:r>
                <a:r>
                  <a:rPr lang="en-US" sz="1800" dirty="0">
                    <a:solidFill>
                      <a:prstClr val="black"/>
                    </a:solidFill>
                  </a:rPr>
                  <a:t>(hence also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</a:rPr>
                  <a:t>-good</a:t>
                </a:r>
                <a:r>
                  <a:rPr lang="en-US" sz="1800" dirty="0">
                    <a:solidFill>
                      <a:srgbClr val="0070C0"/>
                    </a:solidFill>
                  </a:rPr>
                  <a:t>) </a:t>
                </a:r>
                <a:r>
                  <a:rPr lang="en-US" sz="1800" dirty="0">
                    <a:solidFill>
                      <a:prstClr val="black"/>
                    </a:solidFill>
                  </a:rPr>
                  <a:t>(</a:t>
                </a:r>
                <a:r>
                  <a:rPr lang="en-US" sz="1800" dirty="0" err="1">
                    <a:solidFill>
                      <a:prstClr val="black"/>
                    </a:solidFill>
                  </a:rPr>
                  <a:t>whp</a:t>
                </a:r>
                <a:r>
                  <a:rPr lang="en-US" sz="1800" dirty="0">
                    <a:solidFill>
                      <a:prstClr val="black"/>
                    </a:solidFill>
                  </a:rPr>
                  <a:t>)</a:t>
                </a:r>
              </a:p>
              <a:p>
                <a:pPr defTabSz="685783"/>
                <a:r>
                  <a:rPr lang="en-US" sz="1800" dirty="0">
                    <a:solidFill>
                      <a:prstClr val="black"/>
                    </a:solidFill>
                  </a:rPr>
                  <a:t>                          </a:t>
                </a:r>
                <a:r>
                  <a:rPr lang="en-US" sz="1800" i="1" dirty="0">
                    <a:solidFill>
                      <a:prstClr val="black"/>
                    </a:solidFill>
                  </a:rPr>
                  <a:t>rejects</a:t>
                </a:r>
                <a:r>
                  <a:rPr lang="en-US" sz="1800" dirty="0">
                    <a:solidFill>
                      <a:prstClr val="black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42F1A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>
                    <a:solidFill>
                      <a:prstClr val="black"/>
                    </a:solidFill>
                  </a:rPr>
                  <a:t>is not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-good (</a:t>
                </a:r>
                <a:r>
                  <a:rPr lang="en-US" sz="1800" dirty="0" err="1">
                    <a:solidFill>
                      <a:prstClr val="black"/>
                    </a:solidFill>
                  </a:rPr>
                  <a:t>whp</a:t>
                </a:r>
                <a:r>
                  <a:rPr lang="en-US" sz="18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00B050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8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623" y="1094875"/>
                <a:ext cx="8479589" cy="3801979"/>
              </a:xfrm>
              <a:blipFill rotWithShape="1">
                <a:blip r:embed="rId3"/>
                <a:stretch>
                  <a:fillRect l="-935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2892019" y="2494450"/>
                <a:ext cx="5510463" cy="6858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/>
                <a:r>
                  <a:rPr lang="en-US" dirty="0">
                    <a:solidFill>
                      <a:prstClr val="black"/>
                    </a:solidFill>
                  </a:rPr>
                  <a:t>Recall: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-good w.r.t set </a:t>
                </a:r>
                <a:r>
                  <a:rPr lang="en-US" b="1" dirty="0">
                    <a:solidFill>
                      <a:srgbClr val="C00000"/>
                    </a:solidFill>
                  </a:rPr>
                  <a:t>S</a:t>
                </a:r>
                <a:r>
                  <a:rPr lang="en-US" dirty="0">
                    <a:solidFill>
                      <a:prstClr val="black"/>
                    </a:solidFill>
                  </a:rPr>
                  <a:t> if for any radius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</a:t>
                </a:r>
              </a:p>
              <a:p>
                <a:pPr defTabSz="685783"/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∩[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+1, 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]|≤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∩[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−1, 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]|≤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019" y="2494450"/>
                <a:ext cx="5510463" cy="6858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5238688" y="795103"/>
                <a:ext cx="2650444" cy="5872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algn="ctr" defTabSz="685783"/>
                <a:r>
                  <a:rPr lang="en-US" dirty="0" smtClean="0">
                    <a:solidFill>
                      <a:prstClr val="black"/>
                    </a:solidFill>
                  </a:rPr>
                  <a:t>Repetition code gives us ground truth for last label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688" y="795103"/>
                <a:ext cx="2650444" cy="587209"/>
              </a:xfrm>
              <a:prstGeom prst="roundRect">
                <a:avLst/>
              </a:prstGeom>
              <a:blipFill rotWithShape="1">
                <a:blip r:embed="rId5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3621961" y="1088707"/>
            <a:ext cx="1464356" cy="487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>
                <a:solidFill>
                  <a:srgbClr val="90C226"/>
                </a:solidFill>
              </a:rPr>
              <a:pPr/>
              <a:t>20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27" y="112255"/>
            <a:ext cx="6447501" cy="4745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Decoding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0027" y="771449"/>
                <a:ext cx="8873198" cy="2846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𝐸𝐶𝐶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𝐸𝐶𝐶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𝐸𝐶𝐶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∘…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𝑬𝑪𝑪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..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2" y="1028598"/>
                <a:ext cx="11451147" cy="404983"/>
              </a:xfrm>
              <a:prstGeom prst="rect">
                <a:avLst/>
              </a:prstGeom>
              <a:blipFill rotWithShape="0"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48097" y="1315168"/>
                <a:ext cx="2595903" cy="931024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nsures that </a:t>
                </a:r>
                <a:r>
                  <a:rPr lang="en-US" dirty="0"/>
                  <a:t>the last block </a:t>
                </a:r>
                <a:endParaRPr lang="en-US" dirty="0" smtClean="0"/>
              </a:p>
              <a:p>
                <a:r>
                  <a:rPr lang="en-US" dirty="0" smtClean="0"/>
                  <a:t>is decoded correctly</a:t>
                </a:r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Decode by majority </a:t>
                </a:r>
                <a:r>
                  <a:rPr lang="en-US" dirty="0" smtClean="0"/>
                  <a:t>vote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97" y="1315168"/>
                <a:ext cx="2595903" cy="931024"/>
              </a:xfrm>
              <a:prstGeom prst="rect">
                <a:avLst/>
              </a:prstGeom>
              <a:blipFill rotWithShape="1">
                <a:blip r:embed="rId13"/>
                <a:stretch>
                  <a:fillRect l="-1408" t="-1974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58770" y="2216603"/>
            <a:ext cx="19300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42190" y="2342403"/>
                <a:ext cx="5095947" cy="931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Decode by majority vote</a:t>
                </a:r>
                <a:endParaRPr lang="en-US" dirty="0"/>
              </a:p>
              <a:p>
                <a:r>
                  <a:rPr lang="en-US" dirty="0" smtClean="0"/>
                  <a:t>         Test consistency of vertex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 in G</a:t>
                </a:r>
              </a:p>
              <a:p>
                <a:r>
                  <a:rPr lang="en-US" dirty="0" smtClean="0"/>
                  <a:t>         Test </a:t>
                </a:r>
                <a:r>
                  <a:rPr lang="en-US" dirty="0"/>
                  <a:t>if vertex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good w.r.t set of 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inconsistent nodes</a:t>
                </a:r>
              </a:p>
              <a:p>
                <a:r>
                  <a:rPr lang="en-US" dirty="0" smtClean="0"/>
                  <a:t>        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if tests fail; o/w output decoded </a:t>
                </a:r>
                <a:r>
                  <a:rPr lang="en-US" dirty="0" smtClean="0"/>
                  <a:t>bit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19" y="3123204"/>
                <a:ext cx="6552435" cy="1200329"/>
              </a:xfrm>
              <a:prstGeom prst="rect">
                <a:avLst/>
              </a:prstGeom>
              <a:blipFill rotWithShape="0">
                <a:blip r:embed="rId5"/>
                <a:stretch>
                  <a:fillRect t="-2513" b="-603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3609" y="3510354"/>
                <a:ext cx="8218725" cy="71558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test if </a:t>
                </a:r>
                <a:r>
                  <a:rPr lang="en-US" dirty="0"/>
                  <a:t>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G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dirty="0"/>
                  <a:t>-good with respect to </a:t>
                </a:r>
                <a:r>
                  <a:rPr lang="en-US" dirty="0" smtClean="0"/>
                  <a:t>set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5"/>
                    </a:solidFill>
                  </a:rPr>
                  <a:t>inconsistent nodes   </a:t>
                </a:r>
                <a:endParaRPr lang="en-US" dirty="0" smtClean="0">
                  <a:solidFill>
                    <a:schemeClr val="accent5"/>
                  </a:solidFill>
                </a:endParaRP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If the answer is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yes</a:t>
                </a:r>
                <a:r>
                  <a:rPr lang="en-US" dirty="0" smtClean="0"/>
                  <a:t>, output the decoding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; o/w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78" y="4680472"/>
                <a:ext cx="10796161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392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4335236" y="588296"/>
            <a:ext cx="1163411" cy="317940"/>
          </a:xfrm>
          <a:prstGeom prst="arc">
            <a:avLst>
              <a:gd name="adj1" fmla="val 1020283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4818049" y="718016"/>
            <a:ext cx="794898" cy="302520"/>
          </a:xfrm>
          <a:prstGeom prst="arc">
            <a:avLst>
              <a:gd name="adj1" fmla="val 1020283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4818049" y="605229"/>
            <a:ext cx="1163411" cy="432240"/>
          </a:xfrm>
          <a:prstGeom prst="arc">
            <a:avLst>
              <a:gd name="adj1" fmla="val 1020283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1832" y="1487857"/>
                <a:ext cx="2878032" cy="50013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dirty="0" smtClean="0"/>
                  <a:t>Output same answer as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for the corresponding vertex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32" y="1487857"/>
                <a:ext cx="2878032" cy="500137"/>
              </a:xfrm>
              <a:prstGeom prst="rect">
                <a:avLst/>
              </a:prstGeom>
              <a:blipFill rotWithShape="1">
                <a:blip r:embed="rId14"/>
                <a:stretch>
                  <a:fillRect t="-2381" b="-1190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16200000">
            <a:off x="7479275" y="129417"/>
            <a:ext cx="254573" cy="21169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63600" y="1315168"/>
            <a:ext cx="3757038" cy="2157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2135106" y="-155250"/>
            <a:ext cx="383507" cy="2786009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50013" y="517682"/>
            <a:ext cx="2231447" cy="797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Right Brace 39"/>
          <p:cNvSpPr/>
          <p:nvPr/>
        </p:nvSpPr>
        <p:spPr>
          <a:xfrm rot="5400000">
            <a:off x="4731697" y="114806"/>
            <a:ext cx="240532" cy="19996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483101" y="1193501"/>
            <a:ext cx="1799471" cy="1105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  <p:bldP spid="28" grpId="0" animBg="1"/>
      <p:bldP spid="3" grpId="0" animBg="1"/>
      <p:bldP spid="19" grpId="0" animBg="1"/>
      <p:bldP spid="20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40" y="218377"/>
            <a:ext cx="4370160" cy="626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Extensions: Strong CRLCCs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20442"/>
                <a:ext cx="7893050" cy="291058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Tx/>
                  <a:buChar char="-"/>
                </a:pPr>
                <a:r>
                  <a:rPr lang="en-US" b="1" dirty="0" smtClean="0"/>
                  <a:t>Challenge:  </a:t>
                </a:r>
                <a:r>
                  <a:rPr lang="en-US" dirty="0" smtClean="0"/>
                  <a:t>In prior construction attacker can ensure that almost all nodes are locally inconsistent (corrupt one node </a:t>
                </a:r>
                <a:r>
                  <a:rPr lang="en-US" dirty="0" smtClean="0">
                    <a:sym typeface="Wingdings" pitchFamily="2" charset="2"/>
                  </a:rPr>
                  <a:t> O(log n) child nodes now have locally inconsistent labels)</a:t>
                </a:r>
                <a:endParaRPr lang="en-US" dirty="0" smtClean="0"/>
              </a:p>
              <a:p>
                <a:pPr>
                  <a:buFontTx/>
                  <a:buChar char="-"/>
                </a:pPr>
                <a:endParaRPr lang="en-US" b="1" dirty="0" smtClean="0"/>
              </a:p>
              <a:p>
                <a:pPr>
                  <a:buFontTx/>
                  <a:buChar char="-"/>
                </a:pPr>
                <a:r>
                  <a:rPr lang="en-US" b="1" dirty="0" smtClean="0"/>
                  <a:t>Key Idea</a:t>
                </a:r>
                <a:r>
                  <a:rPr lang="en-US" b="1" dirty="0"/>
                  <a:t>: </a:t>
                </a:r>
                <a:r>
                  <a:rPr lang="en-US" dirty="0"/>
                  <a:t>Reduce the degree of the graphs by a composition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-expanders and path-like graphs and encode `</a:t>
                </a:r>
                <a:r>
                  <a:rPr lang="en-US" dirty="0" err="1"/>
                  <a:t>metanodes</a:t>
                </a:r>
                <a:r>
                  <a:rPr lang="en-US" dirty="0"/>
                  <a:t>’ as blocks</a:t>
                </a:r>
              </a:p>
              <a:p>
                <a:pPr>
                  <a:buFontTx/>
                  <a:buChar char="-"/>
                </a:pPr>
                <a:endParaRPr lang="en-US" dirty="0" smtClean="0"/>
              </a:p>
              <a:p>
                <a:pPr>
                  <a:buFontTx/>
                  <a:buChar char="-"/>
                </a:pPr>
                <a:r>
                  <a:rPr lang="en-US" dirty="0" smtClean="0"/>
                  <a:t>Use the extra fact that there are many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-good nodes (long paths)</a:t>
                </a:r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>
                  <a:buFontTx/>
                  <a:buChar char="-"/>
                </a:pPr>
                <a:endParaRPr lang="en-US" dirty="0" smtClean="0"/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>
                  <a:buFontTx/>
                  <a:buChar char="-"/>
                </a:pPr>
                <a:endParaRPr lang="en-US" dirty="0" smtClean="0"/>
              </a:p>
              <a:p>
                <a:pPr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20442"/>
                <a:ext cx="7893050" cy="2910580"/>
              </a:xfrm>
              <a:blipFill rotWithShape="1">
                <a:blip r:embed="rId3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56099" y="218377"/>
                <a:ext cx="4772024" cy="1661993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en-US" b="1" dirty="0" smtClean="0"/>
                  <a:t>Def: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CRLCC with parameters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queries,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error rate,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against </a:t>
                </a:r>
                <a:r>
                  <a:rPr lang="en-US" dirty="0"/>
                  <a:t>a class of PPT adversaries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makes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queries to input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</a:t>
                </a:r>
              </a:p>
              <a:p>
                <a:endParaRPr lang="en-US" dirty="0"/>
              </a:p>
              <a:p>
                <a:pPr>
                  <a:buAutoNum type="arabicParenR"/>
                </a:pPr>
                <a:r>
                  <a:rPr lang="en-US" dirty="0"/>
                  <a:t> For all s,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 3" charset="2"/>
                  <a:buAutoNum type="arabicParenR"/>
                </a:pP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the class,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negl</m:t>
                        </m:r>
                        <m: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negl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buFont typeface="Wingdings 3" charset="2"/>
                  <a:buAutoNum type="arabicParenR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in the class,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70C0"/>
                                </a:solidFill>
                              </a:rPr>
                              <m:t>Good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</a:rPr>
                      <m:t>negl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99" y="218377"/>
                <a:ext cx="4772024" cy="1661993"/>
              </a:xfrm>
              <a:prstGeom prst="rect">
                <a:avLst/>
              </a:prstGeom>
              <a:blipFill rotWithShape="1">
                <a:blip r:embed="rId4"/>
                <a:stretch>
                  <a:fillRect l="-1023" t="-1103" b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7495"/>
            <a:ext cx="7682689" cy="613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 and Further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62526"/>
            <a:ext cx="7974263" cy="356849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8000" y="1070811"/>
                <a:ext cx="7841915" cy="992579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en-US" sz="1500" dirty="0">
                    <a:solidFill>
                      <a:srgbClr val="0070C0"/>
                    </a:solidFill>
                  </a:rPr>
                  <a:t>Our results: </a:t>
                </a:r>
                <a:r>
                  <a:rPr lang="en-US" sz="1500" dirty="0"/>
                  <a:t>Weak and Strong CRLCC/CRLDC for binary alphabet, </a:t>
                </a:r>
              </a:p>
              <a:p>
                <a:r>
                  <a:rPr lang="en-US" sz="1500" dirty="0"/>
                  <a:t>                                                                        constant error and information rate,</a:t>
                </a:r>
              </a:p>
              <a:p>
                <a:r>
                  <a:rPr lang="en-US" sz="1500" dirty="0"/>
                  <a:t>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5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queries, </a:t>
                </a:r>
              </a:p>
              <a:p>
                <a:r>
                  <a:rPr lang="en-US" sz="1500" dirty="0"/>
                  <a:t>                  assuming the existence of collision-resistant hash function.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1427747"/>
                <a:ext cx="10455887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583" t="-2765" b="-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3609" y="2746775"/>
                <a:ext cx="7647257" cy="145424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1500" dirty="0">
                    <a:solidFill>
                      <a:srgbClr val="0070C0"/>
                    </a:solidFill>
                  </a:rPr>
                  <a:t>Open directions:</a:t>
                </a:r>
                <a:r>
                  <a:rPr lang="en-US" sz="1500" dirty="0"/>
                  <a:t> Better tradeoffs: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1500" dirty="0">
                  <a:ea typeface="Cambria Math" panose="02040503050406030204" pitchFamily="18" charset="0"/>
                </a:endParaRPr>
              </a:p>
              <a:p>
                <a:r>
                  <a:rPr lang="en-US" sz="1500" dirty="0"/>
                  <a:t>                          </a:t>
                </a:r>
              </a:p>
              <a:p>
                <a:r>
                  <a:rPr lang="en-US" sz="1500" dirty="0"/>
                  <a:t>                          Other local models (non-relaxed LCCs, testing</a:t>
                </a:r>
                <a:r>
                  <a:rPr lang="en-US" sz="1500" dirty="0" smtClean="0"/>
                  <a:t>)?</a:t>
                </a:r>
              </a:p>
              <a:p>
                <a:endParaRPr lang="en-US" sz="1500" dirty="0"/>
              </a:p>
              <a:p>
                <a:r>
                  <a:rPr lang="en-US" sz="1500" dirty="0" smtClean="0"/>
                  <a:t>                          Consider more restrictive channel models (space-bounded, area-time bounds)</a:t>
                </a:r>
                <a:endParaRPr lang="en-US" sz="1500" dirty="0"/>
              </a:p>
              <a:p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09" y="2746775"/>
                <a:ext cx="7647257" cy="1454244"/>
              </a:xfrm>
              <a:prstGeom prst="rect">
                <a:avLst/>
              </a:prstGeom>
              <a:blipFill rotWithShape="1">
                <a:blip r:embed="rId4"/>
                <a:stretch>
                  <a:fillRect l="-63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51648" y="4387431"/>
            <a:ext cx="550921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7" y="390212"/>
            <a:ext cx="7196667" cy="54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97" y="226711"/>
            <a:ext cx="7484561" cy="692087"/>
          </a:xfrm>
        </p:spPr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ocal Expander </a:t>
            </a:r>
            <a:r>
              <a:rPr lang="en-US" dirty="0"/>
              <a:t>G</a:t>
            </a:r>
            <a:r>
              <a:rPr lang="en-US" dirty="0" smtClean="0"/>
              <a:t>raphs and </a:t>
            </a:r>
            <a:r>
              <a:rPr lang="en-US" dirty="0"/>
              <a:t>T</a:t>
            </a:r>
            <a:r>
              <a:rPr lang="en-US" dirty="0" smtClean="0"/>
              <a:t>heir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8" y="1252924"/>
            <a:ext cx="7905296" cy="3343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27973" y="1004204"/>
                <a:ext cx="62946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-expander </a:t>
                </a:r>
                <a:r>
                  <a:rPr lang="en-US" dirty="0" smtClean="0"/>
                  <a:t>if for all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 of fractional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r>
                  <a:rPr lang="en-US" dirty="0" smtClean="0"/>
                  <a:t>there is an edge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973" y="1004204"/>
                <a:ext cx="6294608" cy="430887"/>
              </a:xfrm>
              <a:prstGeom prst="rect">
                <a:avLst/>
              </a:prstGeom>
              <a:blipFill rotWithShape="1">
                <a:blip r:embed="rId18"/>
                <a:stretch>
                  <a:fillRect l="-1744" t="-12857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3488701" y="3576439"/>
            <a:ext cx="232682" cy="220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14348" y="1226967"/>
            <a:ext cx="3494274" cy="967639"/>
            <a:chOff x="1828800" y="1733925"/>
            <a:chExt cx="4659033" cy="1290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888089" y="2415546"/>
                  <a:ext cx="478592" cy="410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8089" y="2415546"/>
                  <a:ext cx="40831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1828800" y="1733925"/>
              <a:ext cx="4659033" cy="1290185"/>
              <a:chOff x="1828800" y="1701271"/>
              <a:chExt cx="4659033" cy="129018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0" y="1701271"/>
                <a:ext cx="3799417" cy="1290185"/>
                <a:chOff x="1828800" y="1684942"/>
                <a:chExt cx="3799417" cy="1290185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1828800" y="2155371"/>
                  <a:ext cx="2139043" cy="75111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631624" y="2296882"/>
                  <a:ext cx="1017814" cy="54428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4610403" y="2296882"/>
                  <a:ext cx="1017814" cy="54428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Arc 9"/>
                <p:cNvSpPr/>
                <p:nvPr/>
              </p:nvSpPr>
              <p:spPr>
                <a:xfrm rot="7376344">
                  <a:off x="3259139" y="1273391"/>
                  <a:ext cx="1290185" cy="2113288"/>
                </a:xfrm>
                <a:prstGeom prst="arc">
                  <a:avLst>
                    <a:gd name="adj1" fmla="val 15508789"/>
                    <a:gd name="adj2" fmla="val 1636951"/>
                  </a:avLst>
                </a:prstGeom>
                <a:ln w="28575">
                  <a:headEnd type="triangle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971429" y="2362027"/>
                      <a:ext cx="472949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1429" y="2362027"/>
                      <a:ext cx="401713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861816" y="2446262"/>
                      <a:ext cx="467905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61816" y="2446262"/>
                      <a:ext cx="398699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4316188" y="2160810"/>
                <a:ext cx="2171645" cy="751115"/>
                <a:chOff x="4348846" y="2193468"/>
                <a:chExt cx="2171645" cy="751115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4348846" y="2193468"/>
                  <a:ext cx="2139043" cy="75111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6037026" y="2349763"/>
                      <a:ext cx="483465" cy="4103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37026" y="2349763"/>
                      <a:ext cx="412100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33" name="TextBox 32"/>
          <p:cNvSpPr txBox="1"/>
          <p:nvPr/>
        </p:nvSpPr>
        <p:spPr>
          <a:xfrm>
            <a:off x="6375575" y="3579037"/>
            <a:ext cx="48795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/>
              <a:t>DAG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70737" y="3306062"/>
                <a:ext cx="308546" cy="284693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982" y="4408082"/>
                <a:ext cx="40171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82987" y="3296121"/>
                <a:ext cx="316432" cy="284693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982" y="4394828"/>
                <a:ext cx="4121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65885" y="2634722"/>
                <a:ext cx="5015091" cy="50013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dirty="0" smtClean="0"/>
                  <a:t>G is a DAG such that for all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 and radii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]) </m:t>
                    </m:r>
                  </m:oMath>
                </a14:m>
                <a:r>
                  <a:rPr lang="en-US" dirty="0" smtClean="0"/>
                  <a:t>contains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expander. 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79" y="3512962"/>
                <a:ext cx="6458563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85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13726" y="2752371"/>
                <a:ext cx="1708416" cy="284693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 local expander: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2" y="3669828"/>
                <a:ext cx="2202270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9836" r="-138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58286" y="975924"/>
            <a:ext cx="235705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dirty="0"/>
              <a:t>[ErdosGrahamSzemeredi75]</a:t>
            </a:r>
          </a:p>
        </p:txBody>
      </p:sp>
      <p:sp>
        <p:nvSpPr>
          <p:cNvPr id="41" name="Oval 40"/>
          <p:cNvSpPr/>
          <p:nvPr/>
        </p:nvSpPr>
        <p:spPr>
          <a:xfrm>
            <a:off x="2664099" y="3572361"/>
            <a:ext cx="232682" cy="220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42934" y="2986477"/>
            <a:ext cx="5407231" cy="1308719"/>
            <a:chOff x="857245" y="3981967"/>
            <a:chExt cx="7209642" cy="1744958"/>
          </a:xfrm>
        </p:grpSpPr>
        <p:grpSp>
          <p:nvGrpSpPr>
            <p:cNvPr id="20" name="Group 19"/>
            <p:cNvGrpSpPr/>
            <p:nvPr/>
          </p:nvGrpSpPr>
          <p:grpSpPr>
            <a:xfrm>
              <a:off x="857245" y="4456869"/>
              <a:ext cx="7209642" cy="1270056"/>
              <a:chOff x="857245" y="4456869"/>
              <a:chExt cx="7209642" cy="12700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778898" y="5301995"/>
                    <a:ext cx="462092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8898" y="5301995"/>
                    <a:ext cx="391454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25"/>
              <p:cNvSpPr/>
              <p:nvPr/>
            </p:nvSpPr>
            <p:spPr>
              <a:xfrm>
                <a:off x="3420043" y="4466537"/>
                <a:ext cx="1805098" cy="91505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857245" y="4456869"/>
                <a:ext cx="7209642" cy="1270056"/>
                <a:chOff x="1559377" y="4097636"/>
                <a:chExt cx="7209642" cy="1270056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559377" y="4403917"/>
                  <a:ext cx="6984887" cy="315040"/>
                  <a:chOff x="1559377" y="4403917"/>
                  <a:chExt cx="6984887" cy="315040"/>
                </a:xfrm>
              </p:grpSpPr>
              <p:cxnSp>
                <p:nvCxnSpPr>
                  <p:cNvPr id="13" name="Straight Connector 12"/>
                  <p:cNvCxnSpPr>
                    <a:endCxn id="19" idx="2"/>
                  </p:cNvCxnSpPr>
                  <p:nvPr/>
                </p:nvCxnSpPr>
                <p:spPr>
                  <a:xfrm>
                    <a:off x="1714500" y="4555672"/>
                    <a:ext cx="6519522" cy="15636"/>
                  </a:xfrm>
                  <a:prstGeom prst="line">
                    <a:avLst/>
                  </a:prstGeom>
                  <a:ln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Oval 13"/>
                  <p:cNvSpPr/>
                  <p:nvPr/>
                </p:nvSpPr>
                <p:spPr>
                  <a:xfrm>
                    <a:off x="1559377" y="4408714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2280556" y="4408714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2906780" y="4403917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502470" y="4425043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782916" y="4403917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8234021" y="4424350"/>
                    <a:ext cx="310243" cy="29391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5241195" y="4957322"/>
                      <a:ext cx="876224" cy="4103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dirty="0" err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dirty="0" err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1195" y="4957322"/>
                      <a:ext cx="790601" cy="36933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2137202" y="4912851"/>
                      <a:ext cx="1305315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7202" y="4912851"/>
                      <a:ext cx="1204176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Oval 24"/>
                <p:cNvSpPr/>
                <p:nvPr/>
              </p:nvSpPr>
              <p:spPr>
                <a:xfrm>
                  <a:off x="2138018" y="4097636"/>
                  <a:ext cx="1894579" cy="92677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1559377" y="4909196"/>
                      <a:ext cx="372893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9377" y="4909196"/>
                      <a:ext cx="372893" cy="369332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8302652" y="4949551"/>
                      <a:ext cx="466367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2652" y="4949550"/>
                      <a:ext cx="394660" cy="36933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358139" y="5307434"/>
                    <a:ext cx="891184" cy="410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8138" y="5307434"/>
                    <a:ext cx="805028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Arc 43"/>
            <p:cNvSpPr/>
            <p:nvPr/>
          </p:nvSpPr>
          <p:spPr>
            <a:xfrm rot="9675547">
              <a:off x="1013233" y="4503067"/>
              <a:ext cx="1347403" cy="775804"/>
            </a:xfrm>
            <a:prstGeom prst="arc">
              <a:avLst>
                <a:gd name="adj1" fmla="val 12517307"/>
                <a:gd name="adj2" fmla="val 0"/>
              </a:avLst>
            </a:prstGeom>
            <a:ln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rot="9675547">
              <a:off x="4825704" y="4478218"/>
              <a:ext cx="1347403" cy="775804"/>
            </a:xfrm>
            <a:prstGeom prst="arc">
              <a:avLst>
                <a:gd name="adj1" fmla="val 12517307"/>
                <a:gd name="adj2" fmla="val 0"/>
              </a:avLst>
            </a:prstGeom>
            <a:ln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9593994">
              <a:off x="2755536" y="3981967"/>
              <a:ext cx="4638714" cy="1195624"/>
            </a:xfrm>
            <a:prstGeom prst="arc">
              <a:avLst>
                <a:gd name="adj1" fmla="val 14175131"/>
                <a:gd name="adj2" fmla="val 398064"/>
              </a:avLst>
            </a:prstGeom>
            <a:ln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47"/>
          <p:cNvSpPr/>
          <p:nvPr/>
        </p:nvSpPr>
        <p:spPr>
          <a:xfrm flipH="1">
            <a:off x="1578927" y="1899278"/>
            <a:ext cx="34289" cy="62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>
            <a:off x="2764039" y="1941389"/>
            <a:ext cx="34289" cy="62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215360" y="3575466"/>
            <a:ext cx="232682" cy="220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510986" y="3566347"/>
            <a:ext cx="232682" cy="220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69" y="156412"/>
            <a:ext cx="8015733" cy="620486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Relaxed LDCs/LCCs (RLDCs/RLCCs)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6171" y="878307"/>
                <a:ext cx="8076746" cy="386213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RLDC/RLCCs</a:t>
                </a:r>
                <a:r>
                  <a:rPr lang="en-US" dirty="0"/>
                  <a:t>: Given oracle access to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:r>
                  <a:rPr lang="en-US" i="0" dirty="0" smtClean="0">
                    <a:solidFill>
                      <a:srgbClr val="0070C0"/>
                    </a:solidFill>
                    <a:latin typeface="+mj-lt"/>
                  </a:rPr>
                  <a:t>dist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))&lt;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dirty="0" smtClean="0"/>
                  <a:t> makes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queries and: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1)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 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⊥}]&lt;1/3</m:t>
                    </m:r>
                  </m:oMath>
                </a14:m>
                <a:r>
                  <a:rPr lang="en-US" dirty="0" smtClean="0"/>
                  <a:t>         (RLDC)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 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⊥}]&lt;1/3</m:t>
                    </m:r>
                  </m:oMath>
                </a14:m>
                <a:r>
                  <a:rPr lang="en-US" dirty="0" smtClean="0"/>
                  <a:t>    (RLCC)</a:t>
                </a:r>
              </a:p>
              <a:p>
                <a:pPr marL="0" indent="0">
                  <a:buNone/>
                </a:pPr>
                <a:r>
                  <a:rPr lang="en-US" dirty="0"/>
                  <a:t> 3</a:t>
                </a:r>
                <a:r>
                  <a:rPr lang="en-US" dirty="0" smtClean="0"/>
                  <a:t>) Let </a:t>
                </a:r>
                <a:r>
                  <a:rPr lang="en-US" i="0" dirty="0" smtClean="0">
                    <a:latin typeface="+mj-lt"/>
                  </a:rPr>
                  <a:t>Good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| 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err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 dirty="0" err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err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i="0" dirty="0" smtClean="0">
                    <a:latin typeface="+mj-lt"/>
                  </a:rPr>
                  <a:t>            (RLDC)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dirty="0"/>
                  <a:t>Good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err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 dirty="0" err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 err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   (RLCC)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Good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for some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constant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Status: </a:t>
                </a:r>
                <a:r>
                  <a:rPr lang="en-US" dirty="0" smtClean="0"/>
                  <a:t>RLDCs [BGHSV06]: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:r>
                  <a:rPr lang="en-US" dirty="0" smtClean="0"/>
                  <a:t>  RLCCs </a:t>
                </a:r>
                <a:r>
                  <a:rPr lang="en-US" dirty="0"/>
                  <a:t>[GRR18]: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  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171" y="878307"/>
                <a:ext cx="8076746" cy="3862137"/>
              </a:xfrm>
              <a:blipFill rotWithShape="1">
                <a:blip r:embed="rId10"/>
                <a:stretch>
                  <a:fillRect l="-604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594188" y="3394953"/>
                <a:ext cx="3356043" cy="88739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</a:rPr>
                  <a:t>Our results: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for crypto version of definitions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188" y="3394953"/>
                <a:ext cx="3356043" cy="887395"/>
              </a:xfrm>
              <a:prstGeom prst="roundRect">
                <a:avLst/>
              </a:prstGeom>
              <a:blipFill rotWithShape="1">
                <a:blip r:embed="rId11"/>
                <a:stretch>
                  <a:fillRect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5084772" y="1410519"/>
            <a:ext cx="294622" cy="7573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57214" y="1646846"/>
            <a:ext cx="169976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Weak RLDC/RLCC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073521" y="1410520"/>
            <a:ext cx="312416" cy="17217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92941" y="2092853"/>
            <a:ext cx="1313501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Strong RLDC/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           RLCC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373817" y="3602116"/>
            <a:ext cx="294622" cy="7573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39503" y="3747327"/>
            <a:ext cx="2966939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Relaxation allows a  slightly better tradeoff between information rate and locality (but locality is still large when information rate is constant)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9" grpId="1" animBg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14" y="252921"/>
            <a:ext cx="8188527" cy="525439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Computationally </a:t>
            </a:r>
            <a:r>
              <a:rPr lang="en-US" sz="3200" dirty="0"/>
              <a:t>B</a:t>
            </a:r>
            <a:r>
              <a:rPr lang="en-US" sz="3200" dirty="0" smtClean="0"/>
              <a:t>ounded </a:t>
            </a:r>
            <a:r>
              <a:rPr lang="en-US" sz="3200" dirty="0"/>
              <a:t>C</a:t>
            </a:r>
            <a:r>
              <a:rPr lang="en-US" sz="3200" dirty="0" smtClean="0"/>
              <a:t>hannels (CBC)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664" y="944210"/>
                <a:ext cx="8771021" cy="403686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Hamming channel:</a:t>
                </a:r>
                <a:r>
                  <a:rPr lang="en-US" dirty="0" smtClean="0"/>
                  <a:t> the channel corrupts any pattern (possibly takes long time to corrupt </a:t>
                </a:r>
                <a:r>
                  <a:rPr lang="en-US" dirty="0" err="1" smtClean="0"/>
                  <a:t>adversarially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Shannon channel</a:t>
                </a:r>
                <a:r>
                  <a:rPr lang="en-US" dirty="0" smtClean="0"/>
                  <a:t>: the channel introduces independent errors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5"/>
                    </a:solidFill>
                  </a:rPr>
                  <a:t>Lipton channel: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dirty="0" smtClean="0"/>
                  <a:t>Computationally bounded – the channel is a PPT adversary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Locally Decodable Codes in CBCs</a:t>
                </a:r>
                <a:r>
                  <a:rPr lang="en-US" dirty="0" smtClean="0"/>
                  <a:t>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Requires trusted setup/key exchange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Private-key LDCs [OPS07]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info rate and error rate,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– Crypto Assumption: OWFs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dirty="0" smtClean="0"/>
                  <a:t>Public-key LDCs [HO08, HOSW11]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- Crypto assumptions: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-hiding schemes and IND-CPA secure PKE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664" y="944210"/>
                <a:ext cx="8771021" cy="4036864"/>
              </a:xfrm>
              <a:blipFill rotWithShape="1">
                <a:blip r:embed="rId3"/>
                <a:stretch>
                  <a:fillRect l="-903" t="-2417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918142" y="2241202"/>
            <a:ext cx="1203158" cy="372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/>
              <a:t>This talk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296596" y="2140854"/>
            <a:ext cx="529388" cy="20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37" y="175843"/>
            <a:ext cx="8348778" cy="5263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Relaxed LCCs (CRLCC)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8791" y="956500"/>
                <a:ext cx="7979971" cy="39872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Security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=Gen(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),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public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[</a:t>
                </a:r>
                <a:r>
                  <a:rPr lang="en-US" sz="2400" dirty="0" smtClean="0"/>
                  <a:t>Non-Triviality Requirement] </a:t>
                </a:r>
                <a:r>
                  <a:rPr lang="en-US" sz="2400" dirty="0"/>
                  <a:t>Whenever </a:t>
                </a:r>
                <a:r>
                  <a:rPr lang="en-US" sz="2400" dirty="0" smtClean="0"/>
                  <a:t>there is no noise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) the decoder must produce the correct response i.e. 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 err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 dirty="0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 err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This must hold for </a:t>
                </a:r>
                <a:r>
                  <a:rPr lang="en-US" sz="2400" i="1" dirty="0" smtClean="0"/>
                  <a:t>all</a:t>
                </a:r>
                <a:r>
                  <a:rPr lang="en-US" sz="2400" dirty="0" smtClean="0"/>
                  <a:t> </a:t>
                </a:r>
                <a:r>
                  <a:rPr lang="en-US" sz="2400" i="1" dirty="0"/>
                  <a:t>seeds</a:t>
                </a:r>
                <a:r>
                  <a:rPr lang="en-US" sz="2400" dirty="0"/>
                  <a:t> s, </a:t>
                </a:r>
                <a:r>
                  <a:rPr lang="en-US" sz="2400" i="1" dirty="0"/>
                  <a:t>messages</a:t>
                </a:r>
                <a:r>
                  <a:rPr lang="en-US" sz="2400" dirty="0"/>
                  <a:t> m and </a:t>
                </a:r>
                <a:r>
                  <a:rPr lang="en-US" sz="2400" i="1" dirty="0"/>
                  <a:t>indices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791" y="956500"/>
                <a:ext cx="7979971" cy="3987289"/>
              </a:xfrm>
              <a:blipFill>
                <a:blip r:embed="rId3"/>
                <a:stretch>
                  <a:fillRect l="-1986" t="-1223" b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9613398" y="1864588"/>
            <a:ext cx="13715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3166686" y="5143500"/>
                <a:ext cx="3790233" cy="480131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Good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| 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 err="1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66686" y="5143500"/>
                <a:ext cx="3790233" cy="480131"/>
              </a:xfrm>
              <a:prstGeom prst="rect">
                <a:avLst/>
              </a:prstGeom>
              <a:blipFill rotWithShape="1"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776884" y="3406310"/>
                <a:ext cx="8479589" cy="1369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lvl="0"/>
                <a:r>
                  <a:rPr lang="en-US" b="1" dirty="0" smtClean="0">
                    <a:solidFill>
                      <a:prstClr val="black"/>
                    </a:solidFill>
                  </a:rPr>
                  <a:t>Def: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a CRLCC with parameters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queries,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error rate,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≤1,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against a class of PPT adversaries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makes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queries to input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and corrupting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bits of the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codeword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en-US" dirty="0">
                  <a:solidFill>
                    <a:prstClr val="black"/>
                  </a:solidFill>
                </a:endParaRPr>
              </a:p>
              <a:p>
                <a:pPr lvl="0">
                  <a:buFontTx/>
                  <a:buAutoNum type="arabicParenR"/>
                </a:pPr>
                <a:r>
                  <a:rPr lang="en-US" dirty="0">
                    <a:solidFill>
                      <a:prstClr val="black"/>
                    </a:solidFill>
                  </a:rPr>
                  <a:t> For all s,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 dirty="0" err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 err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>
                  <a:buFont typeface="Wingdings 3" charset="2"/>
                  <a:buAutoNum type="arabicParenR"/>
                </a:pPr>
                <a:r>
                  <a:rPr lang="en-US" dirty="0">
                    <a:solidFill>
                      <a:prstClr val="black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the class,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 [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⊥}]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&gt;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negl.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&lt; negl.</a:t>
                </a:r>
              </a:p>
              <a:p>
                <a:pPr lvl="0">
                  <a:buFont typeface="Wingdings 3" charset="2"/>
                  <a:buAutoNum type="arabicParenR"/>
                </a:pPr>
                <a:r>
                  <a:rPr lang="en-US" dirty="0">
                    <a:solidFill>
                      <a:prstClr val="black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in the class,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Good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&lt;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]&lt; negl.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884" y="3406310"/>
                <a:ext cx="8479589" cy="1369530"/>
              </a:xfrm>
              <a:prstGeom prst="roundRect">
                <a:avLst/>
              </a:prstGeom>
              <a:blipFill rotWithShape="1">
                <a:blip r:embed="rId5"/>
                <a:stretch>
                  <a:fillRect t="-2193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4141294" y="2333932"/>
                <a:ext cx="3733628" cy="6777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Attacker A must perform all </a:t>
                </a:r>
                <a:r>
                  <a:rPr lang="en-US" dirty="0">
                    <a:solidFill>
                      <a:schemeClr val="tx1"/>
                    </a:solidFill>
                  </a:rPr>
                  <a:t>computations in probabilistic polynomial time (PPT)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(hamming weight of noise vector e is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294" y="2333932"/>
                <a:ext cx="3733628" cy="677758"/>
              </a:xfrm>
              <a:prstGeom prst="roundRect">
                <a:avLst/>
              </a:prstGeom>
              <a:blipFill rotWithShape="1">
                <a:blip r:embed="rId6"/>
                <a:stretch>
                  <a:fillRect t="-347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9776884" y="2726031"/>
            <a:ext cx="385705" cy="29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70661" y="2020958"/>
            <a:ext cx="11205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307324" y="1763486"/>
            <a:ext cx="888052" cy="1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5400000">
            <a:off x="2812701" y="1902628"/>
            <a:ext cx="9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Attacker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84822" y="1494959"/>
                <a:ext cx="406200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822" y="1494959"/>
                <a:ext cx="406200" cy="33855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2316562" y="2159455"/>
            <a:ext cx="803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58380" y="1825967"/>
                <a:ext cx="88703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380" y="1825967"/>
                <a:ext cx="887038" cy="338555"/>
              </a:xfrm>
              <a:prstGeom prst="rect">
                <a:avLst/>
              </a:prstGeom>
              <a:blipFill rotWithShape="1">
                <a:blip r:embed="rId1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3471792" y="2196145"/>
            <a:ext cx="15530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54331" y="1886325"/>
                <a:ext cx="1791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31" y="1886325"/>
                <a:ext cx="1791599" cy="307777"/>
              </a:xfrm>
              <a:prstGeom prst="rect">
                <a:avLst/>
              </a:prstGeom>
              <a:blipFill rotWithShape="1">
                <a:blip r:embed="rId1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277984" y="1764642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Sender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37017" y="176834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66783" y="1710360"/>
                <a:ext cx="12722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783" y="1710360"/>
                <a:ext cx="1272271" cy="307777"/>
              </a:xfrm>
              <a:prstGeom prst="rect">
                <a:avLst/>
              </a:prstGeom>
              <a:blipFill rotWithShape="1">
                <a:blip r:embed="rId2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3430237" y="1763484"/>
            <a:ext cx="7110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82665" y="1426087"/>
                <a:ext cx="329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665" y="1426087"/>
                <a:ext cx="329962" cy="3385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/>
      <p:bldP spid="34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37" y="175843"/>
            <a:ext cx="8348778" cy="5263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Relaxed LCCs (CRLCC)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5659" y="1027652"/>
                <a:ext cx="7979971" cy="398728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Security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=Gen(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),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public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Attacker Wins CRLCC Game if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Probability decoder fails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⁡ 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⊥}]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in last step</a:t>
                </a:r>
                <a:r>
                  <a:rPr lang="en-US" sz="2400" dirty="0" smtClean="0"/>
                  <a:t> is non-negligible (randomness over decoder coins)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Most of the </a:t>
                </a:r>
                <a:r>
                  <a:rPr lang="en-US" sz="2400" dirty="0" err="1" smtClean="0"/>
                  <a:t>codeword</a:t>
                </a:r>
                <a:r>
                  <a:rPr lang="en-US" sz="2400" dirty="0" smtClean="0"/>
                  <a:t> cannot be locally decoded 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Good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Good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400" dirty="0" smtClean="0"/>
                  <a:t> is the set of indices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where decoder usually succeeds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/>
                            <m:t>Good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| </m:t>
                          </m:r>
                          <m:func>
                            <m:func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 err="1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 dirty="0" err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659" y="1027652"/>
                <a:ext cx="7979971" cy="3987289"/>
              </a:xfrm>
              <a:blipFill rotWithShape="1">
                <a:blip r:embed="rId3"/>
                <a:stretch>
                  <a:fillRect l="-1451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9613398" y="1864588"/>
            <a:ext cx="13715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776884" y="3406310"/>
                <a:ext cx="8479589" cy="1369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lvl="0"/>
                <a:r>
                  <a:rPr lang="en-US" b="1" dirty="0" smtClean="0">
                    <a:solidFill>
                      <a:prstClr val="black"/>
                    </a:solidFill>
                  </a:rPr>
                  <a:t>Def: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a CRLCC with parameters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queries,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error rate,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≤1,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against a class of PPT adversaries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makes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queries to input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and corrupting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bits of the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codeword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en-US" dirty="0">
                  <a:solidFill>
                    <a:prstClr val="black"/>
                  </a:solidFill>
                </a:endParaRPr>
              </a:p>
              <a:p>
                <a:pPr lvl="0">
                  <a:buFontTx/>
                  <a:buAutoNum type="arabicParenR"/>
                </a:pPr>
                <a:r>
                  <a:rPr lang="en-US" dirty="0">
                    <a:solidFill>
                      <a:prstClr val="black"/>
                    </a:solidFill>
                  </a:rPr>
                  <a:t> For all s,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 dirty="0" err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 err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>
                  <a:buFont typeface="Wingdings 3" charset="2"/>
                  <a:buAutoNum type="arabicParenR"/>
                </a:pPr>
                <a:r>
                  <a:rPr lang="en-US" dirty="0">
                    <a:solidFill>
                      <a:prstClr val="black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in the class,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 [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⊥}]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&gt;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negl.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&lt; negl.</a:t>
                </a:r>
              </a:p>
              <a:p>
                <a:pPr lvl="0">
                  <a:buFont typeface="Wingdings 3" charset="2"/>
                  <a:buAutoNum type="arabicParenR"/>
                </a:pPr>
                <a:r>
                  <a:rPr lang="en-US" dirty="0">
                    <a:solidFill>
                      <a:prstClr val="black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in the class,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Good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&lt;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]&lt; negl.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884" y="3406310"/>
                <a:ext cx="8479589" cy="1369530"/>
              </a:xfrm>
              <a:prstGeom prst="roundRect">
                <a:avLst/>
              </a:prstGeom>
              <a:blipFill rotWithShape="1">
                <a:blip r:embed="rId5"/>
                <a:stretch>
                  <a:fillRect t="-2193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4141294" y="2333932"/>
                <a:ext cx="3733628" cy="6777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Attacker A must perform all </a:t>
                </a:r>
                <a:r>
                  <a:rPr lang="en-US" dirty="0">
                    <a:solidFill>
                      <a:schemeClr val="tx1"/>
                    </a:solidFill>
                  </a:rPr>
                  <a:t>computations in probabilistic polynomial time (PPT)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(hamming weight of noise vector e is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294" y="2333932"/>
                <a:ext cx="3733628" cy="677758"/>
              </a:xfrm>
              <a:prstGeom prst="roundRect">
                <a:avLst/>
              </a:prstGeom>
              <a:blipFill rotWithShape="1">
                <a:blip r:embed="rId6"/>
                <a:stretch>
                  <a:fillRect t="-347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9776884" y="2726031"/>
            <a:ext cx="385705" cy="29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70661" y="2020958"/>
            <a:ext cx="11205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307324" y="1763486"/>
            <a:ext cx="888052" cy="1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5400000">
            <a:off x="2812701" y="1902628"/>
            <a:ext cx="9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Attacker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84822" y="1494959"/>
                <a:ext cx="406200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822" y="1494959"/>
                <a:ext cx="406200" cy="33855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2316562" y="2159455"/>
            <a:ext cx="803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58380" y="1825967"/>
                <a:ext cx="88703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380" y="1825967"/>
                <a:ext cx="887038" cy="338555"/>
              </a:xfrm>
              <a:prstGeom prst="rect">
                <a:avLst/>
              </a:prstGeom>
              <a:blipFill rotWithShape="1">
                <a:blip r:embed="rId1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3471792" y="2196145"/>
            <a:ext cx="15530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54331" y="1886325"/>
                <a:ext cx="1791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31" y="1886325"/>
                <a:ext cx="1791599" cy="307777"/>
              </a:xfrm>
              <a:prstGeom prst="rect">
                <a:avLst/>
              </a:prstGeom>
              <a:blipFill rotWithShape="1">
                <a:blip r:embed="rId1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277984" y="1764642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Sender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37017" y="176834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66783" y="1710360"/>
                <a:ext cx="12722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783" y="1710360"/>
                <a:ext cx="1272271" cy="307777"/>
              </a:xfrm>
              <a:prstGeom prst="rect">
                <a:avLst/>
              </a:prstGeom>
              <a:blipFill rotWithShape="1">
                <a:blip r:embed="rId2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3430237" y="1763484"/>
            <a:ext cx="7110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82665" y="1426087"/>
                <a:ext cx="329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665" y="1426087"/>
                <a:ext cx="329962" cy="3385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7874922" y="2909148"/>
            <a:ext cx="294622" cy="7573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747883" y="3029476"/>
            <a:ext cx="118519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Weak CRLCC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571402" y="2873664"/>
            <a:ext cx="177149" cy="19021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8298136" y="3622074"/>
            <a:ext cx="126861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Strong CRLCC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2" grpId="0" animBg="1"/>
      <p:bldP spid="23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1904" y="3947865"/>
            <a:ext cx="8378217" cy="951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94102"/>
            <a:ext cx="6447501" cy="571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Relaxed LCCs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01" y="860259"/>
                <a:ext cx="8190831" cy="37106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 smtClean="0"/>
                  <a:t>Definition (informal):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𝑮𝒆𝒏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dirty="0"/>
                  <a:t>is </a:t>
                </a:r>
                <a:r>
                  <a:rPr lang="en-US" sz="1800" dirty="0" smtClean="0"/>
                  <a:t>a (weak/strong) CRLCC </a:t>
                </a:r>
                <a:r>
                  <a:rPr lang="en-US" sz="1800" dirty="0"/>
                  <a:t>with parameters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1800" dirty="0"/>
                  <a:t> queries,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error rate,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/>
                  <a:t> against a class of PPT adversaries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dirty="0"/>
                  <a:t> makes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queries to input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 and</a:t>
                </a:r>
              </a:p>
              <a:p>
                <a:pPr>
                  <a:buAutoNum type="arabicParenR"/>
                </a:pPr>
                <a:r>
                  <a:rPr lang="en-US" sz="1800" dirty="0"/>
                  <a:t>For </a:t>
                </a:r>
                <a:r>
                  <a:rPr lang="en-US" sz="1800" dirty="0" smtClean="0"/>
                  <a:t>all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 smtClean="0"/>
                  <a:t> and m if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dirty="0"/>
                  <a:t>then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>
                  <a:buAutoNum type="arabicParenR"/>
                </a:pPr>
                <a:r>
                  <a:rPr lang="en-US" sz="1800" dirty="0" smtClean="0"/>
                  <a:t>For all PPT attackers the probability that a PPT attacker wins the (weak/strong) CRLCC security game is negligible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Observation: </a:t>
                </a:r>
                <a:r>
                  <a:rPr lang="en-US" sz="1800" dirty="0" smtClean="0"/>
                  <a:t>Can define classical RLCC using same game by removing the restriction that attacker A is PPT</a:t>
                </a:r>
                <a:endParaRPr lang="en-US" sz="1800" dirty="0"/>
              </a:p>
              <a:p>
                <a:pPr>
                  <a:buAutoNum type="arabicParenR"/>
                </a:pPr>
                <a:endParaRPr lang="en-US" sz="1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Our results: </a:t>
                </a:r>
                <a:r>
                  <a:rPr lang="en-US" sz="1800" dirty="0"/>
                  <a:t>Weak and Strong CRLCC for </a:t>
                </a:r>
                <a:r>
                  <a:rPr lang="en-US" sz="1800" dirty="0">
                    <a:solidFill>
                      <a:srgbClr val="0070C0"/>
                    </a:solidFill>
                  </a:rPr>
                  <a:t>binary alphabet</a:t>
                </a:r>
                <a:r>
                  <a:rPr lang="en-US" sz="1800" dirty="0"/>
                  <a:t>, </a:t>
                </a:r>
                <a:r>
                  <a:rPr lang="en-US" sz="1800" dirty="0">
                    <a:solidFill>
                      <a:srgbClr val="0070C0"/>
                    </a:solidFill>
                  </a:rPr>
                  <a:t>constant</a:t>
                </a:r>
                <a:r>
                  <a:rPr lang="en-US" sz="1800" dirty="0"/>
                  <a:t> information and error rate,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/>
                  <a:t>queries,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assuming </a:t>
                </a:r>
                <a:r>
                  <a:rPr lang="en-US" sz="1800" dirty="0">
                    <a:solidFill>
                      <a:srgbClr val="0070C0"/>
                    </a:solidFill>
                  </a:rPr>
                  <a:t>the existence of collision-resistant hash functions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(Note: The construction is also a strong CRLDC with same parameters)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1" y="860259"/>
                <a:ext cx="8190831" cy="3710668"/>
              </a:xfrm>
              <a:blipFill rotWithShape="1">
                <a:blip r:embed="rId3"/>
                <a:stretch>
                  <a:fillRect l="-595" t="-821" b="-30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8000" y="916710"/>
            <a:ext cx="7945082" cy="6494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40633"/>
            <a:ext cx="6447501" cy="608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results - observations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916710"/>
                <a:ext cx="8250990" cy="3484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 smtClean="0"/>
                  <a:t>Results: </a:t>
                </a:r>
                <a:r>
                  <a:rPr lang="en-US" sz="1600" dirty="0" smtClean="0"/>
                  <a:t>Weak and Strong CRLCC for binary alphabet, constant error and information rate,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m:rPr>
                        <m:sty m:val="p"/>
                      </m:rPr>
                      <a:rPr lang="en-US" sz="1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/>
                  <a:t>queries, assuming the existence of collision-resistant hash function</a:t>
                </a:r>
                <a:r>
                  <a:rPr lang="en-US" sz="1600" dirty="0" smtClean="0"/>
                  <a:t>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6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Classical RLCCs [GRR18]: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≫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polylog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, constant information rate, </a:t>
                </a:r>
                <a:r>
                  <a:rPr lang="en-US" sz="1600" dirty="0" err="1" smtClean="0"/>
                  <a:t>subconstant</a:t>
                </a:r>
                <a:r>
                  <a:rPr lang="en-US" sz="1600" dirty="0" smtClean="0"/>
                  <a:t> error rate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Previous constructions of LCCs in CBC need public/private-key crypto setup; our constructions don’t.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Public hash seed chosen once and for all (e.g., agree to use SHA3)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400" dirty="0" smtClean="0"/>
                  <a:t>Same seed for </a:t>
                </a:r>
                <a:r>
                  <a:rPr lang="en-US" sz="1400" i="1" dirty="0" smtClean="0"/>
                  <a:t>all</a:t>
                </a:r>
                <a:r>
                  <a:rPr lang="en-US" sz="1400" dirty="0" smtClean="0"/>
                  <a:t> senders and </a:t>
                </a:r>
                <a:r>
                  <a:rPr lang="en-US" sz="1400" i="1" dirty="0" smtClean="0"/>
                  <a:t>all</a:t>
                </a:r>
                <a:r>
                  <a:rPr lang="en-US" sz="1400" dirty="0" smtClean="0"/>
                  <a:t> receivers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400" dirty="0" smtClean="0"/>
                  <a:t>Sender and receiver need not communicate in advance.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600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600" b="1" dirty="0" smtClean="0"/>
                  <a:t>Key Technical Ingredients: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Collision Resistant Hash Functions </a:t>
                </a:r>
                <a:r>
                  <a:rPr lang="en-US" sz="1600" dirty="0" smtClean="0"/>
                  <a:t>and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local expander graphs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600" dirty="0">
                  <a:solidFill>
                    <a:srgbClr val="0070C0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1600" b="1" dirty="0" smtClean="0"/>
                  <a:t>This Talk: </a:t>
                </a:r>
                <a:r>
                  <a:rPr lang="en-US" sz="1600" dirty="0" smtClean="0"/>
                  <a:t>Focus on Weak CRLCC (similar ideas for Strong CRLCC)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916710"/>
                <a:ext cx="8250990" cy="3484275"/>
              </a:xfrm>
              <a:blipFill rotWithShape="1">
                <a:blip r:embed="rId2"/>
                <a:stretch>
                  <a:fillRect l="-369" t="-524" r="-739" b="-15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bipartite expander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44288" y="3149190"/>
            <a:ext cx="3888889" cy="829202"/>
          </a:xfrm>
          <a:prstGeom prst="ellipse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44288" y="1764499"/>
            <a:ext cx="3640667" cy="989412"/>
          </a:xfrm>
          <a:prstGeom prst="ellipse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267" y="3298424"/>
            <a:ext cx="3582173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2318" y="2028265"/>
            <a:ext cx="358217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4752389" y="1977707"/>
                <a:ext cx="4247241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389" y="1977707"/>
                <a:ext cx="4247241" cy="3263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0196" y="1045371"/>
                <a:ext cx="806423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 smtClean="0"/>
                  <a:t>[EGS75]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ea typeface="Cambria Math" panose="02040503050406030204" pitchFamily="18" charset="0"/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-expander </a:t>
                </a:r>
                <a:r>
                  <a:rPr lang="en-US" sz="2000" dirty="0" smtClean="0"/>
                  <a:t>if for all subsets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of size at least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≥(1−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6" y="1045371"/>
                <a:ext cx="8064230" cy="615553"/>
              </a:xfrm>
              <a:prstGeom prst="rect">
                <a:avLst/>
              </a:prstGeom>
              <a:blipFill rotWithShape="1">
                <a:blip r:embed="rId4"/>
                <a:stretch>
                  <a:fillRect l="-1890" t="-11881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61F1-FE3F-4427-AC77-BD499231DB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8958</TotalTime>
  <Words>2598</Words>
  <Application>Microsoft Office PowerPoint</Application>
  <PresentationFormat>On-screen Show (16:9)</PresentationFormat>
  <Paragraphs>514</Paragraphs>
  <Slides>25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Wingdings</vt:lpstr>
      <vt:lpstr>Cambria Math</vt:lpstr>
      <vt:lpstr>Arial</vt:lpstr>
      <vt:lpstr>Trebuchet MS</vt:lpstr>
      <vt:lpstr>Courier New</vt:lpstr>
      <vt:lpstr>Calibri</vt:lpstr>
      <vt:lpstr>Wingdings 3</vt:lpstr>
      <vt:lpstr>Office Theme</vt:lpstr>
      <vt:lpstr>Facet</vt:lpstr>
      <vt:lpstr>Relaxed Locally Correctable Codes in Computationally Bounded Channels</vt:lpstr>
      <vt:lpstr>Classical Locally Decodable/Correctable Codes</vt:lpstr>
      <vt:lpstr>Relaxed LDCs/LCCs (RLDCs/RLCCs)</vt:lpstr>
      <vt:lpstr>Computationally Bounded Channels (CBC)</vt:lpstr>
      <vt:lpstr>Computational Relaxed LCCs (CRLCC)</vt:lpstr>
      <vt:lpstr>Computational Relaxed LCCs (CRLCC)</vt:lpstr>
      <vt:lpstr>Computational Relaxed LCCs</vt:lpstr>
      <vt:lpstr>Our results - observations</vt:lpstr>
      <vt:lpstr>δ-bipartite expander</vt:lpstr>
      <vt:lpstr>δ-bipartite expander</vt:lpstr>
      <vt:lpstr>δ-bipartite expander</vt:lpstr>
      <vt:lpstr>δ-local expander</vt:lpstr>
      <vt:lpstr>Local Expanders: Properties and Applications</vt:lpstr>
      <vt:lpstr>Local Expanders and α-good Nodes</vt:lpstr>
      <vt:lpstr>Local Expanders and α-good Nodes</vt:lpstr>
      <vt:lpstr>Local Expanders and α-good Nodes</vt:lpstr>
      <vt:lpstr>(Weak) CRLCCs using local expander graphs</vt:lpstr>
      <vt:lpstr>Ingredients of the Local Decoder</vt:lpstr>
      <vt:lpstr>Ingredients of the Local Decoder</vt:lpstr>
      <vt:lpstr>Ingredients of the Local Decoder</vt:lpstr>
      <vt:lpstr>Local Decoding </vt:lpstr>
      <vt:lpstr>Extensions: Strong CRLCCs</vt:lpstr>
      <vt:lpstr>Conclusions and Further Directions</vt:lpstr>
      <vt:lpstr>Thanks for Listening</vt:lpstr>
      <vt:lpstr>Local Expander Graphs and Their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Relaxed Locally Correctable Codes in Computationally Bounded Channels</dc:title>
  <dc:creator>Elena Grigorescu</dc:creator>
  <cp:lastModifiedBy>Grigorescu, Elena</cp:lastModifiedBy>
  <cp:revision>667</cp:revision>
  <dcterms:created xsi:type="dcterms:W3CDTF">2018-06-05T01:10:23Z</dcterms:created>
  <dcterms:modified xsi:type="dcterms:W3CDTF">2019-07-17T13:46:53Z</dcterms:modified>
</cp:coreProperties>
</file>