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8" r:id="rId4"/>
    <p:sldId id="259" r:id="rId5"/>
    <p:sldId id="295" r:id="rId6"/>
    <p:sldId id="297" r:id="rId7"/>
    <p:sldId id="260" r:id="rId8"/>
    <p:sldId id="301" r:id="rId9"/>
    <p:sldId id="304" r:id="rId10"/>
    <p:sldId id="299" r:id="rId11"/>
    <p:sldId id="307" r:id="rId12"/>
    <p:sldId id="308" r:id="rId13"/>
    <p:sldId id="309" r:id="rId14"/>
    <p:sldId id="311" r:id="rId15"/>
    <p:sldId id="312" r:id="rId16"/>
    <p:sldId id="316" r:id="rId17"/>
    <p:sldId id="317" r:id="rId18"/>
    <p:sldId id="298" r:id="rId19"/>
    <p:sldId id="305" r:id="rId20"/>
    <p:sldId id="306" r:id="rId21"/>
    <p:sldId id="319" r:id="rId22"/>
    <p:sldId id="320" r:id="rId23"/>
    <p:sldId id="277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91E569-2921-4238-9C33-A33D3B80E82E}">
  <a:tblStyle styleId="{8891E569-2921-4238-9C33-A33D3B80E8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A430FE-A230-41F3-B173-0BD1D17495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8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748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that I register for an account at playstation.com</a:t>
            </a: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Unfortunately, such breaches are increasingly commonplace and have affected billions of user accounts. Shown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below is an incomplete list of major breaches and I apologize if I forgot to include your competitor.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Unfortunately, offline dictionary attacks are quite common. Password breaches at major companies have affected millions of users.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 we study a special</a:t>
            </a:r>
            <a:r>
              <a:rPr lang="en-US" baseline="0" dirty="0" smtClean="0"/>
              <a:t> type of memory hard function called data-independent memory hard functions. As the name suggests the memory access pattern will not depend on the input making the functions resistant to side-channel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E05A-F77A-4D73-8247-AAB3E0C851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troyhunt.com/86-of-passwords-are-terrible-and-other-statistics/" TargetMode="External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21" Type="http://schemas.openxmlformats.org/officeDocument/2006/relationships/image" Target="../media/image28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10" Type="http://schemas.openxmlformats.org/officeDocument/2006/relationships/image" Target="../media/image18.jpg"/><Relationship Id="rId19" Type="http://schemas.openxmlformats.org/officeDocument/2006/relationships/image" Target="../media/image27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6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 of Offline Password Cracking</a:t>
            </a:r>
            <a:endParaRPr dirty="0"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Jeremiah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Blocki (Purdue University)</a:t>
            </a:r>
          </a:p>
          <a:p>
            <a:pPr>
              <a:spcBef>
                <a:spcPts val="0"/>
              </a:spcBef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Benjamin </a:t>
            </a:r>
            <a:r>
              <a:rPr lang="en-US" dirty="0" err="1" smtClean="0"/>
              <a:t>Harsha</a:t>
            </a:r>
            <a:r>
              <a:rPr lang="en-US" dirty="0" smtClean="0"/>
              <a:t> (</a:t>
            </a:r>
            <a:r>
              <a:rPr lang="en-US" dirty="0"/>
              <a:t>Purdue University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Samson </a:t>
            </a:r>
            <a:r>
              <a:rPr lang="en-US" dirty="0" smtClean="0"/>
              <a:t>Zhou (</a:t>
            </a:r>
            <a:r>
              <a:rPr lang="en-US" dirty="0"/>
              <a:t>Purdue University)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632608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S&amp;P 2018</a:t>
            </a:r>
            <a:endParaRPr lang="en-US" dirty="0"/>
          </a:p>
        </p:txBody>
      </p:sp>
      <p:pic>
        <p:nvPicPr>
          <p:cNvPr id="1026" name="Picture 2" descr="Image result for samson zh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lus.google.com/_/focus/photos/public/AIbEiAIAAABDCM7bz_qR_ZXDHCILdmNhcmRfcGhvdG8qKDYxZjk1YmFjZjc1YjBjZjcxMWY5NzBkYWYxMzk0NjNiZjUwZjFhNDYwATZ42eDPHfPdPjojNq9vCqZ25hZs?sz=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3505200"/>
            <a:ext cx="148589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urdue universit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276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Password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9184" y="1832450"/>
                <a:ext cx="5334000" cy="4351338"/>
              </a:xfrm>
            </p:spPr>
            <p:txBody>
              <a:bodyPr/>
              <a:lstStyle/>
              <a:p>
                <a:r>
                  <a:rPr lang="en-US" dirty="0" smtClean="0"/>
                  <a:t>Empirical Data from Yahoo!</a:t>
                </a:r>
              </a:p>
              <a:p>
                <a:pPr lvl="1"/>
                <a:r>
                  <a:rPr lang="en-US" dirty="0"/>
                  <a:t>70 million passwords [B12]</a:t>
                </a:r>
              </a:p>
              <a:p>
                <a:pPr lvl="1"/>
                <a:r>
                  <a:rPr lang="en-US" dirty="0"/>
                  <a:t>Not a breach! (differentially private [BDB16])</a:t>
                </a:r>
              </a:p>
              <a:p>
                <a:pPr lvl="1"/>
                <a:r>
                  <a:rPr lang="en-US" dirty="0" smtClean="0"/>
                  <a:t>Fits CDF-</a:t>
                </a:r>
                <a:r>
                  <a:rPr lang="en-US" dirty="0" err="1" smtClean="0"/>
                  <a:t>Zipf’s</a:t>
                </a:r>
                <a:r>
                  <a:rPr lang="en-US" dirty="0" smtClean="0"/>
                  <a:t> Law Nicely</a:t>
                </a:r>
                <a:endParaRPr lang="en-US" dirty="0"/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3DB8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3DB8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9184" y="1832450"/>
                <a:ext cx="5334000" cy="4351338"/>
              </a:xfrm>
              <a:blipFill rotWithShape="1">
                <a:blip r:embed="rId2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81600"/>
            <a:ext cx="4058920" cy="1297306"/>
          </a:xfrm>
          <a:prstGeom prst="rect">
            <a:avLst/>
          </a:prstGeom>
        </p:spPr>
      </p:pic>
      <p:pic>
        <p:nvPicPr>
          <p:cNvPr id="6" name="Shape 372"/>
          <p:cNvPicPr preferRelativeResize="0"/>
          <p:nvPr/>
        </p:nvPicPr>
        <p:blipFill rotWithShape="1">
          <a:blip r:embed="rId4">
            <a:alphaModFix/>
          </a:blip>
          <a:srcRect l="7407" b="7889"/>
          <a:stretch/>
        </p:blipFill>
        <p:spPr>
          <a:xfrm>
            <a:off x="6629400" y="1676399"/>
            <a:ext cx="5080000" cy="46634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5741053" y="3218606"/>
                <a:ext cx="13440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𝐶𝐷𝐹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741053" y="3218606"/>
                <a:ext cx="1344022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8021" y="6248400"/>
                <a:ext cx="1254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Rank</m:t>
                      </m:r>
                      <m:r>
                        <a:rPr lang="en-US" sz="2400" b="0" i="0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021" y="6248400"/>
                <a:ext cx="125438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6629400" y="5260340"/>
            <a:ext cx="521136" cy="685800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rot="16200000">
                <a:off x="5258327" y="5229664"/>
                <a:ext cx="18896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3DB8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3DB8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3DB8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3DB8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003DB8"/>
                          </a:solidFill>
                          <a:latin typeface="Cambria Math"/>
                          <a:ea typeface="Cambria Math"/>
                        </a:rPr>
                        <m:t>𝟎𝟐𝟏𝟏</m:t>
                      </m:r>
                    </m:oMath>
                  </m:oMathPara>
                </a14:m>
                <a:endParaRPr lang="en-US" sz="2400" b="1" dirty="0">
                  <a:solidFill>
                    <a:srgbClr val="003DB8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58327" y="5229664"/>
                <a:ext cx="1889684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8458200" y="4277360"/>
            <a:ext cx="838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286240" y="3770930"/>
            <a:ext cx="0" cy="533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16083" y="4447101"/>
                <a:ext cx="27248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Slope: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339A"/>
                        </a:solidFill>
                        <a:latin typeface="Cambria Math"/>
                      </a:rPr>
                      <m:t>𝐫</m:t>
                    </m:r>
                    <m:r>
                      <a:rPr lang="en-US" sz="2400" b="1" i="1" smtClean="0">
                        <a:solidFill>
                          <a:srgbClr val="00339A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339A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339A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00339A"/>
                        </a:solidFill>
                        <a:latin typeface="Cambria Math"/>
                      </a:rPr>
                      <m:t>𝟐𝟏𝟔𝟔</m:t>
                    </m:r>
                  </m:oMath>
                </a14:m>
                <a:endParaRPr lang="en-US" sz="2400" b="1" dirty="0">
                  <a:solidFill>
                    <a:srgbClr val="00339A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083" y="4447101"/>
                <a:ext cx="272484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35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Password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5334000" cy="4351338"/>
              </a:xfrm>
            </p:spPr>
            <p:txBody>
              <a:bodyPr/>
              <a:lstStyle/>
              <a:p>
                <a:r>
                  <a:rPr lang="en-US" dirty="0"/>
                  <a:t>Empirical Data from Yahoo!</a:t>
                </a:r>
              </a:p>
              <a:p>
                <a:pPr lvl="1"/>
                <a:r>
                  <a:rPr lang="en-US" dirty="0"/>
                  <a:t>70 million passwords [B12]</a:t>
                </a:r>
              </a:p>
              <a:p>
                <a:pPr lvl="1"/>
                <a:r>
                  <a:rPr lang="en-US" dirty="0"/>
                  <a:t>Not a breach! (differentially private [BDB16])</a:t>
                </a:r>
              </a:p>
              <a:p>
                <a:pPr lvl="1"/>
                <a:r>
                  <a:rPr lang="en-US" dirty="0" smtClean="0"/>
                  <a:t>Fits CDF-</a:t>
                </a:r>
                <a:r>
                  <a:rPr lang="en-US" dirty="0" err="1" smtClean="0"/>
                  <a:t>Zipf’s</a:t>
                </a:r>
                <a:r>
                  <a:rPr lang="en-US" dirty="0" smtClean="0"/>
                  <a:t> Law Nicely</a:t>
                </a:r>
                <a:endParaRPr lang="en-US" dirty="0"/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339A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3DB8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Consistent with previous findings on smaller breached datasets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5334000" cy="4351338"/>
              </a:xfrm>
              <a:blipFill rotWithShape="1">
                <a:blip r:embed="rId2"/>
                <a:stretch>
                  <a:fillRect l="-1143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hape 378"/>
          <p:cNvPicPr preferRelativeResize="0"/>
          <p:nvPr/>
        </p:nvPicPr>
        <p:blipFill rotWithShape="1">
          <a:blip r:embed="rId3">
            <a:alphaModFix/>
          </a:blip>
          <a:srcRect r="44425" b="17972"/>
          <a:stretch/>
        </p:blipFill>
        <p:spPr>
          <a:xfrm>
            <a:off x="6400800" y="2057400"/>
            <a:ext cx="3604850" cy="35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80"/>
          <p:cNvSpPr/>
          <p:nvPr/>
        </p:nvSpPr>
        <p:spPr>
          <a:xfrm>
            <a:off x="8040774" y="5163512"/>
            <a:ext cx="2044800" cy="40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Shape 381"/>
          <p:cNvCxnSpPr>
            <a:stCxn id="10" idx="0"/>
          </p:cNvCxnSpPr>
          <p:nvPr/>
        </p:nvCxnSpPr>
        <p:spPr>
          <a:xfrm flipV="1">
            <a:off x="9029700" y="5573312"/>
            <a:ext cx="114301" cy="465616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Shape 382"/>
          <p:cNvSpPr txBox="1"/>
          <p:nvPr/>
        </p:nvSpPr>
        <p:spPr>
          <a:xfrm>
            <a:off x="6553200" y="6038928"/>
            <a:ext cx="4953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FF"/>
                </a:solidFill>
              </a:rPr>
              <a:t>Our Result: CDF-</a:t>
            </a:r>
            <a:r>
              <a:rPr lang="en-US" b="1" dirty="0" err="1" smtClean="0">
                <a:solidFill>
                  <a:srgbClr val="0000FF"/>
                </a:solidFill>
              </a:rPr>
              <a:t>Zipf’s</a:t>
            </a:r>
            <a:r>
              <a:rPr lang="en-US" b="1" dirty="0" smtClean="0">
                <a:solidFill>
                  <a:srgbClr val="0000FF"/>
                </a:solidFill>
              </a:rPr>
              <a:t> Law Parameters (</a:t>
            </a:r>
            <a:r>
              <a:rPr lang="en-US" b="1" dirty="0" err="1" smtClean="0">
                <a:solidFill>
                  <a:srgbClr val="0000FF"/>
                </a:solidFill>
              </a:rPr>
              <a:t>y,r</a:t>
            </a:r>
            <a:r>
              <a:rPr lang="en-US" b="1" dirty="0" smtClean="0">
                <a:solidFill>
                  <a:srgbClr val="0000FF"/>
                </a:solidFill>
              </a:rPr>
              <a:t>) for Yahoo!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46975" y="18288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Wang et al. [WCWHJ17]</a:t>
            </a:r>
            <a:endParaRPr lang="en-US" sz="1800" dirty="0"/>
          </a:p>
        </p:txBody>
      </p:sp>
      <p:sp>
        <p:nvSpPr>
          <p:cNvPr id="2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8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Function of Doom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2" name="Shape 422"/>
              <p:cNvSpPr txBox="1"/>
              <p:nvPr/>
            </p:nvSpPr>
            <p:spPr>
              <a:xfrm>
                <a:off x="939800" y="1768439"/>
                <a:ext cx="108712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800" b="1" dirty="0" smtClean="0"/>
                  <a:t>Theorem: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DB8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3DB8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3DB8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800" i="1">
                            <a:solidFill>
                              <a:srgbClr val="003DB8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/>
                  <a:t> then a rational attacker will crack 100% of passwords from a CDF-</a:t>
                </a:r>
                <a:r>
                  <a:rPr lang="en-US" sz="2800" dirty="0" err="1" smtClean="0"/>
                  <a:t>Zipf’s</a:t>
                </a:r>
                <a:r>
                  <a:rPr lang="en-US" sz="2800" dirty="0" smtClean="0"/>
                  <a:t> Law Distribution where </a:t>
                </a:r>
                <a:endParaRPr sz="2800" dirty="0"/>
              </a:p>
            </p:txBody>
          </p:sp>
        </mc:Choice>
        <mc:Fallback xmlns="">
          <p:sp>
            <p:nvSpPr>
              <p:cNvPr id="422" name="Shape 4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0" y="1768439"/>
                <a:ext cx="10871200" cy="1142400"/>
              </a:xfrm>
              <a:prstGeom prst="rect">
                <a:avLst/>
              </a:prstGeom>
              <a:blipFill rotWithShape="1">
                <a:blip r:embed="rId3"/>
                <a:stretch>
                  <a:fillRect l="-1121" t="-2139" r="-1121" b="-74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4" name="Shape 424"/>
              <p:cNvSpPr txBox="1"/>
              <p:nvPr/>
            </p:nvSpPr>
            <p:spPr>
              <a:xfrm>
                <a:off x="1219200" y="4495800"/>
                <a:ext cx="9677400" cy="249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numCol="2" anchor="t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>
                    <a:solidFill>
                      <a:srgbClr val="003DB8"/>
                    </a:solidFill>
                  </a:rPr>
                  <a:t>y,r</a:t>
                </a:r>
                <a:r>
                  <a:rPr lang="en-US" sz="2400" dirty="0">
                    <a:solidFill>
                      <a:srgbClr val="003DB8"/>
                    </a:solidFill>
                  </a:rPr>
                  <a:t> - </a:t>
                </a:r>
                <a:r>
                  <a:rPr lang="en-US" sz="2400" dirty="0" err="1">
                    <a:solidFill>
                      <a:srgbClr val="003DB8"/>
                    </a:solidFill>
                  </a:rPr>
                  <a:t>Zipf</a:t>
                </a:r>
                <a:r>
                  <a:rPr lang="en-US" sz="2400" dirty="0">
                    <a:solidFill>
                      <a:srgbClr val="003DB8"/>
                    </a:solidFill>
                  </a:rPr>
                  <a:t> parameters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a</a:t>
                </a:r>
                <a:r>
                  <a:rPr lang="en-US" sz="2400" dirty="0"/>
                  <a:t> - diminishing returns</a:t>
                </a:r>
                <a:br>
                  <a:rPr lang="en-US" sz="2400" dirty="0"/>
                </a:br>
                <a:endParaRPr lang="en-US" sz="2400" dirty="0" smtClean="0"/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dirty="0"/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v</a:t>
                </a:r>
                <a:r>
                  <a:rPr lang="en-US" sz="2400" dirty="0"/>
                  <a:t> - password value</a:t>
                </a:r>
                <a:br>
                  <a:rPr lang="en-US" sz="2400" dirty="0"/>
                </a:br>
                <a:endParaRPr lang="en-US" sz="2400" dirty="0"/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/>
                  <a:t>  - </a:t>
                </a:r>
                <a:r>
                  <a:rPr lang="en-US" sz="2400" dirty="0" smtClean="0"/>
                  <a:t>cost to compute hash function (e.g.,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𝐶𝑜𝑠𝑡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𝑆𝐻𝐴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256)</m:t>
                    </m:r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424" name="Shape 4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95800"/>
                <a:ext cx="9677400" cy="2494500"/>
              </a:xfrm>
              <a:prstGeom prst="rect">
                <a:avLst/>
              </a:prstGeom>
              <a:blipFill rotWithShape="1">
                <a:blip r:embed="rId4"/>
                <a:stretch>
                  <a:fillRect l="-10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71600" y="2895599"/>
                <a:ext cx="59436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3DB8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03DB8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3DB8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rgbClr val="003DB8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:=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339A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3DB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3DB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339A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3DB8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95599"/>
                <a:ext cx="5943600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84316" y="3002359"/>
                <a:ext cx="2686248" cy="953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with</m:t>
                      </m:r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  <m:r>
                        <a:rPr lang="en-US" sz="2000" i="1">
                          <a:latin typeface="Cambria Math"/>
                        </a:rPr>
                        <m:t>𝑍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3DB8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3DB8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316" y="3002359"/>
                <a:ext cx="2686248" cy="9537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7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dirty="0" smtClean="0"/>
              <a:t>An “Optimistic” Picture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 l="52207"/>
          <a:stretch/>
        </p:blipFill>
        <p:spPr>
          <a:xfrm>
            <a:off x="5179720" y="1815150"/>
            <a:ext cx="4527200" cy="4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4">
            <a:alphaModFix/>
          </a:blip>
          <a:srcRect l="15520" t="16054" r="41016" b="28160"/>
          <a:stretch/>
        </p:blipFill>
        <p:spPr>
          <a:xfrm>
            <a:off x="9712000" y="2888000"/>
            <a:ext cx="1718000" cy="19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5793673" y="2245350"/>
            <a:ext cx="2667000" cy="3009900"/>
          </a:xfrm>
          <a:custGeom>
            <a:avLst/>
            <a:gdLst/>
            <a:ahLst/>
            <a:cxnLst/>
            <a:rect l="0" t="0" r="0" b="0"/>
            <a:pathLst>
              <a:path w="106680" h="120396" extrusionOk="0">
                <a:moveTo>
                  <a:pt x="0" y="120396"/>
                </a:moveTo>
                <a:lnTo>
                  <a:pt x="56388" y="118364"/>
                </a:lnTo>
                <a:lnTo>
                  <a:pt x="72136" y="114300"/>
                </a:lnTo>
                <a:lnTo>
                  <a:pt x="82296" y="105156"/>
                </a:lnTo>
                <a:lnTo>
                  <a:pt x="93980" y="78232"/>
                </a:lnTo>
                <a:lnTo>
                  <a:pt x="102108" y="40132"/>
                </a:lnTo>
                <a:lnTo>
                  <a:pt x="106680" y="0"/>
                </a:lnTo>
                <a:lnTo>
                  <a:pt x="508" y="1524"/>
                </a:lnTo>
                <a:close/>
              </a:path>
            </a:pathLst>
          </a:custGeom>
          <a:solidFill>
            <a:srgbClr val="FF0000">
              <a:alpha val="5019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2" name="Shape 452"/>
          <p:cNvSpPr txBox="1"/>
          <p:nvPr/>
        </p:nvSpPr>
        <p:spPr>
          <a:xfrm>
            <a:off x="6212773" y="2461250"/>
            <a:ext cx="17181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DOOM</a:t>
            </a:r>
            <a:br>
              <a:rPr lang="en-US" sz="2400" b="1"/>
            </a:br>
            <a:r>
              <a:rPr lang="en-US" sz="2400" b="1"/>
              <a:t>ZONE</a:t>
            </a:r>
            <a:endParaRPr sz="2400" b="1"/>
          </a:p>
        </p:txBody>
      </p:sp>
      <p:cxnSp>
        <p:nvCxnSpPr>
          <p:cNvPr id="453" name="Shape 453"/>
          <p:cNvCxnSpPr>
            <a:stCxn id="454" idx="3"/>
          </p:cNvCxnSpPr>
          <p:nvPr/>
        </p:nvCxnSpPr>
        <p:spPr>
          <a:xfrm flipV="1">
            <a:off x="4898373" y="3759200"/>
            <a:ext cx="2171700" cy="584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4" name="Shape 454"/>
          <p:cNvSpPr txBox="1"/>
          <p:nvPr/>
        </p:nvSpPr>
        <p:spPr>
          <a:xfrm>
            <a:off x="2209800" y="4100750"/>
            <a:ext cx="2688573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NIST Recommendations</a:t>
            </a:r>
            <a:endParaRPr sz="1800" dirty="0"/>
          </a:p>
        </p:txBody>
      </p:sp>
      <p:cxnSp>
        <p:nvCxnSpPr>
          <p:cNvPr id="455" name="Shape 455"/>
          <p:cNvCxnSpPr>
            <a:stCxn id="456" idx="3"/>
          </p:cNvCxnSpPr>
          <p:nvPr/>
        </p:nvCxnSpPr>
        <p:spPr>
          <a:xfrm flipV="1">
            <a:off x="4343400" y="3771251"/>
            <a:ext cx="3494973" cy="137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" name="Shape 456"/>
          <p:cNvSpPr txBox="1"/>
          <p:nvPr/>
        </p:nvSpPr>
        <p:spPr>
          <a:xfrm>
            <a:off x="3200399" y="4901501"/>
            <a:ext cx="1143001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LastPass</a:t>
            </a:r>
            <a:endParaRPr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773" y="1830390"/>
                <a:ext cx="4711699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=0.8</m:t>
                    </m:r>
                  </m:oMath>
                </a14:m>
                <a:r>
                  <a:rPr lang="en-US" sz="2000" dirty="0" smtClean="0"/>
                  <a:t> – significant diminishing returns</a:t>
                </a:r>
                <a:endParaRPr lang="en-US" sz="2000" dirty="0"/>
              </a:p>
              <a:p>
                <a:pPr lvl="0"/>
                <a:endParaRPr lang="en-US" sz="2000" dirty="0"/>
              </a:p>
              <a:p>
                <a:pPr lvl="0"/>
                <a:r>
                  <a:rPr lang="en-US" sz="2000" dirty="0">
                    <a:solidFill>
                      <a:srgbClr val="00B050"/>
                    </a:solidFill>
                  </a:rPr>
                  <a:t>v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– wide range of estimates for “value” based on </a:t>
                </a:r>
                <a:r>
                  <a:rPr lang="en-US" sz="2000" dirty="0" err="1" smtClean="0"/>
                  <a:t>blackmarket</a:t>
                </a:r>
                <a:r>
                  <a:rPr lang="en-US" sz="2000" dirty="0" smtClean="0"/>
                  <a:t> prices</a:t>
                </a:r>
              </a:p>
              <a:p>
                <a:pPr lvl="0"/>
                <a:endParaRPr lang="en-US" sz="2000" dirty="0"/>
              </a:p>
              <a:p>
                <a:pPr lvl="0"/>
                <a:r>
                  <a:rPr lang="en-US" sz="2000" dirty="0" smtClean="0"/>
                  <a:t>Consider the lowest possible estimate!</a:t>
                </a:r>
              </a:p>
              <a:p>
                <a:pPr lvl="0"/>
                <a:endParaRPr lang="en-US" sz="2000" dirty="0"/>
              </a:p>
              <a:p>
                <a:pPr lvl="0"/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3" y="1830390"/>
                <a:ext cx="4711699" cy="2554545"/>
              </a:xfrm>
              <a:prstGeom prst="rect">
                <a:avLst/>
              </a:prstGeom>
              <a:blipFill rotWithShape="1">
                <a:blip r:embed="rId5"/>
                <a:stretch>
                  <a:fillRect l="-129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9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 descr="http://www.firstchurches.org/wp-content/uploads/2017/02/salt.jpg"/>
          <p:cNvPicPr preferRelativeResize="0"/>
          <p:nvPr/>
        </p:nvPicPr>
        <p:blipFill rotWithShape="1">
          <a:blip r:embed="rId3">
            <a:alphaModFix/>
          </a:blip>
          <a:srcRect l="2945" r="2" b="3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 descr="http://www.canadiangraininc.com/wp-content/uploads/2015/10/shutterstock_110187893.jpg"/>
          <p:cNvPicPr preferRelativeResize="0"/>
          <p:nvPr/>
        </p:nvPicPr>
        <p:blipFill rotWithShape="1">
          <a:blip r:embed="rId4">
            <a:alphaModFix/>
          </a:blip>
          <a:srcRect l="19552" r="33548" b="2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grain of salt</a:t>
            </a:r>
            <a:endParaRPr dirty="0"/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34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smtClean="0"/>
              <a:t>While </a:t>
            </a:r>
            <a:r>
              <a:rPr lang="en-US" sz="2200" dirty="0"/>
              <a:t>CDF-</a:t>
            </a:r>
            <a:r>
              <a:rPr lang="en-US" sz="2200" dirty="0" err="1"/>
              <a:t>Zipf’s</a:t>
            </a:r>
            <a:r>
              <a:rPr lang="en-US" sz="2200" dirty="0"/>
              <a:t> </a:t>
            </a:r>
            <a:r>
              <a:rPr lang="en-US" sz="2200" dirty="0" smtClean="0"/>
              <a:t>law fits empirical datasets nicely, we cannot be certain that it models the tail of the distribution.</a:t>
            </a:r>
            <a:r>
              <a:rPr lang="en-US" sz="1800" dirty="0"/>
              <a:t/>
            </a:r>
            <a:br>
              <a:rPr lang="en-US" sz="1800" dirty="0"/>
            </a:br>
            <a:endParaRPr sz="1800" dirty="0"/>
          </a:p>
          <a:p>
            <a:pPr marL="228600" lvl="0" indent="-2413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smtClean="0"/>
              <a:t>At minimum attacker cracks all passwords that do follow </a:t>
            </a:r>
            <a:r>
              <a:rPr lang="en-US" sz="2200" dirty="0" err="1" smtClean="0"/>
              <a:t>Zipf’s</a:t>
            </a:r>
            <a:r>
              <a:rPr lang="en-US" sz="2200" dirty="0" smtClean="0"/>
              <a:t> Law (it is possible that some passwords from the tail of the distribution won’t be cracked)</a:t>
            </a:r>
          </a:p>
          <a:p>
            <a:pPr marL="228600" lvl="0" indent="-2413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endParaRPr lang="en-US" sz="2200" dirty="0" smtClean="0"/>
          </a:p>
          <a:p>
            <a:pPr marL="228600" lvl="0" indent="-241300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smtClean="0"/>
              <a:t>How big is the tail of the distribution?</a:t>
            </a:r>
          </a:p>
          <a:p>
            <a:pPr marL="685800" lvl="1" indent="-241300">
              <a:spcBef>
                <a:spcPts val="1000"/>
              </a:spcBef>
              <a:buSzPts val="2200"/>
            </a:pPr>
            <a:r>
              <a:rPr lang="en-US" sz="1800" dirty="0" smtClean="0"/>
              <a:t>LinkedIn: Only 14% of passwords unique.</a:t>
            </a:r>
            <a:endParaRPr sz="1800" dirty="0"/>
          </a:p>
        </p:txBody>
      </p:sp>
      <p:sp>
        <p:nvSpPr>
          <p:cNvPr id="6" name="Rectangle 5"/>
          <p:cNvSpPr/>
          <p:nvPr/>
        </p:nvSpPr>
        <p:spPr>
          <a:xfrm>
            <a:off x="152399" y="6502399"/>
            <a:ext cx="6827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://www.troyhunt.com/86-of-passwords-are-terrible-and-other-statistics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6553200" y="1219200"/>
            <a:ext cx="4953000" cy="4038600"/>
          </a:xfrm>
          <a:prstGeom prst="wedgeRectCallout">
            <a:avLst>
              <a:gd name="adj1" fmla="val -61038"/>
              <a:gd name="adj2" fmla="val 10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paper for “Model Independent” Analysis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Even if we make no assumptions about the shape of the password distribution, we can still argue that the attacker cracks most passwords with high probability.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Chernoff</a:t>
            </a:r>
            <a:r>
              <a:rPr lang="en-US" sz="2400" dirty="0" smtClean="0"/>
              <a:t> Bounds)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6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3810000" cy="3810000"/>
          </a:xfrm>
          <a:prstGeom prst="rect">
            <a:avLst/>
          </a:prstGeom>
          <a:scene3d>
            <a:camera prst="orthographicFront">
              <a:rot lat="1800000" lon="0" rev="18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Hard Functions (MHF)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2400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Intuition:</a:t>
                </a:r>
                <a:r>
                  <a:rPr lang="en-US" dirty="0" smtClean="0"/>
                  <a:t> fill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memory blocks with random content that must be kept in memory for entire duration of computation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steps).</a:t>
                </a:r>
              </a:p>
              <a:p>
                <a:pPr marL="50800" lvl="1" indent="0">
                  <a:spcBef>
                    <a:spcPts val="1000"/>
                  </a:spcBef>
                  <a:buSzPts val="2800"/>
                  <a:buNone/>
                </a:pPr>
                <a:r>
                  <a:rPr lang="en-US" dirty="0" smtClean="0">
                    <a:sym typeface="Wingdings" pitchFamily="2" charset="2"/>
                  </a:rPr>
                  <a:t>	</a:t>
                </a:r>
                <a:r>
                  <a:rPr lang="en-US" dirty="0"/>
                  <a:t>Expensive even on customized hardware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   vs. </a:t>
                </a:r>
                <a:endParaRPr lang="en-US" dirty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/>
              </a:p>
              <a:p>
                <a:pPr marL="5334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24000"/>
                <a:ext cx="10515600" cy="4351338"/>
              </a:xfrm>
              <a:blipFill rotWithShape="1">
                <a:blip r:embed="rId4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71" y="2895600"/>
            <a:ext cx="1925133" cy="19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84" y="3335084"/>
            <a:ext cx="169010" cy="1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834594" y="3504094"/>
            <a:ext cx="2178777" cy="952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34594" y="3102986"/>
            <a:ext cx="2178777" cy="269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09600" y="4422010"/>
                <a:ext cx="10515600" cy="4351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r>
                  <a:rPr lang="en-US" b="1" dirty="0" smtClean="0"/>
                  <a:t>Ideal MHF</a:t>
                </a:r>
                <a:r>
                  <a:rPr lang="en-US" dirty="0" smtClean="0"/>
                  <a:t>: Area-Time Costs scale Quadratically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 marL="533400" lvl="1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𝜏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𝑚𝑒𝑚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Contrast: </a:t>
                </a:r>
                <a:r>
                  <a:rPr lang="en-US" dirty="0" smtClean="0"/>
                  <a:t>BCRYPT/PBKDF2 </a:t>
                </a:r>
                <a:r>
                  <a:rPr lang="en-US" dirty="0"/>
                  <a:t>c</a:t>
                </a:r>
                <a:r>
                  <a:rPr lang="en-US" dirty="0" smtClean="0"/>
                  <a:t>osts scale linearly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 marL="533400" lvl="1" indent="0">
                  <a:buFont typeface="Arial"/>
                  <a:buNone/>
                </a:pPr>
                <a:endParaRPr lang="en-US" dirty="0" smtClean="0">
                  <a:ea typeface="Cambria Math"/>
                </a:endParaRPr>
              </a:p>
              <a:p>
                <a:pPr marL="533400" lvl="1" indent="0">
                  <a:buFont typeface="Arial"/>
                  <a:buNone/>
                </a:pPr>
                <a:r>
                  <a:rPr lang="en-US" b="1" dirty="0" smtClean="0"/>
                  <a:t>Candidate MHFs: </a:t>
                </a:r>
                <a:r>
                  <a:rPr lang="en-US" dirty="0" smtClean="0"/>
                  <a:t>SCRYPT, Argon2id, DRSample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22010"/>
                <a:ext cx="10515600" cy="4351338"/>
              </a:xfrm>
              <a:prstGeom prst="rect">
                <a:avLst/>
              </a:prstGeom>
              <a:blipFill rotWithShape="1">
                <a:blip r:embed="rId7"/>
                <a:stretch>
                  <a:fillRect l="-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MHFs Are Helpful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43612"/>
            <a:ext cx="4419600" cy="4351338"/>
          </a:xfrm>
        </p:spPr>
        <p:txBody>
          <a:bodyPr/>
          <a:lstStyle/>
          <a:p>
            <a:r>
              <a:rPr lang="en-US" dirty="0" smtClean="0"/>
              <a:t>“Pessimistic” Analysis</a:t>
            </a:r>
          </a:p>
          <a:p>
            <a:pPr lvl="1"/>
            <a:r>
              <a:rPr lang="en-US" dirty="0" smtClean="0"/>
              <a:t>a=1</a:t>
            </a:r>
          </a:p>
          <a:p>
            <a:pPr lvl="2"/>
            <a:r>
              <a:rPr lang="en-US" dirty="0" smtClean="0"/>
              <a:t>No Diminishing Marginal Returns (a=1)</a:t>
            </a:r>
          </a:p>
          <a:p>
            <a:pPr lvl="1"/>
            <a:r>
              <a:rPr lang="en-US" dirty="0" smtClean="0"/>
              <a:t>v=$4</a:t>
            </a:r>
          </a:p>
          <a:p>
            <a:pPr lvl="2"/>
            <a:r>
              <a:rPr lang="en-US" dirty="0" smtClean="0"/>
              <a:t>Value of cracked password is order of magnitude higher than in previous analysis</a:t>
            </a:r>
          </a:p>
          <a:p>
            <a:r>
              <a:rPr lang="en-US" b="1" dirty="0"/>
              <a:t>Quadratic Scaling: </a:t>
            </a:r>
            <a:r>
              <a:rPr lang="en-US" dirty="0"/>
              <a:t>Less time required to give the same protection!</a:t>
            </a:r>
          </a:p>
        </p:txBody>
      </p:sp>
      <p:pic>
        <p:nvPicPr>
          <p:cNvPr id="9" name="Shape 4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3246" y="1032350"/>
            <a:ext cx="6048375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98"/>
          <p:cNvSpPr txBox="1"/>
          <p:nvPr/>
        </p:nvSpPr>
        <p:spPr>
          <a:xfrm>
            <a:off x="5308600" y="6028700"/>
            <a:ext cx="2133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MHF: ~250ms</a:t>
            </a:r>
            <a:endParaRPr sz="1800" b="1"/>
          </a:p>
        </p:txBody>
      </p:sp>
      <p:sp>
        <p:nvSpPr>
          <p:cNvPr id="11" name="Shape 499"/>
          <p:cNvSpPr txBox="1"/>
          <p:nvPr/>
        </p:nvSpPr>
        <p:spPr>
          <a:xfrm>
            <a:off x="8737600" y="5994950"/>
            <a:ext cx="26289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Non-MHF:~2 minutes</a:t>
            </a:r>
            <a:endParaRPr sz="1800" b="1"/>
          </a:p>
        </p:txBody>
      </p:sp>
      <p:cxnSp>
        <p:nvCxnSpPr>
          <p:cNvPr id="12" name="Shape 500"/>
          <p:cNvCxnSpPr>
            <a:stCxn id="10" idx="0"/>
          </p:cNvCxnSpPr>
          <p:nvPr/>
        </p:nvCxnSpPr>
        <p:spPr>
          <a:xfrm rot="10800000" flipH="1">
            <a:off x="6375400" y="4630400"/>
            <a:ext cx="431700" cy="13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Shape 501"/>
          <p:cNvCxnSpPr>
            <a:stCxn id="11" idx="0"/>
          </p:cNvCxnSpPr>
          <p:nvPr/>
        </p:nvCxnSpPr>
        <p:spPr>
          <a:xfrm rot="10800000">
            <a:off x="9220150" y="4655750"/>
            <a:ext cx="831900" cy="133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7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0800" lvl="0"/>
            <a:r>
              <a:rPr lang="en-US" b="1" dirty="0"/>
              <a:t>Executive Summary of Our </a:t>
            </a:r>
            <a:r>
              <a:rPr lang="en-US" b="1" dirty="0" smtClean="0"/>
              <a:t>Findings</a:t>
            </a:r>
            <a:endParaRPr lang="en-US" b="1" dirty="0"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11277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BCRYPT/PBKDF2 provide insufficient protection for most user passwords!</a:t>
            </a:r>
          </a:p>
          <a:p>
            <a:endParaRPr lang="en-US" dirty="0" smtClean="0"/>
          </a:p>
          <a:p>
            <a:r>
              <a:rPr lang="en-US" dirty="0" smtClean="0"/>
              <a:t>Memory Hard Functions provide much stronger protection</a:t>
            </a:r>
          </a:p>
          <a:p>
            <a:pPr lvl="1"/>
            <a:r>
              <a:rPr lang="en-US" dirty="0" smtClean="0"/>
              <a:t>SCRYPT, </a:t>
            </a:r>
            <a:r>
              <a:rPr lang="en-US" dirty="0" smtClean="0"/>
              <a:t>Argon2id, </a:t>
            </a:r>
            <a:r>
              <a:rPr lang="en-US" dirty="0" err="1" smtClean="0"/>
              <a:t>DRSample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0800" lvl="0" indent="0">
              <a:buNone/>
            </a:pPr>
            <a:endParaRPr lang="en-US" dirty="0" smtClean="0"/>
          </a:p>
        </p:txBody>
      </p:sp>
      <p:pic>
        <p:nvPicPr>
          <p:cNvPr id="2050" name="Picture 2" descr="Image result for frown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8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smiley emoji 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smiley emoji  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smiley emoji  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File:Smile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0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0800" lvl="0"/>
            <a:r>
              <a:rPr lang="en-US" b="1" dirty="0" smtClean="0"/>
              <a:t>Recommendations for Organizations</a:t>
            </a:r>
            <a:endParaRPr lang="en-US" b="1" dirty="0"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11277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Distribute Storage of Password Hashes to Minimize Chances of Breach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Pythia</a:t>
            </a:r>
            <a:r>
              <a:rPr lang="en-US" dirty="0" smtClean="0"/>
              <a:t> PRF[ECSJR15</a:t>
            </a:r>
            <a:r>
              <a:rPr lang="en-US" dirty="0"/>
              <a:t>], Phoenix [</a:t>
            </a:r>
            <a:r>
              <a:rPr lang="en-US" dirty="0" smtClean="0"/>
              <a:t>LESC17]</a:t>
            </a:r>
          </a:p>
          <a:p>
            <a:r>
              <a:rPr lang="en-US" dirty="0" smtClean="0"/>
              <a:t>Use Memory Hard Functions to Minimize Damage of a Breach</a:t>
            </a:r>
          </a:p>
          <a:p>
            <a:pPr lvl="1"/>
            <a:r>
              <a:rPr lang="en-US" b="1" dirty="0" smtClean="0"/>
              <a:t>Our Position: </a:t>
            </a:r>
            <a:r>
              <a:rPr lang="en-US" dirty="0" smtClean="0"/>
              <a:t>PBKDF2 no longer an acceptable password hashing algorithm.</a:t>
            </a:r>
          </a:p>
          <a:p>
            <a:pPr lvl="1"/>
            <a:r>
              <a:rPr lang="en-US" dirty="0" smtClean="0"/>
              <a:t>We contend that NIST should disallow PBKDF2 for password hashing</a:t>
            </a:r>
          </a:p>
          <a:p>
            <a:r>
              <a:rPr lang="en-US" b="1" dirty="0" smtClean="0"/>
              <a:t>Shameless Plug: </a:t>
            </a:r>
            <a:r>
              <a:rPr lang="en-US" dirty="0" smtClean="0"/>
              <a:t>Use “Just In Time” hashing to perform extra key-stretching as the user types their password [BH18].</a:t>
            </a:r>
          </a:p>
          <a:p>
            <a:endParaRPr lang="en-US" dirty="0"/>
          </a:p>
          <a:p>
            <a:r>
              <a:rPr lang="en-US" b="1" dirty="0" smtClean="0"/>
              <a:t>Outside the Box Idea: </a:t>
            </a:r>
            <a:r>
              <a:rPr lang="en-US" dirty="0" smtClean="0"/>
              <a:t>Adapt a </a:t>
            </a:r>
            <a:r>
              <a:rPr lang="en-US" dirty="0" err="1" smtClean="0"/>
              <a:t>Bitcoin</a:t>
            </a:r>
            <a:r>
              <a:rPr lang="en-US" dirty="0" smtClean="0"/>
              <a:t> miner like the </a:t>
            </a:r>
            <a:r>
              <a:rPr lang="en-US" dirty="0" err="1" smtClean="0"/>
              <a:t>Antminer</a:t>
            </a:r>
            <a:r>
              <a:rPr lang="en-US" dirty="0" smtClean="0"/>
              <a:t> S9 for key-stretching?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0800" lvl="0" indent="0">
              <a:buNone/>
            </a:pPr>
            <a:endParaRPr lang="en-US" dirty="0" smtClean="0"/>
          </a:p>
        </p:txBody>
      </p:sp>
      <p:sp>
        <p:nvSpPr>
          <p:cNvPr id="2" name="AutoShape 4" descr="Image result for smiley emoji 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smiley emoji  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smiley emoji  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0800" lvl="0"/>
            <a:r>
              <a:rPr lang="en-US" b="1" dirty="0" smtClean="0"/>
              <a:t>Recommendations for Users</a:t>
            </a:r>
            <a:endParaRPr lang="en-US" b="1" dirty="0"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11277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Enable Two-Factor Authentication</a:t>
            </a:r>
          </a:p>
          <a:p>
            <a:endParaRPr lang="en-US" dirty="0"/>
          </a:p>
          <a:p>
            <a:r>
              <a:rPr lang="en-US" dirty="0" smtClean="0"/>
              <a:t>Focus energy on selecting different passwords for different accounts (as opposed to selecting more complex passwords)</a:t>
            </a:r>
          </a:p>
          <a:p>
            <a:endParaRPr lang="en-US" dirty="0"/>
          </a:p>
          <a:p>
            <a:r>
              <a:rPr lang="en-US" dirty="0" smtClean="0"/>
              <a:t>Write down (part of) your passwords?  </a:t>
            </a:r>
          </a:p>
          <a:p>
            <a:pPr lvl="1"/>
            <a:r>
              <a:rPr lang="en-US" b="1" dirty="0" smtClean="0"/>
              <a:t>Example: </a:t>
            </a:r>
            <a:r>
              <a:rPr lang="en-US" dirty="0" smtClean="0"/>
              <a:t>(Purdue, </a:t>
            </a:r>
            <a:r>
              <a:rPr lang="en-US" dirty="0" err="1" smtClean="0"/>
              <a:t>jblocki</a:t>
            </a:r>
            <a:r>
              <a:rPr lang="en-US" dirty="0" smtClean="0"/>
              <a:t>, ______3jtph$)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0800" lvl="0" indent="0">
              <a:buNone/>
            </a:pPr>
            <a:endParaRPr lang="en-US" dirty="0" smtClean="0"/>
          </a:p>
        </p:txBody>
      </p:sp>
      <p:sp>
        <p:nvSpPr>
          <p:cNvPr id="2" name="AutoShape 4" descr="Image result for smiley emoji 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smiley emoji  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smiley emoji  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1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Attacks</a:t>
            </a:r>
            <a:endParaRPr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0" name="Shape 180"/>
          <p:cNvGraphicFramePr/>
          <p:nvPr/>
        </p:nvGraphicFramePr>
        <p:xfrm>
          <a:off x="6096000" y="2895600"/>
          <a:ext cx="1219200" cy="1637275"/>
        </p:xfrm>
        <a:graphic>
          <a:graphicData uri="http://schemas.openxmlformats.org/drawingml/2006/table">
            <a:tbl>
              <a:tblPr firstRow="1" bandRow="1">
                <a:noFill/>
                <a:tableStyleId>{8891E569-2921-4238-9C33-A33D3B80E82E}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Username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jblocki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828800"/>
            <a:ext cx="50768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2133600"/>
            <a:ext cx="990600" cy="152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>
            <a:endCxn id="181" idx="1"/>
          </p:cNvCxnSpPr>
          <p:nvPr/>
        </p:nvCxnSpPr>
        <p:spPr>
          <a:xfrm rot="10800000" flipH="1">
            <a:off x="3276600" y="2209800"/>
            <a:ext cx="3810000" cy="4572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"/>
            <a:headEnd type="none" w="sm" len="sm"/>
            <a:tailEnd type="stealth" w="med" len="med"/>
          </a:ln>
        </p:spPr>
      </p:cxnSp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1828800"/>
            <a:ext cx="81091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1524000"/>
            <a:ext cx="1219200" cy="112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0" y="3581401"/>
            <a:ext cx="990600" cy="165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81401" y="5181600"/>
            <a:ext cx="1170709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cxnSp>
        <p:nvCxnSpPr>
          <p:cNvPr id="189" name="Shape 189"/>
          <p:cNvCxnSpPr/>
          <p:nvPr/>
        </p:nvCxnSpPr>
        <p:spPr>
          <a:xfrm>
            <a:off x="3124200" y="4953000"/>
            <a:ext cx="685800" cy="4572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"/>
            <a:headEnd type="none" w="sm" len="sm"/>
            <a:tailEnd type="stealth" w="med" len="med"/>
          </a:ln>
        </p:spPr>
      </p:cxnSp>
      <p:cxnSp>
        <p:nvCxnSpPr>
          <p:cNvPr id="190" name="Shape 190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191" name="Shape 191"/>
          <p:cNvSpPr txBox="1"/>
          <p:nvPr/>
        </p:nvSpPr>
        <p:spPr>
          <a:xfrm>
            <a:off x="4038600" y="1981200"/>
            <a:ext cx="16033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jblocki, 123456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HASH(123456</a:t>
            </a:r>
            <a:r>
              <a:rPr lang="en-US" sz="2000" b="0" i="0" u="none" strike="noStrike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89d978034a3f6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)=</a:t>
            </a:r>
            <a:r>
              <a:rPr lang="en-US" sz="20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85e23cfe0021f584e3db87aa72630a9a2345c062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graphicFrame>
        <p:nvGraphicFramePr>
          <p:cNvPr id="193" name="Shape 193"/>
          <p:cNvGraphicFramePr/>
          <p:nvPr/>
        </p:nvGraphicFramePr>
        <p:xfrm>
          <a:off x="8991600" y="2895600"/>
          <a:ext cx="1524000" cy="1645930"/>
        </p:xfrm>
        <a:graphic>
          <a:graphicData uri="http://schemas.openxmlformats.org/drawingml/2006/table">
            <a:tbl>
              <a:tblPr firstRow="1" bandRow="1">
                <a:noFill/>
                <a:tableStyleId>{8891E569-2921-4238-9C33-A33D3B80E82E}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Hash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4" name="Shape 194"/>
          <p:cNvGraphicFramePr/>
          <p:nvPr/>
        </p:nvGraphicFramePr>
        <p:xfrm>
          <a:off x="7319659" y="2895600"/>
          <a:ext cx="1676400" cy="1637275"/>
        </p:xfrm>
        <a:graphic>
          <a:graphicData uri="http://schemas.openxmlformats.org/drawingml/2006/table">
            <a:tbl>
              <a:tblPr firstRow="1" bandRow="1">
                <a:noFill/>
                <a:tableStyleId>{8891E569-2921-4238-9C33-A33D3B80E82E}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Salt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FFC000"/>
                          </a:solidFill>
                        </a:rPr>
                        <a:t>89d978034a3f6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5" name="Shape 195" descr="https://encrypted-tbn1.gstatic.com/images?q=tbn:ANd9GcQ9cjZNOl4HyE6gJwKOqDkkMpbTyjHjVjbbBjOvx0WryGTwk-2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55886" y="5181600"/>
            <a:ext cx="876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Adversaries?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some cases we might have multiple rational password attackers competing to crack the same?</a:t>
            </a:r>
          </a:p>
          <a:p>
            <a:endParaRPr lang="en-US" dirty="0"/>
          </a:p>
          <a:p>
            <a:r>
              <a:rPr lang="en-US" dirty="0" smtClean="0"/>
              <a:t>Suppose that only first attacker to crack the password benefits.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Question: </a:t>
            </a:r>
            <a:r>
              <a:rPr lang="en-US" dirty="0" smtClean="0"/>
              <a:t>Does competition significantly reduce % of cracked passwords?</a:t>
            </a:r>
          </a:p>
          <a:p>
            <a:endParaRPr lang="en-US" dirty="0"/>
          </a:p>
          <a:p>
            <a:r>
              <a:rPr lang="en-US" b="1" dirty="0" smtClean="0"/>
              <a:t>Our Answer: </a:t>
            </a:r>
            <a:r>
              <a:rPr lang="en-US" dirty="0" smtClean="0"/>
              <a:t>Probably not</a:t>
            </a:r>
          </a:p>
          <a:p>
            <a:pPr lvl="1"/>
            <a:r>
              <a:rPr lang="en-US" b="1" dirty="0" smtClean="0"/>
              <a:t>Case 1: </a:t>
            </a:r>
            <a:r>
              <a:rPr lang="en-US" dirty="0" smtClean="0"/>
              <a:t>Unlikely another attacker has cracked password      </a:t>
            </a:r>
          </a:p>
          <a:p>
            <a:pPr marL="533400" lvl="1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 expected reward is high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Case 2: </a:t>
            </a:r>
            <a:r>
              <a:rPr lang="en-US" dirty="0" smtClean="0">
                <a:sym typeface="Wingdings" pitchFamily="2" charset="2"/>
              </a:rPr>
              <a:t>Likely that another attacker has cracked password</a:t>
            </a:r>
          </a:p>
          <a:p>
            <a:pPr marL="533400" lvl="1" indent="0">
              <a:buNone/>
            </a:pPr>
            <a:r>
              <a:rPr lang="en-US" dirty="0" smtClean="0">
                <a:sym typeface="Wingdings" pitchFamily="2" charset="2"/>
              </a:rPr>
              <a:t>         password probably cracked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9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8319" y="1646885"/>
            <a:ext cx="5614835" cy="341101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Differential Privacy and Rockyou</a:t>
            </a:r>
            <a:endParaRPr sz="4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take a known distribution (rockyou) and apply the differential privacy with the same parameters used for Yahoo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the CDF Zipf Parameters for each list created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Attacks: A Common Problem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breaches at major companies have affected </a:t>
            </a:r>
            <a:r>
              <a:rPr lang="en-US" sz="2800" b="0" i="0" u="none" strike="sng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billions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accounts.</a:t>
            </a:r>
            <a:endParaRPr dirty="0"/>
          </a:p>
        </p:txBody>
      </p:sp>
      <p:pic>
        <p:nvPicPr>
          <p:cNvPr id="203" name="Shape 203" descr="http://blogs-images.forbes.com/tomiogeron/files/2011/10/linkedin_logo_11.jpg"/>
          <p:cNvPicPr preferRelativeResize="0"/>
          <p:nvPr/>
        </p:nvPicPr>
        <p:blipFill rotWithShape="1">
          <a:blip r:embed="rId3">
            <a:alphaModFix/>
          </a:blip>
          <a:srcRect l="9127" t="27272" r="10603" b="40807"/>
          <a:stretch/>
        </p:blipFill>
        <p:spPr>
          <a:xfrm>
            <a:off x="2348619" y="3960313"/>
            <a:ext cx="1229400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friskymongoose.com/wp-content/uploads/2011/02/rock-you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8940" y="3990839"/>
            <a:ext cx="2378400" cy="6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prime.peta.org/wp-content/uploads/2008/10/zappos.jpg"/>
          <p:cNvPicPr preferRelativeResize="0"/>
          <p:nvPr/>
        </p:nvPicPr>
        <p:blipFill rotWithShape="1">
          <a:blip r:embed="rId5">
            <a:alphaModFix/>
          </a:blip>
          <a:srcRect t="24868" b="25434"/>
          <a:stretch/>
        </p:blipFill>
        <p:spPr>
          <a:xfrm>
            <a:off x="6994501" y="3991643"/>
            <a:ext cx="1505700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static4.businessinsider.com/image/4a6c958839a903010623f2a3/gawkers-latest-trendy-web-metric-branded-traffic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095" y="4739946"/>
            <a:ext cx="1421100" cy="8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http://news.mindprocessors.com/wp-content/uploads/2012/11/adob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48748" y="4790689"/>
            <a:ext cx="17898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hackersnewsbulletin.com/wp-content/uploads/2013/04/living-social-log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8681" y="4942308"/>
            <a:ext cx="1805400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http://assets.fontsinuse.com/static/use-media-items/15/14246/full-2048x768/522903b7/Yahoo_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6860" y="4882261"/>
            <a:ext cx="2005800" cy="7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679575" y="-17907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831975" y="-16383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http://cdn.redmondpie.com/wp-content/uploads/2013/08/Sony-logo.jpg"/>
          <p:cNvPicPr preferRelativeResize="0"/>
          <p:nvPr/>
        </p:nvPicPr>
        <p:blipFill rotWithShape="1">
          <a:blip r:embed="rId10">
            <a:alphaModFix/>
          </a:blip>
          <a:srcRect t="16482" b="27948"/>
          <a:stretch/>
        </p:blipFill>
        <p:spPr>
          <a:xfrm>
            <a:off x="4253040" y="3073397"/>
            <a:ext cx="1790100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30768" y="3058969"/>
            <a:ext cx="1587300" cy="6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860" y="3903911"/>
            <a:ext cx="1398900" cy="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198" y="3003401"/>
            <a:ext cx="3602100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27257" y="3035900"/>
            <a:ext cx="3393243" cy="7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2699" y="5890261"/>
            <a:ext cx="3393252" cy="51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89126" y="5770848"/>
            <a:ext cx="2776294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938495" y="3915188"/>
            <a:ext cx="2506018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8604" y="5801750"/>
            <a:ext cx="3720421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313550" y="4877071"/>
            <a:ext cx="1885925" cy="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179"/>
          <p:cNvSpPr txBox="1">
            <a:spLocks noGrp="1"/>
          </p:cNvSpPr>
          <p:nvPr>
            <p:ph type="sldNum" idx="12"/>
          </p:nvPr>
        </p:nvSpPr>
        <p:spPr>
          <a:xfrm>
            <a:off x="9058814" y="64278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Stretching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89957"/>
            <a:ext cx="3041783" cy="721624"/>
          </a:xfrm>
        </p:spPr>
      </p:pic>
      <p:pic>
        <p:nvPicPr>
          <p:cNvPr id="4" name="Picture 3" descr="https://xifin.files.wordpress.com/2012/03/scry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62" y="5148541"/>
            <a:ext cx="4278238" cy="1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4572000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Hash Iteration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6082" y="4625321"/>
            <a:ext cx="4299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Memory Hard Functions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2474848"/>
                  </p:ext>
                </p:extLst>
              </p:nvPr>
            </p:nvGraphicFramePr>
            <p:xfrm>
              <a:off x="1446784" y="1855634"/>
              <a:ext cx="8776208" cy="2460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8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8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Hash</a:t>
                          </a:r>
                          <a:r>
                            <a:rPr lang="en-US" sz="3600" baseline="0" dirty="0" smtClean="0"/>
                            <a:t> Function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Cost: C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3600" b="1" i="0" smtClean="0">
                                      <a:latin typeface="Cambria Math"/>
                                      <a:ea typeface="Cambria Math"/>
                                    </a:rPr>
                                    <m:t>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i="0" baseline="30000" dirty="0" smtClean="0"/>
                            <a:t> </a:t>
                          </a:r>
                          <a:endParaRPr lang="en-US" sz="3600" i="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                    …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2474848"/>
                  </p:ext>
                </p:extLst>
              </p:nvPr>
            </p:nvGraphicFramePr>
            <p:xfrm>
              <a:off x="1446784" y="1855634"/>
              <a:ext cx="8776208" cy="2460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8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881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Hash</a:t>
                          </a:r>
                          <a:r>
                            <a:rPr lang="en-US" sz="3600" baseline="0" dirty="0" smtClean="0"/>
                            <a:t> Function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Cost: C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H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0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9" t="-210370" r="-100694" b="-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/>
                            <a:t>                    …</a:t>
                          </a:r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20" y="277952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5433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3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58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32" y="367875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3868" y="5254397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 pitchFamily="34" charset="0"/>
              </a:rPr>
              <a:t>PBKDF2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4" name="Shape 179"/>
          <p:cNvSpPr txBox="1">
            <a:spLocks noGrp="1"/>
          </p:cNvSpPr>
          <p:nvPr>
            <p:ph type="sldNum" idx="12"/>
          </p:nvPr>
        </p:nvSpPr>
        <p:spPr>
          <a:xfrm>
            <a:off x="9107303" y="64008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Offline Attacks: A Common Problem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breaches at major companies have affected </a:t>
            </a:r>
            <a:r>
              <a:rPr lang="en-US" sz="2800" b="0" i="0" u="none" strike="sng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millions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billions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accounts.</a:t>
            </a:r>
            <a:endParaRPr dirty="0"/>
          </a:p>
        </p:txBody>
      </p:sp>
      <p:pic>
        <p:nvPicPr>
          <p:cNvPr id="203" name="Shape 203" descr="http://blogs-images.forbes.com/tomiogeron/files/2011/10/linkedin_logo_11.jpg"/>
          <p:cNvPicPr preferRelativeResize="0"/>
          <p:nvPr/>
        </p:nvPicPr>
        <p:blipFill rotWithShape="1">
          <a:blip r:embed="rId3">
            <a:alphaModFix/>
          </a:blip>
          <a:srcRect l="9127" t="27272" r="10603" b="40807"/>
          <a:stretch/>
        </p:blipFill>
        <p:spPr>
          <a:xfrm>
            <a:off x="2348619" y="3960313"/>
            <a:ext cx="1229400" cy="3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friskymongoose.com/wp-content/uploads/2011/02/rock-you-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8940" y="3990839"/>
            <a:ext cx="2378400" cy="6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prime.peta.org/wp-content/uploads/2008/10/zappos.jpg"/>
          <p:cNvPicPr preferRelativeResize="0"/>
          <p:nvPr/>
        </p:nvPicPr>
        <p:blipFill rotWithShape="1">
          <a:blip r:embed="rId5">
            <a:alphaModFix/>
          </a:blip>
          <a:srcRect t="24868" b="25434"/>
          <a:stretch/>
        </p:blipFill>
        <p:spPr>
          <a:xfrm>
            <a:off x="6994501" y="3991643"/>
            <a:ext cx="1505700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static4.businessinsider.com/image/4a6c958839a903010623f2a3/gawkers-latest-trendy-web-metric-branded-traffic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095" y="4739946"/>
            <a:ext cx="1421100" cy="8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http://news.mindprocessors.com/wp-content/uploads/2012/11/adob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48748" y="4790689"/>
            <a:ext cx="1789800" cy="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hackersnewsbulletin.com/wp-content/uploads/2013/04/living-social-logo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8681" y="4942308"/>
            <a:ext cx="1805400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http://assets.fontsinuse.com/static/use-media-items/15/14246/full-2048x768/522903b7/Yahoo_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2948" y="4894158"/>
            <a:ext cx="2005800" cy="7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679575" y="-17907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/>
          <p:nvPr/>
        </p:nvSpPr>
        <p:spPr>
          <a:xfrm>
            <a:off x="1831975" y="-1638300"/>
            <a:ext cx="561975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 descr="http://cdn.redmondpie.com/wp-content/uploads/2013/08/Sony-logo.jpg"/>
          <p:cNvPicPr preferRelativeResize="0"/>
          <p:nvPr/>
        </p:nvPicPr>
        <p:blipFill rotWithShape="1">
          <a:blip r:embed="rId10">
            <a:alphaModFix/>
          </a:blip>
          <a:srcRect t="16482" b="27948"/>
          <a:stretch/>
        </p:blipFill>
        <p:spPr>
          <a:xfrm>
            <a:off x="4489450" y="3073397"/>
            <a:ext cx="1790100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30768" y="3058969"/>
            <a:ext cx="1587300" cy="6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0860" y="4146221"/>
            <a:ext cx="1398900" cy="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7198" y="3003401"/>
            <a:ext cx="3602100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27257" y="3035900"/>
            <a:ext cx="3393243" cy="7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2699" y="5890261"/>
            <a:ext cx="3393252" cy="51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89126" y="5770848"/>
            <a:ext cx="2776294" cy="6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938495" y="3915188"/>
            <a:ext cx="2506018" cy="9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98604" y="5801750"/>
            <a:ext cx="3720421" cy="6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313550" y="4877071"/>
            <a:ext cx="1885925" cy="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180634" y="2694748"/>
            <a:ext cx="4157381" cy="136234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PKKDF2-SHA256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5" y="3692869"/>
            <a:ext cx="1913895" cy="136234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34853" y="4504637"/>
            <a:ext cx="1913895" cy="136234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18068" y="2694748"/>
            <a:ext cx="3945332" cy="1362342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2608" y="3990839"/>
            <a:ext cx="8690791" cy="255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552681" y="4085715"/>
                <a:ext cx="8579656" cy="1974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rial Black" pitchFamily="34" charset="0"/>
                  </a:rPr>
                  <a:t>PBKDF2-SHA256</a:t>
                </a:r>
                <a:endParaRPr lang="en-US" sz="4000" dirty="0" smtClean="0">
                  <a:latin typeface="Arial Black" pitchFamily="34" charset="0"/>
                </a:endParaRPr>
              </a:p>
              <a:p>
                <a:r>
                  <a:rPr lang="en-US" sz="4000" dirty="0" smtClean="0">
                    <a:latin typeface="Arial Black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</a:rPr>
                      <m:t>𝛕</m:t>
                    </m:r>
                    <m:r>
                      <a:rPr lang="en-US" sz="4000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4000" b="1" i="0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 Black" pitchFamily="34" charset="0"/>
                  </a:rPr>
                  <a:t> iterations)</a:t>
                </a:r>
              </a:p>
              <a:p>
                <a:r>
                  <a:rPr lang="en-US" sz="4000" dirty="0" smtClean="0">
                    <a:latin typeface="Arial Black" pitchFamily="34" charset="0"/>
                  </a:rPr>
                  <a:t>NIST 2017 Guidelines: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000" b="1" i="1">
                        <a:latin typeface="Cambria Math"/>
                        <a:ea typeface="Cambria Math"/>
                      </a:rPr>
                      <m:t>𝛕</m:t>
                    </m:r>
                    <m:r>
                      <a:rPr lang="en-US" sz="4000" b="1" i="0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4000" b="1" i="0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 Black" pitchFamily="34" charset="0"/>
                  </a:rPr>
                  <a:t> </a:t>
                </a:r>
                <a:endParaRPr lang="en-US" sz="4000" b="1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681" y="4085715"/>
                <a:ext cx="8579656" cy="1974323"/>
              </a:xfrm>
              <a:prstGeom prst="rect">
                <a:avLst/>
              </a:prstGeom>
              <a:blipFill>
                <a:blip r:embed="rId20"/>
                <a:stretch>
                  <a:fillRect l="-2559" t="-5556" b="-1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Content Placeholder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96" y="2779309"/>
            <a:ext cx="1274670" cy="3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4765838"/>
            <a:ext cx="1274670" cy="3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0" y="3894639"/>
            <a:ext cx="1274670" cy="302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059298" y="3453701"/>
            <a:ext cx="582552" cy="5066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hape 179"/>
          <p:cNvSpPr txBox="1">
            <a:spLocks noGrp="1"/>
          </p:cNvSpPr>
          <p:nvPr>
            <p:ph type="sldNum" idx="12"/>
          </p:nvPr>
        </p:nvSpPr>
        <p:spPr>
          <a:xfrm>
            <a:off x="9058814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5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Strong Claims (Post Breaches)</a:t>
            </a:r>
            <a:endParaRPr dirty="0"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60375" y="1524000"/>
            <a:ext cx="11277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>
              <a:buNone/>
            </a:pPr>
            <a:r>
              <a:rPr lang="en-US" dirty="0"/>
              <a:t>“Cracking our algorithms </a:t>
            </a:r>
            <a:r>
              <a:rPr lang="en-US" b="1" dirty="0"/>
              <a:t>[PBKDF2-SHA256] </a:t>
            </a:r>
            <a:r>
              <a:rPr lang="en-US" dirty="0"/>
              <a:t>is extremely difficult, even for the strongest of computers</a:t>
            </a:r>
            <a:r>
              <a:rPr lang="en-US" dirty="0" smtClean="0"/>
              <a:t>.” – </a:t>
            </a:r>
            <a:r>
              <a:rPr lang="en-US" dirty="0" err="1" smtClean="0"/>
              <a:t>LastPass</a:t>
            </a:r>
            <a:r>
              <a:rPr lang="en-US" dirty="0" smtClean="0"/>
              <a:t> Blog</a:t>
            </a:r>
          </a:p>
          <a:p>
            <a:pPr lvl="0"/>
            <a:endParaRPr lang="en-US" dirty="0"/>
          </a:p>
          <a:p>
            <a:pPr marL="50800" lvl="0" indent="0">
              <a:buNone/>
            </a:pPr>
            <a:r>
              <a:rPr lang="en-US" dirty="0" smtClean="0"/>
              <a:t>“</a:t>
            </a:r>
            <a:r>
              <a:rPr lang="en-US" dirty="0"/>
              <a:t>The </a:t>
            </a:r>
            <a:r>
              <a:rPr lang="en-US" b="1" dirty="0" err="1"/>
              <a:t>bcrypt</a:t>
            </a:r>
            <a:r>
              <a:rPr lang="en-US" dirty="0"/>
              <a:t> hashing algorithm protecting it is very resilient to cracking and frankly, </a:t>
            </a:r>
            <a:r>
              <a:rPr lang="en-US" b="1" dirty="0"/>
              <a:t>all but the worst possible password choices are going to remain secure</a:t>
            </a:r>
            <a:r>
              <a:rPr lang="en-US" dirty="0"/>
              <a:t> even with the breach now out in the </a:t>
            </a:r>
            <a:r>
              <a:rPr lang="en-US" dirty="0" smtClean="0"/>
              <a:t>public…” </a:t>
            </a:r>
          </a:p>
          <a:p>
            <a:pPr marL="50800" indent="0">
              <a:buNone/>
            </a:pPr>
            <a:r>
              <a:rPr lang="en-US" sz="3600" b="1" dirty="0" smtClean="0"/>
              <a:t>Key Research Question: </a:t>
            </a:r>
          </a:p>
          <a:p>
            <a:pPr marL="50800" indent="0" algn="ctr">
              <a:buNone/>
            </a:pPr>
            <a:r>
              <a:rPr lang="en-US" sz="3600" dirty="0" smtClean="0"/>
              <a:t>Can </a:t>
            </a:r>
            <a:r>
              <a:rPr lang="en-US" sz="3600" dirty="0"/>
              <a:t>we predict how many users passwords a rational attacker will crack after a breach?</a:t>
            </a:r>
          </a:p>
          <a:p>
            <a:pPr marL="50800" lvl="0" indent="0">
              <a:buNone/>
            </a:pPr>
            <a:r>
              <a:rPr lang="en-US" b="1" dirty="0" smtClean="0"/>
              <a:t> </a:t>
            </a:r>
          </a:p>
          <a:p>
            <a:pPr marL="50800" indent="0">
              <a:buNone/>
            </a:pPr>
            <a:endParaRPr lang="en-US" dirty="0" smtClean="0"/>
          </a:p>
          <a:p>
            <a:pPr marL="50800" lvl="0" indent="0">
              <a:buNone/>
            </a:pPr>
            <a:endParaRPr lang="en-US" dirty="0" smtClean="0"/>
          </a:p>
        </p:txBody>
      </p:sp>
      <p:sp>
        <p:nvSpPr>
          <p:cNvPr id="2" name="AutoShape 4" descr="Image result for smiley emoji 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smiley emoji  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smiley emoji  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964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/>
                  <a:t>Untargeted </a:t>
                </a:r>
                <a:r>
                  <a:rPr lang="en-US" dirty="0" smtClean="0"/>
                  <a:t>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dirty="0" smtClean="0"/>
                  <a:t>Quits guessing as soon as 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𝑀𝑎𝑟𝑔𝑖𝑛𝑎𝑙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𝐺𝑢𝑒𝑠𝑠𝑖𝑛𝑔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𝐶𝑜𝑠𝑡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𝑀𝑎𝑟𝑔𝑖𝑛𝑎𝑙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𝑅𝑒𝑤𝑎𝑟𝑑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 rotWithShape="1">
                <a:blip r:embed="rId2"/>
                <a:stretch>
                  <a:fillRect l="-684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>
          <a:xfrm rot="16200000">
            <a:off x="3409951" y="2433314"/>
            <a:ext cx="342899" cy="3200402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6520" y="4305848"/>
                <a:ext cx="413446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Dependent on key stretching algorithm</a:t>
                </a: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e.g., how many hash iterations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τ</m:t>
                    </m:r>
                  </m:oMath>
                </a14:m>
                <a:r>
                  <a:rPr lang="en-US" sz="1800" dirty="0" smtClean="0">
                    <a:solidFill>
                      <a:srgbClr val="FF0000"/>
                    </a:solidFill>
                  </a:rPr>
                  <a:t>)?</a:t>
                </a: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sz="1800" b="1" dirty="0">
                    <a:solidFill>
                      <a:srgbClr val="FF0000"/>
                    </a:solidFill>
                  </a:rPr>
                  <a:t>Cost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PBKDF2: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Cost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SHA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256)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20" y="4305848"/>
                <a:ext cx="4134465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178" t="-1497" r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09" y="4235445"/>
            <a:ext cx="6135771" cy="20280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Callout 13"/>
          <p:cNvSpPr/>
          <p:nvPr/>
        </p:nvSpPr>
        <p:spPr>
          <a:xfrm>
            <a:off x="6814821" y="563046"/>
            <a:ext cx="4572000" cy="1905000"/>
          </a:xfrm>
          <a:prstGeom prst="cloudCallout">
            <a:avLst>
              <a:gd name="adj1" fmla="val 28500"/>
              <a:gd name="adj2" fmla="val 7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27" y="1016000"/>
            <a:ext cx="3125893" cy="99909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24800" y="5069056"/>
            <a:ext cx="914400" cy="51529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solidFill>
                <a:schemeClr val="lt1">
                  <a:alpha val="15000"/>
                </a:schemeClr>
              </a:solidFill>
            </a:endParaRPr>
          </a:p>
        </p:txBody>
      </p:sp>
      <p:sp>
        <p:nvSpPr>
          <p:cNvPr id="18" name="object 39"/>
          <p:cNvSpPr/>
          <p:nvPr/>
        </p:nvSpPr>
        <p:spPr>
          <a:xfrm flipV="1">
            <a:off x="6033370" y="5326704"/>
            <a:ext cx="1752600" cy="1256538"/>
          </a:xfrm>
          <a:custGeom>
            <a:avLst/>
            <a:gdLst/>
            <a:ahLst/>
            <a:cxnLst/>
            <a:rect l="l" t="t" r="r" b="b"/>
            <a:pathLst>
              <a:path w="4592320" h="1898014">
                <a:moveTo>
                  <a:pt x="2295922" y="0"/>
                </a:moveTo>
                <a:lnTo>
                  <a:pt x="2226997" y="348"/>
                </a:lnTo>
                <a:lnTo>
                  <a:pt x="2158577" y="1388"/>
                </a:lnTo>
                <a:lnTo>
                  <a:pt x="2090691" y="3108"/>
                </a:lnTo>
                <a:lnTo>
                  <a:pt x="2023366" y="5500"/>
                </a:lnTo>
                <a:lnTo>
                  <a:pt x="1956631" y="8553"/>
                </a:lnTo>
                <a:lnTo>
                  <a:pt x="1890515" y="12257"/>
                </a:lnTo>
                <a:lnTo>
                  <a:pt x="1825045" y="16604"/>
                </a:lnTo>
                <a:lnTo>
                  <a:pt x="1760251" y="21583"/>
                </a:lnTo>
                <a:lnTo>
                  <a:pt x="1696161" y="27185"/>
                </a:lnTo>
                <a:lnTo>
                  <a:pt x="1632803" y="33399"/>
                </a:lnTo>
                <a:lnTo>
                  <a:pt x="1570205" y="40216"/>
                </a:lnTo>
                <a:lnTo>
                  <a:pt x="1508396" y="47626"/>
                </a:lnTo>
                <a:lnTo>
                  <a:pt x="1447405" y="55620"/>
                </a:lnTo>
                <a:lnTo>
                  <a:pt x="1387259" y="64187"/>
                </a:lnTo>
                <a:lnTo>
                  <a:pt x="1327987" y="73319"/>
                </a:lnTo>
                <a:lnTo>
                  <a:pt x="1269618" y="83004"/>
                </a:lnTo>
                <a:lnTo>
                  <a:pt x="1212180" y="93234"/>
                </a:lnTo>
                <a:lnTo>
                  <a:pt x="1155702" y="103999"/>
                </a:lnTo>
                <a:lnTo>
                  <a:pt x="1100211" y="115288"/>
                </a:lnTo>
                <a:lnTo>
                  <a:pt x="1045736" y="127093"/>
                </a:lnTo>
                <a:lnTo>
                  <a:pt x="992306" y="139403"/>
                </a:lnTo>
                <a:lnTo>
                  <a:pt x="939948" y="152209"/>
                </a:lnTo>
                <a:lnTo>
                  <a:pt x="888693" y="165500"/>
                </a:lnTo>
                <a:lnTo>
                  <a:pt x="838567" y="179268"/>
                </a:lnTo>
                <a:lnTo>
                  <a:pt x="789599" y="193502"/>
                </a:lnTo>
                <a:lnTo>
                  <a:pt x="741817" y="208192"/>
                </a:lnTo>
                <a:lnTo>
                  <a:pt x="695251" y="223330"/>
                </a:lnTo>
                <a:lnTo>
                  <a:pt x="649928" y="238904"/>
                </a:lnTo>
                <a:lnTo>
                  <a:pt x="605877" y="254906"/>
                </a:lnTo>
                <a:lnTo>
                  <a:pt x="563126" y="271325"/>
                </a:lnTo>
                <a:lnTo>
                  <a:pt x="521704" y="288153"/>
                </a:lnTo>
                <a:lnTo>
                  <a:pt x="481638" y="305378"/>
                </a:lnTo>
                <a:lnTo>
                  <a:pt x="442958" y="322992"/>
                </a:lnTo>
                <a:lnTo>
                  <a:pt x="405692" y="340984"/>
                </a:lnTo>
                <a:lnTo>
                  <a:pt x="369868" y="359345"/>
                </a:lnTo>
                <a:lnTo>
                  <a:pt x="335515" y="378065"/>
                </a:lnTo>
                <a:lnTo>
                  <a:pt x="271334" y="416543"/>
                </a:lnTo>
                <a:lnTo>
                  <a:pt x="213376" y="456340"/>
                </a:lnTo>
                <a:lnTo>
                  <a:pt x="161869" y="497378"/>
                </a:lnTo>
                <a:lnTo>
                  <a:pt x="117040" y="539580"/>
                </a:lnTo>
                <a:lnTo>
                  <a:pt x="79116" y="582866"/>
                </a:lnTo>
                <a:lnTo>
                  <a:pt x="48324" y="627159"/>
                </a:lnTo>
                <a:lnTo>
                  <a:pt x="24892" y="672381"/>
                </a:lnTo>
                <a:lnTo>
                  <a:pt x="9046" y="718453"/>
                </a:lnTo>
                <a:lnTo>
                  <a:pt x="1014" y="765299"/>
                </a:lnTo>
                <a:lnTo>
                  <a:pt x="0" y="788987"/>
                </a:lnTo>
                <a:lnTo>
                  <a:pt x="1685" y="819474"/>
                </a:lnTo>
                <a:lnTo>
                  <a:pt x="14982" y="879544"/>
                </a:lnTo>
                <a:lnTo>
                  <a:pt x="41107" y="938273"/>
                </a:lnTo>
                <a:lnTo>
                  <a:pt x="79570" y="995494"/>
                </a:lnTo>
                <a:lnTo>
                  <a:pt x="129882" y="1051040"/>
                </a:lnTo>
                <a:lnTo>
                  <a:pt x="159328" y="1078134"/>
                </a:lnTo>
                <a:lnTo>
                  <a:pt x="191553" y="1104746"/>
                </a:lnTo>
                <a:lnTo>
                  <a:pt x="226494" y="1130857"/>
                </a:lnTo>
                <a:lnTo>
                  <a:pt x="264092" y="1156446"/>
                </a:lnTo>
                <a:lnTo>
                  <a:pt x="304284" y="1181491"/>
                </a:lnTo>
                <a:lnTo>
                  <a:pt x="347010" y="1205972"/>
                </a:lnTo>
                <a:lnTo>
                  <a:pt x="392208" y="1229869"/>
                </a:lnTo>
                <a:lnTo>
                  <a:pt x="439817" y="1253160"/>
                </a:lnTo>
                <a:lnTo>
                  <a:pt x="489776" y="1275825"/>
                </a:lnTo>
                <a:lnTo>
                  <a:pt x="542024" y="1297842"/>
                </a:lnTo>
                <a:lnTo>
                  <a:pt x="596499" y="1319192"/>
                </a:lnTo>
                <a:lnTo>
                  <a:pt x="653140" y="1339853"/>
                </a:lnTo>
                <a:lnTo>
                  <a:pt x="711886" y="1359805"/>
                </a:lnTo>
                <a:lnTo>
                  <a:pt x="772676" y="1379027"/>
                </a:lnTo>
                <a:lnTo>
                  <a:pt x="835449" y="1397497"/>
                </a:lnTo>
                <a:lnTo>
                  <a:pt x="900143" y="1415196"/>
                </a:lnTo>
                <a:lnTo>
                  <a:pt x="966697" y="1432103"/>
                </a:lnTo>
                <a:lnTo>
                  <a:pt x="1035050" y="1448196"/>
                </a:lnTo>
                <a:lnTo>
                  <a:pt x="1032668" y="1448196"/>
                </a:lnTo>
                <a:lnTo>
                  <a:pt x="1047750" y="1450975"/>
                </a:lnTo>
                <a:lnTo>
                  <a:pt x="1096804" y="1461607"/>
                </a:lnTo>
                <a:lnTo>
                  <a:pt x="1146676" y="1471786"/>
                </a:lnTo>
                <a:lnTo>
                  <a:pt x="1197348" y="1481516"/>
                </a:lnTo>
                <a:lnTo>
                  <a:pt x="1248802" y="1490801"/>
                </a:lnTo>
                <a:lnTo>
                  <a:pt x="1301021" y="1499648"/>
                </a:lnTo>
                <a:lnTo>
                  <a:pt x="1353986" y="1508060"/>
                </a:lnTo>
                <a:lnTo>
                  <a:pt x="1462087" y="1523602"/>
                </a:lnTo>
                <a:lnTo>
                  <a:pt x="3593306" y="1897856"/>
                </a:lnTo>
                <a:lnTo>
                  <a:pt x="3459956" y="1468437"/>
                </a:lnTo>
                <a:lnTo>
                  <a:pt x="3526885" y="1454329"/>
                </a:lnTo>
                <a:lnTo>
                  <a:pt x="3592288" y="1439470"/>
                </a:lnTo>
                <a:lnTo>
                  <a:pt x="3656112" y="1423876"/>
                </a:lnTo>
                <a:lnTo>
                  <a:pt x="3718304" y="1407567"/>
                </a:lnTo>
                <a:lnTo>
                  <a:pt x="3778814" y="1390558"/>
                </a:lnTo>
                <a:lnTo>
                  <a:pt x="3837588" y="1372868"/>
                </a:lnTo>
                <a:lnTo>
                  <a:pt x="3894575" y="1354513"/>
                </a:lnTo>
                <a:lnTo>
                  <a:pt x="3949723" y="1335511"/>
                </a:lnTo>
                <a:lnTo>
                  <a:pt x="4002979" y="1315880"/>
                </a:lnTo>
                <a:lnTo>
                  <a:pt x="4054292" y="1295637"/>
                </a:lnTo>
                <a:lnTo>
                  <a:pt x="4103609" y="1274799"/>
                </a:lnTo>
                <a:lnTo>
                  <a:pt x="4150879" y="1253383"/>
                </a:lnTo>
                <a:lnTo>
                  <a:pt x="4196049" y="1231408"/>
                </a:lnTo>
                <a:lnTo>
                  <a:pt x="4239067" y="1208890"/>
                </a:lnTo>
                <a:lnTo>
                  <a:pt x="4279882" y="1185846"/>
                </a:lnTo>
                <a:lnTo>
                  <a:pt x="4318441" y="1162295"/>
                </a:lnTo>
                <a:lnTo>
                  <a:pt x="4354691" y="1138253"/>
                </a:lnTo>
                <a:lnTo>
                  <a:pt x="4388582" y="1113738"/>
                </a:lnTo>
                <a:lnTo>
                  <a:pt x="4420061" y="1088768"/>
                </a:lnTo>
                <a:lnTo>
                  <a:pt x="4449076" y="1063359"/>
                </a:lnTo>
                <a:lnTo>
                  <a:pt x="4499504" y="1011296"/>
                </a:lnTo>
                <a:lnTo>
                  <a:pt x="4539452" y="957688"/>
                </a:lnTo>
                <a:lnTo>
                  <a:pt x="4568501" y="902675"/>
                </a:lnTo>
                <a:lnTo>
                  <a:pt x="4586236" y="846395"/>
                </a:lnTo>
                <a:lnTo>
                  <a:pt x="4592241" y="788987"/>
                </a:lnTo>
                <a:lnTo>
                  <a:pt x="4591226" y="765299"/>
                </a:lnTo>
                <a:lnTo>
                  <a:pt x="4583191" y="718453"/>
                </a:lnTo>
                <a:lnTo>
                  <a:pt x="4567339" y="672381"/>
                </a:lnTo>
                <a:lnTo>
                  <a:pt x="4543899" y="627159"/>
                </a:lnTo>
                <a:lnTo>
                  <a:pt x="4513096" y="582866"/>
                </a:lnTo>
                <a:lnTo>
                  <a:pt x="4475159" y="539580"/>
                </a:lnTo>
                <a:lnTo>
                  <a:pt x="4430315" y="497378"/>
                </a:lnTo>
                <a:lnTo>
                  <a:pt x="4378791" y="456340"/>
                </a:lnTo>
                <a:lnTo>
                  <a:pt x="4320816" y="416543"/>
                </a:lnTo>
                <a:lnTo>
                  <a:pt x="4256616" y="378065"/>
                </a:lnTo>
                <a:lnTo>
                  <a:pt x="4222253" y="359345"/>
                </a:lnTo>
                <a:lnTo>
                  <a:pt x="4186419" y="340984"/>
                </a:lnTo>
                <a:lnTo>
                  <a:pt x="4149142" y="322992"/>
                </a:lnTo>
                <a:lnTo>
                  <a:pt x="4110452" y="305378"/>
                </a:lnTo>
                <a:lnTo>
                  <a:pt x="4070376" y="288153"/>
                </a:lnTo>
                <a:lnTo>
                  <a:pt x="4028943" y="271325"/>
                </a:lnTo>
                <a:lnTo>
                  <a:pt x="3986181" y="254906"/>
                </a:lnTo>
                <a:lnTo>
                  <a:pt x="3942120" y="238904"/>
                </a:lnTo>
                <a:lnTo>
                  <a:pt x="3896786" y="223330"/>
                </a:lnTo>
                <a:lnTo>
                  <a:pt x="3850209" y="208192"/>
                </a:lnTo>
                <a:lnTo>
                  <a:pt x="3802417" y="193502"/>
                </a:lnTo>
                <a:lnTo>
                  <a:pt x="3753438" y="179268"/>
                </a:lnTo>
                <a:lnTo>
                  <a:pt x="3703301" y="165500"/>
                </a:lnTo>
                <a:lnTo>
                  <a:pt x="3652035" y="152209"/>
                </a:lnTo>
                <a:lnTo>
                  <a:pt x="3599667" y="139403"/>
                </a:lnTo>
                <a:lnTo>
                  <a:pt x="3546227" y="127093"/>
                </a:lnTo>
                <a:lnTo>
                  <a:pt x="3491742" y="115288"/>
                </a:lnTo>
                <a:lnTo>
                  <a:pt x="3436242" y="103999"/>
                </a:lnTo>
                <a:lnTo>
                  <a:pt x="3379754" y="93234"/>
                </a:lnTo>
                <a:lnTo>
                  <a:pt x="3322307" y="83004"/>
                </a:lnTo>
                <a:lnTo>
                  <a:pt x="3263929" y="73319"/>
                </a:lnTo>
                <a:lnTo>
                  <a:pt x="3204649" y="64187"/>
                </a:lnTo>
                <a:lnTo>
                  <a:pt x="3144495" y="55620"/>
                </a:lnTo>
                <a:lnTo>
                  <a:pt x="3083496" y="47626"/>
                </a:lnTo>
                <a:lnTo>
                  <a:pt x="3021680" y="40216"/>
                </a:lnTo>
                <a:lnTo>
                  <a:pt x="2959076" y="33399"/>
                </a:lnTo>
                <a:lnTo>
                  <a:pt x="2895712" y="27185"/>
                </a:lnTo>
                <a:lnTo>
                  <a:pt x="2831616" y="21583"/>
                </a:lnTo>
                <a:lnTo>
                  <a:pt x="2766816" y="16604"/>
                </a:lnTo>
                <a:lnTo>
                  <a:pt x="2701342" y="12257"/>
                </a:lnTo>
                <a:lnTo>
                  <a:pt x="2635222" y="8553"/>
                </a:lnTo>
                <a:lnTo>
                  <a:pt x="2568484" y="5500"/>
                </a:lnTo>
                <a:lnTo>
                  <a:pt x="2501157" y="3108"/>
                </a:lnTo>
                <a:lnTo>
                  <a:pt x="2433268" y="1388"/>
                </a:lnTo>
                <a:lnTo>
                  <a:pt x="2364847" y="348"/>
                </a:lnTo>
                <a:lnTo>
                  <a:pt x="2295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42852"/>
            <a:endParaRPr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41"/>
          <p:cNvSpPr txBox="1">
            <a:spLocks/>
          </p:cNvSpPr>
          <p:nvPr/>
        </p:nvSpPr>
        <p:spPr>
          <a:xfrm>
            <a:off x="4495800" y="5360003"/>
            <a:ext cx="3594548" cy="988347"/>
          </a:xfrm>
          <a:prstGeom prst="rect">
            <a:avLst/>
          </a:prstGeom>
        </p:spPr>
        <p:txBody>
          <a:bodyPr vert="horz" wrap="square" lIns="0" tIns="491109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0436"/>
            <a:r>
              <a:rPr lang="en-US" sz="3200" dirty="0" smtClean="0">
                <a:solidFill>
                  <a:srgbClr val="FF9300"/>
                </a:solidFill>
              </a:rPr>
              <a:t>$1,200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36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6" grpId="0" animBg="1"/>
      <p:bldP spid="18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/>
                  <a:t>Untargeted </a:t>
                </a:r>
                <a:r>
                  <a:rPr lang="en-US" dirty="0" smtClean="0"/>
                  <a:t>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dirty="0" smtClean="0"/>
                  <a:t>Quits guessing as soon as 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𝑀𝑎𝑟𝑔𝑖𝑛𝑎𝑙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𝐺𝑢𝑒𝑠𝑠𝑖𝑛𝑔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𝐶𝑜𝑠𝑡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𝑀𝑎𝑟𝑔𝑖𝑛𝑎𝑙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𝑅𝑒𝑤𝑎𝑟𝑑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 rotWithShape="1">
                <a:blip r:embed="rId2"/>
                <a:stretch>
                  <a:fillRect l="-684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>
          <a:xfrm rot="16200000">
            <a:off x="3409951" y="2433314"/>
            <a:ext cx="342899" cy="3200402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4305848"/>
                <a:ext cx="5391219" cy="1767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err="1" smtClean="0">
                    <a:solidFill>
                      <a:srgbClr val="FF0000"/>
                    </a:solidFill>
                  </a:rPr>
                  <a:t>LastPass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en-US" sz="1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1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SHA256 iterations</a:t>
                </a:r>
              </a:p>
              <a:p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What is Cost(SHA256)? 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Estimate from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Bitcoin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(2014)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/>
                      </a:rPr>
                      <m:t>$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FF0000"/>
                    </a:solidFill>
                  </a:rPr>
                  <a:t>  [BS14]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sz="1800" b="1" dirty="0" smtClean="0">
                    <a:solidFill>
                      <a:srgbClr val="FF0000"/>
                    </a:solidFill>
                  </a:rPr>
                  <a:t>Cost per Guess: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FF0000"/>
                        </a:solidFill>
                        <a:latin typeface="Cambria Math"/>
                      </a:rPr>
                      <m:t>$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05848"/>
                <a:ext cx="5391219" cy="1767728"/>
              </a:xfrm>
              <a:prstGeom prst="rect">
                <a:avLst/>
              </a:prstGeom>
              <a:blipFill rotWithShape="1">
                <a:blip r:embed="rId4"/>
                <a:stretch>
                  <a:fillRect l="-905" t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29" y="4204966"/>
            <a:ext cx="6135771" cy="20280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loud Callout 13"/>
          <p:cNvSpPr/>
          <p:nvPr/>
        </p:nvSpPr>
        <p:spPr>
          <a:xfrm>
            <a:off x="6814821" y="563046"/>
            <a:ext cx="4572000" cy="1905000"/>
          </a:xfrm>
          <a:prstGeom prst="cloudCallout">
            <a:avLst>
              <a:gd name="adj1" fmla="val 28500"/>
              <a:gd name="adj2" fmla="val 7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27" y="1016000"/>
            <a:ext cx="3125893" cy="99909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924800" y="5069056"/>
            <a:ext cx="914400" cy="51529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solidFill>
                <a:schemeClr val="lt1">
                  <a:alpha val="15000"/>
                </a:schemeClr>
              </a:solidFill>
            </a:endParaRPr>
          </a:p>
        </p:txBody>
      </p:sp>
      <p:sp>
        <p:nvSpPr>
          <p:cNvPr id="18" name="object 39"/>
          <p:cNvSpPr/>
          <p:nvPr/>
        </p:nvSpPr>
        <p:spPr>
          <a:xfrm flipV="1">
            <a:off x="6033370" y="5326704"/>
            <a:ext cx="1752600" cy="1256538"/>
          </a:xfrm>
          <a:custGeom>
            <a:avLst/>
            <a:gdLst/>
            <a:ahLst/>
            <a:cxnLst/>
            <a:rect l="l" t="t" r="r" b="b"/>
            <a:pathLst>
              <a:path w="4592320" h="1898014">
                <a:moveTo>
                  <a:pt x="2295922" y="0"/>
                </a:moveTo>
                <a:lnTo>
                  <a:pt x="2226997" y="348"/>
                </a:lnTo>
                <a:lnTo>
                  <a:pt x="2158577" y="1388"/>
                </a:lnTo>
                <a:lnTo>
                  <a:pt x="2090691" y="3108"/>
                </a:lnTo>
                <a:lnTo>
                  <a:pt x="2023366" y="5500"/>
                </a:lnTo>
                <a:lnTo>
                  <a:pt x="1956631" y="8553"/>
                </a:lnTo>
                <a:lnTo>
                  <a:pt x="1890515" y="12257"/>
                </a:lnTo>
                <a:lnTo>
                  <a:pt x="1825045" y="16604"/>
                </a:lnTo>
                <a:lnTo>
                  <a:pt x="1760251" y="21583"/>
                </a:lnTo>
                <a:lnTo>
                  <a:pt x="1696161" y="27185"/>
                </a:lnTo>
                <a:lnTo>
                  <a:pt x="1632803" y="33399"/>
                </a:lnTo>
                <a:lnTo>
                  <a:pt x="1570205" y="40216"/>
                </a:lnTo>
                <a:lnTo>
                  <a:pt x="1508396" y="47626"/>
                </a:lnTo>
                <a:lnTo>
                  <a:pt x="1447405" y="55620"/>
                </a:lnTo>
                <a:lnTo>
                  <a:pt x="1387259" y="64187"/>
                </a:lnTo>
                <a:lnTo>
                  <a:pt x="1327987" y="73319"/>
                </a:lnTo>
                <a:lnTo>
                  <a:pt x="1269618" y="83004"/>
                </a:lnTo>
                <a:lnTo>
                  <a:pt x="1212180" y="93234"/>
                </a:lnTo>
                <a:lnTo>
                  <a:pt x="1155702" y="103999"/>
                </a:lnTo>
                <a:lnTo>
                  <a:pt x="1100211" y="115288"/>
                </a:lnTo>
                <a:lnTo>
                  <a:pt x="1045736" y="127093"/>
                </a:lnTo>
                <a:lnTo>
                  <a:pt x="992306" y="139403"/>
                </a:lnTo>
                <a:lnTo>
                  <a:pt x="939948" y="152209"/>
                </a:lnTo>
                <a:lnTo>
                  <a:pt x="888693" y="165500"/>
                </a:lnTo>
                <a:lnTo>
                  <a:pt x="838567" y="179268"/>
                </a:lnTo>
                <a:lnTo>
                  <a:pt x="789599" y="193502"/>
                </a:lnTo>
                <a:lnTo>
                  <a:pt x="741817" y="208192"/>
                </a:lnTo>
                <a:lnTo>
                  <a:pt x="695251" y="223330"/>
                </a:lnTo>
                <a:lnTo>
                  <a:pt x="649928" y="238904"/>
                </a:lnTo>
                <a:lnTo>
                  <a:pt x="605877" y="254906"/>
                </a:lnTo>
                <a:lnTo>
                  <a:pt x="563126" y="271325"/>
                </a:lnTo>
                <a:lnTo>
                  <a:pt x="521704" y="288153"/>
                </a:lnTo>
                <a:lnTo>
                  <a:pt x="481638" y="305378"/>
                </a:lnTo>
                <a:lnTo>
                  <a:pt x="442958" y="322992"/>
                </a:lnTo>
                <a:lnTo>
                  <a:pt x="405692" y="340984"/>
                </a:lnTo>
                <a:lnTo>
                  <a:pt x="369868" y="359345"/>
                </a:lnTo>
                <a:lnTo>
                  <a:pt x="335515" y="378065"/>
                </a:lnTo>
                <a:lnTo>
                  <a:pt x="271334" y="416543"/>
                </a:lnTo>
                <a:lnTo>
                  <a:pt x="213376" y="456340"/>
                </a:lnTo>
                <a:lnTo>
                  <a:pt x="161869" y="497378"/>
                </a:lnTo>
                <a:lnTo>
                  <a:pt x="117040" y="539580"/>
                </a:lnTo>
                <a:lnTo>
                  <a:pt x="79116" y="582866"/>
                </a:lnTo>
                <a:lnTo>
                  <a:pt x="48324" y="627159"/>
                </a:lnTo>
                <a:lnTo>
                  <a:pt x="24892" y="672381"/>
                </a:lnTo>
                <a:lnTo>
                  <a:pt x="9046" y="718453"/>
                </a:lnTo>
                <a:lnTo>
                  <a:pt x="1014" y="765299"/>
                </a:lnTo>
                <a:lnTo>
                  <a:pt x="0" y="788987"/>
                </a:lnTo>
                <a:lnTo>
                  <a:pt x="1685" y="819474"/>
                </a:lnTo>
                <a:lnTo>
                  <a:pt x="14982" y="879544"/>
                </a:lnTo>
                <a:lnTo>
                  <a:pt x="41107" y="938273"/>
                </a:lnTo>
                <a:lnTo>
                  <a:pt x="79570" y="995494"/>
                </a:lnTo>
                <a:lnTo>
                  <a:pt x="129882" y="1051040"/>
                </a:lnTo>
                <a:lnTo>
                  <a:pt x="159328" y="1078134"/>
                </a:lnTo>
                <a:lnTo>
                  <a:pt x="191553" y="1104746"/>
                </a:lnTo>
                <a:lnTo>
                  <a:pt x="226494" y="1130857"/>
                </a:lnTo>
                <a:lnTo>
                  <a:pt x="264092" y="1156446"/>
                </a:lnTo>
                <a:lnTo>
                  <a:pt x="304284" y="1181491"/>
                </a:lnTo>
                <a:lnTo>
                  <a:pt x="347010" y="1205972"/>
                </a:lnTo>
                <a:lnTo>
                  <a:pt x="392208" y="1229869"/>
                </a:lnTo>
                <a:lnTo>
                  <a:pt x="439817" y="1253160"/>
                </a:lnTo>
                <a:lnTo>
                  <a:pt x="489776" y="1275825"/>
                </a:lnTo>
                <a:lnTo>
                  <a:pt x="542024" y="1297842"/>
                </a:lnTo>
                <a:lnTo>
                  <a:pt x="596499" y="1319192"/>
                </a:lnTo>
                <a:lnTo>
                  <a:pt x="653140" y="1339853"/>
                </a:lnTo>
                <a:lnTo>
                  <a:pt x="711886" y="1359805"/>
                </a:lnTo>
                <a:lnTo>
                  <a:pt x="772676" y="1379027"/>
                </a:lnTo>
                <a:lnTo>
                  <a:pt x="835449" y="1397497"/>
                </a:lnTo>
                <a:lnTo>
                  <a:pt x="900143" y="1415196"/>
                </a:lnTo>
                <a:lnTo>
                  <a:pt x="966697" y="1432103"/>
                </a:lnTo>
                <a:lnTo>
                  <a:pt x="1035050" y="1448196"/>
                </a:lnTo>
                <a:lnTo>
                  <a:pt x="1032668" y="1448196"/>
                </a:lnTo>
                <a:lnTo>
                  <a:pt x="1047750" y="1450975"/>
                </a:lnTo>
                <a:lnTo>
                  <a:pt x="1096804" y="1461607"/>
                </a:lnTo>
                <a:lnTo>
                  <a:pt x="1146676" y="1471786"/>
                </a:lnTo>
                <a:lnTo>
                  <a:pt x="1197348" y="1481516"/>
                </a:lnTo>
                <a:lnTo>
                  <a:pt x="1248802" y="1490801"/>
                </a:lnTo>
                <a:lnTo>
                  <a:pt x="1301021" y="1499648"/>
                </a:lnTo>
                <a:lnTo>
                  <a:pt x="1353986" y="1508060"/>
                </a:lnTo>
                <a:lnTo>
                  <a:pt x="1462087" y="1523602"/>
                </a:lnTo>
                <a:lnTo>
                  <a:pt x="3593306" y="1897856"/>
                </a:lnTo>
                <a:lnTo>
                  <a:pt x="3459956" y="1468437"/>
                </a:lnTo>
                <a:lnTo>
                  <a:pt x="3526885" y="1454329"/>
                </a:lnTo>
                <a:lnTo>
                  <a:pt x="3592288" y="1439470"/>
                </a:lnTo>
                <a:lnTo>
                  <a:pt x="3656112" y="1423876"/>
                </a:lnTo>
                <a:lnTo>
                  <a:pt x="3718304" y="1407567"/>
                </a:lnTo>
                <a:lnTo>
                  <a:pt x="3778814" y="1390558"/>
                </a:lnTo>
                <a:lnTo>
                  <a:pt x="3837588" y="1372868"/>
                </a:lnTo>
                <a:lnTo>
                  <a:pt x="3894575" y="1354513"/>
                </a:lnTo>
                <a:lnTo>
                  <a:pt x="3949723" y="1335511"/>
                </a:lnTo>
                <a:lnTo>
                  <a:pt x="4002979" y="1315880"/>
                </a:lnTo>
                <a:lnTo>
                  <a:pt x="4054292" y="1295637"/>
                </a:lnTo>
                <a:lnTo>
                  <a:pt x="4103609" y="1274799"/>
                </a:lnTo>
                <a:lnTo>
                  <a:pt x="4150879" y="1253383"/>
                </a:lnTo>
                <a:lnTo>
                  <a:pt x="4196049" y="1231408"/>
                </a:lnTo>
                <a:lnTo>
                  <a:pt x="4239067" y="1208890"/>
                </a:lnTo>
                <a:lnTo>
                  <a:pt x="4279882" y="1185846"/>
                </a:lnTo>
                <a:lnTo>
                  <a:pt x="4318441" y="1162295"/>
                </a:lnTo>
                <a:lnTo>
                  <a:pt x="4354691" y="1138253"/>
                </a:lnTo>
                <a:lnTo>
                  <a:pt x="4388582" y="1113738"/>
                </a:lnTo>
                <a:lnTo>
                  <a:pt x="4420061" y="1088768"/>
                </a:lnTo>
                <a:lnTo>
                  <a:pt x="4449076" y="1063359"/>
                </a:lnTo>
                <a:lnTo>
                  <a:pt x="4499504" y="1011296"/>
                </a:lnTo>
                <a:lnTo>
                  <a:pt x="4539452" y="957688"/>
                </a:lnTo>
                <a:lnTo>
                  <a:pt x="4568501" y="902675"/>
                </a:lnTo>
                <a:lnTo>
                  <a:pt x="4586236" y="846395"/>
                </a:lnTo>
                <a:lnTo>
                  <a:pt x="4592241" y="788987"/>
                </a:lnTo>
                <a:lnTo>
                  <a:pt x="4591226" y="765299"/>
                </a:lnTo>
                <a:lnTo>
                  <a:pt x="4583191" y="718453"/>
                </a:lnTo>
                <a:lnTo>
                  <a:pt x="4567339" y="672381"/>
                </a:lnTo>
                <a:lnTo>
                  <a:pt x="4543899" y="627159"/>
                </a:lnTo>
                <a:lnTo>
                  <a:pt x="4513096" y="582866"/>
                </a:lnTo>
                <a:lnTo>
                  <a:pt x="4475159" y="539580"/>
                </a:lnTo>
                <a:lnTo>
                  <a:pt x="4430315" y="497378"/>
                </a:lnTo>
                <a:lnTo>
                  <a:pt x="4378791" y="456340"/>
                </a:lnTo>
                <a:lnTo>
                  <a:pt x="4320816" y="416543"/>
                </a:lnTo>
                <a:lnTo>
                  <a:pt x="4256616" y="378065"/>
                </a:lnTo>
                <a:lnTo>
                  <a:pt x="4222253" y="359345"/>
                </a:lnTo>
                <a:lnTo>
                  <a:pt x="4186419" y="340984"/>
                </a:lnTo>
                <a:lnTo>
                  <a:pt x="4149142" y="322992"/>
                </a:lnTo>
                <a:lnTo>
                  <a:pt x="4110452" y="305378"/>
                </a:lnTo>
                <a:lnTo>
                  <a:pt x="4070376" y="288153"/>
                </a:lnTo>
                <a:lnTo>
                  <a:pt x="4028943" y="271325"/>
                </a:lnTo>
                <a:lnTo>
                  <a:pt x="3986181" y="254906"/>
                </a:lnTo>
                <a:lnTo>
                  <a:pt x="3942120" y="238904"/>
                </a:lnTo>
                <a:lnTo>
                  <a:pt x="3896786" y="223330"/>
                </a:lnTo>
                <a:lnTo>
                  <a:pt x="3850209" y="208192"/>
                </a:lnTo>
                <a:lnTo>
                  <a:pt x="3802417" y="193502"/>
                </a:lnTo>
                <a:lnTo>
                  <a:pt x="3753438" y="179268"/>
                </a:lnTo>
                <a:lnTo>
                  <a:pt x="3703301" y="165500"/>
                </a:lnTo>
                <a:lnTo>
                  <a:pt x="3652035" y="152209"/>
                </a:lnTo>
                <a:lnTo>
                  <a:pt x="3599667" y="139403"/>
                </a:lnTo>
                <a:lnTo>
                  <a:pt x="3546227" y="127093"/>
                </a:lnTo>
                <a:lnTo>
                  <a:pt x="3491742" y="115288"/>
                </a:lnTo>
                <a:lnTo>
                  <a:pt x="3436242" y="103999"/>
                </a:lnTo>
                <a:lnTo>
                  <a:pt x="3379754" y="93234"/>
                </a:lnTo>
                <a:lnTo>
                  <a:pt x="3322307" y="83004"/>
                </a:lnTo>
                <a:lnTo>
                  <a:pt x="3263929" y="73319"/>
                </a:lnTo>
                <a:lnTo>
                  <a:pt x="3204649" y="64187"/>
                </a:lnTo>
                <a:lnTo>
                  <a:pt x="3144495" y="55620"/>
                </a:lnTo>
                <a:lnTo>
                  <a:pt x="3083496" y="47626"/>
                </a:lnTo>
                <a:lnTo>
                  <a:pt x="3021680" y="40216"/>
                </a:lnTo>
                <a:lnTo>
                  <a:pt x="2959076" y="33399"/>
                </a:lnTo>
                <a:lnTo>
                  <a:pt x="2895712" y="27185"/>
                </a:lnTo>
                <a:lnTo>
                  <a:pt x="2831616" y="21583"/>
                </a:lnTo>
                <a:lnTo>
                  <a:pt x="2766816" y="16604"/>
                </a:lnTo>
                <a:lnTo>
                  <a:pt x="2701342" y="12257"/>
                </a:lnTo>
                <a:lnTo>
                  <a:pt x="2635222" y="8553"/>
                </a:lnTo>
                <a:lnTo>
                  <a:pt x="2568484" y="5500"/>
                </a:lnTo>
                <a:lnTo>
                  <a:pt x="2501157" y="3108"/>
                </a:lnTo>
                <a:lnTo>
                  <a:pt x="2433268" y="1388"/>
                </a:lnTo>
                <a:lnTo>
                  <a:pt x="2364847" y="348"/>
                </a:lnTo>
                <a:lnTo>
                  <a:pt x="2295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42852"/>
            <a:endParaRPr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41"/>
          <p:cNvSpPr txBox="1">
            <a:spLocks/>
          </p:cNvSpPr>
          <p:nvPr/>
        </p:nvSpPr>
        <p:spPr>
          <a:xfrm>
            <a:off x="4495800" y="5360003"/>
            <a:ext cx="3594548" cy="988347"/>
          </a:xfrm>
          <a:prstGeom prst="rect">
            <a:avLst/>
          </a:prstGeom>
        </p:spPr>
        <p:txBody>
          <a:bodyPr vert="horz" wrap="square" lIns="0" tIns="491109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0436"/>
            <a:r>
              <a:rPr lang="en-US" sz="3200" dirty="0" smtClean="0">
                <a:solidFill>
                  <a:srgbClr val="FF9300"/>
                </a:solidFill>
              </a:rPr>
              <a:t>$1,200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6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Theoretic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</p:spPr>
            <p:txBody>
              <a:bodyPr/>
              <a:lstStyle/>
              <a:p>
                <a:r>
                  <a:rPr lang="en-US" dirty="0" smtClean="0"/>
                  <a:t>Untargeted Rational Password Attacker</a:t>
                </a:r>
                <a:endParaRPr lang="en-US" dirty="0"/>
              </a:p>
              <a:p>
                <a:pPr lvl="1"/>
                <a:r>
                  <a:rPr lang="en-US" dirty="0" smtClean="0"/>
                  <a:t>Attacker knows the distribution of user chosen passwords, but not which particular password the user picked</a:t>
                </a:r>
              </a:p>
              <a:p>
                <a:pPr lvl="1"/>
                <a:r>
                  <a:rPr lang="en-US" dirty="0" smtClean="0"/>
                  <a:t>Quits guessing as soon as </a:t>
                </a:r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533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𝑀𝑎𝑟𝑔𝑖𝑛𝑎𝑙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𝐺𝑢𝑒𝑠𝑠𝑖𝑛𝑔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𝐶𝑜𝑠𝑡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𝑀𝑎𝑟𝑔𝑖𝑛𝑎𝑙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𝑅𝑒𝑤𝑎𝑟𝑑</m:t>
                      </m:r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5080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5"/>
                <a:ext cx="8915400" cy="4351338"/>
              </a:xfrm>
              <a:blipFill rotWithShape="1">
                <a:blip r:embed="rId2"/>
                <a:stretch>
                  <a:fillRect l="-684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xaggerating for The L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966716"/>
            <a:ext cx="243421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6648452" y="3100065"/>
            <a:ext cx="342899" cy="1905002"/>
          </a:xfrm>
          <a:prstGeom prst="leftBrace">
            <a:avLst>
              <a:gd name="adj1" fmla="val 8333"/>
              <a:gd name="adj2" fmla="val 41466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Shape 179"/>
          <p:cNvSpPr txBox="1">
            <a:spLocks noGrp="1"/>
          </p:cNvSpPr>
          <p:nvPr>
            <p:ph type="sldNum" idx="12"/>
          </p:nvPr>
        </p:nvSpPr>
        <p:spPr>
          <a:xfrm>
            <a:off x="9220200" y="64047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2320" y="4343400"/>
                <a:ext cx="5943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Dependent on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Value of cracked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pwds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(V)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User password distribution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Diminishing Marginal Returns (a)</a:t>
                </a:r>
              </a:p>
              <a:p>
                <a:pPr lvl="3"/>
                <a:r>
                  <a:rPr lang="en-US" sz="2400" dirty="0" smtClean="0">
                    <a:solidFill>
                      <a:srgbClr val="00B050"/>
                    </a:solidFill>
                  </a:rPr>
                  <a:t>      (Extends CASH model [BD16])	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20" y="4343400"/>
                <a:ext cx="5943600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53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loud Callout 7"/>
          <p:cNvSpPr/>
          <p:nvPr/>
        </p:nvSpPr>
        <p:spPr>
          <a:xfrm>
            <a:off x="6814821" y="563046"/>
            <a:ext cx="4572000" cy="1905000"/>
          </a:xfrm>
          <a:prstGeom prst="cloudCallout">
            <a:avLst>
              <a:gd name="adj1" fmla="val 28500"/>
              <a:gd name="adj2" fmla="val 76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27" y="1016000"/>
            <a:ext cx="3125893" cy="999093"/>
          </a:xfrm>
          <a:prstGeom prst="rect">
            <a:avLst/>
          </a:prstGeom>
        </p:spPr>
      </p:pic>
      <p:pic>
        <p:nvPicPr>
          <p:cNvPr id="3076" name="Picture 4" descr="Image result for blackmar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953000"/>
            <a:ext cx="1461766" cy="14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upply demand increase supp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0" y="4181040"/>
            <a:ext cx="2587564" cy="21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1040</Words>
  <Application>Microsoft Office PowerPoint</Application>
  <PresentationFormat>Widescreen</PresentationFormat>
  <Paragraphs>238</Paragraphs>
  <Slides>22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Cambria Math</vt:lpstr>
      <vt:lpstr>Arial</vt:lpstr>
      <vt:lpstr>Arial Black</vt:lpstr>
      <vt:lpstr>Calibri</vt:lpstr>
      <vt:lpstr>Wingdings</vt:lpstr>
      <vt:lpstr>Office Theme</vt:lpstr>
      <vt:lpstr>1_Office Theme</vt:lpstr>
      <vt:lpstr>On the Economics of Offline Password Cracking</vt:lpstr>
      <vt:lpstr>Offline Attacks</vt:lpstr>
      <vt:lpstr>Offline Attacks: A Common Problem</vt:lpstr>
      <vt:lpstr>Key Stretching</vt:lpstr>
      <vt:lpstr>Offline Attacks: A Common Problem</vt:lpstr>
      <vt:lpstr>Strong Claims (Post Breaches)</vt:lpstr>
      <vt:lpstr>Decision Theoretic Model</vt:lpstr>
      <vt:lpstr>Decision Theoretic Model</vt:lpstr>
      <vt:lpstr>Decision Theoretic Model</vt:lpstr>
      <vt:lpstr>User Password Distribution</vt:lpstr>
      <vt:lpstr>User Password Distribution</vt:lpstr>
      <vt:lpstr>Threshold Function of Doom</vt:lpstr>
      <vt:lpstr>An “Optimistic” Picture</vt:lpstr>
      <vt:lpstr>A grain of salt</vt:lpstr>
      <vt:lpstr>Memory Hard Functions (MHF)</vt:lpstr>
      <vt:lpstr>MHFs Are Helpful</vt:lpstr>
      <vt:lpstr>Executive Summary of Our Findings</vt:lpstr>
      <vt:lpstr>Recommendations for Organizations</vt:lpstr>
      <vt:lpstr>Recommendations for Users</vt:lpstr>
      <vt:lpstr>Thanks for Listening</vt:lpstr>
      <vt:lpstr>Competing Adversaries?</vt:lpstr>
      <vt:lpstr>Differential Privacy and Rockyou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Offline Password Cracking</dc:title>
  <dc:creator>jblocki</dc:creator>
  <cp:lastModifiedBy>Blocki, Jeremiah M</cp:lastModifiedBy>
  <cp:revision>46</cp:revision>
  <dcterms:modified xsi:type="dcterms:W3CDTF">2018-06-05T15:33:26Z</dcterms:modified>
</cp:coreProperties>
</file>