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76"/>
  </p:notesMasterIdLst>
  <p:sldIdLst>
    <p:sldId id="256" r:id="rId4"/>
    <p:sldId id="371" r:id="rId5"/>
    <p:sldId id="372" r:id="rId6"/>
    <p:sldId id="374" r:id="rId7"/>
    <p:sldId id="375" r:id="rId8"/>
    <p:sldId id="376" r:id="rId9"/>
    <p:sldId id="377" r:id="rId10"/>
    <p:sldId id="447" r:id="rId11"/>
    <p:sldId id="448" r:id="rId12"/>
    <p:sldId id="449" r:id="rId13"/>
    <p:sldId id="450" r:id="rId14"/>
    <p:sldId id="451" r:id="rId15"/>
    <p:sldId id="383" r:id="rId16"/>
    <p:sldId id="452" r:id="rId17"/>
    <p:sldId id="453" r:id="rId18"/>
    <p:sldId id="454" r:id="rId19"/>
    <p:sldId id="455" r:id="rId20"/>
    <p:sldId id="456" r:id="rId21"/>
    <p:sldId id="457" r:id="rId22"/>
    <p:sldId id="501" r:id="rId23"/>
    <p:sldId id="460" r:id="rId24"/>
    <p:sldId id="500" r:id="rId25"/>
    <p:sldId id="499" r:id="rId26"/>
    <p:sldId id="498" r:id="rId27"/>
    <p:sldId id="521" r:id="rId28"/>
    <p:sldId id="507" r:id="rId29"/>
    <p:sldId id="503" r:id="rId30"/>
    <p:sldId id="504" r:id="rId31"/>
    <p:sldId id="509" r:id="rId32"/>
    <p:sldId id="522" r:id="rId33"/>
    <p:sldId id="505" r:id="rId34"/>
    <p:sldId id="506" r:id="rId35"/>
    <p:sldId id="508" r:id="rId36"/>
    <p:sldId id="524" r:id="rId37"/>
    <p:sldId id="525" r:id="rId38"/>
    <p:sldId id="527" r:id="rId39"/>
    <p:sldId id="526" r:id="rId40"/>
    <p:sldId id="511" r:id="rId41"/>
    <p:sldId id="513" r:id="rId42"/>
    <p:sldId id="512" r:id="rId43"/>
    <p:sldId id="523" r:id="rId44"/>
    <p:sldId id="528" r:id="rId45"/>
    <p:sldId id="529" r:id="rId46"/>
    <p:sldId id="530" r:id="rId47"/>
    <p:sldId id="514" r:id="rId48"/>
    <p:sldId id="515" r:id="rId49"/>
    <p:sldId id="516" r:id="rId50"/>
    <p:sldId id="518" r:id="rId51"/>
    <p:sldId id="517" r:id="rId52"/>
    <p:sldId id="520" r:id="rId53"/>
    <p:sldId id="519" r:id="rId54"/>
    <p:sldId id="531" r:id="rId55"/>
    <p:sldId id="532" r:id="rId56"/>
    <p:sldId id="458" r:id="rId57"/>
    <p:sldId id="459" r:id="rId58"/>
    <p:sldId id="463" r:id="rId59"/>
    <p:sldId id="477" r:id="rId60"/>
    <p:sldId id="496" r:id="rId61"/>
    <p:sldId id="469" r:id="rId62"/>
    <p:sldId id="470" r:id="rId63"/>
    <p:sldId id="471" r:id="rId64"/>
    <p:sldId id="533" r:id="rId65"/>
    <p:sldId id="534" r:id="rId66"/>
    <p:sldId id="535" r:id="rId67"/>
    <p:sldId id="472" r:id="rId68"/>
    <p:sldId id="473" r:id="rId69"/>
    <p:sldId id="474" r:id="rId70"/>
    <p:sldId id="467" r:id="rId71"/>
    <p:sldId id="468" r:id="rId72"/>
    <p:sldId id="465" r:id="rId73"/>
    <p:sldId id="466" r:id="rId74"/>
    <p:sldId id="489" r:id="rId75"/>
  </p:sldIdLst>
  <p:sldSz cx="9144000" cy="5143500" type="screen16x9"/>
  <p:notesSz cx="6858000" cy="9144000"/>
  <p:embeddedFontLst>
    <p:embeddedFont>
      <p:font typeface="Cambria Math" panose="02040503050406030204" pitchFamily="18" charset="0"/>
      <p:regular r:id="rId77"/>
    </p:embeddedFont>
    <p:embeddedFont>
      <p:font typeface="Calibri Light" panose="020F0302020204030204" pitchFamily="34" charset="0"/>
      <p:regular r:id="rId78"/>
      <p:italic r:id="rId79"/>
    </p:embeddedFont>
    <p:embeddedFont>
      <p:font typeface="Calibri" panose="020F0502020204030204" pitchFamily="34" charset="0"/>
      <p:regular r:id="rId80"/>
      <p:bold r:id="rId81"/>
      <p:italic r:id="rId82"/>
      <p:boldItalic r:id="rId83"/>
    </p:embeddedFont>
    <p:embeddedFont>
      <p:font typeface="Lucida Sans Unicode" panose="020B0602030504020204" pitchFamily="34" charset="0"/>
      <p:regular r:id="rId84"/>
    </p:embeddedFont>
    <p:embeddedFont>
      <p:font typeface="Castellar" panose="020A0402060406010301" pitchFamily="18" charset="0"/>
      <p:regular r:id="rId85"/>
    </p:embeddedFont>
    <p:embeddedFont>
      <p:font typeface="Lucida Calligraphy" panose="03010101010101010101" pitchFamily="66" charset="0"/>
      <p:regular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3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91E569-2921-4238-9C33-A33D3B80E82E}">
  <a:tblStyle styleId="{8891E569-2921-4238-9C33-A33D3B80E82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A430FE-A230-41F3-B173-0BD1D17495F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2" autoAdjust="0"/>
    <p:restoredTop sz="85499" autoAdjust="0"/>
  </p:normalViewPr>
  <p:slideViewPr>
    <p:cSldViewPr>
      <p:cViewPr varScale="1">
        <p:scale>
          <a:sx n="130" d="100"/>
          <a:sy n="130" d="100"/>
        </p:scale>
        <p:origin x="576" y="120"/>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8.fntdata"/><Relationship Id="rId89"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font" Target="fonts/font3.fntdata"/><Relationship Id="rId5" Type="http://schemas.openxmlformats.org/officeDocument/2006/relationships/slide" Target="slides/slide2.xml"/><Relationship Id="rId90" Type="http://schemas.openxmlformats.org/officeDocument/2006/relationships/tableStyles" Target="tableStyle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font" Target="fonts/font6.fntdata"/><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7489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a:p>
        </p:txBody>
      </p:sp>
    </p:spTree>
    <p:extLst>
      <p:ext uri="{BB962C8B-B14F-4D97-AF65-F5344CB8AC3E}">
        <p14:creationId xmlns:p14="http://schemas.microsoft.com/office/powerpoint/2010/main" val="17935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a:t>
            </a:fld>
            <a:endParaRPr lang="en-US"/>
          </a:p>
        </p:txBody>
      </p:sp>
    </p:spTree>
    <p:extLst>
      <p:ext uri="{BB962C8B-B14F-4D97-AF65-F5344CB8AC3E}">
        <p14:creationId xmlns:p14="http://schemas.microsoft.com/office/powerpoint/2010/main" val="168035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314369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51660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2877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13171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4023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417246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841772"/>
            <a:ext cx="6858000" cy="1790700"/>
          </a:xfrm>
          <a:prstGeom prst="rect">
            <a:avLst/>
          </a:prstGeom>
          <a:noFill/>
          <a:ln>
            <a:noFill/>
          </a:ln>
        </p:spPr>
        <p:txBody>
          <a:bodyPr spcFirstLastPara="1" wrap="square" lIns="68569" tIns="68569" rIns="68569" bIns="68569" anchor="b" anchorCtr="0"/>
          <a:lstStyle>
            <a:lvl1pPr marL="0" marR="0" lvl="0" indent="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7" name="Shape 17"/>
          <p:cNvSpPr txBox="1">
            <a:spLocks noGrp="1"/>
          </p:cNvSpPr>
          <p:nvPr>
            <p:ph type="subTitle" idx="1"/>
          </p:nvPr>
        </p:nvSpPr>
        <p:spPr>
          <a:xfrm>
            <a:off x="1143000" y="2701528"/>
            <a:ext cx="6858000" cy="1241822"/>
          </a:xfrm>
          <a:prstGeom prst="rect">
            <a:avLst/>
          </a:prstGeom>
          <a:noFill/>
          <a:ln>
            <a:noFill/>
          </a:ln>
        </p:spPr>
        <p:txBody>
          <a:bodyPr spcFirstLastPara="1" wrap="square" lIns="68569" tIns="68569" rIns="68569" bIns="68569" anchor="t" anchorCtr="0"/>
          <a:lstStyle>
            <a:lvl1pPr marL="0" marR="0" lvl="0" indent="0" algn="ctr" rtl="0">
              <a:lnSpc>
                <a:spcPct val="90000"/>
              </a:lnSpc>
              <a:spcBef>
                <a:spcPts val="750"/>
              </a:spcBef>
              <a:spcAft>
                <a:spcPts val="0"/>
              </a:spcAft>
              <a:buClr>
                <a:schemeClr val="dk1"/>
              </a:buClr>
              <a:buSzPts val="28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SzPts val="24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SzPts val="2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74" name="Shape 74"/>
          <p:cNvSpPr txBox="1">
            <a:spLocks noGrp="1"/>
          </p:cNvSpPr>
          <p:nvPr>
            <p:ph type="body" idx="1"/>
          </p:nvPr>
        </p:nvSpPr>
        <p:spPr>
          <a:xfrm rot="5400000">
            <a:off x="2940248" y="-942380"/>
            <a:ext cx="3263504" cy="7886700"/>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350073" y="1467446"/>
            <a:ext cx="4358879" cy="1971675"/>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80" name="Shape 80"/>
          <p:cNvSpPr txBox="1">
            <a:spLocks noGrp="1"/>
          </p:cNvSpPr>
          <p:nvPr>
            <p:ph type="body" idx="1"/>
          </p:nvPr>
        </p:nvSpPr>
        <p:spPr>
          <a:xfrm rot="5400000">
            <a:off x="1349573" y="-447080"/>
            <a:ext cx="4358879" cy="5800725"/>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92" name="Shape 92"/>
          <p:cNvSpPr txBox="1">
            <a:spLocks noGrp="1"/>
          </p:cNvSpPr>
          <p:nvPr>
            <p:ph type="body" idx="1"/>
          </p:nvPr>
        </p:nvSpPr>
        <p:spPr>
          <a:xfrm>
            <a:off x="628650" y="1369219"/>
            <a:ext cx="7886700" cy="3263504"/>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29841"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17" name="Shape 117"/>
          <p:cNvSpPr txBox="1">
            <a:spLocks noGrp="1"/>
          </p:cNvSpPr>
          <p:nvPr>
            <p:ph type="body" idx="1"/>
          </p:nvPr>
        </p:nvSpPr>
        <p:spPr>
          <a:xfrm>
            <a:off x="629842" y="1260872"/>
            <a:ext cx="3868340" cy="617934"/>
          </a:xfrm>
          <a:prstGeom prst="rect">
            <a:avLst/>
          </a:prstGeom>
          <a:noFill/>
          <a:ln>
            <a:noFill/>
          </a:ln>
        </p:spPr>
        <p:txBody>
          <a:bodyPr spcFirstLastPara="1" wrap="square" lIns="68569" tIns="68569" rIns="68569" bIns="68569"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40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629842" y="1878806"/>
            <a:ext cx="3868340" cy="2763441"/>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4629150" y="1260872"/>
            <a:ext cx="3887391" cy="617934"/>
          </a:xfrm>
          <a:prstGeom prst="rect">
            <a:avLst/>
          </a:prstGeom>
          <a:noFill/>
          <a:ln>
            <a:noFill/>
          </a:ln>
        </p:spPr>
        <p:txBody>
          <a:bodyPr spcFirstLastPara="1" wrap="square" lIns="68569" tIns="68569" rIns="68569" bIns="68569"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40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4629150" y="1878806"/>
            <a:ext cx="3887391" cy="2763441"/>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26" name="Shape 126"/>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29841" y="342900"/>
            <a:ext cx="2949178" cy="1200150"/>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35" name="Shape 135"/>
          <p:cNvSpPr txBox="1">
            <a:spLocks noGrp="1"/>
          </p:cNvSpPr>
          <p:nvPr>
            <p:ph type="body" idx="1"/>
          </p:nvPr>
        </p:nvSpPr>
        <p:spPr>
          <a:xfrm>
            <a:off x="3887391" y="740569"/>
            <a:ext cx="4629150" cy="3655219"/>
          </a:xfrm>
          <a:prstGeom prst="rect">
            <a:avLst/>
          </a:prstGeom>
          <a:noFill/>
          <a:ln>
            <a:noFill/>
          </a:ln>
        </p:spPr>
        <p:txBody>
          <a:bodyPr spcFirstLastPara="1" wrap="square" lIns="68569" tIns="68569" rIns="68569" bIns="68569" anchor="t" anchorCtr="0"/>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629841" y="1543050"/>
            <a:ext cx="2949178" cy="2858691"/>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29841" y="342900"/>
            <a:ext cx="2949178" cy="1200150"/>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42" name="Shape 142"/>
          <p:cNvSpPr>
            <a:spLocks noGrp="1"/>
          </p:cNvSpPr>
          <p:nvPr>
            <p:ph type="pic" idx="2"/>
          </p:nvPr>
        </p:nvSpPr>
        <p:spPr>
          <a:xfrm>
            <a:off x="3887391" y="740569"/>
            <a:ext cx="4629150" cy="3655219"/>
          </a:xfrm>
          <a:prstGeom prst="rect">
            <a:avLst/>
          </a:prstGeom>
          <a:noFill/>
          <a:ln>
            <a:noFill/>
          </a:ln>
        </p:spPr>
        <p:txBody>
          <a:bodyPr spcFirstLastPara="1" wrap="square" lIns="68569" tIns="68569" rIns="68569" bIns="68569" anchor="t" anchorCtr="0"/>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629841" y="1543050"/>
            <a:ext cx="2949178" cy="2858691"/>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49" name="Shape 149"/>
          <p:cNvSpPr txBox="1">
            <a:spLocks noGrp="1"/>
          </p:cNvSpPr>
          <p:nvPr>
            <p:ph type="body" idx="1"/>
          </p:nvPr>
        </p:nvSpPr>
        <p:spPr>
          <a:xfrm rot="5400000">
            <a:off x="2940248" y="-942380"/>
            <a:ext cx="3263504" cy="7886700"/>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5350073" y="1467446"/>
            <a:ext cx="4358879" cy="1971675"/>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55" name="Shape 155"/>
          <p:cNvSpPr txBox="1">
            <a:spLocks noGrp="1"/>
          </p:cNvSpPr>
          <p:nvPr>
            <p:ph type="body" idx="1"/>
          </p:nvPr>
        </p:nvSpPr>
        <p:spPr>
          <a:xfrm rot="5400000">
            <a:off x="1349573" y="-447080"/>
            <a:ext cx="4358879" cy="5800725"/>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23" name="Shape 23"/>
          <p:cNvSpPr txBox="1">
            <a:spLocks noGrp="1"/>
          </p:cNvSpPr>
          <p:nvPr>
            <p:ph type="body" idx="1"/>
          </p:nvPr>
        </p:nvSpPr>
        <p:spPr>
          <a:xfrm>
            <a:off x="628650" y="1369219"/>
            <a:ext cx="7886700" cy="3263504"/>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714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664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595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908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852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81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843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680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254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0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282304"/>
            <a:ext cx="7886700" cy="2139553"/>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29" name="Shape 29"/>
          <p:cNvSpPr txBox="1">
            <a:spLocks noGrp="1"/>
          </p:cNvSpPr>
          <p:nvPr>
            <p:ph type="body" idx="1"/>
          </p:nvPr>
        </p:nvSpPr>
        <p:spPr>
          <a:xfrm>
            <a:off x="623888" y="3442098"/>
            <a:ext cx="7886700" cy="1125140"/>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1pPr>
            <a:lvl2pPr marL="685800" marR="0" lvl="1" indent="-171450" algn="l" rtl="0">
              <a:lnSpc>
                <a:spcPct val="90000"/>
              </a:lnSpc>
              <a:spcBef>
                <a:spcPts val="375"/>
              </a:spcBef>
              <a:spcAft>
                <a:spcPts val="0"/>
              </a:spcAft>
              <a:buClr>
                <a:srgbClr val="888888"/>
              </a:buClr>
              <a:buSzPts val="24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10/8/2019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77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35" name="Shape 35"/>
          <p:cNvSpPr txBox="1">
            <a:spLocks noGrp="1"/>
          </p:cNvSpPr>
          <p:nvPr>
            <p:ph type="body" idx="1"/>
          </p:nvPr>
        </p:nvSpPr>
        <p:spPr>
          <a:xfrm>
            <a:off x="628650" y="1369219"/>
            <a:ext cx="3886200" cy="3263504"/>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369219"/>
            <a:ext cx="3886200" cy="3263504"/>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42" name="Shape 42"/>
          <p:cNvSpPr txBox="1">
            <a:spLocks noGrp="1"/>
          </p:cNvSpPr>
          <p:nvPr>
            <p:ph type="body" idx="1"/>
          </p:nvPr>
        </p:nvSpPr>
        <p:spPr>
          <a:xfrm>
            <a:off x="629842" y="1260872"/>
            <a:ext cx="3868340" cy="617934"/>
          </a:xfrm>
          <a:prstGeom prst="rect">
            <a:avLst/>
          </a:prstGeom>
          <a:noFill/>
          <a:ln>
            <a:noFill/>
          </a:ln>
        </p:spPr>
        <p:txBody>
          <a:bodyPr spcFirstLastPara="1" wrap="square" lIns="68569" tIns="68569" rIns="68569" bIns="68569"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40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1878806"/>
            <a:ext cx="3868340" cy="2763441"/>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260872"/>
            <a:ext cx="3887391" cy="617934"/>
          </a:xfrm>
          <a:prstGeom prst="rect">
            <a:avLst/>
          </a:prstGeom>
          <a:noFill/>
          <a:ln>
            <a:noFill/>
          </a:ln>
        </p:spPr>
        <p:txBody>
          <a:bodyPr spcFirstLastPara="1" wrap="square" lIns="68569" tIns="68569" rIns="68569" bIns="68569"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40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1878806"/>
            <a:ext cx="3887391" cy="2763441"/>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51" name="Shape 51"/>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342900"/>
            <a:ext cx="2949178" cy="1200150"/>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60" name="Shape 60"/>
          <p:cNvSpPr txBox="1">
            <a:spLocks noGrp="1"/>
          </p:cNvSpPr>
          <p:nvPr>
            <p:ph type="body" idx="1"/>
          </p:nvPr>
        </p:nvSpPr>
        <p:spPr>
          <a:xfrm>
            <a:off x="3887391" y="740569"/>
            <a:ext cx="4629150" cy="3655219"/>
          </a:xfrm>
          <a:prstGeom prst="rect">
            <a:avLst/>
          </a:prstGeom>
          <a:noFill/>
          <a:ln>
            <a:noFill/>
          </a:ln>
        </p:spPr>
        <p:txBody>
          <a:bodyPr spcFirstLastPara="1" wrap="square" lIns="68569" tIns="68569" rIns="68569" bIns="68569" anchor="t" anchorCtr="0"/>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1543050"/>
            <a:ext cx="2949178" cy="2858691"/>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342900"/>
            <a:ext cx="2949178" cy="1200150"/>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67" name="Shape 67"/>
          <p:cNvSpPr>
            <a:spLocks noGrp="1"/>
          </p:cNvSpPr>
          <p:nvPr>
            <p:ph type="pic" idx="2"/>
          </p:nvPr>
        </p:nvSpPr>
        <p:spPr>
          <a:xfrm>
            <a:off x="3887391" y="740569"/>
            <a:ext cx="4629150" cy="3655219"/>
          </a:xfrm>
          <a:prstGeom prst="rect">
            <a:avLst/>
          </a:prstGeom>
          <a:noFill/>
          <a:ln>
            <a:noFill/>
          </a:ln>
        </p:spPr>
        <p:txBody>
          <a:bodyPr spcFirstLastPara="1" wrap="square" lIns="68569" tIns="68569" rIns="68569" bIns="68569" anchor="t" anchorCtr="0"/>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1543050"/>
            <a:ext cx="2949178" cy="2858691"/>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369219"/>
            <a:ext cx="7886700" cy="3263504"/>
          </a:xfrm>
          <a:prstGeom prst="rect">
            <a:avLst/>
          </a:prstGeom>
          <a:noFill/>
          <a:ln>
            <a:noFill/>
          </a:ln>
        </p:spPr>
        <p:txBody>
          <a:bodyPr spcFirstLastPara="1" wrap="square" lIns="68569" tIns="68569" rIns="68569" bIns="68569"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628650" y="1369219"/>
            <a:ext cx="7886700" cy="3263504"/>
          </a:xfrm>
          <a:prstGeom prst="rect">
            <a:avLst/>
          </a:prstGeom>
          <a:noFill/>
          <a:ln>
            <a:noFill/>
          </a:ln>
        </p:spPr>
        <p:txBody>
          <a:bodyPr spcFirstLastPara="1" wrap="square" lIns="68569" tIns="68569" rIns="68569" bIns="68569"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9"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35115425-F418-469B-80F5-E85B894B04D5}" type="datetimeFigureOut">
              <a:rPr lang="en-US" kern="1200" smtClean="0">
                <a:solidFill>
                  <a:prstClr val="black">
                    <a:tint val="75000"/>
                  </a:prstClr>
                </a:solidFill>
                <a:latin typeface="Calibri"/>
                <a:ea typeface="+mn-ea"/>
                <a:cs typeface="+mn-cs"/>
              </a:rPr>
              <a:pPr defTabSz="685800">
                <a:buClrTx/>
                <a:buFontTx/>
                <a:buNone/>
              </a:pPr>
              <a:t>10/8/2019</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D725909B-960A-4B8A-985F-7A2A41D5ACC6}" type="slidenum">
              <a:rPr lang="en-US" kern="1200" smtClean="0">
                <a:solidFill>
                  <a:prstClr val="black">
                    <a:tint val="75000"/>
                  </a:prstClr>
                </a:solidFill>
                <a:latin typeface="Calibri"/>
                <a:ea typeface="+mn-ea"/>
                <a:cs typeface="+mn-cs"/>
              </a:rPr>
              <a:pPr defTabSz="685800">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80050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0.jp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0.jp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0.jp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72.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1.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1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7.jpeg"/><Relationship Id="rId5" Type="http://schemas.openxmlformats.org/officeDocument/2006/relationships/image" Target="../media/image5.png"/><Relationship Id="rId10" Type="http://schemas.openxmlformats.org/officeDocument/2006/relationships/image" Target="../media/image26.jpg"/><Relationship Id="rId4" Type="http://schemas.openxmlformats.org/officeDocument/2006/relationships/image" Target="../media/image7.pn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3.png"/><Relationship Id="rId7"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65.png"/></Relationships>
</file>

<file path=ppt/slides/_rels/slide4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3.png"/><Relationship Id="rId7"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79.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7.png"/><Relationship Id="rId9" Type="http://schemas.openxmlformats.org/officeDocument/2006/relationships/image" Target="../media/image75.png"/></Relationships>
</file>

<file path=ppt/slides/_rels/slide45.xml.rels><?xml version="1.0" encoding="UTF-8" standalone="yes"?>
<Relationships xmlns="http://schemas.openxmlformats.org/package/2006/relationships"><Relationship Id="rId2" Type="http://schemas.openxmlformats.org/officeDocument/2006/relationships/image" Target="../media/image59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image" Target="../media/image601.png"/><Relationship Id="rId1" Type="http://schemas.openxmlformats.org/officeDocument/2006/relationships/slideLayout" Target="../slideLayouts/slideLayout2.xml"/><Relationship Id="rId5" Type="http://schemas.openxmlformats.org/officeDocument/2006/relationships/image" Target="../media/image631.png"/><Relationship Id="rId4" Type="http://schemas.openxmlformats.org/officeDocument/2006/relationships/image" Target="../media/image621.png"/></Relationships>
</file>

<file path=ppt/slides/_rels/slide47.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image" Target="../media/image641.png"/><Relationship Id="rId1" Type="http://schemas.openxmlformats.org/officeDocument/2006/relationships/slideLayout" Target="../slideLayouts/slideLayout2.xml"/><Relationship Id="rId5" Type="http://schemas.openxmlformats.org/officeDocument/2006/relationships/image" Target="../media/image631.png"/><Relationship Id="rId4" Type="http://schemas.openxmlformats.org/officeDocument/2006/relationships/image" Target="../media/image6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1.emf"/><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40.png"/></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7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470.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49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609600" y="521963"/>
            <a:ext cx="8001000" cy="1790700"/>
          </a:xfrm>
          <a:prstGeom prst="rect">
            <a:avLst/>
          </a:prstGeom>
          <a:noFill/>
          <a:ln>
            <a:noFill/>
          </a:ln>
        </p:spPr>
        <p:txBody>
          <a:bodyPr spcFirstLastPara="1" wrap="square" lIns="68569" tIns="34275" rIns="68569" bIns="34275" anchor="b" anchorCtr="0">
            <a:noAutofit/>
          </a:bodyPr>
          <a:lstStyle/>
          <a:p>
            <a:r>
              <a:rPr lang="en-US" dirty="0" smtClean="0"/>
              <a:t>Memory Hard Functions, Random Oracles, Graph Pebbling and Extractor Arguments</a:t>
            </a:r>
            <a:endParaRPr dirty="0"/>
          </a:p>
        </p:txBody>
      </p:sp>
      <p:sp>
        <p:nvSpPr>
          <p:cNvPr id="164" name="Shape 164"/>
          <p:cNvSpPr txBox="1">
            <a:spLocks noGrp="1"/>
          </p:cNvSpPr>
          <p:nvPr>
            <p:ph type="subTitle" idx="1"/>
          </p:nvPr>
        </p:nvSpPr>
        <p:spPr>
          <a:xfrm>
            <a:off x="1101303" y="2590800"/>
            <a:ext cx="6858000" cy="1524000"/>
          </a:xfrm>
          <a:prstGeom prst="rect">
            <a:avLst/>
          </a:prstGeom>
          <a:noFill/>
          <a:ln>
            <a:noFill/>
          </a:ln>
        </p:spPr>
        <p:txBody>
          <a:bodyPr spcFirstLastPara="1" wrap="square" lIns="68569" tIns="34275" rIns="68569" bIns="34275" anchor="t" anchorCtr="0">
            <a:noAutofit/>
          </a:bodyPr>
          <a:lstStyle/>
          <a:p>
            <a:pPr>
              <a:spcBef>
                <a:spcPts val="0"/>
              </a:spcBef>
            </a:pPr>
            <a:endParaRPr lang="en-US" dirty="0"/>
          </a:p>
          <a:p>
            <a:pPr>
              <a:spcBef>
                <a:spcPts val="0"/>
              </a:spcBef>
            </a:pPr>
            <a:r>
              <a:rPr lang="en-US" sz="2400" u="sng" dirty="0"/>
              <a:t>Jeremiah Blocki </a:t>
            </a:r>
            <a:endParaRPr lang="en-US" sz="2400" u="sng" dirty="0" smtClean="0"/>
          </a:p>
          <a:p>
            <a:pPr>
              <a:spcBef>
                <a:spcPts val="0"/>
              </a:spcBef>
            </a:pPr>
            <a:endParaRPr sz="2000" dirty="0"/>
          </a:p>
        </p:txBody>
      </p:sp>
      <p:sp>
        <p:nvSpPr>
          <p:cNvPr id="2" name="TextBox 1"/>
          <p:cNvSpPr txBox="1"/>
          <p:nvPr/>
        </p:nvSpPr>
        <p:spPr>
          <a:xfrm>
            <a:off x="3952734" y="4687354"/>
            <a:ext cx="1369606" cy="238527"/>
          </a:xfrm>
          <a:prstGeom prst="rect">
            <a:avLst/>
          </a:prstGeom>
          <a:noFill/>
        </p:spPr>
        <p:txBody>
          <a:bodyPr wrap="none" lIns="68580" tIns="34290" rIns="68580" bIns="34290" rtlCol="0">
            <a:spAutoFit/>
          </a:bodyPr>
          <a:lstStyle/>
          <a:p>
            <a:r>
              <a:rPr lang="en-US" dirty="0" err="1" smtClean="0">
                <a:latin typeface="Arial" panose="020B0604020202020204" pitchFamily="34" charset="0"/>
                <a:cs typeface="Arial" panose="020B0604020202020204" pitchFamily="34" charset="0"/>
              </a:rPr>
              <a:t>CSoI</a:t>
            </a:r>
            <a:r>
              <a:rPr lang="en-US" dirty="0" smtClean="0">
                <a:latin typeface="Arial" panose="020B0604020202020204" pitchFamily="34" charset="0"/>
                <a:cs typeface="Arial" panose="020B0604020202020204" pitchFamily="34" charset="0"/>
              </a:rPr>
              <a:t> Seminar 2019</a:t>
            </a:r>
            <a:endParaRPr lang="en-US" dirty="0">
              <a:latin typeface="Arial" panose="020B0604020202020204" pitchFamily="34" charset="0"/>
              <a:cs typeface="Arial" panose="020B0604020202020204" pitchFamily="34" charset="0"/>
            </a:endParaRPr>
          </a:p>
        </p:txBody>
      </p:sp>
      <p:pic>
        <p:nvPicPr>
          <p:cNvPr id="1030" name="Picture 6" descr="Image result for purdue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490" y="249555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it logo"/>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 name="AutoShape 8" descr="Image result for mit logo"/>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fld id="{00000000-1234-1234-1234-123412341234}" type="slidenum">
              <a:rPr lang="en-US" smtClean="0"/>
              <a:pPr/>
              <a:t>1</a:t>
            </a:fld>
            <a:endParaRPr lang="en-US"/>
          </a:p>
        </p:txBody>
      </p:sp>
      <p:pic>
        <p:nvPicPr>
          <p:cNvPr id="1026" name="Picture 2" descr="Image result for center for science of information purd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951" y="2647950"/>
            <a:ext cx="1390315"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08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28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048" y="3590619"/>
            <a:ext cx="2404320" cy="937619"/>
          </a:xfrm>
          <a:prstGeom prst="rect">
            <a:avLst/>
          </a:prstGeom>
        </p:spPr>
      </p:pic>
      <p:sp>
        <p:nvSpPr>
          <p:cNvPr id="6" name="&quot;No&quot; Symbol 5"/>
          <p:cNvSpPr/>
          <p:nvPr/>
        </p:nvSpPr>
        <p:spPr>
          <a:xfrm>
            <a:off x="6065520" y="3108946"/>
            <a:ext cx="2942137" cy="1885212"/>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buFontTx/>
              <a:buNone/>
            </a:pPr>
            <a:endParaRPr lang="en-US" sz="4200" kern="1200" dirty="0" err="1">
              <a:solidFill>
                <a:prstClr val="black"/>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713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36229" y="273844"/>
                <a:ext cx="8548380" cy="994172"/>
              </a:xfrm>
            </p:spPr>
            <p:txBody>
              <a:bodyPr/>
              <a:lstStyle/>
              <a:p>
                <a:r>
                  <a:rPr lang="en-US" dirty="0" smtClean="0"/>
                  <a:t>Data-Independent Memory Hard Function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𝐺</m:t>
                        </m:r>
                        <m:r>
                          <a:rPr lang="en-US" b="0" i="1" smtClean="0">
                            <a:latin typeface="Cambria Math"/>
                          </a:rPr>
                          <m:t>,</m:t>
                        </m:r>
                        <m:r>
                          <a:rPr lang="en-US" b="0" i="1" smtClean="0">
                            <a:latin typeface="Cambria Math"/>
                          </a:rPr>
                          <m:t>𝐻</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36229" y="273844"/>
                <a:ext cx="8548380" cy="994172"/>
              </a:xfrm>
              <a:blipFill rotWithShape="1">
                <a:blip r:embed="rId2"/>
                <a:stretch>
                  <a:fillRect l="-2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04800" y="3257550"/>
                <a:ext cx="8596322" cy="1731243"/>
              </a:xfrm>
              <a:prstGeom prst="rect">
                <a:avLst/>
              </a:prstGeom>
              <a:noFill/>
            </p:spPr>
            <p:txBody>
              <a:bodyPr wrap="square" lIns="68580" tIns="34290" rIns="68580" bIns="34290" rtlCol="0">
                <a:spAutoFit/>
              </a:bodyPr>
              <a:lstStyle/>
              <a:p>
                <a:pPr marL="214308" indent="-214308">
                  <a:buFont typeface="Arial" panose="020B0604020202020204" pitchFamily="34" charset="0"/>
                  <a:buChar char="•"/>
                </a:pPr>
                <a:r>
                  <a:rPr lang="en-US" sz="2700" dirty="0" smtClean="0"/>
                  <a:t>H</a:t>
                </a:r>
                <a:r>
                  <a:rPr lang="en-US" sz="2700" dirty="0"/>
                  <a:t>:</a:t>
                </a:r>
                <a14:m>
                  <m:oMath xmlns:m="http://schemas.openxmlformats.org/officeDocument/2006/math">
                    <m:d>
                      <m:dPr>
                        <m:begChr m:val="{"/>
                        <m:endChr m:val="}"/>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0,1</m:t>
                        </m:r>
                      </m:e>
                    </m:d>
                    <m:r>
                      <a:rPr lang="en-US" sz="2700" i="1" baseline="30000">
                        <a:latin typeface="Cambria Math" panose="02040503050406030204" pitchFamily="18" charset="0"/>
                        <a:ea typeface="Cambria Math" panose="02040503050406030204" pitchFamily="18" charset="0"/>
                      </a:rPr>
                      <m:t>2</m:t>
                    </m:r>
                    <m:r>
                      <a:rPr lang="en-US" sz="2700" i="1" baseline="30000">
                        <a:latin typeface="Cambria Math" panose="02040503050406030204" pitchFamily="18" charset="0"/>
                        <a:ea typeface="Cambria Math" panose="02040503050406030204" pitchFamily="18" charset="0"/>
                      </a:rPr>
                      <m:t>𝑘</m:t>
                    </m:r>
                    <m:r>
                      <a:rPr lang="en-US" sz="2700" i="1">
                        <a:latin typeface="Cambria Math" panose="02040503050406030204" pitchFamily="18" charset="0"/>
                        <a:ea typeface="Cambria Math" panose="02040503050406030204" pitchFamily="18" charset="0"/>
                      </a:rPr>
                      <m:t>→</m:t>
                    </m:r>
                    <m:d>
                      <m:dPr>
                        <m:begChr m:val="{"/>
                        <m:endChr m:val="}"/>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0,1</m:t>
                        </m:r>
                      </m:e>
                    </m:d>
                    <m:r>
                      <a:rPr lang="en-US" sz="2700" i="1" baseline="30000">
                        <a:latin typeface="Cambria Math" panose="02040503050406030204" pitchFamily="18" charset="0"/>
                        <a:ea typeface="Cambria Math" panose="02040503050406030204" pitchFamily="18" charset="0"/>
                      </a:rPr>
                      <m:t>𝑘</m:t>
                    </m:r>
                  </m:oMath>
                </a14:m>
                <a:r>
                  <a:rPr lang="en-US" sz="2700" dirty="0"/>
                  <a:t>     (Random Oracle)</a:t>
                </a:r>
              </a:p>
              <a:p>
                <a:pPr marL="214308" indent="-214308">
                  <a:buFont typeface="Arial" panose="020B0604020202020204" pitchFamily="34" charset="0"/>
                  <a:buChar char="•"/>
                </a:pPr>
                <a:r>
                  <a:rPr lang="en-US" sz="2700" dirty="0"/>
                  <a:t>DAG G                      </a:t>
                </a:r>
                <a:r>
                  <a:rPr lang="en-US" sz="2700" dirty="0" smtClean="0"/>
                  <a:t>(</a:t>
                </a:r>
                <a:r>
                  <a:rPr lang="en-US" sz="2700" dirty="0"/>
                  <a:t>encodes data-dependencies)</a:t>
                </a:r>
              </a:p>
              <a:p>
                <a:pPr marL="557199" lvl="1" indent="-214308">
                  <a:buFont typeface="Arial" panose="020B0604020202020204" pitchFamily="34" charset="0"/>
                  <a:buChar char="•"/>
                </a:pPr>
                <a:r>
                  <a:rPr lang="en-US" sz="2700" dirty="0"/>
                  <a:t>Maximum </a:t>
                </a:r>
                <a:r>
                  <a:rPr lang="en-US" sz="2700" dirty="0" err="1"/>
                  <a:t>indegree</a:t>
                </a:r>
                <a:r>
                  <a:rPr lang="en-US" sz="2700" dirty="0"/>
                  <a:t>:  </a:t>
                </a:r>
                <a14:m>
                  <m:oMath xmlns:m="http://schemas.openxmlformats.org/officeDocument/2006/math">
                    <m:r>
                      <a:rPr lang="en-US" sz="2700" i="1">
                        <a:latin typeface="Cambria Math" panose="02040503050406030204" pitchFamily="18" charset="0"/>
                        <a:ea typeface="Cambria Math" panose="02040503050406030204" pitchFamily="18" charset="0"/>
                      </a:rPr>
                      <m:t>𝛿</m:t>
                    </m:r>
                    <m:r>
                      <a:rPr lang="en-US" sz="2700" i="1">
                        <a:latin typeface="Cambria Math" panose="02040503050406030204" pitchFamily="18" charset="0"/>
                        <a:ea typeface="Cambria Math" panose="02040503050406030204" pitchFamily="18" charset="0"/>
                      </a:rPr>
                      <m:t>=</m:t>
                    </m:r>
                    <m:r>
                      <m:rPr>
                        <m:sty m:val="p"/>
                      </m:rPr>
                      <a:rPr lang="en-US" sz="2700">
                        <a:latin typeface="Cambria Math" panose="02040503050406030204" pitchFamily="18" charset="0"/>
                        <a:ea typeface="Cambria Math" panose="02040503050406030204" pitchFamily="18" charset="0"/>
                      </a:rPr>
                      <m:t>O</m:t>
                    </m:r>
                    <m:d>
                      <m:dPr>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1</m:t>
                        </m:r>
                      </m:e>
                    </m:d>
                  </m:oMath>
                </a14:m>
                <a:endParaRPr lang="en-US" sz="2700" dirty="0" smtClean="0"/>
              </a:p>
              <a:p>
                <a:pPr marL="557199" lvl="1" indent="-214308">
                  <a:buFont typeface="Arial" panose="020B0604020202020204" pitchFamily="34" charset="0"/>
                  <a:buChar char="•"/>
                </a:pPr>
                <a14:m>
                  <m:oMath xmlns:m="http://schemas.openxmlformats.org/officeDocument/2006/math">
                    <m:r>
                      <m:rPr>
                        <m:sty m:val="p"/>
                      </m:rPr>
                      <a:rPr lang="en-US" sz="2700" b="0" i="0" smtClean="0">
                        <a:latin typeface="Cambria Math"/>
                      </a:rPr>
                      <m:t>N</m:t>
                    </m:r>
                    <m:r>
                      <a:rPr lang="en-US" sz="2700" b="0" i="0" smtClean="0">
                        <a:latin typeface="Cambria Math"/>
                      </a:rPr>
                      <m:t>=</m:t>
                    </m:r>
                    <m:sSup>
                      <m:sSupPr>
                        <m:ctrlPr>
                          <a:rPr lang="en-US" sz="2700" b="0" i="1" smtClean="0">
                            <a:latin typeface="Cambria Math" panose="02040503050406030204" pitchFamily="18" charset="0"/>
                          </a:rPr>
                        </m:ctrlPr>
                      </m:sSupPr>
                      <m:e>
                        <m:r>
                          <a:rPr lang="en-US" sz="2700" b="0" i="0" smtClean="0">
                            <a:latin typeface="Cambria Math"/>
                          </a:rPr>
                          <m:t>2</m:t>
                        </m:r>
                      </m:e>
                      <m:sup>
                        <m:r>
                          <m:rPr>
                            <m:sty m:val="p"/>
                          </m:rPr>
                          <a:rPr lang="en-US" sz="2700" b="0" i="0" smtClean="0">
                            <a:latin typeface="Cambria Math"/>
                          </a:rPr>
                          <m:t>n</m:t>
                        </m:r>
                      </m:sup>
                    </m:sSup>
                  </m:oMath>
                </a14:m>
                <a:r>
                  <a:rPr lang="en-US" sz="2700" dirty="0" smtClean="0"/>
                  <a:t> nodes</a:t>
                </a:r>
                <a:endParaRPr lang="en-US" sz="27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04800" y="3257550"/>
                <a:ext cx="8596322" cy="1731243"/>
              </a:xfrm>
              <a:prstGeom prst="rect">
                <a:avLst/>
              </a:prstGeom>
              <a:blipFill rotWithShape="1">
                <a:blip r:embed="rId3"/>
                <a:stretch>
                  <a:fillRect l="-1418" t="-3169" b="-8803"/>
                </a:stretch>
              </a:blipFill>
            </p:spPr>
            <p:txBody>
              <a:bodyPr/>
              <a:lstStyle/>
              <a:p>
                <a:r>
                  <a:rPr lang="en-US">
                    <a:noFill/>
                  </a:rPr>
                  <a:t> </a:t>
                </a:r>
              </a:p>
            </p:txBody>
          </p:sp>
        </mc:Fallback>
      </mc:AlternateContent>
      <p:sp>
        <p:nvSpPr>
          <p:cNvPr id="26" name="Oval 25"/>
          <p:cNvSpPr/>
          <p:nvPr/>
        </p:nvSpPr>
        <p:spPr>
          <a:xfrm>
            <a:off x="1932171" y="1769957"/>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27" name="Oval 26"/>
          <p:cNvSpPr/>
          <p:nvPr/>
        </p:nvSpPr>
        <p:spPr>
          <a:xfrm>
            <a:off x="2664252" y="1529517"/>
            <a:ext cx="530834" cy="443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28" name="Oval 27"/>
          <p:cNvSpPr/>
          <p:nvPr/>
        </p:nvSpPr>
        <p:spPr>
          <a:xfrm>
            <a:off x="3340862" y="191397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29" name="Oval 28"/>
          <p:cNvSpPr/>
          <p:nvPr/>
        </p:nvSpPr>
        <p:spPr>
          <a:xfrm>
            <a:off x="4064739" y="157411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30" name="Straight Arrow Connector 29"/>
          <p:cNvCxnSpPr/>
          <p:nvPr/>
        </p:nvCxnSpPr>
        <p:spPr>
          <a:xfrm>
            <a:off x="1432979" y="1982520"/>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08706" y="1783322"/>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205796" y="1505419"/>
                <a:ext cx="3557204" cy="1070358"/>
              </a:xfrm>
              <a:prstGeom prst="rect">
                <a:avLst/>
              </a:prstGeom>
              <a:noFill/>
            </p:spPr>
            <p:txBody>
              <a:bodyPr wrap="square" lIns="68580" tIns="34290" rIns="68580" bIns="34290" rtlCol="0">
                <a:spAutoFit/>
              </a:bodyPr>
              <a:lstStyle/>
              <a:p>
                <a:r>
                  <a:rPr lang="en-US" sz="2400" b="1" dirty="0" smtClean="0"/>
                  <a:t>Output: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𝐺</m:t>
                        </m:r>
                        <m:r>
                          <a:rPr lang="en-US" sz="2400" i="1">
                            <a:latin typeface="Cambria Math"/>
                          </a:rPr>
                          <m:t>,</m:t>
                        </m:r>
                        <m:r>
                          <a:rPr lang="en-US" sz="2400" i="1">
                            <a:latin typeface="Cambria Math"/>
                          </a:rPr>
                          <m:t>𝐻</m:t>
                        </m:r>
                      </m:sub>
                    </m:sSub>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𝐿</m:t>
                        </m:r>
                      </m:e>
                      <m:sub>
                        <m:r>
                          <a:rPr lang="en-US" sz="2400" b="0" i="1" smtClean="0">
                            <a:latin typeface="Cambria Math"/>
                          </a:rPr>
                          <m:t>𝑁</m:t>
                        </m:r>
                      </m:sub>
                    </m:sSub>
                  </m:oMath>
                </a14:m>
                <a:endParaRPr lang="en-US" sz="2400" b="0" baseline="-2500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3</m:t>
                      </m:r>
                      <m:r>
                        <a:rPr lang="en-US" sz="2400" i="1">
                          <a:latin typeface="Cambria Math" panose="02040503050406030204" pitchFamily="18" charset="0"/>
                        </a:rPr>
                        <m:t>)</m:t>
                      </m:r>
                    </m:oMath>
                  </m:oMathPara>
                </a14:m>
                <a:endParaRPr lang="en-US" sz="2400" dirty="0" err="1"/>
              </a:p>
              <a:p>
                <a:endParaRPr lang="en-US" sz="24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205796" y="1505419"/>
                <a:ext cx="3557204" cy="1070358"/>
              </a:xfrm>
              <a:prstGeom prst="rect">
                <a:avLst/>
              </a:prstGeom>
              <a:blipFill rotWithShape="1">
                <a:blip r:embed="rId4"/>
                <a:stretch>
                  <a:fillRect l="-3253" t="-5682"/>
                </a:stretch>
              </a:blipFill>
            </p:spPr>
            <p:txBody>
              <a:bodyPr/>
              <a:lstStyle/>
              <a:p>
                <a:r>
                  <a:rPr lang="en-US">
                    <a:noFill/>
                  </a:rPr>
                  <a:t> </a:t>
                </a:r>
              </a:p>
            </p:txBody>
          </p:sp>
        </mc:Fallback>
      </mc:AlternateContent>
      <p:sp>
        <p:nvSpPr>
          <p:cNvPr id="33" name="TextBox 32"/>
          <p:cNvSpPr txBox="1"/>
          <p:nvPr/>
        </p:nvSpPr>
        <p:spPr>
          <a:xfrm>
            <a:off x="533400" y="1524483"/>
            <a:ext cx="1230145" cy="807913"/>
          </a:xfrm>
          <a:prstGeom prst="rect">
            <a:avLst/>
          </a:prstGeom>
          <a:noFill/>
        </p:spPr>
        <p:txBody>
          <a:bodyPr wrap="none" lIns="68580" tIns="34290" rIns="68580" bIns="34290" rtlCol="0">
            <a:spAutoFit/>
          </a:bodyPr>
          <a:lstStyle/>
          <a:p>
            <a:r>
              <a:rPr lang="en-US" sz="2400" b="1" dirty="0"/>
              <a:t>Input: </a:t>
            </a:r>
            <a:r>
              <a:rPr lang="en-US" sz="2400" dirty="0" smtClean="0"/>
              <a:t>x</a:t>
            </a:r>
            <a:endParaRPr lang="en-US" sz="2400" dirty="0"/>
          </a:p>
          <a:p>
            <a:endParaRPr lang="en-US" sz="2400" dirty="0"/>
          </a:p>
        </p:txBody>
      </p:sp>
      <p:sp>
        <p:nvSpPr>
          <p:cNvPr id="34" name="TextBox 33"/>
          <p:cNvSpPr txBox="1"/>
          <p:nvPr/>
        </p:nvSpPr>
        <p:spPr>
          <a:xfrm>
            <a:off x="798960" y="1994175"/>
            <a:ext cx="138548" cy="438581"/>
          </a:xfrm>
          <a:prstGeom prst="rect">
            <a:avLst/>
          </a:prstGeom>
          <a:noFill/>
        </p:spPr>
        <p:txBody>
          <a:bodyPr wrap="none" lIns="68580" tIns="34290" rIns="68580" bIns="34290" rtlCol="0">
            <a:spAutoFit/>
          </a:bodyPr>
          <a:lstStyle/>
          <a:p>
            <a:endParaRPr lang="en-US" sz="2400" dirty="0"/>
          </a:p>
        </p:txBody>
      </p:sp>
      <p:cxnSp>
        <p:nvCxnSpPr>
          <p:cNvPr id="35" name="Straight Arrow Connector 34"/>
          <p:cNvCxnSpPr>
            <a:stCxn id="26" idx="7"/>
          </p:cNvCxnSpPr>
          <p:nvPr/>
        </p:nvCxnSpPr>
        <p:spPr>
          <a:xfrm flipV="1">
            <a:off x="2332494" y="1738448"/>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395260" y="2115911"/>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770088" y="1889976"/>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197928" y="1784497"/>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204453" y="1688498"/>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767446" y="2205940"/>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4064738" y="2461040"/>
                <a:ext cx="2059346"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1</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oMath>
                  </m:oMathPara>
                </a14:m>
                <a:endParaRPr lang="en-US" sz="2400" dirty="0" err="1"/>
              </a:p>
            </p:txBody>
          </p:sp>
        </mc:Choice>
        <mc:Fallback xmlns="">
          <p:sp>
            <p:nvSpPr>
              <p:cNvPr id="41" name="TextBox 40"/>
              <p:cNvSpPr txBox="1">
                <a:spLocks noRot="1" noChangeAspect="1" noMove="1" noResize="1" noEditPoints="1" noAdjustHandles="1" noChangeArrowheads="1" noChangeShapeType="1" noTextEdit="1"/>
              </p:cNvSpPr>
              <p:nvPr/>
            </p:nvSpPr>
            <p:spPr>
              <a:xfrm>
                <a:off x="4064738" y="2461040"/>
                <a:ext cx="2059346" cy="438582"/>
              </a:xfrm>
              <a:prstGeom prst="rect">
                <a:avLst/>
              </a:prstGeom>
              <a:blipFill rotWithShape="1">
                <a:blip r:embed="rId5"/>
                <a:stretch>
                  <a:fillRect r="-1183" b="-23611"/>
                </a:stretch>
              </a:blipFill>
            </p:spPr>
            <p:txBody>
              <a:bodyPr/>
              <a:lstStyle/>
              <a:p>
                <a:r>
                  <a:rPr lang="en-US">
                    <a:noFill/>
                  </a:rPr>
                  <a:t> </a:t>
                </a:r>
              </a:p>
            </p:txBody>
          </p:sp>
        </mc:Fallback>
      </mc:AlternateContent>
      <p:cxnSp>
        <p:nvCxnSpPr>
          <p:cNvPr id="42" name="Straight Arrow Connector 41"/>
          <p:cNvCxnSpPr>
            <a:endCxn id="26" idx="4"/>
          </p:cNvCxnSpPr>
          <p:nvPr/>
        </p:nvCxnSpPr>
        <p:spPr>
          <a:xfrm flipV="1">
            <a:off x="2090043" y="2237217"/>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898340" y="2514168"/>
                <a:ext cx="1563698"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b="0" i="1" smtClean="0">
                          <a:latin typeface="Cambria Math"/>
                        </a:rPr>
                        <m:t>𝑥</m:t>
                      </m:r>
                      <m:r>
                        <a:rPr lang="en-US" sz="2400" i="1">
                          <a:latin typeface="Cambria Math" panose="02040503050406030204" pitchFamily="18" charset="0"/>
                        </a:rPr>
                        <m:t>)</m:t>
                      </m:r>
                    </m:oMath>
                  </m:oMathPara>
                </a14:m>
                <a:endParaRPr lang="en-US" sz="2400" dirty="0" err="1"/>
              </a:p>
            </p:txBody>
          </p:sp>
        </mc:Choice>
        <mc:Fallback xmlns="">
          <p:sp>
            <p:nvSpPr>
              <p:cNvPr id="43" name="TextBox 42"/>
              <p:cNvSpPr txBox="1">
                <a:spLocks noRot="1" noChangeAspect="1" noMove="1" noResize="1" noEditPoints="1" noAdjustHandles="1" noChangeArrowheads="1" noChangeShapeType="1" noTextEdit="1"/>
              </p:cNvSpPr>
              <p:nvPr/>
            </p:nvSpPr>
            <p:spPr>
              <a:xfrm>
                <a:off x="898340" y="2514168"/>
                <a:ext cx="1563698" cy="438582"/>
              </a:xfrm>
              <a:prstGeom prst="rect">
                <a:avLst/>
              </a:prstGeom>
              <a:blipFill rotWithShape="1">
                <a:blip r:embed="rId6"/>
                <a:stretch>
                  <a:fillRect r="-1556" b="-25000"/>
                </a:stretch>
              </a:blipFill>
            </p:spPr>
            <p:txBody>
              <a:bodyPr/>
              <a:lstStyle/>
              <a:p>
                <a:r>
                  <a:rPr lang="en-US">
                    <a:noFill/>
                  </a:rPr>
                  <a:t> </a:t>
                </a:r>
              </a:p>
            </p:txBody>
          </p:sp>
        </mc:Fallback>
      </mc:AlternateContent>
      <p:sp>
        <p:nvSpPr>
          <p:cNvPr id="44" name="Oval 43"/>
          <p:cNvSpPr/>
          <p:nvPr/>
        </p:nvSpPr>
        <p:spPr>
          <a:xfrm>
            <a:off x="1941438" y="1769957"/>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45" name="Straight Arrow Connector 44"/>
          <p:cNvCxnSpPr>
            <a:endCxn id="44" idx="4"/>
          </p:cNvCxnSpPr>
          <p:nvPr/>
        </p:nvCxnSpPr>
        <p:spPr>
          <a:xfrm flipV="1">
            <a:off x="2099310" y="2237217"/>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91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2260920"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1" y="211828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2" name="Straight Arrow Connector 11"/>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259833"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29" name="Oval 28"/>
          <p:cNvSpPr/>
          <p:nvPr/>
        </p:nvSpPr>
        <p:spPr>
          <a:xfrm>
            <a:off x="3672143"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30" name="Straight Arrow Connector 29"/>
          <p:cNvCxnSpPr/>
          <p:nvPr/>
        </p:nvCxnSpPr>
        <p:spPr>
          <a:xfrm>
            <a:off x="2673813" y="2343611"/>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401842" y="234868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107998" y="2316305"/>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363895"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34" name="Oval 33"/>
          <p:cNvSpPr/>
          <p:nvPr/>
        </p:nvSpPr>
        <p:spPr>
          <a:xfrm>
            <a:off x="5070050"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spTree>
    <p:extLst>
      <p:ext uri="{BB962C8B-B14F-4D97-AF65-F5344CB8AC3E}">
        <p14:creationId xmlns:p14="http://schemas.microsoft.com/office/powerpoint/2010/main" val="3249400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60920" y="2138450"/>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1" y="211828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2" name="Straight Arrow Connector 11"/>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2386" y="2763775"/>
            <a:ext cx="6231514"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                 (data value L</a:t>
            </a:r>
            <a:r>
              <a:rPr lang="en-US" sz="2100" baseline="-25000" dirty="0"/>
              <a:t>1</a:t>
            </a:r>
            <a:r>
              <a:rPr lang="en-US" sz="2100" dirty="0"/>
              <a:t> stored in memory)</a:t>
            </a:r>
          </a:p>
        </p:txBody>
      </p:sp>
      <p:sp>
        <p:nvSpPr>
          <p:cNvPr id="16" name="Title 1"/>
          <p:cNvSpPr>
            <a:spLocks noGrp="1"/>
          </p:cNvSpPr>
          <p:nvPr>
            <p:ph type="title"/>
          </p:nvPr>
        </p:nvSpPr>
        <p:spPr>
          <a:xfrm>
            <a:off x="628650" y="273844"/>
            <a:ext cx="7886700" cy="994172"/>
          </a:xfrm>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Tree>
    <p:extLst>
      <p:ext uri="{BB962C8B-B14F-4D97-AF65-F5344CB8AC3E}">
        <p14:creationId xmlns:p14="http://schemas.microsoft.com/office/powerpoint/2010/main" val="2087806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2260920" y="2138450"/>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6" y="2138450"/>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1" y="211828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2" name="Straight Arrow Connector 11"/>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2386" y="2763775"/>
            <a:ext cx="105461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7" y="3156191"/>
            <a:ext cx="7564812" cy="715580"/>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                   (data values L</a:t>
            </a:r>
            <a:r>
              <a:rPr lang="en-US" sz="2100" baseline="-25000" dirty="0"/>
              <a:t>1</a:t>
            </a:r>
            <a:r>
              <a:rPr lang="en-US" sz="2100" dirty="0"/>
              <a:t> and L</a:t>
            </a:r>
            <a:r>
              <a:rPr lang="en-US" sz="2100" baseline="-25000" dirty="0"/>
              <a:t>2 </a:t>
            </a:r>
            <a:r>
              <a:rPr lang="en-US" sz="2100" dirty="0"/>
              <a:t>stored in memory)</a:t>
            </a:r>
          </a:p>
          <a:p>
            <a:endParaRPr lang="en-US" sz="2100" dirty="0"/>
          </a:p>
        </p:txBody>
      </p:sp>
    </p:spTree>
    <p:extLst>
      <p:ext uri="{BB962C8B-B14F-4D97-AF65-F5344CB8AC3E}">
        <p14:creationId xmlns:p14="http://schemas.microsoft.com/office/powerpoint/2010/main" val="1077982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3" name="TextBox 2"/>
          <p:cNvSpPr txBox="1"/>
          <p:nvPr/>
        </p:nvSpPr>
        <p:spPr>
          <a:xfrm>
            <a:off x="802386" y="2763775"/>
            <a:ext cx="105461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90"/>
            <a:ext cx="1279437"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8"/>
            <a:ext cx="105461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20"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1" y="2118284"/>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529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3" name="TextBox 2"/>
          <p:cNvSpPr txBox="1"/>
          <p:nvPr/>
        </p:nvSpPr>
        <p:spPr>
          <a:xfrm>
            <a:off x="802386" y="2763775"/>
            <a:ext cx="105461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90"/>
            <a:ext cx="1279437"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8"/>
            <a:ext cx="105461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20"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1" y="2118284"/>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2" y="2107097"/>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6"/>
            <a:ext cx="1279437"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p>
        </p:txBody>
      </p:sp>
    </p:spTree>
    <p:extLst>
      <p:ext uri="{BB962C8B-B14F-4D97-AF65-F5344CB8AC3E}">
        <p14:creationId xmlns:p14="http://schemas.microsoft.com/office/powerpoint/2010/main" val="3829298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3" name="TextBox 2"/>
          <p:cNvSpPr txBox="1"/>
          <p:nvPr/>
        </p:nvSpPr>
        <p:spPr>
          <a:xfrm>
            <a:off x="802386" y="2763775"/>
            <a:ext cx="105461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90"/>
            <a:ext cx="1279437"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8"/>
            <a:ext cx="105461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20"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1" y="211828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8" y="2107097"/>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6"/>
            <a:ext cx="1279437"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p>
        </p:txBody>
      </p:sp>
      <p:sp>
        <p:nvSpPr>
          <p:cNvPr id="29" name="TextBox 28"/>
          <p:cNvSpPr txBox="1"/>
          <p:nvPr/>
        </p:nvSpPr>
        <p:spPr>
          <a:xfrm>
            <a:off x="802386" y="4091164"/>
            <a:ext cx="1054616" cy="392415"/>
          </a:xfrm>
          <a:prstGeom prst="rect">
            <a:avLst/>
          </a:prstGeom>
          <a:noFill/>
        </p:spPr>
        <p:txBody>
          <a:bodyPr wrap="none" lIns="68580" tIns="34290" rIns="68580" bIns="34290" rtlCol="0">
            <a:spAutoFit/>
          </a:bodyPr>
          <a:lstStyle/>
          <a:p>
            <a:r>
              <a:rPr lang="en-US" sz="2100" dirty="0"/>
              <a:t>P</a:t>
            </a:r>
            <a:r>
              <a:rPr lang="en-US" sz="2100" baseline="-25000" dirty="0"/>
              <a:t>5</a:t>
            </a:r>
            <a:r>
              <a:rPr lang="en-US" sz="2100" dirty="0"/>
              <a:t> = {5}</a:t>
            </a:r>
          </a:p>
        </p:txBody>
      </p:sp>
    </p:spTree>
    <p:extLst>
      <p:ext uri="{BB962C8B-B14F-4D97-AF65-F5344CB8AC3E}">
        <p14:creationId xmlns:p14="http://schemas.microsoft.com/office/powerpoint/2010/main" val="672684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a:xfrm>
            <a:off x="6437484" y="4775652"/>
            <a:ext cx="2057400" cy="273844"/>
          </a:xfrm>
        </p:spPr>
        <p:txBody>
          <a:bodyPr/>
          <a:lstStyle/>
          <a:p>
            <a:fld id="{FC398A72-17BE-493D-A14C-F3371BCE3542}" type="slidenum">
              <a:rPr lang="en-US" smtClean="0"/>
              <a:pPr/>
              <a:t>2</a:t>
            </a:fld>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1342059796"/>
              </p:ext>
            </p:extLst>
          </p:nvPr>
        </p:nvGraphicFramePr>
        <p:xfrm>
          <a:off x="4457700" y="2171701"/>
          <a:ext cx="1028700" cy="134225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0000"/>
                    </a:ext>
                  </a:extLst>
                </a:gridCol>
              </a:tblGrid>
              <a:tr h="457200">
                <a:tc>
                  <a:txBody>
                    <a:bodyPr/>
                    <a:lstStyle/>
                    <a:p>
                      <a:r>
                        <a:rPr lang="en-US" sz="1400" dirty="0" smtClean="0"/>
                        <a:t>Username</a:t>
                      </a:r>
                      <a:endParaRPr lang="en-US" sz="1400" dirty="0"/>
                    </a:p>
                  </a:txBody>
                  <a:tcPr marL="68580" marR="68580" marT="34290" marB="34290"/>
                </a:tc>
                <a:extLst>
                  <a:ext uri="{0D108BD9-81ED-4DB2-BD59-A6C34878D82A}">
                    <a16:rowId xmlns:a16="http://schemas.microsoft.com/office/drawing/2014/main" val="10000"/>
                  </a:ext>
                </a:extLst>
              </a:tr>
              <a:tr h="885050">
                <a:tc>
                  <a:txBody>
                    <a:bodyPr/>
                    <a:lstStyle/>
                    <a:p>
                      <a:r>
                        <a:rPr lang="en-US" sz="1400" dirty="0" err="1" smtClean="0"/>
                        <a:t>jblocki</a:t>
                      </a:r>
                      <a:endParaRPr lang="en-US" sz="1400" dirty="0"/>
                    </a:p>
                  </a:txBody>
                  <a:tcPr marL="68580" marR="68580" marT="34290" marB="34290"/>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5314951" y="1371600"/>
            <a:ext cx="380762" cy="5715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714500" y="1600200"/>
            <a:ext cx="742950" cy="1143000"/>
          </a:xfrm>
          <a:prstGeom prst="rect">
            <a:avLst/>
          </a:prstGeom>
          <a:noFill/>
          <a:ln w="9525">
            <a:noFill/>
            <a:miter lim="800000"/>
            <a:headEnd/>
            <a:tailEnd/>
          </a:ln>
        </p:spPr>
      </p:pic>
      <p:cxnSp>
        <p:nvCxnSpPr>
          <p:cNvPr id="7" name="Straight Arrow Connector 6"/>
          <p:cNvCxnSpPr>
            <a:endCxn id="5" idx="1"/>
          </p:cNvCxnSpPr>
          <p:nvPr/>
        </p:nvCxnSpPr>
        <p:spPr>
          <a:xfrm flipV="1">
            <a:off x="2457450" y="1657350"/>
            <a:ext cx="2857500" cy="342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5829300" y="1371600"/>
            <a:ext cx="608184" cy="51435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6858000" y="1143001"/>
            <a:ext cx="914400" cy="840105"/>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1714500" y="2686052"/>
            <a:ext cx="742950" cy="123860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2686052" y="3886200"/>
            <a:ext cx="878032" cy="742950"/>
          </a:xfrm>
          <a:prstGeom prst="rect">
            <a:avLst/>
          </a:prstGeom>
          <a:noFill/>
          <a:ln w="9525">
            <a:noFill/>
            <a:miter lim="800000"/>
            <a:headEnd/>
            <a:tailEnd/>
          </a:ln>
        </p:spPr>
      </p:pic>
      <p:sp>
        <p:nvSpPr>
          <p:cNvPr id="18" name="TextBox 17"/>
          <p:cNvSpPr txBox="1"/>
          <p:nvPr/>
        </p:nvSpPr>
        <p:spPr>
          <a:xfrm>
            <a:off x="3429000" y="4000501"/>
            <a:ext cx="318837" cy="438581"/>
          </a:xfrm>
          <a:prstGeom prst="rect">
            <a:avLst/>
          </a:prstGeom>
          <a:noFill/>
        </p:spPr>
        <p:txBody>
          <a:bodyPr wrap="none" lIns="68580" tIns="34290" rIns="68580" bIns="34290" rtlCol="0">
            <a:spAutoFit/>
          </a:bodyPr>
          <a:lstStyle/>
          <a:p>
            <a:r>
              <a:rPr lang="en-US" sz="2400" dirty="0"/>
              <a:t>+</a:t>
            </a:r>
          </a:p>
        </p:txBody>
      </p:sp>
      <p:cxnSp>
        <p:nvCxnSpPr>
          <p:cNvPr id="22" name="Straight Arrow Connector 21"/>
          <p:cNvCxnSpPr/>
          <p:nvPr/>
        </p:nvCxnSpPr>
        <p:spPr>
          <a:xfrm>
            <a:off x="2457450" y="3714750"/>
            <a:ext cx="400050" cy="342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57450" y="2514600"/>
            <a:ext cx="2000250" cy="685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28950" y="1485900"/>
            <a:ext cx="1334741" cy="284742"/>
          </a:xfrm>
          <a:prstGeom prst="rect">
            <a:avLst/>
          </a:prstGeom>
          <a:noFill/>
        </p:spPr>
        <p:txBody>
          <a:bodyPr wrap="none" lIns="68580" tIns="34290" rIns="68580" bIns="34290" rtlCol="0">
            <a:spAutoFit/>
          </a:bodyPr>
          <a:lstStyle/>
          <a:p>
            <a:r>
              <a:rPr lang="en-US" sz="1400" dirty="0" err="1"/>
              <a:t>jblocki</a:t>
            </a:r>
            <a:r>
              <a:rPr lang="en-US" sz="1400" dirty="0"/>
              <a:t>, 123456</a:t>
            </a:r>
          </a:p>
        </p:txBody>
      </p:sp>
      <p:sp>
        <p:nvSpPr>
          <p:cNvPr id="24" name="TextBox 23"/>
          <p:cNvSpPr txBox="1"/>
          <p:nvPr/>
        </p:nvSpPr>
        <p:spPr>
          <a:xfrm>
            <a:off x="4572000" y="3492668"/>
            <a:ext cx="3314700" cy="1177245"/>
          </a:xfrm>
          <a:prstGeom prst="rect">
            <a:avLst/>
          </a:prstGeom>
          <a:noFill/>
        </p:spPr>
        <p:txBody>
          <a:bodyPr wrap="square" lIns="68580" tIns="34290" rIns="68580" bIns="34290" rtlCol="0">
            <a:spAutoFit/>
          </a:bodyPr>
          <a:lstStyle/>
          <a:p>
            <a:r>
              <a:rPr lang="en-US" sz="1500" dirty="0"/>
              <a:t>SHA1(123456</a:t>
            </a:r>
            <a:r>
              <a:rPr lang="en-US" sz="1500" dirty="0">
                <a:solidFill>
                  <a:schemeClr val="accent2"/>
                </a:solidFill>
              </a:rPr>
              <a:t>89d978034a3f6</a:t>
            </a:r>
            <a:r>
              <a:rPr lang="en-US" sz="1500" dirty="0"/>
              <a:t>)=</a:t>
            </a:r>
            <a:r>
              <a:rPr lang="en-US" sz="1500" dirty="0">
                <a:solidFill>
                  <a:srgbClr val="00B050"/>
                </a:solidFill>
              </a:rPr>
              <a:t>85e23cfe0021f584e3db87aa72630a9a2345c062</a:t>
            </a:r>
          </a:p>
          <a:p>
            <a:r>
              <a:rPr lang="en-US" sz="2700" dirty="0"/>
              <a:t> </a:t>
            </a:r>
          </a:p>
        </p:txBody>
      </p:sp>
      <p:graphicFrame>
        <p:nvGraphicFramePr>
          <p:cNvPr id="8" name="Table 7"/>
          <p:cNvGraphicFramePr>
            <a:graphicFrameLocks noGrp="1"/>
          </p:cNvGraphicFramePr>
          <p:nvPr>
            <p:extLst>
              <p:ext uri="{D42A27DB-BD31-4B8C-83A1-F6EECF244321}">
                <p14:modId xmlns:p14="http://schemas.microsoft.com/office/powerpoint/2010/main" val="584690367"/>
              </p:ext>
            </p:extLst>
          </p:nvPr>
        </p:nvGraphicFramePr>
        <p:xfrm>
          <a:off x="6858001" y="2171701"/>
          <a:ext cx="1657349" cy="1320969"/>
        </p:xfrm>
        <a:graphic>
          <a:graphicData uri="http://schemas.openxmlformats.org/drawingml/2006/table">
            <a:tbl>
              <a:tblPr firstRow="1" bandRow="1">
                <a:tableStyleId>{5C22544A-7EE6-4342-B048-85BDC9FD1C3A}</a:tableStyleId>
              </a:tblPr>
              <a:tblGrid>
                <a:gridCol w="1657349">
                  <a:extLst>
                    <a:ext uri="{9D8B030D-6E8A-4147-A177-3AD203B41FA5}">
                      <a16:colId xmlns:a16="http://schemas.microsoft.com/office/drawing/2014/main" val="20000"/>
                    </a:ext>
                  </a:extLst>
                </a:gridCol>
              </a:tblGrid>
              <a:tr h="442772">
                <a:tc>
                  <a:txBody>
                    <a:bodyPr/>
                    <a:lstStyle/>
                    <a:p>
                      <a:r>
                        <a:rPr lang="en-US" sz="1400" dirty="0" smtClean="0"/>
                        <a:t>Hash</a:t>
                      </a:r>
                      <a:endParaRPr lang="en-US" sz="1400" dirty="0"/>
                    </a:p>
                  </a:txBody>
                  <a:tcPr marL="68580" marR="68580" marT="34290" marB="34290"/>
                </a:tc>
                <a:extLst>
                  <a:ext uri="{0D108BD9-81ED-4DB2-BD59-A6C34878D82A}">
                    <a16:rowId xmlns:a16="http://schemas.microsoft.com/office/drawing/2014/main" val="10000"/>
                  </a:ext>
                </a:extLst>
              </a:tr>
              <a:tr h="878197">
                <a:tc>
                  <a:txBody>
                    <a:bodyPr/>
                    <a:lstStyle/>
                    <a:p>
                      <a:r>
                        <a:rPr lang="en-US" sz="1400" dirty="0" smtClean="0">
                          <a:solidFill>
                            <a:srgbClr val="00B050"/>
                          </a:solidFill>
                        </a:rPr>
                        <a:t>85e23cfe0021f584e3db87aa72630a9a2345c062</a:t>
                      </a:r>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00562928"/>
              </p:ext>
            </p:extLst>
          </p:nvPr>
        </p:nvGraphicFramePr>
        <p:xfrm>
          <a:off x="5489745" y="2171701"/>
          <a:ext cx="1368256" cy="1320968"/>
        </p:xfrm>
        <a:graphic>
          <a:graphicData uri="http://schemas.openxmlformats.org/drawingml/2006/table">
            <a:tbl>
              <a:tblPr firstRow="1" bandRow="1">
                <a:tableStyleId>{5C22544A-7EE6-4342-B048-85BDC9FD1C3A}</a:tableStyleId>
              </a:tblPr>
              <a:tblGrid>
                <a:gridCol w="1368256">
                  <a:extLst>
                    <a:ext uri="{9D8B030D-6E8A-4147-A177-3AD203B41FA5}">
                      <a16:colId xmlns:a16="http://schemas.microsoft.com/office/drawing/2014/main" val="20000"/>
                    </a:ext>
                  </a:extLst>
                </a:gridCol>
              </a:tblGrid>
              <a:tr h="450666">
                <a:tc>
                  <a:txBody>
                    <a:bodyPr/>
                    <a:lstStyle/>
                    <a:p>
                      <a:r>
                        <a:rPr lang="en-US" sz="1400" dirty="0" smtClean="0"/>
                        <a:t>Salt</a:t>
                      </a:r>
                      <a:endParaRPr lang="en-US" sz="1400" dirty="0"/>
                    </a:p>
                  </a:txBody>
                  <a:tcPr marL="68580" marR="68580" marT="34290" marB="34290"/>
                </a:tc>
                <a:extLst>
                  <a:ext uri="{0D108BD9-81ED-4DB2-BD59-A6C34878D82A}">
                    <a16:rowId xmlns:a16="http://schemas.microsoft.com/office/drawing/2014/main" val="10000"/>
                  </a:ext>
                </a:extLst>
              </a:tr>
              <a:tr h="870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rPr>
                        <a:t>89d978034a3f6</a:t>
                      </a:r>
                    </a:p>
                    <a:p>
                      <a:endParaRPr lang="en-US" sz="1400" dirty="0">
                        <a:solidFill>
                          <a:srgbClr val="00B050"/>
                        </a:solidFill>
                      </a:endParaRPr>
                    </a:p>
                  </a:txBody>
                  <a:tcPr marL="68580" marR="68580" marT="34290" marB="34290"/>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6915" y="3886201"/>
            <a:ext cx="657225"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37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Pebbling Costs [AS15]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Cumulative Complexity (CC)  </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3000">
                          <a:latin typeface="Cambria Math" panose="02040503050406030204" pitchFamily="18" charset="0"/>
                        </a:rPr>
                        <m:t>CC</m:t>
                      </m:r>
                      <m:d>
                        <m:dPr>
                          <m:ctrlPr>
                            <a:rPr lang="en-US" sz="3000" i="1">
                              <a:latin typeface="Cambria Math" panose="02040503050406030204" pitchFamily="18" charset="0"/>
                            </a:rPr>
                          </m:ctrlPr>
                        </m:dPr>
                        <m:e>
                          <m:r>
                            <a:rPr lang="en-US" sz="3000" i="1">
                              <a:latin typeface="Cambria Math" panose="02040503050406030204" pitchFamily="18" charset="0"/>
                            </a:rPr>
                            <m:t>𝐺</m:t>
                          </m:r>
                        </m:e>
                      </m:d>
                      <m:r>
                        <a:rPr lang="en-US" sz="3000" i="1">
                          <a:latin typeface="Cambria Math" panose="02040503050406030204" pitchFamily="18" charset="0"/>
                        </a:rPr>
                        <m:t>=</m:t>
                      </m:r>
                      <m:func>
                        <m:funcPr>
                          <m:ctrlPr>
                            <a:rPr lang="en-US" sz="3000" i="1">
                              <a:latin typeface="Cambria Math" panose="02040503050406030204" pitchFamily="18" charset="0"/>
                            </a:rPr>
                          </m:ctrlPr>
                        </m:funcPr>
                        <m:fName>
                          <m:limLow>
                            <m:limLowPr>
                              <m:ctrlPr>
                                <a:rPr lang="en-US" sz="3000" i="1">
                                  <a:latin typeface="Cambria Math" panose="02040503050406030204" pitchFamily="18" charset="0"/>
                                </a:rPr>
                              </m:ctrlPr>
                            </m:limLowPr>
                            <m:e>
                              <m:r>
                                <m:rPr>
                                  <m:sty m:val="p"/>
                                </m:rPr>
                                <a:rPr lang="en-US" sz="3000">
                                  <a:latin typeface="Cambria Math" panose="02040503050406030204" pitchFamily="18" charset="0"/>
                                </a:rPr>
                                <m:t>min</m:t>
                              </m:r>
                            </m:e>
                            <m:lim>
                              <m:acc>
                                <m:accPr>
                                  <m:chr m:val="⃗"/>
                                  <m:ctrlPr>
                                    <a:rPr lang="en-US" sz="3000" i="1">
                                      <a:latin typeface="Cambria Math" panose="02040503050406030204" pitchFamily="18" charset="0"/>
                                      <a:ea typeface="Cambria Math" panose="02040503050406030204" pitchFamily="18" charset="0"/>
                                    </a:rPr>
                                  </m:ctrlPr>
                                </m:accPr>
                                <m:e>
                                  <m:r>
                                    <a:rPr lang="en-US" sz="3000" i="1">
                                      <a:latin typeface="Cambria Math" panose="02040503050406030204" pitchFamily="18" charset="0"/>
                                      <a:ea typeface="Cambria Math" panose="02040503050406030204" pitchFamily="18" charset="0"/>
                                    </a:rPr>
                                    <m:t>𝑃</m:t>
                                  </m:r>
                                </m:e>
                              </m:acc>
                            </m:lim>
                          </m:limLow>
                        </m:fName>
                        <m:e>
                          <m:nary>
                            <m:naryPr>
                              <m:chr m:val="∑"/>
                              <m:ctrlPr>
                                <a:rPr lang="en-US" sz="3000" i="1">
                                  <a:latin typeface="Cambria Math" panose="02040503050406030204" pitchFamily="18" charset="0"/>
                                </a:rPr>
                              </m:ctrlPr>
                            </m:naryPr>
                            <m:sub>
                              <m:r>
                                <m:rPr>
                                  <m:brk m:alnAt="23"/>
                                </m:rPr>
                                <a:rPr lang="en-US" sz="3000" i="1">
                                  <a:latin typeface="Cambria Math" panose="02040503050406030204" pitchFamily="18" charset="0"/>
                                </a:rPr>
                                <m:t>𝑖</m:t>
                              </m:r>
                              <m:r>
                                <a:rPr lang="en-US" sz="3000" i="1">
                                  <a:latin typeface="Cambria Math" panose="02040503050406030204" pitchFamily="18" charset="0"/>
                                </a:rPr>
                                <m:t>=1</m:t>
                              </m:r>
                            </m:sub>
                            <m:sup>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𝑡</m:t>
                                  </m:r>
                                </m:e>
                                <m:sub>
                                  <m:acc>
                                    <m:accPr>
                                      <m:chr m:val="⃗"/>
                                      <m:ctrlPr>
                                        <a:rPr lang="en-US" sz="3000" i="1">
                                          <a:latin typeface="Cambria Math" panose="02040503050406030204" pitchFamily="18" charset="0"/>
                                          <a:ea typeface="Cambria Math" panose="02040503050406030204" pitchFamily="18" charset="0"/>
                                        </a:rPr>
                                      </m:ctrlPr>
                                    </m:accPr>
                                    <m:e>
                                      <m:r>
                                        <a:rPr lang="en-US" sz="3000" i="1">
                                          <a:latin typeface="Cambria Math" panose="02040503050406030204" pitchFamily="18" charset="0"/>
                                          <a:ea typeface="Cambria Math" panose="02040503050406030204" pitchFamily="18" charset="0"/>
                                        </a:rPr>
                                        <m:t>𝑃</m:t>
                                      </m:r>
                                    </m:e>
                                  </m:acc>
                                </m:sub>
                              </m:sSub>
                            </m:sup>
                            <m:e>
                              <m:d>
                                <m:dPr>
                                  <m:begChr m:val="|"/>
                                  <m:endChr m:val="|"/>
                                  <m:ctrlPr>
                                    <a:rPr lang="en-US" sz="3000" i="1">
                                      <a:latin typeface="Cambria Math" panose="02040503050406030204" pitchFamily="18" charset="0"/>
                                    </a:rPr>
                                  </m:ctrlPr>
                                </m:dPr>
                                <m:e>
                                  <m:sSub>
                                    <m:sSubPr>
                                      <m:ctrlPr>
                                        <a:rPr lang="en-US" sz="3000" i="1">
                                          <a:latin typeface="Cambria Math" panose="02040503050406030204" pitchFamily="18" charset="0"/>
                                        </a:rPr>
                                      </m:ctrlPr>
                                    </m:sSubPr>
                                    <m:e>
                                      <m:r>
                                        <a:rPr lang="en-US" sz="3000" i="1">
                                          <a:latin typeface="Cambria Math" panose="02040503050406030204" pitchFamily="18" charset="0"/>
                                        </a:rPr>
                                        <m:t>𝑃</m:t>
                                      </m:r>
                                    </m:e>
                                    <m:sub>
                                      <m:r>
                                        <a:rPr lang="en-US" sz="3000" i="1">
                                          <a:latin typeface="Cambria Math" panose="02040503050406030204" pitchFamily="18" charset="0"/>
                                        </a:rPr>
                                        <m:t>𝑖</m:t>
                                      </m:r>
                                    </m:sub>
                                  </m:sSub>
                                </m:e>
                              </m:d>
                            </m:e>
                          </m:nary>
                        </m:e>
                      </m:func>
                    </m:oMath>
                  </m:oMathPara>
                </a14:m>
                <a:endParaRPr lang="en-US" dirty="0" smtClean="0"/>
              </a:p>
              <a:p>
                <a:endParaRPr lang="en-US" dirty="0" smtClean="0"/>
              </a:p>
              <a:p>
                <a:r>
                  <a:rPr lang="en-US" dirty="0"/>
                  <a:t>Guessing two passwords doubles the attackers </a:t>
                </a:r>
                <a:r>
                  <a:rPr lang="en-US" dirty="0" smtClean="0"/>
                  <a:t>cost</a:t>
                </a:r>
              </a:p>
              <a:p>
                <a:pPr marL="38100" indent="0">
                  <a:buNone/>
                </a:pPr>
                <a14:m>
                  <m:oMathPara xmlns:m="http://schemas.openxmlformats.org/officeDocument/2006/math">
                    <m:oMathParaPr>
                      <m:jc m:val="centerGroup"/>
                    </m:oMathParaPr>
                    <m:oMath xmlns:m="http://schemas.openxmlformats.org/officeDocument/2006/math">
                      <m:r>
                        <m:rPr>
                          <m:sty m:val="p"/>
                        </m:rPr>
                        <a:rPr lang="en-US" sz="3000">
                          <a:latin typeface="Cambria Math" panose="02040503050406030204" pitchFamily="18" charset="0"/>
                        </a:rPr>
                        <m:t>CC</m:t>
                      </m:r>
                      <m:d>
                        <m:dPr>
                          <m:ctrlPr>
                            <a:rPr lang="en-US" sz="3000" i="1">
                              <a:latin typeface="Cambria Math" panose="02040503050406030204" pitchFamily="18" charset="0"/>
                            </a:rPr>
                          </m:ctrlPr>
                        </m:dPr>
                        <m:e>
                          <m:r>
                            <a:rPr lang="en-US" sz="3000" i="1">
                              <a:latin typeface="Cambria Math" panose="02040503050406030204" pitchFamily="18" charset="0"/>
                            </a:rPr>
                            <m:t>𝐺</m:t>
                          </m:r>
                          <m:r>
                            <a:rPr lang="en-US" sz="3000" i="1">
                              <a:latin typeface="Cambria Math" panose="02040503050406030204" pitchFamily="18" charset="0"/>
                            </a:rPr>
                            <m:t>,</m:t>
                          </m:r>
                          <m:r>
                            <a:rPr lang="en-US" sz="3000" i="1">
                              <a:latin typeface="Cambria Math" panose="02040503050406030204" pitchFamily="18" charset="0"/>
                            </a:rPr>
                            <m:t>𝐺</m:t>
                          </m:r>
                        </m:e>
                      </m:d>
                      <m:r>
                        <a:rPr lang="en-US" sz="3000" i="1">
                          <a:latin typeface="Cambria Math" panose="02040503050406030204" pitchFamily="18" charset="0"/>
                        </a:rPr>
                        <m:t>=2</m:t>
                      </m:r>
                      <m:r>
                        <a:rPr lang="en-US" sz="3000" i="1">
                          <a:latin typeface="Cambria Math" panose="02040503050406030204" pitchFamily="18" charset="0"/>
                          <a:ea typeface="Cambria Math" panose="02040503050406030204" pitchFamily="18" charset="0"/>
                        </a:rPr>
                        <m:t>×</m:t>
                      </m:r>
                      <m:r>
                        <m:rPr>
                          <m:sty m:val="p"/>
                        </m:rPr>
                        <a:rPr lang="en-US" sz="3000">
                          <a:latin typeface="Cambria Math" panose="02040503050406030204" pitchFamily="18" charset="0"/>
                        </a:rPr>
                        <m:t>CC</m:t>
                      </m:r>
                      <m:r>
                        <a:rPr lang="en-US" sz="3000" i="1">
                          <a:latin typeface="Cambria Math" panose="02040503050406030204" pitchFamily="18" charset="0"/>
                        </a:rPr>
                        <m:t>(</m:t>
                      </m:r>
                      <m:r>
                        <a:rPr lang="en-US" sz="3000" i="1">
                          <a:latin typeface="Cambria Math" panose="02040503050406030204" pitchFamily="18" charset="0"/>
                        </a:rPr>
                        <m:t>𝐺</m:t>
                      </m:r>
                      <m:r>
                        <a:rPr lang="en-US" sz="3000" i="1">
                          <a:latin typeface="Cambria Math" panose="02040503050406030204" pitchFamily="18" charset="0"/>
                        </a:rPr>
                        <m:t>)</m:t>
                      </m:r>
                    </m:oMath>
                  </m:oMathPara>
                </a14:m>
                <a:endParaRPr lang="en-US" sz="3000" dirty="0"/>
              </a:p>
              <a:p>
                <a:pPr marL="0" indent="0">
                  <a:buNone/>
                </a:pPr>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6" t="-2056"/>
                </a:stretch>
              </a:blipFill>
            </p:spPr>
            <p:txBody>
              <a:bodyPr/>
              <a:lstStyle/>
              <a:p>
                <a:r>
                  <a:rPr lang="en-US">
                    <a:noFill/>
                  </a:rPr>
                  <a:t> </a:t>
                </a:r>
              </a:p>
            </p:txBody>
          </p:sp>
        </mc:Fallback>
      </mc:AlternateContent>
      <p:cxnSp>
        <p:nvCxnSpPr>
          <p:cNvPr id="4" name="Straight Arrow Connector 3"/>
          <p:cNvCxnSpPr/>
          <p:nvPr/>
        </p:nvCxnSpPr>
        <p:spPr>
          <a:xfrm flipV="1">
            <a:off x="6019800" y="2290496"/>
            <a:ext cx="609600" cy="1580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19800" y="1504950"/>
            <a:ext cx="3027185" cy="807914"/>
          </a:xfrm>
          <a:prstGeom prst="rect">
            <a:avLst/>
          </a:prstGeom>
          <a:noFill/>
        </p:spPr>
        <p:txBody>
          <a:bodyPr wrap="square" lIns="68580" tIns="34290" rIns="68580" bIns="34290" rtlCol="0">
            <a:spAutoFit/>
          </a:bodyPr>
          <a:lstStyle/>
          <a:p>
            <a:r>
              <a:rPr lang="en-US" sz="2400" dirty="0"/>
              <a:t>Memory Used at Step </a:t>
            </a:r>
            <a:r>
              <a:rPr lang="en-US" sz="2400" dirty="0" err="1"/>
              <a:t>i</a:t>
            </a:r>
            <a:endParaRPr lang="en-US" sz="2400" dirty="0"/>
          </a:p>
        </p:txBody>
      </p:sp>
      <p:cxnSp>
        <p:nvCxnSpPr>
          <p:cNvPr id="7" name="Straight Arrow Connector 6"/>
          <p:cNvCxnSpPr/>
          <p:nvPr/>
        </p:nvCxnSpPr>
        <p:spPr>
          <a:xfrm flipH="1" flipV="1">
            <a:off x="2286000" y="2419350"/>
            <a:ext cx="914401" cy="152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2190750"/>
            <a:ext cx="2064277" cy="1054135"/>
          </a:xfrm>
          <a:prstGeom prst="rect">
            <a:avLst/>
          </a:prstGeom>
          <a:noFill/>
        </p:spPr>
        <p:txBody>
          <a:bodyPr wrap="square" lIns="68580" tIns="34290" rIns="68580" bIns="34290" rtlCol="0">
            <a:spAutoFit/>
          </a:bodyPr>
          <a:lstStyle/>
          <a:p>
            <a:r>
              <a:rPr lang="en-US" sz="1600" dirty="0"/>
              <a:t>Approximates Amortized Area x Time Complexity of </a:t>
            </a:r>
            <a:r>
              <a:rPr lang="en-US" sz="1600" dirty="0" err="1"/>
              <a:t>iMHF</a:t>
            </a:r>
            <a:endParaRPr lang="en-US" sz="1600" dirty="0"/>
          </a:p>
        </p:txBody>
      </p:sp>
    </p:spTree>
    <p:extLst>
      <p:ext uri="{BB962C8B-B14F-4D97-AF65-F5344CB8AC3E}">
        <p14:creationId xmlns:p14="http://schemas.microsoft.com/office/powerpoint/2010/main" val="56279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Costs [AS15]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2700">
                          <a:latin typeface="Cambria Math" panose="02040503050406030204" pitchFamily="18" charset="0"/>
                        </a:rPr>
                        <m:t>CC</m:t>
                      </m:r>
                      <m:d>
                        <m:dPr>
                          <m:ctrlPr>
                            <a:rPr lang="en-US" sz="2700" i="1">
                              <a:latin typeface="Cambria Math" panose="02040503050406030204" pitchFamily="18" charset="0"/>
                            </a:rPr>
                          </m:ctrlPr>
                        </m:dPr>
                        <m:e>
                          <m:r>
                            <a:rPr lang="en-US" sz="2700" i="1">
                              <a:latin typeface="Cambria Math" panose="02040503050406030204" pitchFamily="18" charset="0"/>
                            </a:rPr>
                            <m:t>𝐺</m:t>
                          </m:r>
                        </m:e>
                      </m:d>
                      <m:r>
                        <a:rPr lang="en-US" sz="2700" i="1">
                          <a:latin typeface="Cambria Math" panose="02040503050406030204" pitchFamily="18" charset="0"/>
                        </a:rPr>
                        <m:t>=</m:t>
                      </m:r>
                      <m:func>
                        <m:funcPr>
                          <m:ctrlPr>
                            <a:rPr lang="en-US" sz="2700" i="1">
                              <a:latin typeface="Cambria Math" panose="02040503050406030204" pitchFamily="18" charset="0"/>
                            </a:rPr>
                          </m:ctrlPr>
                        </m:funcPr>
                        <m:fName>
                          <m:limLow>
                            <m:limLowPr>
                              <m:ctrlPr>
                                <a:rPr lang="en-US" sz="2700" i="1">
                                  <a:latin typeface="Cambria Math" panose="02040503050406030204" pitchFamily="18" charset="0"/>
                                </a:rPr>
                              </m:ctrlPr>
                            </m:limLowPr>
                            <m:e>
                              <m:r>
                                <m:rPr>
                                  <m:sty m:val="p"/>
                                </m:rPr>
                                <a:rPr lang="en-US" sz="2700">
                                  <a:latin typeface="Cambria Math" panose="02040503050406030204" pitchFamily="18" charset="0"/>
                                </a:rPr>
                                <m:t>min</m:t>
                              </m:r>
                            </m:e>
                            <m:lim>
                              <m:acc>
                                <m:accPr>
                                  <m:chr m:val="⃗"/>
                                  <m:ctrlPr>
                                    <a:rPr lang="en-US" sz="2700" i="1">
                                      <a:latin typeface="Cambria Math" panose="02040503050406030204" pitchFamily="18" charset="0"/>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lim>
                          </m:limLow>
                        </m:fName>
                        <m:e>
                          <m:nary>
                            <m:naryPr>
                              <m:chr m:val="∑"/>
                              <m:ctrlPr>
                                <a:rPr lang="en-US" sz="2700" i="1">
                                  <a:latin typeface="Cambria Math" panose="02040503050406030204" pitchFamily="18" charset="0"/>
                                </a:rPr>
                              </m:ctrlPr>
                            </m:naryPr>
                            <m:sub>
                              <m:r>
                                <m:rPr>
                                  <m:brk m:alnAt="23"/>
                                </m:rPr>
                                <a:rPr lang="en-US" sz="2700" i="1">
                                  <a:latin typeface="Cambria Math" panose="02040503050406030204" pitchFamily="18" charset="0"/>
                                </a:rPr>
                                <m:t>𝑖</m:t>
                              </m:r>
                              <m:r>
                                <a:rPr lang="en-US" sz="2700" i="1">
                                  <a:latin typeface="Cambria Math" panose="02040503050406030204" pitchFamily="18" charset="0"/>
                                </a:rPr>
                                <m:t>=1</m:t>
                              </m:r>
                            </m:sub>
                            <m:sup>
                              <m:sSub>
                                <m:sSubPr>
                                  <m:ctrlPr>
                                    <a:rPr lang="en-US" sz="2700" i="1">
                                      <a:latin typeface="Cambria Math" panose="02040503050406030204" pitchFamily="18" charset="0"/>
                                      <a:ea typeface="Cambria Math" panose="02040503050406030204" pitchFamily="18" charset="0"/>
                                    </a:rPr>
                                  </m:ctrlPr>
                                </m:sSubPr>
                                <m:e>
                                  <m:r>
                                    <a:rPr lang="en-US" sz="2700" i="1">
                                      <a:latin typeface="Cambria Math" panose="02040503050406030204" pitchFamily="18" charset="0"/>
                                      <a:ea typeface="Cambria Math" panose="02040503050406030204" pitchFamily="18" charset="0"/>
                                    </a:rPr>
                                    <m:t>𝑡</m:t>
                                  </m:r>
                                </m:e>
                                <m:sub>
                                  <m:acc>
                                    <m:accPr>
                                      <m:chr m:val="⃗"/>
                                      <m:ctrlPr>
                                        <a:rPr lang="en-US" sz="2700" i="1">
                                          <a:latin typeface="Cambria Math" panose="02040503050406030204" pitchFamily="18" charset="0"/>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sub>
                              </m:sSub>
                            </m:sup>
                            <m:e>
                              <m:d>
                                <m:dPr>
                                  <m:begChr m:val="|"/>
                                  <m:endChr m:val="|"/>
                                  <m:ctrlPr>
                                    <a:rPr lang="en-US" sz="2700" i="1">
                                      <a:latin typeface="Cambria Math" panose="02040503050406030204" pitchFamily="18" charset="0"/>
                                    </a:rPr>
                                  </m:ctrlPr>
                                </m:dPr>
                                <m:e>
                                  <m:sSub>
                                    <m:sSubPr>
                                      <m:ctrlPr>
                                        <a:rPr lang="en-US" sz="2700" i="1">
                                          <a:latin typeface="Cambria Math" panose="02040503050406030204" pitchFamily="18" charset="0"/>
                                        </a:rPr>
                                      </m:ctrlPr>
                                    </m:sSubPr>
                                    <m:e>
                                      <m:r>
                                        <a:rPr lang="en-US" sz="2700" i="1">
                                          <a:latin typeface="Cambria Math" panose="02040503050406030204" pitchFamily="18" charset="0"/>
                                        </a:rPr>
                                        <m:t>𝑃</m:t>
                                      </m:r>
                                    </m:e>
                                    <m:sub>
                                      <m:r>
                                        <a:rPr lang="en-US" sz="27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87"/>
                </a:stretch>
              </a:blipFill>
            </p:spPr>
            <p:txBody>
              <a:bodyPr/>
              <a:lstStyle/>
              <a:p>
                <a:r>
                  <a:rPr lang="en-US">
                    <a:noFill/>
                  </a:rPr>
                  <a:t> </a:t>
                </a:r>
              </a:p>
            </p:txBody>
          </p:sp>
        </mc:Fallback>
      </mc:AlternateContent>
      <p:cxnSp>
        <p:nvCxnSpPr>
          <p:cNvPr id="5" name="Straight Arrow Connector 4"/>
          <p:cNvCxnSpPr/>
          <p:nvPr/>
        </p:nvCxnSpPr>
        <p:spPr>
          <a:xfrm>
            <a:off x="5943600" y="2230628"/>
            <a:ext cx="798449" cy="274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85593" y="2505527"/>
            <a:ext cx="3027185" cy="807914"/>
          </a:xfrm>
          <a:prstGeom prst="rect">
            <a:avLst/>
          </a:prstGeom>
          <a:noFill/>
        </p:spPr>
        <p:txBody>
          <a:bodyPr wrap="square" lIns="68580" tIns="34290" rIns="68580" bIns="34290" rtlCol="0">
            <a:spAutoFit/>
          </a:bodyPr>
          <a:lstStyle/>
          <a:p>
            <a:r>
              <a:rPr lang="en-US" sz="2400" dirty="0"/>
              <a:t>Memory Used at Step </a:t>
            </a:r>
            <a:r>
              <a:rPr lang="en-US" sz="2400" dirty="0" err="1"/>
              <a:t>i</a:t>
            </a:r>
            <a:endParaRPr lang="en-US" sz="2400" dirty="0"/>
          </a:p>
        </p:txBody>
      </p:sp>
      <p:cxnSp>
        <p:nvCxnSpPr>
          <p:cNvPr id="12" name="Straight Arrow Connector 11"/>
          <p:cNvCxnSpPr/>
          <p:nvPr/>
        </p:nvCxnSpPr>
        <p:spPr>
          <a:xfrm flipH="1">
            <a:off x="2054942" y="2129117"/>
            <a:ext cx="1283877" cy="203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8651" y="2332140"/>
            <a:ext cx="3027185" cy="1546577"/>
          </a:xfrm>
          <a:prstGeom prst="rect">
            <a:avLst/>
          </a:prstGeom>
          <a:noFill/>
        </p:spPr>
        <p:txBody>
          <a:bodyPr wrap="square" lIns="68580" tIns="34290" rIns="68580" bIns="34290" rtlCol="0">
            <a:spAutoFit/>
          </a:bodyPr>
          <a:lstStyle/>
          <a:p>
            <a:r>
              <a:rPr lang="en-US" sz="2400" dirty="0"/>
              <a:t>Approximates Amortized Area x Time Complexity of </a:t>
            </a:r>
            <a:r>
              <a:rPr lang="en-US" sz="2400" dirty="0" err="1"/>
              <a:t>iMHF</a:t>
            </a:r>
            <a:endParaRPr lang="en-US" sz="2400" dirty="0"/>
          </a:p>
        </p:txBody>
      </p:sp>
      <p:grpSp>
        <p:nvGrpSpPr>
          <p:cNvPr id="8" name="Group 7"/>
          <p:cNvGrpSpPr/>
          <p:nvPr/>
        </p:nvGrpSpPr>
        <p:grpSpPr>
          <a:xfrm>
            <a:off x="1990885" y="3168907"/>
            <a:ext cx="4299633" cy="1911657"/>
            <a:chOff x="1931789" y="4191000"/>
            <a:chExt cx="5732844" cy="2548876"/>
          </a:xfrm>
        </p:grpSpPr>
        <p:sp>
          <p:nvSpPr>
            <p:cNvPr id="9" name="TextBox 8"/>
            <p:cNvSpPr txBox="1"/>
            <p:nvPr/>
          </p:nvSpPr>
          <p:spPr>
            <a:xfrm>
              <a:off x="3964474" y="4191000"/>
              <a:ext cx="3700159" cy="492443"/>
            </a:xfrm>
            <a:prstGeom prst="rect">
              <a:avLst/>
            </a:prstGeom>
            <a:noFill/>
          </p:spPr>
          <p:txBody>
            <a:bodyPr wrap="none" rtlCol="0">
              <a:spAutoFit/>
            </a:bodyPr>
            <a:lstStyle/>
            <a:p>
              <a:r>
                <a:rPr lang="en-US" sz="1800" u="sng" dirty="0"/>
                <a:t>Cumulative Memory Cost</a:t>
              </a:r>
              <a:endParaRPr lang="en-GB" sz="1800" u="sng" dirty="0">
                <a:solidFill>
                  <a:schemeClr val="accent1"/>
                </a:solidFill>
              </a:endParaRPr>
            </a:p>
          </p:txBody>
        </p:sp>
        <p:grpSp>
          <p:nvGrpSpPr>
            <p:cNvPr id="10" name="Group 9"/>
            <p:cNvGrpSpPr/>
            <p:nvPr/>
          </p:nvGrpSpPr>
          <p:grpSpPr>
            <a:xfrm>
              <a:off x="1931789" y="4652665"/>
              <a:ext cx="5459611" cy="2087211"/>
              <a:chOff x="5499321" y="2924976"/>
              <a:chExt cx="5459611" cy="2087211"/>
            </a:xfrm>
          </p:grpSpPr>
          <p:cxnSp>
            <p:nvCxnSpPr>
              <p:cNvPr id="11" name="Straight Arrow Connector 10"/>
              <p:cNvCxnSpPr/>
              <p:nvPr/>
            </p:nvCxnSpPr>
            <p:spPr>
              <a:xfrm flipH="1" flipV="1">
                <a:off x="7637594" y="2924976"/>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681985" y="4663374"/>
                <a:ext cx="1009251" cy="348813"/>
              </a:xfrm>
              <a:prstGeom prst="rect">
                <a:avLst/>
              </a:prstGeom>
              <a:noFill/>
            </p:spPr>
            <p:txBody>
              <a:bodyPr wrap="none" rtlCol="0">
                <a:spAutoFit/>
              </a:bodyPr>
              <a:lstStyle/>
              <a:p>
                <a:r>
                  <a:rPr lang="en-US" dirty="0" smtClean="0"/>
                  <a:t>iterations</a:t>
                </a:r>
                <a:endParaRPr lang="en-GB" dirty="0"/>
              </a:p>
            </p:txBody>
          </p:sp>
          <p:sp>
            <p:nvSpPr>
              <p:cNvPr id="14" name="TextBox 13"/>
              <p:cNvSpPr txBox="1"/>
              <p:nvPr/>
            </p:nvSpPr>
            <p:spPr>
              <a:xfrm rot="16200000">
                <a:off x="6916542" y="3833233"/>
                <a:ext cx="748496" cy="348813"/>
              </a:xfrm>
              <a:prstGeom prst="rect">
                <a:avLst/>
              </a:prstGeom>
              <a:noFill/>
            </p:spPr>
            <p:txBody>
              <a:bodyPr wrap="none" rtlCol="0">
                <a:spAutoFit/>
              </a:bodyPr>
              <a:lstStyle/>
              <a:p>
                <a:r>
                  <a:rPr lang="en-US" dirty="0" smtClean="0"/>
                  <a:t>space</a:t>
                </a:r>
                <a:endParaRPr lang="en-GB" dirty="0"/>
              </a:p>
            </p:txBody>
          </p:sp>
          <p:sp>
            <p:nvSpPr>
              <p:cNvPr id="16" name="Freeform 15"/>
              <p:cNvSpPr/>
              <p:nvPr/>
            </p:nvSpPr>
            <p:spPr>
              <a:xfrm>
                <a:off x="7651797" y="3226291"/>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pattFill prst="wdUpDiag">
                <a:fgClr>
                  <a:srgbClr val="FF0000"/>
                </a:fgClr>
                <a:bgClr>
                  <a:schemeClr val="bg2"/>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99321" y="3499812"/>
                <a:ext cx="503172" cy="348813"/>
              </a:xfrm>
              <a:prstGeom prst="rect">
                <a:avLst/>
              </a:prstGeom>
              <a:noFill/>
            </p:spPr>
            <p:txBody>
              <a:bodyPr wrap="square" rtlCol="0">
                <a:spAutoFit/>
              </a:bodyPr>
              <a:lstStyle/>
              <a:p>
                <a:endParaRPr lang="en-GB" dirty="0"/>
              </a:p>
            </p:txBody>
          </p:sp>
          <p:cxnSp>
            <p:nvCxnSpPr>
              <p:cNvPr id="18" name="Straight Arrow Connector 17"/>
              <p:cNvCxnSpPr/>
              <p:nvPr/>
            </p:nvCxnSpPr>
            <p:spPr>
              <a:xfrm>
                <a:off x="7654310" y="4656230"/>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33384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(CC)</a:t>
            </a:r>
            <a:endParaRPr lang="en-US" dirty="0"/>
          </a:p>
        </p:txBody>
      </p:sp>
      <p:sp>
        <p:nvSpPr>
          <p:cNvPr id="3" name="TextBox 2"/>
          <p:cNvSpPr txBox="1"/>
          <p:nvPr/>
        </p:nvSpPr>
        <p:spPr>
          <a:xfrm>
            <a:off x="802386" y="2763774"/>
            <a:ext cx="1099981" cy="415498"/>
          </a:xfrm>
          <a:prstGeom prst="rect">
            <a:avLst/>
          </a:prstGeom>
          <a:noFill/>
        </p:spPr>
        <p:txBody>
          <a:bodyPr wrap="none"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89"/>
            <a:ext cx="1324402" cy="415498"/>
          </a:xfrm>
          <a:prstGeom prst="rect">
            <a:avLst/>
          </a:prstGeom>
          <a:noFill/>
        </p:spPr>
        <p:txBody>
          <a:bodyPr wrap="none"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7"/>
            <a:ext cx="1099981" cy="415498"/>
          </a:xfrm>
          <a:prstGeom prst="rect">
            <a:avLst/>
          </a:prstGeom>
          <a:noFill/>
        </p:spPr>
        <p:txBody>
          <a:bodyPr wrap="none" rtlCol="0">
            <a:spAutoFit/>
          </a:bodyPr>
          <a:lstStyle/>
          <a:p>
            <a:r>
              <a:rPr lang="en-US" sz="2100" dirty="0"/>
              <a:t>P</a:t>
            </a:r>
            <a:r>
              <a:rPr lang="en-US" sz="2100" baseline="-25000" dirty="0"/>
              <a:t>3</a:t>
            </a:r>
            <a:r>
              <a:rPr lang="en-US" sz="2100" dirty="0"/>
              <a:t> = {3}</a:t>
            </a:r>
          </a:p>
        </p:txBody>
      </p:sp>
      <p:sp>
        <p:nvSpPr>
          <p:cNvPr id="17" name="Oval 16"/>
          <p:cNvSpPr/>
          <p:nvPr/>
        </p:nvSpPr>
        <p:spPr>
          <a:xfrm>
            <a:off x="2260919"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dirty="0"/>
              <a:t>1</a:t>
            </a:r>
          </a:p>
        </p:txBody>
      </p:sp>
      <p:sp>
        <p:nvSpPr>
          <p:cNvPr id="18" name="Oval 17"/>
          <p:cNvSpPr/>
          <p:nvPr/>
        </p:nvSpPr>
        <p:spPr>
          <a:xfrm>
            <a:off x="2967075"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dirty="0"/>
              <a:t>2</a:t>
            </a:r>
          </a:p>
        </p:txBody>
      </p:sp>
      <p:sp>
        <p:nvSpPr>
          <p:cNvPr id="19" name="Oval 18"/>
          <p:cNvSpPr/>
          <p:nvPr/>
        </p:nvSpPr>
        <p:spPr>
          <a:xfrm>
            <a:off x="3673230"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dirty="0"/>
              <a:t>3</a:t>
            </a:r>
          </a:p>
        </p:txBody>
      </p:sp>
      <p:cxnSp>
        <p:nvCxnSpPr>
          <p:cNvPr id="20" name="Straight Arrow Connector 19"/>
          <p:cNvCxnSpPr/>
          <p:nvPr/>
        </p:nvCxnSpPr>
        <p:spPr>
          <a:xfrm>
            <a:off x="2674899"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8" y="2348688"/>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4" y="2316306"/>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1"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dirty="0"/>
              <a:t>4</a:t>
            </a:r>
          </a:p>
        </p:txBody>
      </p:sp>
      <p:sp>
        <p:nvSpPr>
          <p:cNvPr id="24" name="Oval 23"/>
          <p:cNvSpPr/>
          <p:nvPr/>
        </p:nvSpPr>
        <p:spPr>
          <a:xfrm>
            <a:off x="5071137" y="2107096"/>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dirty="0"/>
              <a:t>5</a:t>
            </a:r>
          </a:p>
        </p:txBody>
      </p:sp>
      <p:cxnSp>
        <p:nvCxnSpPr>
          <p:cNvPr id="25" name="Straight Arrow Connector 24"/>
          <p:cNvCxnSpPr/>
          <p:nvPr/>
        </p:nvCxnSpPr>
        <p:spPr>
          <a:xfrm>
            <a:off x="4778961"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3" y="146454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1" y="1471687"/>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5"/>
            <a:ext cx="1324402" cy="415498"/>
          </a:xfrm>
          <a:prstGeom prst="rect">
            <a:avLst/>
          </a:prstGeom>
          <a:noFill/>
        </p:spPr>
        <p:txBody>
          <a:bodyPr wrap="none" rtlCol="0">
            <a:spAutoFit/>
          </a:bodyPr>
          <a:lstStyle/>
          <a:p>
            <a:r>
              <a:rPr lang="en-US" sz="2100" dirty="0"/>
              <a:t>P</a:t>
            </a:r>
            <a:r>
              <a:rPr lang="en-US" sz="2100" baseline="-25000" dirty="0"/>
              <a:t>4</a:t>
            </a:r>
            <a:r>
              <a:rPr lang="en-US" sz="2100" dirty="0"/>
              <a:t> = {3,4}</a:t>
            </a:r>
          </a:p>
        </p:txBody>
      </p:sp>
      <p:sp>
        <p:nvSpPr>
          <p:cNvPr id="29" name="TextBox 28"/>
          <p:cNvSpPr txBox="1"/>
          <p:nvPr/>
        </p:nvSpPr>
        <p:spPr>
          <a:xfrm>
            <a:off x="802386" y="4091163"/>
            <a:ext cx="1099981" cy="415498"/>
          </a:xfrm>
          <a:prstGeom prst="rect">
            <a:avLst/>
          </a:prstGeom>
          <a:noFill/>
        </p:spPr>
        <p:txBody>
          <a:bodyPr wrap="none" rtlCol="0">
            <a:spAutoFit/>
          </a:bodyPr>
          <a:lstStyle/>
          <a:p>
            <a:r>
              <a:rPr lang="en-US" sz="2100" dirty="0"/>
              <a:t>P</a:t>
            </a:r>
            <a:r>
              <a:rPr lang="en-US" sz="2100" baseline="-25000" dirty="0"/>
              <a:t>5</a:t>
            </a:r>
            <a:r>
              <a:rPr lang="en-US" sz="2100" dirty="0"/>
              <a:t> = {5}</a:t>
            </a:r>
          </a:p>
        </p:txBody>
      </p:sp>
      <mc:AlternateContent xmlns:mc="http://schemas.openxmlformats.org/markup-compatibility/2006" xmlns:a14="http://schemas.microsoft.com/office/drawing/2010/main">
        <mc:Choice Requires="a14">
          <p:sp>
            <p:nvSpPr>
              <p:cNvPr id="4" name="TextBox 3"/>
              <p:cNvSpPr txBox="1"/>
              <p:nvPr/>
            </p:nvSpPr>
            <p:spPr>
              <a:xfrm>
                <a:off x="1858518" y="2926992"/>
                <a:ext cx="7063741" cy="20973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2700">
                          <a:latin typeface="Cambria Math" panose="02040503050406030204" pitchFamily="18" charset="0"/>
                          <a:ea typeface="Cambria Math" panose="02040503050406030204" pitchFamily="18" charset="0"/>
                        </a:rPr>
                        <m:t>CC</m:t>
                      </m:r>
                      <m:d>
                        <m:dPr>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𝐺</m:t>
                          </m:r>
                        </m:e>
                      </m:d>
                      <m:r>
                        <a:rPr lang="en-US" sz="2700" i="1">
                          <a:latin typeface="Cambria Math" panose="02040503050406030204" pitchFamily="18" charset="0"/>
                          <a:ea typeface="Cambria Math" panose="02040503050406030204" pitchFamily="18" charset="0"/>
                        </a:rPr>
                        <m:t>≤</m:t>
                      </m:r>
                      <m:nary>
                        <m:naryPr>
                          <m:chr m:val="∑"/>
                          <m:ctrlPr>
                            <a:rPr lang="en-US" sz="2700" i="1">
                              <a:latin typeface="Cambria Math" panose="02040503050406030204" pitchFamily="18" charset="0"/>
                              <a:ea typeface="Cambria Math" panose="02040503050406030204" pitchFamily="18" charset="0"/>
                            </a:rPr>
                          </m:ctrlPr>
                        </m:naryPr>
                        <m:sub>
                          <m:r>
                            <m:rPr>
                              <m:brk m:alnAt="23"/>
                            </m:rPr>
                            <a:rPr lang="en-US" sz="2700" i="1">
                              <a:latin typeface="Cambria Math" panose="02040503050406030204" pitchFamily="18" charset="0"/>
                              <a:ea typeface="Cambria Math" panose="02040503050406030204" pitchFamily="18" charset="0"/>
                            </a:rPr>
                            <m:t>𝑖</m:t>
                          </m:r>
                          <m:r>
                            <a:rPr lang="en-US" sz="2700" i="1">
                              <a:latin typeface="Cambria Math" panose="02040503050406030204" pitchFamily="18" charset="0"/>
                              <a:ea typeface="Cambria Math" panose="02040503050406030204" pitchFamily="18" charset="0"/>
                            </a:rPr>
                            <m:t>=1</m:t>
                          </m:r>
                        </m:sub>
                        <m:sup>
                          <m:r>
                            <a:rPr lang="en-US" sz="2700" i="1">
                              <a:latin typeface="Cambria Math" panose="02040503050406030204" pitchFamily="18" charset="0"/>
                              <a:ea typeface="Cambria Math" panose="02040503050406030204" pitchFamily="18" charset="0"/>
                            </a:rPr>
                            <m:t>5</m:t>
                          </m:r>
                        </m:sup>
                        <m:e>
                          <m:d>
                            <m:dPr>
                              <m:begChr m:val="|"/>
                              <m:endChr m:val="|"/>
                              <m:ctrlPr>
                                <a:rPr lang="en-US" sz="2700" i="1">
                                  <a:latin typeface="Cambria Math" panose="02040503050406030204" pitchFamily="18" charset="0"/>
                                  <a:ea typeface="Cambria Math" panose="02040503050406030204" pitchFamily="18" charset="0"/>
                                </a:rPr>
                              </m:ctrlPr>
                            </m:dPr>
                            <m:e>
                              <m:sSub>
                                <m:sSubPr>
                                  <m:ctrlPr>
                                    <a:rPr lang="en-US" sz="2700" i="1">
                                      <a:latin typeface="Cambria Math" panose="02040503050406030204" pitchFamily="18" charset="0"/>
                                      <a:ea typeface="Cambria Math" panose="02040503050406030204" pitchFamily="18" charset="0"/>
                                    </a:rPr>
                                  </m:ctrlPr>
                                </m:sSubPr>
                                <m:e>
                                  <m:r>
                                    <a:rPr lang="en-US" sz="2700" i="1">
                                      <a:latin typeface="Cambria Math" panose="02040503050406030204" pitchFamily="18" charset="0"/>
                                      <a:ea typeface="Cambria Math" panose="02040503050406030204" pitchFamily="18" charset="0"/>
                                    </a:rPr>
                                    <m:t>𝑃</m:t>
                                  </m:r>
                                </m:e>
                                <m:sub>
                                  <m:r>
                                    <a:rPr lang="en-US" sz="2700" i="1">
                                      <a:latin typeface="Cambria Math" panose="02040503050406030204" pitchFamily="18" charset="0"/>
                                      <a:ea typeface="Cambria Math" panose="02040503050406030204" pitchFamily="18" charset="0"/>
                                    </a:rPr>
                                    <m:t>𝑖</m:t>
                                  </m:r>
                                </m:sub>
                              </m:sSub>
                            </m:e>
                          </m:d>
                        </m:e>
                      </m:nary>
                    </m:oMath>
                  </m:oMathPara>
                </a14:m>
                <a:endParaRPr lang="en-US" sz="270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700" i="1">
                          <a:latin typeface="Cambria Math" panose="02040503050406030204" pitchFamily="18" charset="0"/>
                          <a:ea typeface="Cambria Math" panose="02040503050406030204" pitchFamily="18" charset="0"/>
                        </a:rPr>
                        <m:t>                                   =1+2+1+2+1</m:t>
                      </m:r>
                    </m:oMath>
                  </m:oMathPara>
                </a14:m>
                <a:endParaRPr lang="en-US" sz="2700" i="1" dirty="0">
                  <a:latin typeface="Cambria Math" panose="02040503050406030204" pitchFamily="18" charset="0"/>
                  <a:ea typeface="Cambria Math" panose="02040503050406030204" pitchFamily="18" charset="0"/>
                </a:endParaRPr>
              </a:p>
              <a:p>
                <a:pPr algn="ctr"/>
                <a:r>
                  <a:rPr lang="en-US" sz="2700" dirty="0">
                    <a:ea typeface="Cambria Math" panose="02040503050406030204" pitchFamily="18" charset="0"/>
                  </a:rPr>
                  <a:t>   </a:t>
                </a:r>
                <a14:m>
                  <m:oMath xmlns:m="http://schemas.openxmlformats.org/officeDocument/2006/math">
                    <m:r>
                      <a:rPr lang="en-US" sz="2700" i="1">
                        <a:latin typeface="Cambria Math" panose="02040503050406030204" pitchFamily="18" charset="0"/>
                        <a:ea typeface="Cambria Math" panose="02040503050406030204" pitchFamily="18" charset="0"/>
                      </a:rPr>
                      <m:t>=7</m:t>
                    </m:r>
                  </m:oMath>
                </a14:m>
                <a:endParaRPr lang="en-US" sz="2700" dirty="0"/>
              </a:p>
            </p:txBody>
          </p:sp>
        </mc:Choice>
        <mc:Fallback xmlns="">
          <p:sp>
            <p:nvSpPr>
              <p:cNvPr id="4" name="TextBox 3"/>
              <p:cNvSpPr txBox="1">
                <a:spLocks noRot="1" noChangeAspect="1" noMove="1" noResize="1" noEditPoints="1" noAdjustHandles="1" noChangeArrowheads="1" noChangeShapeType="1" noTextEdit="1"/>
              </p:cNvSpPr>
              <p:nvPr/>
            </p:nvSpPr>
            <p:spPr>
              <a:xfrm>
                <a:off x="1858518" y="2926992"/>
                <a:ext cx="7063741" cy="209730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64181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on n nodes such that</a:t>
                </a:r>
              </a:p>
              <a:p>
                <a:pPr marL="385763" indent="-385763">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lvl="1"/>
                <a:r>
                  <a:rPr lang="en-US" dirty="0" smtClean="0"/>
                  <a:t>Running Time: </a:t>
                </a:r>
                <a14:m>
                  <m:oMath xmlns:m="http://schemas.openxmlformats.org/officeDocument/2006/math">
                    <m:r>
                      <a:rPr lang="en-US" b="0" i="1" smtClean="0">
                        <a:latin typeface="Cambria Math"/>
                      </a:rPr>
                      <m:t>𝑛</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𝛿</m:t>
                        </m:r>
                        <m:r>
                          <a:rPr lang="en-US" b="0" i="1" smtClean="0">
                            <a:latin typeface="Cambria Math"/>
                            <a:ea typeface="Cambria Math" panose="02040503050406030204" pitchFamily="18" charset="0"/>
                          </a:rPr>
                          <m:t>−1</m:t>
                        </m:r>
                      </m:e>
                    </m:d>
                    <m:r>
                      <a:rPr lang="en-US" b="0" i="1" smtClean="0">
                        <a:latin typeface="Cambria Math"/>
                      </a:rPr>
                      <m:t>=</m:t>
                    </m:r>
                    <m:r>
                      <a:rPr lang="en-US" b="0" i="1" smtClean="0">
                        <a:latin typeface="Cambria Math"/>
                      </a:rPr>
                      <m:t>𝑛</m:t>
                    </m:r>
                  </m:oMath>
                </a14:m>
                <a:endParaRPr lang="en-US" dirty="0" smtClean="0"/>
              </a:p>
              <a:p>
                <a:pPr marL="385763" indent="-385763">
                  <a:buFont typeface="Arial" panose="020B0604020202020204" pitchFamily="34" charset="0"/>
                  <a:buAutoNum type="arabicPeriod"/>
                </a:pPr>
                <a:endParaRPr lang="en-US" dirty="0" smtClean="0"/>
              </a:p>
              <a:p>
                <a:pPr marL="385763" indent="-385763">
                  <a:buFont typeface="Arial" panose="020B0604020202020204" pitchFamily="34" charset="0"/>
                  <a:buAutoNum type="arabicPeriod"/>
                </a:pPr>
                <a:r>
                  <a:rPr lang="en-US" dirty="0" smtClean="0"/>
                  <a:t>CC(G)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385763" indent="-385763">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804" y="229475"/>
            <a:ext cx="1592565" cy="2702052"/>
          </a:xfrm>
          <a:prstGeom prst="rect">
            <a:avLst/>
          </a:prstGeom>
        </p:spPr>
      </p:pic>
      <p:sp>
        <p:nvSpPr>
          <p:cNvPr id="5" name="Rectangle 4"/>
          <p:cNvSpPr/>
          <p:nvPr/>
        </p:nvSpPr>
        <p:spPr>
          <a:xfrm>
            <a:off x="728133" y="3643266"/>
            <a:ext cx="8013236" cy="98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Maximize costs for fixed running time n </a:t>
            </a:r>
          </a:p>
          <a:p>
            <a:pPr algn="ctr"/>
            <a:r>
              <a:rPr lang="en-US" sz="3200" dirty="0"/>
              <a:t>(Users are impatient)</a:t>
            </a:r>
          </a:p>
        </p:txBody>
      </p:sp>
    </p:spTree>
    <p:extLst>
      <p:ext uri="{BB962C8B-B14F-4D97-AF65-F5344CB8AC3E}">
        <p14:creationId xmlns:p14="http://schemas.microsoft.com/office/powerpoint/2010/main" val="173037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DAGs with Maximal CC(G)</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28600" y="1369219"/>
                <a:ext cx="8286750" cy="3263504"/>
              </a:xfrm>
            </p:spPr>
            <p:txBody>
              <a:bodyPr/>
              <a:lstStyle/>
              <a:p>
                <a:r>
                  <a:rPr lang="en-US" b="1" dirty="0" smtClean="0"/>
                  <a:t>Challenge 1: </a:t>
                </a:r>
                <a:r>
                  <a:rPr lang="en-US" dirty="0" smtClean="0"/>
                  <a:t>Design a constant indegree DAG G maximizing CC(G)</a:t>
                </a:r>
              </a:p>
              <a:p>
                <a:pPr lvl="1"/>
                <a:r>
                  <a:rPr lang="en-US" dirty="0" smtClean="0"/>
                  <a:t>Depth-Robust Graphs are necessary [AB16] and sufficient [ABP17]</a:t>
                </a:r>
              </a:p>
              <a:p>
                <a:pPr lvl="1"/>
                <a:r>
                  <a:rPr lang="en-US" dirty="0" smtClean="0"/>
                  <a:t>Argon2i (PHC winner) is not depth-robust </a:t>
                </a:r>
              </a:p>
              <a:p>
                <a:pPr marL="400050" lvl="1" indent="0">
                  <a:buNone/>
                </a:pPr>
                <a:r>
                  <a:rPr lang="en-US" dirty="0">
                    <a:sym typeface="Wingdings" panose="05000000000000000000" pitchFamily="2" charset="2"/>
                  </a:rPr>
                  <a:t> </a:t>
                </a:r>
                <a:r>
                  <a:rPr lang="en-US" dirty="0" smtClean="0">
                    <a:sym typeface="Wingdings" panose="05000000000000000000" pitchFamily="2" charset="2"/>
                  </a:rPr>
                  <a:t>                 </a:t>
                </a:r>
                <a14:m>
                  <m:oMath xmlns:m="http://schemas.openxmlformats.org/officeDocument/2006/math">
                    <m:r>
                      <m:rPr>
                        <m:sty m:val="p"/>
                      </m:rPr>
                      <a:rPr lang="en-US" b="0" i="0" smtClean="0">
                        <a:latin typeface="Cambria Math" panose="02040503050406030204" pitchFamily="18" charset="0"/>
                        <a:sym typeface="Wingdings" panose="05000000000000000000" pitchFamily="2" charset="2"/>
                      </a:rPr>
                      <m:t>CC</m:t>
                    </m:r>
                    <m:d>
                      <m:dPr>
                        <m:ctrlPr>
                          <a:rPr lang="en-US" b="0" i="1" smtClean="0">
                            <a:latin typeface="Cambria Math" panose="02040503050406030204" pitchFamily="18" charset="0"/>
                            <a:sym typeface="Wingdings" panose="05000000000000000000" pitchFamily="2" charset="2"/>
                          </a:rPr>
                        </m:ctrlPr>
                      </m:dPr>
                      <m:e>
                        <m:r>
                          <m:rPr>
                            <m:sty m:val="p"/>
                          </m:rPr>
                          <a:rPr lang="en-US" b="0" i="0" smtClean="0">
                            <a:latin typeface="Cambria Math" panose="02040503050406030204" pitchFamily="18" charset="0"/>
                            <a:sym typeface="Wingdings" panose="05000000000000000000" pitchFamily="2" charset="2"/>
                          </a:rPr>
                          <m:t>G</m:t>
                        </m:r>
                      </m:e>
                    </m:d>
                    <m:r>
                      <a:rPr lang="en-US" b="0" i="0" smtClean="0">
                        <a:latin typeface="Cambria Math" panose="02040503050406030204" pitchFamily="18" charset="0"/>
                        <a:sym typeface="Wingdings" panose="05000000000000000000" pitchFamily="2" charset="2"/>
                      </a:rPr>
                      <m:t>=</m:t>
                    </m:r>
                    <m:r>
                      <m:rPr>
                        <m:sty m:val="p"/>
                      </m:rPr>
                      <a:rPr lang="en-US" b="0" i="0" smtClean="0">
                        <a:latin typeface="Cambria Math" panose="02040503050406030204" pitchFamily="18" charset="0"/>
                        <a:sym typeface="Wingdings" panose="05000000000000000000" pitchFamily="2" charset="2"/>
                      </a:rPr>
                      <m:t>o</m:t>
                    </m:r>
                    <m:d>
                      <m:dPr>
                        <m:ctrlPr>
                          <a:rPr lang="en-US" b="0" i="1" smtClean="0">
                            <a:latin typeface="Cambria Math" panose="02040503050406030204" pitchFamily="18" charset="0"/>
                            <a:sym typeface="Wingdings" panose="05000000000000000000" pitchFamily="2" charset="2"/>
                          </a:rPr>
                        </m:ctrlPr>
                      </m:dPr>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𝑛</m:t>
                            </m:r>
                          </m:e>
                          <m:sup>
                            <m:r>
                              <a:rPr lang="en-US" i="1">
                                <a:latin typeface="Cambria Math" panose="02040503050406030204" pitchFamily="18" charset="0"/>
                                <a:sym typeface="Wingdings" panose="05000000000000000000" pitchFamily="2" charset="2"/>
                              </a:rPr>
                              <m:t>1.767</m:t>
                            </m:r>
                          </m:sup>
                        </m:sSup>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𝑛</m:t>
                    </m:r>
                    <m:r>
                      <a:rPr lang="en-US" b="0" i="1" baseline="30000" smtClean="0">
                        <a:latin typeface="Cambria Math" panose="02040503050406030204" pitchFamily="18" charset="0"/>
                        <a:sym typeface="Wingdings" panose="05000000000000000000" pitchFamily="2" charset="2"/>
                      </a:rPr>
                      <m:t>2</m:t>
                    </m:r>
                  </m:oMath>
                </a14:m>
                <a:r>
                  <a:rPr lang="en-US" dirty="0" smtClean="0"/>
                  <a:t> [AB16,AB17,ABP17,BZ17]</a:t>
                </a:r>
              </a:p>
              <a:p>
                <a:pPr lvl="1"/>
                <a:r>
                  <a:rPr lang="en-US" dirty="0" smtClean="0"/>
                  <a:t>Any DAG with constant indegree has </a:t>
                </a:r>
                <a14:m>
                  <m:oMath xmlns:m="http://schemas.openxmlformats.org/officeDocument/2006/math">
                    <m:r>
                      <m:rPr>
                        <m:sty m:val="p"/>
                      </m:rPr>
                      <a:rPr lang="en-US">
                        <a:latin typeface="Cambria Math" panose="02040503050406030204" pitchFamily="18" charset="0"/>
                        <a:sym typeface="Wingdings" panose="05000000000000000000" pitchFamily="2" charset="2"/>
                      </a:rPr>
                      <m:t>CC</m:t>
                    </m:r>
                    <m:d>
                      <m:dPr>
                        <m:ctrlPr>
                          <a:rPr lang="en-US" i="1">
                            <a:latin typeface="Cambria Math" panose="02040503050406030204" pitchFamily="18" charset="0"/>
                            <a:sym typeface="Wingdings" panose="05000000000000000000" pitchFamily="2" charset="2"/>
                          </a:rPr>
                        </m:ctrlPr>
                      </m:dPr>
                      <m:e>
                        <m:r>
                          <m:rPr>
                            <m:sty m:val="p"/>
                          </m:rPr>
                          <a:rPr lang="en-US">
                            <a:latin typeface="Cambria Math" panose="02040503050406030204" pitchFamily="18" charset="0"/>
                            <a:sym typeface="Wingdings" panose="05000000000000000000" pitchFamily="2" charset="2"/>
                          </a:rPr>
                          <m:t>G</m:t>
                        </m:r>
                      </m:e>
                    </m:d>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ea typeface="Cambria Math" panose="02040503050406030204" pitchFamily="18" charset="0"/>
                        <a:sym typeface="Wingdings" panose="05000000000000000000" pitchFamily="2" charset="2"/>
                      </a:rPr>
                      <m:t>𝑂</m:t>
                    </m:r>
                    <m:d>
                      <m:dPr>
                        <m:ctrlPr>
                          <a:rPr lang="en-US" i="1">
                            <a:latin typeface="Cambria Math" panose="02040503050406030204" pitchFamily="18" charset="0"/>
                            <a:sym typeface="Wingdings" panose="05000000000000000000" pitchFamily="2" charset="2"/>
                          </a:rPr>
                        </m:ctrlPr>
                      </m:dPr>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𝑛</m:t>
                            </m:r>
                          </m:e>
                          <m:sup>
                            <m:r>
                              <a:rPr lang="en-US" i="1">
                                <a:latin typeface="Cambria Math" panose="02040503050406030204" pitchFamily="18" charset="0"/>
                                <a:sym typeface="Wingdings" panose="05000000000000000000" pitchFamily="2" charset="2"/>
                              </a:rPr>
                              <m:t>2</m:t>
                            </m:r>
                          </m:sup>
                        </m:sSup>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panose="02040503050406030204" pitchFamily="18" charset="0"/>
                                <a:sym typeface="Wingdings" panose="05000000000000000000" pitchFamily="2" charset="2"/>
                              </a:rPr>
                              <m:t>log</m:t>
                            </m:r>
                          </m:fName>
                          <m:e>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panose="02040503050406030204" pitchFamily="18" charset="0"/>
                                    <a:sym typeface="Wingdings" panose="05000000000000000000" pitchFamily="2" charset="2"/>
                                  </a:rPr>
                                  <m:t>log</m:t>
                                </m:r>
                              </m:fName>
                              <m:e>
                                <m:r>
                                  <a:rPr lang="en-US" b="0" i="1" smtClean="0">
                                    <a:latin typeface="Cambria Math" panose="02040503050406030204" pitchFamily="18" charset="0"/>
                                    <a:sym typeface="Wingdings" panose="05000000000000000000" pitchFamily="2" charset="2"/>
                                  </a:rPr>
                                  <m:t>𝑛</m:t>
                                </m:r>
                              </m:e>
                            </m:func>
                          </m:e>
                        </m:func>
                        <m:r>
                          <a:rPr lang="en-US" i="1">
                            <a:latin typeface="Cambria Math" panose="02040503050406030204" pitchFamily="18" charset="0"/>
                            <a:sym typeface="Wingdings" panose="05000000000000000000" pitchFamily="2" charset="2"/>
                          </a:rPr>
                          <m:t>/</m:t>
                        </m:r>
                        <m:func>
                          <m:funcPr>
                            <m:ctrlPr>
                              <a:rPr lang="en-US" i="1">
                                <a:latin typeface="Cambria Math" panose="02040503050406030204" pitchFamily="18" charset="0"/>
                                <a:sym typeface="Wingdings" panose="05000000000000000000" pitchFamily="2" charset="2"/>
                              </a:rPr>
                            </m:ctrlPr>
                          </m:funcPr>
                          <m:fName>
                            <m:r>
                              <m:rPr>
                                <m:sty m:val="p"/>
                              </m:rPr>
                              <a:rPr lang="en-US">
                                <a:latin typeface="Cambria Math" panose="02040503050406030204" pitchFamily="18" charset="0"/>
                                <a:sym typeface="Wingdings" panose="05000000000000000000" pitchFamily="2" charset="2"/>
                              </a:rPr>
                              <m:t>log</m:t>
                            </m:r>
                          </m:fName>
                          <m:e>
                            <m:r>
                              <a:rPr lang="en-US" i="1">
                                <a:latin typeface="Cambria Math" panose="02040503050406030204" pitchFamily="18" charset="0"/>
                                <a:sym typeface="Wingdings" panose="05000000000000000000" pitchFamily="2" charset="2"/>
                              </a:rPr>
                              <m:t>𝑛</m:t>
                            </m:r>
                          </m:e>
                        </m:func>
                      </m:e>
                    </m:d>
                  </m:oMath>
                </a14:m>
                <a:r>
                  <a:rPr lang="en-US" dirty="0" smtClean="0"/>
                  <a:t> at most</a:t>
                </a:r>
              </a:p>
              <a:p>
                <a:pPr lvl="1"/>
                <a:r>
                  <a:rPr lang="en-US" dirty="0" smtClean="0"/>
                  <a:t>Theoretical [ABP17] then practical [ABH17] construction of depth-robust graphs</a:t>
                </a:r>
              </a:p>
              <a:p>
                <a:pPr marL="400050" lvl="1" indent="0">
                  <a:buNone/>
                </a:pPr>
                <a:r>
                  <a:rPr lang="en-US" dirty="0" smtClean="0">
                    <a:sym typeface="Wingdings" panose="05000000000000000000" pitchFamily="2" charset="2"/>
                  </a:rPr>
                  <a:t>                  </a:t>
                </a:r>
                <a:r>
                  <a:rPr lang="en-US" dirty="0">
                    <a:sym typeface="Wingdings" panose="05000000000000000000" pitchFamily="2" charset="2"/>
                  </a:rPr>
                  <a:t> </a:t>
                </a:r>
                <a14:m>
                  <m:oMath xmlns:m="http://schemas.openxmlformats.org/officeDocument/2006/math">
                    <m:r>
                      <m:rPr>
                        <m:sty m:val="p"/>
                      </m:rPr>
                      <a:rPr lang="en-US">
                        <a:latin typeface="Cambria Math" panose="02040503050406030204" pitchFamily="18" charset="0"/>
                        <a:sym typeface="Wingdings" panose="05000000000000000000" pitchFamily="2" charset="2"/>
                      </a:rPr>
                      <m:t>CC</m:t>
                    </m:r>
                    <m:d>
                      <m:dPr>
                        <m:ctrlPr>
                          <a:rPr lang="en-US" i="1">
                            <a:latin typeface="Cambria Math" panose="02040503050406030204" pitchFamily="18" charset="0"/>
                            <a:sym typeface="Wingdings" panose="05000000000000000000" pitchFamily="2" charset="2"/>
                          </a:rPr>
                        </m:ctrlPr>
                      </m:dPr>
                      <m:e>
                        <m:r>
                          <m:rPr>
                            <m:sty m:val="p"/>
                          </m:rPr>
                          <a:rPr lang="en-US">
                            <a:latin typeface="Cambria Math" panose="02040503050406030204" pitchFamily="18" charset="0"/>
                            <a:sym typeface="Wingdings" panose="05000000000000000000" pitchFamily="2" charset="2"/>
                          </a:rPr>
                          <m:t>G</m:t>
                        </m:r>
                      </m:e>
                    </m:d>
                    <m:r>
                      <a:rPr lang="en-US" b="0" i="1" smtClean="0">
                        <a:latin typeface="Cambria Math" panose="02040503050406030204" pitchFamily="18" charset="0"/>
                        <a:sym typeface="Wingdings" panose="05000000000000000000" pitchFamily="2" charset="2"/>
                      </a:rPr>
                      <m:t>=</m:t>
                    </m:r>
                    <m:r>
                      <m:rPr>
                        <m:sty m:val="p"/>
                      </m:rPr>
                      <a:rPr lang="el-GR" b="0" i="1" smtClean="0">
                        <a:latin typeface="Cambria Math" panose="02040503050406030204" pitchFamily="18" charset="0"/>
                        <a:ea typeface="Cambria Math" panose="02040503050406030204" pitchFamily="18" charset="0"/>
                        <a:sym typeface="Wingdings" panose="05000000000000000000" pitchFamily="2" charset="2"/>
                      </a:rPr>
                      <m:t>Ω</m:t>
                    </m:r>
                    <m:d>
                      <m:dPr>
                        <m:ctrlPr>
                          <a:rPr lang="en-US" b="0" i="1" smtClean="0">
                            <a:latin typeface="Cambria Math" panose="02040503050406030204" pitchFamily="18" charset="0"/>
                            <a:sym typeface="Wingdings" panose="05000000000000000000" pitchFamily="2" charset="2"/>
                          </a:rPr>
                        </m:ctrlPr>
                      </m:dPr>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𝑛</m:t>
                            </m:r>
                          </m:e>
                          <m:sup>
                            <m:r>
                              <a:rPr lang="en-US" b="0" i="1" smtClean="0">
                                <a:latin typeface="Cambria Math" panose="02040503050406030204" pitchFamily="18" charset="0"/>
                                <a:sym typeface="Wingdings" panose="05000000000000000000" pitchFamily="2" charset="2"/>
                              </a:rPr>
                              <m:t>2</m:t>
                            </m:r>
                          </m:sup>
                        </m:sSup>
                        <m:r>
                          <a:rPr lang="en-US" b="0" i="1" smtClean="0">
                            <a:latin typeface="Cambria Math" panose="02040503050406030204" pitchFamily="18" charset="0"/>
                            <a:sym typeface="Wingdings" panose="05000000000000000000" pitchFamily="2" charset="2"/>
                          </a:rPr>
                          <m:t>/</m:t>
                        </m:r>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panose="02040503050406030204" pitchFamily="18" charset="0"/>
                                <a:sym typeface="Wingdings" panose="05000000000000000000" pitchFamily="2" charset="2"/>
                              </a:rPr>
                              <m:t>log</m:t>
                            </m:r>
                          </m:fName>
                          <m:e>
                            <m:r>
                              <a:rPr lang="en-US" b="0" i="1" smtClean="0">
                                <a:latin typeface="Cambria Math" panose="02040503050406030204" pitchFamily="18" charset="0"/>
                                <a:sym typeface="Wingdings" panose="05000000000000000000" pitchFamily="2" charset="2"/>
                              </a:rPr>
                              <m:t>𝑛</m:t>
                            </m:r>
                          </m:e>
                        </m:func>
                      </m:e>
                    </m:d>
                    <m:r>
                      <a:rPr lang="en-US" i="1" smtClean="0">
                        <a:latin typeface="Cambria Math" panose="02040503050406030204" pitchFamily="18" charset="0"/>
                        <a:sym typeface="Wingdings" panose="05000000000000000000" pitchFamily="2" charset="2"/>
                      </a:rPr>
                      <m:t> </m:t>
                    </m:r>
                  </m:oMath>
                </a14:m>
                <a:r>
                  <a:rPr lang="en-US" dirty="0"/>
                  <a:t>[AB16,AB17,ABP17,BZ17</a:t>
                </a:r>
                <a:r>
                  <a:rPr lang="en-US" dirty="0" smtClean="0"/>
                  <a:t>]</a:t>
                </a:r>
              </a:p>
              <a:p>
                <a:r>
                  <a:rPr lang="en-US" b="1" dirty="0" smtClean="0"/>
                  <a:t>Open Problem 1: </a:t>
                </a:r>
                <a:r>
                  <a:rPr lang="en-US" dirty="0" smtClean="0"/>
                  <a:t>Construct G with </a:t>
                </a:r>
                <a14:m>
                  <m:oMath xmlns:m="http://schemas.openxmlformats.org/officeDocument/2006/math">
                    <m:r>
                      <m:rPr>
                        <m:sty m:val="p"/>
                      </m:rPr>
                      <a:rPr lang="en-US">
                        <a:latin typeface="Cambria Math" panose="02040503050406030204" pitchFamily="18" charset="0"/>
                        <a:sym typeface="Wingdings" panose="05000000000000000000" pitchFamily="2" charset="2"/>
                      </a:rPr>
                      <m:t>CC</m:t>
                    </m:r>
                    <m:d>
                      <m:dPr>
                        <m:ctrlPr>
                          <a:rPr lang="en-US" i="1">
                            <a:latin typeface="Cambria Math" panose="02040503050406030204" pitchFamily="18" charset="0"/>
                            <a:sym typeface="Wingdings" panose="05000000000000000000" pitchFamily="2" charset="2"/>
                          </a:rPr>
                        </m:ctrlPr>
                      </m:dPr>
                      <m:e>
                        <m:r>
                          <m:rPr>
                            <m:sty m:val="p"/>
                          </m:rPr>
                          <a:rPr lang="en-US">
                            <a:latin typeface="Cambria Math" panose="02040503050406030204" pitchFamily="18" charset="0"/>
                            <a:sym typeface="Wingdings" panose="05000000000000000000" pitchFamily="2" charset="2"/>
                          </a:rPr>
                          <m:t>G</m:t>
                        </m:r>
                      </m:e>
                    </m:d>
                    <m:r>
                      <a:rPr lang="en-US" i="1">
                        <a:latin typeface="Cambria Math" panose="02040503050406030204" pitchFamily="18" charset="0"/>
                        <a:sym typeface="Wingdings" panose="05000000000000000000" pitchFamily="2" charset="2"/>
                      </a:rPr>
                      <m:t>=</m:t>
                    </m:r>
                    <m:r>
                      <m:rPr>
                        <m:sty m:val="p"/>
                      </m:rPr>
                      <a:rPr lang="el-GR" i="1">
                        <a:latin typeface="Cambria Math" panose="02040503050406030204" pitchFamily="18" charset="0"/>
                        <a:ea typeface="Cambria Math" panose="02040503050406030204" pitchFamily="18" charset="0"/>
                        <a:sym typeface="Wingdings" panose="05000000000000000000" pitchFamily="2" charset="2"/>
                      </a:rPr>
                      <m:t>Ω</m:t>
                    </m:r>
                    <m:d>
                      <m:dPr>
                        <m:ctrlPr>
                          <a:rPr lang="en-US" i="1">
                            <a:latin typeface="Cambria Math" panose="02040503050406030204" pitchFamily="18" charset="0"/>
                            <a:sym typeface="Wingdings" panose="05000000000000000000" pitchFamily="2" charset="2"/>
                          </a:rPr>
                        </m:ctrlPr>
                      </m:dPr>
                      <m:e>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𝑛</m:t>
                            </m:r>
                          </m:e>
                          <m:sup>
                            <m:r>
                              <a:rPr lang="en-US" i="1">
                                <a:latin typeface="Cambria Math" panose="02040503050406030204" pitchFamily="18" charset="0"/>
                                <a:sym typeface="Wingdings" panose="05000000000000000000" pitchFamily="2" charset="2"/>
                              </a:rPr>
                              <m:t>2</m:t>
                            </m:r>
                          </m:sup>
                        </m:sSup>
                        <m:func>
                          <m:funcPr>
                            <m:ctrlPr>
                              <a:rPr lang="en-US" i="1">
                                <a:latin typeface="Cambria Math" panose="02040503050406030204" pitchFamily="18" charset="0"/>
                                <a:sym typeface="Wingdings" panose="05000000000000000000" pitchFamily="2" charset="2"/>
                              </a:rPr>
                            </m:ctrlPr>
                          </m:funcPr>
                          <m:fName>
                            <m:r>
                              <m:rPr>
                                <m:sty m:val="p"/>
                              </m:rPr>
                              <a:rPr lang="en-US">
                                <a:latin typeface="Cambria Math" panose="02040503050406030204" pitchFamily="18" charset="0"/>
                                <a:sym typeface="Wingdings" panose="05000000000000000000" pitchFamily="2" charset="2"/>
                              </a:rPr>
                              <m:t>log</m:t>
                            </m:r>
                          </m:fName>
                          <m:e>
                            <m:func>
                              <m:funcPr>
                                <m:ctrlPr>
                                  <a:rPr lang="en-US" i="1">
                                    <a:latin typeface="Cambria Math" panose="02040503050406030204" pitchFamily="18" charset="0"/>
                                    <a:sym typeface="Wingdings" panose="05000000000000000000" pitchFamily="2" charset="2"/>
                                  </a:rPr>
                                </m:ctrlPr>
                              </m:funcPr>
                              <m:fName>
                                <m:r>
                                  <m:rPr>
                                    <m:sty m:val="p"/>
                                  </m:rPr>
                                  <a:rPr lang="en-US">
                                    <a:latin typeface="Cambria Math" panose="02040503050406030204" pitchFamily="18" charset="0"/>
                                    <a:sym typeface="Wingdings" panose="05000000000000000000" pitchFamily="2" charset="2"/>
                                  </a:rPr>
                                  <m:t>log</m:t>
                                </m:r>
                              </m:fName>
                              <m:e>
                                <m:r>
                                  <a:rPr lang="en-US" i="1">
                                    <a:latin typeface="Cambria Math" panose="02040503050406030204" pitchFamily="18" charset="0"/>
                                    <a:sym typeface="Wingdings" panose="05000000000000000000" pitchFamily="2" charset="2"/>
                                  </a:rPr>
                                  <m:t>𝑛</m:t>
                                </m:r>
                              </m:e>
                            </m:func>
                          </m:e>
                        </m:func>
                        <m:r>
                          <a:rPr lang="en-US" i="1">
                            <a:latin typeface="Cambria Math" panose="02040503050406030204" pitchFamily="18" charset="0"/>
                            <a:sym typeface="Wingdings" panose="05000000000000000000" pitchFamily="2" charset="2"/>
                          </a:rPr>
                          <m:t>/</m:t>
                        </m:r>
                        <m:func>
                          <m:funcPr>
                            <m:ctrlPr>
                              <a:rPr lang="en-US" i="1">
                                <a:latin typeface="Cambria Math" panose="02040503050406030204" pitchFamily="18" charset="0"/>
                                <a:sym typeface="Wingdings" panose="05000000000000000000" pitchFamily="2" charset="2"/>
                              </a:rPr>
                            </m:ctrlPr>
                          </m:funcPr>
                          <m:fName>
                            <m:r>
                              <m:rPr>
                                <m:sty m:val="p"/>
                              </m:rPr>
                              <a:rPr lang="en-US">
                                <a:latin typeface="Cambria Math" panose="02040503050406030204" pitchFamily="18" charset="0"/>
                                <a:sym typeface="Wingdings" panose="05000000000000000000" pitchFamily="2" charset="2"/>
                              </a:rPr>
                              <m:t>log</m:t>
                            </m:r>
                          </m:fName>
                          <m:e>
                            <m:r>
                              <a:rPr lang="en-US" i="1">
                                <a:latin typeface="Cambria Math" panose="02040503050406030204" pitchFamily="18" charset="0"/>
                                <a:sym typeface="Wingdings" panose="05000000000000000000" pitchFamily="2" charset="2"/>
                              </a:rPr>
                              <m:t>𝑛</m:t>
                            </m:r>
                          </m:e>
                        </m:func>
                      </m:e>
                    </m:d>
                  </m:oMath>
                </a14:m>
                <a:endParaRPr lang="en-US" dirty="0" smtClean="0"/>
              </a:p>
              <a:p>
                <a:pPr lvl="1"/>
                <a:r>
                  <a:rPr lang="en-US" dirty="0" smtClean="0"/>
                  <a:t>Conjecture: [BHKLXZ19] achieves this goal.</a:t>
                </a:r>
              </a:p>
              <a:p>
                <a:r>
                  <a:rPr lang="en-US" b="1" dirty="0" smtClean="0"/>
                  <a:t>Open Problem 2: </a:t>
                </a:r>
                <a:r>
                  <a:rPr lang="en-US" dirty="0" smtClean="0"/>
                  <a:t>Tighten constants in upper/lower bounds</a:t>
                </a: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228600" y="1369219"/>
                <a:ext cx="8286750" cy="3263504"/>
              </a:xfrm>
              <a:blipFill>
                <a:blip r:embed="rId2"/>
                <a:stretch>
                  <a:fillRect l="-1177" t="-1308" r="-515" b="-803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24</a:t>
            </a:fld>
            <a:endParaRPr lang="en-US"/>
          </a:p>
        </p:txBody>
      </p:sp>
    </p:spTree>
    <p:extLst>
      <p:ext uri="{BB962C8B-B14F-4D97-AF65-F5344CB8AC3E}">
        <p14:creationId xmlns:p14="http://schemas.microsoft.com/office/powerpoint/2010/main" val="3938795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CC(G) </a:t>
            </a:r>
            <a:r>
              <a:rPr lang="en-US" dirty="0" smtClean="0">
                <a:sym typeface="Wingdings" panose="05000000000000000000" pitchFamily="2" charset="2"/>
              </a:rPr>
              <a:t> cumulative memory cost?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30672" y="3334421"/>
                <a:ext cx="8684728" cy="1668320"/>
              </a:xfrm>
            </p:spPr>
            <p:txBody>
              <a:bodyPr/>
              <a:lstStyle/>
              <a:p>
                <a:pPr marL="38100" indent="0">
                  <a:buNone/>
                </a:pPr>
                <a:r>
                  <a:rPr lang="en-US" sz="2000" b="1" dirty="0" smtClean="0">
                    <a:latin typeface="Cambria Math" panose="02040503050406030204" pitchFamily="18" charset="0"/>
                  </a:rPr>
                  <a:t>Bad Case: H(</a:t>
                </a:r>
                <a:r>
                  <a:rPr lang="en-US" sz="2000" b="1" dirty="0" err="1" smtClean="0">
                    <a:latin typeface="Cambria Math" panose="02040503050406030204" pitchFamily="18" charset="0"/>
                  </a:rPr>
                  <a:t>x,y</a:t>
                </a:r>
                <a:r>
                  <a:rPr lang="en-US" sz="2000" b="1" dirty="0" smtClean="0">
                    <a:latin typeface="Cambria Math" panose="02040503050406030204" pitchFamily="18" charset="0"/>
                  </a:rPr>
                  <a:t>)=</a:t>
                </a:r>
                <a:r>
                  <a:rPr lang="en-US" sz="2000" b="1" dirty="0" err="1" smtClean="0">
                    <a:latin typeface="Cambria Math" panose="02040503050406030204" pitchFamily="18" charset="0"/>
                  </a:rPr>
                  <a:t>x+y</a:t>
                </a:r>
                <a:r>
                  <a:rPr lang="en-US" sz="2000" b="1" dirty="0" smtClean="0">
                    <a:latin typeface="Cambria Math" panose="02040503050406030204" pitchFamily="18" charset="0"/>
                  </a:rPr>
                  <a:t> mod 2</a:t>
                </a:r>
                <a:r>
                  <a:rPr lang="en-US" sz="2000" b="1" baseline="30000" dirty="0" smtClean="0">
                    <a:latin typeface="Cambria Math" panose="02040503050406030204" pitchFamily="18" charset="0"/>
                  </a:rPr>
                  <a:t>w</a:t>
                </a:r>
                <a:r>
                  <a:rPr lang="en-US" sz="2000" b="1" dirty="0" smtClean="0">
                    <a:latin typeface="Cambria Math" panose="02040503050406030204" pitchFamily="18" charset="0"/>
                  </a:rPr>
                  <a:t>  </a:t>
                </a:r>
                <a:r>
                  <a:rPr lang="en-US" sz="2000" b="1" dirty="0" smtClean="0">
                    <a:latin typeface="Cambria Math" panose="02040503050406030204" pitchFamily="18" charset="0"/>
                    <a:sym typeface="Wingdings" panose="05000000000000000000" pitchFamily="2" charset="2"/>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𝑓</m:t>
                        </m:r>
                      </m:e>
                      <m:sub>
                        <m:r>
                          <a:rPr lang="en-US" sz="2000" i="1">
                            <a:latin typeface="Cambria Math"/>
                          </a:rPr>
                          <m:t>𝐺</m:t>
                        </m:r>
                        <m:r>
                          <a:rPr lang="en-US" sz="2000" i="1">
                            <a:latin typeface="Cambria Math"/>
                          </a:rPr>
                          <m:t>,</m:t>
                        </m:r>
                        <m:r>
                          <a:rPr lang="en-US" sz="2000" i="1">
                            <a:latin typeface="Cambria Math"/>
                          </a:rPr>
                          <m:t>𝐻</m:t>
                        </m:r>
                      </m:sub>
                    </m:sSub>
                    <m:d>
                      <m:dPr>
                        <m:ctrlPr>
                          <a:rPr lang="en-US" sz="2000" i="1">
                            <a:latin typeface="Cambria Math" panose="02040503050406030204" pitchFamily="18" charset="0"/>
                          </a:rPr>
                        </m:ctrlPr>
                      </m:dPr>
                      <m:e>
                        <m:r>
                          <a:rPr lang="en-US" sz="2000" i="1">
                            <a:latin typeface="Cambria Math"/>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𝐺</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𝑥</m:t>
                    </m:r>
                  </m:oMath>
                </a14:m>
                <a:r>
                  <a:rPr lang="en-US" sz="2000" b="1" dirty="0" smtClean="0">
                    <a:latin typeface="Cambria Math" panose="02040503050406030204" pitchFamily="18" charset="0"/>
                  </a:rPr>
                  <a:t>  e.g.,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𝐺</m:t>
                        </m:r>
                      </m:sub>
                    </m:sSub>
                    <m:r>
                      <a:rPr lang="en-US" sz="2000" b="0" i="1" smtClean="0">
                        <a:latin typeface="Cambria Math" panose="02040503050406030204" pitchFamily="18" charset="0"/>
                      </a:rPr>
                      <m:t>=3</m:t>
                    </m:r>
                  </m:oMath>
                </a14:m>
                <a:r>
                  <a:rPr lang="en-US" sz="2000" b="1" dirty="0" smtClean="0">
                    <a:latin typeface="Cambria Math" panose="02040503050406030204" pitchFamily="18" charset="0"/>
                  </a:rPr>
                  <a:t>        (above)   </a:t>
                </a:r>
              </a:p>
              <a:p>
                <a:pPr marL="38100" indent="0">
                  <a:buNone/>
                </a:pPr>
                <a14:m>
                  <m:oMath xmlns:m="http://schemas.openxmlformats.org/officeDocument/2006/math">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𝐺</m:t>
                        </m:r>
                      </m:sub>
                    </m:sSub>
                    <m:r>
                      <a:rPr lang="en-US" sz="2000" i="1">
                        <a:latin typeface="Cambria Math" panose="02040503050406030204" pitchFamily="18" charset="0"/>
                      </a:rPr>
                      <m:t>=</m:t>
                    </m:r>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0" i="1" smtClean="0">
                            <a:latin typeface="Cambria Math" panose="02040503050406030204" pitchFamily="18" charset="0"/>
                          </a:rPr>
                          <m:t>𝑛</m:t>
                        </m:r>
                        <m:r>
                          <a:rPr lang="en-US" sz="2000" b="0" i="1" smtClean="0">
                            <a:latin typeface="Cambria Math" panose="02040503050406030204" pitchFamily="18" charset="0"/>
                          </a:rPr>
                          <m:t>−2</m:t>
                        </m:r>
                      </m:sup>
                    </m:sSup>
                    <m:r>
                      <a:rPr lang="en-US" sz="2000" b="1" i="0" smtClean="0">
                        <a:latin typeface="Cambria Math" panose="02040503050406030204" pitchFamily="18" charset="0"/>
                      </a:rPr>
                      <m:t> </m:t>
                    </m:r>
                  </m:oMath>
                </a14:m>
                <a:r>
                  <a:rPr lang="en-US" sz="2000" b="1" dirty="0" smtClean="0">
                    <a:latin typeface="Cambria Math" panose="02040503050406030204" pitchFamily="18" charset="0"/>
                  </a:rPr>
                  <a:t>(complete)</a:t>
                </a:r>
                <a:endParaRPr lang="en-US" sz="2000" i="1" dirty="0" smtClean="0">
                  <a:latin typeface="Cambria Math" panose="02040503050406030204" pitchFamily="18" charset="0"/>
                </a:endParaRPr>
              </a:p>
              <a:p>
                <a:pPr marL="38100" indent="0">
                  <a:buNone/>
                </a:pPr>
                <a:r>
                  <a:rPr lang="en-US" sz="2000" dirty="0" smtClean="0">
                    <a:latin typeface="Cambria Math" panose="02040503050406030204" pitchFamily="18" charset="0"/>
                  </a:rPr>
                  <a:t>Computing </a:t>
                </a:r>
                <a14:m>
                  <m:oMath xmlns:m="http://schemas.openxmlformats.org/officeDocument/2006/math">
                    <m:sSub>
                      <m:sSubPr>
                        <m:ctrlPr>
                          <a:rPr lang="en-US" sz="2000" i="1">
                            <a:latin typeface="Cambria Math" panose="02040503050406030204" pitchFamily="18" charset="0"/>
                          </a:rPr>
                        </m:ctrlPr>
                      </m:sSubPr>
                      <m:e>
                        <m:r>
                          <m:rPr>
                            <m:sty m:val="p"/>
                          </m:rPr>
                          <a:rPr lang="en-US" sz="2000" i="0">
                            <a:latin typeface="Cambria Math"/>
                          </a:rPr>
                          <m:t>f</m:t>
                        </m:r>
                      </m:e>
                      <m:sub>
                        <m:r>
                          <m:rPr>
                            <m:sty m:val="p"/>
                          </m:rPr>
                          <a:rPr lang="en-US" sz="2000" i="0">
                            <a:latin typeface="Cambria Math"/>
                          </a:rPr>
                          <m:t>G</m:t>
                        </m:r>
                        <m:r>
                          <a:rPr lang="en-US" sz="2000" i="0">
                            <a:latin typeface="Cambria Math"/>
                          </a:rPr>
                          <m:t>,</m:t>
                        </m:r>
                        <m:r>
                          <m:rPr>
                            <m:sty m:val="p"/>
                          </m:rPr>
                          <a:rPr lang="en-US" sz="2000" i="0">
                            <a:latin typeface="Cambria Math"/>
                          </a:rPr>
                          <m:t>H</m:t>
                        </m:r>
                      </m:sub>
                    </m:sSub>
                    <m:d>
                      <m:dPr>
                        <m:ctrlPr>
                          <a:rPr lang="en-US" sz="2000" i="1">
                            <a:latin typeface="Cambria Math" panose="02040503050406030204" pitchFamily="18" charset="0"/>
                          </a:rPr>
                        </m:ctrlPr>
                      </m:dPr>
                      <m:e>
                        <m:r>
                          <m:rPr>
                            <m:sty m:val="p"/>
                          </m:rPr>
                          <a:rPr lang="en-US" sz="2000" i="0">
                            <a:latin typeface="Cambria Math"/>
                          </a:rPr>
                          <m:t>x</m:t>
                        </m:r>
                      </m:e>
                    </m:d>
                  </m:oMath>
                </a14:m>
                <a:r>
                  <a:rPr lang="en-US" sz="2000" dirty="0" smtClean="0">
                    <a:latin typeface="Cambria Math" panose="02040503050406030204" pitchFamily="18" charset="0"/>
                  </a:rPr>
                  <a:t> is fast + requires minimal memory.</a:t>
                </a:r>
              </a:p>
              <a:p>
                <a:pPr marL="38100" indent="0">
                  <a:buNone/>
                </a:pPr>
                <a:r>
                  <a:rPr lang="en-US" sz="2000" dirty="0">
                    <a:latin typeface="Cambria Math" panose="02040503050406030204" pitchFamily="18" charset="0"/>
                  </a:rPr>
                  <a:t> </a:t>
                </a:r>
                <a:r>
                  <a:rPr lang="en-US" sz="2000" dirty="0" smtClean="0">
                    <a:latin typeface="Cambria Math" panose="02040503050406030204" pitchFamily="18" charset="0"/>
                  </a:rPr>
                  <a:t>  (even if pebbling cost CC(G) is large!) </a:t>
                </a:r>
                <a:endParaRPr lang="en-US" sz="2000" dirty="0">
                  <a:latin typeface="Cambria Math" panose="02040503050406030204" pitchFamily="18" charset="0"/>
                </a:endParaRPr>
              </a:p>
              <a:p>
                <a:pPr marL="38100" indent="0">
                  <a:buNone/>
                </a:pPr>
                <a:endParaRPr lang="en-US" sz="2000" dirty="0"/>
              </a:p>
              <a:p>
                <a:pPr marL="38100" indent="0">
                  <a:buNone/>
                </a:pPr>
                <a:endParaRPr lang="en-US" sz="2000" i="1" dirty="0" smtClean="0">
                  <a:latin typeface="Cambria Math" panose="02040503050406030204" pitchFamily="18" charset="0"/>
                </a:endParaRPr>
              </a:p>
              <a:p>
                <a:pPr marL="38100" indent="0">
                  <a:buNone/>
                </a:pPr>
                <a:endParaRPr lang="en-US" sz="2000" i="1" dirty="0">
                  <a:latin typeface="Cambria Math" panose="020405030504060302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30672" y="3334421"/>
                <a:ext cx="8684728" cy="1668320"/>
              </a:xfrm>
              <a:blipFill>
                <a:blip r:embed="rId2"/>
                <a:stretch>
                  <a:fillRect l="-561" r="-912" b="-474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25</a:t>
            </a:fld>
            <a:endParaRPr lang="en-US"/>
          </a:p>
        </p:txBody>
      </p:sp>
      <p:sp>
        <p:nvSpPr>
          <p:cNvPr id="5" name="Oval 4"/>
          <p:cNvSpPr/>
          <p:nvPr/>
        </p:nvSpPr>
        <p:spPr>
          <a:xfrm>
            <a:off x="1932171" y="1769957"/>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6" name="Oval 5"/>
          <p:cNvSpPr/>
          <p:nvPr/>
        </p:nvSpPr>
        <p:spPr>
          <a:xfrm>
            <a:off x="2664252" y="1529517"/>
            <a:ext cx="530834" cy="443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7" name="Oval 6"/>
          <p:cNvSpPr/>
          <p:nvPr/>
        </p:nvSpPr>
        <p:spPr>
          <a:xfrm>
            <a:off x="3340862" y="191397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8" name="Oval 7"/>
          <p:cNvSpPr/>
          <p:nvPr/>
        </p:nvSpPr>
        <p:spPr>
          <a:xfrm>
            <a:off x="4064739" y="157411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9" name="Straight Arrow Connector 8"/>
          <p:cNvCxnSpPr/>
          <p:nvPr/>
        </p:nvCxnSpPr>
        <p:spPr>
          <a:xfrm>
            <a:off x="1432979" y="1982520"/>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08706" y="1783322"/>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05796" y="1505419"/>
                <a:ext cx="3557204" cy="1070358"/>
              </a:xfrm>
              <a:prstGeom prst="rect">
                <a:avLst/>
              </a:prstGeom>
              <a:noFill/>
            </p:spPr>
            <p:txBody>
              <a:bodyPr wrap="square" lIns="68580" tIns="34290" rIns="68580" bIns="34290" rtlCol="0">
                <a:spAutoFit/>
              </a:bodyPr>
              <a:lstStyle/>
              <a:p>
                <a:r>
                  <a:rPr lang="en-US" sz="2400" b="1" dirty="0" smtClean="0"/>
                  <a:t>Output: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𝐺</m:t>
                        </m:r>
                        <m:r>
                          <a:rPr lang="en-US" sz="2400" i="1">
                            <a:latin typeface="Cambria Math"/>
                          </a:rPr>
                          <m:t>,</m:t>
                        </m:r>
                        <m:r>
                          <a:rPr lang="en-US" sz="2400" i="1">
                            <a:latin typeface="Cambria Math"/>
                          </a:rPr>
                          <m:t>𝐻</m:t>
                        </m:r>
                      </m:sub>
                    </m:sSub>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𝐿</m:t>
                        </m:r>
                      </m:e>
                      <m:sub>
                        <m:r>
                          <a:rPr lang="en-US" sz="2400" b="0" i="1" smtClean="0">
                            <a:latin typeface="Cambria Math"/>
                          </a:rPr>
                          <m:t>𝑁</m:t>
                        </m:r>
                      </m:sub>
                    </m:sSub>
                  </m:oMath>
                </a14:m>
                <a:endParaRPr lang="en-US" sz="2400" b="0" baseline="-2500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3</m:t>
                      </m:r>
                      <m:r>
                        <a:rPr lang="en-US" sz="2400" i="1">
                          <a:latin typeface="Cambria Math" panose="02040503050406030204" pitchFamily="18" charset="0"/>
                        </a:rPr>
                        <m:t>)</m:t>
                      </m:r>
                    </m:oMath>
                  </m:oMathPara>
                </a14:m>
                <a:endParaRPr lang="en-US" sz="2400" dirty="0" err="1"/>
              </a:p>
              <a:p>
                <a:endParaRPr lang="en-US" sz="2400" baseline="-25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205796" y="1505419"/>
                <a:ext cx="3557204" cy="1070358"/>
              </a:xfrm>
              <a:prstGeom prst="rect">
                <a:avLst/>
              </a:prstGeom>
              <a:blipFill>
                <a:blip r:embed="rId3"/>
                <a:stretch>
                  <a:fillRect l="-3253" t="-5682"/>
                </a:stretch>
              </a:blipFill>
            </p:spPr>
            <p:txBody>
              <a:bodyPr/>
              <a:lstStyle/>
              <a:p>
                <a:r>
                  <a:rPr lang="en-US">
                    <a:noFill/>
                  </a:rPr>
                  <a:t> </a:t>
                </a:r>
              </a:p>
            </p:txBody>
          </p:sp>
        </mc:Fallback>
      </mc:AlternateContent>
      <p:sp>
        <p:nvSpPr>
          <p:cNvPr id="12" name="TextBox 11"/>
          <p:cNvSpPr txBox="1"/>
          <p:nvPr/>
        </p:nvSpPr>
        <p:spPr>
          <a:xfrm>
            <a:off x="533400" y="1524483"/>
            <a:ext cx="1230145" cy="807913"/>
          </a:xfrm>
          <a:prstGeom prst="rect">
            <a:avLst/>
          </a:prstGeom>
          <a:noFill/>
        </p:spPr>
        <p:txBody>
          <a:bodyPr wrap="none" lIns="68580" tIns="34290" rIns="68580" bIns="34290" rtlCol="0">
            <a:spAutoFit/>
          </a:bodyPr>
          <a:lstStyle/>
          <a:p>
            <a:r>
              <a:rPr lang="en-US" sz="2400" b="1" dirty="0"/>
              <a:t>Input: </a:t>
            </a:r>
            <a:r>
              <a:rPr lang="en-US" sz="2400" dirty="0" smtClean="0"/>
              <a:t>x</a:t>
            </a:r>
            <a:endParaRPr lang="en-US" sz="2400" dirty="0"/>
          </a:p>
          <a:p>
            <a:endParaRPr lang="en-US" sz="2400" dirty="0"/>
          </a:p>
        </p:txBody>
      </p:sp>
      <p:sp>
        <p:nvSpPr>
          <p:cNvPr id="13" name="TextBox 12"/>
          <p:cNvSpPr txBox="1"/>
          <p:nvPr/>
        </p:nvSpPr>
        <p:spPr>
          <a:xfrm>
            <a:off x="798960" y="1994175"/>
            <a:ext cx="138548" cy="438581"/>
          </a:xfrm>
          <a:prstGeom prst="rect">
            <a:avLst/>
          </a:prstGeom>
          <a:noFill/>
        </p:spPr>
        <p:txBody>
          <a:bodyPr wrap="none" lIns="68580" tIns="34290" rIns="68580" bIns="34290" rtlCol="0">
            <a:spAutoFit/>
          </a:bodyPr>
          <a:lstStyle/>
          <a:p>
            <a:endParaRPr lang="en-US" sz="2400" dirty="0"/>
          </a:p>
        </p:txBody>
      </p:sp>
      <p:cxnSp>
        <p:nvCxnSpPr>
          <p:cNvPr id="14" name="Straight Arrow Connector 13"/>
          <p:cNvCxnSpPr>
            <a:stCxn id="5" idx="7"/>
          </p:cNvCxnSpPr>
          <p:nvPr/>
        </p:nvCxnSpPr>
        <p:spPr>
          <a:xfrm flipV="1">
            <a:off x="2332494" y="1738448"/>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95260" y="2115911"/>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0088" y="1889976"/>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97928" y="1784497"/>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4453" y="1688498"/>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767446" y="2205940"/>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064738" y="2461040"/>
                <a:ext cx="2059346"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1</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oMath>
                  </m:oMathPara>
                </a14:m>
                <a:endParaRPr lang="en-US" sz="2400" dirty="0" err="1"/>
              </a:p>
            </p:txBody>
          </p:sp>
        </mc:Choice>
        <mc:Fallback xmlns="">
          <p:sp>
            <p:nvSpPr>
              <p:cNvPr id="20" name="TextBox 19"/>
              <p:cNvSpPr txBox="1">
                <a:spLocks noRot="1" noChangeAspect="1" noMove="1" noResize="1" noEditPoints="1" noAdjustHandles="1" noChangeArrowheads="1" noChangeShapeType="1" noTextEdit="1"/>
              </p:cNvSpPr>
              <p:nvPr/>
            </p:nvSpPr>
            <p:spPr>
              <a:xfrm>
                <a:off x="4064738" y="2461040"/>
                <a:ext cx="2059346" cy="438582"/>
              </a:xfrm>
              <a:prstGeom prst="rect">
                <a:avLst/>
              </a:prstGeom>
              <a:blipFill>
                <a:blip r:embed="rId4"/>
                <a:stretch>
                  <a:fillRect r="-1183" b="-23611"/>
                </a:stretch>
              </a:blipFill>
            </p:spPr>
            <p:txBody>
              <a:bodyPr/>
              <a:lstStyle/>
              <a:p>
                <a:r>
                  <a:rPr lang="en-US">
                    <a:noFill/>
                  </a:rPr>
                  <a:t> </a:t>
                </a:r>
              </a:p>
            </p:txBody>
          </p:sp>
        </mc:Fallback>
      </mc:AlternateContent>
      <p:cxnSp>
        <p:nvCxnSpPr>
          <p:cNvPr id="21" name="Straight Arrow Connector 20"/>
          <p:cNvCxnSpPr>
            <a:endCxn id="5" idx="4"/>
          </p:cNvCxnSpPr>
          <p:nvPr/>
        </p:nvCxnSpPr>
        <p:spPr>
          <a:xfrm flipV="1">
            <a:off x="2090043" y="2237217"/>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98340" y="2514168"/>
                <a:ext cx="1847429"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b="0" i="1" smtClean="0">
                          <a:latin typeface="Cambria Math"/>
                        </a:rPr>
                        <m:t>𝑥</m:t>
                      </m:r>
                      <m:r>
                        <a:rPr lang="en-US" sz="2400" b="0" i="1" smtClean="0">
                          <a:latin typeface="Cambria Math" panose="02040503050406030204" pitchFamily="18" charset="0"/>
                        </a:rPr>
                        <m:t>,0</m:t>
                      </m:r>
                      <m:r>
                        <a:rPr lang="en-US" sz="2400" i="1">
                          <a:latin typeface="Cambria Math" panose="02040503050406030204" pitchFamily="18" charset="0"/>
                        </a:rPr>
                        <m:t>)</m:t>
                      </m:r>
                    </m:oMath>
                  </m:oMathPara>
                </a14:m>
                <a:endParaRPr lang="en-US" sz="2400" dirty="0" err="1"/>
              </a:p>
            </p:txBody>
          </p:sp>
        </mc:Choice>
        <mc:Fallback xmlns="">
          <p:sp>
            <p:nvSpPr>
              <p:cNvPr id="22" name="TextBox 21"/>
              <p:cNvSpPr txBox="1">
                <a:spLocks noRot="1" noChangeAspect="1" noMove="1" noResize="1" noEditPoints="1" noAdjustHandles="1" noChangeArrowheads="1" noChangeShapeType="1" noTextEdit="1"/>
              </p:cNvSpPr>
              <p:nvPr/>
            </p:nvSpPr>
            <p:spPr>
              <a:xfrm>
                <a:off x="898340" y="2514168"/>
                <a:ext cx="1847429" cy="438582"/>
              </a:xfrm>
              <a:prstGeom prst="rect">
                <a:avLst/>
              </a:prstGeom>
              <a:blipFill>
                <a:blip r:embed="rId5"/>
                <a:stretch>
                  <a:fillRect r="-1650" b="-25000"/>
                </a:stretch>
              </a:blipFill>
            </p:spPr>
            <p:txBody>
              <a:bodyPr/>
              <a:lstStyle/>
              <a:p>
                <a:r>
                  <a:rPr lang="en-US">
                    <a:noFill/>
                  </a:rPr>
                  <a:t> </a:t>
                </a:r>
              </a:p>
            </p:txBody>
          </p:sp>
        </mc:Fallback>
      </mc:AlternateContent>
      <p:sp>
        <p:nvSpPr>
          <p:cNvPr id="23" name="Oval 22"/>
          <p:cNvSpPr/>
          <p:nvPr/>
        </p:nvSpPr>
        <p:spPr>
          <a:xfrm>
            <a:off x="1941438" y="1769957"/>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24" name="Straight Arrow Connector 23"/>
          <p:cNvCxnSpPr>
            <a:endCxn id="23" idx="4"/>
          </p:cNvCxnSpPr>
          <p:nvPr/>
        </p:nvCxnSpPr>
        <p:spPr>
          <a:xfrm flipV="1">
            <a:off x="2099310" y="2237217"/>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876800" y="3790950"/>
            <a:ext cx="328996"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28639" y="3961841"/>
            <a:ext cx="1625766" cy="261610"/>
          </a:xfrm>
          <a:prstGeom prst="rect">
            <a:avLst/>
          </a:prstGeom>
          <a:noFill/>
        </p:spPr>
        <p:txBody>
          <a:bodyPr wrap="none" rtlCol="0">
            <a:spAutoFit/>
          </a:bodyPr>
          <a:lstStyle/>
          <a:p>
            <a:r>
              <a:rPr lang="en-US" b="1" dirty="0" smtClean="0"/>
              <a:t>Independent of input!</a:t>
            </a:r>
            <a:endParaRPr lang="en-US" b="1" dirty="0"/>
          </a:p>
        </p:txBody>
      </p:sp>
    </p:spTree>
    <p:extLst>
      <p:ext uri="{BB962C8B-B14F-4D97-AF65-F5344CB8AC3E}">
        <p14:creationId xmlns:p14="http://schemas.microsoft.com/office/powerpoint/2010/main" val="26562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CC(G) </a:t>
            </a:r>
            <a:r>
              <a:rPr lang="en-US" dirty="0" smtClean="0">
                <a:sym typeface="Wingdings" panose="05000000000000000000" pitchFamily="2" charset="2"/>
              </a:rPr>
              <a:t> cumulative memory cost?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767446" y="3435890"/>
                <a:ext cx="5071754" cy="1668320"/>
              </a:xfrm>
            </p:spPr>
            <p:txBody>
              <a:bodyPr/>
              <a:lstStyle/>
              <a:p>
                <a:pPr marL="38100" indent="0">
                  <a:buNone/>
                </a:pPr>
                <a:r>
                  <a:rPr lang="en-US" sz="2000" b="1" dirty="0" smtClean="0">
                    <a:latin typeface="Cambria Math" panose="02040503050406030204" pitchFamily="18" charset="0"/>
                  </a:rPr>
                  <a:t>Theorem [AS15]: (in parallel random oracle model) </a:t>
                </a:r>
              </a:p>
              <a:p>
                <a:pPr marL="38100" indent="0">
                  <a:buNone/>
                </a:pPr>
                <a14:m>
                  <m:oMath xmlns:m="http://schemas.openxmlformats.org/officeDocument/2006/math">
                    <m:r>
                      <a:rPr lang="en-US" sz="2000" b="0" i="1" smtClean="0">
                        <a:latin typeface="Cambria Math" panose="02040503050406030204" pitchFamily="18" charset="0"/>
                      </a:rPr>
                      <m:t>𝐴</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a:rPr>
                          <m:t>𝑓</m:t>
                        </m:r>
                      </m:e>
                      <m:sub>
                        <m:r>
                          <a:rPr lang="en-US" sz="2000" i="1">
                            <a:latin typeface="Cambria Math"/>
                          </a:rPr>
                          <m:t>𝐺</m:t>
                        </m:r>
                        <m:r>
                          <a:rPr lang="en-US" sz="2000" i="1">
                            <a:latin typeface="Cambria Math"/>
                          </a:rPr>
                          <m:t>,</m:t>
                        </m:r>
                        <m:r>
                          <a:rPr lang="en-US" sz="2000" i="1">
                            <a:latin typeface="Cambria Math"/>
                          </a:rPr>
                          <m:t>𝐻</m:t>
                        </m:r>
                      </m:sub>
                    </m:sSub>
                    <m:d>
                      <m:dPr>
                        <m:ctrlPr>
                          <a:rPr lang="en-US" sz="2000" i="1">
                            <a:latin typeface="Cambria Math" panose="02040503050406030204" pitchFamily="18" charset="0"/>
                          </a:rPr>
                        </m:ctrlPr>
                      </m:dPr>
                      <m:e>
                        <m:r>
                          <a:rPr lang="en-US" sz="2000" i="1">
                            <a:latin typeface="Cambria Math"/>
                          </a:rPr>
                          <m:t>𝑥</m:t>
                        </m:r>
                      </m:e>
                    </m:d>
                  </m:oMath>
                </a14:m>
                <a:r>
                  <a:rPr lang="en-US" sz="2000" dirty="0" smtClean="0">
                    <a:sym typeface="Wingdings" panose="05000000000000000000" pitchFamily="2" charset="2"/>
                  </a:rPr>
                  <a:t></a:t>
                </a:r>
                <a14:m>
                  <m:oMath xmlns:m="http://schemas.openxmlformats.org/officeDocument/2006/math">
                    <m:r>
                      <m:rPr>
                        <m:sty m:val="p"/>
                      </m:rPr>
                      <a:rPr lang="en-US" sz="2000" b="0" i="0" smtClean="0">
                        <a:latin typeface="Cambria Math" panose="02040503050406030204" pitchFamily="18" charset="0"/>
                      </a:rPr>
                      <m:t>cmc</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A</m:t>
                        </m:r>
                      </m:e>
                    </m:d>
                    <m:r>
                      <a:rPr lang="en-US" sz="2000" b="0" i="1" smtClean="0">
                        <a:latin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Ω</m:t>
                    </m:r>
                    <m:d>
                      <m:dPr>
                        <m:ctrlPr>
                          <a:rPr lang="el-GR"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rPr>
                          <m:t>𝑤</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𝐶𝐶</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𝐺</m:t>
                        </m:r>
                        <m:r>
                          <a:rPr lang="en-US" sz="2000" i="1">
                            <a:latin typeface="Cambria Math" panose="02040503050406030204" pitchFamily="18" charset="0"/>
                            <a:ea typeface="Cambria Math" panose="02040503050406030204" pitchFamily="18" charset="0"/>
                          </a:rPr>
                          <m:t>)</m:t>
                        </m:r>
                      </m:e>
                    </m:d>
                  </m:oMath>
                </a14:m>
                <a:endParaRPr lang="en-US" sz="2000" i="1" dirty="0">
                  <a:latin typeface="Cambria Math" panose="02040503050406030204" pitchFamily="18" charset="0"/>
                </a:endParaRPr>
              </a:p>
              <a:p>
                <a:pPr marL="38100" indent="0">
                  <a:buNone/>
                </a:pPr>
                <a:endParaRPr lang="en-US" sz="2000" dirty="0"/>
              </a:p>
              <a:p>
                <a:pPr marL="38100" indent="0">
                  <a:buNone/>
                </a:pPr>
                <a:endParaRPr lang="en-US" sz="2000" i="1" dirty="0" smtClean="0">
                  <a:latin typeface="Cambria Math" panose="02040503050406030204" pitchFamily="18" charset="0"/>
                </a:endParaRPr>
              </a:p>
              <a:p>
                <a:pPr marL="38100" indent="0">
                  <a:buNone/>
                </a:pPr>
                <a:endParaRPr lang="en-US" sz="2000" i="1" dirty="0">
                  <a:latin typeface="Cambria Math" panose="020405030504060302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767446" y="3435890"/>
                <a:ext cx="5071754" cy="1668320"/>
              </a:xfrm>
              <a:blipFill>
                <a:blip r:embed="rId2"/>
                <a:stretch>
                  <a:fillRect l="-96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26</a:t>
            </a:fld>
            <a:endParaRPr lang="en-US"/>
          </a:p>
        </p:txBody>
      </p:sp>
      <p:sp>
        <p:nvSpPr>
          <p:cNvPr id="5" name="Oval 4"/>
          <p:cNvSpPr/>
          <p:nvPr/>
        </p:nvSpPr>
        <p:spPr>
          <a:xfrm>
            <a:off x="1932171" y="1769957"/>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6" name="Oval 5"/>
          <p:cNvSpPr/>
          <p:nvPr/>
        </p:nvSpPr>
        <p:spPr>
          <a:xfrm>
            <a:off x="2664252" y="1529517"/>
            <a:ext cx="530834" cy="443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7" name="Oval 6"/>
          <p:cNvSpPr/>
          <p:nvPr/>
        </p:nvSpPr>
        <p:spPr>
          <a:xfrm>
            <a:off x="3340862" y="191397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8" name="Oval 7"/>
          <p:cNvSpPr/>
          <p:nvPr/>
        </p:nvSpPr>
        <p:spPr>
          <a:xfrm>
            <a:off x="4064739" y="157411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9" name="Straight Arrow Connector 8"/>
          <p:cNvCxnSpPr/>
          <p:nvPr/>
        </p:nvCxnSpPr>
        <p:spPr>
          <a:xfrm>
            <a:off x="1432979" y="1982520"/>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08706" y="1783322"/>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05796" y="1505419"/>
                <a:ext cx="3557204" cy="1070358"/>
              </a:xfrm>
              <a:prstGeom prst="rect">
                <a:avLst/>
              </a:prstGeom>
              <a:noFill/>
            </p:spPr>
            <p:txBody>
              <a:bodyPr wrap="square" lIns="68580" tIns="34290" rIns="68580" bIns="34290" rtlCol="0">
                <a:spAutoFit/>
              </a:bodyPr>
              <a:lstStyle/>
              <a:p>
                <a:r>
                  <a:rPr lang="en-US" sz="2400" b="1" dirty="0" smtClean="0"/>
                  <a:t>Output: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𝐺</m:t>
                        </m:r>
                        <m:r>
                          <a:rPr lang="en-US" sz="2400" i="1">
                            <a:latin typeface="Cambria Math"/>
                          </a:rPr>
                          <m:t>,</m:t>
                        </m:r>
                        <m:r>
                          <a:rPr lang="en-US" sz="2400" i="1">
                            <a:latin typeface="Cambria Math"/>
                          </a:rPr>
                          <m:t>𝐻</m:t>
                        </m:r>
                      </m:sub>
                    </m:sSub>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𝐿</m:t>
                        </m:r>
                      </m:e>
                      <m:sub>
                        <m:r>
                          <a:rPr lang="en-US" sz="2400" b="0" i="1" smtClean="0">
                            <a:latin typeface="Cambria Math"/>
                          </a:rPr>
                          <m:t>𝑁</m:t>
                        </m:r>
                      </m:sub>
                    </m:sSub>
                  </m:oMath>
                </a14:m>
                <a:endParaRPr lang="en-US" sz="2400" b="0" baseline="-2500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3</m:t>
                      </m:r>
                      <m:r>
                        <a:rPr lang="en-US" sz="2400" i="1">
                          <a:latin typeface="Cambria Math" panose="02040503050406030204" pitchFamily="18" charset="0"/>
                        </a:rPr>
                        <m:t>)</m:t>
                      </m:r>
                    </m:oMath>
                  </m:oMathPara>
                </a14:m>
                <a:endParaRPr lang="en-US" sz="2400" dirty="0" err="1"/>
              </a:p>
              <a:p>
                <a:endParaRPr lang="en-US" sz="2400" baseline="-25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205796" y="1505419"/>
                <a:ext cx="3557204" cy="1070358"/>
              </a:xfrm>
              <a:prstGeom prst="rect">
                <a:avLst/>
              </a:prstGeom>
              <a:blipFill>
                <a:blip r:embed="rId3"/>
                <a:stretch>
                  <a:fillRect l="-3253" t="-5682"/>
                </a:stretch>
              </a:blipFill>
            </p:spPr>
            <p:txBody>
              <a:bodyPr/>
              <a:lstStyle/>
              <a:p>
                <a:r>
                  <a:rPr lang="en-US">
                    <a:noFill/>
                  </a:rPr>
                  <a:t> </a:t>
                </a:r>
              </a:p>
            </p:txBody>
          </p:sp>
        </mc:Fallback>
      </mc:AlternateContent>
      <p:sp>
        <p:nvSpPr>
          <p:cNvPr id="12" name="TextBox 11"/>
          <p:cNvSpPr txBox="1"/>
          <p:nvPr/>
        </p:nvSpPr>
        <p:spPr>
          <a:xfrm>
            <a:off x="533400" y="1524483"/>
            <a:ext cx="1230145" cy="807913"/>
          </a:xfrm>
          <a:prstGeom prst="rect">
            <a:avLst/>
          </a:prstGeom>
          <a:noFill/>
        </p:spPr>
        <p:txBody>
          <a:bodyPr wrap="none" lIns="68580" tIns="34290" rIns="68580" bIns="34290" rtlCol="0">
            <a:spAutoFit/>
          </a:bodyPr>
          <a:lstStyle/>
          <a:p>
            <a:r>
              <a:rPr lang="en-US" sz="2400" b="1" dirty="0"/>
              <a:t>Input: </a:t>
            </a:r>
            <a:r>
              <a:rPr lang="en-US" sz="2400" dirty="0" smtClean="0"/>
              <a:t>x</a:t>
            </a:r>
            <a:endParaRPr lang="en-US" sz="2400" dirty="0"/>
          </a:p>
          <a:p>
            <a:endParaRPr lang="en-US" sz="2400" dirty="0"/>
          </a:p>
        </p:txBody>
      </p:sp>
      <p:sp>
        <p:nvSpPr>
          <p:cNvPr id="13" name="TextBox 12"/>
          <p:cNvSpPr txBox="1"/>
          <p:nvPr/>
        </p:nvSpPr>
        <p:spPr>
          <a:xfrm>
            <a:off x="798960" y="1994175"/>
            <a:ext cx="138548" cy="438581"/>
          </a:xfrm>
          <a:prstGeom prst="rect">
            <a:avLst/>
          </a:prstGeom>
          <a:noFill/>
        </p:spPr>
        <p:txBody>
          <a:bodyPr wrap="none" lIns="68580" tIns="34290" rIns="68580" bIns="34290" rtlCol="0">
            <a:spAutoFit/>
          </a:bodyPr>
          <a:lstStyle/>
          <a:p>
            <a:endParaRPr lang="en-US" sz="2400" dirty="0"/>
          </a:p>
        </p:txBody>
      </p:sp>
      <p:cxnSp>
        <p:nvCxnSpPr>
          <p:cNvPr id="14" name="Straight Arrow Connector 13"/>
          <p:cNvCxnSpPr>
            <a:stCxn id="5" idx="7"/>
          </p:cNvCxnSpPr>
          <p:nvPr/>
        </p:nvCxnSpPr>
        <p:spPr>
          <a:xfrm flipV="1">
            <a:off x="2332494" y="1738448"/>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95260" y="2115911"/>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0088" y="1889976"/>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97928" y="1784497"/>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4453" y="1688498"/>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767446" y="2205940"/>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064738" y="2461040"/>
                <a:ext cx="2059346"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1</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oMath>
                  </m:oMathPara>
                </a14:m>
                <a:endParaRPr lang="en-US" sz="2400" dirty="0" err="1"/>
              </a:p>
            </p:txBody>
          </p:sp>
        </mc:Choice>
        <mc:Fallback xmlns="">
          <p:sp>
            <p:nvSpPr>
              <p:cNvPr id="20" name="TextBox 19"/>
              <p:cNvSpPr txBox="1">
                <a:spLocks noRot="1" noChangeAspect="1" noMove="1" noResize="1" noEditPoints="1" noAdjustHandles="1" noChangeArrowheads="1" noChangeShapeType="1" noTextEdit="1"/>
              </p:cNvSpPr>
              <p:nvPr/>
            </p:nvSpPr>
            <p:spPr>
              <a:xfrm>
                <a:off x="4064738" y="2461040"/>
                <a:ext cx="2059346" cy="438582"/>
              </a:xfrm>
              <a:prstGeom prst="rect">
                <a:avLst/>
              </a:prstGeom>
              <a:blipFill>
                <a:blip r:embed="rId4"/>
                <a:stretch>
                  <a:fillRect r="-1183" b="-23611"/>
                </a:stretch>
              </a:blipFill>
            </p:spPr>
            <p:txBody>
              <a:bodyPr/>
              <a:lstStyle/>
              <a:p>
                <a:r>
                  <a:rPr lang="en-US">
                    <a:noFill/>
                  </a:rPr>
                  <a:t> </a:t>
                </a:r>
              </a:p>
            </p:txBody>
          </p:sp>
        </mc:Fallback>
      </mc:AlternateContent>
      <p:cxnSp>
        <p:nvCxnSpPr>
          <p:cNvPr id="21" name="Straight Arrow Connector 20"/>
          <p:cNvCxnSpPr>
            <a:endCxn id="5" idx="4"/>
          </p:cNvCxnSpPr>
          <p:nvPr/>
        </p:nvCxnSpPr>
        <p:spPr>
          <a:xfrm flipV="1">
            <a:off x="2090043" y="2237217"/>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98340" y="2514168"/>
                <a:ext cx="1563698"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b="0" i="1" smtClean="0">
                          <a:latin typeface="Cambria Math"/>
                        </a:rPr>
                        <m:t>𝑥</m:t>
                      </m:r>
                      <m:r>
                        <a:rPr lang="en-US" sz="2400" i="1">
                          <a:latin typeface="Cambria Math" panose="02040503050406030204" pitchFamily="18" charset="0"/>
                        </a:rPr>
                        <m:t>)</m:t>
                      </m:r>
                    </m:oMath>
                  </m:oMathPara>
                </a14:m>
                <a:endParaRPr lang="en-US" sz="2400" dirty="0" err="1"/>
              </a:p>
            </p:txBody>
          </p:sp>
        </mc:Choice>
        <mc:Fallback xmlns="">
          <p:sp>
            <p:nvSpPr>
              <p:cNvPr id="22" name="TextBox 21"/>
              <p:cNvSpPr txBox="1">
                <a:spLocks noRot="1" noChangeAspect="1" noMove="1" noResize="1" noEditPoints="1" noAdjustHandles="1" noChangeArrowheads="1" noChangeShapeType="1" noTextEdit="1"/>
              </p:cNvSpPr>
              <p:nvPr/>
            </p:nvSpPr>
            <p:spPr>
              <a:xfrm>
                <a:off x="898340" y="2514168"/>
                <a:ext cx="1563698" cy="438582"/>
              </a:xfrm>
              <a:prstGeom prst="rect">
                <a:avLst/>
              </a:prstGeom>
              <a:blipFill>
                <a:blip r:embed="rId5"/>
                <a:stretch>
                  <a:fillRect r="-1556" b="-25000"/>
                </a:stretch>
              </a:blipFill>
            </p:spPr>
            <p:txBody>
              <a:bodyPr/>
              <a:lstStyle/>
              <a:p>
                <a:r>
                  <a:rPr lang="en-US">
                    <a:noFill/>
                  </a:rPr>
                  <a:t> </a:t>
                </a:r>
              </a:p>
            </p:txBody>
          </p:sp>
        </mc:Fallback>
      </mc:AlternateContent>
      <p:sp>
        <p:nvSpPr>
          <p:cNvPr id="23" name="Oval 22"/>
          <p:cNvSpPr/>
          <p:nvPr/>
        </p:nvSpPr>
        <p:spPr>
          <a:xfrm>
            <a:off x="1941438" y="1769957"/>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24" name="Straight Arrow Connector 23"/>
          <p:cNvCxnSpPr>
            <a:endCxn id="23" idx="4"/>
          </p:cNvCxnSpPr>
          <p:nvPr/>
        </p:nvCxnSpPr>
        <p:spPr>
          <a:xfrm flipV="1">
            <a:off x="2099310" y="2237217"/>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33400" y="3802790"/>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26" name="Oval 25"/>
          <p:cNvSpPr/>
          <p:nvPr/>
        </p:nvSpPr>
        <p:spPr>
          <a:xfrm>
            <a:off x="1265481" y="3562350"/>
            <a:ext cx="530834" cy="44349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27" name="Oval 26"/>
          <p:cNvSpPr/>
          <p:nvPr/>
        </p:nvSpPr>
        <p:spPr>
          <a:xfrm>
            <a:off x="1942091" y="3946808"/>
            <a:ext cx="435851" cy="41842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28" name="Oval 27"/>
          <p:cNvSpPr/>
          <p:nvPr/>
        </p:nvSpPr>
        <p:spPr>
          <a:xfrm>
            <a:off x="2665968" y="36069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31" name="Straight Arrow Connector 30"/>
          <p:cNvCxnSpPr>
            <a:stCxn id="25" idx="7"/>
          </p:cNvCxnSpPr>
          <p:nvPr/>
        </p:nvCxnSpPr>
        <p:spPr>
          <a:xfrm flipV="1">
            <a:off x="933723" y="3771281"/>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96489" y="4148744"/>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371317" y="3922809"/>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799157" y="3817330"/>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805682" y="3721331"/>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42667" y="3802790"/>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Tree>
    <p:extLst>
      <p:ext uri="{BB962C8B-B14F-4D97-AF65-F5344CB8AC3E}">
        <p14:creationId xmlns:p14="http://schemas.microsoft.com/office/powerpoint/2010/main" val="1908913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Oracle Model (PROM)</a:t>
            </a:r>
            <a:endParaRPr lang="en-US" dirty="0"/>
          </a:p>
        </p:txBody>
      </p:sp>
      <p:sp>
        <p:nvSpPr>
          <p:cNvPr id="3" name="Text Placeholder 2"/>
          <p:cNvSpPr>
            <a:spLocks noGrp="1"/>
          </p:cNvSpPr>
          <p:nvPr>
            <p:ph type="body" idx="1"/>
          </p:nvPr>
        </p:nvSpPr>
        <p:spPr>
          <a:xfrm>
            <a:off x="381000" y="1341750"/>
            <a:ext cx="5715000" cy="3356031"/>
          </a:xfrm>
        </p:spPr>
        <p:txBody>
          <a:bodyPr/>
          <a:lstStyle/>
          <a:p>
            <a:endParaRPr lang="en-US" sz="2000" dirty="0"/>
          </a:p>
          <a:p>
            <a:pPr marL="38100" indent="0">
              <a:buNone/>
            </a:pPr>
            <a:endParaRPr lang="en-US" sz="2000" i="1" dirty="0" smtClean="0">
              <a:latin typeface="Cambria Math" panose="02040503050406030204" pitchFamily="18" charset="0"/>
            </a:endParaRPr>
          </a:p>
          <a:p>
            <a:pPr marL="38100" indent="0">
              <a:buNone/>
            </a:pPr>
            <a:endParaRPr lang="en-US" sz="2000"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27</a:t>
            </a:fld>
            <a:endParaRPr lang="en-US"/>
          </a:p>
        </p:txBody>
      </p:sp>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extLst>
                  <p:ext uri="{D42A27DB-BD31-4B8C-83A1-F6EECF244321}">
                    <p14:modId xmlns:p14="http://schemas.microsoft.com/office/powerpoint/2010/main" val="3856858408"/>
                  </p:ext>
                </p:extLst>
              </p:nvPr>
            </p:nvGraphicFramePr>
            <p:xfrm>
              <a:off x="6096000" y="1309181"/>
              <a:ext cx="2514600" cy="2225040"/>
            </p:xfrm>
            <a:graphic>
              <a:graphicData uri="http://schemas.openxmlformats.org/drawingml/2006/table">
                <a:tbl>
                  <a:tblPr firstRow="1" bandRow="1">
                    <a:tableStyleId>{8891E569-2921-4238-9C33-A33D3B80E82E}</a:tableStyleId>
                  </a:tblPr>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00….00</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0</m:t>
                                    </m:r>
                                  </m:sub>
                                </m:sSub>
                              </m:oMath>
                            </m:oMathPara>
                          </a14:m>
                          <a:endParaRPr lang="en-US" sz="1800" dirty="0"/>
                        </a:p>
                      </a:txBody>
                      <a:tcPr/>
                    </a:tc>
                    <a:extLst>
                      <a:ext uri="{0D108BD9-81ED-4DB2-BD59-A6C34878D82A}">
                        <a16:rowId xmlns:a16="http://schemas.microsoft.com/office/drawing/2014/main" val="591263913"/>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1</m:t>
                                    </m:r>
                                  </m:sub>
                                </m:sSub>
                              </m:oMath>
                            </m:oMathPara>
                          </a14:m>
                          <a:endParaRPr lang="en-US" sz="1800" dirty="0"/>
                        </a:p>
                      </a:txBody>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11….11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2404317647"/>
                      </a:ext>
                    </a:extLst>
                  </a:tr>
                </a:tbl>
              </a:graphicData>
            </a:graphic>
          </p:graphicFrame>
        </mc:Choice>
        <mc:Fallback xmlns="">
          <p:graphicFrame>
            <p:nvGraphicFramePr>
              <p:cNvPr id="29" name="Table 28"/>
              <p:cNvGraphicFramePr>
                <a:graphicFrameLocks noGrp="1"/>
              </p:cNvGraphicFramePr>
              <p:nvPr>
                <p:extLst>
                  <p:ext uri="{D42A27DB-BD31-4B8C-83A1-F6EECF244321}">
                    <p14:modId xmlns:p14="http://schemas.microsoft.com/office/powerpoint/2010/main" val="3856858408"/>
                  </p:ext>
                </p:extLst>
              </p:nvPr>
            </p:nvGraphicFramePr>
            <p:xfrm>
              <a:off x="6096000" y="1309181"/>
              <a:ext cx="2514600" cy="2225040"/>
            </p:xfrm>
            <a:graphic>
              <a:graphicData uri="http://schemas.openxmlformats.org/drawingml/2006/table">
                <a:tbl>
                  <a:tblPr firstRow="1" bandRow="1">
                    <a:tableStyleId>{8891E569-2921-4238-9C33-A33D3B80E82E}</a:tableStyleId>
                  </a:tblPr>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endParaRPr lang="en-US"/>
                        </a:p>
                      </a:txBody>
                      <a:tcPr>
                        <a:blipFill>
                          <a:blip r:embed="rId2"/>
                          <a:stretch>
                            <a:fillRect l="-966" t="-108197" r="-101449" b="-403279"/>
                          </a:stretch>
                        </a:blipFill>
                      </a:tcPr>
                    </a:tc>
                    <a:tc>
                      <a:txBody>
                        <a:bodyPr/>
                        <a:lstStyle/>
                        <a:p>
                          <a:endParaRPr lang="en-US"/>
                        </a:p>
                      </a:txBody>
                      <a:tcPr>
                        <a:blipFill>
                          <a:blip r:embed="rId2"/>
                          <a:stretch>
                            <a:fillRect l="-101456" t="-108197" r="-1942" b="-403279"/>
                          </a:stretch>
                        </a:blipFill>
                      </a:tcPr>
                    </a:tc>
                    <a:extLst>
                      <a:ext uri="{0D108BD9-81ED-4DB2-BD59-A6C34878D82A}">
                        <a16:rowId xmlns:a16="http://schemas.microsoft.com/office/drawing/2014/main" val="591263913"/>
                      </a:ext>
                    </a:extLst>
                  </a:tr>
                  <a:tr h="370840">
                    <a:tc>
                      <a:txBody>
                        <a:bodyPr/>
                        <a:lstStyle/>
                        <a:p>
                          <a:endParaRPr lang="en-US"/>
                        </a:p>
                      </a:txBody>
                      <a:tcPr>
                        <a:blipFill>
                          <a:blip r:embed="rId2"/>
                          <a:stretch>
                            <a:fillRect l="-966" t="-208197" r="-101449" b="-303279"/>
                          </a:stretch>
                        </a:blipFill>
                      </a:tcPr>
                    </a:tc>
                    <a:tc>
                      <a:txBody>
                        <a:bodyPr/>
                        <a:lstStyle/>
                        <a:p>
                          <a:endParaRPr lang="en-US"/>
                        </a:p>
                      </a:txBody>
                      <a:tcPr>
                        <a:blipFill>
                          <a:blip r:embed="rId2"/>
                          <a:stretch>
                            <a:fillRect l="-101456" t="-208197" r="-1942" b="-303279"/>
                          </a:stretch>
                        </a:blipFill>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endParaRPr lang="en-US"/>
                        </a:p>
                      </a:txBody>
                      <a:tcPr>
                        <a:blipFill>
                          <a:blip r:embed="rId2"/>
                          <a:stretch>
                            <a:fillRect l="-966" t="-508197" r="-101449" b="-3279"/>
                          </a:stretch>
                        </a:blipFill>
                      </a:tcPr>
                    </a:tc>
                    <a:tc>
                      <a:txBody>
                        <a:bodyPr/>
                        <a:lstStyle/>
                        <a:p>
                          <a:endParaRPr lang="en-US"/>
                        </a:p>
                      </a:txBody>
                      <a:tcPr>
                        <a:blipFill>
                          <a:blip r:embed="rId2"/>
                          <a:stretch>
                            <a:fillRect l="-101456" t="-508197" r="-1942" b="-3279"/>
                          </a:stretch>
                        </a:blipFill>
                      </a:tcPr>
                    </a:tc>
                    <a:extLst>
                      <a:ext uri="{0D108BD9-81ED-4DB2-BD59-A6C34878D82A}">
                        <a16:rowId xmlns:a16="http://schemas.microsoft.com/office/drawing/2014/main" val="2404317647"/>
                      </a:ext>
                    </a:extLst>
                  </a:tr>
                </a:tbl>
              </a:graphicData>
            </a:graphic>
          </p:graphicFrame>
        </mc:Fallback>
      </mc:AlternateContent>
      <p:sp>
        <p:nvSpPr>
          <p:cNvPr id="37" name="Content Placeholder 2"/>
          <p:cNvSpPr txBox="1">
            <a:spLocks/>
          </p:cNvSpPr>
          <p:nvPr/>
        </p:nvSpPr>
        <p:spPr>
          <a:xfrm>
            <a:off x="228600" y="3615944"/>
            <a:ext cx="8229600"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lang="en-US" dirty="0" smtClean="0"/>
          </a:p>
          <a:p>
            <a:r>
              <a:rPr lang="en-US" b="1" dirty="0" smtClean="0"/>
              <a:t>Real World: </a:t>
            </a:r>
            <a:r>
              <a:rPr lang="en-US" dirty="0" smtClean="0"/>
              <a:t>H instantiated as cryptographic hash function (e.g., SHA3) of fixed length (no </a:t>
            </a:r>
            <a:r>
              <a:rPr lang="en-US" dirty="0" err="1" smtClean="0"/>
              <a:t>Merkle-Damgård</a:t>
            </a:r>
            <a:r>
              <a:rPr lang="en-US" dirty="0" smtClean="0"/>
              <a:t>)</a:t>
            </a:r>
          </a:p>
        </p:txBody>
      </p:sp>
      <p:sp>
        <p:nvSpPr>
          <p:cNvPr id="38" name="Content Placeholder 2"/>
          <p:cNvSpPr txBox="1">
            <a:spLocks/>
          </p:cNvSpPr>
          <p:nvPr/>
        </p:nvSpPr>
        <p:spPr>
          <a:xfrm>
            <a:off x="224606" y="971550"/>
            <a:ext cx="5814244"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r>
              <a:rPr lang="en-US" dirty="0" smtClean="0"/>
              <a:t>Model hash function H as a random function</a:t>
            </a:r>
          </a:p>
          <a:p>
            <a:r>
              <a:rPr lang="en-US" dirty="0" smtClean="0"/>
              <a:t>Algorithms can only interact with H as an oracle</a:t>
            </a:r>
          </a:p>
          <a:p>
            <a:pPr lvl="1"/>
            <a:r>
              <a:rPr lang="en-US" b="1" dirty="0" smtClean="0"/>
              <a:t>Query</a:t>
            </a:r>
            <a:r>
              <a:rPr lang="en-US" dirty="0" smtClean="0"/>
              <a:t>: x</a:t>
            </a:r>
          </a:p>
          <a:p>
            <a:pPr lvl="1"/>
            <a:r>
              <a:rPr lang="en-US" b="1" dirty="0" smtClean="0"/>
              <a:t>Response</a:t>
            </a:r>
            <a:r>
              <a:rPr lang="en-US" dirty="0" smtClean="0"/>
              <a:t>: H(x)</a:t>
            </a:r>
          </a:p>
          <a:p>
            <a:r>
              <a:rPr lang="en-US" dirty="0" smtClean="0"/>
              <a:t>If we submit the same query you see the same response</a:t>
            </a:r>
          </a:p>
          <a:p>
            <a:r>
              <a:rPr lang="en-US" dirty="0" smtClean="0"/>
              <a:t>If x has not been queried, then the value of H(x) is uniform</a:t>
            </a:r>
          </a:p>
          <a:p>
            <a:pPr marL="38100" indent="0">
              <a:buNone/>
            </a:pPr>
            <a:endParaRPr lang="en-US" dirty="0" smtClean="0"/>
          </a:p>
        </p:txBody>
      </p:sp>
    </p:spTree>
    <p:extLst>
      <p:ext uri="{BB962C8B-B14F-4D97-AF65-F5344CB8AC3E}">
        <p14:creationId xmlns:p14="http://schemas.microsoft.com/office/powerpoint/2010/main" val="294694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Oracle Model: Justification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proof of security in the random-oracle model is significantly better than no proof at all.” [Katz-Lindell]</a:t>
            </a:r>
          </a:p>
          <a:p>
            <a:pPr marL="0" indent="0">
              <a:buNone/>
            </a:pPr>
            <a:endParaRPr lang="en-US" dirty="0"/>
          </a:p>
          <a:p>
            <a:r>
              <a:rPr lang="en-US" b="1" dirty="0" smtClean="0"/>
              <a:t>Evidence of sound design </a:t>
            </a:r>
            <a:r>
              <a:rPr lang="en-US" dirty="0" smtClean="0"/>
              <a:t>(any weakness involves the hash function used to instantiate the random oracle)</a:t>
            </a:r>
          </a:p>
          <a:p>
            <a:r>
              <a:rPr lang="en-US" b="1" dirty="0" smtClean="0"/>
              <a:t>Empirical Evidence for Security</a:t>
            </a:r>
          </a:p>
          <a:p>
            <a:pPr marL="0" indent="0" algn="ctr">
              <a:buNone/>
            </a:pPr>
            <a:r>
              <a:rPr lang="en-US" sz="2400" dirty="0"/>
              <a:t>“there have been no successful real-world attacks on </a:t>
            </a:r>
          </a:p>
          <a:p>
            <a:pPr marL="0" indent="0" algn="ctr">
              <a:buNone/>
            </a:pPr>
            <a:r>
              <a:rPr lang="en-US" sz="2400" dirty="0"/>
              <a:t>schemes proven secure in the random oracle model”</a:t>
            </a:r>
          </a:p>
        </p:txBody>
      </p:sp>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Tree>
    <p:extLst>
      <p:ext uri="{BB962C8B-B14F-4D97-AF65-F5344CB8AC3E}">
        <p14:creationId xmlns:p14="http://schemas.microsoft.com/office/powerpoint/2010/main" val="245495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Oracle Model: Prediction Game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sz="2400" b="1" dirty="0" smtClean="0"/>
                  <a:t>Prediction Game: </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1</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𝑘</m:t>
                            </m:r>
                          </m:sub>
                        </m:sSub>
                      </m:e>
                    </m:d>
                    <m:r>
                      <a:rPr lang="en-US" sz="240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𝐻</m:t>
                        </m:r>
                        <m:r>
                          <a:rPr lang="en-US" sz="2400" b="0" i="1" smtClean="0">
                            <a:latin typeface="Cambria Math" panose="02040503050406030204" pitchFamily="18" charset="0"/>
                          </a:rPr>
                          <m:t>(.)</m:t>
                        </m:r>
                      </m:sup>
                    </m:sSup>
                  </m:oMath>
                </a14:m>
                <a:r>
                  <a:rPr lang="en-US" sz="2400" dirty="0" smtClean="0"/>
                  <a:t> wins the prediction game if </a:t>
                </a:r>
              </a:p>
              <a:p>
                <a:pPr marL="457200" indent="-457200">
                  <a:buFont typeface="+mj-lt"/>
                  <a:buAutoNum type="arabicPeriod"/>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b="0" i="1" smtClean="0">
                            <a:latin typeface="Cambria Math" panose="02040503050406030204" pitchFamily="18" charset="0"/>
                          </a:rPr>
                          <m:t>𝑘</m:t>
                        </m:r>
                      </m:sub>
                    </m:sSub>
                    <m:r>
                      <a:rPr lang="en-US" sz="2400" i="1">
                        <a:latin typeface="Cambria Math" panose="02040503050406030204" pitchFamily="18" charset="0"/>
                      </a:rPr>
                      <m:t>=</m:t>
                    </m:r>
                    <m:r>
                      <a:rPr lang="en-US" sz="2400" i="1">
                        <a:latin typeface="Cambria Math" panose="02040503050406030204" pitchFamily="18" charset="0"/>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𝑘</m:t>
                            </m:r>
                          </m:sub>
                        </m:sSub>
                      </m:e>
                    </m:d>
                  </m:oMath>
                </a14:m>
                <a:r>
                  <a:rPr lang="en-US" sz="2400" dirty="0" smtClean="0"/>
                  <a:t> and </a:t>
                </a:r>
              </a:p>
              <a:p>
                <a:pPr marL="457200" indent="-457200">
                  <a:buFont typeface="+mj-lt"/>
                  <a:buAutoNum type="arabicPeriod"/>
                </a:pPr>
                <a:r>
                  <a:rPr lang="en-US" sz="2400" dirty="0" smtClean="0"/>
                  <a:t>the inputs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sub>
                    </m:sSub>
                  </m:oMath>
                </a14:m>
                <a:r>
                  <a:rPr lang="en-US" sz="2400" dirty="0" smtClean="0"/>
                  <a:t> are all fresh i.e., A never queried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𝑖</m:t>
                            </m:r>
                          </m:sub>
                        </m:sSub>
                      </m:e>
                    </m:d>
                  </m:oMath>
                </a14:m>
                <a:endParaRPr lang="en-US" sz="2400" dirty="0" smtClean="0"/>
              </a:p>
              <a:p>
                <a:pPr marL="0" indent="0">
                  <a:buNone/>
                </a:pPr>
                <a:endParaRPr lang="en-US" sz="2400" dirty="0" smtClean="0"/>
              </a:p>
              <a:p>
                <a:pPr marL="0" indent="0">
                  <a:buNone/>
                </a:pPr>
                <a:r>
                  <a:rPr lang="en-US" sz="2400" b="1" dirty="0" smtClean="0"/>
                  <a:t>Fact 1: </a:t>
                </a:r>
                <a:r>
                  <a:rPr lang="en-US" sz="2400" dirty="0" smtClean="0"/>
                  <a:t>Any algorithm</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𝐴</m:t>
                        </m:r>
                      </m:e>
                      <m:sup>
                        <m:r>
                          <a:rPr lang="en-US" sz="2400" i="1">
                            <a:latin typeface="Cambria Math" panose="02040503050406030204" pitchFamily="18" charset="0"/>
                          </a:rPr>
                          <m:t>𝐻</m:t>
                        </m:r>
                        <m:r>
                          <a:rPr lang="en-US" sz="2400" i="1">
                            <a:latin typeface="Cambria Math" panose="02040503050406030204" pitchFamily="18" charset="0"/>
                          </a:rPr>
                          <m:t>(.)</m:t>
                        </m:r>
                      </m:sup>
                    </m:sSup>
                  </m:oMath>
                </a14:m>
                <a:r>
                  <a:rPr lang="en-US" sz="2400" dirty="0" smtClean="0"/>
                  <a:t> wins the prediction game with probability at most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m:t>
                        </m:r>
                        <m:r>
                          <a:rPr lang="en-US" sz="2400" b="0" i="1" smtClean="0">
                            <a:latin typeface="Cambria Math" panose="02040503050406030204" pitchFamily="18" charset="0"/>
                          </a:rPr>
                          <m:t>𝑘𝑤</m:t>
                        </m:r>
                      </m:sup>
                    </m:sSup>
                  </m:oMath>
                </a14:m>
                <a:r>
                  <a:rPr lang="en-US" sz="2400" dirty="0" smtClean="0"/>
                  <a:t> over the choice of </a:t>
                </a:r>
                <a14:m>
                  <m:oMath xmlns:m="http://schemas.openxmlformats.org/officeDocument/2006/math">
                    <m:r>
                      <a:rPr lang="en-US" sz="2400" i="1">
                        <a:latin typeface="Cambria Math" panose="02040503050406030204" pitchFamily="18" charset="0"/>
                      </a:rPr>
                      <m:t>𝐻</m:t>
                    </m:r>
                    <m:r>
                      <a:rPr lang="en-US" sz="2400" i="1">
                        <a:latin typeface="Cambria Math" panose="02040503050406030204" pitchFamily="18" charset="0"/>
                      </a:rPr>
                      <m:t>(.)</m:t>
                    </m:r>
                  </m:oMath>
                </a14:m>
                <a:r>
                  <a:rPr lang="en-US" sz="2400" dirty="0" smtClean="0"/>
                  <a:t>.</a:t>
                </a:r>
              </a:p>
              <a:p>
                <a:pPr marL="0" indent="0">
                  <a:buNone/>
                </a:pPr>
                <a:endParaRPr lang="en-US" sz="2400" dirty="0"/>
              </a:p>
              <a:p>
                <a:pPr marL="0" indent="0">
                  <a:buNone/>
                </a:pPr>
                <a:r>
                  <a:rPr lang="en-US" sz="2400" b="1" dirty="0" smtClean="0"/>
                  <a:t>Intuition: </a:t>
                </a:r>
                <a:r>
                  <a:rPr lang="en-US" sz="2400" dirty="0" smtClean="0"/>
                  <a:t>A never queries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e>
                    </m:d>
                    <m:r>
                      <a:rPr lang="en-US" sz="2400" b="0" i="0" smtClean="0">
                        <a:latin typeface="Cambria Math" panose="02040503050406030204" pitchFamily="18" charset="0"/>
                      </a:rPr>
                      <m:t> → </m:t>
                    </m:r>
                  </m:oMath>
                </a14:m>
                <a:r>
                  <a:rPr lang="en-US" sz="2400" dirty="0" smtClean="0"/>
                  <a:t>can view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e>
                    </m:d>
                  </m:oMath>
                </a14:m>
                <a:r>
                  <a:rPr lang="en-US" sz="2400" dirty="0" smtClean="0"/>
                  <a:t> as a (yet to be sampled) random string</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932" b="-22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Tree>
    <p:extLst>
      <p:ext uri="{BB962C8B-B14F-4D97-AF65-F5344CB8AC3E}">
        <p14:creationId xmlns:p14="http://schemas.microsoft.com/office/powerpoint/2010/main" val="1369534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995" y="2120261"/>
            <a:ext cx="1714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2789375" y="2809146"/>
            <a:ext cx="1912491" cy="570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9165" y="3452645"/>
            <a:ext cx="2371636" cy="6054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6481340" y="3130598"/>
            <a:ext cx="1501504" cy="7462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4309" y="3921658"/>
            <a:ext cx="1417096" cy="8608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7436" y="4156363"/>
            <a:ext cx="1784592" cy="82856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2477" y="4085768"/>
            <a:ext cx="1800366" cy="65519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186" y="4015706"/>
            <a:ext cx="2000250" cy="7511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259685" y="-13430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373985" y="-12287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4512254" y="1931918"/>
            <a:ext cx="1785088" cy="66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7085" y="1782261"/>
            <a:ext cx="1582772" cy="632114"/>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7220" y="2782817"/>
            <a:ext cx="1395047" cy="623319"/>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475" y="2055836"/>
            <a:ext cx="2907923" cy="726981"/>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12866" y="2686419"/>
            <a:ext cx="1184477" cy="88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9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Oracle Model: Prediction Game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r>
                  <a:rPr lang="en-US" sz="2400" b="1" dirty="0" smtClean="0"/>
                  <a:t>Prediction Game: </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1</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𝑘</m:t>
                            </m:r>
                          </m:sub>
                        </m:sSub>
                      </m:e>
                    </m:d>
                    <m:r>
                      <a:rPr lang="en-US" sz="240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𝐻</m:t>
                        </m:r>
                        <m:r>
                          <a:rPr lang="en-US" sz="2400" b="0" i="1" smtClean="0">
                            <a:latin typeface="Cambria Math" panose="02040503050406030204" pitchFamily="18" charset="0"/>
                          </a:rPr>
                          <m:t>(.)</m:t>
                        </m:r>
                      </m:sup>
                    </m:sSup>
                  </m:oMath>
                </a14:m>
                <a:r>
                  <a:rPr lang="en-US" sz="2400" dirty="0" smtClean="0"/>
                  <a:t> wins the prediction game if </a:t>
                </a:r>
              </a:p>
              <a:p>
                <a:pPr marL="457200" indent="-457200">
                  <a:buFont typeface="+mj-lt"/>
                  <a:buAutoNum type="arabicPeriod"/>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b="0" i="1" smtClean="0">
                            <a:latin typeface="Cambria Math" panose="02040503050406030204" pitchFamily="18" charset="0"/>
                          </a:rPr>
                          <m:t>𝑘</m:t>
                        </m:r>
                      </m:sub>
                    </m:sSub>
                    <m:r>
                      <a:rPr lang="en-US" sz="2400" i="1">
                        <a:latin typeface="Cambria Math" panose="02040503050406030204" pitchFamily="18" charset="0"/>
                      </a:rPr>
                      <m:t>=</m:t>
                    </m:r>
                    <m:r>
                      <a:rPr lang="en-US" sz="2400" i="1">
                        <a:latin typeface="Cambria Math" panose="02040503050406030204" pitchFamily="18" charset="0"/>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𝑘</m:t>
                            </m:r>
                          </m:sub>
                        </m:sSub>
                      </m:e>
                    </m:d>
                  </m:oMath>
                </a14:m>
                <a:r>
                  <a:rPr lang="en-US" sz="2400" dirty="0" smtClean="0"/>
                  <a:t> and </a:t>
                </a:r>
              </a:p>
              <a:p>
                <a:pPr marL="457200" indent="-457200">
                  <a:buFont typeface="+mj-lt"/>
                  <a:buAutoNum type="arabicPeriod"/>
                </a:pPr>
                <a:r>
                  <a:rPr lang="en-US" sz="2400" dirty="0" smtClean="0"/>
                  <a:t>the inputs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sub>
                    </m:sSub>
                  </m:oMath>
                </a14:m>
                <a:r>
                  <a:rPr lang="en-US" sz="2400" dirty="0" smtClean="0"/>
                  <a:t> are all fresh i.e., A never queried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𝑖</m:t>
                            </m:r>
                          </m:sub>
                        </m:sSub>
                      </m:e>
                    </m:d>
                  </m:oMath>
                </a14:m>
                <a:endParaRPr lang="en-US" sz="2400" dirty="0" smtClean="0"/>
              </a:p>
              <a:p>
                <a:pPr marL="0" indent="0">
                  <a:buNone/>
                </a:pPr>
                <a:endParaRPr lang="en-US" sz="2400" dirty="0" smtClean="0"/>
              </a:p>
              <a:p>
                <a:pPr marL="0" indent="0">
                  <a:buNone/>
                </a:pPr>
                <a:r>
                  <a:rPr lang="en-US" sz="2400" b="1" dirty="0" smtClean="0"/>
                  <a:t>Fact 1: </a:t>
                </a:r>
                <a:r>
                  <a:rPr lang="en-US" sz="2400" dirty="0" smtClean="0"/>
                  <a:t>Any algorithm</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𝐴</m:t>
                        </m:r>
                      </m:e>
                      <m:sup>
                        <m:r>
                          <a:rPr lang="en-US" sz="2400" i="1">
                            <a:latin typeface="Cambria Math" panose="02040503050406030204" pitchFamily="18" charset="0"/>
                          </a:rPr>
                          <m:t>𝐻</m:t>
                        </m:r>
                        <m:r>
                          <a:rPr lang="en-US" sz="2400" i="1">
                            <a:latin typeface="Cambria Math" panose="02040503050406030204" pitchFamily="18" charset="0"/>
                          </a:rPr>
                          <m:t>(.)</m:t>
                        </m:r>
                      </m:sup>
                    </m:sSup>
                  </m:oMath>
                </a14:m>
                <a:r>
                  <a:rPr lang="en-US" sz="2400" dirty="0" smtClean="0"/>
                  <a:t> wins the prediction game with probability at most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m:t>
                        </m:r>
                        <m:r>
                          <a:rPr lang="en-US" sz="2400" b="0" i="1" smtClean="0">
                            <a:latin typeface="Cambria Math" panose="02040503050406030204" pitchFamily="18" charset="0"/>
                          </a:rPr>
                          <m:t>𝑘𝑤</m:t>
                        </m:r>
                      </m:sup>
                    </m:sSup>
                  </m:oMath>
                </a14:m>
                <a:r>
                  <a:rPr lang="en-US" sz="2400" dirty="0" smtClean="0"/>
                  <a:t> over the choice of </a:t>
                </a:r>
                <a14:m>
                  <m:oMath xmlns:m="http://schemas.openxmlformats.org/officeDocument/2006/math">
                    <m:r>
                      <a:rPr lang="en-US" sz="2400" i="1">
                        <a:latin typeface="Cambria Math" panose="02040503050406030204" pitchFamily="18" charset="0"/>
                      </a:rPr>
                      <m:t>𝐻</m:t>
                    </m:r>
                    <m:r>
                      <a:rPr lang="en-US" sz="2400" i="1">
                        <a:latin typeface="Cambria Math" panose="02040503050406030204" pitchFamily="18" charset="0"/>
                      </a:rPr>
                      <m:t>(.)</m:t>
                    </m:r>
                  </m:oMath>
                </a14:m>
                <a:r>
                  <a:rPr lang="en-US" sz="2400" dirty="0" smtClean="0"/>
                  <a:t>.</a:t>
                </a:r>
              </a:p>
              <a:p>
                <a:pPr marL="0" indent="0">
                  <a:buNone/>
                </a:pPr>
                <a:endParaRPr lang="en-US" sz="2400" dirty="0"/>
              </a:p>
              <a:p>
                <a:pPr marL="0" indent="0">
                  <a:buNone/>
                </a:pPr>
                <a:r>
                  <a:rPr lang="en-US" sz="2400" b="1" dirty="0"/>
                  <a:t>Fact </a:t>
                </a:r>
                <a:r>
                  <a:rPr lang="en-US" sz="2400" b="1" dirty="0" smtClean="0"/>
                  <a:t>2 (Incompressibility of ROs): </a:t>
                </a:r>
                <a:r>
                  <a:rPr lang="en-US" sz="2400" dirty="0"/>
                  <a:t>Any algorithm</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𝐴</m:t>
                        </m:r>
                      </m:e>
                      <m:sup>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m:t>
                            </m:r>
                          </m:e>
                        </m:d>
                      </m:sup>
                    </m:sSup>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smtClean="0">
                        <a:latin typeface="Cambria Math" panose="02040503050406030204" pitchFamily="18" charset="0"/>
                      </a:rPr>
                      <m:t>)</m:t>
                    </m:r>
                  </m:oMath>
                </a14:m>
                <a:r>
                  <a:rPr lang="en-US" sz="2400" dirty="0" smtClean="0"/>
                  <a:t> given a s-bit hint h (which may depend on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m:t>
                        </m:r>
                      </m:e>
                    </m:d>
                  </m:oMath>
                </a14:m>
                <a:r>
                  <a:rPr lang="en-US" sz="2400" dirty="0" smtClean="0"/>
                  <a:t>) wins </a:t>
                </a:r>
                <a:r>
                  <a:rPr lang="en-US" sz="2400" dirty="0"/>
                  <a:t>the prediction game with probability at most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m:t>
                        </m:r>
                        <m:r>
                          <a:rPr lang="en-US" sz="2400" i="1">
                            <a:latin typeface="Cambria Math" panose="02040503050406030204" pitchFamily="18" charset="0"/>
                          </a:rPr>
                          <m:t>𝑘𝑤</m:t>
                        </m:r>
                        <m:r>
                          <a:rPr lang="en-US" sz="2400" b="0" i="1" smtClean="0">
                            <a:latin typeface="Cambria Math" panose="02040503050406030204" pitchFamily="18" charset="0"/>
                          </a:rPr>
                          <m:t>+</m:t>
                        </m:r>
                        <m:r>
                          <a:rPr lang="en-US" sz="2400" b="0" i="1" smtClean="0">
                            <a:latin typeface="Cambria Math" panose="02040503050406030204" pitchFamily="18" charset="0"/>
                          </a:rPr>
                          <m:t>𝑠</m:t>
                        </m:r>
                      </m:sup>
                    </m:sSup>
                  </m:oMath>
                </a14:m>
                <a:endParaRPr lang="en-US" sz="2400" dirty="0" smtClean="0"/>
              </a:p>
              <a:p>
                <a:pPr marL="0" indent="0">
                  <a:buNone/>
                </a:pPr>
                <a:r>
                  <a:rPr lang="en-US" sz="2400" b="1" dirty="0" smtClean="0"/>
                  <a:t>Proof Intuition: </a:t>
                </a:r>
                <a:r>
                  <a:rPr lang="en-US" sz="2400" dirty="0" smtClean="0"/>
                  <a:t>Otherwise we can win without hint with probability </a:t>
                </a:r>
                <a14:m>
                  <m:oMath xmlns:m="http://schemas.openxmlformats.org/officeDocument/2006/math">
                    <m:r>
                      <a:rPr lang="en-US" sz="2400" b="0" i="0" smtClean="0">
                        <a:latin typeface="Cambria Math" panose="02040503050406030204" pitchFamily="18" charset="0"/>
                      </a:rPr>
                      <m:t>&gt;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m:t>
                        </m:r>
                        <m:r>
                          <a:rPr lang="en-US" sz="2400" i="1">
                            <a:latin typeface="Cambria Math" panose="02040503050406030204" pitchFamily="18" charset="0"/>
                          </a:rPr>
                          <m:t>𝑘𝑤</m:t>
                        </m:r>
                      </m:sup>
                    </m:sSup>
                  </m:oMath>
                </a14:m>
                <a:r>
                  <a:rPr lang="en-US" sz="2400" dirty="0" smtClean="0"/>
                  <a:t> </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932" b="-14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684030" y="4606129"/>
                <a:ext cx="5775940" cy="322268"/>
              </a:xfrm>
              <a:prstGeom prst="rect">
                <a:avLst/>
              </a:prstGeom>
              <a:noFill/>
            </p:spPr>
            <p:txBody>
              <a:bodyPr wrap="none" rtlCol="0">
                <a:spAutoFit/>
              </a:bodyPr>
              <a:lstStyle/>
              <a:p>
                <a:r>
                  <a:rPr lang="en-US" sz="1400" b="1" dirty="0" smtClean="0"/>
                  <a:t>Reduction:</a:t>
                </a:r>
                <a:r>
                  <a:rPr lang="en-US" sz="1400" dirty="0" smtClean="0"/>
                  <a:t> Guess correct hint h with probability </a:t>
                </a:r>
                <a14:m>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2</m:t>
                        </m:r>
                      </m:e>
                      <m:sup>
                        <m:r>
                          <a:rPr lang="en-US" sz="1400" i="1">
                            <a:latin typeface="Cambria Math" panose="02040503050406030204" pitchFamily="18" charset="0"/>
                          </a:rPr>
                          <m:t>−</m:t>
                        </m:r>
                        <m:r>
                          <a:rPr lang="en-US" sz="1400" i="1">
                            <a:latin typeface="Cambria Math" panose="02040503050406030204" pitchFamily="18" charset="0"/>
                          </a:rPr>
                          <m:t>𝑠</m:t>
                        </m:r>
                      </m:sup>
                    </m:sSup>
                  </m:oMath>
                </a14:m>
                <a:r>
                  <a:rPr lang="en-US" sz="1400" dirty="0" smtClean="0"/>
                  <a:t> and run </a:t>
                </a:r>
                <a14:m>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 </m:t>
                        </m:r>
                        <m:r>
                          <a:rPr lang="en-US" sz="1400" i="1">
                            <a:latin typeface="Cambria Math" panose="02040503050406030204" pitchFamily="18" charset="0"/>
                          </a:rPr>
                          <m:t>𝐴</m:t>
                        </m:r>
                      </m:e>
                      <m:sup>
                        <m:r>
                          <a:rPr lang="en-US" sz="1400" i="1">
                            <a:latin typeface="Cambria Math" panose="02040503050406030204" pitchFamily="18" charset="0"/>
                          </a:rPr>
                          <m:t>𝐻</m:t>
                        </m:r>
                        <m:d>
                          <m:dPr>
                            <m:ctrlPr>
                              <a:rPr lang="en-US" sz="1400" i="1">
                                <a:latin typeface="Cambria Math" panose="02040503050406030204" pitchFamily="18" charset="0"/>
                              </a:rPr>
                            </m:ctrlPr>
                          </m:dPr>
                          <m:e>
                            <m:r>
                              <a:rPr lang="en-US" sz="1400" i="1">
                                <a:latin typeface="Cambria Math" panose="02040503050406030204" pitchFamily="18" charset="0"/>
                              </a:rPr>
                              <m:t>.</m:t>
                            </m:r>
                          </m:e>
                        </m:d>
                      </m:sup>
                    </m:sSup>
                    <m:r>
                      <a:rPr lang="en-US" sz="1400" i="1">
                        <a:latin typeface="Cambria Math" panose="02040503050406030204" pitchFamily="18" charset="0"/>
                      </a:rPr>
                      <m:t>(</m:t>
                    </m:r>
                    <m:r>
                      <a:rPr lang="en-US" sz="1400" i="1">
                        <a:latin typeface="Cambria Math" panose="02040503050406030204" pitchFamily="18" charset="0"/>
                      </a:rPr>
                      <m:t>h</m:t>
                    </m:r>
                    <m:r>
                      <a:rPr lang="en-US" sz="1400" i="1">
                        <a:latin typeface="Cambria Math" panose="02040503050406030204" pitchFamily="18" charset="0"/>
                      </a:rPr>
                      <m:t>)</m:t>
                    </m:r>
                  </m:oMath>
                </a14:m>
                <a:r>
                  <a:rPr lang="en-US" sz="1400" dirty="0" smtClean="0"/>
                  <a:t>  </a:t>
                </a:r>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684030" y="4606129"/>
                <a:ext cx="5775940" cy="322268"/>
              </a:xfrm>
              <a:prstGeom prst="rect">
                <a:avLst/>
              </a:prstGeom>
              <a:blipFill>
                <a:blip r:embed="rId3"/>
                <a:stretch>
                  <a:fillRect l="-316" b="-21154"/>
                </a:stretch>
              </a:blipFill>
            </p:spPr>
            <p:txBody>
              <a:bodyPr/>
              <a:lstStyle/>
              <a:p>
                <a:r>
                  <a:rPr lang="en-US">
                    <a:noFill/>
                  </a:rPr>
                  <a:t> </a:t>
                </a:r>
              </a:p>
            </p:txBody>
          </p:sp>
        </mc:Fallback>
      </mc:AlternateContent>
    </p:spTree>
    <p:extLst>
      <p:ext uri="{BB962C8B-B14F-4D97-AF65-F5344CB8AC3E}">
        <p14:creationId xmlns:p14="http://schemas.microsoft.com/office/powerpoint/2010/main" val="34448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Random Oracle Model (PROM)</a:t>
            </a:r>
            <a:endParaRPr lang="en-US" dirty="0"/>
          </a:p>
        </p:txBody>
      </p:sp>
      <p:sp>
        <p:nvSpPr>
          <p:cNvPr id="3" name="Text Placeholder 2"/>
          <p:cNvSpPr>
            <a:spLocks noGrp="1"/>
          </p:cNvSpPr>
          <p:nvPr>
            <p:ph type="body" idx="1"/>
          </p:nvPr>
        </p:nvSpPr>
        <p:spPr>
          <a:xfrm>
            <a:off x="381000" y="1341750"/>
            <a:ext cx="5715000" cy="3356031"/>
          </a:xfrm>
        </p:spPr>
        <p:txBody>
          <a:bodyPr/>
          <a:lstStyle/>
          <a:p>
            <a:endParaRPr lang="en-US" sz="2000" dirty="0"/>
          </a:p>
          <a:p>
            <a:pPr marL="38100" indent="0">
              <a:buNone/>
            </a:pPr>
            <a:endParaRPr lang="en-US" sz="2000" i="1" dirty="0" smtClean="0">
              <a:latin typeface="Cambria Math" panose="02040503050406030204" pitchFamily="18" charset="0"/>
            </a:endParaRPr>
          </a:p>
          <a:p>
            <a:pPr marL="38100" indent="0">
              <a:buNone/>
            </a:pPr>
            <a:endParaRPr lang="en-US" sz="2000"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31</a:t>
            </a:fld>
            <a:endParaRPr lang="en-US"/>
          </a:p>
        </p:txBody>
      </p:sp>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nvGraphicFramePr>
            <p:xfrm>
              <a:off x="6096000" y="1309181"/>
              <a:ext cx="2514600" cy="2225040"/>
            </p:xfrm>
            <a:graphic>
              <a:graphicData uri="http://schemas.openxmlformats.org/drawingml/2006/table">
                <a:tbl>
                  <a:tblPr firstRow="1" bandRow="1">
                    <a:tableStyleId>{8891E569-2921-4238-9C33-A33D3B80E82E}</a:tableStyleId>
                  </a:tblPr>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00….00</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0</m:t>
                                    </m:r>
                                  </m:sub>
                                </m:sSub>
                              </m:oMath>
                            </m:oMathPara>
                          </a14:m>
                          <a:endParaRPr lang="en-US" sz="1800" dirty="0"/>
                        </a:p>
                      </a:txBody>
                      <a:tcPr/>
                    </a:tc>
                    <a:extLst>
                      <a:ext uri="{0D108BD9-81ED-4DB2-BD59-A6C34878D82A}">
                        <a16:rowId xmlns:a16="http://schemas.microsoft.com/office/drawing/2014/main" val="591263913"/>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1</m:t>
                                    </m:r>
                                  </m:sub>
                                </m:sSub>
                              </m:oMath>
                            </m:oMathPara>
                          </a14:m>
                          <a:endParaRPr lang="en-US" sz="1800" dirty="0"/>
                        </a:p>
                      </a:txBody>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11….11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2404317647"/>
                      </a:ext>
                    </a:extLst>
                  </a:tr>
                </a:tbl>
              </a:graphicData>
            </a:graphic>
          </p:graphicFrame>
        </mc:Choice>
        <mc:Fallback xmlns="">
          <p:graphicFrame>
            <p:nvGraphicFramePr>
              <p:cNvPr id="29" name="Table 28"/>
              <p:cNvGraphicFramePr>
                <a:graphicFrameLocks noGrp="1"/>
              </p:cNvGraphicFramePr>
              <p:nvPr/>
            </p:nvGraphicFramePr>
            <p:xfrm>
              <a:off x="6096000" y="1309181"/>
              <a:ext cx="2514600" cy="2225040"/>
            </p:xfrm>
            <a:graphic>
              <a:graphicData uri="http://schemas.openxmlformats.org/drawingml/2006/table">
                <a:tbl>
                  <a:tblPr firstRow="1" bandRow="1">
                    <a:tableStyleId>{8891E569-2921-4238-9C33-A33D3B80E82E}</a:tableStyleId>
                  </a:tblPr>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endParaRPr lang="en-US"/>
                        </a:p>
                      </a:txBody>
                      <a:tcPr>
                        <a:blipFill>
                          <a:blip r:embed="rId2"/>
                          <a:stretch>
                            <a:fillRect l="-966" t="-108197" r="-101449" b="-403279"/>
                          </a:stretch>
                        </a:blipFill>
                      </a:tcPr>
                    </a:tc>
                    <a:tc>
                      <a:txBody>
                        <a:bodyPr/>
                        <a:lstStyle/>
                        <a:p>
                          <a:endParaRPr lang="en-US"/>
                        </a:p>
                      </a:txBody>
                      <a:tcPr>
                        <a:blipFill>
                          <a:blip r:embed="rId2"/>
                          <a:stretch>
                            <a:fillRect l="-101456" t="-108197" r="-1942" b="-403279"/>
                          </a:stretch>
                        </a:blipFill>
                      </a:tcPr>
                    </a:tc>
                    <a:extLst>
                      <a:ext uri="{0D108BD9-81ED-4DB2-BD59-A6C34878D82A}">
                        <a16:rowId xmlns:a16="http://schemas.microsoft.com/office/drawing/2014/main" val="591263913"/>
                      </a:ext>
                    </a:extLst>
                  </a:tr>
                  <a:tr h="370840">
                    <a:tc>
                      <a:txBody>
                        <a:bodyPr/>
                        <a:lstStyle/>
                        <a:p>
                          <a:endParaRPr lang="en-US"/>
                        </a:p>
                      </a:txBody>
                      <a:tcPr>
                        <a:blipFill>
                          <a:blip r:embed="rId2"/>
                          <a:stretch>
                            <a:fillRect l="-966" t="-208197" r="-101449" b="-303279"/>
                          </a:stretch>
                        </a:blipFill>
                      </a:tcPr>
                    </a:tc>
                    <a:tc>
                      <a:txBody>
                        <a:bodyPr/>
                        <a:lstStyle/>
                        <a:p>
                          <a:endParaRPr lang="en-US"/>
                        </a:p>
                      </a:txBody>
                      <a:tcPr>
                        <a:blipFill>
                          <a:blip r:embed="rId2"/>
                          <a:stretch>
                            <a:fillRect l="-101456" t="-208197" r="-1942" b="-303279"/>
                          </a:stretch>
                        </a:blipFill>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endParaRPr lang="en-US"/>
                        </a:p>
                      </a:txBody>
                      <a:tcPr>
                        <a:blipFill>
                          <a:blip r:embed="rId2"/>
                          <a:stretch>
                            <a:fillRect l="-966" t="-508197" r="-101449" b="-3279"/>
                          </a:stretch>
                        </a:blipFill>
                      </a:tcPr>
                    </a:tc>
                    <a:tc>
                      <a:txBody>
                        <a:bodyPr/>
                        <a:lstStyle/>
                        <a:p>
                          <a:endParaRPr lang="en-US"/>
                        </a:p>
                      </a:txBody>
                      <a:tcPr>
                        <a:blipFill>
                          <a:blip r:embed="rId2"/>
                          <a:stretch>
                            <a:fillRect l="-101456" t="-508197" r="-1942" b="-3279"/>
                          </a:stretch>
                        </a:blipFill>
                      </a:tcPr>
                    </a:tc>
                    <a:extLst>
                      <a:ext uri="{0D108BD9-81ED-4DB2-BD59-A6C34878D82A}">
                        <a16:rowId xmlns:a16="http://schemas.microsoft.com/office/drawing/2014/main" val="2404317647"/>
                      </a:ext>
                    </a:extLst>
                  </a:tr>
                </a:tbl>
              </a:graphicData>
            </a:graphic>
          </p:graphicFrame>
        </mc:Fallback>
      </mc:AlternateContent>
      <mc:AlternateContent xmlns:mc="http://schemas.openxmlformats.org/markup-compatibility/2006" xmlns:a14="http://schemas.microsoft.com/office/drawing/2010/main">
        <mc:Choice Requires="a14">
          <p:sp>
            <p:nvSpPr>
              <p:cNvPr id="38" name="Content Placeholder 2"/>
              <p:cNvSpPr txBox="1">
                <a:spLocks/>
              </p:cNvSpPr>
              <p:nvPr/>
            </p:nvSpPr>
            <p:spPr>
              <a:xfrm>
                <a:off x="152400" y="971550"/>
                <a:ext cx="5814244"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r>
                  <a:rPr lang="en-US" dirty="0" smtClean="0"/>
                  <a:t>PROM Algorithm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(x)</a:t>
                </a:r>
              </a:p>
              <a:p>
                <a:pPr lvl="1"/>
                <a:r>
                  <a:rPr lang="en-US" b="1" dirty="0" smtClean="0"/>
                  <a:t>Initial Input/State: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𝑥</m:t>
                    </m:r>
                  </m:oMath>
                </a14:m>
                <a:endParaRPr lang="en-US" dirty="0" smtClean="0"/>
              </a:p>
              <a:p>
                <a:pPr lvl="1"/>
                <a:r>
                  <a:rPr lang="en-US" dirty="0" smtClean="0"/>
                  <a:t> </a:t>
                </a:r>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Sub>
                        <m:r>
                          <a:rPr lang="en-US" b="0" i="0" smtClean="0">
                            <a:latin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1</m:t>
                                </m:r>
                              </m:sub>
                            </m:sSub>
                          </m:e>
                        </m:acc>
                        <m:r>
                          <a:rPr lang="en-US" b="0" i="0"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1</m:t>
                                </m:r>
                              </m:sup>
                            </m:sSubSup>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1</m:t>
                                    </m:r>
                                  </m:sub>
                                </m:sSub>
                              </m:sub>
                              <m:sup>
                                <m:r>
                                  <a:rPr lang="en-US" i="1">
                                    <a:latin typeface="Cambria Math" panose="02040503050406030204" pitchFamily="18" charset="0"/>
                                    <a:ea typeface="Cambria Math" panose="02040503050406030204" pitchFamily="18" charset="0"/>
                                  </a:rPr>
                                  <m:t>1</m:t>
                                </m:r>
                              </m:sup>
                            </m:sSubSup>
                          </m:e>
                        </m:d>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𝒜</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0</m:t>
                            </m:r>
                          </m:sub>
                        </m:sSub>
                      </m:e>
                    </m:d>
                  </m:oMath>
                </a14:m>
                <a:endParaRPr lang="en-US" b="0" dirty="0" smtClean="0"/>
              </a:p>
              <a:p>
                <a:pPr lvl="2"/>
                <a:r>
                  <a:rPr lang="en-US" dirty="0" smtClean="0"/>
                  <a:t>New State + Batch of Random Oracle Queries</a:t>
                </a:r>
                <a:endParaRPr lang="en-US" dirty="0"/>
              </a:p>
              <a:p>
                <a:pPr lvl="1"/>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1</m:t>
                            </m:r>
                          </m:sub>
                        </m:sSub>
                      </m:e>
                    </m:acc>
                    <m:r>
                      <a:rPr lang="en-US">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1</m:t>
                        </m:r>
                      </m:sup>
                    </m:sSubSup>
                    <m:r>
                      <a:rPr lang="en-US" b="0" i="1" smtClean="0">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1</m:t>
                            </m:r>
                          </m:sub>
                        </m:sSub>
                      </m:sub>
                      <m:sup>
                        <m:r>
                          <a:rPr lang="en-US" i="1">
                            <a:latin typeface="Cambria Math" panose="02040503050406030204" pitchFamily="18" charset="0"/>
                            <a:ea typeface="Cambria Math" panose="02040503050406030204" pitchFamily="18" charset="0"/>
                          </a:rPr>
                          <m:t>1</m:t>
                        </m:r>
                      </m:sup>
                    </m:sSubSup>
                    <m:r>
                      <a:rPr lang="en-US" b="0" i="1" smtClean="0">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m:t>
                    </m:r>
                  </m:oMath>
                </a14:m>
                <a:endParaRPr lang="en-US" dirty="0" smtClean="0"/>
              </a:p>
              <a:p>
                <a:pPr lvl="2"/>
                <a:r>
                  <a:rPr lang="en-US" dirty="0" smtClean="0"/>
                  <a:t>Answers to Random Oracle Queries</a:t>
                </a:r>
              </a:p>
              <a:p>
                <a:pPr lvl="1"/>
                <a14:m>
                  <m:oMath xmlns:m="http://schemas.openxmlformats.org/officeDocument/2006/math">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2</m:t>
                                </m:r>
                              </m:sub>
                            </m:sSub>
                          </m:e>
                        </m:acc>
                        <m:r>
                          <a:rPr lang="en-US">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2</m:t>
                                </m:r>
                              </m:sup>
                            </m:sSubSup>
                            <m:r>
                              <a:rPr lang="en-US">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2</m:t>
                                    </m:r>
                                  </m:sub>
                                </m:sSub>
                              </m:sub>
                              <m:sup>
                                <m:r>
                                  <a:rPr lang="en-US" b="0" i="1" smtClean="0">
                                    <a:latin typeface="Cambria Math" panose="02040503050406030204" pitchFamily="18" charset="0"/>
                                    <a:ea typeface="Cambria Math" panose="02040503050406030204" pitchFamily="18" charset="0"/>
                                  </a:rPr>
                                  <m:t>2</m:t>
                                </m:r>
                              </m:sup>
                            </m:sSubSup>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𝒜</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Sub>
                        <m:r>
                          <a:rPr lang="en-US" b="0" i="1" smtClean="0">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1</m:t>
                                </m:r>
                              </m:sub>
                            </m:sSub>
                          </m:e>
                        </m:acc>
                      </m:e>
                    </m:d>
                  </m:oMath>
                </a14:m>
                <a:endParaRPr lang="en-US" dirty="0" smtClean="0"/>
              </a:p>
              <a:p>
                <a:pPr lvl="1"/>
                <a:r>
                  <a:rPr lang="en-US" dirty="0" smtClean="0"/>
                  <a:t>….</a:t>
                </a:r>
              </a:p>
              <a:p>
                <a:pPr lvl="1"/>
                <a14:m>
                  <m:oMath xmlns:m="http://schemas.openxmlformats.org/officeDocument/2006/math">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𝑖</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𝑖</m:t>
                                </m:r>
                              </m:sub>
                            </m:sSub>
                          </m:e>
                        </m:acc>
                        <m:r>
                          <a:rPr lang="en-US">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𝑖</m:t>
                                </m:r>
                              </m:sup>
                            </m:sSubSup>
                            <m:r>
                              <a:rPr lang="en-US">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𝑖</m:t>
                                    </m:r>
                                  </m:sub>
                                </m:sSub>
                              </m:sub>
                              <m:sup>
                                <m:r>
                                  <a:rPr lang="en-US" b="0" i="1" smtClean="0">
                                    <a:latin typeface="Cambria Math" panose="02040503050406030204" pitchFamily="18" charset="0"/>
                                    <a:ea typeface="Cambria Math" panose="02040503050406030204" pitchFamily="18" charset="0"/>
                                  </a:rPr>
                                  <m:t>𝑖</m:t>
                                </m:r>
                              </m:sup>
                            </m:sSubSup>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𝒜</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i="1">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e>
                        </m:acc>
                      </m:e>
                    </m:d>
                  </m:oMath>
                </a14:m>
                <a:endParaRPr lang="en-US" dirty="0" smtClean="0"/>
              </a:p>
              <a:p>
                <a:pPr lvl="1"/>
                <a:r>
                  <a:rPr lang="en-US" dirty="0"/>
                  <a:t>….</a:t>
                </a:r>
              </a:p>
              <a:p>
                <a:pPr lvl="1"/>
                <a14:m>
                  <m:oMath xmlns:m="http://schemas.openxmlformats.org/officeDocument/2006/math">
                    <m:r>
                      <a:rPr lang="en-US" b="0" i="1" smtClean="0">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𝒜</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𝑡</m:t>
                            </m:r>
                          </m:sub>
                        </m:sSub>
                        <m:r>
                          <a:rPr lang="en-US" i="1">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𝑡</m:t>
                                </m:r>
                              </m:sub>
                            </m:sSub>
                          </m:e>
                        </m:acc>
                      </m:e>
                    </m:d>
                  </m:oMath>
                </a14:m>
                <a:endParaRPr lang="en-US" dirty="0"/>
              </a:p>
              <a:p>
                <a:pPr lvl="1"/>
                <a:endParaRPr lang="en-US" dirty="0" smtClean="0"/>
              </a:p>
              <a:p>
                <a:pPr marL="38100" indent="0">
                  <a:buNone/>
                </a:pPr>
                <a:endParaRPr lang="en-US" dirty="0" smtClean="0"/>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152400" y="971550"/>
                <a:ext cx="5814244" cy="4351338"/>
              </a:xfrm>
              <a:prstGeom prst="rect">
                <a:avLst/>
              </a:prstGeom>
              <a:blipFill>
                <a:blip r:embed="rId3"/>
                <a:stretch>
                  <a:fillRect l="-1677" t="-700"/>
                </a:stretch>
              </a:blipFill>
              <a:ln>
                <a:noFill/>
              </a:ln>
            </p:spPr>
            <p:txBody>
              <a:bodyPr/>
              <a:lstStyle/>
              <a:p>
                <a:r>
                  <a:rPr lang="en-US">
                    <a:noFill/>
                  </a:rPr>
                  <a:t> </a:t>
                </a:r>
              </a:p>
            </p:txBody>
          </p:sp>
        </mc:Fallback>
      </mc:AlternateContent>
      <p:sp>
        <p:nvSpPr>
          <p:cNvPr id="5" name="Right Brace 4"/>
          <p:cNvSpPr/>
          <p:nvPr/>
        </p:nvSpPr>
        <p:spPr>
          <a:xfrm>
            <a:off x="4800600" y="3562350"/>
            <a:ext cx="3048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5181600" y="3867150"/>
                <a:ext cx="3200400" cy="769441"/>
              </a:xfrm>
              <a:prstGeom prst="rect">
                <a:avLst/>
              </a:prstGeom>
              <a:noFill/>
            </p:spPr>
            <p:txBody>
              <a:bodyPr wrap="square" rtlCol="0">
                <a:spAutoFit/>
              </a:bodyPr>
              <a:lstStyle/>
              <a:p>
                <a:r>
                  <a:rPr lang="en-US" dirty="0" smtClean="0"/>
                  <a:t>One round of computation. </a:t>
                </a:r>
              </a:p>
              <a:p>
                <a:pPr marL="228600" indent="-228600">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receives prior answers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acc>
                  </m:oMath>
                </a14:m>
                <a:r>
                  <a:rPr lang="en-US" dirty="0" smtClean="0"/>
                  <a:t> </a:t>
                </a:r>
              </a:p>
              <a:p>
                <a:pPr marL="228600" indent="-228600">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performs arbitrary computation</a:t>
                </a:r>
              </a:p>
              <a:p>
                <a:pPr marL="228600" indent="-228600">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𝒜</m:t>
                    </m:r>
                    <m:r>
                      <a:rPr lang="en-US" i="1">
                        <a:latin typeface="Cambria Math" panose="02040503050406030204" pitchFamily="18" charset="0"/>
                        <a:ea typeface="Cambria Math" panose="02040503050406030204" pitchFamily="18" charset="0"/>
                      </a:rPr>
                      <m:t> </m:t>
                    </m:r>
                  </m:oMath>
                </a14:m>
                <a:r>
                  <a:rPr lang="en-US" dirty="0" smtClean="0"/>
                  <a:t>outputs </a:t>
                </a:r>
                <a14:m>
                  <m:oMath xmlns:m="http://schemas.openxmlformats.org/officeDocument/2006/math">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e>
                    </m:d>
                  </m:oMath>
                </a14:m>
                <a:r>
                  <a:rPr lang="en-US" dirty="0" smtClean="0"/>
                  <a:t> new state + new queries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181600" y="3867150"/>
                <a:ext cx="3200400" cy="769441"/>
              </a:xfrm>
              <a:prstGeom prst="rect">
                <a:avLst/>
              </a:prstGeom>
              <a:blipFill>
                <a:blip r:embed="rId4"/>
                <a:stretch>
                  <a:fillRect t="-787" b="-3937"/>
                </a:stretch>
              </a:blipFill>
            </p:spPr>
            <p:txBody>
              <a:bodyPr/>
              <a:lstStyle/>
              <a:p>
                <a:r>
                  <a:rPr lang="en-US">
                    <a:noFill/>
                  </a:rPr>
                  <a:t> </a:t>
                </a:r>
              </a:p>
            </p:txBody>
          </p:sp>
        </mc:Fallback>
      </mc:AlternateContent>
    </p:spTree>
    <p:extLst>
      <p:ext uri="{BB962C8B-B14F-4D97-AF65-F5344CB8AC3E}">
        <p14:creationId xmlns:p14="http://schemas.microsoft.com/office/powerpoint/2010/main" val="256439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Random Oracle Model (PROM)</a:t>
            </a:r>
            <a:endParaRPr lang="en-US" dirty="0"/>
          </a:p>
        </p:txBody>
      </p:sp>
      <p:sp>
        <p:nvSpPr>
          <p:cNvPr id="3" name="Text Placeholder 2"/>
          <p:cNvSpPr>
            <a:spLocks noGrp="1"/>
          </p:cNvSpPr>
          <p:nvPr>
            <p:ph type="body" idx="1"/>
          </p:nvPr>
        </p:nvSpPr>
        <p:spPr>
          <a:xfrm>
            <a:off x="381000" y="1341750"/>
            <a:ext cx="5715000" cy="3356031"/>
          </a:xfrm>
        </p:spPr>
        <p:txBody>
          <a:bodyPr/>
          <a:lstStyle/>
          <a:p>
            <a:endParaRPr lang="en-US" sz="2000" dirty="0"/>
          </a:p>
          <a:p>
            <a:pPr marL="38100" indent="0">
              <a:buNone/>
            </a:pPr>
            <a:endParaRPr lang="en-US" sz="2000" i="1" dirty="0" smtClean="0">
              <a:latin typeface="Cambria Math" panose="02040503050406030204" pitchFamily="18" charset="0"/>
            </a:endParaRPr>
          </a:p>
          <a:p>
            <a:pPr marL="38100" indent="0">
              <a:buNone/>
            </a:pPr>
            <a:endParaRPr lang="en-US" sz="2000" i="1" dirty="0">
              <a:latin typeface="Cambria Math" panose="020405030504060302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32</a:t>
            </a:fld>
            <a:endParaRPr lang="en-US"/>
          </a:p>
        </p:txBody>
      </p:sp>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nvGraphicFramePr>
            <p:xfrm>
              <a:off x="6096000" y="1309181"/>
              <a:ext cx="2514600" cy="2225040"/>
            </p:xfrm>
            <a:graphic>
              <a:graphicData uri="http://schemas.openxmlformats.org/drawingml/2006/table">
                <a:tbl>
                  <a:tblPr firstRow="1" bandRow="1">
                    <a:tableStyleId>{8891E569-2921-4238-9C33-A33D3B80E82E}</a:tableStyleId>
                  </a:tblPr>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00….00</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0</m:t>
                                    </m:r>
                                  </m:sub>
                                </m:sSub>
                              </m:oMath>
                            </m:oMathPara>
                          </a14:m>
                          <a:endParaRPr lang="en-US" sz="1800" dirty="0"/>
                        </a:p>
                      </a:txBody>
                      <a:tcPr/>
                    </a:tc>
                    <a:extLst>
                      <a:ext uri="{0D108BD9-81ED-4DB2-BD59-A6C34878D82A}">
                        <a16:rowId xmlns:a16="http://schemas.microsoft.com/office/drawing/2014/main" val="591263913"/>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00….01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1</m:t>
                                    </m:r>
                                  </m:sub>
                                </m:sSub>
                              </m:oMath>
                            </m:oMathPara>
                          </a14:m>
                          <a:endParaRPr lang="en-US" sz="1800" dirty="0"/>
                        </a:p>
                      </a:txBody>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11….11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𝑟</m:t>
                                    </m:r>
                                  </m:e>
                                  <m:sub>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𝑛</m:t>
                                        </m:r>
                                      </m:sup>
                                    </m:sSup>
                                    <m:r>
                                      <a:rPr lang="en-US" sz="1800" b="0" i="1" smtClean="0">
                                        <a:latin typeface="Cambria Math" panose="02040503050406030204" pitchFamily="18" charset="0"/>
                                      </a:rPr>
                                      <m:t>−1</m:t>
                                    </m:r>
                                  </m:sub>
                                </m:sSub>
                              </m:oMath>
                            </m:oMathPara>
                          </a14:m>
                          <a:endParaRPr lang="en-US" dirty="0"/>
                        </a:p>
                      </a:txBody>
                      <a:tcPr/>
                    </a:tc>
                    <a:extLst>
                      <a:ext uri="{0D108BD9-81ED-4DB2-BD59-A6C34878D82A}">
                        <a16:rowId xmlns:a16="http://schemas.microsoft.com/office/drawing/2014/main" val="2404317647"/>
                      </a:ext>
                    </a:extLst>
                  </a:tr>
                </a:tbl>
              </a:graphicData>
            </a:graphic>
          </p:graphicFrame>
        </mc:Choice>
        <mc:Fallback xmlns="">
          <p:graphicFrame>
            <p:nvGraphicFramePr>
              <p:cNvPr id="29" name="Table 28"/>
              <p:cNvGraphicFramePr>
                <a:graphicFrameLocks noGrp="1"/>
              </p:cNvGraphicFramePr>
              <p:nvPr/>
            </p:nvGraphicFramePr>
            <p:xfrm>
              <a:off x="6096000" y="1309181"/>
              <a:ext cx="2514600" cy="2225040"/>
            </p:xfrm>
            <a:graphic>
              <a:graphicData uri="http://schemas.openxmlformats.org/drawingml/2006/table">
                <a:tbl>
                  <a:tblPr firstRow="1" bandRow="1">
                    <a:tableStyleId>{8891E569-2921-4238-9C33-A33D3B80E82E}</a:tableStyleId>
                  </a:tblPr>
                  <a:tblGrid>
                    <a:gridCol w="1257300">
                      <a:extLst>
                        <a:ext uri="{9D8B030D-6E8A-4147-A177-3AD203B41FA5}">
                          <a16:colId xmlns:a16="http://schemas.microsoft.com/office/drawing/2014/main" val="2025798900"/>
                        </a:ext>
                      </a:extLst>
                    </a:gridCol>
                    <a:gridCol w="1257300">
                      <a:extLst>
                        <a:ext uri="{9D8B030D-6E8A-4147-A177-3AD203B41FA5}">
                          <a16:colId xmlns:a16="http://schemas.microsoft.com/office/drawing/2014/main" val="1195633456"/>
                        </a:ext>
                      </a:extLst>
                    </a:gridCol>
                  </a:tblGrid>
                  <a:tr h="370840">
                    <a:tc>
                      <a:txBody>
                        <a:bodyPr/>
                        <a:lstStyle/>
                        <a:p>
                          <a:pPr algn="ctr"/>
                          <a:r>
                            <a:rPr lang="en-US" sz="1800" dirty="0" smtClean="0"/>
                            <a:t>x</a:t>
                          </a:r>
                          <a:endParaRPr lang="en-US" sz="1800" dirty="0"/>
                        </a:p>
                      </a:txBody>
                      <a:tcPr/>
                    </a:tc>
                    <a:tc>
                      <a:txBody>
                        <a:bodyPr/>
                        <a:lstStyle/>
                        <a:p>
                          <a:pPr algn="ctr"/>
                          <a:r>
                            <a:rPr lang="en-US" sz="1800" dirty="0" smtClean="0"/>
                            <a:t>H(x)</a:t>
                          </a:r>
                          <a:endParaRPr lang="en-US" sz="1800" dirty="0"/>
                        </a:p>
                      </a:txBody>
                      <a:tcPr/>
                    </a:tc>
                    <a:extLst>
                      <a:ext uri="{0D108BD9-81ED-4DB2-BD59-A6C34878D82A}">
                        <a16:rowId xmlns:a16="http://schemas.microsoft.com/office/drawing/2014/main" val="412933869"/>
                      </a:ext>
                    </a:extLst>
                  </a:tr>
                  <a:tr h="370840">
                    <a:tc>
                      <a:txBody>
                        <a:bodyPr/>
                        <a:lstStyle/>
                        <a:p>
                          <a:endParaRPr lang="en-US"/>
                        </a:p>
                      </a:txBody>
                      <a:tcPr>
                        <a:blipFill>
                          <a:blip r:embed="rId2"/>
                          <a:stretch>
                            <a:fillRect l="-966" t="-108197" r="-101449" b="-403279"/>
                          </a:stretch>
                        </a:blipFill>
                      </a:tcPr>
                    </a:tc>
                    <a:tc>
                      <a:txBody>
                        <a:bodyPr/>
                        <a:lstStyle/>
                        <a:p>
                          <a:endParaRPr lang="en-US"/>
                        </a:p>
                      </a:txBody>
                      <a:tcPr>
                        <a:blipFill>
                          <a:blip r:embed="rId2"/>
                          <a:stretch>
                            <a:fillRect l="-101456" t="-108197" r="-1942" b="-403279"/>
                          </a:stretch>
                        </a:blipFill>
                      </a:tcPr>
                    </a:tc>
                    <a:extLst>
                      <a:ext uri="{0D108BD9-81ED-4DB2-BD59-A6C34878D82A}">
                        <a16:rowId xmlns:a16="http://schemas.microsoft.com/office/drawing/2014/main" val="591263913"/>
                      </a:ext>
                    </a:extLst>
                  </a:tr>
                  <a:tr h="370840">
                    <a:tc>
                      <a:txBody>
                        <a:bodyPr/>
                        <a:lstStyle/>
                        <a:p>
                          <a:endParaRPr lang="en-US"/>
                        </a:p>
                      </a:txBody>
                      <a:tcPr>
                        <a:blipFill>
                          <a:blip r:embed="rId2"/>
                          <a:stretch>
                            <a:fillRect l="-966" t="-208197" r="-101449" b="-303279"/>
                          </a:stretch>
                        </a:blipFill>
                      </a:tcPr>
                    </a:tc>
                    <a:tc>
                      <a:txBody>
                        <a:bodyPr/>
                        <a:lstStyle/>
                        <a:p>
                          <a:endParaRPr lang="en-US"/>
                        </a:p>
                      </a:txBody>
                      <a:tcPr>
                        <a:blipFill>
                          <a:blip r:embed="rId2"/>
                          <a:stretch>
                            <a:fillRect l="-101456" t="-208197" r="-1942" b="-303279"/>
                          </a:stretch>
                        </a:blipFill>
                      </a:tcPr>
                    </a:tc>
                    <a:extLst>
                      <a:ext uri="{0D108BD9-81ED-4DB2-BD59-A6C34878D82A}">
                        <a16:rowId xmlns:a16="http://schemas.microsoft.com/office/drawing/2014/main" val="3159143743"/>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3975307776"/>
                      </a:ext>
                    </a:extLst>
                  </a:tr>
                  <a:tr h="370840">
                    <a:tc>
                      <a:txBody>
                        <a:bodyPr/>
                        <a:lstStyle/>
                        <a:p>
                          <a:pPr algn="ctr"/>
                          <a:r>
                            <a:rPr lang="en-US" sz="1600" dirty="0" smtClean="0"/>
                            <a:t>…</a:t>
                          </a:r>
                          <a:endParaRPr lang="en-US" sz="1600" dirty="0"/>
                        </a:p>
                      </a:txBody>
                      <a:tcPr/>
                    </a:tc>
                    <a:tc>
                      <a:txBody>
                        <a:bodyPr/>
                        <a:lstStyle/>
                        <a:p>
                          <a:endParaRPr lang="en-US"/>
                        </a:p>
                      </a:txBody>
                      <a:tcPr/>
                    </a:tc>
                    <a:extLst>
                      <a:ext uri="{0D108BD9-81ED-4DB2-BD59-A6C34878D82A}">
                        <a16:rowId xmlns:a16="http://schemas.microsoft.com/office/drawing/2014/main" val="1270465200"/>
                      </a:ext>
                    </a:extLst>
                  </a:tr>
                  <a:tr h="370840">
                    <a:tc>
                      <a:txBody>
                        <a:bodyPr/>
                        <a:lstStyle/>
                        <a:p>
                          <a:endParaRPr lang="en-US"/>
                        </a:p>
                      </a:txBody>
                      <a:tcPr>
                        <a:blipFill>
                          <a:blip r:embed="rId2"/>
                          <a:stretch>
                            <a:fillRect l="-966" t="-508197" r="-101449" b="-3279"/>
                          </a:stretch>
                        </a:blipFill>
                      </a:tcPr>
                    </a:tc>
                    <a:tc>
                      <a:txBody>
                        <a:bodyPr/>
                        <a:lstStyle/>
                        <a:p>
                          <a:endParaRPr lang="en-US"/>
                        </a:p>
                      </a:txBody>
                      <a:tcPr>
                        <a:blipFill>
                          <a:blip r:embed="rId2"/>
                          <a:stretch>
                            <a:fillRect l="-101456" t="-508197" r="-1942" b="-3279"/>
                          </a:stretch>
                        </a:blipFill>
                      </a:tcPr>
                    </a:tc>
                    <a:extLst>
                      <a:ext uri="{0D108BD9-81ED-4DB2-BD59-A6C34878D82A}">
                        <a16:rowId xmlns:a16="http://schemas.microsoft.com/office/drawing/2014/main" val="2404317647"/>
                      </a:ext>
                    </a:extLst>
                  </a:tr>
                </a:tbl>
              </a:graphicData>
            </a:graphic>
          </p:graphicFrame>
        </mc:Fallback>
      </mc:AlternateContent>
      <mc:AlternateContent xmlns:mc="http://schemas.openxmlformats.org/markup-compatibility/2006">
        <mc:Choice xmlns:a14="http://schemas.microsoft.com/office/drawing/2010/main" Requires="a14">
          <p:sp>
            <p:nvSpPr>
              <p:cNvPr id="38" name="Content Placeholder 2"/>
              <p:cNvSpPr txBox="1">
                <a:spLocks/>
              </p:cNvSpPr>
              <p:nvPr/>
            </p:nvSpPr>
            <p:spPr>
              <a:xfrm>
                <a:off x="224606" y="971550"/>
                <a:ext cx="5814244" cy="435133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r>
                  <a:rPr lang="en-US" dirty="0" smtClean="0"/>
                  <a:t>PROM Algorithm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(x)</a:t>
                </a:r>
              </a:p>
              <a:p>
                <a:pPr lvl="1"/>
                <a:r>
                  <a:rPr lang="en-US" b="1" dirty="0" smtClean="0"/>
                  <a:t>Fixing</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b="1" dirty="0" smtClean="0"/>
                  <a:t>, x and H </a:t>
                </a:r>
                <a:r>
                  <a:rPr lang="en-US" dirty="0" smtClean="0"/>
                  <a:t>we get an execution trace</a:t>
                </a:r>
              </a:p>
              <a:p>
                <a:pPr marL="40005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Trace</m:t>
                          </m:r>
                        </m:e>
                        <m:sub>
                          <m:r>
                            <a:rPr lang="en-US" i="0">
                              <a:latin typeface="Cambria Math" panose="02040503050406030204" pitchFamily="18" charset="0"/>
                              <a:ea typeface="Cambria Math" panose="02040503050406030204" pitchFamily="18" charset="0"/>
                            </a:rPr>
                            <m:t>𝒜</m:t>
                          </m:r>
                          <m:r>
                            <a:rPr lang="en-US" b="0" i="0" smtClean="0">
                              <a:latin typeface="Cambria Math" panose="02040503050406030204" pitchFamily="18" charset="0"/>
                            </a:rPr>
                            <m:t>,</m:t>
                          </m:r>
                          <m:r>
                            <m:rPr>
                              <m:sty m:val="p"/>
                            </m:rPr>
                            <a:rPr lang="en-US" b="0" i="0" smtClean="0">
                              <a:latin typeface="Cambria Math" panose="02040503050406030204" pitchFamily="18" charset="0"/>
                            </a:rPr>
                            <m:t>H</m:t>
                          </m:r>
                        </m:sub>
                      </m:sSub>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𝑖</m:t>
                                      </m:r>
                                    </m:sub>
                                  </m:sSub>
                                </m:e>
                              </m:acc>
                            </m:e>
                          </m:d>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𝑡</m:t>
                          </m:r>
                        </m:sup>
                      </m:sSubSup>
                    </m:oMath>
                  </m:oMathPara>
                </a14:m>
                <a:endParaRPr lang="en-US" dirty="0" smtClean="0"/>
              </a:p>
              <a:p>
                <a:pPr lvl="1"/>
                <a:endParaRPr lang="en-US" dirty="0"/>
              </a:p>
              <a:p>
                <a:pPr lvl="1"/>
                <a:r>
                  <a:rPr lang="en-US" dirty="0" smtClean="0"/>
                  <a:t>Cumulative Memory Cost of Execution Trace</a:t>
                </a:r>
              </a:p>
              <a:p>
                <a:pPr marL="400050" lvl="1"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cmc</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Trace</m:t>
                              </m:r>
                            </m:e>
                            <m:sub>
                              <m:r>
                                <a:rPr lang="en-US">
                                  <a:latin typeface="Cambria Math" panose="02040503050406030204" pitchFamily="18" charset="0"/>
                                  <a:ea typeface="Cambria Math" panose="02040503050406030204" pitchFamily="18" charset="0"/>
                                </a:rPr>
                                <m:t>𝒜</m:t>
                              </m:r>
                              <m:r>
                                <a:rPr lang="en-US">
                                  <a:latin typeface="Cambria Math" panose="02040503050406030204" pitchFamily="18" charset="0"/>
                                </a:rPr>
                                <m:t>,</m:t>
                              </m:r>
                              <m:r>
                                <m:rPr>
                                  <m:sty m:val="p"/>
                                </m:rPr>
                                <a:rPr lang="en-US">
                                  <a:latin typeface="Cambria Math" panose="02040503050406030204" pitchFamily="18" charset="0"/>
                                </a:rPr>
                                <m:t>H</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𝑡</m:t>
                          </m:r>
                        </m:sup>
                        <m:e>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i="1">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acc>
                              <m:r>
                                <a:rPr lang="en-US" i="1">
                                  <a:latin typeface="Cambria Math" panose="02040503050406030204" pitchFamily="18" charset="0"/>
                                  <a:ea typeface="Cambria Math" panose="02040503050406030204" pitchFamily="18" charset="0"/>
                                </a:rPr>
                                <m:t>|</m:t>
                              </m:r>
                            </m:e>
                          </m:d>
                        </m:e>
                      </m:nary>
                    </m:oMath>
                  </m:oMathPara>
                </a14:m>
                <a:endParaRPr lang="en-US" dirty="0" smtClean="0"/>
              </a:p>
              <a:p>
                <a:endParaRPr lang="en-US" dirty="0" smtClean="0"/>
              </a:p>
              <a:p>
                <a:pPr lvl="1"/>
                <a:r>
                  <a:rPr lang="en-US" dirty="0" smtClean="0"/>
                  <a:t>Cumulative </a:t>
                </a:r>
                <a:r>
                  <a:rPr lang="en-US" dirty="0"/>
                  <a:t>Memory </a:t>
                </a:r>
                <a:r>
                  <a:rPr lang="en-US" dirty="0" smtClean="0"/>
                  <a:t>Cost of a Function</a:t>
                </a:r>
              </a:p>
              <a:p>
                <a:pPr marL="400050" lvl="1" indent="0">
                  <a:buNone/>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cmc</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𝐻</m:t>
                              </m:r>
                            </m:sub>
                          </m:sSub>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a:latin typeface="Cambria Math" panose="02040503050406030204" pitchFamily="18" charset="0"/>
                                  <a:ea typeface="Cambria Math" panose="02040503050406030204" pitchFamily="18" charset="0"/>
                                </a:rPr>
                                <m:t>𝒜</m:t>
                              </m:r>
                              <m:r>
                                <a:rPr lang="en-US">
                                  <a:latin typeface="Cambria Math" panose="02040503050406030204" pitchFamily="18" charset="0"/>
                                </a:rPr>
                                <m:t>,</m:t>
                              </m:r>
                              <m:r>
                                <m:rPr>
                                  <m:sty m:val="p"/>
                                </m:rPr>
                                <a:rPr lang="en-US" b="0" i="0" smtClean="0">
                                  <a:latin typeface="Cambria Math" panose="02040503050406030204" pitchFamily="18" charset="0"/>
                                </a:rPr>
                                <m:t>x</m:t>
                              </m:r>
                            </m:lim>
                          </m:limLow>
                        </m:fName>
                        <m:e>
                          <m:sSub>
                            <m:sSubPr>
                              <m:ctrlPr>
                                <a:rPr lang="en-US" b="0"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𝔼</m:t>
                              </m:r>
                            </m:e>
                            <m:sub>
                              <m:r>
                                <a:rPr lang="en-US" b="0" i="1" smtClean="0">
                                  <a:latin typeface="Cambria Math" panose="02040503050406030204" pitchFamily="18" charset="0"/>
                                </a:rPr>
                                <m:t>𝐻</m:t>
                              </m:r>
                            </m:sub>
                          </m:sSub>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cmc</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Trace</m:t>
                                      </m:r>
                                    </m:e>
                                    <m:sub>
                                      <m:r>
                                        <a:rPr lang="en-US">
                                          <a:latin typeface="Cambria Math" panose="02040503050406030204" pitchFamily="18" charset="0"/>
                                          <a:ea typeface="Cambria Math" panose="02040503050406030204" pitchFamily="18" charset="0"/>
                                        </a:rPr>
                                        <m:t>𝒜</m:t>
                                      </m:r>
                                      <m:r>
                                        <a:rPr lang="en-US">
                                          <a:latin typeface="Cambria Math" panose="02040503050406030204" pitchFamily="18" charset="0"/>
                                        </a:rPr>
                                        <m:t>,</m:t>
                                      </m:r>
                                      <m:r>
                                        <m:rPr>
                                          <m:sty m:val="p"/>
                                        </m:rPr>
                                        <a:rPr lang="en-US">
                                          <a:latin typeface="Cambria Math" panose="02040503050406030204" pitchFamily="18" charset="0"/>
                                        </a:rPr>
                                        <m:t>H</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e>
                              </m:d>
                            </m:e>
                          </m:d>
                        </m:e>
                      </m:func>
                    </m:oMath>
                  </m:oMathPara>
                </a14:m>
                <a:endParaRPr lang="en-US" dirty="0"/>
              </a:p>
              <a:p>
                <a:pPr lvl="1"/>
                <a:endParaRPr lang="en-US" dirty="0" smtClean="0"/>
              </a:p>
              <a:p>
                <a:pPr marL="38100" indent="0">
                  <a:buNone/>
                </a:pPr>
                <a:endParaRPr lang="en-US" dirty="0" smtClean="0"/>
              </a:p>
            </p:txBody>
          </p:sp>
        </mc:Choice>
        <mc:Fallback>
          <p:sp>
            <p:nvSpPr>
              <p:cNvPr id="38" name="Content Placeholder 2"/>
              <p:cNvSpPr txBox="1">
                <a:spLocks noRot="1" noChangeAspect="1" noMove="1" noResize="1" noEditPoints="1" noAdjustHandles="1" noChangeArrowheads="1" noChangeShapeType="1" noTextEdit="1"/>
              </p:cNvSpPr>
              <p:nvPr/>
            </p:nvSpPr>
            <p:spPr>
              <a:xfrm>
                <a:off x="224606" y="971550"/>
                <a:ext cx="5814244" cy="4351338"/>
              </a:xfrm>
              <a:prstGeom prst="rect">
                <a:avLst/>
              </a:prstGeom>
              <a:blipFill>
                <a:blip r:embed="rId3"/>
                <a:stretch>
                  <a:fillRect l="-1677" t="-700"/>
                </a:stretch>
              </a:blipFill>
              <a:ln>
                <a:noFill/>
              </a:ln>
            </p:spPr>
            <p:txBody>
              <a:bodyPr/>
              <a:lstStyle/>
              <a:p>
                <a:r>
                  <a:rPr lang="en-US">
                    <a:noFill/>
                  </a:rPr>
                  <a:t> </a:t>
                </a:r>
              </a:p>
            </p:txBody>
          </p:sp>
        </mc:Fallback>
      </mc:AlternateContent>
      <p:cxnSp>
        <p:nvCxnSpPr>
          <p:cNvPr id="6" name="Straight Arrow Connector 5"/>
          <p:cNvCxnSpPr/>
          <p:nvPr/>
        </p:nvCxnSpPr>
        <p:spPr>
          <a:xfrm flipH="1">
            <a:off x="1476375" y="4460104"/>
            <a:ext cx="9144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67456" y="4595858"/>
                <a:ext cx="2651944" cy="438262"/>
              </a:xfrm>
              <a:prstGeom prst="rect">
                <a:avLst/>
              </a:prstGeom>
              <a:noFill/>
            </p:spPr>
            <p:txBody>
              <a:bodyPr wrap="square" rtlCol="0">
                <a:spAutoFit/>
              </a:bodyPr>
              <a:lstStyle/>
              <a:p>
                <a:r>
                  <a:rPr lang="en-US" dirty="0" smtClean="0"/>
                  <a:t>Min over inputs x and PROM algorithms </a:t>
                </a:r>
                <a14:m>
                  <m:oMath xmlns:m="http://schemas.openxmlformats.org/officeDocument/2006/math">
                    <m:r>
                      <a:rPr lang="en-US">
                        <a:latin typeface="Cambria Math" panose="02040503050406030204" pitchFamily="18" charset="0"/>
                        <a:ea typeface="Cambria Math" panose="02040503050406030204" pitchFamily="18" charset="0"/>
                      </a:rPr>
                      <m:t>𝒜</m:t>
                    </m:r>
                    <m:r>
                      <a:rPr lang="en-US" i="1">
                        <a:latin typeface="Cambria Math" panose="02040503050406030204" pitchFamily="18" charset="0"/>
                        <a:ea typeface="Cambria Math" panose="02040503050406030204" pitchFamily="18" charset="0"/>
                      </a:rPr>
                      <m:t> </m:t>
                    </m:r>
                  </m:oMath>
                </a14:m>
                <a:r>
                  <a:rPr lang="en-US" dirty="0" smtClean="0"/>
                  <a:t>evaluating</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67456" y="4595858"/>
                <a:ext cx="2651944" cy="438262"/>
              </a:xfrm>
              <a:prstGeom prst="rect">
                <a:avLst/>
              </a:prstGeom>
              <a:blipFill>
                <a:blip r:embed="rId4"/>
                <a:stretch>
                  <a:fillRect t="-1389" r="-1147" b="-5556"/>
                </a:stretch>
              </a:blipFill>
            </p:spPr>
            <p:txBody>
              <a:bodyPr/>
              <a:lstStyle/>
              <a:p>
                <a:r>
                  <a:rPr lang="en-US">
                    <a:noFill/>
                  </a:rPr>
                  <a:t> </a:t>
                </a:r>
              </a:p>
            </p:txBody>
          </p:sp>
        </mc:Fallback>
      </mc:AlternateContent>
      <p:cxnSp>
        <p:nvCxnSpPr>
          <p:cNvPr id="10" name="Straight Arrow Connector 9"/>
          <p:cNvCxnSpPr/>
          <p:nvPr/>
        </p:nvCxnSpPr>
        <p:spPr>
          <a:xfrm>
            <a:off x="2876550" y="4381851"/>
            <a:ext cx="1364072" cy="271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40007" y="4536304"/>
            <a:ext cx="1962150" cy="430887"/>
          </a:xfrm>
          <a:prstGeom prst="rect">
            <a:avLst/>
          </a:prstGeom>
          <a:noFill/>
        </p:spPr>
        <p:txBody>
          <a:bodyPr wrap="square" rtlCol="0">
            <a:spAutoFit/>
          </a:bodyPr>
          <a:lstStyle/>
          <a:p>
            <a:r>
              <a:rPr lang="en-US" dirty="0" smtClean="0"/>
              <a:t>Expectation over selection of random oracle</a:t>
            </a:r>
            <a:endParaRPr lang="en-US" dirty="0"/>
          </a:p>
        </p:txBody>
      </p:sp>
    </p:spTree>
    <p:extLst>
      <p:ext uri="{BB962C8B-B14F-4D97-AF65-F5344CB8AC3E}">
        <p14:creationId xmlns:p14="http://schemas.microsoft.com/office/powerpoint/2010/main" val="233784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Fixing</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b="1" dirty="0"/>
                  <a:t>, x and H </a:t>
                </a:r>
                <a:r>
                  <a:rPr lang="en-US" dirty="0"/>
                  <a:t>we get an execution trace</a:t>
                </a:r>
              </a:p>
              <a:p>
                <a:pPr marL="40005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Trace</m:t>
                          </m:r>
                        </m:e>
                        <m:sub>
                          <m:r>
                            <a:rPr lang="en-US">
                              <a:latin typeface="Cambria Math" panose="02040503050406030204" pitchFamily="18" charset="0"/>
                              <a:ea typeface="Cambria Math" panose="02040503050406030204" pitchFamily="18" charset="0"/>
                            </a:rPr>
                            <m:t>𝒜</m:t>
                          </m:r>
                          <m:r>
                            <a:rPr lang="en-US">
                              <a:latin typeface="Cambria Math" panose="02040503050406030204" pitchFamily="18" charset="0"/>
                            </a:rPr>
                            <m:t>,</m:t>
                          </m:r>
                          <m:r>
                            <m:rPr>
                              <m:sty m:val="p"/>
                            </m:rPr>
                            <a:rPr lang="en-US">
                              <a:latin typeface="Cambria Math" panose="02040503050406030204" pitchFamily="18" charset="0"/>
                            </a:rPr>
                            <m:t>H</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r>
                        <a:rPr lang="en-US" i="1">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acc>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𝑡</m:t>
                          </m:r>
                        </m:sup>
                      </m:sSubSup>
                    </m:oMath>
                  </m:oMathPara>
                </a14:m>
                <a:endParaRPr lang="en-US" dirty="0" smtClean="0"/>
              </a:p>
              <a:p>
                <a:r>
                  <a:rPr lang="en-US" dirty="0" smtClean="0"/>
                  <a:t>Track </a:t>
                </a:r>
                <a14:m>
                  <m:oMath xmlns:m="http://schemas.openxmlformats.org/officeDocument/2006/math">
                    <m:r>
                      <a:rPr lang="en-US" sz="2000" i="1">
                        <a:latin typeface="Cambria Math" panose="02040503050406030204" pitchFamily="18" charset="0"/>
                      </a:rPr>
                      <m:t>𝐿</m:t>
                    </m:r>
                    <m:r>
                      <a:rPr lang="en-US" sz="2000" b="0" i="1" baseline="-25000" smtClean="0">
                        <a:latin typeface="Cambria Math" panose="02040503050406030204" pitchFamily="18" charset="0"/>
                      </a:rPr>
                      <m:t>𝑣</m:t>
                    </m:r>
                  </m:oMath>
                </a14:m>
                <a:r>
                  <a:rPr lang="en-US" dirty="0" smtClean="0"/>
                  <a:t> for each node v</a:t>
                </a:r>
              </a:p>
              <a:p>
                <a:pPr lvl="1"/>
                <a:r>
                  <a:rPr lang="en-US" dirty="0" smtClean="0"/>
                  <a:t>Note rounds where </a:t>
                </a:r>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oMath>
                </a14:m>
                <a:r>
                  <a:rPr lang="en-US" dirty="0" smtClean="0"/>
                  <a:t> appear as the input to random oracle query?</a:t>
                </a:r>
              </a:p>
              <a:p>
                <a:pPr lvl="1"/>
                <a:r>
                  <a:rPr lang="en-US" dirty="0" smtClean="0"/>
                  <a:t>Note rounds does </a:t>
                </a:r>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oMath>
                </a14:m>
                <a:r>
                  <a:rPr lang="en-US" dirty="0" smtClean="0"/>
                  <a:t> appear as an the output to a random oracle query?</a:t>
                </a:r>
              </a:p>
              <a:p>
                <a:pPr lvl="1"/>
                <a:r>
                  <a:rPr lang="en-US" dirty="0" smtClean="0"/>
                  <a:t>Define Need(</a:t>
                </a:r>
                <a:r>
                  <a:rPr lang="en-US" dirty="0" err="1" smtClean="0"/>
                  <a:t>v,i</a:t>
                </a:r>
                <a:r>
                  <a:rPr lang="en-US" dirty="0" smtClean="0"/>
                  <a:t>)=1 if and only if the next time </a:t>
                </a:r>
                <a:r>
                  <a:rPr lang="en-US" dirty="0"/>
                  <a:t>(after round </a:t>
                </a:r>
                <a:r>
                  <a:rPr lang="en-US" dirty="0" err="1"/>
                  <a:t>i</a:t>
                </a:r>
                <a:r>
                  <a:rPr lang="en-US" dirty="0" smtClean="0"/>
                  <a:t>) label </a:t>
                </a:r>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oMath>
                </a14:m>
                <a:r>
                  <a:rPr lang="en-US" dirty="0" smtClean="0"/>
                  <a:t> appears it is as an input; otherwise Need(</a:t>
                </a:r>
                <a:r>
                  <a:rPr lang="en-US" dirty="0" err="1" smtClean="0"/>
                  <a:t>v,i</a:t>
                </a:r>
                <a:r>
                  <a:rPr lang="en-US" dirty="0" smtClean="0"/>
                  <a:t>)=0</a:t>
                </a:r>
              </a:p>
              <a:p>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i</m:t>
                        </m:r>
                      </m:sub>
                    </m:sSub>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v</m:t>
                        </m:r>
                        <m:r>
                          <a:rPr lang="en-US" b="0" i="0" smtClean="0">
                            <a:latin typeface="Cambria Math" panose="02040503050406030204" pitchFamily="18" charset="0"/>
                          </a:rPr>
                          <m:t> :</m:t>
                        </m:r>
                        <m:r>
                          <m:rPr>
                            <m:sty m:val="p"/>
                          </m:rPr>
                          <a:rPr lang="en-US" b="0" i="0" smtClean="0">
                            <a:latin typeface="Cambria Math" panose="02040503050406030204" pitchFamily="18" charset="0"/>
                          </a:rPr>
                          <m:t>Need</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v</m:t>
                            </m:r>
                            <m:r>
                              <a:rPr lang="en-US" b="0" i="0" smtClean="0">
                                <a:latin typeface="Cambria Math" panose="02040503050406030204" pitchFamily="18" charset="0"/>
                              </a:rPr>
                              <m:t>,</m:t>
                            </m:r>
                            <m:r>
                              <m:rPr>
                                <m:sty m:val="p"/>
                              </m:rPr>
                              <a:rPr lang="en-US" b="0" i="0" smtClean="0">
                                <a:latin typeface="Cambria Math" panose="02040503050406030204" pitchFamily="18" charset="0"/>
                              </a:rPr>
                              <m:t>i</m:t>
                            </m:r>
                          </m:e>
                        </m:d>
                        <m:r>
                          <a:rPr lang="en-US" b="0" i="0" smtClean="0">
                            <a:latin typeface="Cambria Math" panose="02040503050406030204" pitchFamily="18" charset="0"/>
                          </a:rPr>
                          <m:t>=1</m:t>
                        </m:r>
                      </m:e>
                    </m:d>
                  </m:oMath>
                </a14:m>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112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33</a:t>
            </a:fld>
            <a:endParaRPr lang="en-US"/>
          </a:p>
        </p:txBody>
      </p:sp>
      <p:cxnSp>
        <p:nvCxnSpPr>
          <p:cNvPr id="6" name="Straight Connector 5"/>
          <p:cNvCxnSpPr/>
          <p:nvPr/>
        </p:nvCxnSpPr>
        <p:spPr>
          <a:xfrm>
            <a:off x="1143000" y="4476750"/>
            <a:ext cx="670560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26072" y="4294169"/>
            <a:ext cx="263214" cy="338554"/>
          </a:xfrm>
          <a:prstGeom prst="rect">
            <a:avLst/>
          </a:prstGeom>
          <a:noFill/>
        </p:spPr>
        <p:txBody>
          <a:bodyPr wrap="none" rtlCol="0">
            <a:spAutoFit/>
          </a:bodyPr>
          <a:lstStyle/>
          <a:p>
            <a:r>
              <a:rPr lang="en-US" sz="1600" dirty="0" smtClean="0">
                <a:latin typeface="Castellar" panose="020A0402060406010301" pitchFamily="18" charset="0"/>
              </a:rPr>
              <a:t>I</a:t>
            </a:r>
            <a:endParaRPr lang="en-US" sz="1600" dirty="0">
              <a:latin typeface="Castellar" panose="020A0402060406010301" pitchFamily="18" charset="0"/>
            </a:endParaRPr>
          </a:p>
        </p:txBody>
      </p:sp>
      <p:sp>
        <p:nvSpPr>
          <p:cNvPr id="8" name="TextBox 7"/>
          <p:cNvSpPr txBox="1"/>
          <p:nvPr/>
        </p:nvSpPr>
        <p:spPr>
          <a:xfrm>
            <a:off x="1405605" y="4294169"/>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9" name="TextBox 8"/>
          <p:cNvSpPr txBox="1"/>
          <p:nvPr/>
        </p:nvSpPr>
        <p:spPr>
          <a:xfrm>
            <a:off x="2743200" y="4294169"/>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10" name="TextBox 9"/>
          <p:cNvSpPr txBox="1"/>
          <p:nvPr/>
        </p:nvSpPr>
        <p:spPr>
          <a:xfrm>
            <a:off x="3429256" y="4294169"/>
            <a:ext cx="263214" cy="338554"/>
          </a:xfrm>
          <a:prstGeom prst="rect">
            <a:avLst/>
          </a:prstGeom>
          <a:noFill/>
        </p:spPr>
        <p:txBody>
          <a:bodyPr wrap="none" rtlCol="0">
            <a:spAutoFit/>
          </a:bodyPr>
          <a:lstStyle/>
          <a:p>
            <a:r>
              <a:rPr lang="en-US" sz="1600" dirty="0" smtClean="0">
                <a:latin typeface="Castellar" panose="020A0402060406010301" pitchFamily="18" charset="0"/>
              </a:rPr>
              <a:t>I</a:t>
            </a:r>
            <a:endParaRPr lang="en-US" sz="1600" dirty="0">
              <a:latin typeface="Castellar" panose="020A0402060406010301" pitchFamily="18" charset="0"/>
            </a:endParaRPr>
          </a:p>
        </p:txBody>
      </p:sp>
      <p:sp>
        <p:nvSpPr>
          <p:cNvPr id="11" name="TextBox 10"/>
          <p:cNvSpPr txBox="1"/>
          <p:nvPr/>
        </p:nvSpPr>
        <p:spPr>
          <a:xfrm>
            <a:off x="4163658" y="4307473"/>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12" name="TextBox 11"/>
          <p:cNvSpPr txBox="1"/>
          <p:nvPr/>
        </p:nvSpPr>
        <p:spPr>
          <a:xfrm>
            <a:off x="5036728" y="4307473"/>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13" name="TextBox 12"/>
          <p:cNvSpPr txBox="1"/>
          <p:nvPr/>
        </p:nvSpPr>
        <p:spPr>
          <a:xfrm>
            <a:off x="2012507" y="4605847"/>
            <a:ext cx="4302301" cy="523220"/>
          </a:xfrm>
          <a:prstGeom prst="rect">
            <a:avLst/>
          </a:prstGeom>
          <a:noFill/>
        </p:spPr>
        <p:txBody>
          <a:bodyPr wrap="square" rtlCol="0">
            <a:spAutoFit/>
          </a:bodyPr>
          <a:lstStyle/>
          <a:p>
            <a:r>
              <a:rPr lang="en-US" sz="1400" dirty="0" smtClean="0"/>
              <a:t>Rounds where v occurs as output </a:t>
            </a:r>
            <a:r>
              <a:rPr lang="en-US" sz="1400" dirty="0" smtClean="0">
                <a:latin typeface="Castellar" panose="020A0402060406010301" pitchFamily="18" charset="0"/>
              </a:rPr>
              <a:t>0 </a:t>
            </a:r>
            <a:r>
              <a:rPr lang="en-US" sz="1400" dirty="0" smtClean="0"/>
              <a:t>or input </a:t>
            </a:r>
            <a:r>
              <a:rPr lang="en-US" sz="1400" dirty="0" smtClean="0">
                <a:latin typeface="Castellar" panose="020A0402060406010301" pitchFamily="18" charset="0"/>
              </a:rPr>
              <a:t>I </a:t>
            </a:r>
            <a:endParaRPr lang="en-US" sz="1400" dirty="0">
              <a:latin typeface="Castellar" panose="020A0402060406010301" pitchFamily="18" charset="0"/>
            </a:endParaRPr>
          </a:p>
          <a:p>
            <a:r>
              <a:rPr lang="en-US" sz="1400" dirty="0" smtClean="0"/>
              <a:t> </a:t>
            </a:r>
            <a:endParaRPr lang="en-US" sz="1400" dirty="0"/>
          </a:p>
        </p:txBody>
      </p:sp>
      <p:sp>
        <p:nvSpPr>
          <p:cNvPr id="14" name="TextBox 13"/>
          <p:cNvSpPr txBox="1"/>
          <p:nvPr/>
        </p:nvSpPr>
        <p:spPr>
          <a:xfrm>
            <a:off x="6474724" y="4687171"/>
            <a:ext cx="231154" cy="261610"/>
          </a:xfrm>
          <a:prstGeom prst="rect">
            <a:avLst/>
          </a:prstGeom>
          <a:noFill/>
        </p:spPr>
        <p:txBody>
          <a:bodyPr wrap="none" rtlCol="0">
            <a:spAutoFit/>
          </a:bodyPr>
          <a:lstStyle/>
          <a:p>
            <a:r>
              <a:rPr lang="en-US" b="1" dirty="0" smtClean="0"/>
              <a:t>t</a:t>
            </a:r>
            <a:endParaRPr lang="en-US" b="1" dirty="0"/>
          </a:p>
        </p:txBody>
      </p:sp>
      <p:cxnSp>
        <p:nvCxnSpPr>
          <p:cNvPr id="16" name="Straight Connector 15"/>
          <p:cNvCxnSpPr/>
          <p:nvPr/>
        </p:nvCxnSpPr>
        <p:spPr>
          <a:xfrm>
            <a:off x="6553200" y="4294169"/>
            <a:ext cx="0" cy="27501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62419" y="4695901"/>
            <a:ext cx="263214" cy="261610"/>
          </a:xfrm>
          <a:prstGeom prst="rect">
            <a:avLst/>
          </a:prstGeom>
          <a:noFill/>
        </p:spPr>
        <p:txBody>
          <a:bodyPr wrap="none" rtlCol="0">
            <a:spAutoFit/>
          </a:bodyPr>
          <a:lstStyle/>
          <a:p>
            <a:r>
              <a:rPr lang="en-US" b="1" dirty="0" smtClean="0"/>
              <a:t>0</a:t>
            </a:r>
            <a:endParaRPr lang="en-US" b="1" dirty="0"/>
          </a:p>
        </p:txBody>
      </p:sp>
      <p:cxnSp>
        <p:nvCxnSpPr>
          <p:cNvPr id="18" name="Straight Connector 17"/>
          <p:cNvCxnSpPr/>
          <p:nvPr/>
        </p:nvCxnSpPr>
        <p:spPr>
          <a:xfrm>
            <a:off x="1277996" y="4325936"/>
            <a:ext cx="0" cy="275019"/>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32469" y="3870394"/>
            <a:ext cx="1250663" cy="338554"/>
          </a:xfrm>
          <a:prstGeom prst="rect">
            <a:avLst/>
          </a:prstGeom>
          <a:noFill/>
        </p:spPr>
        <p:txBody>
          <a:bodyPr wrap="none" rtlCol="0">
            <a:spAutoFit/>
          </a:bodyPr>
          <a:lstStyle/>
          <a:p>
            <a:r>
              <a:rPr lang="en-US" sz="1600" dirty="0" smtClean="0"/>
              <a:t>Need(</a:t>
            </a:r>
            <a:r>
              <a:rPr lang="en-US" sz="1600" dirty="0" err="1" smtClean="0"/>
              <a:t>v,i</a:t>
            </a:r>
            <a:r>
              <a:rPr lang="en-US" sz="1600" dirty="0" smtClean="0"/>
              <a:t>)=0</a:t>
            </a:r>
            <a:endParaRPr lang="en-US" sz="1600" dirty="0"/>
          </a:p>
        </p:txBody>
      </p:sp>
      <p:cxnSp>
        <p:nvCxnSpPr>
          <p:cNvPr id="21" name="Straight Arrow Connector 20"/>
          <p:cNvCxnSpPr>
            <a:stCxn id="19" idx="1"/>
          </p:cNvCxnSpPr>
          <p:nvPr/>
        </p:nvCxnSpPr>
        <p:spPr>
          <a:xfrm flipH="1">
            <a:off x="3938681" y="4039671"/>
            <a:ext cx="693788" cy="423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806708" y="4119489"/>
            <a:ext cx="99757" cy="353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86955" y="4288153"/>
            <a:ext cx="263214" cy="338554"/>
          </a:xfrm>
          <a:prstGeom prst="rect">
            <a:avLst/>
          </a:prstGeom>
          <a:noFill/>
        </p:spPr>
        <p:txBody>
          <a:bodyPr wrap="none" rtlCol="0">
            <a:spAutoFit/>
          </a:bodyPr>
          <a:lstStyle/>
          <a:p>
            <a:r>
              <a:rPr lang="en-US" sz="1600" dirty="0" smtClean="0">
                <a:latin typeface="Castellar" panose="020A0402060406010301" pitchFamily="18" charset="0"/>
              </a:rPr>
              <a:t>I</a:t>
            </a:r>
            <a:endParaRPr lang="en-US" sz="1600" dirty="0">
              <a:latin typeface="Castellar" panose="020A0402060406010301" pitchFamily="18" charset="0"/>
            </a:endParaRPr>
          </a:p>
        </p:txBody>
      </p:sp>
      <p:sp>
        <p:nvSpPr>
          <p:cNvPr id="27" name="TextBox 26"/>
          <p:cNvSpPr txBox="1"/>
          <p:nvPr/>
        </p:nvSpPr>
        <p:spPr>
          <a:xfrm>
            <a:off x="5999995" y="3870394"/>
            <a:ext cx="1250663" cy="338554"/>
          </a:xfrm>
          <a:prstGeom prst="rect">
            <a:avLst/>
          </a:prstGeom>
          <a:noFill/>
        </p:spPr>
        <p:txBody>
          <a:bodyPr wrap="none" rtlCol="0">
            <a:spAutoFit/>
          </a:bodyPr>
          <a:lstStyle/>
          <a:p>
            <a:r>
              <a:rPr lang="en-US" sz="1600" dirty="0" smtClean="0"/>
              <a:t>Need(</a:t>
            </a:r>
            <a:r>
              <a:rPr lang="en-US" sz="1600" dirty="0" err="1" smtClean="0"/>
              <a:t>v,i</a:t>
            </a:r>
            <a:r>
              <a:rPr lang="en-US" sz="1600" dirty="0" smtClean="0"/>
              <a:t>)=1</a:t>
            </a:r>
            <a:endParaRPr lang="en-US" sz="1600" dirty="0"/>
          </a:p>
        </p:txBody>
      </p:sp>
      <p:cxnSp>
        <p:nvCxnSpPr>
          <p:cNvPr id="28" name="Straight Arrow Connector 27"/>
          <p:cNvCxnSpPr/>
          <p:nvPr/>
        </p:nvCxnSpPr>
        <p:spPr>
          <a:xfrm flipH="1">
            <a:off x="3192205" y="4097939"/>
            <a:ext cx="2878663" cy="359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883132" y="4153613"/>
            <a:ext cx="331575" cy="303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89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P</m:t>
                        </m:r>
                      </m:e>
                      <m:sub>
                        <m:r>
                          <m:rPr>
                            <m:sty m:val="p"/>
                          </m:rPr>
                          <a:rPr lang="en-US" i="0">
                            <a:latin typeface="Cambria Math" panose="02040503050406030204" pitchFamily="18" charset="0"/>
                          </a:rPr>
                          <m:t>i</m:t>
                        </m:r>
                      </m:sub>
                    </m:sSub>
                    <m:r>
                      <a:rPr lang="en-US" i="0">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i="0">
                            <a:latin typeface="Cambria Math" panose="02040503050406030204" pitchFamily="18" charset="0"/>
                          </a:rPr>
                          <m:t>v</m:t>
                        </m:r>
                        <m:r>
                          <a:rPr lang="en-US" i="0">
                            <a:latin typeface="Cambria Math" panose="02040503050406030204" pitchFamily="18" charset="0"/>
                          </a:rPr>
                          <m:t> :</m:t>
                        </m:r>
                        <m:r>
                          <m:rPr>
                            <m:sty m:val="p"/>
                          </m:rPr>
                          <a:rPr lang="en-US" i="0">
                            <a:latin typeface="Cambria Math" panose="02040503050406030204" pitchFamily="18" charset="0"/>
                          </a:rPr>
                          <m:t>Need</m:t>
                        </m:r>
                        <m:d>
                          <m:dPr>
                            <m:ctrlPr>
                              <a:rPr lang="en-US" i="1">
                                <a:latin typeface="Cambria Math" panose="02040503050406030204" pitchFamily="18" charset="0"/>
                              </a:rPr>
                            </m:ctrlPr>
                          </m:dPr>
                          <m:e>
                            <m:r>
                              <m:rPr>
                                <m:sty m:val="p"/>
                              </m:rPr>
                              <a:rPr lang="en-US" i="0">
                                <a:latin typeface="Cambria Math" panose="02040503050406030204" pitchFamily="18" charset="0"/>
                              </a:rPr>
                              <m:t>v</m:t>
                            </m:r>
                            <m:r>
                              <a:rPr lang="en-US" i="0">
                                <a:latin typeface="Cambria Math" panose="02040503050406030204" pitchFamily="18" charset="0"/>
                              </a:rPr>
                              <m:t>,</m:t>
                            </m:r>
                            <m:r>
                              <m:rPr>
                                <m:sty m:val="p"/>
                              </m:rPr>
                              <a:rPr lang="en-US" i="0">
                                <a:latin typeface="Cambria Math" panose="02040503050406030204" pitchFamily="18" charset="0"/>
                              </a:rPr>
                              <m:t>i</m:t>
                            </m:r>
                          </m:e>
                        </m:d>
                        <m:r>
                          <a:rPr lang="en-US" i="0">
                            <a:latin typeface="Cambria Math" panose="02040503050406030204" pitchFamily="18" charset="0"/>
                          </a:rPr>
                          <m:t>=1</m:t>
                        </m:r>
                      </m:e>
                    </m:d>
                  </m:oMath>
                </a14:m>
                <a:r>
                  <a:rPr lang="en-US" dirty="0" smtClean="0"/>
                  <a:t> </a:t>
                </a:r>
                <a:r>
                  <a:rPr lang="en-US" dirty="0" smtClean="0">
                    <a:sym typeface="Wingdings" panose="05000000000000000000" pitchFamily="2" charset="2"/>
                  </a:rPr>
                  <a:t> </a:t>
                </a:r>
                <a:r>
                  <a:rPr lang="en-US" dirty="0" smtClean="0"/>
                  <a:t>does this give us a legal pebbling?</a:t>
                </a:r>
              </a:p>
              <a:p>
                <a:r>
                  <a:rPr lang="en-US" dirty="0"/>
                  <a:t>Order(v) be the bad event </a:t>
                </a:r>
                <a14:m>
                  <m:oMath xmlns:m="http://schemas.openxmlformats.org/officeDocument/2006/math">
                    <m:r>
                      <a:rPr lang="en-US" sz="2400" i="1">
                        <a:latin typeface="Cambria Math" panose="02040503050406030204" pitchFamily="18" charset="0"/>
                      </a:rPr>
                      <m:t>𝐿</m:t>
                    </m:r>
                    <m:r>
                      <a:rPr lang="en-US" sz="2400" i="1" baseline="-25000">
                        <a:latin typeface="Cambria Math" panose="02040503050406030204" pitchFamily="18" charset="0"/>
                      </a:rPr>
                      <m:t>𝑣</m:t>
                    </m:r>
                  </m:oMath>
                </a14:m>
                <a:r>
                  <a:rPr lang="en-US" dirty="0"/>
                  <a:t> is used as an RO input before it has appeared as an </a:t>
                </a:r>
                <a:r>
                  <a:rPr lang="en-US" dirty="0" smtClean="0"/>
                  <a:t>output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112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34</a:t>
            </a:fld>
            <a:endParaRPr lang="en-US"/>
          </a:p>
        </p:txBody>
      </p:sp>
      <p:cxnSp>
        <p:nvCxnSpPr>
          <p:cNvPr id="6" name="Straight Connector 5"/>
          <p:cNvCxnSpPr/>
          <p:nvPr/>
        </p:nvCxnSpPr>
        <p:spPr>
          <a:xfrm>
            <a:off x="1143000" y="4169387"/>
            <a:ext cx="670560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26072" y="3986806"/>
            <a:ext cx="263214" cy="338554"/>
          </a:xfrm>
          <a:prstGeom prst="rect">
            <a:avLst/>
          </a:prstGeom>
          <a:noFill/>
        </p:spPr>
        <p:txBody>
          <a:bodyPr wrap="none" rtlCol="0">
            <a:spAutoFit/>
          </a:bodyPr>
          <a:lstStyle/>
          <a:p>
            <a:r>
              <a:rPr lang="en-US" sz="1600" dirty="0" smtClean="0">
                <a:latin typeface="Castellar" panose="020A0402060406010301" pitchFamily="18" charset="0"/>
              </a:rPr>
              <a:t>I</a:t>
            </a:r>
            <a:endParaRPr lang="en-US" sz="1600" dirty="0">
              <a:latin typeface="Castellar" panose="020A0402060406010301" pitchFamily="18" charset="0"/>
            </a:endParaRPr>
          </a:p>
        </p:txBody>
      </p:sp>
      <p:sp>
        <p:nvSpPr>
          <p:cNvPr id="8" name="TextBox 7"/>
          <p:cNvSpPr txBox="1"/>
          <p:nvPr/>
        </p:nvSpPr>
        <p:spPr>
          <a:xfrm>
            <a:off x="1405605" y="3986806"/>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9" name="TextBox 8"/>
          <p:cNvSpPr txBox="1"/>
          <p:nvPr/>
        </p:nvSpPr>
        <p:spPr>
          <a:xfrm>
            <a:off x="2743200" y="3986806"/>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10" name="TextBox 9"/>
          <p:cNvSpPr txBox="1"/>
          <p:nvPr/>
        </p:nvSpPr>
        <p:spPr>
          <a:xfrm>
            <a:off x="3429256" y="3986806"/>
            <a:ext cx="263214" cy="338554"/>
          </a:xfrm>
          <a:prstGeom prst="rect">
            <a:avLst/>
          </a:prstGeom>
          <a:noFill/>
        </p:spPr>
        <p:txBody>
          <a:bodyPr wrap="none" rtlCol="0">
            <a:spAutoFit/>
          </a:bodyPr>
          <a:lstStyle/>
          <a:p>
            <a:r>
              <a:rPr lang="en-US" sz="1600" dirty="0" smtClean="0">
                <a:latin typeface="Castellar" panose="020A0402060406010301" pitchFamily="18" charset="0"/>
              </a:rPr>
              <a:t>I</a:t>
            </a:r>
            <a:endParaRPr lang="en-US" sz="1600" dirty="0">
              <a:latin typeface="Castellar" panose="020A0402060406010301" pitchFamily="18" charset="0"/>
            </a:endParaRPr>
          </a:p>
        </p:txBody>
      </p:sp>
      <p:sp>
        <p:nvSpPr>
          <p:cNvPr id="11" name="TextBox 10"/>
          <p:cNvSpPr txBox="1"/>
          <p:nvPr/>
        </p:nvSpPr>
        <p:spPr>
          <a:xfrm>
            <a:off x="4163658" y="4000110"/>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12" name="TextBox 11"/>
          <p:cNvSpPr txBox="1"/>
          <p:nvPr/>
        </p:nvSpPr>
        <p:spPr>
          <a:xfrm>
            <a:off x="5036728" y="4000110"/>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13" name="TextBox 12"/>
          <p:cNvSpPr txBox="1"/>
          <p:nvPr/>
        </p:nvSpPr>
        <p:spPr>
          <a:xfrm>
            <a:off x="2012507" y="4289183"/>
            <a:ext cx="4302301" cy="523220"/>
          </a:xfrm>
          <a:prstGeom prst="rect">
            <a:avLst/>
          </a:prstGeom>
          <a:noFill/>
        </p:spPr>
        <p:txBody>
          <a:bodyPr wrap="square" rtlCol="0">
            <a:spAutoFit/>
          </a:bodyPr>
          <a:lstStyle/>
          <a:p>
            <a:r>
              <a:rPr lang="en-US" sz="1400" dirty="0" smtClean="0"/>
              <a:t>Rounds where v occurs as output </a:t>
            </a:r>
            <a:r>
              <a:rPr lang="en-US" sz="1400" dirty="0" smtClean="0">
                <a:latin typeface="Castellar" panose="020A0402060406010301" pitchFamily="18" charset="0"/>
              </a:rPr>
              <a:t>0 </a:t>
            </a:r>
            <a:r>
              <a:rPr lang="en-US" sz="1400" dirty="0" smtClean="0"/>
              <a:t>or input </a:t>
            </a:r>
            <a:r>
              <a:rPr lang="en-US" sz="1400" dirty="0" smtClean="0">
                <a:latin typeface="Castellar" panose="020A0402060406010301" pitchFamily="18" charset="0"/>
              </a:rPr>
              <a:t>I </a:t>
            </a:r>
            <a:endParaRPr lang="en-US" sz="1400" dirty="0">
              <a:latin typeface="Castellar" panose="020A0402060406010301" pitchFamily="18" charset="0"/>
            </a:endParaRPr>
          </a:p>
          <a:p>
            <a:r>
              <a:rPr lang="en-US" sz="1400" dirty="0" smtClean="0"/>
              <a:t> </a:t>
            </a:r>
            <a:endParaRPr lang="en-US" sz="1400" dirty="0"/>
          </a:p>
        </p:txBody>
      </p:sp>
      <p:sp>
        <p:nvSpPr>
          <p:cNvPr id="14" name="TextBox 13"/>
          <p:cNvSpPr txBox="1"/>
          <p:nvPr/>
        </p:nvSpPr>
        <p:spPr>
          <a:xfrm>
            <a:off x="6474724" y="4379808"/>
            <a:ext cx="231154" cy="261610"/>
          </a:xfrm>
          <a:prstGeom prst="rect">
            <a:avLst/>
          </a:prstGeom>
          <a:noFill/>
        </p:spPr>
        <p:txBody>
          <a:bodyPr wrap="none" rtlCol="0">
            <a:spAutoFit/>
          </a:bodyPr>
          <a:lstStyle/>
          <a:p>
            <a:r>
              <a:rPr lang="en-US" b="1" dirty="0" smtClean="0"/>
              <a:t>t</a:t>
            </a:r>
            <a:endParaRPr lang="en-US" b="1" dirty="0"/>
          </a:p>
        </p:txBody>
      </p:sp>
      <p:cxnSp>
        <p:nvCxnSpPr>
          <p:cNvPr id="16" name="Straight Connector 15"/>
          <p:cNvCxnSpPr/>
          <p:nvPr/>
        </p:nvCxnSpPr>
        <p:spPr>
          <a:xfrm>
            <a:off x="6553200" y="3986806"/>
            <a:ext cx="0" cy="27501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62419" y="4388538"/>
            <a:ext cx="263214" cy="261610"/>
          </a:xfrm>
          <a:prstGeom prst="rect">
            <a:avLst/>
          </a:prstGeom>
          <a:noFill/>
        </p:spPr>
        <p:txBody>
          <a:bodyPr wrap="none" rtlCol="0">
            <a:spAutoFit/>
          </a:bodyPr>
          <a:lstStyle/>
          <a:p>
            <a:r>
              <a:rPr lang="en-US" b="1" dirty="0" smtClean="0"/>
              <a:t>0</a:t>
            </a:r>
            <a:endParaRPr lang="en-US" b="1" dirty="0"/>
          </a:p>
        </p:txBody>
      </p:sp>
      <p:cxnSp>
        <p:nvCxnSpPr>
          <p:cNvPr id="18" name="Straight Connector 17"/>
          <p:cNvCxnSpPr/>
          <p:nvPr/>
        </p:nvCxnSpPr>
        <p:spPr>
          <a:xfrm>
            <a:off x="1277996" y="4018573"/>
            <a:ext cx="0" cy="275019"/>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86955" y="3980790"/>
            <a:ext cx="263214" cy="338554"/>
          </a:xfrm>
          <a:prstGeom prst="rect">
            <a:avLst/>
          </a:prstGeom>
          <a:noFill/>
        </p:spPr>
        <p:txBody>
          <a:bodyPr wrap="none" rtlCol="0">
            <a:spAutoFit/>
          </a:bodyPr>
          <a:lstStyle/>
          <a:p>
            <a:r>
              <a:rPr lang="en-US" sz="1600" dirty="0" smtClean="0">
                <a:latin typeface="Castellar" panose="020A0402060406010301" pitchFamily="18" charset="0"/>
              </a:rPr>
              <a:t>I</a:t>
            </a:r>
            <a:endParaRPr lang="en-US" sz="1600" dirty="0">
              <a:latin typeface="Castellar" panose="020A0402060406010301" pitchFamily="18" charset="0"/>
            </a:endParaRPr>
          </a:p>
        </p:txBody>
      </p:sp>
      <p:sp>
        <p:nvSpPr>
          <p:cNvPr id="24" name="TextBox 23"/>
          <p:cNvSpPr txBox="1"/>
          <p:nvPr/>
        </p:nvSpPr>
        <p:spPr>
          <a:xfrm>
            <a:off x="2355832" y="3540960"/>
            <a:ext cx="1576072" cy="338554"/>
          </a:xfrm>
          <a:prstGeom prst="rect">
            <a:avLst/>
          </a:prstGeom>
          <a:noFill/>
        </p:spPr>
        <p:txBody>
          <a:bodyPr wrap="none" rtlCol="0">
            <a:spAutoFit/>
          </a:bodyPr>
          <a:lstStyle/>
          <a:p>
            <a:r>
              <a:rPr lang="en-US" sz="1600" dirty="0" smtClean="0"/>
              <a:t>Expected order</a:t>
            </a:r>
            <a:endParaRPr lang="en-US" sz="1600" dirty="0"/>
          </a:p>
        </p:txBody>
      </p:sp>
      <p:cxnSp>
        <p:nvCxnSpPr>
          <p:cNvPr id="25" name="Straight Arrow Connector 24"/>
          <p:cNvCxnSpPr>
            <a:stCxn id="24" idx="1"/>
          </p:cNvCxnSpPr>
          <p:nvPr/>
        </p:nvCxnSpPr>
        <p:spPr>
          <a:xfrm flipH="1">
            <a:off x="1662044" y="3710237"/>
            <a:ext cx="693788" cy="423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00" y="3045214"/>
            <a:ext cx="670560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049872" y="2862633"/>
            <a:ext cx="263214" cy="338554"/>
          </a:xfrm>
          <a:prstGeom prst="rect">
            <a:avLst/>
          </a:prstGeom>
          <a:noFill/>
        </p:spPr>
        <p:txBody>
          <a:bodyPr wrap="none" rtlCol="0">
            <a:spAutoFit/>
          </a:bodyPr>
          <a:lstStyle/>
          <a:p>
            <a:r>
              <a:rPr lang="en-US" sz="1600" dirty="0" smtClean="0">
                <a:latin typeface="Castellar" panose="020A0402060406010301" pitchFamily="18" charset="0"/>
              </a:rPr>
              <a:t>I</a:t>
            </a:r>
            <a:endParaRPr lang="en-US" sz="1600" dirty="0">
              <a:latin typeface="Castellar" panose="020A0402060406010301" pitchFamily="18" charset="0"/>
            </a:endParaRPr>
          </a:p>
        </p:txBody>
      </p:sp>
      <p:sp>
        <p:nvSpPr>
          <p:cNvPr id="33" name="TextBox 32"/>
          <p:cNvSpPr txBox="1"/>
          <p:nvPr/>
        </p:nvSpPr>
        <p:spPr>
          <a:xfrm>
            <a:off x="2667000" y="2862633"/>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34" name="TextBox 33"/>
          <p:cNvSpPr txBox="1"/>
          <p:nvPr/>
        </p:nvSpPr>
        <p:spPr>
          <a:xfrm>
            <a:off x="3353056" y="2862633"/>
            <a:ext cx="263214" cy="338554"/>
          </a:xfrm>
          <a:prstGeom prst="rect">
            <a:avLst/>
          </a:prstGeom>
          <a:noFill/>
        </p:spPr>
        <p:txBody>
          <a:bodyPr wrap="none" rtlCol="0">
            <a:spAutoFit/>
          </a:bodyPr>
          <a:lstStyle/>
          <a:p>
            <a:r>
              <a:rPr lang="en-US" sz="1600" dirty="0" smtClean="0">
                <a:latin typeface="Castellar" panose="020A0402060406010301" pitchFamily="18" charset="0"/>
              </a:rPr>
              <a:t>I</a:t>
            </a:r>
            <a:endParaRPr lang="en-US" sz="1600" dirty="0">
              <a:latin typeface="Castellar" panose="020A0402060406010301" pitchFamily="18" charset="0"/>
            </a:endParaRPr>
          </a:p>
        </p:txBody>
      </p:sp>
      <p:sp>
        <p:nvSpPr>
          <p:cNvPr id="35" name="TextBox 34"/>
          <p:cNvSpPr txBox="1"/>
          <p:nvPr/>
        </p:nvSpPr>
        <p:spPr>
          <a:xfrm>
            <a:off x="4087458" y="2875937"/>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36" name="TextBox 35"/>
          <p:cNvSpPr txBox="1"/>
          <p:nvPr/>
        </p:nvSpPr>
        <p:spPr>
          <a:xfrm>
            <a:off x="4960528" y="2875937"/>
            <a:ext cx="332142" cy="338554"/>
          </a:xfrm>
          <a:prstGeom prst="rect">
            <a:avLst/>
          </a:prstGeom>
          <a:noFill/>
        </p:spPr>
        <p:txBody>
          <a:bodyPr wrap="none" rtlCol="0">
            <a:spAutoFit/>
          </a:bodyPr>
          <a:lstStyle/>
          <a:p>
            <a:r>
              <a:rPr lang="en-US" sz="1600" dirty="0" smtClean="0">
                <a:latin typeface="Castellar" panose="020A0402060406010301" pitchFamily="18" charset="0"/>
              </a:rPr>
              <a:t>0</a:t>
            </a:r>
            <a:endParaRPr lang="en-US" sz="1600" dirty="0">
              <a:latin typeface="Castellar" panose="020A0402060406010301" pitchFamily="18" charset="0"/>
            </a:endParaRPr>
          </a:p>
        </p:txBody>
      </p:sp>
      <p:sp>
        <p:nvSpPr>
          <p:cNvPr id="37" name="TextBox 36"/>
          <p:cNvSpPr txBox="1"/>
          <p:nvPr/>
        </p:nvSpPr>
        <p:spPr>
          <a:xfrm>
            <a:off x="6398524" y="3255635"/>
            <a:ext cx="231154" cy="261610"/>
          </a:xfrm>
          <a:prstGeom prst="rect">
            <a:avLst/>
          </a:prstGeom>
          <a:noFill/>
        </p:spPr>
        <p:txBody>
          <a:bodyPr wrap="none" rtlCol="0">
            <a:spAutoFit/>
          </a:bodyPr>
          <a:lstStyle/>
          <a:p>
            <a:r>
              <a:rPr lang="en-US" b="1" dirty="0" smtClean="0"/>
              <a:t>t</a:t>
            </a:r>
            <a:endParaRPr lang="en-US" b="1" dirty="0"/>
          </a:p>
        </p:txBody>
      </p:sp>
      <p:cxnSp>
        <p:nvCxnSpPr>
          <p:cNvPr id="38" name="Straight Connector 37"/>
          <p:cNvCxnSpPr/>
          <p:nvPr/>
        </p:nvCxnSpPr>
        <p:spPr>
          <a:xfrm>
            <a:off x="6477000" y="2862633"/>
            <a:ext cx="0" cy="275019"/>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86219" y="3264365"/>
            <a:ext cx="263214" cy="261610"/>
          </a:xfrm>
          <a:prstGeom prst="rect">
            <a:avLst/>
          </a:prstGeom>
          <a:noFill/>
        </p:spPr>
        <p:txBody>
          <a:bodyPr wrap="none" rtlCol="0">
            <a:spAutoFit/>
          </a:bodyPr>
          <a:lstStyle/>
          <a:p>
            <a:r>
              <a:rPr lang="en-US" b="1" dirty="0" smtClean="0"/>
              <a:t>0</a:t>
            </a:r>
            <a:endParaRPr lang="en-US" b="1" dirty="0"/>
          </a:p>
        </p:txBody>
      </p:sp>
      <p:cxnSp>
        <p:nvCxnSpPr>
          <p:cNvPr id="40" name="Straight Connector 39"/>
          <p:cNvCxnSpPr/>
          <p:nvPr/>
        </p:nvCxnSpPr>
        <p:spPr>
          <a:xfrm>
            <a:off x="1201796" y="2894400"/>
            <a:ext cx="0" cy="275019"/>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10755" y="2856617"/>
            <a:ext cx="263214" cy="338554"/>
          </a:xfrm>
          <a:prstGeom prst="rect">
            <a:avLst/>
          </a:prstGeom>
          <a:noFill/>
        </p:spPr>
        <p:txBody>
          <a:bodyPr wrap="none" rtlCol="0">
            <a:spAutoFit/>
          </a:bodyPr>
          <a:lstStyle/>
          <a:p>
            <a:r>
              <a:rPr lang="en-US" sz="1600" dirty="0" smtClean="0">
                <a:latin typeface="Castellar" panose="020A0402060406010301" pitchFamily="18" charset="0"/>
              </a:rPr>
              <a:t>I</a:t>
            </a:r>
            <a:endParaRPr lang="en-US" sz="1600" dirty="0">
              <a:latin typeface="Castellar" panose="020A0402060406010301" pitchFamily="18" charset="0"/>
            </a:endParaRPr>
          </a:p>
        </p:txBody>
      </p:sp>
      <p:sp>
        <p:nvSpPr>
          <p:cNvPr id="42" name="TextBox 41"/>
          <p:cNvSpPr txBox="1"/>
          <p:nvPr/>
        </p:nvSpPr>
        <p:spPr>
          <a:xfrm>
            <a:off x="2355832" y="2495550"/>
            <a:ext cx="1814920" cy="338554"/>
          </a:xfrm>
          <a:prstGeom prst="rect">
            <a:avLst/>
          </a:prstGeom>
          <a:noFill/>
        </p:spPr>
        <p:txBody>
          <a:bodyPr wrap="none" rtlCol="0">
            <a:spAutoFit/>
          </a:bodyPr>
          <a:lstStyle/>
          <a:p>
            <a:r>
              <a:rPr lang="en-US" sz="1600" dirty="0" smtClean="0"/>
              <a:t>Unexpected order</a:t>
            </a:r>
            <a:endParaRPr lang="en-US" sz="1600" dirty="0"/>
          </a:p>
        </p:txBody>
      </p:sp>
      <p:cxnSp>
        <p:nvCxnSpPr>
          <p:cNvPr id="43" name="Straight Arrow Connector 42"/>
          <p:cNvCxnSpPr>
            <a:stCxn id="42" idx="1"/>
            <a:endCxn id="31" idx="0"/>
          </p:cNvCxnSpPr>
          <p:nvPr/>
        </p:nvCxnSpPr>
        <p:spPr>
          <a:xfrm flipH="1">
            <a:off x="2181479" y="2664827"/>
            <a:ext cx="174353" cy="197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102378" y="3175602"/>
            <a:ext cx="4302301" cy="523220"/>
          </a:xfrm>
          <a:prstGeom prst="rect">
            <a:avLst/>
          </a:prstGeom>
          <a:noFill/>
        </p:spPr>
        <p:txBody>
          <a:bodyPr wrap="square" rtlCol="0">
            <a:spAutoFit/>
          </a:bodyPr>
          <a:lstStyle/>
          <a:p>
            <a:r>
              <a:rPr lang="en-US" sz="1400" dirty="0" smtClean="0"/>
              <a:t>Rounds where v occurs as output </a:t>
            </a:r>
            <a:r>
              <a:rPr lang="en-US" sz="1400" dirty="0" smtClean="0">
                <a:latin typeface="Castellar" panose="020A0402060406010301" pitchFamily="18" charset="0"/>
              </a:rPr>
              <a:t>0 </a:t>
            </a:r>
            <a:r>
              <a:rPr lang="en-US" sz="1400" dirty="0" smtClean="0"/>
              <a:t>or input </a:t>
            </a:r>
            <a:r>
              <a:rPr lang="en-US" sz="1400" dirty="0" smtClean="0">
                <a:latin typeface="Castellar" panose="020A0402060406010301" pitchFamily="18" charset="0"/>
              </a:rPr>
              <a:t>I </a:t>
            </a:r>
            <a:endParaRPr lang="en-US" sz="1400" dirty="0">
              <a:latin typeface="Castellar" panose="020A0402060406010301" pitchFamily="18" charset="0"/>
            </a:endParaRPr>
          </a:p>
          <a:p>
            <a:r>
              <a:rPr lang="en-US" sz="1400" dirty="0" smtClean="0"/>
              <a:t> </a:t>
            </a:r>
            <a:endParaRPr lang="en-US" sz="1400" dirty="0"/>
          </a:p>
        </p:txBody>
      </p:sp>
    </p:spTree>
    <p:extLst>
      <p:ext uri="{BB962C8B-B14F-4D97-AF65-F5344CB8AC3E}">
        <p14:creationId xmlns:p14="http://schemas.microsoft.com/office/powerpoint/2010/main" val="38085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7" grpId="0"/>
      <p:bldP spid="26"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28650" y="1268016"/>
                <a:ext cx="7886700" cy="3263504"/>
              </a:xfrm>
            </p:spPr>
            <p:txBody>
              <a:bodyPr/>
              <a:lstStyle/>
              <a:p>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i</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 :</m:t>
                        </m:r>
                        <m:r>
                          <m:rPr>
                            <m:sty m:val="p"/>
                          </m:rPr>
                          <a:rPr lang="en-US">
                            <a:latin typeface="Cambria Math" panose="02040503050406030204" pitchFamily="18" charset="0"/>
                          </a:rPr>
                          <m:t>Need</m:t>
                        </m:r>
                        <m:d>
                          <m:dPr>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m:t>
                            </m:r>
                            <m:r>
                              <m:rPr>
                                <m:sty m:val="p"/>
                              </m:rPr>
                              <a:rPr lang="en-US">
                                <a:latin typeface="Cambria Math" panose="02040503050406030204" pitchFamily="18" charset="0"/>
                              </a:rPr>
                              <m:t>i</m:t>
                            </m:r>
                          </m:e>
                        </m:d>
                        <m:r>
                          <a:rPr lang="en-US">
                            <a:latin typeface="Cambria Math" panose="02040503050406030204" pitchFamily="18" charset="0"/>
                          </a:rPr>
                          <m:t>=1</m:t>
                        </m:r>
                      </m:e>
                    </m:d>
                  </m:oMath>
                </a14:m>
                <a:r>
                  <a:rPr lang="en-US" dirty="0"/>
                  <a:t> </a:t>
                </a:r>
                <a:r>
                  <a:rPr lang="en-US" dirty="0">
                    <a:sym typeface="Wingdings" panose="05000000000000000000" pitchFamily="2" charset="2"/>
                  </a:rPr>
                  <a:t> </a:t>
                </a:r>
                <a:r>
                  <a:rPr lang="en-US" dirty="0"/>
                  <a:t>does this give us a legal pebbling?</a:t>
                </a:r>
              </a:p>
              <a:p>
                <a:pPr marL="38100" indent="0">
                  <a:buNone/>
                </a:pPr>
                <a:endParaRPr lang="en-US" dirty="0" smtClean="0"/>
              </a:p>
              <a:p>
                <a:pPr marL="38100" indent="0">
                  <a:buNone/>
                </a:pPr>
                <a:r>
                  <a:rPr lang="en-US" b="1" dirty="0" smtClean="0"/>
                  <a:t>Claim 1: </a:t>
                </a:r>
                <a:r>
                  <a:rPr lang="en-US" dirty="0" smtClean="0"/>
                  <a:t>Suppose that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and makes at most q random oracle queries then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𝑡</m:t>
                        </m:r>
                      </m:sub>
                    </m:sSub>
                  </m:oMath>
                </a14:m>
                <a:r>
                  <a:rPr lang="en-US" dirty="0" smtClean="0"/>
                  <a:t> is a legal pebbling (except with probability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𝑞𝑛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r>
                      <a:rPr lang="en-US" b="0" i="1" smtClean="0">
                        <a:latin typeface="Cambria Math" panose="02040503050406030204" pitchFamily="18" charset="0"/>
                      </a:rPr>
                      <m:t>)</m:t>
                    </m:r>
                  </m:oMath>
                </a14:m>
                <a:r>
                  <a:rPr lang="en-US" dirty="0" smtClean="0"/>
                  <a:t>.</a:t>
                </a:r>
              </a:p>
              <a:p>
                <a:pPr marL="38100" indent="0">
                  <a:buNone/>
                </a:pPr>
                <a:r>
                  <a:rPr lang="en-US" b="1" dirty="0" smtClean="0"/>
                  <a:t>Proof Sketch: </a:t>
                </a:r>
              </a:p>
              <a:p>
                <a:pPr marL="38100" indent="0">
                  <a:buNone/>
                </a:pPr>
                <a:r>
                  <a:rPr lang="en-US" b="1" dirty="0" smtClean="0"/>
                  <a:t>Observation 1: </a:t>
                </a:r>
                <a:r>
                  <a:rPr lang="en-US" dirty="0" smtClean="0"/>
                  <a:t>If the bad event Order(v) never occurs for any node v then the pebbling is legal (follows from definition of Need(</a:t>
                </a:r>
                <a:r>
                  <a:rPr lang="en-US" dirty="0" err="1" smtClean="0"/>
                  <a:t>v,i</a:t>
                </a:r>
                <a:r>
                  <a:rPr lang="en-US" dirty="0" smtClean="0"/>
                  <a: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28650" y="1268016"/>
                <a:ext cx="7886700" cy="3263504"/>
              </a:xfrm>
              <a:blipFill>
                <a:blip r:embed="rId2"/>
                <a:stretch>
                  <a:fillRect l="-1236" t="-93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35</a:t>
            </a:fld>
            <a:endParaRPr lang="en-US"/>
          </a:p>
        </p:txBody>
      </p:sp>
    </p:spTree>
    <p:extLst>
      <p:ext uri="{BB962C8B-B14F-4D97-AF65-F5344CB8AC3E}">
        <p14:creationId xmlns:p14="http://schemas.microsoft.com/office/powerpoint/2010/main" val="3836427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28650" y="1271089"/>
                <a:ext cx="7886700" cy="3263504"/>
              </a:xfrm>
            </p:spPr>
            <p:txBody>
              <a:bodyPr/>
              <a:lstStyle/>
              <a:p>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i</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 :</m:t>
                        </m:r>
                        <m:r>
                          <m:rPr>
                            <m:sty m:val="p"/>
                          </m:rPr>
                          <a:rPr lang="en-US">
                            <a:latin typeface="Cambria Math" panose="02040503050406030204" pitchFamily="18" charset="0"/>
                          </a:rPr>
                          <m:t>Need</m:t>
                        </m:r>
                        <m:d>
                          <m:dPr>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m:t>
                            </m:r>
                            <m:r>
                              <m:rPr>
                                <m:sty m:val="p"/>
                              </m:rPr>
                              <a:rPr lang="en-US">
                                <a:latin typeface="Cambria Math" panose="02040503050406030204" pitchFamily="18" charset="0"/>
                              </a:rPr>
                              <m:t>i</m:t>
                            </m:r>
                          </m:e>
                        </m:d>
                        <m:r>
                          <a:rPr lang="en-US">
                            <a:latin typeface="Cambria Math" panose="02040503050406030204" pitchFamily="18" charset="0"/>
                          </a:rPr>
                          <m:t>=1</m:t>
                        </m:r>
                      </m:e>
                    </m:d>
                  </m:oMath>
                </a14:m>
                <a:r>
                  <a:rPr lang="en-US" dirty="0"/>
                  <a:t> </a:t>
                </a:r>
                <a:r>
                  <a:rPr lang="en-US" dirty="0">
                    <a:sym typeface="Wingdings" panose="05000000000000000000" pitchFamily="2" charset="2"/>
                  </a:rPr>
                  <a:t> </a:t>
                </a:r>
                <a:r>
                  <a:rPr lang="en-US" dirty="0"/>
                  <a:t>does this give us a legal pebbling?</a:t>
                </a:r>
              </a:p>
              <a:p>
                <a:pPr marL="38100" indent="0">
                  <a:buNone/>
                </a:pPr>
                <a:endParaRPr lang="en-US" dirty="0" smtClean="0"/>
              </a:p>
              <a:p>
                <a:pPr marL="38100" indent="0">
                  <a:buNone/>
                </a:pPr>
                <a:r>
                  <a:rPr lang="en-US" b="1" dirty="0" smtClean="0"/>
                  <a:t>Claim 1: </a:t>
                </a:r>
                <a:r>
                  <a:rPr lang="en-US" dirty="0" smtClean="0"/>
                  <a:t>Suppose that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and makes at most q random oracle queries then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𝑡</m:t>
                        </m:r>
                      </m:sub>
                    </m:sSub>
                  </m:oMath>
                </a14:m>
                <a:r>
                  <a:rPr lang="en-US" dirty="0" smtClean="0"/>
                  <a:t> is a legal pebbling (except with probability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𝑞𝑛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r>
                      <a:rPr lang="en-US" b="0" i="1" smtClean="0">
                        <a:latin typeface="Cambria Math" panose="02040503050406030204" pitchFamily="18" charset="0"/>
                      </a:rPr>
                      <m:t>)</m:t>
                    </m:r>
                  </m:oMath>
                </a14:m>
                <a:r>
                  <a:rPr lang="en-US" dirty="0" smtClean="0"/>
                  <a:t>.</a:t>
                </a:r>
              </a:p>
              <a:p>
                <a:pPr marL="38100" indent="0">
                  <a:buNone/>
                </a:pPr>
                <a:r>
                  <a:rPr lang="en-US" b="1" dirty="0" smtClean="0"/>
                  <a:t>Proof Sketch: </a:t>
                </a:r>
              </a:p>
              <a:p>
                <a:pPr marL="38100" indent="0">
                  <a:buNone/>
                </a:pPr>
                <a:r>
                  <a:rPr lang="en-US" b="1" dirty="0" smtClean="0"/>
                  <a:t>Observation 2: </a:t>
                </a:r>
                <a:r>
                  <a:rPr lang="en-US" dirty="0" smtClean="0"/>
                  <a:t>If</a:t>
                </a:r>
                <a:r>
                  <a:rPr lang="en-US" b="1" dirty="0" smtClean="0"/>
                  <a:t> </a:t>
                </a:r>
                <a14:m>
                  <m:oMath xmlns:m="http://schemas.openxmlformats.org/officeDocument/2006/math">
                    <m:r>
                      <a:rPr lang="en-US" sz="2000" i="1">
                        <a:latin typeface="Cambria Math" panose="02040503050406030204" pitchFamily="18" charset="0"/>
                      </a:rPr>
                      <m:t>𝐿</m:t>
                    </m:r>
                    <m:r>
                      <a:rPr lang="en-US" sz="2000" i="1" baseline="-25000">
                        <a:latin typeface="Cambria Math" panose="02040503050406030204" pitchFamily="18" charset="0"/>
                      </a:rPr>
                      <m:t>𝑣</m:t>
                    </m:r>
                    <m:r>
                      <a:rPr lang="en-US" sz="2000" i="1" baseline="-25000">
                        <a:latin typeface="Cambria Math" panose="02040503050406030204" pitchFamily="18" charset="0"/>
                      </a:rPr>
                      <m:t> </m:t>
                    </m:r>
                  </m:oMath>
                </a14:m>
                <a:r>
                  <a:rPr lang="en-US" dirty="0" smtClean="0"/>
                  <a:t>has not yet appeared as output then the probability a particular query includes </a:t>
                </a:r>
                <a14:m>
                  <m:oMath xmlns:m="http://schemas.openxmlformats.org/officeDocument/2006/math">
                    <m:r>
                      <a:rPr lang="en-US" sz="2000" i="1">
                        <a:latin typeface="Cambria Math" panose="02040503050406030204" pitchFamily="18" charset="0"/>
                      </a:rPr>
                      <m:t>𝐿</m:t>
                    </m:r>
                    <m:r>
                      <a:rPr lang="en-US" sz="2000" i="1" baseline="-25000">
                        <a:latin typeface="Cambria Math" panose="02040503050406030204" pitchFamily="18" charset="0"/>
                      </a:rPr>
                      <m:t>𝑣</m:t>
                    </m:r>
                  </m:oMath>
                </a14:m>
                <a:r>
                  <a:rPr lang="en-US" dirty="0" smtClean="0"/>
                  <a:t> as input early is at most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m:t>
                        </m:r>
                        <m:r>
                          <a:rPr lang="en-US" sz="2000" i="1">
                            <a:latin typeface="Cambria Math" panose="02040503050406030204" pitchFamily="18" charset="0"/>
                          </a:rPr>
                          <m:t>𝑤</m:t>
                        </m:r>
                      </m:sup>
                    </m:sSup>
                  </m:oMath>
                </a14:m>
                <a:endParaRPr lang="en-US" dirty="0" smtClean="0"/>
              </a:p>
              <a:p>
                <a:pPr marL="38100" indent="0">
                  <a:buNone/>
                </a:pPr>
                <a:r>
                  <a:rPr lang="en-US" sz="2000" dirty="0" smtClean="0">
                    <a:sym typeface="Wingdings" panose="05000000000000000000" pitchFamily="2" charset="2"/>
                  </a:rPr>
                  <a:t>    </a:t>
                </a:r>
                <a14:m>
                  <m:oMath xmlns:m="http://schemas.openxmlformats.org/officeDocument/2006/math">
                    <m:r>
                      <m:rPr>
                        <m:sty m:val="p"/>
                      </m:rPr>
                      <a:rPr lang="en-US" sz="2000">
                        <a:latin typeface="Cambria Math" panose="02040503050406030204" pitchFamily="18" charset="0"/>
                      </a:rPr>
                      <m:t>Pr</m:t>
                    </m:r>
                    <m:d>
                      <m:dPr>
                        <m:begChr m:val="["/>
                        <m:endChr m:val="]"/>
                        <m:ctrlPr>
                          <a:rPr lang="en-US" sz="2000" i="1">
                            <a:latin typeface="Cambria Math" panose="02040503050406030204" pitchFamily="18" charset="0"/>
                          </a:rPr>
                        </m:ctrlPr>
                      </m:dPr>
                      <m:e>
                        <m:r>
                          <m:rPr>
                            <m:sty m:val="p"/>
                          </m:rPr>
                          <a:rPr lang="en-US" sz="2000" i="0">
                            <a:latin typeface="Cambria Math" panose="02040503050406030204" pitchFamily="18" charset="0"/>
                            <a:ea typeface="Cambria Math" panose="02040503050406030204" pitchFamily="18" charset="0"/>
                          </a:rPr>
                          <m:t>Order</m:t>
                        </m:r>
                        <m:d>
                          <m:dPr>
                            <m:ctrlPr>
                              <a:rPr lang="en-US" sz="2000" i="1">
                                <a:latin typeface="Cambria Math" panose="02040503050406030204" pitchFamily="18" charset="0"/>
                                <a:ea typeface="Cambria Math" panose="02040503050406030204" pitchFamily="18" charset="0"/>
                              </a:rPr>
                            </m:ctrlPr>
                          </m:dPr>
                          <m:e>
                            <m:r>
                              <m:rPr>
                                <m:sty m:val="p"/>
                              </m:rPr>
                              <a:rPr lang="en-US" sz="2000" i="0">
                                <a:latin typeface="Cambria Math" panose="02040503050406030204" pitchFamily="18" charset="0"/>
                                <a:ea typeface="Cambria Math" panose="02040503050406030204" pitchFamily="18" charset="0"/>
                              </a:rPr>
                              <m:t>v</m:t>
                            </m:r>
                          </m:e>
                        </m:d>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𝑞</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𝑤</m:t>
                        </m:r>
                      </m:sup>
                    </m:sSup>
                    <m:r>
                      <a:rPr lang="en-US" sz="2000" b="0" i="1" smtClean="0">
                        <a:latin typeface="Cambria Math" panose="02040503050406030204" pitchFamily="18" charset="0"/>
                        <a:ea typeface="Cambria Math" panose="02040503050406030204" pitchFamily="18" charset="0"/>
                      </a:rPr>
                      <m:t> </m:t>
                    </m:r>
                  </m:oMath>
                </a14:m>
                <a:r>
                  <a:rPr lang="en-US" dirty="0" smtClean="0"/>
                  <a:t>(Union Bound over all q queries)</a:t>
                </a:r>
              </a:p>
              <a:p>
                <a:pPr marL="38100" indent="0">
                  <a:buNone/>
                </a:pPr>
                <a:r>
                  <a:rPr lang="en-US" dirty="0"/>
                  <a:t>(</a:t>
                </a:r>
                <a14:m>
                  <m:oMath xmlns:m="http://schemas.openxmlformats.org/officeDocument/2006/math">
                    <m:r>
                      <a:rPr lang="en-US" sz="2400" i="1">
                        <a:latin typeface="Cambria Math" panose="02040503050406030204" pitchFamily="18" charset="0"/>
                      </a:rPr>
                      <m:t>𝐿</m:t>
                    </m:r>
                    <m:r>
                      <a:rPr lang="en-US" sz="2400" i="1" baseline="-25000">
                        <a:latin typeface="Cambria Math" panose="02040503050406030204" pitchFamily="18" charset="0"/>
                      </a:rPr>
                      <m:t>𝑣</m:t>
                    </m:r>
                  </m:oMath>
                </a14:m>
                <a:r>
                  <a:rPr lang="en-US" dirty="0"/>
                  <a:t> can be viewed as random w-bit string before it first appears) </a:t>
                </a:r>
              </a:p>
              <a:p>
                <a:pPr marL="38100" indent="0">
                  <a:buNone/>
                </a:pPr>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28650" y="1271089"/>
                <a:ext cx="7886700" cy="3263504"/>
              </a:xfrm>
              <a:blipFill>
                <a:blip r:embed="rId2"/>
                <a:stretch>
                  <a:fillRect l="-1236" t="-1121" b="-1869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36</a:t>
            </a:fld>
            <a:endParaRPr lang="en-US"/>
          </a:p>
        </p:txBody>
      </p:sp>
    </p:spTree>
    <p:extLst>
      <p:ext uri="{BB962C8B-B14F-4D97-AF65-F5344CB8AC3E}">
        <p14:creationId xmlns:p14="http://schemas.microsoft.com/office/powerpoint/2010/main" val="4030123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i</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 :</m:t>
                        </m:r>
                        <m:r>
                          <m:rPr>
                            <m:sty m:val="p"/>
                          </m:rPr>
                          <a:rPr lang="en-US">
                            <a:latin typeface="Cambria Math" panose="02040503050406030204" pitchFamily="18" charset="0"/>
                          </a:rPr>
                          <m:t>Need</m:t>
                        </m:r>
                        <m:d>
                          <m:dPr>
                            <m:ctrlPr>
                              <a:rPr lang="en-US" i="1">
                                <a:latin typeface="Cambria Math" panose="02040503050406030204" pitchFamily="18" charset="0"/>
                              </a:rPr>
                            </m:ctrlPr>
                          </m:dPr>
                          <m:e>
                            <m:r>
                              <m:rPr>
                                <m:sty m:val="p"/>
                              </m:rPr>
                              <a:rPr lang="en-US">
                                <a:latin typeface="Cambria Math" panose="02040503050406030204" pitchFamily="18" charset="0"/>
                              </a:rPr>
                              <m:t>v</m:t>
                            </m:r>
                            <m:r>
                              <a:rPr lang="en-US">
                                <a:latin typeface="Cambria Math" panose="02040503050406030204" pitchFamily="18" charset="0"/>
                              </a:rPr>
                              <m:t>,</m:t>
                            </m:r>
                            <m:r>
                              <m:rPr>
                                <m:sty m:val="p"/>
                              </m:rPr>
                              <a:rPr lang="en-US">
                                <a:latin typeface="Cambria Math" panose="02040503050406030204" pitchFamily="18" charset="0"/>
                              </a:rPr>
                              <m:t>i</m:t>
                            </m:r>
                          </m:e>
                        </m:d>
                        <m:r>
                          <a:rPr lang="en-US">
                            <a:latin typeface="Cambria Math" panose="02040503050406030204" pitchFamily="18" charset="0"/>
                          </a:rPr>
                          <m:t>=1</m:t>
                        </m:r>
                      </m:e>
                    </m:d>
                  </m:oMath>
                </a14:m>
                <a:r>
                  <a:rPr lang="en-US" dirty="0"/>
                  <a:t> </a:t>
                </a:r>
                <a:r>
                  <a:rPr lang="en-US" dirty="0">
                    <a:sym typeface="Wingdings" panose="05000000000000000000" pitchFamily="2" charset="2"/>
                  </a:rPr>
                  <a:t> </a:t>
                </a:r>
                <a:r>
                  <a:rPr lang="en-US" dirty="0"/>
                  <a:t>does this give us a legal pebbling?</a:t>
                </a:r>
              </a:p>
              <a:p>
                <a:pPr marL="38100" indent="0">
                  <a:buNone/>
                </a:pPr>
                <a:endParaRPr lang="en-US" dirty="0" smtClean="0"/>
              </a:p>
              <a:p>
                <a:pPr marL="38100" indent="0">
                  <a:buNone/>
                </a:pPr>
                <a:r>
                  <a:rPr lang="en-US" b="1" dirty="0" smtClean="0"/>
                  <a:t>Claim 1: </a:t>
                </a:r>
                <a:r>
                  <a:rPr lang="en-US" dirty="0" smtClean="0"/>
                  <a:t>Suppose that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and makes at most q random oracle queries then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𝑡</m:t>
                        </m:r>
                      </m:sub>
                    </m:sSub>
                  </m:oMath>
                </a14:m>
                <a:r>
                  <a:rPr lang="en-US" dirty="0" smtClean="0"/>
                  <a:t> is a legal pebbling (except with probability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𝑞𝑛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r>
                      <a:rPr lang="en-US" b="0" i="1" smtClean="0">
                        <a:latin typeface="Cambria Math" panose="02040503050406030204" pitchFamily="18" charset="0"/>
                      </a:rPr>
                      <m:t>)</m:t>
                    </m:r>
                  </m:oMath>
                </a14:m>
                <a:r>
                  <a:rPr lang="en-US" dirty="0" smtClean="0"/>
                  <a:t>.</a:t>
                </a:r>
              </a:p>
              <a:p>
                <a:pPr marL="38100" indent="0">
                  <a:buNone/>
                </a:pPr>
                <a:r>
                  <a:rPr lang="en-US" b="1" dirty="0" smtClean="0"/>
                  <a:t>Proof Sketch: </a:t>
                </a:r>
                <a:r>
                  <a:rPr lang="en-US" dirty="0" smtClean="0"/>
                  <a:t>Let Order(v) be the bad event </a:t>
                </a:r>
                <a14:m>
                  <m:oMath xmlns:m="http://schemas.openxmlformats.org/officeDocument/2006/math">
                    <m:r>
                      <a:rPr lang="en-US" sz="2400" i="1">
                        <a:latin typeface="Cambria Math" panose="02040503050406030204" pitchFamily="18" charset="0"/>
                      </a:rPr>
                      <m:t>𝐿</m:t>
                    </m:r>
                    <m:r>
                      <a:rPr lang="en-US" sz="2400" i="1" baseline="-25000">
                        <a:latin typeface="Cambria Math" panose="02040503050406030204" pitchFamily="18" charset="0"/>
                      </a:rPr>
                      <m:t>𝑣</m:t>
                    </m:r>
                  </m:oMath>
                </a14:m>
                <a:r>
                  <a:rPr lang="en-US" dirty="0" smtClean="0"/>
                  <a:t> is used as an RO input before it has appeared as an output. Union Bounding </a:t>
                </a:r>
                <a:endParaRPr lang="en-US" sz="2000" b="0" i="0" dirty="0" smtClean="0">
                  <a:latin typeface="Cambria Math" panose="02040503050406030204" pitchFamily="18" charset="0"/>
                </a:endParaRPr>
              </a:p>
              <a:p>
                <a:pPr marL="38100" inden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Pr</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𝑣</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𝑂𝑟𝑑𝑒𝑟</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𝑣</m:t>
                          </m:r>
                          <m:r>
                            <a:rPr lang="en-US" sz="2000" b="0" i="1" smtClean="0">
                              <a:latin typeface="Cambria Math" panose="02040503050406030204" pitchFamily="18" charset="0"/>
                              <a:ea typeface="Cambria Math" panose="02040503050406030204" pitchFamily="18" charset="0"/>
                            </a:rPr>
                            <m:t>) </m:t>
                          </m:r>
                        </m:e>
                      </m:d>
                      <m:r>
                        <a:rPr lang="en-US" sz="2000" b="0" i="0" smtClean="0">
                          <a:latin typeface="Cambria Math" panose="02040503050406030204" pitchFamily="18" charset="0"/>
                        </a:rPr>
                        <m:t>≤</m:t>
                      </m:r>
                      <m:r>
                        <m:rPr>
                          <m:sty m:val="p"/>
                        </m:rPr>
                        <a:rPr lang="en-US" sz="2000" b="0" i="0" smtClean="0">
                          <a:latin typeface="Cambria Math" panose="02040503050406030204" pitchFamily="18" charset="0"/>
                        </a:rPr>
                        <m:t>n</m:t>
                      </m:r>
                      <m:r>
                        <m:rPr>
                          <m:sty m:val="p"/>
                        </m:rPr>
                        <a:rPr lang="en-US" sz="2400">
                          <a:latin typeface="Cambria Math" panose="02040503050406030204" pitchFamily="18" charset="0"/>
                        </a:rPr>
                        <m:t>Pr</m:t>
                      </m:r>
                      <m:d>
                        <m:dPr>
                          <m:begChr m:val="["/>
                          <m:endChr m:val="]"/>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𝑂𝑟𝑑𝑒𝑟</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𝑣</m:t>
                              </m:r>
                            </m:e>
                          </m:d>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𝑛𝑞</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m:t>
                          </m:r>
                          <m:r>
                            <a:rPr lang="en-US" sz="2400" i="1">
                              <a:latin typeface="Cambria Math" panose="02040503050406030204" pitchFamily="18" charset="0"/>
                            </a:rPr>
                            <m:t>𝑤</m:t>
                          </m:r>
                        </m:sup>
                      </m:sSup>
                    </m:oMath>
                  </m:oMathPara>
                </a14:m>
                <a:endParaRPr lang="en-US" dirty="0" smtClean="0"/>
              </a:p>
              <a:p>
                <a:pPr marL="38100" indent="0">
                  <a:buNone/>
                </a:pPr>
                <a:r>
                  <a:rPr lang="en-US" dirty="0"/>
                  <a:t>(</a:t>
                </a:r>
                <a14:m>
                  <m:oMath xmlns:m="http://schemas.openxmlformats.org/officeDocument/2006/math">
                    <m:r>
                      <a:rPr lang="en-US" sz="2400" i="1">
                        <a:latin typeface="Cambria Math" panose="02040503050406030204" pitchFamily="18" charset="0"/>
                      </a:rPr>
                      <m:t>𝐿</m:t>
                    </m:r>
                    <m:r>
                      <a:rPr lang="en-US" sz="2400" i="1" baseline="-25000">
                        <a:latin typeface="Cambria Math" panose="02040503050406030204" pitchFamily="18" charset="0"/>
                      </a:rPr>
                      <m:t>𝑣</m:t>
                    </m:r>
                  </m:oMath>
                </a14:m>
                <a:r>
                  <a:rPr lang="en-US" dirty="0"/>
                  <a:t> can be viewed as random w-bit string before it first </a:t>
                </a:r>
                <a:r>
                  <a:rPr lang="en-US" dirty="0" smtClean="0"/>
                  <a:t>appears) </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1121" b="-598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37</a:t>
            </a:fld>
            <a:endParaRPr lang="en-US"/>
          </a:p>
        </p:txBody>
      </p:sp>
    </p:spTree>
    <p:extLst>
      <p:ext uri="{BB962C8B-B14F-4D97-AF65-F5344CB8AC3E}">
        <p14:creationId xmlns:p14="http://schemas.microsoft.com/office/powerpoint/2010/main" val="14722896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Post Facto Pebbling</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b="1" dirty="0" smtClean="0"/>
                  <a:t>Fixing</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b="1" dirty="0"/>
                  <a:t>, x and H </a:t>
                </a:r>
                <a:r>
                  <a:rPr lang="en-US" dirty="0"/>
                  <a:t>we get an execution trace</a:t>
                </a:r>
              </a:p>
              <a:p>
                <a:pPr marL="40005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Trace</m:t>
                          </m:r>
                        </m:e>
                        <m:sub>
                          <m:r>
                            <a:rPr lang="en-US">
                              <a:latin typeface="Cambria Math" panose="02040503050406030204" pitchFamily="18" charset="0"/>
                              <a:ea typeface="Cambria Math" panose="02040503050406030204" pitchFamily="18" charset="0"/>
                            </a:rPr>
                            <m:t>𝒜</m:t>
                          </m:r>
                          <m:r>
                            <a:rPr lang="en-US">
                              <a:latin typeface="Cambria Math" panose="02040503050406030204" pitchFamily="18" charset="0"/>
                            </a:rPr>
                            <m:t>,</m:t>
                          </m:r>
                          <m:r>
                            <m:rPr>
                              <m:sty m:val="p"/>
                            </m:rPr>
                            <a:rPr lang="en-US">
                              <a:latin typeface="Cambria Math" panose="02040503050406030204" pitchFamily="18" charset="0"/>
                            </a:rPr>
                            <m:t>H</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r>
                        <a:rPr lang="en-US" i="1">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acc>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𝑡</m:t>
                          </m:r>
                        </m:sup>
                      </m:sSubSup>
                    </m:oMath>
                  </m:oMathPara>
                </a14:m>
                <a:endParaRPr lang="en-US" dirty="0" smtClean="0"/>
              </a:p>
              <a:p>
                <a:pPr marL="38100" indent="0">
                  <a:buNone/>
                </a:pPr>
                <a:endParaRPr lang="en-US" dirty="0" smtClean="0"/>
              </a:p>
              <a:p>
                <a:pPr marL="38100" indent="0">
                  <a:buNone/>
                </a:pPr>
                <a:r>
                  <a:rPr lang="en-US" b="1" dirty="0" smtClean="0"/>
                  <a:t>Claim 1: </a:t>
                </a:r>
                <a:r>
                  <a:rPr lang="en-US" dirty="0" smtClean="0"/>
                  <a:t>Suppose that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r>
                  <a:rPr lang="en-US" dirty="0" smtClean="0"/>
                  <a:t> and makes at most q random oracle queries then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𝑡</m:t>
                        </m:r>
                      </m:sub>
                    </m:sSub>
                  </m:oMath>
                </a14:m>
                <a:r>
                  <a:rPr lang="en-US" dirty="0" smtClean="0"/>
                  <a:t> is a legal pebbling (except with probability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𝑞𝑛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r>
                      <a:rPr lang="en-US" b="0" i="1" smtClean="0">
                        <a:latin typeface="Cambria Math" panose="02040503050406030204" pitchFamily="18" charset="0"/>
                      </a:rPr>
                      <m:t>)</m:t>
                    </m:r>
                  </m:oMath>
                </a14:m>
                <a:r>
                  <a:rPr lang="en-US" dirty="0" smtClean="0"/>
                  <a:t>.</a:t>
                </a:r>
              </a:p>
              <a:p>
                <a:pPr marL="38100" indent="0">
                  <a:buNone/>
                </a:pPr>
                <a:r>
                  <a:rPr lang="en-US" b="1" dirty="0" smtClean="0"/>
                  <a:t>Observation: </a:t>
                </a:r>
                <a:r>
                  <a:rPr lang="en-US" dirty="0" smtClean="0"/>
                  <a:t>If P is legal then </a:t>
                </a:r>
                <a14:m>
                  <m:oMath xmlns:m="http://schemas.openxmlformats.org/officeDocument/2006/math">
                    <m:r>
                      <m:rPr>
                        <m:sty m:val="p"/>
                      </m:rPr>
                      <a:rPr lang="en-US" b="0" i="0" smtClean="0">
                        <a:latin typeface="Cambria Math" panose="02040503050406030204" pitchFamily="18" charset="0"/>
                      </a:rPr>
                      <m:t>CC</m:t>
                    </m:r>
                    <m:r>
                      <a:rPr lang="en-US" b="0" i="0" smtClean="0">
                        <a:latin typeface="Cambria Math" panose="02040503050406030204" pitchFamily="18" charset="0"/>
                      </a:rPr>
                      <m:t>(</m:t>
                    </m:r>
                    <m:r>
                      <m:rPr>
                        <m:sty m:val="p"/>
                      </m:rPr>
                      <a:rPr lang="en-US" b="0" i="0" smtClean="0">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𝐶𝐶</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smtClean="0"/>
                  <a:t> </a:t>
                </a:r>
              </a:p>
              <a:p>
                <a:pPr marL="38100" indent="0">
                  <a:buNone/>
                </a:pPr>
                <a:r>
                  <a:rPr lang="en-US" dirty="0"/>
                  <a:t> </a:t>
                </a:r>
                <a:r>
                  <a:rPr lang="en-US" dirty="0" smtClean="0"/>
                  <a:t>   (definition of </a:t>
                </a:r>
                <a14:m>
                  <m:oMath xmlns:m="http://schemas.openxmlformats.org/officeDocument/2006/math">
                    <m:r>
                      <a:rPr lang="en-US" i="1">
                        <a:latin typeface="Cambria Math" panose="02040503050406030204" pitchFamily="18" charset="0"/>
                      </a:rPr>
                      <m:t>𝐶𝐶</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oMath>
                </a14:m>
                <a:r>
                  <a:rPr lang="en-US" dirty="0" smtClean="0"/>
                  <a:t> as best pebbling of G) </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112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38</a:t>
            </a:fld>
            <a:endParaRPr lang="en-US"/>
          </a:p>
        </p:txBody>
      </p:sp>
    </p:spTree>
    <p:extLst>
      <p:ext uri="{BB962C8B-B14F-4D97-AF65-F5344CB8AC3E}">
        <p14:creationId xmlns:p14="http://schemas.microsoft.com/office/powerpoint/2010/main" val="2739929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Argument</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b="1" dirty="0" smtClean="0"/>
                  <a:t>Fixing</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b="1" dirty="0"/>
                  <a:t>, x and H </a:t>
                </a:r>
                <a:r>
                  <a:rPr lang="en-US" dirty="0"/>
                  <a:t>we get an execution trace</a:t>
                </a:r>
              </a:p>
              <a:p>
                <a:pPr marL="40005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Trace</m:t>
                          </m:r>
                        </m:e>
                        <m:sub>
                          <m:r>
                            <a:rPr lang="en-US">
                              <a:latin typeface="Cambria Math" panose="02040503050406030204" pitchFamily="18" charset="0"/>
                              <a:ea typeface="Cambria Math" panose="02040503050406030204" pitchFamily="18" charset="0"/>
                            </a:rPr>
                            <m:t>𝒜</m:t>
                          </m:r>
                          <m:r>
                            <a:rPr lang="en-US">
                              <a:latin typeface="Cambria Math" panose="02040503050406030204" pitchFamily="18" charset="0"/>
                            </a:rPr>
                            <m:t>,</m:t>
                          </m:r>
                          <m:r>
                            <m:rPr>
                              <m:sty m:val="p"/>
                            </m:rPr>
                            <a:rPr lang="en-US">
                              <a:latin typeface="Cambria Math" panose="02040503050406030204" pitchFamily="18" charset="0"/>
                            </a:rPr>
                            <m:t>H</m:t>
                          </m:r>
                        </m:sub>
                      </m:sSub>
                      <m:d>
                        <m:dPr>
                          <m:ctrlPr>
                            <a:rPr lang="en-US" i="1">
                              <a:latin typeface="Cambria Math" panose="02040503050406030204" pitchFamily="18" charset="0"/>
                            </a:rPr>
                          </m:ctrlPr>
                        </m:dPr>
                        <m:e>
                          <m:r>
                            <m:rPr>
                              <m:sty m:val="p"/>
                            </m:rPr>
                            <a:rPr lang="en-US">
                              <a:latin typeface="Cambria Math" panose="02040503050406030204" pitchFamily="18" charset="0"/>
                            </a:rPr>
                            <m:t>x</m:t>
                          </m:r>
                        </m:e>
                      </m:d>
                      <m:r>
                        <a:rPr lang="en-US" i="1">
                          <a:latin typeface="Cambria Math" panose="02040503050406030204" pitchFamily="18" charset="0"/>
                        </a:rPr>
                        <m:t>= </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a:rPr lang="en-US" i="1">
                                          <a:latin typeface="Cambria Math" panose="02040503050406030204" pitchFamily="18" charset="0"/>
                                          <a:ea typeface="Cambria Math" panose="02040503050406030204" pitchFamily="18" charset="0"/>
                                        </a:rPr>
                                        <m:t>𝑖</m:t>
                                      </m:r>
                                    </m:sub>
                                  </m:sSub>
                                </m:e>
                              </m:acc>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sub>
                                  </m:sSub>
                                </m:e>
                              </m:acc>
                              <m:r>
                                <m:rPr>
                                  <m:nor/>
                                </m:rPr>
                                <a:rPr lang="en-US" dirty="0"/>
                                <m:t> </m:t>
                              </m:r>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𝑡</m:t>
                          </m:r>
                        </m:sup>
                      </m:sSubSup>
                    </m:oMath>
                  </m:oMathPara>
                </a14:m>
                <a:endParaRPr lang="en-US" dirty="0" smtClean="0"/>
              </a:p>
              <a:p>
                <a:pPr marL="38100" indent="0">
                  <a:buNone/>
                </a:pPr>
                <a:r>
                  <a:rPr lang="en-US" b="1" dirty="0"/>
                  <a:t>Observation: </a:t>
                </a:r>
                <a14:m>
                  <m:oMath xmlns:m="http://schemas.openxmlformats.org/officeDocument/2006/math">
                    <m:r>
                      <m:rPr>
                        <m:sty m:val="p"/>
                      </m:rPr>
                      <a:rPr lang="en-US">
                        <a:latin typeface="Cambria Math" panose="02040503050406030204" pitchFamily="18" charset="0"/>
                      </a:rPr>
                      <m:t>CC</m:t>
                    </m:r>
                    <m:r>
                      <a:rPr lang="en-US">
                        <a:latin typeface="Cambria Math" panose="02040503050406030204" pitchFamily="18" charset="0"/>
                      </a:rPr>
                      <m:t>(</m:t>
                    </m:r>
                    <m:r>
                      <m:rPr>
                        <m:sty m:val="p"/>
                      </m:rPr>
                      <a:rPr lang="en-US">
                        <a:latin typeface="Cambria Math" panose="02040503050406030204" pitchFamily="18" charset="0"/>
                      </a:rPr>
                      <m:t>P</m:t>
                    </m:r>
                    <m:r>
                      <a:rPr lang="en-US">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𝐶𝐶</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oMath>
                </a14:m>
                <a:r>
                  <a:rPr lang="en-US" dirty="0"/>
                  <a:t> (definition of </a:t>
                </a:r>
                <a14:m>
                  <m:oMath xmlns:m="http://schemas.openxmlformats.org/officeDocument/2006/math">
                    <m:r>
                      <a:rPr lang="en-US" i="1">
                        <a:latin typeface="Cambria Math" panose="02040503050406030204" pitchFamily="18" charset="0"/>
                      </a:rPr>
                      <m:t>𝐶𝐶</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oMath>
                </a14:m>
                <a:r>
                  <a:rPr lang="en-US" dirty="0"/>
                  <a:t>) </a:t>
                </a:r>
              </a:p>
              <a:p>
                <a:pPr marL="38100" indent="0">
                  <a:buNone/>
                </a:pPr>
                <a:endParaRPr lang="en-US" dirty="0" smtClean="0"/>
              </a:p>
              <a:p>
                <a:pPr marL="38100" indent="0">
                  <a:buNone/>
                </a:pPr>
                <a:r>
                  <a:rPr lang="en-US" b="1" dirty="0" smtClean="0"/>
                  <a:t>Claim 2: </a:t>
                </a:r>
                <a:r>
                  <a:rPr lang="en-US" dirty="0" smtClean="0"/>
                  <a:t>For each round </a:t>
                </a:r>
                <a:r>
                  <a:rPr lang="en-US" dirty="0" err="1" smtClean="0"/>
                  <a:t>i</a:t>
                </a:r>
                <a:r>
                  <a:rPr lang="en-US" dirty="0" smtClean="0"/>
                  <a:t> we have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e>
                        </m:acc>
                      </m:e>
                    </m:d>
                    <m:r>
                      <a:rPr lang="en-US" b="0" i="0" smtClean="0">
                        <a:latin typeface="Cambria Math" panose="02040503050406030204" pitchFamily="18" charset="0"/>
                      </a:rPr>
                      <m:t>≥</m:t>
                    </m:r>
                    <m:r>
                      <m:rPr>
                        <m:sty m:val="p"/>
                      </m:rPr>
                      <a:rPr lang="en-US" b="0" i="0" smtClean="0">
                        <a:latin typeface="Cambria Math" panose="02040503050406030204" pitchFamily="18" charset="0"/>
                      </a:rPr>
                      <m:t>w</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b="0" i="1" smtClean="0">
                        <a:latin typeface="Cambria Math" panose="02040503050406030204" pitchFamily="18" charset="0"/>
                      </a:rPr>
                      <m:t>/2</m:t>
                    </m:r>
                  </m:oMath>
                </a14:m>
                <a:endParaRPr lang="en-US" dirty="0" smtClean="0"/>
              </a:p>
              <a:p>
                <a:pPr marL="38100" indent="0">
                  <a:buNone/>
                </a:pPr>
                <a:r>
                  <a:rPr lang="en-US" b="1" dirty="0" smtClean="0"/>
                  <a:t>Proof Idea: </a:t>
                </a:r>
                <a:r>
                  <a:rPr lang="en-US" dirty="0" smtClean="0"/>
                  <a:t>Extractor argument. Suppose for contradiction that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1" smtClean="0">
                        <a:latin typeface="Cambria Math" panose="02040503050406030204" pitchFamily="18" charset="0"/>
                      </a:rPr>
                      <m:t>&lt;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i="1">
                        <a:latin typeface="Cambria Math" panose="02040503050406030204" pitchFamily="18" charset="0"/>
                      </a:rPr>
                      <m:t>/2</m:t>
                    </m:r>
                  </m:oMath>
                </a14:m>
                <a:r>
                  <a:rPr lang="en-US" dirty="0" smtClean="0"/>
                  <a:t>. </a:t>
                </a:r>
              </a:p>
              <a:p>
                <a:pPr marL="38100" indent="0">
                  <a:buNone/>
                </a:pPr>
                <a:r>
                  <a:rPr lang="en-US" dirty="0" smtClean="0"/>
                  <a:t>We will build an extractor that outputs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oMath>
                </a14:m>
                <a:r>
                  <a:rPr lang="en-US" dirty="0" smtClean="0"/>
                  <a:t> labels given a hint of size </a:t>
                </a:r>
                <a14:m>
                  <m:oMath xmlns:m="http://schemas.openxmlformats.org/officeDocument/2006/math">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i="1">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b="0" i="1" smtClean="0">
                        <a:latin typeface="Cambria Math" panose="02040503050406030204" pitchFamily="18" charset="0"/>
                      </a:rPr>
                      <m:t>)</m:t>
                    </m:r>
                  </m:oMath>
                </a14:m>
                <a:r>
                  <a:rPr lang="en-US" dirty="0" smtClean="0"/>
                  <a:t>. This yields a contradiction of incompressibility!</a:t>
                </a:r>
                <a:endParaRPr lang="en-US" dirty="0"/>
              </a:p>
              <a:p>
                <a:pPr marL="38100" indent="0">
                  <a:buNone/>
                </a:pPr>
                <a:endParaRPr lang="en-US" b="1" dirty="0" smtClean="0"/>
              </a:p>
              <a:p>
                <a:pPr marL="38100" indent="0">
                  <a:buNone/>
                </a:pPr>
                <a:endParaRPr lang="en-US" dirty="0" smtClean="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1121" b="-486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39</a:t>
            </a:fld>
            <a:endParaRPr lang="en-US"/>
          </a:p>
        </p:txBody>
      </p:sp>
    </p:spTree>
    <p:extLst>
      <p:ext uri="{BB962C8B-B14F-4D97-AF65-F5344CB8AC3E}">
        <p14:creationId xmlns:p14="http://schemas.microsoft.com/office/powerpoint/2010/main" val="4026895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429488" y="2509822"/>
            <a:ext cx="1401691" cy="118604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1983005" y="2757057"/>
            <a:ext cx="742950" cy="123860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7858983" y="2123161"/>
            <a:ext cx="914400" cy="773321"/>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5793" y="3042389"/>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1850" y="3026290"/>
            <a:ext cx="342900" cy="35007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966738" y="1426708"/>
            <a:ext cx="6172200" cy="857250"/>
          </a:xfrm>
          <a:prstGeom prst="rect">
            <a:avLst/>
          </a:prstGeom>
        </p:spPr>
        <p:txBody>
          <a:bodyPr vert="horz" lIns="68580" tIns="34290" rIns="68580" bIns="3429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Fast on PC and </a:t>
            </a:r>
          </a:p>
          <a:p>
            <a:r>
              <a:rPr lang="en-US" dirty="0"/>
              <a:t>Expensive on ASIC?</a:t>
            </a:r>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505" y="3550424"/>
            <a:ext cx="1461655" cy="1461655"/>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7802551" y="2967288"/>
            <a:ext cx="970832" cy="145715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429" y="1193609"/>
            <a:ext cx="2363298" cy="1323447"/>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5672" y="2572721"/>
            <a:ext cx="1943099" cy="12979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3892" y="3411926"/>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9949" y="3395826"/>
            <a:ext cx="342900" cy="35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473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Hint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28650" y="1278463"/>
                <a:ext cx="7886700" cy="3263504"/>
              </a:xfrm>
            </p:spPr>
            <p:txBody>
              <a:bodyPr/>
              <a:lstStyle/>
              <a:p>
                <a:pPr marL="38100" indent="0">
                  <a:buNone/>
                </a:pPr>
                <a:r>
                  <a:rPr lang="en-US" b="1" dirty="0" smtClean="0"/>
                  <a:t>Claim 2: </a:t>
                </a:r>
                <a:r>
                  <a:rPr lang="en-US" dirty="0" smtClean="0"/>
                  <a:t>For each round </a:t>
                </a:r>
                <a:r>
                  <a:rPr lang="en-US" dirty="0" err="1" smtClean="0"/>
                  <a:t>i</a:t>
                </a:r>
                <a:r>
                  <a:rPr lang="en-US" dirty="0" smtClean="0"/>
                  <a:t> we have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r>
                      <a:rPr lang="en-US" b="0"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w</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b="0" i="1" smtClean="0">
                        <a:latin typeface="Cambria Math" panose="02040503050406030204" pitchFamily="18" charset="0"/>
                      </a:rPr>
                      <m:t>/2</m:t>
                    </m:r>
                  </m:oMath>
                </a14:m>
                <a:endParaRPr lang="en-US" dirty="0" smtClean="0"/>
              </a:p>
              <a:p>
                <a:pPr marL="38100" indent="0">
                  <a:buNone/>
                </a:pPr>
                <a:r>
                  <a:rPr lang="en-US" b="1" dirty="0" smtClean="0"/>
                  <a:t>Hint: h</a:t>
                </a:r>
                <a:endParaRPr lang="en-US" dirty="0" smtClean="0"/>
              </a:p>
              <a:p>
                <a:r>
                  <a:rPr lang="en-US" dirty="0" smtClean="0"/>
                  <a:t>Initial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r>
                      <a:rPr lang="en-US" b="0" i="1" smtClean="0">
                        <a:latin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acc>
                  </m:oMath>
                </a14:m>
                <a:r>
                  <a:rPr lang="en-US" dirty="0" smtClean="0"/>
                  <a:t> (used to simulate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smtClean="0"/>
                  <a:t> at most </a:t>
                </a:r>
                <a14:m>
                  <m:oMath xmlns:m="http://schemas.openxmlformats.org/officeDocument/2006/math">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i="1">
                        <a:latin typeface="Cambria Math" panose="02040503050406030204" pitchFamily="18" charset="0"/>
                      </a:rPr>
                      <m:t>/2</m:t>
                    </m:r>
                  </m:oMath>
                </a14:m>
                <a:r>
                  <a:rPr lang="en-US" dirty="0" smtClean="0"/>
                  <a:t> bits)</a:t>
                </a:r>
              </a:p>
              <a:p>
                <a:r>
                  <a:rPr lang="en-US" dirty="0" smtClean="0"/>
                  <a:t>Encoding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oMath>
                </a14:m>
                <a:r>
                  <a:rPr lang="en-US" dirty="0" smtClean="0"/>
                  <a:t> bits)</a:t>
                </a:r>
              </a:p>
              <a:p>
                <a:r>
                  <a:rPr lang="en-US" dirty="0" smtClean="0"/>
                  <a:t>For each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v</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index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𝑣</m:t>
                        </m:r>
                      </m:sub>
                    </m:sSub>
                  </m:oMath>
                </a14:m>
                <a:r>
                  <a:rPr lang="en-US" dirty="0" smtClean="0"/>
                  <a:t> of next random oracle query where label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𝑣</m:t>
                        </m:r>
                      </m:sub>
                    </m:sSub>
                  </m:oMath>
                </a14:m>
                <a:r>
                  <a:rPr lang="en-US" dirty="0" smtClean="0"/>
                  <a:t> appears as input        </a:t>
                </a:r>
                <a:r>
                  <a:rPr lang="en-US" dirty="0"/>
                  <a:t>(</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func>
                      <m:funcPr>
                        <m:ctrlPr>
                          <a:rPr lang="en-US" i="1">
                            <a:latin typeface="Cambria Math" panose="02040503050406030204" pitchFamily="18" charset="0"/>
                          </a:rPr>
                        </m:ctrlPr>
                      </m:funcPr>
                      <m:fName>
                        <m:r>
                          <m:rPr>
                            <m:sty m:val="p"/>
                          </m:rPr>
                          <a:rPr lang="en-US" b="0">
                            <a:latin typeface="Cambria Math" panose="02040503050406030204" pitchFamily="18" charset="0"/>
                          </a:rPr>
                          <m:t>log</m:t>
                        </m:r>
                      </m:fName>
                      <m:e>
                        <m:r>
                          <a:rPr lang="en-US" b="0" i="1" smtClean="0">
                            <a:latin typeface="Cambria Math" panose="02040503050406030204" pitchFamily="18" charset="0"/>
                          </a:rPr>
                          <m:t>𝑞</m:t>
                        </m:r>
                      </m:e>
                    </m:func>
                  </m:oMath>
                </a14:m>
                <a:r>
                  <a:rPr lang="en-US" dirty="0"/>
                  <a:t> bits</a:t>
                </a:r>
                <a:r>
                  <a:rPr lang="en-US" dirty="0" smtClean="0"/>
                  <a:t>)</a:t>
                </a:r>
              </a:p>
              <a:p>
                <a:r>
                  <a:rPr lang="en-US" dirty="0" smtClean="0"/>
                  <a:t>For </a:t>
                </a:r>
                <a:r>
                  <a:rPr lang="en-US" dirty="0"/>
                  <a:t>each </a:t>
                </a:r>
                <a14:m>
                  <m:oMath xmlns:m="http://schemas.openxmlformats.org/officeDocument/2006/math">
                    <m:r>
                      <m:rPr>
                        <m:sty m:val="p"/>
                      </m:rPr>
                      <a:rPr lang="en-US" b="0" i="1">
                        <a:latin typeface="Cambria Math" panose="02040503050406030204" pitchFamily="18" charset="0"/>
                        <a:ea typeface="Cambria Math" panose="02040503050406030204" pitchFamily="18" charset="0"/>
                      </a:rPr>
                      <m:t>v</m:t>
                    </m:r>
                    <m:r>
                      <a:rPr lang="en-US" b="0"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index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𝑜</m:t>
                        </m:r>
                      </m:e>
                      <m:sub>
                        <m:r>
                          <a:rPr lang="en-US" b="0" i="1">
                            <a:latin typeface="Cambria Math" panose="02040503050406030204" pitchFamily="18" charset="0"/>
                          </a:rPr>
                          <m:t>𝑣</m:t>
                        </m:r>
                      </m:sub>
                    </m:sSub>
                  </m:oMath>
                </a14:m>
                <a:r>
                  <a:rPr lang="en-US" dirty="0"/>
                  <a:t> of next random oracle query where label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𝐿</m:t>
                        </m:r>
                      </m:e>
                      <m:sub>
                        <m:r>
                          <a:rPr lang="en-US" b="0" i="1">
                            <a:latin typeface="Cambria Math" panose="02040503050406030204" pitchFamily="18" charset="0"/>
                          </a:rPr>
                          <m:t>𝑣</m:t>
                        </m:r>
                      </m:sub>
                    </m:sSub>
                  </m:oMath>
                </a14:m>
                <a:r>
                  <a:rPr lang="en-US" dirty="0"/>
                  <a:t> appears as </a:t>
                </a:r>
                <a:r>
                  <a:rPr lang="en-US" dirty="0" smtClean="0"/>
                  <a:t>output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func>
                      <m:funcPr>
                        <m:ctrlPr>
                          <a:rPr lang="en-US" i="1">
                            <a:latin typeface="Cambria Math" panose="02040503050406030204" pitchFamily="18" charset="0"/>
                          </a:rPr>
                        </m:ctrlPr>
                      </m:funcPr>
                      <m:fName>
                        <m:r>
                          <m:rPr>
                            <m:sty m:val="p"/>
                          </m:rPr>
                          <a:rPr lang="en-US" b="0">
                            <a:latin typeface="Cambria Math" panose="02040503050406030204" pitchFamily="18" charset="0"/>
                          </a:rPr>
                          <m:t>log</m:t>
                        </m:r>
                      </m:fName>
                      <m:e>
                        <m:r>
                          <a:rPr lang="en-US" b="0" i="1">
                            <a:latin typeface="Cambria Math" panose="02040503050406030204" pitchFamily="18" charset="0"/>
                          </a:rPr>
                          <m:t>𝑞</m:t>
                        </m:r>
                      </m:e>
                    </m:func>
                  </m:oMath>
                </a14:m>
                <a:r>
                  <a:rPr lang="en-US" dirty="0"/>
                  <a:t> bits)</a:t>
                </a:r>
              </a:p>
              <a:p>
                <a:r>
                  <a:rPr lang="en-US" b="1" dirty="0" smtClean="0"/>
                  <a:t>Total Hint Length:</a:t>
                </a:r>
                <a14:m>
                  <m:oMath xmlns:m="http://schemas.openxmlformats.org/officeDocument/2006/math">
                    <m:r>
                      <a:rPr lang="en-US" b="1" i="0" smtClean="0">
                        <a:latin typeface="Cambria Math" panose="02040503050406030204" pitchFamily="18" charset="0"/>
                      </a:rPr>
                      <m:t> </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r>
                      <a:rPr lang="en-US" i="1">
                        <a:latin typeface="Cambria Math" panose="02040503050406030204" pitchFamily="18" charset="0"/>
                      </a:rPr>
                      <m:t>/2+</m:t>
                    </m:r>
                    <m:r>
                      <a:rPr lang="en-US" i="1">
                        <a:latin typeface="Cambria Math" panose="02040503050406030204" pitchFamily="18" charset="0"/>
                      </a:rPr>
                      <m:t>𝑜</m:t>
                    </m:r>
                    <m:r>
                      <a:rPr lang="en-US" i="1">
                        <a:latin typeface="Cambria Math" panose="02040503050406030204" pitchFamily="18" charset="0"/>
                      </a:rPr>
                      <m: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𝑡</m:t>
                            </m:r>
                          </m:sub>
                        </m:sSub>
                      </m:e>
                    </m:d>
                    <m:r>
                      <a:rPr lang="en-US" i="1">
                        <a:latin typeface="Cambria Math" panose="02040503050406030204" pitchFamily="18" charset="0"/>
                      </a:rPr>
                      <m:t>)</m:t>
                    </m:r>
                  </m:oMath>
                </a14:m>
                <a:r>
                  <a:rPr lang="en-US" dirty="0"/>
                  <a:t>. </a:t>
                </a:r>
                <a:endParaRPr lang="en-US" b="1" dirty="0"/>
              </a:p>
              <a:p>
                <a:endParaRPr lang="en-US" b="1" dirty="0" smtClean="0"/>
              </a:p>
              <a:p>
                <a:pPr marL="38100" indent="0">
                  <a:buNone/>
                </a:pPr>
                <a:endParaRPr lang="en-US" b="1" dirty="0"/>
              </a:p>
              <a:p>
                <a:pPr marL="38100" indent="0">
                  <a:buNone/>
                </a:pPr>
                <a:r>
                  <a:rPr lang="en-US" dirty="0" smtClean="0"/>
                  <a:t>Extractor argument. Suppose for contradiction that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1" smtClean="0">
                        <a:latin typeface="Cambria Math" panose="02040503050406030204" pitchFamily="18" charset="0"/>
                      </a:rPr>
                      <m:t>&lt;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𝑡</m:t>
                            </m:r>
                          </m:sub>
                        </m:sSub>
                      </m:e>
                    </m:d>
                    <m:r>
                      <a:rPr lang="en-US" i="1">
                        <a:latin typeface="Cambria Math" panose="02040503050406030204" pitchFamily="18" charset="0"/>
                      </a:rPr>
                      <m:t>/2</m:t>
                    </m:r>
                  </m:oMath>
                </a14:m>
                <a:r>
                  <a:rPr lang="en-US" dirty="0" smtClean="0"/>
                  <a:t>. </a:t>
                </a:r>
              </a:p>
              <a:p>
                <a:pPr marL="38100" indent="0">
                  <a:buNone/>
                </a:pPr>
                <a:r>
                  <a:rPr lang="en-US" dirty="0" smtClean="0"/>
                  <a:t>We will build an extractor that outputs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𝑡</m:t>
                            </m:r>
                          </m:sub>
                        </m:sSub>
                      </m:e>
                    </m:d>
                  </m:oMath>
                </a14:m>
                <a:r>
                  <a:rPr lang="en-US" dirty="0" smtClean="0"/>
                  <a:t> labels given a hint of size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r>
                      <m:rPr>
                        <m:sty m:val="p"/>
                      </m:rPr>
                      <a:rPr lang="en-US">
                        <a:latin typeface="Cambria Math" panose="02040503050406030204" pitchFamily="18" charset="0"/>
                      </a:rPr>
                      <m:t>w</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𝑡</m:t>
                            </m:r>
                          </m:sub>
                        </m:sSub>
                      </m:e>
                    </m:d>
                    <m:r>
                      <a:rPr lang="en-US" b="0" i="1" smtClean="0">
                        <a:latin typeface="Cambria Math" panose="02040503050406030204" pitchFamily="18" charset="0"/>
                      </a:rPr>
                      <m:t>)</m:t>
                    </m:r>
                  </m:oMath>
                </a14:m>
                <a:r>
                  <a:rPr lang="en-US" dirty="0" smtClean="0"/>
                  <a:t>. This yields a contradiction of incompressibility!</a:t>
                </a:r>
                <a:endParaRPr lang="en-US" dirty="0"/>
              </a:p>
              <a:p>
                <a:pPr marL="38100" indent="0">
                  <a:buNone/>
                </a:pPr>
                <a:endParaRPr lang="en-US" b="1" dirty="0" smtClean="0"/>
              </a:p>
              <a:p>
                <a:pPr marL="38100" indent="0">
                  <a:buNone/>
                </a:pPr>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28650" y="1278463"/>
                <a:ext cx="7886700" cy="3263504"/>
              </a:xfrm>
              <a:blipFill>
                <a:blip r:embed="rId2"/>
                <a:stretch>
                  <a:fillRect l="-1236" b="-6504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40</a:t>
            </a:fld>
            <a:endParaRPr lang="en-US"/>
          </a:p>
        </p:txBody>
      </p:sp>
    </p:spTree>
    <p:extLst>
      <p:ext uri="{BB962C8B-B14F-4D97-AF65-F5344CB8AC3E}">
        <p14:creationId xmlns:p14="http://schemas.microsoft.com/office/powerpoint/2010/main" val="207415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457200" y="1268016"/>
            <a:ext cx="7886700" cy="3263504"/>
          </a:xfrm>
        </p:spPr>
        <p:txBody>
          <a:bodyPr/>
          <a:lstStyle/>
          <a:p>
            <a:pPr marL="400050" lvl="1" indent="0">
              <a:buNone/>
            </a:pPr>
            <a:endParaRPr lang="en-US" dirty="0"/>
          </a:p>
          <a:p>
            <a:endParaRPr lang="en-US" dirty="0" smtClean="0"/>
          </a:p>
          <a:p>
            <a:pPr marL="38100" indent="0">
              <a:buNone/>
            </a:pPr>
            <a:endParaRPr lang="en-US" b="1" dirty="0" smtClean="0"/>
          </a:p>
          <a:p>
            <a:pPr marL="38100"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41</a:t>
            </a:fld>
            <a:endParaRPr lang="en-US"/>
          </a:p>
        </p:txBody>
      </p:sp>
      <mc:AlternateContent xmlns:mc="http://schemas.openxmlformats.org/markup-compatibility/2006" xmlns:a14="http://schemas.microsoft.com/office/drawing/2010/main">
        <mc:Choice Requires="a14">
          <p:sp>
            <p:nvSpPr>
              <p:cNvPr id="5" name="Rectangle 4"/>
              <p:cNvSpPr/>
              <p:nvPr/>
            </p:nvSpPr>
            <p:spPr>
              <a:xfrm>
                <a:off x="2895600" y="1268016"/>
                <a:ext cx="6115050" cy="2827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t>Extractor E</a:t>
                </a:r>
              </a:p>
              <a:p>
                <a:r>
                  <a:rPr lang="en-US" sz="1600" dirty="0" smtClean="0"/>
                  <a:t>Hint: h =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sub>
                    </m:sSub>
                  </m:oMath>
                </a14:m>
                <a:r>
                  <a:rPr lang="en-US" sz="1600" dirty="0" smtClean="0"/>
                  <a:t>,</a:t>
                </a:r>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smtClean="0"/>
                  <a:t>) </a:t>
                </a:r>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2895600" y="1268016"/>
                <a:ext cx="6115050" cy="2827734"/>
              </a:xfrm>
              <a:prstGeom prst="rect">
                <a:avLst/>
              </a:prstGeom>
              <a:blipFill>
                <a:blip r:embed="rId2"/>
                <a:stretch>
                  <a:fillRect l="-298" t="-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5750" y="1485901"/>
                <a:ext cx="1466850" cy="77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Random Oracle </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b="0" i="1" smtClean="0">
                              <a:latin typeface="Cambria Math" panose="02040503050406030204" pitchFamily="18" charset="0"/>
                            </a:rPr>
                            <m:t>𝑤</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5750" y="1485901"/>
                <a:ext cx="1466850" cy="7762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259431" y="2363168"/>
                <a:ext cx="1600200" cy="16049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𝒜</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sub>
                      </m:sSub>
                      <m:r>
                        <a:rPr lang="en-US" sz="1600" b="0" i="1" smtClean="0">
                          <a:latin typeface="Cambria Math" panose="02040503050406030204" pitchFamily="18" charset="0"/>
                        </a:rPr>
                        <m:t>,</m:t>
                      </m:r>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−1</m:t>
                              </m:r>
                            </m:sub>
                          </m:sSub>
                        </m:e>
                      </m:acc>
                      <m:r>
                        <a:rPr lang="en-US" sz="1600" b="0" i="1" smtClean="0">
                          <a:latin typeface="Cambria Math" panose="02040503050406030204" pitchFamily="18" charset="0"/>
                        </a:rPr>
                        <m:t>)</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7259431" y="2363168"/>
                <a:ext cx="1600200" cy="1604962"/>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6497430" y="2800350"/>
            <a:ext cx="762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6360251" y="2418887"/>
                <a:ext cx="867225"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𝑖</m:t>
                            </m:r>
                          </m:sub>
                        </m:sSub>
                      </m:e>
                    </m:acc>
                    <m:r>
                      <a:rPr lang="en-US" sz="1600" i="1">
                        <a:latin typeface="Cambria Math" panose="02040503050406030204" pitchFamily="18" charset="0"/>
                        <a:ea typeface="Cambria Math" panose="02040503050406030204" pitchFamily="18" charset="0"/>
                      </a:rPr>
                      <m:t>,</m:t>
                    </m:r>
                  </m:oMath>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6360251" y="2418887"/>
                <a:ext cx="867225" cy="338554"/>
              </a:xfrm>
              <a:prstGeom prst="rect">
                <a:avLst/>
              </a:prstGeom>
              <a:blipFill>
                <a:blip r:embed="rId5"/>
                <a:stretch>
                  <a:fillRect b="-5455"/>
                </a:stretch>
              </a:blipFill>
            </p:spPr>
            <p:txBody>
              <a:bodyPr/>
              <a:lstStyle/>
              <a:p>
                <a:r>
                  <a:rPr lang="en-US">
                    <a:noFill/>
                  </a:rPr>
                  <a:t> </a:t>
                </a:r>
              </a:p>
            </p:txBody>
          </p:sp>
        </mc:Fallback>
      </mc:AlternateContent>
      <p:graphicFrame>
        <p:nvGraphicFramePr>
          <p:cNvPr id="15" name="Table 14"/>
          <p:cNvGraphicFramePr>
            <a:graphicFrameLocks noGrp="1"/>
          </p:cNvGraphicFramePr>
          <p:nvPr>
            <p:extLst>
              <p:ext uri="{D42A27DB-BD31-4B8C-83A1-F6EECF244321}">
                <p14:modId xmlns:p14="http://schemas.microsoft.com/office/powerpoint/2010/main" val="318808359"/>
              </p:ext>
            </p:extLst>
          </p:nvPr>
        </p:nvGraphicFramePr>
        <p:xfrm>
          <a:off x="2999908" y="2353437"/>
          <a:ext cx="2105028" cy="1539240"/>
        </p:xfrm>
        <a:graphic>
          <a:graphicData uri="http://schemas.openxmlformats.org/drawingml/2006/table">
            <a:tbl>
              <a:tblPr firstRow="1" bandRow="1">
                <a:tableStyleId>{8891E569-2921-4238-9C33-A33D3B80E82E}</a:tableStyleId>
              </a:tblPr>
              <a:tblGrid>
                <a:gridCol w="318068">
                  <a:extLst>
                    <a:ext uri="{9D8B030D-6E8A-4147-A177-3AD203B41FA5}">
                      <a16:colId xmlns:a16="http://schemas.microsoft.com/office/drawing/2014/main" val="2592290280"/>
                    </a:ext>
                  </a:extLst>
                </a:gridCol>
                <a:gridCol w="491559">
                  <a:extLst>
                    <a:ext uri="{9D8B030D-6E8A-4147-A177-3AD203B41FA5}">
                      <a16:colId xmlns:a16="http://schemas.microsoft.com/office/drawing/2014/main" val="3497019318"/>
                    </a:ext>
                  </a:extLst>
                </a:gridCol>
                <a:gridCol w="577921">
                  <a:extLst>
                    <a:ext uri="{9D8B030D-6E8A-4147-A177-3AD203B41FA5}">
                      <a16:colId xmlns:a16="http://schemas.microsoft.com/office/drawing/2014/main" val="566451118"/>
                    </a:ext>
                  </a:extLst>
                </a:gridCol>
                <a:gridCol w="717480">
                  <a:extLst>
                    <a:ext uri="{9D8B030D-6E8A-4147-A177-3AD203B41FA5}">
                      <a16:colId xmlns:a16="http://schemas.microsoft.com/office/drawing/2014/main" val="1474176191"/>
                    </a:ext>
                  </a:extLst>
                </a:gridCol>
              </a:tblGrid>
              <a:tr h="370840">
                <a:tc>
                  <a:txBody>
                    <a:bodyPr/>
                    <a:lstStyle/>
                    <a:p>
                      <a:r>
                        <a:rPr lang="en-US" dirty="0" smtClean="0"/>
                        <a:t>P</a:t>
                      </a:r>
                      <a:r>
                        <a:rPr lang="en-US" baseline="-25000" dirty="0" smtClean="0"/>
                        <a:t>i</a:t>
                      </a:r>
                      <a:endParaRPr lang="en-US" baseline="-25000" dirty="0"/>
                    </a:p>
                  </a:txBody>
                  <a:tcPr/>
                </a:tc>
                <a:tc>
                  <a:txBody>
                    <a:bodyPr/>
                    <a:lstStyle/>
                    <a:p>
                      <a:r>
                        <a:rPr lang="en-US" dirty="0" smtClean="0"/>
                        <a:t>Label</a:t>
                      </a:r>
                      <a:endParaRPr lang="en-US" dirty="0"/>
                    </a:p>
                  </a:txBody>
                  <a:tcPr/>
                </a:tc>
                <a:tc>
                  <a:txBody>
                    <a:bodyPr/>
                    <a:lstStyle/>
                    <a:p>
                      <a:r>
                        <a:rPr lang="en-US" dirty="0" smtClean="0"/>
                        <a:t>Input Query</a:t>
                      </a:r>
                      <a:endParaRPr lang="en-US" dirty="0"/>
                    </a:p>
                  </a:txBody>
                  <a:tcPr/>
                </a:tc>
                <a:tc>
                  <a:txBody>
                    <a:bodyPr/>
                    <a:lstStyle/>
                    <a:p>
                      <a:r>
                        <a:rPr lang="en-US" dirty="0" smtClean="0"/>
                        <a:t>Output</a:t>
                      </a:r>
                      <a:r>
                        <a:rPr lang="en-US" baseline="0" dirty="0" smtClean="0"/>
                        <a:t> Query</a:t>
                      </a:r>
                      <a:endParaRPr lang="en-US" dirty="0"/>
                    </a:p>
                  </a:txBody>
                  <a:tcPr/>
                </a:tc>
                <a:extLst>
                  <a:ext uri="{0D108BD9-81ED-4DB2-BD59-A6C34878D82A}">
                    <a16:rowId xmlns:a16="http://schemas.microsoft.com/office/drawing/2014/main" val="3019423251"/>
                  </a:ext>
                </a:extLst>
              </a:tr>
              <a:tr h="370840">
                <a:tc>
                  <a:txBody>
                    <a:bodyPr/>
                    <a:lstStyle/>
                    <a:p>
                      <a:r>
                        <a:rPr lang="en-US" dirty="0" smtClean="0"/>
                        <a:t>v</a:t>
                      </a:r>
                      <a:r>
                        <a:rPr lang="en-US" baseline="-25000" dirty="0" smtClean="0"/>
                        <a:t>1</a:t>
                      </a:r>
                      <a:endParaRPr lang="en-US" baseline="-25000" dirty="0"/>
                    </a:p>
                  </a:txBody>
                  <a:tcPr/>
                </a:tc>
                <a:tc>
                  <a:txBody>
                    <a:bodyPr/>
                    <a:lstStyle/>
                    <a:p>
                      <a:r>
                        <a:rPr lang="en-US" dirty="0" smtClean="0"/>
                        <a:t>???</a:t>
                      </a:r>
                      <a:endParaRPr lang="en-US" dirty="0"/>
                    </a:p>
                  </a:txBody>
                  <a:tcPr/>
                </a:tc>
                <a:tc>
                  <a:txBody>
                    <a:bodyPr/>
                    <a:lstStyle/>
                    <a:p>
                      <a:r>
                        <a:rPr lang="en-US" dirty="0" smtClean="0"/>
                        <a:t>(i+2,4)</a:t>
                      </a:r>
                      <a:endParaRPr lang="en-US" dirty="0"/>
                    </a:p>
                  </a:txBody>
                  <a:tcPr/>
                </a:tc>
                <a:tc>
                  <a:txBody>
                    <a:bodyPr/>
                    <a:lstStyle/>
                    <a:p>
                      <a:r>
                        <a:rPr lang="en-US" dirty="0" smtClean="0"/>
                        <a:t>(i+3,5)</a:t>
                      </a:r>
                      <a:endParaRPr lang="en-US" dirty="0"/>
                    </a:p>
                  </a:txBody>
                  <a:tcPr/>
                </a:tc>
                <a:extLst>
                  <a:ext uri="{0D108BD9-81ED-4DB2-BD59-A6C34878D82A}">
                    <a16:rowId xmlns:a16="http://schemas.microsoft.com/office/drawing/2014/main" val="2991929435"/>
                  </a:ext>
                </a:extLst>
              </a:tr>
              <a:tr h="370840">
                <a:tc>
                  <a:txBody>
                    <a:bodyPr/>
                    <a:lstStyle/>
                    <a:p>
                      <a:r>
                        <a:rPr lang="en-US" dirty="0" smtClean="0"/>
                        <a:t>v</a:t>
                      </a:r>
                      <a:r>
                        <a:rPr lang="en-US" baseline="-25000" dirty="0" smtClean="0"/>
                        <a:t>2</a:t>
                      </a:r>
                      <a:endParaRPr lang="en-US" baseline="-25000" dirty="0"/>
                    </a:p>
                  </a:txBody>
                  <a:tcPr/>
                </a:tc>
                <a:tc>
                  <a:txBody>
                    <a:bodyPr/>
                    <a:lstStyle/>
                    <a:p>
                      <a:r>
                        <a:rPr lang="en-US" dirty="0" smtClean="0"/>
                        <a:t>???</a:t>
                      </a:r>
                      <a:endParaRPr lang="en-US" dirty="0"/>
                    </a:p>
                  </a:txBody>
                  <a:tcPr/>
                </a:tc>
                <a:tc>
                  <a:txBody>
                    <a:bodyPr/>
                    <a:lstStyle/>
                    <a:p>
                      <a:r>
                        <a:rPr lang="en-US" dirty="0" smtClean="0"/>
                        <a:t>(i,5)</a:t>
                      </a:r>
                      <a:endParaRPr lang="en-US" dirty="0"/>
                    </a:p>
                  </a:txBody>
                  <a:tcPr/>
                </a:tc>
                <a:tc>
                  <a:txBody>
                    <a:bodyPr/>
                    <a:lstStyle/>
                    <a:p>
                      <a:r>
                        <a:rPr lang="en-US" dirty="0" smtClean="0"/>
                        <a:t>(i+1,2)</a:t>
                      </a:r>
                      <a:endParaRPr lang="en-US" dirty="0"/>
                    </a:p>
                  </a:txBody>
                  <a:tcPr/>
                </a:tc>
                <a:extLst>
                  <a:ext uri="{0D108BD9-81ED-4DB2-BD59-A6C34878D82A}">
                    <a16:rowId xmlns:a16="http://schemas.microsoft.com/office/drawing/2014/main" val="3172814974"/>
                  </a:ext>
                </a:extLst>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5161220"/>
                  </a:ext>
                </a:extLst>
              </a:tr>
            </a:tbl>
          </a:graphicData>
        </a:graphic>
      </p:graphicFrame>
    </p:spTree>
    <p:extLst>
      <p:ext uri="{BB962C8B-B14F-4D97-AF65-F5344CB8AC3E}">
        <p14:creationId xmlns:p14="http://schemas.microsoft.com/office/powerpoint/2010/main" val="49522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457200" y="1268016"/>
            <a:ext cx="7886700" cy="3263504"/>
          </a:xfrm>
        </p:spPr>
        <p:txBody>
          <a:bodyPr/>
          <a:lstStyle/>
          <a:p>
            <a:pPr marL="400050" lvl="1" indent="0">
              <a:buNone/>
            </a:pPr>
            <a:endParaRPr lang="en-US" dirty="0"/>
          </a:p>
          <a:p>
            <a:endParaRPr lang="en-US" dirty="0" smtClean="0"/>
          </a:p>
          <a:p>
            <a:pPr marL="38100" indent="0">
              <a:buNone/>
            </a:pPr>
            <a:endParaRPr lang="en-US" b="1" dirty="0" smtClean="0"/>
          </a:p>
          <a:p>
            <a:pPr marL="38100"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42</a:t>
            </a:fld>
            <a:endParaRPr lang="en-US"/>
          </a:p>
        </p:txBody>
      </p:sp>
      <mc:AlternateContent xmlns:mc="http://schemas.openxmlformats.org/markup-compatibility/2006" xmlns:a14="http://schemas.microsoft.com/office/drawing/2010/main">
        <mc:Choice Requires="a14">
          <p:sp>
            <p:nvSpPr>
              <p:cNvPr id="5" name="Rectangle 4"/>
              <p:cNvSpPr/>
              <p:nvPr/>
            </p:nvSpPr>
            <p:spPr>
              <a:xfrm>
                <a:off x="2895600" y="1268016"/>
                <a:ext cx="6115050" cy="2827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t>Extractor E</a:t>
                </a:r>
              </a:p>
              <a:p>
                <a:r>
                  <a:rPr lang="en-US" sz="1600" dirty="0" smtClean="0"/>
                  <a:t>Hint: h =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sub>
                    </m:sSub>
                  </m:oMath>
                </a14:m>
                <a:r>
                  <a:rPr lang="en-US" sz="1600" dirty="0" smtClean="0"/>
                  <a:t>,</a:t>
                </a:r>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smtClean="0"/>
                  <a:t>) </a:t>
                </a:r>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2895600" y="1268016"/>
                <a:ext cx="6115050" cy="2827734"/>
              </a:xfrm>
              <a:prstGeom prst="rect">
                <a:avLst/>
              </a:prstGeom>
              <a:blipFill>
                <a:blip r:embed="rId2"/>
                <a:stretch>
                  <a:fillRect l="-298" t="-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5750" y="1485901"/>
                <a:ext cx="1466850" cy="77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Random Oracle </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b="0" i="1" smtClean="0">
                              <a:latin typeface="Cambria Math" panose="02040503050406030204" pitchFamily="18" charset="0"/>
                            </a:rPr>
                            <m:t>𝑤</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5750" y="1485901"/>
                <a:ext cx="1466850" cy="7762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259431" y="2363168"/>
                <a:ext cx="1600200" cy="16049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𝒜</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sub>
                      </m:sSub>
                      <m:r>
                        <a:rPr lang="en-US" sz="1600" b="0" i="1" smtClean="0">
                          <a:latin typeface="Cambria Math" panose="02040503050406030204" pitchFamily="18" charset="0"/>
                        </a:rPr>
                        <m:t>,</m:t>
                      </m:r>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−1</m:t>
                              </m:r>
                            </m:sub>
                          </m:sSub>
                        </m:e>
                      </m:acc>
                      <m:r>
                        <a:rPr lang="en-US" sz="1600" b="0" i="1" smtClean="0">
                          <a:latin typeface="Cambria Math" panose="02040503050406030204" pitchFamily="18" charset="0"/>
                        </a:rPr>
                        <m:t>)</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7259431" y="2363168"/>
                <a:ext cx="1600200" cy="1604962"/>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6497430" y="2800350"/>
            <a:ext cx="762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6360251" y="2418887"/>
                <a:ext cx="867225"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𝑖</m:t>
                            </m:r>
                          </m:sub>
                        </m:sSub>
                      </m:e>
                    </m:acc>
                    <m:r>
                      <a:rPr lang="en-US" sz="1600" i="1">
                        <a:latin typeface="Cambria Math" panose="02040503050406030204" pitchFamily="18" charset="0"/>
                        <a:ea typeface="Cambria Math" panose="02040503050406030204" pitchFamily="18" charset="0"/>
                      </a:rPr>
                      <m:t>,</m:t>
                    </m:r>
                  </m:oMath>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6360251" y="2418887"/>
                <a:ext cx="867225" cy="338554"/>
              </a:xfrm>
              <a:prstGeom prst="rect">
                <a:avLst/>
              </a:prstGeom>
              <a:blipFill>
                <a:blip r:embed="rId5"/>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637935262"/>
                  </p:ext>
                </p:extLst>
              </p:nvPr>
            </p:nvGraphicFramePr>
            <p:xfrm>
              <a:off x="2999908" y="2353437"/>
              <a:ext cx="2105028" cy="1539240"/>
            </p:xfrm>
            <a:graphic>
              <a:graphicData uri="http://schemas.openxmlformats.org/drawingml/2006/table">
                <a:tbl>
                  <a:tblPr firstRow="1" bandRow="1">
                    <a:tableStyleId>{8891E569-2921-4238-9C33-A33D3B80E82E}</a:tableStyleId>
                  </a:tblPr>
                  <a:tblGrid>
                    <a:gridCol w="318068">
                      <a:extLst>
                        <a:ext uri="{9D8B030D-6E8A-4147-A177-3AD203B41FA5}">
                          <a16:colId xmlns:a16="http://schemas.microsoft.com/office/drawing/2014/main" val="2592290280"/>
                        </a:ext>
                      </a:extLst>
                    </a:gridCol>
                    <a:gridCol w="491559">
                      <a:extLst>
                        <a:ext uri="{9D8B030D-6E8A-4147-A177-3AD203B41FA5}">
                          <a16:colId xmlns:a16="http://schemas.microsoft.com/office/drawing/2014/main" val="3497019318"/>
                        </a:ext>
                      </a:extLst>
                    </a:gridCol>
                    <a:gridCol w="577921">
                      <a:extLst>
                        <a:ext uri="{9D8B030D-6E8A-4147-A177-3AD203B41FA5}">
                          <a16:colId xmlns:a16="http://schemas.microsoft.com/office/drawing/2014/main" val="566451118"/>
                        </a:ext>
                      </a:extLst>
                    </a:gridCol>
                    <a:gridCol w="717480">
                      <a:extLst>
                        <a:ext uri="{9D8B030D-6E8A-4147-A177-3AD203B41FA5}">
                          <a16:colId xmlns:a16="http://schemas.microsoft.com/office/drawing/2014/main" val="1474176191"/>
                        </a:ext>
                      </a:extLst>
                    </a:gridCol>
                  </a:tblGrid>
                  <a:tr h="370840">
                    <a:tc>
                      <a:txBody>
                        <a:bodyPr/>
                        <a:lstStyle/>
                        <a:p>
                          <a:r>
                            <a:rPr lang="en-US" dirty="0" smtClean="0"/>
                            <a:t>P</a:t>
                          </a:r>
                          <a:r>
                            <a:rPr lang="en-US" baseline="-25000" dirty="0" smtClean="0"/>
                            <a:t>i</a:t>
                          </a:r>
                          <a:endParaRPr lang="en-US" baseline="-25000" dirty="0"/>
                        </a:p>
                      </a:txBody>
                      <a:tcPr/>
                    </a:tc>
                    <a:tc>
                      <a:txBody>
                        <a:bodyPr/>
                        <a:lstStyle/>
                        <a:p>
                          <a:r>
                            <a:rPr lang="en-US" dirty="0" smtClean="0"/>
                            <a:t>Label</a:t>
                          </a:r>
                          <a:endParaRPr lang="en-US" dirty="0"/>
                        </a:p>
                      </a:txBody>
                      <a:tcPr/>
                    </a:tc>
                    <a:tc>
                      <a:txBody>
                        <a:bodyPr/>
                        <a:lstStyle/>
                        <a:p>
                          <a:r>
                            <a:rPr lang="en-US" dirty="0" smtClean="0"/>
                            <a:t>Input Query</a:t>
                          </a:r>
                          <a:endParaRPr lang="en-US" dirty="0"/>
                        </a:p>
                      </a:txBody>
                      <a:tcPr/>
                    </a:tc>
                    <a:tc>
                      <a:txBody>
                        <a:bodyPr/>
                        <a:lstStyle/>
                        <a:p>
                          <a:r>
                            <a:rPr lang="en-US" dirty="0" smtClean="0"/>
                            <a:t>Output</a:t>
                          </a:r>
                          <a:r>
                            <a:rPr lang="en-US" baseline="0" dirty="0" smtClean="0"/>
                            <a:t> Query</a:t>
                          </a:r>
                          <a:endParaRPr lang="en-US" dirty="0"/>
                        </a:p>
                      </a:txBody>
                      <a:tcPr/>
                    </a:tc>
                    <a:extLst>
                      <a:ext uri="{0D108BD9-81ED-4DB2-BD59-A6C34878D82A}">
                        <a16:rowId xmlns:a16="http://schemas.microsoft.com/office/drawing/2014/main" val="3019423251"/>
                      </a:ext>
                    </a:extLst>
                  </a:tr>
                  <a:tr h="370840">
                    <a:tc>
                      <a:txBody>
                        <a:bodyPr/>
                        <a:lstStyle/>
                        <a:p>
                          <a:r>
                            <a:rPr lang="en-US" dirty="0" smtClean="0"/>
                            <a:t>v</a:t>
                          </a:r>
                          <a:r>
                            <a:rPr lang="en-US" baseline="-25000" dirty="0" smtClean="0"/>
                            <a:t>1</a:t>
                          </a:r>
                          <a:endParaRPr lang="en-US" baseline="-25000" dirty="0"/>
                        </a:p>
                      </a:txBody>
                      <a:tcPr/>
                    </a:tc>
                    <a:tc>
                      <a:txBody>
                        <a:bodyPr/>
                        <a:lstStyle/>
                        <a:p>
                          <a:r>
                            <a:rPr lang="en-US" dirty="0" smtClean="0"/>
                            <a:t>???</a:t>
                          </a:r>
                          <a:endParaRPr lang="en-US" dirty="0"/>
                        </a:p>
                      </a:txBody>
                      <a:tcPr/>
                    </a:tc>
                    <a:tc>
                      <a:txBody>
                        <a:bodyPr/>
                        <a:lstStyle/>
                        <a:p>
                          <a:r>
                            <a:rPr lang="en-US" dirty="0" smtClean="0"/>
                            <a:t>(i+2,4)</a:t>
                          </a:r>
                          <a:endParaRPr lang="en-US" dirty="0"/>
                        </a:p>
                      </a:txBody>
                      <a:tcPr/>
                    </a:tc>
                    <a:tc>
                      <a:txBody>
                        <a:bodyPr/>
                        <a:lstStyle/>
                        <a:p>
                          <a:r>
                            <a:rPr lang="en-US" dirty="0" smtClean="0"/>
                            <a:t>(i+3,5)</a:t>
                          </a:r>
                          <a:endParaRPr lang="en-US" dirty="0"/>
                        </a:p>
                      </a:txBody>
                      <a:tcPr/>
                    </a:tc>
                    <a:extLst>
                      <a:ext uri="{0D108BD9-81ED-4DB2-BD59-A6C34878D82A}">
                        <a16:rowId xmlns:a16="http://schemas.microsoft.com/office/drawing/2014/main" val="2991929435"/>
                      </a:ext>
                    </a:extLst>
                  </a:tr>
                  <a:tr h="370840">
                    <a:tc>
                      <a:txBody>
                        <a:bodyPr/>
                        <a:lstStyle/>
                        <a:p>
                          <a:r>
                            <a:rPr lang="en-US" b="1" dirty="0" smtClean="0"/>
                            <a:t>v</a:t>
                          </a:r>
                          <a:r>
                            <a:rPr lang="en-US" b="1" baseline="-25000" dirty="0" smtClean="0"/>
                            <a:t>2</a:t>
                          </a:r>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𝑳</m:t>
                                    </m:r>
                                  </m:e>
                                  <m:sub>
                                    <m:sSub>
                                      <m:sSubPr>
                                        <m:ctrlPr>
                                          <a:rPr lang="en-US" b="1" i="1" smtClean="0">
                                            <a:latin typeface="Cambria Math" panose="02040503050406030204" pitchFamily="18" charset="0"/>
                                          </a:rPr>
                                        </m:ctrlPr>
                                      </m:sSubPr>
                                      <m:e>
                                        <m:r>
                                          <a:rPr lang="en-US" b="1" i="1" smtClean="0">
                                            <a:latin typeface="Cambria Math" panose="02040503050406030204" pitchFamily="18" charset="0"/>
                                          </a:rPr>
                                          <m:t>𝒗</m:t>
                                        </m:r>
                                      </m:e>
                                      <m:sub>
                                        <m:r>
                                          <a:rPr lang="en-US" b="1" i="1" smtClean="0">
                                            <a:latin typeface="Cambria Math" panose="02040503050406030204" pitchFamily="18" charset="0"/>
                                          </a:rPr>
                                          <m:t>𝟐</m:t>
                                        </m:r>
                                      </m:sub>
                                    </m:sSub>
                                  </m:sub>
                                </m:sSub>
                              </m:oMath>
                            </m:oMathPara>
                          </a14:m>
                          <a:endParaRPr lang="en-US" b="1" dirty="0"/>
                        </a:p>
                      </a:txBody>
                      <a:tcPr/>
                    </a:tc>
                    <a:tc>
                      <a:txBody>
                        <a:bodyPr/>
                        <a:lstStyle/>
                        <a:p>
                          <a:r>
                            <a:rPr lang="en-US" b="1" dirty="0" smtClean="0"/>
                            <a:t>(i,5)</a:t>
                          </a:r>
                          <a:endParaRPr lang="en-US" b="1" dirty="0"/>
                        </a:p>
                      </a:txBody>
                      <a:tcPr/>
                    </a:tc>
                    <a:tc>
                      <a:txBody>
                        <a:bodyPr/>
                        <a:lstStyle/>
                        <a:p>
                          <a:r>
                            <a:rPr lang="en-US" b="1" dirty="0" smtClean="0"/>
                            <a:t>(i+1,2)</a:t>
                          </a:r>
                          <a:endParaRPr lang="en-US" b="1" dirty="0"/>
                        </a:p>
                      </a:txBody>
                      <a:tcPr/>
                    </a:tc>
                    <a:extLst>
                      <a:ext uri="{0D108BD9-81ED-4DB2-BD59-A6C34878D82A}">
                        <a16:rowId xmlns:a16="http://schemas.microsoft.com/office/drawing/2014/main" val="3172814974"/>
                      </a:ext>
                    </a:extLst>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5161220"/>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637935262"/>
                  </p:ext>
                </p:extLst>
              </p:nvPr>
            </p:nvGraphicFramePr>
            <p:xfrm>
              <a:off x="2999908" y="2353437"/>
              <a:ext cx="2105028" cy="1539240"/>
            </p:xfrm>
            <a:graphic>
              <a:graphicData uri="http://schemas.openxmlformats.org/drawingml/2006/table">
                <a:tbl>
                  <a:tblPr firstRow="1" bandRow="1">
                    <a:tableStyleId>{8891E569-2921-4238-9C33-A33D3B80E82E}</a:tableStyleId>
                  </a:tblPr>
                  <a:tblGrid>
                    <a:gridCol w="318068">
                      <a:extLst>
                        <a:ext uri="{9D8B030D-6E8A-4147-A177-3AD203B41FA5}">
                          <a16:colId xmlns:a16="http://schemas.microsoft.com/office/drawing/2014/main" val="2592290280"/>
                        </a:ext>
                      </a:extLst>
                    </a:gridCol>
                    <a:gridCol w="491559">
                      <a:extLst>
                        <a:ext uri="{9D8B030D-6E8A-4147-A177-3AD203B41FA5}">
                          <a16:colId xmlns:a16="http://schemas.microsoft.com/office/drawing/2014/main" val="3497019318"/>
                        </a:ext>
                      </a:extLst>
                    </a:gridCol>
                    <a:gridCol w="577921">
                      <a:extLst>
                        <a:ext uri="{9D8B030D-6E8A-4147-A177-3AD203B41FA5}">
                          <a16:colId xmlns:a16="http://schemas.microsoft.com/office/drawing/2014/main" val="566451118"/>
                        </a:ext>
                      </a:extLst>
                    </a:gridCol>
                    <a:gridCol w="717480">
                      <a:extLst>
                        <a:ext uri="{9D8B030D-6E8A-4147-A177-3AD203B41FA5}">
                          <a16:colId xmlns:a16="http://schemas.microsoft.com/office/drawing/2014/main" val="1474176191"/>
                        </a:ext>
                      </a:extLst>
                    </a:gridCol>
                  </a:tblGrid>
                  <a:tr h="426720">
                    <a:tc>
                      <a:txBody>
                        <a:bodyPr/>
                        <a:lstStyle/>
                        <a:p>
                          <a:r>
                            <a:rPr lang="en-US" dirty="0" smtClean="0"/>
                            <a:t>P</a:t>
                          </a:r>
                          <a:r>
                            <a:rPr lang="en-US" baseline="-25000" dirty="0" smtClean="0"/>
                            <a:t>i</a:t>
                          </a:r>
                          <a:endParaRPr lang="en-US" baseline="-25000" dirty="0"/>
                        </a:p>
                      </a:txBody>
                      <a:tcPr/>
                    </a:tc>
                    <a:tc>
                      <a:txBody>
                        <a:bodyPr/>
                        <a:lstStyle/>
                        <a:p>
                          <a:r>
                            <a:rPr lang="en-US" dirty="0" smtClean="0"/>
                            <a:t>Label</a:t>
                          </a:r>
                          <a:endParaRPr lang="en-US" dirty="0"/>
                        </a:p>
                      </a:txBody>
                      <a:tcPr/>
                    </a:tc>
                    <a:tc>
                      <a:txBody>
                        <a:bodyPr/>
                        <a:lstStyle/>
                        <a:p>
                          <a:r>
                            <a:rPr lang="en-US" dirty="0" smtClean="0"/>
                            <a:t>Input Query</a:t>
                          </a:r>
                          <a:endParaRPr lang="en-US" dirty="0"/>
                        </a:p>
                      </a:txBody>
                      <a:tcPr/>
                    </a:tc>
                    <a:tc>
                      <a:txBody>
                        <a:bodyPr/>
                        <a:lstStyle/>
                        <a:p>
                          <a:r>
                            <a:rPr lang="en-US" dirty="0" smtClean="0"/>
                            <a:t>Output</a:t>
                          </a:r>
                          <a:r>
                            <a:rPr lang="en-US" baseline="0" dirty="0" smtClean="0"/>
                            <a:t> Query</a:t>
                          </a:r>
                          <a:endParaRPr lang="en-US" dirty="0"/>
                        </a:p>
                      </a:txBody>
                      <a:tcPr/>
                    </a:tc>
                    <a:extLst>
                      <a:ext uri="{0D108BD9-81ED-4DB2-BD59-A6C34878D82A}">
                        <a16:rowId xmlns:a16="http://schemas.microsoft.com/office/drawing/2014/main" val="3019423251"/>
                      </a:ext>
                    </a:extLst>
                  </a:tr>
                  <a:tr h="370840">
                    <a:tc>
                      <a:txBody>
                        <a:bodyPr/>
                        <a:lstStyle/>
                        <a:p>
                          <a:r>
                            <a:rPr lang="en-US" dirty="0" smtClean="0"/>
                            <a:t>v</a:t>
                          </a:r>
                          <a:r>
                            <a:rPr lang="en-US" baseline="-25000" dirty="0" smtClean="0"/>
                            <a:t>1</a:t>
                          </a:r>
                          <a:endParaRPr lang="en-US" baseline="-25000" dirty="0"/>
                        </a:p>
                      </a:txBody>
                      <a:tcPr/>
                    </a:tc>
                    <a:tc>
                      <a:txBody>
                        <a:bodyPr/>
                        <a:lstStyle/>
                        <a:p>
                          <a:r>
                            <a:rPr lang="en-US" dirty="0" smtClean="0"/>
                            <a:t>???</a:t>
                          </a:r>
                          <a:endParaRPr lang="en-US" dirty="0"/>
                        </a:p>
                      </a:txBody>
                      <a:tcPr/>
                    </a:tc>
                    <a:tc>
                      <a:txBody>
                        <a:bodyPr/>
                        <a:lstStyle/>
                        <a:p>
                          <a:r>
                            <a:rPr lang="en-US" dirty="0" smtClean="0"/>
                            <a:t>(i+2,4)</a:t>
                          </a:r>
                          <a:endParaRPr lang="en-US" dirty="0"/>
                        </a:p>
                      </a:txBody>
                      <a:tcPr/>
                    </a:tc>
                    <a:tc>
                      <a:txBody>
                        <a:bodyPr/>
                        <a:lstStyle/>
                        <a:p>
                          <a:r>
                            <a:rPr lang="en-US" dirty="0" smtClean="0"/>
                            <a:t>(i+3,5)</a:t>
                          </a:r>
                          <a:endParaRPr lang="en-US" dirty="0"/>
                        </a:p>
                      </a:txBody>
                      <a:tcPr/>
                    </a:tc>
                    <a:extLst>
                      <a:ext uri="{0D108BD9-81ED-4DB2-BD59-A6C34878D82A}">
                        <a16:rowId xmlns:a16="http://schemas.microsoft.com/office/drawing/2014/main" val="2991929435"/>
                      </a:ext>
                    </a:extLst>
                  </a:tr>
                  <a:tr h="370840">
                    <a:tc>
                      <a:txBody>
                        <a:bodyPr/>
                        <a:lstStyle/>
                        <a:p>
                          <a:r>
                            <a:rPr lang="en-US" b="1" dirty="0" smtClean="0"/>
                            <a:t>v</a:t>
                          </a:r>
                          <a:r>
                            <a:rPr lang="en-US" b="1" baseline="-25000" dirty="0" smtClean="0"/>
                            <a:t>2</a:t>
                          </a:r>
                          <a:endParaRPr lang="en-US" b="1" baseline="-25000" dirty="0"/>
                        </a:p>
                      </a:txBody>
                      <a:tcPr/>
                    </a:tc>
                    <a:tc>
                      <a:txBody>
                        <a:bodyPr/>
                        <a:lstStyle/>
                        <a:p>
                          <a:endParaRPr lang="en-US"/>
                        </a:p>
                      </a:txBody>
                      <a:tcPr>
                        <a:blipFill>
                          <a:blip r:embed="rId6"/>
                          <a:stretch>
                            <a:fillRect l="-65432" t="-216393" r="-267901" b="-103279"/>
                          </a:stretch>
                        </a:blipFill>
                      </a:tcPr>
                    </a:tc>
                    <a:tc>
                      <a:txBody>
                        <a:bodyPr/>
                        <a:lstStyle/>
                        <a:p>
                          <a:r>
                            <a:rPr lang="en-US" b="1" dirty="0" smtClean="0"/>
                            <a:t>(i,5)</a:t>
                          </a:r>
                          <a:endParaRPr lang="en-US" b="1" dirty="0"/>
                        </a:p>
                      </a:txBody>
                      <a:tcPr/>
                    </a:tc>
                    <a:tc>
                      <a:txBody>
                        <a:bodyPr/>
                        <a:lstStyle/>
                        <a:p>
                          <a:r>
                            <a:rPr lang="en-US" b="1" dirty="0" smtClean="0"/>
                            <a:t>(i+1,2)</a:t>
                          </a:r>
                          <a:endParaRPr lang="en-US" b="1" dirty="0"/>
                        </a:p>
                      </a:txBody>
                      <a:tcPr/>
                    </a:tc>
                    <a:extLst>
                      <a:ext uri="{0D108BD9-81ED-4DB2-BD59-A6C34878D82A}">
                        <a16:rowId xmlns:a16="http://schemas.microsoft.com/office/drawing/2014/main" val="3172814974"/>
                      </a:ext>
                    </a:extLst>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5161220"/>
                      </a:ext>
                    </a:extLst>
                  </a:tr>
                </a:tbl>
              </a:graphicData>
            </a:graphic>
          </p:graphicFrame>
        </mc:Fallback>
      </mc:AlternateContent>
      <p:cxnSp>
        <p:nvCxnSpPr>
          <p:cNvPr id="11" name="Straight Arrow Connector 10"/>
          <p:cNvCxnSpPr/>
          <p:nvPr/>
        </p:nvCxnSpPr>
        <p:spPr>
          <a:xfrm flipH="1">
            <a:off x="1943098" y="1692193"/>
            <a:ext cx="762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2095479" y="1335620"/>
                <a:ext cx="4572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𝑖</m:t>
                              </m:r>
                            </m:sub>
                          </m:sSub>
                        </m:e>
                      </m:acc>
                      <m:r>
                        <a:rPr lang="en-US" sz="1600" i="1">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2095479" y="1335620"/>
                <a:ext cx="457241" cy="338554"/>
              </a:xfrm>
              <a:prstGeom prst="rect">
                <a:avLst/>
              </a:prstGeom>
              <a:blipFill>
                <a:blip r:embed="rId7"/>
                <a:stretch>
                  <a:fillRect b="-5357"/>
                </a:stretch>
              </a:blipFill>
            </p:spPr>
            <p:txBody>
              <a:bodyPr/>
              <a:lstStyle/>
              <a:p>
                <a:r>
                  <a:rPr lang="en-US">
                    <a:noFill/>
                  </a:rPr>
                  <a:t> </a:t>
                </a:r>
              </a:p>
            </p:txBody>
          </p:sp>
        </mc:Fallback>
      </mc:AlternateContent>
      <p:cxnSp>
        <p:nvCxnSpPr>
          <p:cNvPr id="14" name="Straight Arrow Connector 13"/>
          <p:cNvCxnSpPr/>
          <p:nvPr/>
        </p:nvCxnSpPr>
        <p:spPr>
          <a:xfrm flipV="1">
            <a:off x="1822347" y="2116371"/>
            <a:ext cx="997053" cy="16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2051052" y="1777817"/>
                <a:ext cx="46442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sub>
                          </m:sSub>
                        </m:e>
                      </m:acc>
                      <m:r>
                        <a:rPr lang="en-US" sz="1600" i="1">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2051052" y="1777817"/>
                <a:ext cx="464423"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194496" y="3027598"/>
                <a:ext cx="1756058" cy="541687"/>
              </a:xfrm>
              <a:prstGeom prst="rect">
                <a:avLst/>
              </a:prstGeom>
              <a:noFill/>
            </p:spPr>
            <p:txBody>
              <a:bodyPr wrap="none" rtlCol="0">
                <a:spAutoFit/>
              </a:bodyPr>
              <a:lstStyle/>
              <a:p>
                <a:r>
                  <a:rPr lang="en-US" sz="1400" dirty="0" smtClean="0">
                    <a:ea typeface="Cambria Math" panose="02040503050406030204" pitchFamily="18" charset="0"/>
                  </a:rPr>
                  <a:t>Extract! </a:t>
                </a:r>
              </a:p>
              <a:p>
                <a:r>
                  <a:rPr lang="en-US" sz="1400" dirty="0">
                    <a:ea typeface="Cambria Math" panose="02040503050406030204" pitchFamily="18" charset="0"/>
                  </a:rPr>
                  <a:t> </a:t>
                </a:r>
                <a:r>
                  <a:rPr lang="en-US" sz="1400" dirty="0" smtClean="0">
                    <a:ea typeface="Cambria Math" panose="02040503050406030204" pitchFamily="18" charset="0"/>
                  </a:rPr>
                  <a:t>  </a:t>
                </a:r>
                <a14:m>
                  <m:oMath xmlns:m="http://schemas.openxmlformats.org/officeDocument/2006/math">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𝑞</m:t>
                            </m:r>
                          </m:e>
                          <m:sub>
                            <m:r>
                              <a:rPr lang="en-US" sz="1400" i="1">
                                <a:latin typeface="Cambria Math" panose="02040503050406030204" pitchFamily="18" charset="0"/>
                                <a:ea typeface="Cambria Math" panose="02040503050406030204" pitchFamily="18" charset="0"/>
                              </a:rPr>
                              <m:t>𝑖</m:t>
                            </m:r>
                          </m:sub>
                        </m:sSub>
                      </m:e>
                    </m:acc>
                  </m:oMath>
                </a14:m>
                <a:r>
                  <a:rPr lang="en-US" sz="1400" dirty="0" smtClean="0"/>
                  <a:t>[5] contains </a:t>
                </a:r>
                <a14:m>
                  <m:oMath xmlns:m="http://schemas.openxmlformats.org/officeDocument/2006/math">
                    <m:sSub>
                      <m:sSubPr>
                        <m:ctrlPr>
                          <a:rPr lang="en-US" sz="1400" b="1" i="1">
                            <a:latin typeface="Cambria Math" panose="02040503050406030204" pitchFamily="18" charset="0"/>
                          </a:rPr>
                        </m:ctrlPr>
                      </m:sSubPr>
                      <m:e>
                        <m:r>
                          <a:rPr lang="en-US" sz="1400" b="1" i="1">
                            <a:latin typeface="Cambria Math" panose="02040503050406030204" pitchFamily="18" charset="0"/>
                          </a:rPr>
                          <m:t>𝑳</m:t>
                        </m:r>
                      </m:e>
                      <m:sub>
                        <m:sSub>
                          <m:sSubPr>
                            <m:ctrlPr>
                              <a:rPr lang="en-US" sz="1400" b="1" i="1">
                                <a:latin typeface="Cambria Math" panose="02040503050406030204" pitchFamily="18" charset="0"/>
                              </a:rPr>
                            </m:ctrlPr>
                          </m:sSubPr>
                          <m:e>
                            <m:r>
                              <a:rPr lang="en-US" sz="1400" b="1" i="1">
                                <a:latin typeface="Cambria Math" panose="02040503050406030204" pitchFamily="18" charset="0"/>
                              </a:rPr>
                              <m:t>𝒗</m:t>
                            </m:r>
                          </m:e>
                          <m:sub>
                            <m:r>
                              <a:rPr lang="en-US" sz="1400" b="1" i="1">
                                <a:latin typeface="Cambria Math" panose="02040503050406030204" pitchFamily="18" charset="0"/>
                              </a:rPr>
                              <m:t>𝟐</m:t>
                            </m:r>
                          </m:sub>
                        </m:sSub>
                      </m:sub>
                    </m:sSub>
                  </m:oMath>
                </a14:m>
                <a:r>
                  <a:rPr lang="en-US" sz="1400" dirty="0" smtClean="0"/>
                  <a:t> </a:t>
                </a:r>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194496" y="3027598"/>
                <a:ext cx="1756058" cy="541687"/>
              </a:xfrm>
              <a:prstGeom prst="rect">
                <a:avLst/>
              </a:prstGeom>
              <a:blipFill>
                <a:blip r:embed="rId9"/>
                <a:stretch>
                  <a:fillRect l="-1042" t="-2247" b="-6742"/>
                </a:stretch>
              </a:blipFill>
            </p:spPr>
            <p:txBody>
              <a:bodyPr/>
              <a:lstStyle/>
              <a:p>
                <a:r>
                  <a:rPr lang="en-US">
                    <a:noFill/>
                  </a:rPr>
                  <a:t> </a:t>
                </a:r>
              </a:p>
            </p:txBody>
          </p:sp>
        </mc:Fallback>
      </mc:AlternateContent>
    </p:spTree>
    <p:extLst>
      <p:ext uri="{BB962C8B-B14F-4D97-AF65-F5344CB8AC3E}">
        <p14:creationId xmlns:p14="http://schemas.microsoft.com/office/powerpoint/2010/main" val="223432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457200" y="1268016"/>
            <a:ext cx="7886700" cy="3263504"/>
          </a:xfrm>
        </p:spPr>
        <p:txBody>
          <a:bodyPr/>
          <a:lstStyle/>
          <a:p>
            <a:pPr marL="400050" lvl="1" indent="0">
              <a:buNone/>
            </a:pPr>
            <a:endParaRPr lang="en-US" dirty="0"/>
          </a:p>
          <a:p>
            <a:endParaRPr lang="en-US" dirty="0" smtClean="0"/>
          </a:p>
          <a:p>
            <a:pPr marL="38100" indent="0">
              <a:buNone/>
            </a:pPr>
            <a:endParaRPr lang="en-US" b="1" dirty="0" smtClean="0"/>
          </a:p>
          <a:p>
            <a:pPr marL="38100"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43</a:t>
            </a:fld>
            <a:endParaRPr lang="en-US"/>
          </a:p>
        </p:txBody>
      </p:sp>
      <mc:AlternateContent xmlns:mc="http://schemas.openxmlformats.org/markup-compatibility/2006" xmlns:a14="http://schemas.microsoft.com/office/drawing/2010/main">
        <mc:Choice Requires="a14">
          <p:sp>
            <p:nvSpPr>
              <p:cNvPr id="5" name="Rectangle 4"/>
              <p:cNvSpPr/>
              <p:nvPr/>
            </p:nvSpPr>
            <p:spPr>
              <a:xfrm>
                <a:off x="2895600" y="1268016"/>
                <a:ext cx="6115050" cy="2827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t>Extractor E</a:t>
                </a:r>
              </a:p>
              <a:p>
                <a:r>
                  <a:rPr lang="en-US" sz="1600" dirty="0" smtClean="0"/>
                  <a:t>Hint: h =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sub>
                    </m:sSub>
                  </m:oMath>
                </a14:m>
                <a:r>
                  <a:rPr lang="en-US" sz="1600" dirty="0" smtClean="0"/>
                  <a:t>,</a:t>
                </a:r>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smtClean="0"/>
                  <a:t>) </a:t>
                </a:r>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2895600" y="1268016"/>
                <a:ext cx="6115050" cy="2827734"/>
              </a:xfrm>
              <a:prstGeom prst="rect">
                <a:avLst/>
              </a:prstGeom>
              <a:blipFill>
                <a:blip r:embed="rId2"/>
                <a:stretch>
                  <a:fillRect l="-298" t="-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5750" y="1485901"/>
                <a:ext cx="1466850" cy="77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Random Oracle </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b="0" i="1" smtClean="0">
                              <a:latin typeface="Cambria Math" panose="02040503050406030204" pitchFamily="18" charset="0"/>
                            </a:rPr>
                            <m:t>𝑤</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5750" y="1485901"/>
                <a:ext cx="1466850" cy="7762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259431" y="2363168"/>
                <a:ext cx="1600200" cy="16049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𝒜</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sub>
                          </m:sSub>
                        </m:e>
                      </m:acc>
                      <m:r>
                        <a:rPr lang="en-US" sz="1600" b="0" i="1" smtClean="0">
                          <a:latin typeface="Cambria Math" panose="02040503050406030204" pitchFamily="18" charset="0"/>
                        </a:rPr>
                        <m:t>)</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7259431" y="2363168"/>
                <a:ext cx="1600200" cy="1604962"/>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6324600" y="2800350"/>
            <a:ext cx="9348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6247936" y="2379751"/>
                <a:ext cx="1021113"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oMath>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6247936" y="2379751"/>
                <a:ext cx="1021113" cy="338554"/>
              </a:xfrm>
              <a:prstGeom prst="rect">
                <a:avLst/>
              </a:prstGeom>
              <a:blipFill>
                <a:blip r:embed="rId5"/>
                <a:stretch>
                  <a:fillRect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735973197"/>
                  </p:ext>
                </p:extLst>
              </p:nvPr>
            </p:nvGraphicFramePr>
            <p:xfrm>
              <a:off x="2999908" y="2353437"/>
              <a:ext cx="2105028" cy="1539240"/>
            </p:xfrm>
            <a:graphic>
              <a:graphicData uri="http://schemas.openxmlformats.org/drawingml/2006/table">
                <a:tbl>
                  <a:tblPr firstRow="1" bandRow="1">
                    <a:tableStyleId>{8891E569-2921-4238-9C33-A33D3B80E82E}</a:tableStyleId>
                  </a:tblPr>
                  <a:tblGrid>
                    <a:gridCol w="318068">
                      <a:extLst>
                        <a:ext uri="{9D8B030D-6E8A-4147-A177-3AD203B41FA5}">
                          <a16:colId xmlns:a16="http://schemas.microsoft.com/office/drawing/2014/main" val="2592290280"/>
                        </a:ext>
                      </a:extLst>
                    </a:gridCol>
                    <a:gridCol w="491559">
                      <a:extLst>
                        <a:ext uri="{9D8B030D-6E8A-4147-A177-3AD203B41FA5}">
                          <a16:colId xmlns:a16="http://schemas.microsoft.com/office/drawing/2014/main" val="3497019318"/>
                        </a:ext>
                      </a:extLst>
                    </a:gridCol>
                    <a:gridCol w="577921">
                      <a:extLst>
                        <a:ext uri="{9D8B030D-6E8A-4147-A177-3AD203B41FA5}">
                          <a16:colId xmlns:a16="http://schemas.microsoft.com/office/drawing/2014/main" val="566451118"/>
                        </a:ext>
                      </a:extLst>
                    </a:gridCol>
                    <a:gridCol w="717480">
                      <a:extLst>
                        <a:ext uri="{9D8B030D-6E8A-4147-A177-3AD203B41FA5}">
                          <a16:colId xmlns:a16="http://schemas.microsoft.com/office/drawing/2014/main" val="1474176191"/>
                        </a:ext>
                      </a:extLst>
                    </a:gridCol>
                  </a:tblGrid>
                  <a:tr h="370840">
                    <a:tc>
                      <a:txBody>
                        <a:bodyPr/>
                        <a:lstStyle/>
                        <a:p>
                          <a:r>
                            <a:rPr lang="en-US" dirty="0" smtClean="0"/>
                            <a:t>P</a:t>
                          </a:r>
                          <a:r>
                            <a:rPr lang="en-US" baseline="-25000" dirty="0" smtClean="0"/>
                            <a:t>i</a:t>
                          </a:r>
                          <a:endParaRPr lang="en-US" baseline="-25000" dirty="0"/>
                        </a:p>
                      </a:txBody>
                      <a:tcPr/>
                    </a:tc>
                    <a:tc>
                      <a:txBody>
                        <a:bodyPr/>
                        <a:lstStyle/>
                        <a:p>
                          <a:r>
                            <a:rPr lang="en-US" dirty="0" smtClean="0"/>
                            <a:t>Label</a:t>
                          </a:r>
                          <a:endParaRPr lang="en-US" dirty="0"/>
                        </a:p>
                      </a:txBody>
                      <a:tcPr/>
                    </a:tc>
                    <a:tc>
                      <a:txBody>
                        <a:bodyPr/>
                        <a:lstStyle/>
                        <a:p>
                          <a:r>
                            <a:rPr lang="en-US" dirty="0" smtClean="0"/>
                            <a:t>Input Query</a:t>
                          </a:r>
                          <a:endParaRPr lang="en-US" dirty="0"/>
                        </a:p>
                      </a:txBody>
                      <a:tcPr/>
                    </a:tc>
                    <a:tc>
                      <a:txBody>
                        <a:bodyPr/>
                        <a:lstStyle/>
                        <a:p>
                          <a:r>
                            <a:rPr lang="en-US" dirty="0" smtClean="0"/>
                            <a:t>Output</a:t>
                          </a:r>
                          <a:r>
                            <a:rPr lang="en-US" baseline="0" dirty="0" smtClean="0"/>
                            <a:t> Query</a:t>
                          </a:r>
                          <a:endParaRPr lang="en-US" dirty="0"/>
                        </a:p>
                      </a:txBody>
                      <a:tcPr/>
                    </a:tc>
                    <a:extLst>
                      <a:ext uri="{0D108BD9-81ED-4DB2-BD59-A6C34878D82A}">
                        <a16:rowId xmlns:a16="http://schemas.microsoft.com/office/drawing/2014/main" val="3019423251"/>
                      </a:ext>
                    </a:extLst>
                  </a:tr>
                  <a:tr h="370840">
                    <a:tc>
                      <a:txBody>
                        <a:bodyPr/>
                        <a:lstStyle/>
                        <a:p>
                          <a:r>
                            <a:rPr lang="en-US" dirty="0" smtClean="0"/>
                            <a:t>v</a:t>
                          </a:r>
                          <a:r>
                            <a:rPr lang="en-US" baseline="-25000" dirty="0" smtClean="0"/>
                            <a:t>1</a:t>
                          </a:r>
                          <a:endParaRPr lang="en-US" baseline="-25000" dirty="0"/>
                        </a:p>
                      </a:txBody>
                      <a:tcPr/>
                    </a:tc>
                    <a:tc>
                      <a:txBody>
                        <a:bodyPr/>
                        <a:lstStyle/>
                        <a:p>
                          <a:r>
                            <a:rPr lang="en-US" dirty="0" smtClean="0"/>
                            <a:t>???</a:t>
                          </a:r>
                          <a:endParaRPr lang="en-US" dirty="0"/>
                        </a:p>
                      </a:txBody>
                      <a:tcPr/>
                    </a:tc>
                    <a:tc>
                      <a:txBody>
                        <a:bodyPr/>
                        <a:lstStyle/>
                        <a:p>
                          <a:r>
                            <a:rPr lang="en-US" dirty="0" smtClean="0"/>
                            <a:t>(i+2,4)</a:t>
                          </a:r>
                          <a:endParaRPr lang="en-US" dirty="0"/>
                        </a:p>
                      </a:txBody>
                      <a:tcPr/>
                    </a:tc>
                    <a:tc>
                      <a:txBody>
                        <a:bodyPr/>
                        <a:lstStyle/>
                        <a:p>
                          <a:r>
                            <a:rPr lang="en-US" dirty="0" smtClean="0"/>
                            <a:t>(i+3,5)</a:t>
                          </a:r>
                          <a:endParaRPr lang="en-US" dirty="0"/>
                        </a:p>
                      </a:txBody>
                      <a:tcPr/>
                    </a:tc>
                    <a:extLst>
                      <a:ext uri="{0D108BD9-81ED-4DB2-BD59-A6C34878D82A}">
                        <a16:rowId xmlns:a16="http://schemas.microsoft.com/office/drawing/2014/main" val="2991929435"/>
                      </a:ext>
                    </a:extLst>
                  </a:tr>
                  <a:tr h="370840">
                    <a:tc>
                      <a:txBody>
                        <a:bodyPr/>
                        <a:lstStyle/>
                        <a:p>
                          <a:r>
                            <a:rPr lang="en-US" b="0" dirty="0" smtClean="0"/>
                            <a:t>v</a:t>
                          </a:r>
                          <a:r>
                            <a:rPr lang="en-US" b="0" baseline="-25000" dirty="0" smtClean="0"/>
                            <a:t>2</a:t>
                          </a:r>
                          <a:endParaRPr lang="en-US" b="0" baseline="-250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sub>
                                </m:sSub>
                              </m:oMath>
                            </m:oMathPara>
                          </a14:m>
                          <a:endParaRPr lang="en-US" b="0" dirty="0"/>
                        </a:p>
                      </a:txBody>
                      <a:tcPr/>
                    </a:tc>
                    <a:tc>
                      <a:txBody>
                        <a:bodyPr/>
                        <a:lstStyle/>
                        <a:p>
                          <a:r>
                            <a:rPr lang="en-US" b="0" dirty="0" smtClean="0"/>
                            <a:t>(i,5)</a:t>
                          </a:r>
                          <a:endParaRPr lang="en-US" b="0" dirty="0"/>
                        </a:p>
                      </a:txBody>
                      <a:tcPr/>
                    </a:tc>
                    <a:tc>
                      <a:txBody>
                        <a:bodyPr/>
                        <a:lstStyle/>
                        <a:p>
                          <a:r>
                            <a:rPr lang="en-US" b="1" dirty="0" smtClean="0"/>
                            <a:t>(i+1,2)</a:t>
                          </a:r>
                          <a:endParaRPr lang="en-US" b="1" dirty="0"/>
                        </a:p>
                      </a:txBody>
                      <a:tcPr/>
                    </a:tc>
                    <a:extLst>
                      <a:ext uri="{0D108BD9-81ED-4DB2-BD59-A6C34878D82A}">
                        <a16:rowId xmlns:a16="http://schemas.microsoft.com/office/drawing/2014/main" val="3172814974"/>
                      </a:ext>
                    </a:extLst>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5161220"/>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735973197"/>
                  </p:ext>
                </p:extLst>
              </p:nvPr>
            </p:nvGraphicFramePr>
            <p:xfrm>
              <a:off x="2999908" y="2353437"/>
              <a:ext cx="2105028" cy="1539240"/>
            </p:xfrm>
            <a:graphic>
              <a:graphicData uri="http://schemas.openxmlformats.org/drawingml/2006/table">
                <a:tbl>
                  <a:tblPr firstRow="1" bandRow="1">
                    <a:tableStyleId>{8891E569-2921-4238-9C33-A33D3B80E82E}</a:tableStyleId>
                  </a:tblPr>
                  <a:tblGrid>
                    <a:gridCol w="318068">
                      <a:extLst>
                        <a:ext uri="{9D8B030D-6E8A-4147-A177-3AD203B41FA5}">
                          <a16:colId xmlns:a16="http://schemas.microsoft.com/office/drawing/2014/main" val="2592290280"/>
                        </a:ext>
                      </a:extLst>
                    </a:gridCol>
                    <a:gridCol w="491559">
                      <a:extLst>
                        <a:ext uri="{9D8B030D-6E8A-4147-A177-3AD203B41FA5}">
                          <a16:colId xmlns:a16="http://schemas.microsoft.com/office/drawing/2014/main" val="3497019318"/>
                        </a:ext>
                      </a:extLst>
                    </a:gridCol>
                    <a:gridCol w="577921">
                      <a:extLst>
                        <a:ext uri="{9D8B030D-6E8A-4147-A177-3AD203B41FA5}">
                          <a16:colId xmlns:a16="http://schemas.microsoft.com/office/drawing/2014/main" val="566451118"/>
                        </a:ext>
                      </a:extLst>
                    </a:gridCol>
                    <a:gridCol w="717480">
                      <a:extLst>
                        <a:ext uri="{9D8B030D-6E8A-4147-A177-3AD203B41FA5}">
                          <a16:colId xmlns:a16="http://schemas.microsoft.com/office/drawing/2014/main" val="1474176191"/>
                        </a:ext>
                      </a:extLst>
                    </a:gridCol>
                  </a:tblGrid>
                  <a:tr h="426720">
                    <a:tc>
                      <a:txBody>
                        <a:bodyPr/>
                        <a:lstStyle/>
                        <a:p>
                          <a:r>
                            <a:rPr lang="en-US" dirty="0" smtClean="0"/>
                            <a:t>P</a:t>
                          </a:r>
                          <a:r>
                            <a:rPr lang="en-US" baseline="-25000" dirty="0" smtClean="0"/>
                            <a:t>i</a:t>
                          </a:r>
                          <a:endParaRPr lang="en-US" baseline="-25000" dirty="0"/>
                        </a:p>
                      </a:txBody>
                      <a:tcPr/>
                    </a:tc>
                    <a:tc>
                      <a:txBody>
                        <a:bodyPr/>
                        <a:lstStyle/>
                        <a:p>
                          <a:r>
                            <a:rPr lang="en-US" dirty="0" smtClean="0"/>
                            <a:t>Label</a:t>
                          </a:r>
                          <a:endParaRPr lang="en-US" dirty="0"/>
                        </a:p>
                      </a:txBody>
                      <a:tcPr/>
                    </a:tc>
                    <a:tc>
                      <a:txBody>
                        <a:bodyPr/>
                        <a:lstStyle/>
                        <a:p>
                          <a:r>
                            <a:rPr lang="en-US" dirty="0" smtClean="0"/>
                            <a:t>Input Query</a:t>
                          </a:r>
                          <a:endParaRPr lang="en-US" dirty="0"/>
                        </a:p>
                      </a:txBody>
                      <a:tcPr/>
                    </a:tc>
                    <a:tc>
                      <a:txBody>
                        <a:bodyPr/>
                        <a:lstStyle/>
                        <a:p>
                          <a:r>
                            <a:rPr lang="en-US" dirty="0" smtClean="0"/>
                            <a:t>Output</a:t>
                          </a:r>
                          <a:r>
                            <a:rPr lang="en-US" baseline="0" dirty="0" smtClean="0"/>
                            <a:t> Query</a:t>
                          </a:r>
                          <a:endParaRPr lang="en-US" dirty="0"/>
                        </a:p>
                      </a:txBody>
                      <a:tcPr/>
                    </a:tc>
                    <a:extLst>
                      <a:ext uri="{0D108BD9-81ED-4DB2-BD59-A6C34878D82A}">
                        <a16:rowId xmlns:a16="http://schemas.microsoft.com/office/drawing/2014/main" val="3019423251"/>
                      </a:ext>
                    </a:extLst>
                  </a:tr>
                  <a:tr h="370840">
                    <a:tc>
                      <a:txBody>
                        <a:bodyPr/>
                        <a:lstStyle/>
                        <a:p>
                          <a:r>
                            <a:rPr lang="en-US" dirty="0" smtClean="0"/>
                            <a:t>v</a:t>
                          </a:r>
                          <a:r>
                            <a:rPr lang="en-US" baseline="-25000" dirty="0" smtClean="0"/>
                            <a:t>1</a:t>
                          </a:r>
                          <a:endParaRPr lang="en-US" baseline="-25000" dirty="0"/>
                        </a:p>
                      </a:txBody>
                      <a:tcPr/>
                    </a:tc>
                    <a:tc>
                      <a:txBody>
                        <a:bodyPr/>
                        <a:lstStyle/>
                        <a:p>
                          <a:r>
                            <a:rPr lang="en-US" dirty="0" smtClean="0"/>
                            <a:t>???</a:t>
                          </a:r>
                          <a:endParaRPr lang="en-US" dirty="0"/>
                        </a:p>
                      </a:txBody>
                      <a:tcPr/>
                    </a:tc>
                    <a:tc>
                      <a:txBody>
                        <a:bodyPr/>
                        <a:lstStyle/>
                        <a:p>
                          <a:r>
                            <a:rPr lang="en-US" dirty="0" smtClean="0"/>
                            <a:t>(i+2,4)</a:t>
                          </a:r>
                          <a:endParaRPr lang="en-US" dirty="0"/>
                        </a:p>
                      </a:txBody>
                      <a:tcPr/>
                    </a:tc>
                    <a:tc>
                      <a:txBody>
                        <a:bodyPr/>
                        <a:lstStyle/>
                        <a:p>
                          <a:r>
                            <a:rPr lang="en-US" dirty="0" smtClean="0"/>
                            <a:t>(i+3,5)</a:t>
                          </a:r>
                          <a:endParaRPr lang="en-US" dirty="0"/>
                        </a:p>
                      </a:txBody>
                      <a:tcPr/>
                    </a:tc>
                    <a:extLst>
                      <a:ext uri="{0D108BD9-81ED-4DB2-BD59-A6C34878D82A}">
                        <a16:rowId xmlns:a16="http://schemas.microsoft.com/office/drawing/2014/main" val="2991929435"/>
                      </a:ext>
                    </a:extLst>
                  </a:tr>
                  <a:tr h="370840">
                    <a:tc>
                      <a:txBody>
                        <a:bodyPr/>
                        <a:lstStyle/>
                        <a:p>
                          <a:r>
                            <a:rPr lang="en-US" b="0" dirty="0" smtClean="0"/>
                            <a:t>v</a:t>
                          </a:r>
                          <a:r>
                            <a:rPr lang="en-US" b="0" baseline="-25000" dirty="0" smtClean="0"/>
                            <a:t>2</a:t>
                          </a:r>
                          <a:endParaRPr lang="en-US" b="0" baseline="-25000" dirty="0"/>
                        </a:p>
                      </a:txBody>
                      <a:tcPr/>
                    </a:tc>
                    <a:tc>
                      <a:txBody>
                        <a:bodyPr/>
                        <a:lstStyle/>
                        <a:p>
                          <a:endParaRPr lang="en-US"/>
                        </a:p>
                      </a:txBody>
                      <a:tcPr>
                        <a:blipFill>
                          <a:blip r:embed="rId6"/>
                          <a:stretch>
                            <a:fillRect l="-65432" t="-216393" r="-267901" b="-103279"/>
                          </a:stretch>
                        </a:blipFill>
                      </a:tcPr>
                    </a:tc>
                    <a:tc>
                      <a:txBody>
                        <a:bodyPr/>
                        <a:lstStyle/>
                        <a:p>
                          <a:r>
                            <a:rPr lang="en-US" b="0" dirty="0" smtClean="0"/>
                            <a:t>(i,5)</a:t>
                          </a:r>
                          <a:endParaRPr lang="en-US" b="0" dirty="0"/>
                        </a:p>
                      </a:txBody>
                      <a:tcPr/>
                    </a:tc>
                    <a:tc>
                      <a:txBody>
                        <a:bodyPr/>
                        <a:lstStyle/>
                        <a:p>
                          <a:r>
                            <a:rPr lang="en-US" b="1" dirty="0" smtClean="0"/>
                            <a:t>(i+1,2)</a:t>
                          </a:r>
                          <a:endParaRPr lang="en-US" b="1" dirty="0"/>
                        </a:p>
                      </a:txBody>
                      <a:tcPr/>
                    </a:tc>
                    <a:extLst>
                      <a:ext uri="{0D108BD9-81ED-4DB2-BD59-A6C34878D82A}">
                        <a16:rowId xmlns:a16="http://schemas.microsoft.com/office/drawing/2014/main" val="3172814974"/>
                      </a:ext>
                    </a:extLst>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5161220"/>
                      </a:ext>
                    </a:extLst>
                  </a:tr>
                </a:tbl>
              </a:graphicData>
            </a:graphic>
          </p:graphicFrame>
        </mc:Fallback>
      </mc:AlternateContent>
      <p:cxnSp>
        <p:nvCxnSpPr>
          <p:cNvPr id="11" name="Straight Arrow Connector 10"/>
          <p:cNvCxnSpPr/>
          <p:nvPr/>
        </p:nvCxnSpPr>
        <p:spPr>
          <a:xfrm flipH="1">
            <a:off x="1943098" y="1692193"/>
            <a:ext cx="762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2095479" y="1335620"/>
                <a:ext cx="70570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2095479" y="1335620"/>
                <a:ext cx="705706" cy="338554"/>
              </a:xfrm>
              <a:prstGeom prst="rect">
                <a:avLst/>
              </a:prstGeom>
              <a:blipFill>
                <a:blip r:embed="rId7"/>
                <a:stretch>
                  <a:fillRect b="-5357"/>
                </a:stretch>
              </a:blipFill>
            </p:spPr>
            <p:txBody>
              <a:bodyPr/>
              <a:lstStyle/>
              <a:p>
                <a:r>
                  <a:rPr lang="en-US">
                    <a:noFill/>
                  </a:rPr>
                  <a:t> </a:t>
                </a:r>
              </a:p>
            </p:txBody>
          </p:sp>
        </mc:Fallback>
      </mc:AlternateContent>
      <p:cxnSp>
        <p:nvCxnSpPr>
          <p:cNvPr id="14" name="Straight Arrow Connector 13"/>
          <p:cNvCxnSpPr/>
          <p:nvPr/>
        </p:nvCxnSpPr>
        <p:spPr>
          <a:xfrm flipV="1">
            <a:off x="1822347" y="2116371"/>
            <a:ext cx="997053" cy="16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2051052" y="1777817"/>
                <a:ext cx="71288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2051052" y="1777817"/>
                <a:ext cx="712887"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360251" y="2418887"/>
                <a:ext cx="867225"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𝑖</m:t>
                            </m:r>
                          </m:sub>
                        </m:sSub>
                      </m:e>
                    </m:acc>
                    <m:r>
                      <a:rPr lang="en-US" sz="1600" i="1">
                        <a:latin typeface="Cambria Math" panose="02040503050406030204" pitchFamily="18" charset="0"/>
                        <a:ea typeface="Cambria Math" panose="02040503050406030204" pitchFamily="18" charset="0"/>
                      </a:rPr>
                      <m:t>,</m:t>
                    </m:r>
                  </m:oMath>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6360251" y="2418887"/>
                <a:ext cx="867225" cy="338554"/>
              </a:xfrm>
              <a:prstGeom prst="rect">
                <a:avLst/>
              </a:prstGeom>
              <a:blipFill>
                <a:blip r:embed="rId9"/>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104936" y="3499165"/>
                <a:ext cx="2266949" cy="342979"/>
              </a:xfrm>
              <a:prstGeom prst="rect">
                <a:avLst/>
              </a:prstGeom>
            </p:spPr>
            <p:txBody>
              <a:bodyPr wrap="square">
                <a:spAutoFit/>
              </a:bodyPr>
              <a:lstStyle/>
              <a:p>
                <a14:m>
                  <m:oMath xmlns:m="http://schemas.openxmlformats.org/officeDocument/2006/math">
                    <m:acc>
                      <m:accPr>
                        <m:chr m:val="⃑"/>
                        <m:ctrlPr>
                          <a:rPr lang="en-US" sz="1500" i="1" smtClean="0">
                            <a:latin typeface="Cambria Math" panose="02040503050406030204" pitchFamily="18" charset="0"/>
                            <a:ea typeface="Cambria Math" panose="02040503050406030204" pitchFamily="18" charset="0"/>
                          </a:rPr>
                        </m:ctrlPr>
                      </m:accPr>
                      <m:e>
                        <m:sSub>
                          <m:sSubPr>
                            <m:ctrlPr>
                              <a:rPr lang="en-US" sz="1500" i="1">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𝑎</m:t>
                            </m:r>
                          </m:e>
                          <m:sub>
                            <m:r>
                              <a:rPr lang="en-US" sz="1500" i="1">
                                <a:latin typeface="Cambria Math" panose="02040503050406030204" pitchFamily="18" charset="0"/>
                                <a:ea typeface="Cambria Math" panose="02040503050406030204" pitchFamily="18" charset="0"/>
                              </a:rPr>
                              <m:t>𝑖</m:t>
                            </m:r>
                            <m:r>
                              <a:rPr lang="en-US" sz="1500" b="0" i="1" smtClean="0">
                                <a:latin typeface="Cambria Math" panose="02040503050406030204" pitchFamily="18" charset="0"/>
                                <a:ea typeface="Cambria Math" panose="02040503050406030204" pitchFamily="18" charset="0"/>
                              </a:rPr>
                              <m:t>+1</m:t>
                            </m:r>
                          </m:sub>
                        </m:sSub>
                      </m:e>
                    </m:acc>
                  </m:oMath>
                </a14:m>
                <a:r>
                  <a:rPr lang="en-US" sz="1500" dirty="0" smtClean="0"/>
                  <a:t> </a:t>
                </a:r>
                <a:r>
                  <a:rPr lang="en-US" sz="1500" dirty="0" smtClean="0">
                    <a:sym typeface="Wingdings" panose="05000000000000000000" pitchFamily="2" charset="2"/>
                  </a:rPr>
                  <a:t> add</a:t>
                </a:r>
                <a14:m>
                  <m:oMath xmlns:m="http://schemas.openxmlformats.org/officeDocument/2006/math">
                    <m:sSub>
                      <m:sSubPr>
                        <m:ctrlPr>
                          <a:rPr lang="en-US" sz="1500" i="1">
                            <a:latin typeface="Cambria Math" panose="02040503050406030204" pitchFamily="18" charset="0"/>
                          </a:rPr>
                        </m:ctrlPr>
                      </m:sSubPr>
                      <m:e>
                        <m:r>
                          <a:rPr lang="en-US" sz="1500" b="0" i="1" smtClean="0">
                            <a:latin typeface="Cambria Math" panose="02040503050406030204" pitchFamily="18" charset="0"/>
                          </a:rPr>
                          <m:t> </m:t>
                        </m:r>
                        <m:r>
                          <a:rPr lang="en-US" sz="1500" i="1">
                            <a:latin typeface="Cambria Math" panose="02040503050406030204" pitchFamily="18" charset="0"/>
                          </a:rPr>
                          <m:t>𝐿</m:t>
                        </m:r>
                      </m:e>
                      <m:sub>
                        <m:sSub>
                          <m:sSubPr>
                            <m:ctrlPr>
                              <a:rPr lang="en-US" sz="1500" i="1">
                                <a:latin typeface="Cambria Math" panose="02040503050406030204" pitchFamily="18" charset="0"/>
                              </a:rPr>
                            </m:ctrlPr>
                          </m:sSubPr>
                          <m:e>
                            <m:r>
                              <a:rPr lang="en-US" sz="1500" i="1">
                                <a:latin typeface="Cambria Math" panose="02040503050406030204" pitchFamily="18" charset="0"/>
                              </a:rPr>
                              <m:t>𝑣</m:t>
                            </m:r>
                          </m:e>
                          <m:sub>
                            <m:r>
                              <a:rPr lang="en-US" sz="1500" i="1">
                                <a:latin typeface="Cambria Math" panose="02040503050406030204" pitchFamily="18" charset="0"/>
                              </a:rPr>
                              <m:t>2</m:t>
                            </m:r>
                          </m:sub>
                        </m:sSub>
                      </m:sub>
                    </m:sSub>
                  </m:oMath>
                </a14:m>
                <a:r>
                  <a:rPr lang="en-US" sz="1500" dirty="0" smtClean="0">
                    <a:sym typeface="Wingdings" panose="05000000000000000000" pitchFamily="2" charset="2"/>
                  </a:rPr>
                  <a:t> to </a:t>
                </a:r>
                <a14:m>
                  <m:oMath xmlns:m="http://schemas.openxmlformats.org/officeDocument/2006/math">
                    <m:acc>
                      <m:accPr>
                        <m:chr m:val="⃑"/>
                        <m:ctrlPr>
                          <a:rPr lang="en-US" sz="1500" i="1">
                            <a:latin typeface="Cambria Math" panose="02040503050406030204" pitchFamily="18" charset="0"/>
                            <a:ea typeface="Cambria Math" panose="02040503050406030204" pitchFamily="18" charset="0"/>
                          </a:rPr>
                        </m:ctrlPr>
                      </m:accPr>
                      <m:e>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𝑎</m:t>
                            </m:r>
                          </m:e>
                          <m:sub>
                            <m:r>
                              <a:rPr lang="en-US" sz="1500" i="1">
                                <a:latin typeface="Cambria Math" panose="02040503050406030204" pitchFamily="18" charset="0"/>
                                <a:ea typeface="Cambria Math" panose="02040503050406030204" pitchFamily="18" charset="0"/>
                              </a:rPr>
                              <m:t>𝑖</m:t>
                            </m:r>
                            <m:r>
                              <a:rPr lang="en-US" sz="1500" i="1">
                                <a:latin typeface="Cambria Math" panose="02040503050406030204" pitchFamily="18" charset="0"/>
                                <a:ea typeface="Cambria Math" panose="02040503050406030204" pitchFamily="18" charset="0"/>
                              </a:rPr>
                              <m:t>+1</m:t>
                            </m:r>
                          </m:sub>
                        </m:sSub>
                      </m:e>
                    </m:acc>
                    <m:r>
                      <a:rPr lang="en-US" sz="1500" i="1">
                        <a:latin typeface="Cambria Math" panose="02040503050406030204" pitchFamily="18" charset="0"/>
                        <a:ea typeface="Cambria Math" panose="02040503050406030204" pitchFamily="18" charset="0"/>
                      </a:rPr>
                      <m:t>′</m:t>
                    </m:r>
                  </m:oMath>
                </a14:m>
                <a:endParaRPr lang="en-US" sz="1500" dirty="0"/>
              </a:p>
            </p:txBody>
          </p:sp>
        </mc:Choice>
        <mc:Fallback xmlns="">
          <p:sp>
            <p:nvSpPr>
              <p:cNvPr id="17" name="Rectangle 16"/>
              <p:cNvSpPr>
                <a:spLocks noRot="1" noChangeAspect="1" noMove="1" noResize="1" noEditPoints="1" noAdjustHandles="1" noChangeArrowheads="1" noChangeShapeType="1" noTextEdit="1"/>
              </p:cNvSpPr>
              <p:nvPr/>
            </p:nvSpPr>
            <p:spPr>
              <a:xfrm>
                <a:off x="5104936" y="3499165"/>
                <a:ext cx="2266949" cy="342979"/>
              </a:xfrm>
              <a:prstGeom prst="rect">
                <a:avLst/>
              </a:prstGeom>
              <a:blipFill>
                <a:blip r:embed="rId10"/>
                <a:stretch>
                  <a:fillRect t="-357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076205" y="2954048"/>
                <a:ext cx="2266949" cy="553998"/>
              </a:xfrm>
              <a:prstGeom prst="rect">
                <a:avLst/>
              </a:prstGeom>
            </p:spPr>
            <p:txBody>
              <a:bodyPr wrap="square">
                <a:spAutoFit/>
              </a:bodyPr>
              <a:lstStyle/>
              <a:p>
                <a:r>
                  <a:rPr lang="en-US" sz="1500" dirty="0" smtClean="0"/>
                  <a:t>Danger! remove query 2</a:t>
                </a:r>
              </a:p>
              <a:p>
                <a:r>
                  <a:rPr lang="en-US" sz="1500" dirty="0" smtClean="0"/>
                  <a:t>from </a:t>
                </a:r>
                <a14:m>
                  <m:oMath xmlns:m="http://schemas.openxmlformats.org/officeDocument/2006/math">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𝑞</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+1</m:t>
                            </m:r>
                          </m:sub>
                        </m:sSub>
                      </m:e>
                    </m:acc>
                    <m:r>
                      <a:rPr lang="en-US" sz="1400" i="1">
                        <a:latin typeface="Cambria Math" panose="02040503050406030204" pitchFamily="18" charset="0"/>
                        <a:ea typeface="Cambria Math" panose="02040503050406030204" pitchFamily="18" charset="0"/>
                      </a:rPr>
                      <m:t>′</m:t>
                    </m:r>
                  </m:oMath>
                </a14:m>
                <a:endParaRPr lang="en-US" sz="1500" dirty="0"/>
              </a:p>
            </p:txBody>
          </p:sp>
        </mc:Choice>
        <mc:Fallback xmlns="">
          <p:sp>
            <p:nvSpPr>
              <p:cNvPr id="19" name="Rectangle 18"/>
              <p:cNvSpPr>
                <a:spLocks noRot="1" noChangeAspect="1" noMove="1" noResize="1" noEditPoints="1" noAdjustHandles="1" noChangeArrowheads="1" noChangeShapeType="1" noTextEdit="1"/>
              </p:cNvSpPr>
              <p:nvPr/>
            </p:nvSpPr>
            <p:spPr>
              <a:xfrm>
                <a:off x="5076205" y="2954048"/>
                <a:ext cx="2266949" cy="553998"/>
              </a:xfrm>
              <a:prstGeom prst="rect">
                <a:avLst/>
              </a:prstGeom>
              <a:blipFill>
                <a:blip r:embed="rId11"/>
                <a:stretch>
                  <a:fillRect l="-1075" t="-3333" b="-12222"/>
                </a:stretch>
              </a:blipFill>
            </p:spPr>
            <p:txBody>
              <a:bodyPr/>
              <a:lstStyle/>
              <a:p>
                <a:r>
                  <a:rPr lang="en-US">
                    <a:noFill/>
                  </a:rPr>
                  <a:t> </a:t>
                </a:r>
              </a:p>
            </p:txBody>
          </p:sp>
        </mc:Fallback>
      </mc:AlternateContent>
    </p:spTree>
    <p:extLst>
      <p:ext uri="{BB962C8B-B14F-4D97-AF65-F5344CB8AC3E}">
        <p14:creationId xmlns:p14="http://schemas.microsoft.com/office/powerpoint/2010/main" val="12136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16"/>
                                        </p:tgtEl>
                                      </p:cBhvr>
                                    </p:animEffect>
                                    <p:set>
                                      <p:cBhvr>
                                        <p:cTn id="9" dur="1" fill="hold">
                                          <p:stCondLst>
                                            <p:cond delay="499"/>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6" grpId="0"/>
      <p:bldP spid="17"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p:sp>
        <p:nvSpPr>
          <p:cNvPr id="3" name="Text Placeholder 2"/>
          <p:cNvSpPr>
            <a:spLocks noGrp="1"/>
          </p:cNvSpPr>
          <p:nvPr>
            <p:ph type="body" idx="1"/>
          </p:nvPr>
        </p:nvSpPr>
        <p:spPr>
          <a:xfrm>
            <a:off x="457200" y="1268016"/>
            <a:ext cx="7886700" cy="3263504"/>
          </a:xfrm>
        </p:spPr>
        <p:txBody>
          <a:bodyPr/>
          <a:lstStyle/>
          <a:p>
            <a:pPr marL="400050" lvl="1" indent="0">
              <a:buNone/>
            </a:pPr>
            <a:endParaRPr lang="en-US" dirty="0"/>
          </a:p>
          <a:p>
            <a:endParaRPr lang="en-US" dirty="0" smtClean="0"/>
          </a:p>
          <a:p>
            <a:pPr marL="38100" indent="0">
              <a:buNone/>
            </a:pPr>
            <a:endParaRPr lang="en-US" b="1" dirty="0" smtClean="0"/>
          </a:p>
          <a:p>
            <a:pPr marL="38100"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44</a:t>
            </a:fld>
            <a:endParaRPr lang="en-US"/>
          </a:p>
        </p:txBody>
      </p:sp>
      <mc:AlternateContent xmlns:mc="http://schemas.openxmlformats.org/markup-compatibility/2006" xmlns:a14="http://schemas.microsoft.com/office/drawing/2010/main">
        <mc:Choice Requires="a14">
          <p:sp>
            <p:nvSpPr>
              <p:cNvPr id="5" name="Rectangle 4"/>
              <p:cNvSpPr/>
              <p:nvPr/>
            </p:nvSpPr>
            <p:spPr>
              <a:xfrm>
                <a:off x="2895600" y="1268016"/>
                <a:ext cx="6115050" cy="2827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t>Extractor E</a:t>
                </a:r>
              </a:p>
              <a:p>
                <a:r>
                  <a:rPr lang="en-US" sz="1600" dirty="0" smtClean="0"/>
                  <a:t>Hint: h =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sub>
                    </m:sSub>
                  </m:oMath>
                </a14:m>
                <a:r>
                  <a:rPr lang="en-US" sz="1600" dirty="0" smtClean="0"/>
                  <a:t>,</a:t>
                </a:r>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smtClean="0"/>
                  <a:t>) </a:t>
                </a:r>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2895600" y="1268016"/>
                <a:ext cx="6115050" cy="2827734"/>
              </a:xfrm>
              <a:prstGeom prst="rect">
                <a:avLst/>
              </a:prstGeom>
              <a:blipFill>
                <a:blip r:embed="rId2"/>
                <a:stretch>
                  <a:fillRect l="-298" t="-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5750" y="1485901"/>
                <a:ext cx="1466850" cy="77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Random Oracle </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b="0" i="1" smtClean="0">
                              <a:latin typeface="Cambria Math" panose="02040503050406030204" pitchFamily="18" charset="0"/>
                            </a:rPr>
                            <m:t>𝑤</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5750" y="1485901"/>
                <a:ext cx="1466850" cy="7762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259431" y="2363168"/>
                <a:ext cx="1600200" cy="16049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latin typeface="Cambria Math" panose="02040503050406030204" pitchFamily="18" charset="0"/>
                    <a:ea typeface="Cambria Math" panose="02040503050406030204" pitchFamily="18" charset="0"/>
                  </a:rPr>
                  <a:t>Simulate</a:t>
                </a:r>
              </a:p>
              <a:p>
                <a:pPr algn="ct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𝒜</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r>
                            <a:rPr lang="en-US" sz="1600" b="0" i="1" smtClean="0">
                              <a:latin typeface="Cambria Math" panose="02040503050406030204" pitchFamily="18" charset="0"/>
                            </a:rPr>
                            <m:t>+2</m:t>
                          </m:r>
                        </m:sub>
                      </m:sSub>
                      <m:r>
                        <a:rPr lang="en-US" sz="1600" b="0" i="1" smtClean="0">
                          <a:latin typeface="Cambria Math" panose="02040503050406030204" pitchFamily="18" charset="0"/>
                        </a:rPr>
                        <m:t>,</m:t>
                      </m:r>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r>
                        <a:rPr lang="en-US" sz="1600" b="0" i="1" smtClean="0">
                          <a:latin typeface="Cambria Math" panose="02040503050406030204" pitchFamily="18" charset="0"/>
                        </a:rPr>
                        <m:t>)</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7259431" y="2363168"/>
                <a:ext cx="1600200" cy="1604962"/>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a:off x="6324600" y="2800350"/>
            <a:ext cx="9348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6247936" y="2379751"/>
                <a:ext cx="1021113"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oMath>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6247936" y="2379751"/>
                <a:ext cx="1021113" cy="338554"/>
              </a:xfrm>
              <a:prstGeom prst="rect">
                <a:avLst/>
              </a:prstGeom>
              <a:blipFill>
                <a:blip r:embed="rId5"/>
                <a:stretch>
                  <a:fillRect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379732022"/>
                  </p:ext>
                </p:extLst>
              </p:nvPr>
            </p:nvGraphicFramePr>
            <p:xfrm>
              <a:off x="2999908" y="2353437"/>
              <a:ext cx="2105028" cy="1539240"/>
            </p:xfrm>
            <a:graphic>
              <a:graphicData uri="http://schemas.openxmlformats.org/drawingml/2006/table">
                <a:tbl>
                  <a:tblPr firstRow="1" bandRow="1">
                    <a:tableStyleId>{8891E569-2921-4238-9C33-A33D3B80E82E}</a:tableStyleId>
                  </a:tblPr>
                  <a:tblGrid>
                    <a:gridCol w="318068">
                      <a:extLst>
                        <a:ext uri="{9D8B030D-6E8A-4147-A177-3AD203B41FA5}">
                          <a16:colId xmlns:a16="http://schemas.microsoft.com/office/drawing/2014/main" val="2592290280"/>
                        </a:ext>
                      </a:extLst>
                    </a:gridCol>
                    <a:gridCol w="491559">
                      <a:extLst>
                        <a:ext uri="{9D8B030D-6E8A-4147-A177-3AD203B41FA5}">
                          <a16:colId xmlns:a16="http://schemas.microsoft.com/office/drawing/2014/main" val="3497019318"/>
                        </a:ext>
                      </a:extLst>
                    </a:gridCol>
                    <a:gridCol w="577921">
                      <a:extLst>
                        <a:ext uri="{9D8B030D-6E8A-4147-A177-3AD203B41FA5}">
                          <a16:colId xmlns:a16="http://schemas.microsoft.com/office/drawing/2014/main" val="566451118"/>
                        </a:ext>
                      </a:extLst>
                    </a:gridCol>
                    <a:gridCol w="717480">
                      <a:extLst>
                        <a:ext uri="{9D8B030D-6E8A-4147-A177-3AD203B41FA5}">
                          <a16:colId xmlns:a16="http://schemas.microsoft.com/office/drawing/2014/main" val="1474176191"/>
                        </a:ext>
                      </a:extLst>
                    </a:gridCol>
                  </a:tblGrid>
                  <a:tr h="370840">
                    <a:tc>
                      <a:txBody>
                        <a:bodyPr/>
                        <a:lstStyle/>
                        <a:p>
                          <a:r>
                            <a:rPr lang="en-US" dirty="0" smtClean="0"/>
                            <a:t>P</a:t>
                          </a:r>
                          <a:r>
                            <a:rPr lang="en-US" baseline="-25000" dirty="0" smtClean="0"/>
                            <a:t>i</a:t>
                          </a:r>
                          <a:endParaRPr lang="en-US" baseline="-25000" dirty="0"/>
                        </a:p>
                      </a:txBody>
                      <a:tcPr/>
                    </a:tc>
                    <a:tc>
                      <a:txBody>
                        <a:bodyPr/>
                        <a:lstStyle/>
                        <a:p>
                          <a:r>
                            <a:rPr lang="en-US" dirty="0" smtClean="0"/>
                            <a:t>Label</a:t>
                          </a:r>
                          <a:endParaRPr lang="en-US" dirty="0"/>
                        </a:p>
                      </a:txBody>
                      <a:tcPr/>
                    </a:tc>
                    <a:tc>
                      <a:txBody>
                        <a:bodyPr/>
                        <a:lstStyle/>
                        <a:p>
                          <a:r>
                            <a:rPr lang="en-US" dirty="0" smtClean="0"/>
                            <a:t>Input Query</a:t>
                          </a:r>
                          <a:endParaRPr lang="en-US" dirty="0"/>
                        </a:p>
                      </a:txBody>
                      <a:tcPr/>
                    </a:tc>
                    <a:tc>
                      <a:txBody>
                        <a:bodyPr/>
                        <a:lstStyle/>
                        <a:p>
                          <a:r>
                            <a:rPr lang="en-US" dirty="0" smtClean="0"/>
                            <a:t>Output</a:t>
                          </a:r>
                          <a:r>
                            <a:rPr lang="en-US" baseline="0" dirty="0" smtClean="0"/>
                            <a:t> Query</a:t>
                          </a:r>
                          <a:endParaRPr lang="en-US" dirty="0"/>
                        </a:p>
                      </a:txBody>
                      <a:tcPr/>
                    </a:tc>
                    <a:extLst>
                      <a:ext uri="{0D108BD9-81ED-4DB2-BD59-A6C34878D82A}">
                        <a16:rowId xmlns:a16="http://schemas.microsoft.com/office/drawing/2014/main" val="3019423251"/>
                      </a:ext>
                    </a:extLst>
                  </a:tr>
                  <a:tr h="370840">
                    <a:tc>
                      <a:txBody>
                        <a:bodyPr/>
                        <a:lstStyle/>
                        <a:p>
                          <a:r>
                            <a:rPr lang="en-US" dirty="0" smtClean="0"/>
                            <a:t>v</a:t>
                          </a:r>
                          <a:r>
                            <a:rPr lang="en-US" baseline="-25000" dirty="0" smtClean="0"/>
                            <a:t>1</a:t>
                          </a:r>
                          <a:endParaRPr lang="en-US" baseline="-25000" dirty="0"/>
                        </a:p>
                      </a:txBody>
                      <a:tcPr/>
                    </a:tc>
                    <a:tc>
                      <a:txBody>
                        <a:bodyPr/>
                        <a:lstStyle/>
                        <a:p>
                          <a:r>
                            <a:rPr lang="en-US" dirty="0" smtClean="0"/>
                            <a:t>???</a:t>
                          </a:r>
                          <a:endParaRPr lang="en-US" dirty="0"/>
                        </a:p>
                      </a:txBody>
                      <a:tcPr/>
                    </a:tc>
                    <a:tc>
                      <a:txBody>
                        <a:bodyPr/>
                        <a:lstStyle/>
                        <a:p>
                          <a:r>
                            <a:rPr lang="en-US" dirty="0" smtClean="0"/>
                            <a:t>(i+2,4)</a:t>
                          </a:r>
                          <a:endParaRPr lang="en-US" dirty="0"/>
                        </a:p>
                      </a:txBody>
                      <a:tcPr/>
                    </a:tc>
                    <a:tc>
                      <a:txBody>
                        <a:bodyPr/>
                        <a:lstStyle/>
                        <a:p>
                          <a:r>
                            <a:rPr lang="en-US" dirty="0" smtClean="0"/>
                            <a:t>(i+3,5)</a:t>
                          </a:r>
                          <a:endParaRPr lang="en-US" dirty="0"/>
                        </a:p>
                      </a:txBody>
                      <a:tcPr/>
                    </a:tc>
                    <a:extLst>
                      <a:ext uri="{0D108BD9-81ED-4DB2-BD59-A6C34878D82A}">
                        <a16:rowId xmlns:a16="http://schemas.microsoft.com/office/drawing/2014/main" val="2991929435"/>
                      </a:ext>
                    </a:extLst>
                  </a:tr>
                  <a:tr h="370840">
                    <a:tc>
                      <a:txBody>
                        <a:bodyPr/>
                        <a:lstStyle/>
                        <a:p>
                          <a:r>
                            <a:rPr lang="en-US" b="0" dirty="0" smtClean="0"/>
                            <a:t>v</a:t>
                          </a:r>
                          <a:r>
                            <a:rPr lang="en-US" b="0" baseline="-25000" dirty="0" smtClean="0"/>
                            <a:t>2</a:t>
                          </a:r>
                          <a:endParaRPr lang="en-US" b="0" baseline="-250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sub>
                                </m:sSub>
                              </m:oMath>
                            </m:oMathPara>
                          </a14:m>
                          <a:endParaRPr lang="en-US" b="0" dirty="0"/>
                        </a:p>
                      </a:txBody>
                      <a:tcPr/>
                    </a:tc>
                    <a:tc>
                      <a:txBody>
                        <a:bodyPr/>
                        <a:lstStyle/>
                        <a:p>
                          <a:r>
                            <a:rPr lang="en-US" b="0" dirty="0" smtClean="0"/>
                            <a:t>(i,5)</a:t>
                          </a:r>
                          <a:endParaRPr lang="en-US" b="0" dirty="0"/>
                        </a:p>
                      </a:txBody>
                      <a:tcPr/>
                    </a:tc>
                    <a:tc>
                      <a:txBody>
                        <a:bodyPr/>
                        <a:lstStyle/>
                        <a:p>
                          <a14:m>
                            <m:oMath xmlns:m="http://schemas.openxmlformats.org/officeDocument/2006/math">
                              <m:acc>
                                <m:accPr>
                                  <m:chr m:val="⃑"/>
                                  <m:ctrlPr>
                                    <a:rPr lang="en-US" sz="1100" i="1" smtClean="0">
                                      <a:latin typeface="Cambria Math" panose="02040503050406030204" pitchFamily="18" charset="0"/>
                                      <a:ea typeface="Cambria Math" panose="02040503050406030204" pitchFamily="18" charset="0"/>
                                    </a:rPr>
                                  </m:ctrlPr>
                                </m:accPr>
                                <m:e>
                                  <m:sSub>
                                    <m:sSubPr>
                                      <m:ctrlPr>
                                        <a:rPr lang="en-US" sz="1100" i="1">
                                          <a:latin typeface="Cambria Math" panose="02040503050406030204" pitchFamily="18" charset="0"/>
                                          <a:ea typeface="Cambria Math" panose="02040503050406030204" pitchFamily="18" charset="0"/>
                                        </a:rPr>
                                      </m:ctrlPr>
                                    </m:sSubPr>
                                    <m:e>
                                      <m:r>
                                        <a:rPr lang="en-US" sz="1100" i="1">
                                          <a:latin typeface="Cambria Math" panose="02040503050406030204" pitchFamily="18" charset="0"/>
                                          <a:ea typeface="Cambria Math" panose="02040503050406030204" pitchFamily="18" charset="0"/>
                                        </a:rPr>
                                        <m:t>𝑞</m:t>
                                      </m:r>
                                    </m:e>
                                    <m:sub>
                                      <m:r>
                                        <a:rPr lang="en-US" sz="1100" i="1">
                                          <a:latin typeface="Cambria Math" panose="02040503050406030204" pitchFamily="18" charset="0"/>
                                          <a:ea typeface="Cambria Math" panose="02040503050406030204" pitchFamily="18" charset="0"/>
                                        </a:rPr>
                                        <m:t>𝑖</m:t>
                                      </m:r>
                                      <m:r>
                                        <a:rPr lang="en-US" sz="1100" i="1">
                                          <a:latin typeface="Cambria Math" panose="02040503050406030204" pitchFamily="18" charset="0"/>
                                          <a:ea typeface="Cambria Math" panose="02040503050406030204" pitchFamily="18" charset="0"/>
                                        </a:rPr>
                                        <m:t>+1</m:t>
                                      </m:r>
                                    </m:sub>
                                  </m:sSub>
                                </m:e>
                              </m:acc>
                            </m:oMath>
                          </a14:m>
                          <a:r>
                            <a:rPr lang="en-US" b="1" dirty="0" smtClean="0"/>
                            <a:t>[2]</a:t>
                          </a:r>
                          <a:endParaRPr lang="en-US" b="1" dirty="0"/>
                        </a:p>
                      </a:txBody>
                      <a:tcPr/>
                    </a:tc>
                    <a:extLst>
                      <a:ext uri="{0D108BD9-81ED-4DB2-BD59-A6C34878D82A}">
                        <a16:rowId xmlns:a16="http://schemas.microsoft.com/office/drawing/2014/main" val="3172814974"/>
                      </a:ext>
                    </a:extLst>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5161220"/>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379732022"/>
                  </p:ext>
                </p:extLst>
              </p:nvPr>
            </p:nvGraphicFramePr>
            <p:xfrm>
              <a:off x="2999908" y="2353437"/>
              <a:ext cx="2105028" cy="1539240"/>
            </p:xfrm>
            <a:graphic>
              <a:graphicData uri="http://schemas.openxmlformats.org/drawingml/2006/table">
                <a:tbl>
                  <a:tblPr firstRow="1" bandRow="1">
                    <a:tableStyleId>{8891E569-2921-4238-9C33-A33D3B80E82E}</a:tableStyleId>
                  </a:tblPr>
                  <a:tblGrid>
                    <a:gridCol w="318068">
                      <a:extLst>
                        <a:ext uri="{9D8B030D-6E8A-4147-A177-3AD203B41FA5}">
                          <a16:colId xmlns:a16="http://schemas.microsoft.com/office/drawing/2014/main" val="2592290280"/>
                        </a:ext>
                      </a:extLst>
                    </a:gridCol>
                    <a:gridCol w="491559">
                      <a:extLst>
                        <a:ext uri="{9D8B030D-6E8A-4147-A177-3AD203B41FA5}">
                          <a16:colId xmlns:a16="http://schemas.microsoft.com/office/drawing/2014/main" val="3497019318"/>
                        </a:ext>
                      </a:extLst>
                    </a:gridCol>
                    <a:gridCol w="577921">
                      <a:extLst>
                        <a:ext uri="{9D8B030D-6E8A-4147-A177-3AD203B41FA5}">
                          <a16:colId xmlns:a16="http://schemas.microsoft.com/office/drawing/2014/main" val="566451118"/>
                        </a:ext>
                      </a:extLst>
                    </a:gridCol>
                    <a:gridCol w="717480">
                      <a:extLst>
                        <a:ext uri="{9D8B030D-6E8A-4147-A177-3AD203B41FA5}">
                          <a16:colId xmlns:a16="http://schemas.microsoft.com/office/drawing/2014/main" val="1474176191"/>
                        </a:ext>
                      </a:extLst>
                    </a:gridCol>
                  </a:tblGrid>
                  <a:tr h="426720">
                    <a:tc>
                      <a:txBody>
                        <a:bodyPr/>
                        <a:lstStyle/>
                        <a:p>
                          <a:r>
                            <a:rPr lang="en-US" dirty="0" smtClean="0"/>
                            <a:t>P</a:t>
                          </a:r>
                          <a:r>
                            <a:rPr lang="en-US" baseline="-25000" dirty="0" smtClean="0"/>
                            <a:t>i</a:t>
                          </a:r>
                          <a:endParaRPr lang="en-US" baseline="-25000" dirty="0"/>
                        </a:p>
                      </a:txBody>
                      <a:tcPr/>
                    </a:tc>
                    <a:tc>
                      <a:txBody>
                        <a:bodyPr/>
                        <a:lstStyle/>
                        <a:p>
                          <a:r>
                            <a:rPr lang="en-US" dirty="0" smtClean="0"/>
                            <a:t>Label</a:t>
                          </a:r>
                          <a:endParaRPr lang="en-US" dirty="0"/>
                        </a:p>
                      </a:txBody>
                      <a:tcPr/>
                    </a:tc>
                    <a:tc>
                      <a:txBody>
                        <a:bodyPr/>
                        <a:lstStyle/>
                        <a:p>
                          <a:r>
                            <a:rPr lang="en-US" dirty="0" smtClean="0"/>
                            <a:t>Input Query</a:t>
                          </a:r>
                          <a:endParaRPr lang="en-US" dirty="0"/>
                        </a:p>
                      </a:txBody>
                      <a:tcPr/>
                    </a:tc>
                    <a:tc>
                      <a:txBody>
                        <a:bodyPr/>
                        <a:lstStyle/>
                        <a:p>
                          <a:r>
                            <a:rPr lang="en-US" dirty="0" smtClean="0"/>
                            <a:t>Output</a:t>
                          </a:r>
                          <a:r>
                            <a:rPr lang="en-US" baseline="0" dirty="0" smtClean="0"/>
                            <a:t> Query</a:t>
                          </a:r>
                          <a:endParaRPr lang="en-US" dirty="0"/>
                        </a:p>
                      </a:txBody>
                      <a:tcPr/>
                    </a:tc>
                    <a:extLst>
                      <a:ext uri="{0D108BD9-81ED-4DB2-BD59-A6C34878D82A}">
                        <a16:rowId xmlns:a16="http://schemas.microsoft.com/office/drawing/2014/main" val="3019423251"/>
                      </a:ext>
                    </a:extLst>
                  </a:tr>
                  <a:tr h="370840">
                    <a:tc>
                      <a:txBody>
                        <a:bodyPr/>
                        <a:lstStyle/>
                        <a:p>
                          <a:r>
                            <a:rPr lang="en-US" dirty="0" smtClean="0"/>
                            <a:t>v</a:t>
                          </a:r>
                          <a:r>
                            <a:rPr lang="en-US" baseline="-25000" dirty="0" smtClean="0"/>
                            <a:t>1</a:t>
                          </a:r>
                          <a:endParaRPr lang="en-US" baseline="-25000" dirty="0"/>
                        </a:p>
                      </a:txBody>
                      <a:tcPr/>
                    </a:tc>
                    <a:tc>
                      <a:txBody>
                        <a:bodyPr/>
                        <a:lstStyle/>
                        <a:p>
                          <a:r>
                            <a:rPr lang="en-US" dirty="0" smtClean="0"/>
                            <a:t>???</a:t>
                          </a:r>
                          <a:endParaRPr lang="en-US" dirty="0"/>
                        </a:p>
                      </a:txBody>
                      <a:tcPr/>
                    </a:tc>
                    <a:tc>
                      <a:txBody>
                        <a:bodyPr/>
                        <a:lstStyle/>
                        <a:p>
                          <a:r>
                            <a:rPr lang="en-US" dirty="0" smtClean="0"/>
                            <a:t>(i+2,4)</a:t>
                          </a:r>
                          <a:endParaRPr lang="en-US" dirty="0"/>
                        </a:p>
                      </a:txBody>
                      <a:tcPr/>
                    </a:tc>
                    <a:tc>
                      <a:txBody>
                        <a:bodyPr/>
                        <a:lstStyle/>
                        <a:p>
                          <a:r>
                            <a:rPr lang="en-US" dirty="0" smtClean="0"/>
                            <a:t>(i+3,5)</a:t>
                          </a:r>
                          <a:endParaRPr lang="en-US" dirty="0"/>
                        </a:p>
                      </a:txBody>
                      <a:tcPr/>
                    </a:tc>
                    <a:extLst>
                      <a:ext uri="{0D108BD9-81ED-4DB2-BD59-A6C34878D82A}">
                        <a16:rowId xmlns:a16="http://schemas.microsoft.com/office/drawing/2014/main" val="2991929435"/>
                      </a:ext>
                    </a:extLst>
                  </a:tr>
                  <a:tr h="370840">
                    <a:tc>
                      <a:txBody>
                        <a:bodyPr/>
                        <a:lstStyle/>
                        <a:p>
                          <a:r>
                            <a:rPr lang="en-US" b="0" dirty="0" smtClean="0"/>
                            <a:t>v</a:t>
                          </a:r>
                          <a:r>
                            <a:rPr lang="en-US" b="0" baseline="-25000" dirty="0" smtClean="0"/>
                            <a:t>2</a:t>
                          </a:r>
                          <a:endParaRPr lang="en-US" b="0" baseline="-25000" dirty="0"/>
                        </a:p>
                      </a:txBody>
                      <a:tcPr/>
                    </a:tc>
                    <a:tc>
                      <a:txBody>
                        <a:bodyPr/>
                        <a:lstStyle/>
                        <a:p>
                          <a:endParaRPr lang="en-US"/>
                        </a:p>
                      </a:txBody>
                      <a:tcPr>
                        <a:blipFill>
                          <a:blip r:embed="rId6"/>
                          <a:stretch>
                            <a:fillRect l="-65432" t="-216393" r="-267901" b="-103279"/>
                          </a:stretch>
                        </a:blipFill>
                      </a:tcPr>
                    </a:tc>
                    <a:tc>
                      <a:txBody>
                        <a:bodyPr/>
                        <a:lstStyle/>
                        <a:p>
                          <a:r>
                            <a:rPr lang="en-US" b="0" dirty="0" smtClean="0"/>
                            <a:t>(i,5)</a:t>
                          </a:r>
                          <a:endParaRPr lang="en-US" b="0" dirty="0"/>
                        </a:p>
                      </a:txBody>
                      <a:tcPr/>
                    </a:tc>
                    <a:tc>
                      <a:txBody>
                        <a:bodyPr/>
                        <a:lstStyle/>
                        <a:p>
                          <a:endParaRPr lang="en-US"/>
                        </a:p>
                      </a:txBody>
                      <a:tcPr>
                        <a:blipFill>
                          <a:blip r:embed="rId6"/>
                          <a:stretch>
                            <a:fillRect l="-194068" t="-216393" r="-3390" b="-103279"/>
                          </a:stretch>
                        </a:blipFill>
                      </a:tcPr>
                    </a:tc>
                    <a:extLst>
                      <a:ext uri="{0D108BD9-81ED-4DB2-BD59-A6C34878D82A}">
                        <a16:rowId xmlns:a16="http://schemas.microsoft.com/office/drawing/2014/main" val="3172814974"/>
                      </a:ext>
                    </a:extLst>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5161220"/>
                      </a:ext>
                    </a:extLst>
                  </a:tr>
                </a:tbl>
              </a:graphicData>
            </a:graphic>
          </p:graphicFrame>
        </mc:Fallback>
      </mc:AlternateContent>
      <p:cxnSp>
        <p:nvCxnSpPr>
          <p:cNvPr id="11" name="Straight Arrow Connector 10"/>
          <p:cNvCxnSpPr/>
          <p:nvPr/>
        </p:nvCxnSpPr>
        <p:spPr>
          <a:xfrm flipH="1">
            <a:off x="1943098" y="1692193"/>
            <a:ext cx="7620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2095479" y="1335620"/>
                <a:ext cx="70570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2095479" y="1335620"/>
                <a:ext cx="705706" cy="338554"/>
              </a:xfrm>
              <a:prstGeom prst="rect">
                <a:avLst/>
              </a:prstGeom>
              <a:blipFill>
                <a:blip r:embed="rId7"/>
                <a:stretch>
                  <a:fillRect b="-5357"/>
                </a:stretch>
              </a:blipFill>
            </p:spPr>
            <p:txBody>
              <a:bodyPr/>
              <a:lstStyle/>
              <a:p>
                <a:r>
                  <a:rPr lang="en-US">
                    <a:noFill/>
                  </a:rPr>
                  <a:t> </a:t>
                </a:r>
              </a:p>
            </p:txBody>
          </p:sp>
        </mc:Fallback>
      </mc:AlternateContent>
      <p:cxnSp>
        <p:nvCxnSpPr>
          <p:cNvPr id="14" name="Straight Arrow Connector 13"/>
          <p:cNvCxnSpPr/>
          <p:nvPr/>
        </p:nvCxnSpPr>
        <p:spPr>
          <a:xfrm flipV="1">
            <a:off x="1822347" y="2116371"/>
            <a:ext cx="997053" cy="16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2051052" y="1777817"/>
                <a:ext cx="71288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m:t>
                              </m:r>
                            </m:sub>
                          </m:sSub>
                        </m:e>
                      </m:acc>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2051052" y="1777817"/>
                <a:ext cx="712887"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104936" y="3499165"/>
                <a:ext cx="2266949" cy="342979"/>
              </a:xfrm>
              <a:prstGeom prst="rect">
                <a:avLst/>
              </a:prstGeom>
            </p:spPr>
            <p:txBody>
              <a:bodyPr wrap="square">
                <a:spAutoFit/>
              </a:bodyPr>
              <a:lstStyle/>
              <a:p>
                <a14:m>
                  <m:oMath xmlns:m="http://schemas.openxmlformats.org/officeDocument/2006/math">
                    <m:acc>
                      <m:accPr>
                        <m:chr m:val="⃑"/>
                        <m:ctrlPr>
                          <a:rPr lang="en-US" sz="1500" i="1" smtClean="0">
                            <a:latin typeface="Cambria Math" panose="02040503050406030204" pitchFamily="18" charset="0"/>
                            <a:ea typeface="Cambria Math" panose="02040503050406030204" pitchFamily="18" charset="0"/>
                          </a:rPr>
                        </m:ctrlPr>
                      </m:accPr>
                      <m:e>
                        <m:sSub>
                          <m:sSubPr>
                            <m:ctrlPr>
                              <a:rPr lang="en-US" sz="1500" i="1">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𝑎</m:t>
                            </m:r>
                          </m:e>
                          <m:sub>
                            <m:r>
                              <a:rPr lang="en-US" sz="1500" i="1">
                                <a:latin typeface="Cambria Math" panose="02040503050406030204" pitchFamily="18" charset="0"/>
                                <a:ea typeface="Cambria Math" panose="02040503050406030204" pitchFamily="18" charset="0"/>
                              </a:rPr>
                              <m:t>𝑖</m:t>
                            </m:r>
                            <m:r>
                              <a:rPr lang="en-US" sz="1500" b="0" i="1" smtClean="0">
                                <a:latin typeface="Cambria Math" panose="02040503050406030204" pitchFamily="18" charset="0"/>
                                <a:ea typeface="Cambria Math" panose="02040503050406030204" pitchFamily="18" charset="0"/>
                              </a:rPr>
                              <m:t>+1</m:t>
                            </m:r>
                          </m:sub>
                        </m:sSub>
                      </m:e>
                    </m:acc>
                  </m:oMath>
                </a14:m>
                <a:r>
                  <a:rPr lang="en-US" sz="1500" dirty="0" smtClean="0"/>
                  <a:t> </a:t>
                </a:r>
                <a:r>
                  <a:rPr lang="en-US" sz="1500" dirty="0" smtClean="0">
                    <a:sym typeface="Wingdings" panose="05000000000000000000" pitchFamily="2" charset="2"/>
                  </a:rPr>
                  <a:t> add</a:t>
                </a:r>
                <a14:m>
                  <m:oMath xmlns:m="http://schemas.openxmlformats.org/officeDocument/2006/math">
                    <m:sSub>
                      <m:sSubPr>
                        <m:ctrlPr>
                          <a:rPr lang="en-US" sz="1500" i="1">
                            <a:latin typeface="Cambria Math" panose="02040503050406030204" pitchFamily="18" charset="0"/>
                          </a:rPr>
                        </m:ctrlPr>
                      </m:sSubPr>
                      <m:e>
                        <m:r>
                          <a:rPr lang="en-US" sz="1500" b="0" i="1" smtClean="0">
                            <a:latin typeface="Cambria Math" panose="02040503050406030204" pitchFamily="18" charset="0"/>
                          </a:rPr>
                          <m:t> </m:t>
                        </m:r>
                        <m:r>
                          <a:rPr lang="en-US" sz="1500" i="1">
                            <a:latin typeface="Cambria Math" panose="02040503050406030204" pitchFamily="18" charset="0"/>
                          </a:rPr>
                          <m:t>𝐿</m:t>
                        </m:r>
                      </m:e>
                      <m:sub>
                        <m:sSub>
                          <m:sSubPr>
                            <m:ctrlPr>
                              <a:rPr lang="en-US" sz="1500" i="1">
                                <a:latin typeface="Cambria Math" panose="02040503050406030204" pitchFamily="18" charset="0"/>
                              </a:rPr>
                            </m:ctrlPr>
                          </m:sSubPr>
                          <m:e>
                            <m:r>
                              <a:rPr lang="en-US" sz="1500" i="1">
                                <a:latin typeface="Cambria Math" panose="02040503050406030204" pitchFamily="18" charset="0"/>
                              </a:rPr>
                              <m:t>𝑣</m:t>
                            </m:r>
                          </m:e>
                          <m:sub>
                            <m:r>
                              <a:rPr lang="en-US" sz="1500" i="1">
                                <a:latin typeface="Cambria Math" panose="02040503050406030204" pitchFamily="18" charset="0"/>
                              </a:rPr>
                              <m:t>2</m:t>
                            </m:r>
                          </m:sub>
                        </m:sSub>
                      </m:sub>
                    </m:sSub>
                  </m:oMath>
                </a14:m>
                <a:r>
                  <a:rPr lang="en-US" sz="1500" dirty="0" smtClean="0">
                    <a:sym typeface="Wingdings" panose="05000000000000000000" pitchFamily="2" charset="2"/>
                  </a:rPr>
                  <a:t> to </a:t>
                </a:r>
                <a14:m>
                  <m:oMath xmlns:m="http://schemas.openxmlformats.org/officeDocument/2006/math">
                    <m:acc>
                      <m:accPr>
                        <m:chr m:val="⃑"/>
                        <m:ctrlPr>
                          <a:rPr lang="en-US" sz="1500" i="1">
                            <a:latin typeface="Cambria Math" panose="02040503050406030204" pitchFamily="18" charset="0"/>
                            <a:ea typeface="Cambria Math" panose="02040503050406030204" pitchFamily="18" charset="0"/>
                          </a:rPr>
                        </m:ctrlPr>
                      </m:accPr>
                      <m:e>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𝑎</m:t>
                            </m:r>
                          </m:e>
                          <m:sub>
                            <m:r>
                              <a:rPr lang="en-US" sz="1500" i="1">
                                <a:latin typeface="Cambria Math" panose="02040503050406030204" pitchFamily="18" charset="0"/>
                                <a:ea typeface="Cambria Math" panose="02040503050406030204" pitchFamily="18" charset="0"/>
                              </a:rPr>
                              <m:t>𝑖</m:t>
                            </m:r>
                            <m:r>
                              <a:rPr lang="en-US" sz="1500" i="1">
                                <a:latin typeface="Cambria Math" panose="02040503050406030204" pitchFamily="18" charset="0"/>
                                <a:ea typeface="Cambria Math" panose="02040503050406030204" pitchFamily="18" charset="0"/>
                              </a:rPr>
                              <m:t>+1</m:t>
                            </m:r>
                          </m:sub>
                        </m:sSub>
                      </m:e>
                    </m:acc>
                    <m:r>
                      <a:rPr lang="en-US" sz="1500" i="1">
                        <a:latin typeface="Cambria Math" panose="02040503050406030204" pitchFamily="18" charset="0"/>
                        <a:ea typeface="Cambria Math" panose="02040503050406030204" pitchFamily="18" charset="0"/>
                      </a:rPr>
                      <m:t>′</m:t>
                    </m:r>
                  </m:oMath>
                </a14:m>
                <a:endParaRPr lang="en-US" sz="1500" dirty="0"/>
              </a:p>
            </p:txBody>
          </p:sp>
        </mc:Choice>
        <mc:Fallback xmlns="">
          <p:sp>
            <p:nvSpPr>
              <p:cNvPr id="17" name="Rectangle 16"/>
              <p:cNvSpPr>
                <a:spLocks noRot="1" noChangeAspect="1" noMove="1" noResize="1" noEditPoints="1" noAdjustHandles="1" noChangeArrowheads="1" noChangeShapeType="1" noTextEdit="1"/>
              </p:cNvSpPr>
              <p:nvPr/>
            </p:nvSpPr>
            <p:spPr>
              <a:xfrm>
                <a:off x="5104936" y="3499165"/>
                <a:ext cx="2266949" cy="342979"/>
              </a:xfrm>
              <a:prstGeom prst="rect">
                <a:avLst/>
              </a:prstGeom>
              <a:blipFill>
                <a:blip r:embed="rId9"/>
                <a:stretch>
                  <a:fillRect t="-357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076205" y="2954048"/>
                <a:ext cx="2266949" cy="553998"/>
              </a:xfrm>
              <a:prstGeom prst="rect">
                <a:avLst/>
              </a:prstGeom>
            </p:spPr>
            <p:txBody>
              <a:bodyPr wrap="square">
                <a:spAutoFit/>
              </a:bodyPr>
              <a:lstStyle/>
              <a:p>
                <a:r>
                  <a:rPr lang="en-US" sz="1500" dirty="0" smtClean="0"/>
                  <a:t>Danger! remove query 2</a:t>
                </a:r>
              </a:p>
              <a:p>
                <a:r>
                  <a:rPr lang="en-US" sz="1500" dirty="0" smtClean="0"/>
                  <a:t>from </a:t>
                </a:r>
                <a14:m>
                  <m:oMath xmlns:m="http://schemas.openxmlformats.org/officeDocument/2006/math">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𝑞</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+1</m:t>
                            </m:r>
                          </m:sub>
                        </m:sSub>
                      </m:e>
                    </m:acc>
                    <m:r>
                      <a:rPr lang="en-US" sz="1400" i="1">
                        <a:latin typeface="Cambria Math" panose="02040503050406030204" pitchFamily="18" charset="0"/>
                        <a:ea typeface="Cambria Math" panose="02040503050406030204" pitchFamily="18" charset="0"/>
                      </a:rPr>
                      <m:t>′</m:t>
                    </m:r>
                  </m:oMath>
                </a14:m>
                <a:endParaRPr lang="en-US" sz="1500" dirty="0"/>
              </a:p>
            </p:txBody>
          </p:sp>
        </mc:Choice>
        <mc:Fallback xmlns="">
          <p:sp>
            <p:nvSpPr>
              <p:cNvPr id="19" name="Rectangle 18"/>
              <p:cNvSpPr>
                <a:spLocks noRot="1" noChangeAspect="1" noMove="1" noResize="1" noEditPoints="1" noAdjustHandles="1" noChangeArrowheads="1" noChangeShapeType="1" noTextEdit="1"/>
              </p:cNvSpPr>
              <p:nvPr/>
            </p:nvSpPr>
            <p:spPr>
              <a:xfrm>
                <a:off x="5076205" y="2954048"/>
                <a:ext cx="2266949" cy="553998"/>
              </a:xfrm>
              <a:prstGeom prst="rect">
                <a:avLst/>
              </a:prstGeom>
              <a:blipFill>
                <a:blip r:embed="rId10"/>
                <a:stretch>
                  <a:fillRect l="-1075" t="-3333" b="-1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233143" y="2402789"/>
                <a:ext cx="1021113" cy="338554"/>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𝑖</m:t>
                        </m:r>
                        <m:r>
                          <a:rPr lang="en-US" sz="1600" b="0" i="1" smtClean="0">
                            <a:latin typeface="Cambria Math" panose="02040503050406030204" pitchFamily="18" charset="0"/>
                          </a:rPr>
                          <m:t>+3</m:t>
                        </m:r>
                      </m:sub>
                    </m:sSub>
                    <m:r>
                      <a:rPr lang="en-US" sz="1600" b="0" i="1" smtClean="0">
                        <a:latin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𝑞</m:t>
                            </m:r>
                          </m:e>
                          <m:sub>
                            <m:r>
                              <a:rPr lang="en-US" sz="1600" i="1">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+2</m:t>
                            </m:r>
                          </m:sub>
                        </m:sSub>
                      </m:e>
                    </m:acc>
                  </m:oMath>
                </a14:m>
                <a:endParaRPr lang="en-US" sz="1600" dirty="0"/>
              </a:p>
            </p:txBody>
          </p:sp>
        </mc:Choice>
        <mc:Fallback xmlns="">
          <p:sp>
            <p:nvSpPr>
              <p:cNvPr id="20" name="Rectangle 19"/>
              <p:cNvSpPr>
                <a:spLocks noRot="1" noChangeAspect="1" noMove="1" noResize="1" noEditPoints="1" noAdjustHandles="1" noChangeArrowheads="1" noChangeShapeType="1" noTextEdit="1"/>
              </p:cNvSpPr>
              <p:nvPr/>
            </p:nvSpPr>
            <p:spPr>
              <a:xfrm>
                <a:off x="6233143" y="2402789"/>
                <a:ext cx="1021113" cy="338554"/>
              </a:xfrm>
              <a:prstGeom prst="rect">
                <a:avLst/>
              </a:prstGeom>
              <a:blipFill>
                <a:blip r:embed="rId11"/>
                <a:stretch>
                  <a:fillRect b="-5357"/>
                </a:stretch>
              </a:blipFill>
            </p:spPr>
            <p:txBody>
              <a:bodyPr/>
              <a:lstStyle/>
              <a:p>
                <a:r>
                  <a:rPr lang="en-US">
                    <a:noFill/>
                  </a:rPr>
                  <a:t> </a:t>
                </a:r>
              </a:p>
            </p:txBody>
          </p:sp>
        </mc:Fallback>
      </mc:AlternateContent>
    </p:spTree>
    <p:extLst>
      <p:ext uri="{BB962C8B-B14F-4D97-AF65-F5344CB8AC3E}">
        <p14:creationId xmlns:p14="http://schemas.microsoft.com/office/powerpoint/2010/main" val="132969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Simulating Attacker</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268016"/>
                <a:ext cx="7886700" cy="3263504"/>
              </a:xfrm>
            </p:spPr>
            <p:txBody>
              <a:bodyPr/>
              <a:lstStyle/>
              <a:p>
                <a:pPr marL="38100" indent="0">
                  <a:buNone/>
                </a:pPr>
                <a:r>
                  <a:rPr lang="en-US" b="1" dirty="0" smtClean="0"/>
                  <a:t>Claim 2: </a:t>
                </a:r>
                <a:r>
                  <a:rPr lang="en-US" dirty="0" smtClean="0"/>
                  <a:t>For each round </a:t>
                </a:r>
                <a:r>
                  <a:rPr lang="en-US" dirty="0" err="1" smtClean="0"/>
                  <a:t>i</a:t>
                </a:r>
                <a:r>
                  <a:rPr lang="en-US" dirty="0" smtClean="0"/>
                  <a:t> we have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e>
                    </m:d>
                    <m:r>
                      <a:rPr lang="en-US" b="0" i="0" smtClean="0">
                        <a:latin typeface="Cambria Math" panose="02040503050406030204" pitchFamily="18" charset="0"/>
                      </a:rPr>
                      <m:t>≥</m:t>
                    </m:r>
                    <m:r>
                      <m:rPr>
                        <m:sty m:val="p"/>
                      </m:rPr>
                      <a:rPr lang="en-US" b="0" i="0" smtClean="0">
                        <a:latin typeface="Cambria Math" panose="02040503050406030204" pitchFamily="18" charset="0"/>
                      </a:rPr>
                      <m:t>w</m:t>
                    </m:r>
                    <m:d>
                      <m:dPr>
                        <m:begChr m:val="|"/>
                        <m:endChr m:val="|"/>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m:t>
                            </m:r>
                          </m:sub>
                        </m:sSub>
                      </m:e>
                    </m:d>
                    <m:r>
                      <a:rPr lang="en-US" b="0" i="1" smtClean="0">
                        <a:latin typeface="Cambria Math" panose="02040503050406030204" pitchFamily="18" charset="0"/>
                      </a:rPr>
                      <m:t>/2</m:t>
                    </m:r>
                  </m:oMath>
                </a14:m>
                <a:endParaRPr lang="en-US" dirty="0" smtClean="0"/>
              </a:p>
              <a:p>
                <a:pPr marL="38100" indent="0">
                  <a:buNone/>
                </a:pPr>
                <a:r>
                  <a:rPr lang="en-US" b="1" dirty="0" smtClean="0"/>
                  <a:t>Hint: </a:t>
                </a:r>
                <a:endParaRPr lang="en-US" dirty="0" smtClean="0"/>
              </a:p>
              <a:p>
                <a:r>
                  <a:rPr lang="en-US" dirty="0"/>
                  <a:t>simulate </a:t>
                </a:r>
                <a14:m>
                  <m:oMath xmlns:m="http://schemas.openxmlformats.org/officeDocument/2006/math">
                    <m:r>
                      <a:rPr lang="en-US" i="1">
                        <a:latin typeface="Cambria Math" panose="02040503050406030204" pitchFamily="18" charset="0"/>
                        <a:ea typeface="Cambria Math" panose="02040503050406030204" pitchFamily="18" charset="0"/>
                      </a:rPr>
                      <m:t>𝒜</m:t>
                    </m:r>
                  </m:oMath>
                </a14:m>
                <a:r>
                  <a:rPr lang="en-US" dirty="0"/>
                  <a:t> </a:t>
                </a:r>
                <a:r>
                  <a:rPr lang="en-US" dirty="0" smtClean="0"/>
                  <a:t>from initial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Sub>
                  </m:oMath>
                </a14:m>
                <a:endParaRPr lang="en-US" dirty="0" smtClean="0"/>
              </a:p>
              <a:p>
                <a:pPr lvl="1"/>
                <a:r>
                  <a:rPr lang="en-US" dirty="0" smtClean="0"/>
                  <a:t>Forward random oracle queries to </a:t>
                </a:r>
                <a14:m>
                  <m:oMath xmlns:m="http://schemas.openxmlformats.org/officeDocument/2006/math">
                    <m:r>
                      <m:rPr>
                        <m:sty m:val="p"/>
                      </m:rPr>
                      <a:rPr lang="en-US">
                        <a:latin typeface="Cambria Math" panose="02040503050406030204" pitchFamily="18" charset="0"/>
                      </a:rPr>
                      <m:t>H</m:t>
                    </m:r>
                    <m:r>
                      <a:rPr lang="en-US">
                        <a:latin typeface="Cambria Math" panose="02040503050406030204" pitchFamily="18" charset="0"/>
                      </a:rPr>
                      <m:t>(.)</m:t>
                    </m:r>
                  </m:oMath>
                </a14:m>
                <a:r>
                  <a:rPr lang="en-US" dirty="0" smtClean="0"/>
                  <a:t>  (* One Exception Below *)</a:t>
                </a:r>
              </a:p>
              <a:p>
                <a:r>
                  <a:rPr lang="en-US" dirty="0" smtClean="0"/>
                  <a:t>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m:t>
                        </m:r>
                      </m:sub>
                    </m:sSub>
                  </m:oMath>
                </a14:m>
                <a:r>
                  <a:rPr lang="en-US" dirty="0" smtClean="0"/>
                  <a:t> wait for first query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a:t> appears as </a:t>
                </a:r>
                <a:r>
                  <a:rPr lang="en-US" dirty="0" smtClean="0"/>
                  <a:t>input and record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0" smtClean="0">
                        <a:latin typeface="Cambria Math" panose="02040503050406030204" pitchFamily="18" charset="0"/>
                      </a:rPr>
                      <m:t> </m:t>
                    </m:r>
                  </m:oMath>
                </a14:m>
                <a:r>
                  <a:rPr lang="en-US" dirty="0" smtClean="0"/>
                  <a:t>(by definition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this occurs before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a:t> appears as </a:t>
                </a:r>
                <a:r>
                  <a:rPr lang="en-US" dirty="0" smtClean="0"/>
                  <a:t>output) </a:t>
                </a:r>
              </a:p>
              <a:p>
                <a:r>
                  <a:rPr lang="en-US" dirty="0"/>
                  <a:t>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a:t> wait for first query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𝑣</m:t>
                        </m:r>
                      </m:sub>
                    </m:sSub>
                  </m:oMath>
                </a14:m>
                <a:r>
                  <a:rPr lang="en-US" dirty="0" smtClean="0"/>
                  <a:t> which produces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a:t>
                </a:r>
              </a:p>
              <a:p>
                <a:pPr lvl="1"/>
                <a:r>
                  <a:rPr lang="en-US" u="sng" dirty="0" smtClean="0"/>
                  <a:t>Do not </a:t>
                </a:r>
                <a:r>
                  <a:rPr lang="en-US" dirty="0" smtClean="0"/>
                  <a:t>forward this query to </a:t>
                </a:r>
                <a14:m>
                  <m:oMath xmlns:m="http://schemas.openxmlformats.org/officeDocument/2006/math">
                    <m:r>
                      <m:rPr>
                        <m:sty m:val="p"/>
                      </m:rPr>
                      <a:rPr lang="en-US">
                        <a:latin typeface="Cambria Math" panose="02040503050406030204" pitchFamily="18" charset="0"/>
                      </a:rPr>
                      <m:t>H</m:t>
                    </m:r>
                    <m:r>
                      <a:rPr lang="en-US" b="0" i="0" smtClean="0">
                        <a:latin typeface="Cambria Math" panose="02040503050406030204" pitchFamily="18" charset="0"/>
                      </a:rPr>
                      <m:t>(.)</m:t>
                    </m:r>
                  </m:oMath>
                </a14:m>
                <a:endParaRPr lang="en-US" dirty="0" smtClean="0"/>
              </a:p>
              <a:p>
                <a:pPr lvl="1"/>
                <a:r>
                  <a:rPr lang="en-US" dirty="0" smtClean="0"/>
                  <a:t>Simply record the response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endParaRPr lang="en-US" dirty="0" smtClean="0"/>
              </a:p>
              <a:p>
                <a:pPr lvl="1"/>
                <a:endParaRPr lang="en-US" dirty="0"/>
              </a:p>
              <a:p>
                <a:endParaRPr lang="en-US" dirty="0" smtClean="0"/>
              </a:p>
              <a:p>
                <a:pPr marL="38100" indent="0">
                  <a:buNone/>
                </a:pPr>
                <a:endParaRPr lang="en-US" b="1" dirty="0" smtClean="0"/>
              </a:p>
              <a:p>
                <a:pPr marL="38100" indent="0">
                  <a:buNone/>
                </a:pPr>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268016"/>
                <a:ext cx="7886700" cy="3263504"/>
              </a:xfrm>
              <a:blipFill>
                <a:blip r:embed="rId2"/>
                <a:stretch>
                  <a:fillRect l="-1236" b="-12523"/>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45</a:t>
            </a:fld>
            <a:endParaRPr lang="en-US"/>
          </a:p>
        </p:txBody>
      </p:sp>
    </p:spTree>
    <p:extLst>
      <p:ext uri="{BB962C8B-B14F-4D97-AF65-F5344CB8AC3E}">
        <p14:creationId xmlns:p14="http://schemas.microsoft.com/office/powerpoint/2010/main" val="434766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28650" y="2369163"/>
                <a:ext cx="7886700" cy="2263559"/>
              </a:xfrm>
            </p:spPr>
            <p:txBody>
              <a:bodyPr/>
              <a:lstStyle/>
              <a:p>
                <a:pPr marL="38100" indent="0">
                  <a:buNone/>
                </a:pPr>
                <a:r>
                  <a:rPr lang="en-US" b="1" dirty="0" smtClean="0"/>
                  <a:t>Extractor: </a:t>
                </a:r>
              </a:p>
              <a:p>
                <a:r>
                  <a:rPr lang="en-US" dirty="0" smtClean="0"/>
                  <a:t>Outputs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endParaRPr lang="en-US" dirty="0" smtClean="0"/>
              </a:p>
              <a:p>
                <a:r>
                  <a:rPr lang="en-US" dirty="0" smtClean="0"/>
                  <a:t>Generate remaining labels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a:t>
                </a:r>
              </a:p>
              <a:p>
                <a:pPr lvl="1"/>
                <a:r>
                  <a:rPr lang="en-US" dirty="0" smtClean="0"/>
                  <a:t>Can be done querying random oracle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𝑣</m:t>
                        </m:r>
                      </m:sub>
                    </m:sSub>
                  </m:oMath>
                </a14:m>
                <a:r>
                  <a:rPr lang="en-US" dirty="0" smtClean="0"/>
                  <a:t> s.t. </a:t>
                </a:r>
                <a14:m>
                  <m:oMath xmlns:m="http://schemas.openxmlformats.org/officeDocument/2006/math">
                    <m:r>
                      <a:rPr lang="en-US" i="1">
                        <a:latin typeface="Cambria Math" panose="02040503050406030204" pitchFamily="18" charset="0"/>
                      </a:rPr>
                      <m:t>𝐻</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𝑣</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endParaRPr lang="en-US" dirty="0" smtClean="0"/>
              </a:p>
              <a:p>
                <a:r>
                  <a:rPr lang="en-US" dirty="0" smtClean="0"/>
                  <a:t>Yields k ``fresh” input output pairs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𝑣</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1" smtClean="0">
                        <a:latin typeface="Cambria Math" panose="02040503050406030204" pitchFamily="18" charset="0"/>
                      </a:rPr>
                      <m:t>)</m:t>
                    </m:r>
                  </m:oMath>
                </a14:m>
                <a:r>
                  <a:rPr lang="en-US" dirty="0" smtClean="0"/>
                  <a:t> 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as long as all labels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are distinct </a:t>
                </a:r>
              </a:p>
              <a:p>
                <a:pPr marL="3810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Pr</m:t>
                      </m:r>
                      <m:r>
                        <a:rPr lang="en-US" b="0" i="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28650" y="2369163"/>
                <a:ext cx="7886700" cy="2263559"/>
              </a:xfrm>
              <a:blipFill>
                <a:blip r:embed="rId2"/>
                <a:stretch>
                  <a:fillRect l="-1236" b="-15903"/>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46</a:t>
            </a:fld>
            <a:endParaRPr lang="en-US"/>
          </a:p>
        </p:txBody>
      </p:sp>
      <p:sp>
        <p:nvSpPr>
          <p:cNvPr id="5" name="Oval 4"/>
          <p:cNvSpPr/>
          <p:nvPr/>
        </p:nvSpPr>
        <p:spPr>
          <a:xfrm>
            <a:off x="1932171" y="855088"/>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6" name="Oval 5"/>
          <p:cNvSpPr/>
          <p:nvPr/>
        </p:nvSpPr>
        <p:spPr>
          <a:xfrm>
            <a:off x="2664252" y="614648"/>
            <a:ext cx="530834" cy="443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7" name="Oval 6"/>
          <p:cNvSpPr/>
          <p:nvPr/>
        </p:nvSpPr>
        <p:spPr>
          <a:xfrm>
            <a:off x="3340862" y="99910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8" name="Oval 7"/>
          <p:cNvSpPr/>
          <p:nvPr/>
        </p:nvSpPr>
        <p:spPr>
          <a:xfrm>
            <a:off x="4064739" y="65924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9" name="Straight Arrow Connector 8"/>
          <p:cNvCxnSpPr/>
          <p:nvPr/>
        </p:nvCxnSpPr>
        <p:spPr>
          <a:xfrm>
            <a:off x="1432979" y="1067651"/>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08706" y="868453"/>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05796" y="590550"/>
                <a:ext cx="3557204" cy="1070358"/>
              </a:xfrm>
              <a:prstGeom prst="rect">
                <a:avLst/>
              </a:prstGeom>
              <a:noFill/>
            </p:spPr>
            <p:txBody>
              <a:bodyPr wrap="square" lIns="68580" tIns="34290" rIns="68580" bIns="34290" rtlCol="0">
                <a:spAutoFit/>
              </a:bodyPr>
              <a:lstStyle/>
              <a:p>
                <a:r>
                  <a:rPr lang="en-US" sz="2400" b="1" dirty="0" smtClean="0"/>
                  <a:t>Output: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𝐺</m:t>
                        </m:r>
                        <m:r>
                          <a:rPr lang="en-US" sz="2400" i="1">
                            <a:latin typeface="Cambria Math"/>
                          </a:rPr>
                          <m:t>,</m:t>
                        </m:r>
                        <m:r>
                          <a:rPr lang="en-US" sz="2400" i="1">
                            <a:latin typeface="Cambria Math"/>
                          </a:rPr>
                          <m:t>𝐻</m:t>
                        </m:r>
                      </m:sub>
                    </m:sSub>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𝐿</m:t>
                        </m:r>
                      </m:e>
                      <m:sub>
                        <m:r>
                          <a:rPr lang="en-US" sz="2400" b="0" i="1" smtClean="0">
                            <a:latin typeface="Cambria Math"/>
                          </a:rPr>
                          <m:t>𝑁</m:t>
                        </m:r>
                      </m:sub>
                    </m:sSub>
                  </m:oMath>
                </a14:m>
                <a:endParaRPr lang="en-US" sz="2400" b="0" baseline="-2500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3</m:t>
                      </m:r>
                      <m:r>
                        <a:rPr lang="en-US" sz="2400" i="1">
                          <a:latin typeface="Cambria Math" panose="02040503050406030204" pitchFamily="18" charset="0"/>
                        </a:rPr>
                        <m:t>)</m:t>
                      </m:r>
                    </m:oMath>
                  </m:oMathPara>
                </a14:m>
                <a:endParaRPr lang="en-US" sz="2400" dirty="0" err="1"/>
              </a:p>
              <a:p>
                <a:endParaRPr lang="en-US" sz="2400" baseline="-25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205796" y="590550"/>
                <a:ext cx="3557204" cy="1070358"/>
              </a:xfrm>
              <a:prstGeom prst="rect">
                <a:avLst/>
              </a:prstGeom>
              <a:blipFill>
                <a:blip r:embed="rId3"/>
                <a:stretch>
                  <a:fillRect l="-3253" t="-5714"/>
                </a:stretch>
              </a:blipFill>
            </p:spPr>
            <p:txBody>
              <a:bodyPr/>
              <a:lstStyle/>
              <a:p>
                <a:r>
                  <a:rPr lang="en-US">
                    <a:noFill/>
                  </a:rPr>
                  <a:t> </a:t>
                </a:r>
              </a:p>
            </p:txBody>
          </p:sp>
        </mc:Fallback>
      </mc:AlternateContent>
      <p:sp>
        <p:nvSpPr>
          <p:cNvPr id="12" name="TextBox 11"/>
          <p:cNvSpPr txBox="1"/>
          <p:nvPr/>
        </p:nvSpPr>
        <p:spPr>
          <a:xfrm>
            <a:off x="533400" y="609614"/>
            <a:ext cx="1230145" cy="807913"/>
          </a:xfrm>
          <a:prstGeom prst="rect">
            <a:avLst/>
          </a:prstGeom>
          <a:noFill/>
        </p:spPr>
        <p:txBody>
          <a:bodyPr wrap="none" lIns="68580" tIns="34290" rIns="68580" bIns="34290" rtlCol="0">
            <a:spAutoFit/>
          </a:bodyPr>
          <a:lstStyle/>
          <a:p>
            <a:r>
              <a:rPr lang="en-US" sz="2400" b="1" dirty="0"/>
              <a:t>Input: </a:t>
            </a:r>
            <a:r>
              <a:rPr lang="en-US" sz="2400" dirty="0" smtClean="0"/>
              <a:t>x</a:t>
            </a:r>
            <a:endParaRPr lang="en-US" sz="2400" dirty="0"/>
          </a:p>
          <a:p>
            <a:endParaRPr lang="en-US" sz="2400" dirty="0"/>
          </a:p>
        </p:txBody>
      </p:sp>
      <p:sp>
        <p:nvSpPr>
          <p:cNvPr id="13" name="TextBox 12"/>
          <p:cNvSpPr txBox="1"/>
          <p:nvPr/>
        </p:nvSpPr>
        <p:spPr>
          <a:xfrm>
            <a:off x="798960" y="1079306"/>
            <a:ext cx="138548" cy="438581"/>
          </a:xfrm>
          <a:prstGeom prst="rect">
            <a:avLst/>
          </a:prstGeom>
          <a:noFill/>
        </p:spPr>
        <p:txBody>
          <a:bodyPr wrap="none" lIns="68580" tIns="34290" rIns="68580" bIns="34290" rtlCol="0">
            <a:spAutoFit/>
          </a:bodyPr>
          <a:lstStyle/>
          <a:p>
            <a:endParaRPr lang="en-US" sz="2400" dirty="0"/>
          </a:p>
        </p:txBody>
      </p:sp>
      <p:cxnSp>
        <p:nvCxnSpPr>
          <p:cNvPr id="14" name="Straight Arrow Connector 13"/>
          <p:cNvCxnSpPr>
            <a:stCxn id="5" idx="7"/>
          </p:cNvCxnSpPr>
          <p:nvPr/>
        </p:nvCxnSpPr>
        <p:spPr>
          <a:xfrm flipV="1">
            <a:off x="2332494" y="823579"/>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95260" y="1201042"/>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0088" y="975107"/>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97928" y="869628"/>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4453" y="773629"/>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767446" y="1291071"/>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064738" y="1546171"/>
                <a:ext cx="2059346"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1</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oMath>
                  </m:oMathPara>
                </a14:m>
                <a:endParaRPr lang="en-US" sz="2400" dirty="0" err="1"/>
              </a:p>
            </p:txBody>
          </p:sp>
        </mc:Choice>
        <mc:Fallback xmlns="">
          <p:sp>
            <p:nvSpPr>
              <p:cNvPr id="20" name="TextBox 19"/>
              <p:cNvSpPr txBox="1">
                <a:spLocks noRot="1" noChangeAspect="1" noMove="1" noResize="1" noEditPoints="1" noAdjustHandles="1" noChangeArrowheads="1" noChangeShapeType="1" noTextEdit="1"/>
              </p:cNvSpPr>
              <p:nvPr/>
            </p:nvSpPr>
            <p:spPr>
              <a:xfrm>
                <a:off x="4064738" y="1546171"/>
                <a:ext cx="2059346" cy="438582"/>
              </a:xfrm>
              <a:prstGeom prst="rect">
                <a:avLst/>
              </a:prstGeom>
              <a:blipFill>
                <a:blip r:embed="rId4"/>
                <a:stretch>
                  <a:fillRect r="-1183" b="-23611"/>
                </a:stretch>
              </a:blipFill>
            </p:spPr>
            <p:txBody>
              <a:bodyPr/>
              <a:lstStyle/>
              <a:p>
                <a:r>
                  <a:rPr lang="en-US">
                    <a:noFill/>
                  </a:rPr>
                  <a:t> </a:t>
                </a:r>
              </a:p>
            </p:txBody>
          </p:sp>
        </mc:Fallback>
      </mc:AlternateContent>
      <p:cxnSp>
        <p:nvCxnSpPr>
          <p:cNvPr id="21" name="Straight Arrow Connector 20"/>
          <p:cNvCxnSpPr>
            <a:endCxn id="5" idx="4"/>
          </p:cNvCxnSpPr>
          <p:nvPr/>
        </p:nvCxnSpPr>
        <p:spPr>
          <a:xfrm flipV="1">
            <a:off x="2090043" y="1322348"/>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98340" y="1599299"/>
                <a:ext cx="1563698"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b="0" i="1" smtClean="0">
                          <a:latin typeface="Cambria Math"/>
                        </a:rPr>
                        <m:t>𝑥</m:t>
                      </m:r>
                      <m:r>
                        <a:rPr lang="en-US" sz="2400" i="1">
                          <a:latin typeface="Cambria Math" panose="02040503050406030204" pitchFamily="18" charset="0"/>
                        </a:rPr>
                        <m:t>)</m:t>
                      </m:r>
                    </m:oMath>
                  </m:oMathPara>
                </a14:m>
                <a:endParaRPr lang="en-US" sz="2400" dirty="0" err="1"/>
              </a:p>
            </p:txBody>
          </p:sp>
        </mc:Choice>
        <mc:Fallback xmlns="">
          <p:sp>
            <p:nvSpPr>
              <p:cNvPr id="22" name="TextBox 21"/>
              <p:cNvSpPr txBox="1">
                <a:spLocks noRot="1" noChangeAspect="1" noMove="1" noResize="1" noEditPoints="1" noAdjustHandles="1" noChangeArrowheads="1" noChangeShapeType="1" noTextEdit="1"/>
              </p:cNvSpPr>
              <p:nvPr/>
            </p:nvSpPr>
            <p:spPr>
              <a:xfrm>
                <a:off x="898340" y="1599299"/>
                <a:ext cx="1563698" cy="438582"/>
              </a:xfrm>
              <a:prstGeom prst="rect">
                <a:avLst/>
              </a:prstGeom>
              <a:blipFill>
                <a:blip r:embed="rId5"/>
                <a:stretch>
                  <a:fillRect r="-1556" b="-23611"/>
                </a:stretch>
              </a:blipFill>
            </p:spPr>
            <p:txBody>
              <a:bodyPr/>
              <a:lstStyle/>
              <a:p>
                <a:r>
                  <a:rPr lang="en-US">
                    <a:noFill/>
                  </a:rPr>
                  <a:t> </a:t>
                </a:r>
              </a:p>
            </p:txBody>
          </p:sp>
        </mc:Fallback>
      </mc:AlternateContent>
      <p:sp>
        <p:nvSpPr>
          <p:cNvPr id="23" name="Oval 22"/>
          <p:cNvSpPr/>
          <p:nvPr/>
        </p:nvSpPr>
        <p:spPr>
          <a:xfrm>
            <a:off x="1941438" y="855088"/>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24" name="Straight Arrow Connector 23"/>
          <p:cNvCxnSpPr>
            <a:endCxn id="23" idx="4"/>
          </p:cNvCxnSpPr>
          <p:nvPr/>
        </p:nvCxnSpPr>
        <p:spPr>
          <a:xfrm flipV="1">
            <a:off x="2099310" y="1322348"/>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2665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28600" y="2369163"/>
                <a:ext cx="8534400" cy="2263559"/>
              </a:xfrm>
            </p:spPr>
            <p:txBody>
              <a:bodyPr/>
              <a:lstStyle/>
              <a:p>
                <a:pPr marL="38100" indent="0">
                  <a:buNone/>
                </a:pPr>
                <a:r>
                  <a:rPr lang="en-US" b="1" dirty="0" smtClean="0"/>
                  <a:t>Extractor: </a:t>
                </a:r>
                <a:r>
                  <a:rPr lang="en-US" dirty="0" smtClean="0"/>
                  <a:t>Yields </a:t>
                </a:r>
                <a14:m>
                  <m:oMath xmlns:m="http://schemas.openxmlformats.org/officeDocument/2006/math">
                    <m:r>
                      <m:rPr>
                        <m:sty m:val="p"/>
                      </m:rPr>
                      <a:rPr lang="en-US" b="0" i="0" smtClean="0">
                        <a:latin typeface="Cambria Math" panose="02040503050406030204" pitchFamily="18" charset="0"/>
                      </a:rPr>
                      <m:t>k</m:t>
                    </m:r>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d>
                  </m:oMath>
                </a14:m>
                <a:r>
                  <a:rPr lang="en-US" dirty="0" smtClean="0"/>
                  <a:t> ``fresh” input output pairs </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𝑣</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1" smtClean="0">
                        <a:latin typeface="Cambria Math" panose="02040503050406030204" pitchFamily="18" charset="0"/>
                      </a:rPr>
                      <m:t>)</m:t>
                    </m:r>
                  </m:oMath>
                </a14:m>
                <a:r>
                  <a:rPr lang="en-US" dirty="0" smtClean="0"/>
                  <a:t> for each </a:t>
                </a:r>
                <a14:m>
                  <m:oMath xmlns:m="http://schemas.openxmlformats.org/officeDocument/2006/math">
                    <m:r>
                      <m:rPr>
                        <m:sty m:val="p"/>
                      </m:rPr>
                      <a:rPr lang="en-US">
                        <a:latin typeface="Cambria Math" panose="02040503050406030204" pitchFamily="18" charset="0"/>
                        <a:ea typeface="Cambria Math" panose="02040503050406030204" pitchFamily="18" charset="0"/>
                      </a:rPr>
                      <m:t>v</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smtClean="0"/>
                  <a:t> as long as all labels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oMath>
                </a14:m>
                <a:r>
                  <a:rPr lang="en-US" dirty="0" smtClean="0"/>
                  <a:t> are distinct and pebbling is legal</a:t>
                </a:r>
              </a:p>
              <a:p>
                <a:pPr marL="38100" indent="0">
                  <a:buNone/>
                </a:pPr>
                <a:endParaRPr lang="en-US" b="0" i="0" dirty="0" smtClean="0">
                  <a:latin typeface="Cambria Math" panose="02040503050406030204" pitchFamily="18" charset="0"/>
                  <a:ea typeface="Cambria Math" panose="02040503050406030204" pitchFamily="18" charset="0"/>
                </a:endParaRPr>
              </a:p>
              <a:p>
                <a:pPr marL="3810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Pr</m:t>
                      </m:r>
                      <m:r>
                        <a:rPr lang="en-US" b="0" i="0"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𝑣</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𝑤</m:t>
                          </m:r>
                        </m:sup>
                      </m:sSup>
                    </m:oMath>
                  </m:oMathPara>
                </a14:m>
                <a:endParaRPr lang="en-US" dirty="0" smtClean="0"/>
              </a:p>
              <a:p>
                <a:pPr marL="38100" indent="0">
                  <a:buNone/>
                </a:pPr>
                <a:endParaRPr lang="en-US" dirty="0" smtClean="0"/>
              </a:p>
              <a:p>
                <a:pPr marL="3810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Pr</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𝑆𝑢𝑐𝑐𝑒𝑠𝑠</m:t>
                          </m:r>
                        </m:e>
                      </m:d>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𝑤</m:t>
                          </m:r>
                        </m:sup>
                      </m:sSup>
                      <m:r>
                        <a:rPr lang="en-US" b="0" i="1" smtClean="0">
                          <a:latin typeface="Cambria Math" panose="02040503050406030204" pitchFamily="18" charset="0"/>
                        </a:rPr>
                        <m:t>−</m:t>
                      </m:r>
                      <m:r>
                        <a:rPr lang="en-US" i="1">
                          <a:latin typeface="Cambria Math" panose="02040503050406030204" pitchFamily="18" charset="0"/>
                        </a:rPr>
                        <m:t>𝑞𝑛</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𝑤</m:t>
                          </m:r>
                        </m:sup>
                      </m:sSup>
                    </m:oMath>
                  </m:oMathPara>
                </a14:m>
                <a:endParaRPr lang="en-US" dirty="0"/>
              </a:p>
              <a:p>
                <a:pPr marL="38100" indent="0">
                  <a:buNone/>
                </a:pPr>
                <a:r>
                  <a:rPr lang="en-US" dirty="0" smtClean="0"/>
                  <a:t>Contradiction! Extractor can succeed with probability at most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m:t>
                        </m:r>
                        <m:r>
                          <a:rPr lang="en-US" sz="2000" i="1">
                            <a:latin typeface="Cambria Math" panose="02040503050406030204" pitchFamily="18" charset="0"/>
                          </a:rPr>
                          <m:t>𝑘𝑤</m:t>
                        </m:r>
                        <m:r>
                          <a:rPr lang="en-US" sz="2000" b="0" i="1" smtClean="0">
                            <a:latin typeface="Cambria Math" panose="02040503050406030204" pitchFamily="18" charset="0"/>
                          </a:rPr>
                          <m:t>/2</m:t>
                        </m:r>
                        <m:r>
                          <a:rPr lang="en-US" sz="2000" i="1">
                            <a:latin typeface="Cambria Math" panose="02040503050406030204" pitchFamily="18" charset="0"/>
                          </a:rPr>
                          <m:t>+</m:t>
                        </m:r>
                        <m:r>
                          <a:rPr lang="en-US" sz="2000" b="0" i="1" smtClean="0">
                            <a:latin typeface="Cambria Math" panose="02040503050406030204" pitchFamily="18" charset="0"/>
                          </a:rPr>
                          <m:t>𝑜</m:t>
                        </m:r>
                        <m:r>
                          <a:rPr lang="en-US" sz="2000" b="0" i="1" smtClean="0">
                            <a:latin typeface="Cambria Math" panose="02040503050406030204" pitchFamily="18" charset="0"/>
                          </a:rPr>
                          <m:t>(</m:t>
                        </m:r>
                        <m:r>
                          <a:rPr lang="en-US" sz="2000" b="0" i="1" smtClean="0">
                            <a:latin typeface="Cambria Math" panose="02040503050406030204" pitchFamily="18" charset="0"/>
                          </a:rPr>
                          <m:t>𝑘𝑤</m:t>
                        </m:r>
                        <m:r>
                          <a:rPr lang="en-US" sz="2000" b="0" i="1" smtClean="0">
                            <a:latin typeface="Cambria Math" panose="02040503050406030204" pitchFamily="18" charset="0"/>
                          </a:rPr>
                          <m:t>)</m:t>
                        </m:r>
                      </m:sup>
                    </m:sSup>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28600" y="2369163"/>
                <a:ext cx="8534400" cy="2263559"/>
              </a:xfrm>
              <a:blipFill>
                <a:blip r:embed="rId2"/>
                <a:stretch>
                  <a:fillRect l="-714" b="-1752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47</a:t>
            </a:fld>
            <a:endParaRPr lang="en-US"/>
          </a:p>
        </p:txBody>
      </p:sp>
      <p:sp>
        <p:nvSpPr>
          <p:cNvPr id="5" name="Oval 4"/>
          <p:cNvSpPr/>
          <p:nvPr/>
        </p:nvSpPr>
        <p:spPr>
          <a:xfrm>
            <a:off x="1932171" y="855088"/>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6" name="Oval 5"/>
          <p:cNvSpPr/>
          <p:nvPr/>
        </p:nvSpPr>
        <p:spPr>
          <a:xfrm>
            <a:off x="2664252" y="614648"/>
            <a:ext cx="530834" cy="443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7" name="Oval 6"/>
          <p:cNvSpPr/>
          <p:nvPr/>
        </p:nvSpPr>
        <p:spPr>
          <a:xfrm>
            <a:off x="3340862" y="99910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8" name="Oval 7"/>
          <p:cNvSpPr/>
          <p:nvPr/>
        </p:nvSpPr>
        <p:spPr>
          <a:xfrm>
            <a:off x="4064739" y="65924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9" name="Straight Arrow Connector 8"/>
          <p:cNvCxnSpPr/>
          <p:nvPr/>
        </p:nvCxnSpPr>
        <p:spPr>
          <a:xfrm>
            <a:off x="1432979" y="1067651"/>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08706" y="868453"/>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05796" y="590550"/>
                <a:ext cx="3557204" cy="1070358"/>
              </a:xfrm>
              <a:prstGeom prst="rect">
                <a:avLst/>
              </a:prstGeom>
              <a:noFill/>
            </p:spPr>
            <p:txBody>
              <a:bodyPr wrap="square" lIns="68580" tIns="34290" rIns="68580" bIns="34290" rtlCol="0">
                <a:spAutoFit/>
              </a:bodyPr>
              <a:lstStyle/>
              <a:p>
                <a:r>
                  <a:rPr lang="en-US" sz="2400" b="1" dirty="0" smtClean="0"/>
                  <a:t>Output: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𝐺</m:t>
                        </m:r>
                        <m:r>
                          <a:rPr lang="en-US" sz="2400" i="1">
                            <a:latin typeface="Cambria Math"/>
                          </a:rPr>
                          <m:t>,</m:t>
                        </m:r>
                        <m:r>
                          <a:rPr lang="en-US" sz="2400" i="1">
                            <a:latin typeface="Cambria Math"/>
                          </a:rPr>
                          <m:t>𝐻</m:t>
                        </m:r>
                      </m:sub>
                    </m:sSub>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𝐿</m:t>
                        </m:r>
                      </m:e>
                      <m:sub>
                        <m:r>
                          <a:rPr lang="en-US" sz="2400" b="0" i="1" smtClean="0">
                            <a:latin typeface="Cambria Math"/>
                          </a:rPr>
                          <m:t>𝑁</m:t>
                        </m:r>
                      </m:sub>
                    </m:sSub>
                  </m:oMath>
                </a14:m>
                <a:endParaRPr lang="en-US" sz="2400" b="0" baseline="-2500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3</m:t>
                      </m:r>
                      <m:r>
                        <a:rPr lang="en-US" sz="2400" i="1">
                          <a:latin typeface="Cambria Math" panose="02040503050406030204" pitchFamily="18" charset="0"/>
                        </a:rPr>
                        <m:t>)</m:t>
                      </m:r>
                    </m:oMath>
                  </m:oMathPara>
                </a14:m>
                <a:endParaRPr lang="en-US" sz="2400" dirty="0" err="1"/>
              </a:p>
              <a:p>
                <a:endParaRPr lang="en-US" sz="2400" baseline="-25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205796" y="590550"/>
                <a:ext cx="3557204" cy="1070358"/>
              </a:xfrm>
              <a:prstGeom prst="rect">
                <a:avLst/>
              </a:prstGeom>
              <a:blipFill>
                <a:blip r:embed="rId3"/>
                <a:stretch>
                  <a:fillRect l="-3253" t="-5714"/>
                </a:stretch>
              </a:blipFill>
            </p:spPr>
            <p:txBody>
              <a:bodyPr/>
              <a:lstStyle/>
              <a:p>
                <a:r>
                  <a:rPr lang="en-US">
                    <a:noFill/>
                  </a:rPr>
                  <a:t> </a:t>
                </a:r>
              </a:p>
            </p:txBody>
          </p:sp>
        </mc:Fallback>
      </mc:AlternateContent>
      <p:sp>
        <p:nvSpPr>
          <p:cNvPr id="12" name="TextBox 11"/>
          <p:cNvSpPr txBox="1"/>
          <p:nvPr/>
        </p:nvSpPr>
        <p:spPr>
          <a:xfrm>
            <a:off x="533400" y="609614"/>
            <a:ext cx="1230145" cy="807913"/>
          </a:xfrm>
          <a:prstGeom prst="rect">
            <a:avLst/>
          </a:prstGeom>
          <a:noFill/>
        </p:spPr>
        <p:txBody>
          <a:bodyPr wrap="none" lIns="68580" tIns="34290" rIns="68580" bIns="34290" rtlCol="0">
            <a:spAutoFit/>
          </a:bodyPr>
          <a:lstStyle/>
          <a:p>
            <a:r>
              <a:rPr lang="en-US" sz="2400" b="1" dirty="0"/>
              <a:t>Input: </a:t>
            </a:r>
            <a:r>
              <a:rPr lang="en-US" sz="2400" dirty="0" smtClean="0"/>
              <a:t>x</a:t>
            </a:r>
            <a:endParaRPr lang="en-US" sz="2400" dirty="0"/>
          </a:p>
          <a:p>
            <a:endParaRPr lang="en-US" sz="2400" dirty="0"/>
          </a:p>
        </p:txBody>
      </p:sp>
      <p:sp>
        <p:nvSpPr>
          <p:cNvPr id="13" name="TextBox 12"/>
          <p:cNvSpPr txBox="1"/>
          <p:nvPr/>
        </p:nvSpPr>
        <p:spPr>
          <a:xfrm>
            <a:off x="798960" y="1079306"/>
            <a:ext cx="138548" cy="438581"/>
          </a:xfrm>
          <a:prstGeom prst="rect">
            <a:avLst/>
          </a:prstGeom>
          <a:noFill/>
        </p:spPr>
        <p:txBody>
          <a:bodyPr wrap="none" lIns="68580" tIns="34290" rIns="68580" bIns="34290" rtlCol="0">
            <a:spAutoFit/>
          </a:bodyPr>
          <a:lstStyle/>
          <a:p>
            <a:endParaRPr lang="en-US" sz="2400" dirty="0"/>
          </a:p>
        </p:txBody>
      </p:sp>
      <p:cxnSp>
        <p:nvCxnSpPr>
          <p:cNvPr id="14" name="Straight Arrow Connector 13"/>
          <p:cNvCxnSpPr>
            <a:stCxn id="5" idx="7"/>
          </p:cNvCxnSpPr>
          <p:nvPr/>
        </p:nvCxnSpPr>
        <p:spPr>
          <a:xfrm flipV="1">
            <a:off x="2332494" y="823579"/>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95260" y="1201042"/>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70088" y="975107"/>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97928" y="869628"/>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4453" y="773629"/>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767446" y="1291071"/>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064738" y="1546171"/>
                <a:ext cx="2059346"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1</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oMath>
                  </m:oMathPara>
                </a14:m>
                <a:endParaRPr lang="en-US" sz="2400" dirty="0" err="1"/>
              </a:p>
            </p:txBody>
          </p:sp>
        </mc:Choice>
        <mc:Fallback xmlns="">
          <p:sp>
            <p:nvSpPr>
              <p:cNvPr id="20" name="TextBox 19"/>
              <p:cNvSpPr txBox="1">
                <a:spLocks noRot="1" noChangeAspect="1" noMove="1" noResize="1" noEditPoints="1" noAdjustHandles="1" noChangeArrowheads="1" noChangeShapeType="1" noTextEdit="1"/>
              </p:cNvSpPr>
              <p:nvPr/>
            </p:nvSpPr>
            <p:spPr>
              <a:xfrm>
                <a:off x="4064738" y="1546171"/>
                <a:ext cx="2059346" cy="438582"/>
              </a:xfrm>
              <a:prstGeom prst="rect">
                <a:avLst/>
              </a:prstGeom>
              <a:blipFill>
                <a:blip r:embed="rId4"/>
                <a:stretch>
                  <a:fillRect r="-1183" b="-23611"/>
                </a:stretch>
              </a:blipFill>
            </p:spPr>
            <p:txBody>
              <a:bodyPr/>
              <a:lstStyle/>
              <a:p>
                <a:r>
                  <a:rPr lang="en-US">
                    <a:noFill/>
                  </a:rPr>
                  <a:t> </a:t>
                </a:r>
              </a:p>
            </p:txBody>
          </p:sp>
        </mc:Fallback>
      </mc:AlternateContent>
      <p:cxnSp>
        <p:nvCxnSpPr>
          <p:cNvPr id="21" name="Straight Arrow Connector 20"/>
          <p:cNvCxnSpPr>
            <a:endCxn id="5" idx="4"/>
          </p:cNvCxnSpPr>
          <p:nvPr/>
        </p:nvCxnSpPr>
        <p:spPr>
          <a:xfrm flipV="1">
            <a:off x="2090043" y="1322348"/>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98340" y="1599299"/>
                <a:ext cx="1563698"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b="0" i="1" smtClean="0">
                          <a:latin typeface="Cambria Math"/>
                        </a:rPr>
                        <m:t>𝑥</m:t>
                      </m:r>
                      <m:r>
                        <a:rPr lang="en-US" sz="2400" i="1">
                          <a:latin typeface="Cambria Math" panose="02040503050406030204" pitchFamily="18" charset="0"/>
                        </a:rPr>
                        <m:t>)</m:t>
                      </m:r>
                    </m:oMath>
                  </m:oMathPara>
                </a14:m>
                <a:endParaRPr lang="en-US" sz="2400" dirty="0" err="1"/>
              </a:p>
            </p:txBody>
          </p:sp>
        </mc:Choice>
        <mc:Fallback xmlns="">
          <p:sp>
            <p:nvSpPr>
              <p:cNvPr id="22" name="TextBox 21"/>
              <p:cNvSpPr txBox="1">
                <a:spLocks noRot="1" noChangeAspect="1" noMove="1" noResize="1" noEditPoints="1" noAdjustHandles="1" noChangeArrowheads="1" noChangeShapeType="1" noTextEdit="1"/>
              </p:cNvSpPr>
              <p:nvPr/>
            </p:nvSpPr>
            <p:spPr>
              <a:xfrm>
                <a:off x="898340" y="1599299"/>
                <a:ext cx="1563698" cy="438582"/>
              </a:xfrm>
              <a:prstGeom prst="rect">
                <a:avLst/>
              </a:prstGeom>
              <a:blipFill>
                <a:blip r:embed="rId5"/>
                <a:stretch>
                  <a:fillRect r="-1556" b="-23611"/>
                </a:stretch>
              </a:blipFill>
            </p:spPr>
            <p:txBody>
              <a:bodyPr/>
              <a:lstStyle/>
              <a:p>
                <a:r>
                  <a:rPr lang="en-US">
                    <a:noFill/>
                  </a:rPr>
                  <a:t> </a:t>
                </a:r>
              </a:p>
            </p:txBody>
          </p:sp>
        </mc:Fallback>
      </mc:AlternateContent>
      <p:sp>
        <p:nvSpPr>
          <p:cNvPr id="23" name="Oval 22"/>
          <p:cNvSpPr/>
          <p:nvPr/>
        </p:nvSpPr>
        <p:spPr>
          <a:xfrm>
            <a:off x="1941438" y="855088"/>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24" name="Straight Arrow Connector 23"/>
          <p:cNvCxnSpPr>
            <a:endCxn id="23" idx="4"/>
          </p:cNvCxnSpPr>
          <p:nvPr/>
        </p:nvCxnSpPr>
        <p:spPr>
          <a:xfrm flipV="1">
            <a:off x="2099310" y="1322348"/>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384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Extractor Argument</a:t>
            </a:r>
            <a:endParaRPr lang="en-US" dirty="0"/>
          </a:p>
        </p:txBody>
      </p:sp>
      <p:sp>
        <p:nvSpPr>
          <p:cNvPr id="3" name="Text Placeholder 2"/>
          <p:cNvSpPr>
            <a:spLocks noGrp="1"/>
          </p:cNvSpPr>
          <p:nvPr>
            <p:ph type="body" idx="1"/>
          </p:nvPr>
        </p:nvSpPr>
        <p:spPr/>
        <p:txBody>
          <a:bodyPr/>
          <a:lstStyle/>
          <a:p>
            <a:r>
              <a:rPr lang="en-US" dirty="0" smtClean="0"/>
              <a:t>What properties of the random oracle did we use?</a:t>
            </a:r>
          </a:p>
          <a:p>
            <a:endParaRPr lang="en-US" dirty="0"/>
          </a:p>
          <a:p>
            <a:r>
              <a:rPr lang="en-US" dirty="0" smtClean="0"/>
              <a:t>Simulatability/Delayed Sampling: </a:t>
            </a:r>
          </a:p>
          <a:p>
            <a:pPr lvl="1"/>
            <a:r>
              <a:rPr lang="en-US" dirty="0" smtClean="0"/>
              <a:t>Can view H(x) as uniformly random string that is yet to be sampled</a:t>
            </a:r>
          </a:p>
          <a:p>
            <a:pPr lvl="2"/>
            <a:r>
              <a:rPr lang="en-US" dirty="0" smtClean="0"/>
              <a:t>(until x is actually queried)</a:t>
            </a:r>
          </a:p>
          <a:p>
            <a:pPr lvl="2"/>
            <a:r>
              <a:rPr lang="en-US" dirty="0" smtClean="0"/>
              <a:t>used to analyze the probability that a label </a:t>
            </a:r>
            <a:r>
              <a:rPr lang="en-US" dirty="0" err="1" smtClean="0"/>
              <a:t>L</a:t>
            </a:r>
            <a:r>
              <a:rPr lang="en-US" baseline="-25000" dirty="0" err="1" smtClean="0"/>
              <a:t>v</a:t>
            </a:r>
            <a:r>
              <a:rPr lang="en-US" dirty="0" smtClean="0"/>
              <a:t> appears out of order (also collisions)</a:t>
            </a:r>
          </a:p>
          <a:p>
            <a:r>
              <a:rPr lang="en-US" dirty="0" smtClean="0"/>
              <a:t>Extractability of Queries:</a:t>
            </a:r>
          </a:p>
          <a:p>
            <a:pPr lvl="1"/>
            <a:r>
              <a:rPr lang="en-US" dirty="0" smtClean="0"/>
              <a:t>When attacker submits random oracle query the extractor gets to see the query (and the response)</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48</a:t>
            </a:fld>
            <a:endParaRPr lang="en-US"/>
          </a:p>
        </p:txBody>
      </p:sp>
    </p:spTree>
    <p:extLst>
      <p:ext uri="{BB962C8B-B14F-4D97-AF65-F5344CB8AC3E}">
        <p14:creationId xmlns:p14="http://schemas.microsoft.com/office/powerpoint/2010/main" val="1618054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Random Oracle Model</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i="1" dirty="0" smtClean="0">
                    <a:latin typeface="Cambria Math" panose="02040503050406030204" pitchFamily="18" charset="0"/>
                    <a:ea typeface="Cambria Math" panose="02040503050406030204" pitchFamily="18" charset="0"/>
                  </a:rPr>
                  <a:t>Similar to classical random oracle model except  that input is an entangled quantum state</a:t>
                </a:r>
              </a:p>
              <a:p>
                <a:pPr marL="3810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𝑥</m:t>
                          </m:r>
                        </m:sub>
                        <m:sup/>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𝑥</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e>
                          </m:d>
                        </m:e>
                      </m:nary>
                      <m:groupChr>
                        <m:groupChrPr>
                          <m:chr m:val="→"/>
                          <m:pos m:val="top"/>
                          <m:ctrlPr>
                            <a:rPr lang="en-US" i="1" smtClean="0">
                              <a:latin typeface="Cambria Math" panose="02040503050406030204" pitchFamily="18" charset="0"/>
                              <a:ea typeface="Cambria Math" panose="02040503050406030204" pitchFamily="18" charset="0"/>
                            </a:rPr>
                          </m:ctrlPr>
                        </m:groupChrPr>
                        <m:e>
                          <m:r>
                            <m:rPr>
                              <m:brk m:alnAt="1"/>
                            </m:rPr>
                            <a:rPr lang="en-US" b="0" i="1" smtClean="0">
                              <a:latin typeface="Cambria Math" panose="02040503050406030204" pitchFamily="18" charset="0"/>
                              <a:ea typeface="Cambria Math" panose="02040503050406030204" pitchFamily="18" charset="0"/>
                            </a:rPr>
                            <m:t>𝐻</m:t>
                          </m:r>
                        </m:e>
                      </m:groupCh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𝑥</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𝑥</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e>
                              </m:d>
                            </m:e>
                          </m:d>
                        </m:e>
                      </m:nary>
                    </m:oMath>
                  </m:oMathPara>
                </a14:m>
                <a:endParaRPr lang="en-US" dirty="0" smtClean="0"/>
              </a:p>
              <a:p>
                <a:endParaRPr lang="en-US" dirty="0"/>
              </a:p>
              <a:p>
                <a:r>
                  <a:rPr lang="en-US" dirty="0" smtClean="0"/>
                  <a:t>Realistic model for </a:t>
                </a:r>
                <a:r>
                  <a:rPr lang="en-US" u="sng" dirty="0" smtClean="0"/>
                  <a:t>any</a:t>
                </a:r>
                <a:r>
                  <a:rPr lang="en-US" dirty="0" smtClean="0"/>
                  <a:t> realization of the random oracle e.g., can implement SHA3 as a quantum circuit</a:t>
                </a:r>
              </a:p>
              <a:p>
                <a:endParaRPr lang="en-US" dirty="0"/>
              </a:p>
              <a:p>
                <a:r>
                  <a:rPr lang="en-US" b="1" dirty="0" smtClean="0"/>
                  <a:t>Challenge: </a:t>
                </a:r>
                <a:r>
                  <a:rPr lang="en-US" dirty="0" smtClean="0"/>
                  <a:t>extractor needs to view random oracle queries</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935" b="-7103"/>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49</a:t>
            </a:fld>
            <a:endParaRPr lang="en-US"/>
          </a:p>
        </p:txBody>
      </p:sp>
    </p:spTree>
    <p:extLst>
      <p:ext uri="{BB962C8B-B14F-4D97-AF65-F5344CB8AC3E}">
        <p14:creationId xmlns:p14="http://schemas.microsoft.com/office/powerpoint/2010/main" val="785976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 y="4574572"/>
            <a:ext cx="7886700" cy="1389111"/>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1" y="273844"/>
            <a:ext cx="4477035" cy="296976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8490" y="3067320"/>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(2013-2015)</a:t>
            </a:r>
            <a:endParaRPr lang="en-US"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35494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50</a:t>
            </a:fld>
            <a:endParaRPr lang="en-US"/>
          </a:p>
        </p:txBody>
      </p:sp>
      <p:sp>
        <p:nvSpPr>
          <p:cNvPr id="5" name="AutoShape 2" descr="Image result for no fair you changed the outcome by measuring 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no fair you changed the outcome by measuring i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no fair you changed the outcome by measuring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205"/>
            <a:ext cx="7162800" cy="513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891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Random Oracle Model</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i="1" dirty="0" smtClean="0">
                    <a:latin typeface="Cambria Math" panose="02040503050406030204" pitchFamily="18" charset="0"/>
                    <a:ea typeface="Cambria Math" panose="02040503050406030204" pitchFamily="18" charset="0"/>
                  </a:rPr>
                  <a:t>Similar to classical random oracle model except  that input is an entangled quantum state</a:t>
                </a:r>
              </a:p>
              <a:p>
                <a:pPr marL="3810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𝑥</m:t>
                          </m:r>
                        </m:sub>
                        <m:sup/>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𝑥</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e>
                          </m:d>
                        </m:e>
                      </m:nary>
                      <m:groupChr>
                        <m:groupChrPr>
                          <m:chr m:val="→"/>
                          <m:pos m:val="top"/>
                          <m:ctrlPr>
                            <a:rPr lang="en-US" i="1" smtClean="0">
                              <a:latin typeface="Cambria Math" panose="02040503050406030204" pitchFamily="18" charset="0"/>
                              <a:ea typeface="Cambria Math" panose="02040503050406030204" pitchFamily="18" charset="0"/>
                            </a:rPr>
                          </m:ctrlPr>
                        </m:groupChrPr>
                        <m:e>
                          <m:r>
                            <m:rPr>
                              <m:brk m:alnAt="1"/>
                            </m:rPr>
                            <a:rPr lang="en-US" b="0" i="1" smtClean="0">
                              <a:latin typeface="Cambria Math" panose="02040503050406030204" pitchFamily="18" charset="0"/>
                              <a:ea typeface="Cambria Math" panose="02040503050406030204" pitchFamily="18" charset="0"/>
                            </a:rPr>
                            <m:t>𝐻</m:t>
                          </m:r>
                        </m:e>
                      </m:groupCh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𝑥</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𝑥</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e>
                              </m:d>
                            </m:e>
                          </m:d>
                        </m:e>
                      </m:nary>
                    </m:oMath>
                  </m:oMathPara>
                </a14:m>
                <a:endParaRPr lang="en-US" dirty="0" smtClean="0"/>
              </a:p>
              <a:p>
                <a:r>
                  <a:rPr lang="en-US" b="1" dirty="0" smtClean="0"/>
                  <a:t>Challenge 1: </a:t>
                </a:r>
                <a:r>
                  <a:rPr lang="en-US" dirty="0" smtClean="0"/>
                  <a:t>Extractor can simulate attacker, but can no longer view the input/output of each random oracle query! (Extractability)</a:t>
                </a:r>
              </a:p>
              <a:p>
                <a:r>
                  <a:rPr lang="en-US" b="1" dirty="0" smtClean="0"/>
                  <a:t>Challenge 2: </a:t>
                </a:r>
                <a:r>
                  <a:rPr lang="en-US" dirty="0" smtClean="0"/>
                  <a:t>Responding to one query forces us </a:t>
                </a:r>
                <a:r>
                  <a:rPr lang="en-US" dirty="0"/>
                  <a:t>to ``fix” H </a:t>
                </a:r>
                <a:r>
                  <a:rPr lang="en-US" dirty="0" smtClean="0"/>
                  <a:t>entirely? </a:t>
                </a:r>
                <a:endParaRPr lang="en-US" dirty="0"/>
              </a:p>
              <a:p>
                <a:pPr marL="3810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ad>
                            <m:radPr>
                              <m:degHide m:val="on"/>
                              <m:ctrlPr>
                                <a:rPr lang="en-US" i="1">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𝑤</m:t>
                                  </m:r>
                                </m:sup>
                              </m:sSup>
                            </m:e>
                          </m:rad>
                        </m:den>
                      </m:f>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𝑥</m:t>
                          </m:r>
                        </m:sub>
                        <m:sup/>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0</m:t>
                                      </m:r>
                                    </m:e>
                                    <m:sup>
                                      <m:r>
                                        <a:rPr lang="en-US" i="1">
                                          <a:latin typeface="Cambria Math" panose="02040503050406030204" pitchFamily="18" charset="0"/>
                                          <a:ea typeface="Cambria Math" panose="02040503050406030204" pitchFamily="18" charset="0"/>
                                        </a:rPr>
                                        <m:t>𝑤</m:t>
                                      </m:r>
                                    </m:sup>
                                  </m:sSup>
                                </m:e>
                              </m:d>
                              <m:groupChr>
                                <m:groupChrPr>
                                  <m:chr m:val="→"/>
                                  <m:pos m:val="top"/>
                                  <m:ctrlPr>
                                    <a:rPr lang="en-US" i="1">
                                      <a:latin typeface="Cambria Math" panose="02040503050406030204" pitchFamily="18" charset="0"/>
                                      <a:ea typeface="Cambria Math" panose="02040503050406030204" pitchFamily="18" charset="0"/>
                                    </a:rPr>
                                  </m:ctrlPr>
                                </m:groupChrPr>
                                <m:e>
                                  <m:r>
                                    <m:rPr>
                                      <m:brk m:alnAt="1"/>
                                    </m:rPr>
                                    <a:rPr lang="en-US" i="1">
                                      <a:latin typeface="Cambria Math" panose="02040503050406030204" pitchFamily="18" charset="0"/>
                                      <a:ea typeface="Cambria Math" panose="02040503050406030204" pitchFamily="18" charset="0"/>
                                    </a:rPr>
                                    <m:t>𝐻</m:t>
                                  </m:r>
                                </m:e>
                              </m:groupCh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ad>
                                    <m:radPr>
                                      <m:degHide m:val="on"/>
                                      <m:ctrlPr>
                                        <a:rPr lang="en-US" i="1">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𝑤</m:t>
                                          </m:r>
                                        </m:sup>
                                      </m:sSup>
                                    </m:e>
                                  </m:rad>
                                </m:den>
                              </m:f>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𝑥</m:t>
                                  </m:r>
                                </m:sub>
                                <m:sup/>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e>
                                      </m:d>
                                    </m:e>
                                  </m:d>
                                </m:e>
                              </m:nary>
                            </m:e>
                          </m:d>
                        </m:e>
                      </m:nary>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36" t="-935" r="-1700" b="-598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51</a:t>
            </a:fld>
            <a:endParaRPr lang="en-US"/>
          </a:p>
        </p:txBody>
      </p:sp>
    </p:spTree>
    <p:extLst>
      <p:ext uri="{BB962C8B-B14F-4D97-AF65-F5344CB8AC3E}">
        <p14:creationId xmlns:p14="http://schemas.microsoft.com/office/powerpoint/2010/main" val="2521651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Promising Approach?</a:t>
            </a:r>
            <a:endParaRPr lang="en-US" dirty="0"/>
          </a:p>
        </p:txBody>
      </p:sp>
      <p:sp>
        <p:nvSpPr>
          <p:cNvPr id="3" name="Text Placeholder 2"/>
          <p:cNvSpPr>
            <a:spLocks noGrp="1"/>
          </p:cNvSpPr>
          <p:nvPr>
            <p:ph type="body" idx="1"/>
          </p:nvPr>
        </p:nvSpPr>
        <p:spPr/>
        <p:txBody>
          <a:bodyPr numCol="2"/>
          <a:lstStyle/>
          <a:p>
            <a:r>
              <a:rPr lang="en-US" dirty="0" smtClean="0"/>
              <a:t>CRYPTO 2019</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mtClean="0"/>
              <a:t>Key Idea: Change </a:t>
            </a:r>
            <a:r>
              <a:rPr lang="en-US" dirty="0" smtClean="0"/>
              <a:t>of View</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52</a:t>
            </a:fld>
            <a:endParaRPr lang="en-US"/>
          </a:p>
        </p:txBody>
      </p:sp>
      <p:pic>
        <p:nvPicPr>
          <p:cNvPr id="5" name="Picture 4"/>
          <p:cNvPicPr>
            <a:picLocks noChangeAspect="1"/>
          </p:cNvPicPr>
          <p:nvPr/>
        </p:nvPicPr>
        <p:blipFill>
          <a:blip r:embed="rId2"/>
          <a:stretch>
            <a:fillRect/>
          </a:stretch>
        </p:blipFill>
        <p:spPr>
          <a:xfrm>
            <a:off x="381000" y="1945237"/>
            <a:ext cx="4031551" cy="211146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486400" y="1965809"/>
                <a:ext cx="2163541" cy="5030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𝑥</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𝑥</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d>
                        </m:e>
                      </m:nary>
                      <m:groupChr>
                        <m:groupChrPr>
                          <m:chr m:val="→"/>
                          <m:pos m:val="top"/>
                          <m:ctrlPr>
                            <a:rPr lang="en-US" i="1">
                              <a:latin typeface="Cambria Math" panose="02040503050406030204" pitchFamily="18" charset="0"/>
                              <a:ea typeface="Cambria Math" panose="02040503050406030204" pitchFamily="18" charset="0"/>
                            </a:rPr>
                          </m:ctrlPr>
                        </m:groupChrPr>
                        <m:e>
                          <m:r>
                            <m:rPr>
                              <m:brk m:alnAt="1"/>
                            </m:rPr>
                            <a:rPr lang="en-US" i="1">
                              <a:latin typeface="Cambria Math" panose="02040503050406030204" pitchFamily="18" charset="0"/>
                              <a:ea typeface="Cambria Math" panose="02040503050406030204" pitchFamily="18" charset="0"/>
                            </a:rPr>
                            <m:t>𝐻</m:t>
                          </m:r>
                        </m:e>
                      </m:groupCh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𝑥</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𝑥</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e>
                              </m:d>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486400" y="1965809"/>
                <a:ext cx="2163541" cy="503086"/>
              </a:xfrm>
              <a:prstGeom prst="rect">
                <a:avLst/>
              </a:prstGeom>
              <a:blipFill>
                <a:blip r:embed="rId3"/>
                <a:stretch>
                  <a:fillRect l="-19155" t="-114458" r="-10704" b="-157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715000" y="3000970"/>
                <a:ext cx="2202270" cy="1421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𝑥</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d>
                        </m:e>
                      </m:nary>
                      <m:r>
                        <a:rPr lang="en-US" i="1" smtClean="0">
                          <a:latin typeface="Cambria Math" panose="02040503050406030204" pitchFamily="18" charset="0"/>
                          <a:ea typeface="Cambria Math" panose="02040503050406030204" pitchFamily="18" charset="0"/>
                        </a:rPr>
                        <m:t>⊗</m:t>
                      </m:r>
                      <m:nary>
                        <m:naryPr>
                          <m:chr m:val="∑"/>
                          <m:supHide m:val="on"/>
                          <m:ctrlPr>
                            <a:rPr lang="en-US"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𝐻</m:t>
                          </m:r>
                        </m:sub>
                        <m:sup/>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e>
                              </m:d>
                            </m:e>
                          </m:d>
                        </m:e>
                      </m:nary>
                    </m:oMath>
                  </m:oMathPara>
                </a14:m>
                <a:endParaRPr lang="en-US" i="1" dirty="0" smtClean="0">
                  <a:latin typeface="Cambria Math" panose="02040503050406030204" pitchFamily="18" charset="0"/>
                  <a:ea typeface="Cambria Math" panose="02040503050406030204" pitchFamily="18" charset="0"/>
                </a:endParaRPr>
              </a:p>
              <a:p>
                <a:endParaRPr lang="en-US" i="1" dirty="0">
                  <a:latin typeface="Cambria Math" panose="02040503050406030204" pitchFamily="18" charset="0"/>
                  <a:ea typeface="Cambria Math" panose="02040503050406030204" pitchFamily="18" charset="0"/>
                </a:endParaRPr>
              </a:p>
              <a:p>
                <a:endParaRPr lang="en-US" i="1" dirty="0" smtClean="0">
                  <a:latin typeface="Cambria Math" panose="02040503050406030204" pitchFamily="18" charset="0"/>
                  <a:ea typeface="Cambria Math" panose="02040503050406030204" pitchFamily="18" charset="0"/>
                </a:endParaRPr>
              </a:p>
              <a:p>
                <a:endParaRPr lang="en-US"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𝑥</m:t>
                          </m: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𝑥</m:t>
                              </m:r>
                            </m:sub>
                          </m:sSub>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d>
                        </m:e>
                      </m:nary>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𝐻</m:t>
                          </m:r>
                        </m:sub>
                        <m:sup/>
                        <m:e>
                          <m:d>
                            <m:dPr>
                              <m:begChr m:val="|"/>
                              <m:endChr m:val=""/>
                              <m:ctrlPr>
                                <a:rPr lang="en-US" i="1">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𝐻</m:t>
                                  </m:r>
                                </m:e>
                              </m:d>
                            </m:e>
                          </m:d>
                        </m:e>
                      </m:nary>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715000" y="3000970"/>
                <a:ext cx="2202270" cy="1421671"/>
              </a:xfrm>
              <a:prstGeom prst="rect">
                <a:avLst/>
              </a:prstGeom>
              <a:blipFill>
                <a:blip r:embed="rId4"/>
                <a:stretch>
                  <a:fillRect l="-18006" t="-40773" r="-18560" b="-562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rot="5400000">
                <a:off x="6463218" y="3540056"/>
                <a:ext cx="705834" cy="327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en-US" i="1">
                              <a:latin typeface="Cambria Math" panose="02040503050406030204" pitchFamily="18" charset="0"/>
                              <a:ea typeface="Cambria Math" panose="02040503050406030204" pitchFamily="18" charset="0"/>
                            </a:rPr>
                          </m:ctrlPr>
                        </m:groupChrPr>
                        <m:e>
                          <m:r>
                            <a:rPr lang="en-US" i="1">
                              <a:latin typeface="Cambria Math" panose="02040503050406030204" pitchFamily="18" charset="0"/>
                              <a:ea typeface="Cambria Math" panose="02040503050406030204" pitchFamily="18" charset="0"/>
                            </a:rPr>
                            <m:t>𝑅𝑂</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𝑄𝑢𝑒𝑟𝑦</m:t>
                          </m:r>
                        </m:e>
                      </m:groupCh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rot="5400000">
                <a:off x="6463218" y="3540056"/>
                <a:ext cx="705834" cy="32746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82632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7" y="390212"/>
            <a:ext cx="7196667" cy="54406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53</a:t>
            </a:fld>
            <a:endParaRPr lang="en-US"/>
          </a:p>
        </p:txBody>
      </p:sp>
    </p:spTree>
    <p:extLst>
      <p:ext uri="{BB962C8B-B14F-4D97-AF65-F5344CB8AC3E}">
        <p14:creationId xmlns:p14="http://schemas.microsoft.com/office/powerpoint/2010/main" val="3986133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5750" y="1391533"/>
                <a:ext cx="7886700" cy="3263504"/>
              </a:xfrm>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2900">
                          <a:latin typeface="Cambria Math" panose="02040503050406030204" pitchFamily="18" charset="0"/>
                        </a:rPr>
                        <m:t>ST</m:t>
                      </m:r>
                      <m:d>
                        <m:dPr>
                          <m:ctrlPr>
                            <a:rPr lang="en-US" sz="2900" i="1">
                              <a:latin typeface="Cambria Math" panose="02040503050406030204" pitchFamily="18" charset="0"/>
                            </a:rPr>
                          </m:ctrlPr>
                        </m:dPr>
                        <m:e>
                          <m:r>
                            <a:rPr lang="en-US" sz="2900" i="1">
                              <a:latin typeface="Cambria Math" panose="02040503050406030204" pitchFamily="18" charset="0"/>
                            </a:rPr>
                            <m:t>𝐺</m:t>
                          </m:r>
                        </m:e>
                      </m:d>
                      <m:r>
                        <a:rPr lang="en-US" sz="2900" i="1">
                          <a:latin typeface="Cambria Math" panose="02040503050406030204" pitchFamily="18" charset="0"/>
                        </a:rPr>
                        <m:t>=</m:t>
                      </m:r>
                      <m:func>
                        <m:funcPr>
                          <m:ctrlPr>
                            <a:rPr lang="en-US" sz="2900" i="1">
                              <a:latin typeface="Cambria Math" panose="02040503050406030204" pitchFamily="18" charset="0"/>
                            </a:rPr>
                          </m:ctrlPr>
                        </m:funcPr>
                        <m:fName>
                          <m:limLow>
                            <m:limLowPr>
                              <m:ctrlPr>
                                <a:rPr lang="en-US" sz="2900" i="1">
                                  <a:latin typeface="Cambria Math" panose="02040503050406030204" pitchFamily="18" charset="0"/>
                                </a:rPr>
                              </m:ctrlPr>
                            </m:limLowPr>
                            <m:e>
                              <m:r>
                                <m:rPr>
                                  <m:sty m:val="p"/>
                                </m:rPr>
                                <a:rPr lang="en-US" sz="2900">
                                  <a:latin typeface="Cambria Math" panose="02040503050406030204" pitchFamily="18" charset="0"/>
                                </a:rPr>
                                <m:t>min</m:t>
                              </m:r>
                            </m:e>
                            <m:lim>
                              <m:acc>
                                <m:accPr>
                                  <m:chr m:val="⃗"/>
                                  <m:ctrlPr>
                                    <a:rPr lang="en-US" sz="2900" i="1">
                                      <a:latin typeface="Cambria Math" panose="02040503050406030204" pitchFamily="18" charset="0"/>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lim>
                          </m:limLow>
                        </m:fName>
                        <m:e>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acc>
                                    <m:accPr>
                                      <m:chr m:val="⃗"/>
                                      <m:ctrlPr>
                                        <a:rPr lang="en-US" sz="2900" i="1">
                                          <a:latin typeface="Cambria Math" panose="02040503050406030204" pitchFamily="18" charset="0"/>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sub>
                              </m:sSub>
                              <m:r>
                                <a:rPr lang="en-US" sz="2900" i="1">
                                  <a:latin typeface="Cambria Math" panose="02040503050406030204" pitchFamily="18" charset="0"/>
                                  <a:ea typeface="Cambria Math" panose="02040503050406030204" pitchFamily="18" charset="0"/>
                                </a:rPr>
                                <m:t>×</m:t>
                              </m:r>
                              <m:func>
                                <m:funcPr>
                                  <m:ctrlPr>
                                    <a:rPr lang="en-US" sz="2900" i="1">
                                      <a:latin typeface="Cambria Math" panose="02040503050406030204" pitchFamily="18" charset="0"/>
                                    </a:rPr>
                                  </m:ctrlPr>
                                </m:funcPr>
                                <m:fName>
                                  <m:limLow>
                                    <m:limLowPr>
                                      <m:ctrlPr>
                                        <a:rPr lang="en-US" sz="2900" i="1">
                                          <a:latin typeface="Cambria Math" panose="02040503050406030204" pitchFamily="18" charset="0"/>
                                        </a:rPr>
                                      </m:ctrlPr>
                                    </m:limLowPr>
                                    <m:e>
                                      <m:r>
                                        <m:rPr>
                                          <m:sty m:val="p"/>
                                        </m:rPr>
                                        <a:rPr lang="en-US" sz="2900">
                                          <a:latin typeface="Cambria Math" panose="02040503050406030204" pitchFamily="18" charset="0"/>
                                        </a:rPr>
                                        <m:t>max</m:t>
                                      </m:r>
                                    </m:e>
                                    <m:lim>
                                      <m:r>
                                        <a:rPr lang="en-US" sz="2900" i="1">
                                          <a:latin typeface="Cambria Math" panose="02040503050406030204" pitchFamily="18" charset="0"/>
                                        </a:rPr>
                                        <m:t>𝑖</m:t>
                                      </m:r>
                                      <m:r>
                                        <a:rPr lang="en-US" sz="2900" i="1">
                                          <a:latin typeface="Cambria Math" panose="02040503050406030204" pitchFamily="18" charset="0"/>
                                          <a:ea typeface="Cambria Math" panose="02040503050406030204" pitchFamily="18" charset="0"/>
                                        </a:rPr>
                                        <m:t>≤</m:t>
                                      </m:r>
                                      <m:sSub>
                                        <m:sSubPr>
                                          <m:ctrlPr>
                                            <a:rPr lang="en-US" sz="2900" i="1">
                                              <a:latin typeface="Cambria Math" panose="02040503050406030204" pitchFamily="18" charset="0"/>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𝑡</m:t>
                                          </m:r>
                                        </m:e>
                                        <m:sub>
                                          <m:acc>
                                            <m:accPr>
                                              <m:chr m:val="⃗"/>
                                              <m:ctrlPr>
                                                <a:rPr lang="en-US" sz="2900" i="1">
                                                  <a:latin typeface="Cambria Math" panose="02040503050406030204" pitchFamily="18" charset="0"/>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sub>
                                      </m:sSub>
                                    </m:lim>
                                  </m:limLow>
                                </m:fName>
                                <m:e>
                                  <m:d>
                                    <m:dPr>
                                      <m:begChr m:val="|"/>
                                      <m:endChr m:val="|"/>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𝑃</m:t>
                                          </m:r>
                                        </m:e>
                                        <m:sub>
                                          <m:r>
                                            <a:rPr lang="en-US" sz="2900"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55378"/>
                <a:ext cx="10515600" cy="4351338"/>
              </a:xfrm>
              <a:blipFill>
                <a:blip r:embed="rId2"/>
                <a:stretch>
                  <a:fillRect l="-638"/>
                </a:stretch>
              </a:blipFill>
            </p:spPr>
            <p:txBody>
              <a:bodyPr/>
              <a:lstStyle/>
              <a:p>
                <a:r>
                  <a:rPr lang="en-US">
                    <a:noFill/>
                  </a:rPr>
                  <a:t> </a:t>
                </a:r>
              </a:p>
            </p:txBody>
          </p:sp>
        </mc:Fallback>
      </mc:AlternateContent>
      <p:grpSp>
        <p:nvGrpSpPr>
          <p:cNvPr id="4" name="Group 3"/>
          <p:cNvGrpSpPr/>
          <p:nvPr/>
        </p:nvGrpSpPr>
        <p:grpSpPr>
          <a:xfrm>
            <a:off x="5405498" y="3021211"/>
            <a:ext cx="2259987" cy="1560218"/>
            <a:chOff x="-862663" y="4146380"/>
            <a:chExt cx="3898455" cy="2691359"/>
          </a:xfrm>
        </p:grpSpPr>
        <p:sp>
          <p:nvSpPr>
            <p:cNvPr id="5" name="TextBox 4"/>
            <p:cNvSpPr txBox="1"/>
            <p:nvPr/>
          </p:nvSpPr>
          <p:spPr>
            <a:xfrm>
              <a:off x="726876" y="6302215"/>
              <a:ext cx="777563" cy="451274"/>
            </a:xfrm>
            <a:prstGeom prst="rect">
              <a:avLst/>
            </a:prstGeom>
            <a:noFill/>
          </p:spPr>
          <p:txBody>
            <a:bodyPr wrap="none" rtlCol="0">
              <a:spAutoFit/>
            </a:bodyPr>
            <a:lstStyle/>
            <a:p>
              <a:r>
                <a:rPr lang="en-US" dirty="0" smtClean="0"/>
                <a:t>time</a:t>
              </a:r>
              <a:endParaRPr lang="en-GB" dirty="0"/>
            </a:p>
          </p:txBody>
        </p:sp>
        <p:sp>
          <p:nvSpPr>
            <p:cNvPr id="6" name="TextBox 5"/>
            <p:cNvSpPr txBox="1"/>
            <p:nvPr/>
          </p:nvSpPr>
          <p:spPr>
            <a:xfrm rot="16200000">
              <a:off x="-1121206" y="5420845"/>
              <a:ext cx="968361" cy="451275"/>
            </a:xfrm>
            <a:prstGeom prst="rect">
              <a:avLst/>
            </a:prstGeom>
            <a:noFill/>
          </p:spPr>
          <p:txBody>
            <a:bodyPr wrap="none" rtlCol="0">
              <a:spAutoFit/>
            </a:bodyPr>
            <a:lstStyle/>
            <a:p>
              <a:r>
                <a:rPr lang="en-US" dirty="0" smtClean="0"/>
                <a:t>space</a:t>
              </a:r>
              <a:endParaRPr lang="en-GB" dirty="0"/>
            </a:p>
          </p:txBody>
        </p:sp>
        <p:sp>
          <p:nvSpPr>
            <p:cNvPr id="7" name="TextBox 6"/>
            <p:cNvSpPr txBox="1"/>
            <p:nvPr/>
          </p:nvSpPr>
          <p:spPr>
            <a:xfrm>
              <a:off x="-665367" y="4672383"/>
              <a:ext cx="520405" cy="451274"/>
            </a:xfrm>
            <a:prstGeom prst="rect">
              <a:avLst/>
            </a:prstGeom>
            <a:noFill/>
          </p:spPr>
          <p:txBody>
            <a:bodyPr wrap="none" rtlCol="0">
              <a:spAutoFit/>
            </a:bodyPr>
            <a:lstStyle/>
            <a:p>
              <a:r>
                <a:rPr lang="en-US" dirty="0">
                  <a:solidFill>
                    <a:schemeClr val="accent1"/>
                  </a:solidFill>
                </a:rPr>
                <a:t>m</a:t>
              </a:r>
              <a:endParaRPr lang="en-GB" dirty="0">
                <a:solidFill>
                  <a:schemeClr val="accent1"/>
                </a:solidFill>
              </a:endParaRPr>
            </a:p>
          </p:txBody>
        </p:sp>
        <p:sp>
          <p:nvSpPr>
            <p:cNvPr id="8" name="TextBox 7"/>
            <p:cNvSpPr txBox="1"/>
            <p:nvPr/>
          </p:nvSpPr>
          <p:spPr>
            <a:xfrm>
              <a:off x="2503381" y="6386465"/>
              <a:ext cx="384911" cy="451274"/>
            </a:xfrm>
            <a:prstGeom prst="rect">
              <a:avLst/>
            </a:prstGeom>
            <a:noFill/>
          </p:spPr>
          <p:txBody>
            <a:bodyPr wrap="none" rtlCol="0">
              <a:spAutoFit/>
            </a:bodyPr>
            <a:lstStyle/>
            <a:p>
              <a:r>
                <a:rPr lang="en-US" dirty="0" smtClean="0">
                  <a:solidFill>
                    <a:schemeClr val="accent1"/>
                  </a:solidFill>
                </a:rPr>
                <a:t>t</a:t>
              </a:r>
              <a:endParaRPr lang="en-GB" dirty="0">
                <a:solidFill>
                  <a:schemeClr val="accent1"/>
                </a:solidFill>
              </a:endParaRPr>
            </a:p>
          </p:txBody>
        </p:sp>
        <p:sp>
          <p:nvSpPr>
            <p:cNvPr id="9" name="TextBox 8"/>
            <p:cNvSpPr txBox="1"/>
            <p:nvPr/>
          </p:nvSpPr>
          <p:spPr>
            <a:xfrm>
              <a:off x="553514" y="4146380"/>
              <a:ext cx="1756431" cy="637094"/>
            </a:xfrm>
            <a:prstGeom prst="rect">
              <a:avLst/>
            </a:prstGeom>
            <a:noFill/>
          </p:spPr>
          <p:txBody>
            <a:bodyPr wrap="none" rtlCol="0">
              <a:spAutoFit/>
            </a:bodyPr>
            <a:lstStyle/>
            <a:p>
              <a:r>
                <a:rPr lang="en-US" sz="1800" u="sng" dirty="0"/>
                <a:t>ST Cost</a:t>
              </a:r>
              <a:endParaRPr lang="en-GB" sz="1800" u="sng" dirty="0">
                <a:solidFill>
                  <a:schemeClr val="accent1"/>
                </a:solidFill>
              </a:endParaRPr>
            </a:p>
          </p:txBody>
        </p:sp>
        <p:grpSp>
          <p:nvGrpSpPr>
            <p:cNvPr id="10" name="Group 9"/>
            <p:cNvGrpSpPr/>
            <p:nvPr/>
          </p:nvGrpSpPr>
          <p:grpSpPr>
            <a:xfrm>
              <a:off x="-358356" y="4697796"/>
              <a:ext cx="3103182" cy="1738398"/>
              <a:chOff x="1570552" y="3338357"/>
              <a:chExt cx="3103182" cy="1738398"/>
            </a:xfrm>
          </p:grpSpPr>
          <p:sp>
            <p:nvSpPr>
              <p:cNvPr id="14" name="Rectangle 13"/>
              <p:cNvSpPr/>
              <p:nvPr/>
            </p:nvSpPr>
            <p:spPr>
              <a:xfrm>
                <a:off x="1643361" y="3488084"/>
                <a:ext cx="2919733" cy="1451119"/>
              </a:xfrm>
              <a:prstGeom prst="rect">
                <a:avLst/>
              </a:prstGeom>
              <a:pattFill prst="wdUpDiag">
                <a:fgClr>
                  <a:srgbClr val="FF0000"/>
                </a:fgClr>
                <a:bgClr>
                  <a:srgbClr val="DEDDDD"/>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570552" y="3488084"/>
                <a:ext cx="3103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63094" y="3338357"/>
                <a:ext cx="0" cy="17383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64414" y="4855908"/>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flipV="1">
              <a:off x="-285546" y="4563815"/>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268830" y="6295069"/>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40318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369219"/>
                <a:ext cx="7886700" cy="3477719"/>
              </a:xfrm>
            </p:spPr>
            <p:txBody>
              <a:bodyPr>
                <a:normAutofit lnSpcReduction="10000"/>
              </a:bodyPr>
              <a:lstStyle/>
              <a:p>
                <a:r>
                  <a:rPr lang="en-GB" sz="1800" dirty="0"/>
                  <a:t>Problem: for parallel computation ST-complexity can scale badly in the number of evaluations of a function.</a:t>
                </a:r>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pPr marL="0" indent="0">
                  <a:buNone/>
                </a:pPr>
                <a:endParaRPr lang="en-GB" sz="1800" dirty="0"/>
              </a:p>
              <a:p>
                <a:pPr marL="0" indent="0">
                  <a:buNone/>
                </a:pPr>
                <a:r>
                  <a:rPr lang="en-GB" sz="1800" dirty="0"/>
                  <a:t>[AS15] </a:t>
                </a:r>
                <a14:m>
                  <m:oMath xmlns:m="http://schemas.openxmlformats.org/officeDocument/2006/math">
                    <m:r>
                      <a:rPr lang="en-US" sz="1800" i="1" dirty="0">
                        <a:latin typeface="Cambria Math"/>
                        <a:ea typeface="Cambria Math"/>
                      </a:rPr>
                      <m:t>∃ </m:t>
                    </m:r>
                  </m:oMath>
                </a14:m>
                <a:r>
                  <a:rPr lang="en-GB" sz="1800" dirty="0"/>
                  <a:t>function </a:t>
                </a:r>
                <a:r>
                  <a:rPr lang="en-GB" sz="1800" i="1" dirty="0" err="1"/>
                  <a:t>f</a:t>
                </a:r>
                <a:r>
                  <a:rPr lang="en-GB" sz="1800" baseline="-25000" dirty="0" err="1"/>
                  <a:t>n</a:t>
                </a:r>
                <a:r>
                  <a:rPr lang="en-GB" sz="1800" dirty="0"/>
                  <a:t> (consisting of n RO calls) such that: </a:t>
                </a:r>
                <a14:m>
                  <m:oMath xmlns:m="http://schemas.openxmlformats.org/officeDocument/2006/math">
                    <m:r>
                      <a:rPr lang="en-US" sz="1800" i="1">
                        <a:latin typeface="Cambria Math"/>
                      </a:rPr>
                      <m:t>𝑆𝑇</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a:rPr>
                              <m:t>𝑓</m:t>
                            </m:r>
                          </m:e>
                          <m:sup>
                            <m:r>
                              <a:rPr lang="en-US" sz="1800" i="1">
                                <a:latin typeface="Cambria Math"/>
                                <a:ea typeface="Cambria Math"/>
                              </a:rPr>
                              <m:t>×</m:t>
                            </m:r>
                            <m:rad>
                              <m:radPr>
                                <m:degHide m:val="on"/>
                                <m:ctrlPr>
                                  <a:rPr lang="en-US" sz="1800" i="1">
                                    <a:latin typeface="Cambria Math" panose="02040503050406030204" pitchFamily="18" charset="0"/>
                                    <a:ea typeface="Cambria Math"/>
                                  </a:rPr>
                                </m:ctrlPr>
                              </m:radPr>
                              <m:deg/>
                              <m:e>
                                <m:r>
                                  <a:rPr lang="en-US" sz="1800" i="1">
                                    <a:latin typeface="Cambria Math"/>
                                    <a:ea typeface="Cambria Math"/>
                                  </a:rPr>
                                  <m:t>𝑛</m:t>
                                </m:r>
                              </m:e>
                            </m:rad>
                          </m:sup>
                        </m:sSup>
                      </m:e>
                    </m:d>
                    <m:r>
                      <a:rPr lang="en-US" sz="1800" i="1">
                        <a:latin typeface="Cambria Math"/>
                      </a:rPr>
                      <m:t>=</m:t>
                    </m:r>
                    <m:r>
                      <a:rPr lang="en-US" sz="1800" i="1">
                        <a:latin typeface="Cambria Math"/>
                      </a:rPr>
                      <m:t>𝑂</m:t>
                    </m:r>
                    <m:r>
                      <a:rPr lang="en-US" sz="1800" i="1">
                        <a:latin typeface="Cambria Math"/>
                      </a:rPr>
                      <m:t>(</m:t>
                    </m:r>
                    <m:r>
                      <a:rPr lang="en-US" sz="1800" i="1">
                        <a:latin typeface="Cambria Math"/>
                      </a:rPr>
                      <m:t>𝑆𝑇</m:t>
                    </m:r>
                    <m:d>
                      <m:dPr>
                        <m:ctrlPr>
                          <a:rPr lang="en-US" sz="1800" i="1">
                            <a:latin typeface="Cambria Math" panose="02040503050406030204" pitchFamily="18" charset="0"/>
                          </a:rPr>
                        </m:ctrlPr>
                      </m:dPr>
                      <m:e>
                        <m:r>
                          <a:rPr lang="en-US" sz="1800" i="1">
                            <a:latin typeface="Cambria Math"/>
                          </a:rPr>
                          <m:t>𝑓</m:t>
                        </m:r>
                      </m:e>
                    </m:d>
                    <m:r>
                      <a:rPr lang="en-US" sz="1800" i="1">
                        <a:latin typeface="Cambria Math"/>
                      </a:rPr>
                      <m:t>)</m:t>
                    </m:r>
                  </m:oMath>
                </a14:m>
                <a:endParaRPr lang="en-GB"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636959"/>
              </a:xfrm>
              <a:blipFill>
                <a:blip r:embed="rId2"/>
                <a:stretch>
                  <a:fillRect l="-928" r="-580"/>
                </a:stretch>
              </a:blipFill>
            </p:spPr>
            <p:txBody>
              <a:bodyPr/>
              <a:lstStyle/>
              <a:p>
                <a:r>
                  <a:rPr lang="en-US">
                    <a:noFill/>
                  </a:rPr>
                  <a:t> </a:t>
                </a:r>
              </a:p>
            </p:txBody>
          </p:sp>
        </mc:Fallback>
      </mc:AlternateContent>
      <p:grpSp>
        <p:nvGrpSpPr>
          <p:cNvPr id="4" name="Group 3"/>
          <p:cNvGrpSpPr/>
          <p:nvPr/>
        </p:nvGrpSpPr>
        <p:grpSpPr>
          <a:xfrm>
            <a:off x="1228094" y="2485012"/>
            <a:ext cx="7404061" cy="1605924"/>
            <a:chOff x="1637457" y="3313348"/>
            <a:chExt cx="9872079" cy="2141231"/>
          </a:xfrm>
        </p:grpSpPr>
        <p:sp>
          <p:nvSpPr>
            <p:cNvPr id="7" name="TextBox 6"/>
            <p:cNvSpPr txBox="1"/>
            <p:nvPr/>
          </p:nvSpPr>
          <p:spPr>
            <a:xfrm>
              <a:off x="3503179" y="5044210"/>
              <a:ext cx="697200" cy="410369"/>
            </a:xfrm>
            <a:prstGeom prst="rect">
              <a:avLst/>
            </a:prstGeom>
            <a:noFill/>
          </p:spPr>
          <p:txBody>
            <a:bodyPr wrap="none" rtlCol="0">
              <a:spAutoFit/>
            </a:bodyPr>
            <a:lstStyle/>
            <a:p>
              <a:r>
                <a:rPr lang="en-US" sz="1400" dirty="0"/>
                <a:t>time</a:t>
              </a:r>
              <a:endParaRPr lang="en-GB" sz="1400" dirty="0"/>
            </a:p>
          </p:txBody>
        </p:sp>
        <p:sp>
          <p:nvSpPr>
            <p:cNvPr id="8" name="TextBox 7"/>
            <p:cNvSpPr txBox="1"/>
            <p:nvPr/>
          </p:nvSpPr>
          <p:spPr>
            <a:xfrm rot="16200000">
              <a:off x="1401068" y="3946417"/>
              <a:ext cx="883148" cy="410369"/>
            </a:xfrm>
            <a:prstGeom prst="rect">
              <a:avLst/>
            </a:prstGeom>
            <a:noFill/>
          </p:spPr>
          <p:txBody>
            <a:bodyPr wrap="none" rtlCol="0">
              <a:spAutoFit/>
            </a:bodyPr>
            <a:lstStyle/>
            <a:p>
              <a:r>
                <a:rPr lang="en-US" sz="1400" dirty="0"/>
                <a:t>space</a:t>
              </a:r>
              <a:endParaRPr lang="en-GB" sz="1400" dirty="0"/>
            </a:p>
          </p:txBody>
        </p:sp>
        <p:sp>
          <p:nvSpPr>
            <p:cNvPr id="10" name="TextBox 9"/>
            <p:cNvSpPr txBox="1"/>
            <p:nvPr/>
          </p:nvSpPr>
          <p:spPr>
            <a:xfrm>
              <a:off x="1964705" y="3701208"/>
              <a:ext cx="496291" cy="410369"/>
            </a:xfrm>
            <a:prstGeom prst="rect">
              <a:avLst/>
            </a:prstGeom>
            <a:noFill/>
          </p:spPr>
          <p:txBody>
            <a:bodyPr wrap="none" rtlCol="0">
              <a:spAutoFit/>
            </a:bodyPr>
            <a:lstStyle/>
            <a:p>
              <a:r>
                <a:rPr lang="en-US" sz="1400" dirty="0">
                  <a:solidFill>
                    <a:schemeClr val="accent1"/>
                  </a:solidFill>
                </a:rPr>
                <a:t>S</a:t>
              </a:r>
              <a:r>
                <a:rPr lang="en-US" sz="1400" baseline="-25000" dirty="0">
                  <a:solidFill>
                    <a:schemeClr val="accent1"/>
                  </a:solidFill>
                </a:rPr>
                <a:t>1</a:t>
              </a:r>
              <a:endParaRPr lang="en-GB" sz="1400" baseline="-25000" dirty="0">
                <a:solidFill>
                  <a:schemeClr val="accent1"/>
                </a:solidFill>
              </a:endParaRPr>
            </a:p>
          </p:txBody>
        </p:sp>
        <p:sp>
          <p:nvSpPr>
            <p:cNvPr id="11" name="TextBox 10"/>
            <p:cNvSpPr txBox="1"/>
            <p:nvPr/>
          </p:nvSpPr>
          <p:spPr>
            <a:xfrm>
              <a:off x="4673050" y="4927665"/>
              <a:ext cx="481328" cy="410369"/>
            </a:xfrm>
            <a:prstGeom prst="rect">
              <a:avLst/>
            </a:prstGeom>
            <a:noFill/>
          </p:spPr>
          <p:txBody>
            <a:bodyPr wrap="none" rtlCol="0">
              <a:spAutoFit/>
            </a:bodyPr>
            <a:lstStyle/>
            <a:p>
              <a:r>
                <a:rPr lang="en-US" sz="1400" dirty="0">
                  <a:solidFill>
                    <a:schemeClr val="accent1"/>
                  </a:solidFill>
                </a:rPr>
                <a:t>T</a:t>
              </a:r>
              <a:r>
                <a:rPr lang="en-US" sz="1400" baseline="-25000" dirty="0">
                  <a:solidFill>
                    <a:schemeClr val="accent1"/>
                  </a:solidFill>
                </a:rPr>
                <a:t>1</a:t>
              </a:r>
              <a:endParaRPr lang="en-GB" sz="1400" baseline="-25000" dirty="0">
                <a:solidFill>
                  <a:schemeClr val="accent1"/>
                </a:solidFill>
              </a:endParaRPr>
            </a:p>
          </p:txBody>
        </p:sp>
        <p:sp>
          <p:nvSpPr>
            <p:cNvPr id="12" name="TextBox 11"/>
            <p:cNvSpPr txBox="1"/>
            <p:nvPr/>
          </p:nvSpPr>
          <p:spPr>
            <a:xfrm>
              <a:off x="6497054" y="3398905"/>
              <a:ext cx="5012482" cy="553997"/>
            </a:xfrm>
            <a:prstGeom prst="rect">
              <a:avLst/>
            </a:prstGeom>
            <a:noFill/>
          </p:spPr>
          <p:txBody>
            <a:bodyPr wrap="none" rtlCol="0">
              <a:spAutoFit/>
            </a:bodyPr>
            <a:lstStyle/>
            <a:p>
              <a:r>
                <a:rPr lang="en-US" sz="2100" dirty="0"/>
                <a:t>ST</a:t>
              </a:r>
              <a:r>
                <a:rPr lang="en-US" sz="2100" baseline="-25000" dirty="0"/>
                <a:t>1</a:t>
              </a:r>
              <a:r>
                <a:rPr lang="en-US" sz="2100" dirty="0"/>
                <a:t> = </a:t>
              </a:r>
              <a:r>
                <a:rPr lang="en-US" sz="2100" dirty="0">
                  <a:solidFill>
                    <a:schemeClr val="accent1"/>
                  </a:solidFill>
                </a:rPr>
                <a:t>S</a:t>
              </a:r>
              <a:r>
                <a:rPr lang="en-US" sz="2100" baseline="-25000" dirty="0">
                  <a:solidFill>
                    <a:schemeClr val="accent1"/>
                  </a:solidFill>
                </a:rPr>
                <a:t>1</a:t>
              </a:r>
              <a:r>
                <a:rPr lang="en-US" sz="2100" dirty="0">
                  <a:solidFill>
                    <a:schemeClr val="tx2"/>
                  </a:solidFill>
                </a:rPr>
                <a:t> </a:t>
              </a:r>
              <a:r>
                <a:rPr lang="en-US" sz="2100" dirty="0"/>
                <a:t>× </a:t>
              </a:r>
              <a:r>
                <a:rPr lang="en-US" sz="2100" dirty="0">
                  <a:solidFill>
                    <a:schemeClr val="accent1"/>
                  </a:solidFill>
                </a:rPr>
                <a:t>T</a:t>
              </a:r>
              <a:r>
                <a:rPr lang="en-US" sz="2100" baseline="-25000" dirty="0">
                  <a:solidFill>
                    <a:schemeClr val="accent1"/>
                  </a:solidFill>
                </a:rPr>
                <a:t>1 </a:t>
              </a:r>
              <a:r>
                <a:rPr lang="en-US" sz="2100" dirty="0">
                  <a:latin typeface="Lucida Sans Unicode" panose="020B0602030504020204" pitchFamily="34" charset="0"/>
                  <a:cs typeface="Lucida Sans Unicode" panose="020B0602030504020204" pitchFamily="34" charset="0"/>
                </a:rPr>
                <a:t>≈</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solidFill>
                    <a:schemeClr val="accent2"/>
                  </a:solidFill>
                </a:rPr>
                <a:t>S</a:t>
              </a:r>
              <a:r>
                <a:rPr lang="en-US" sz="2100" baseline="-25000" dirty="0">
                  <a:solidFill>
                    <a:schemeClr val="accent2"/>
                  </a:solidFill>
                </a:rPr>
                <a:t>3</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t>×</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solidFill>
                    <a:schemeClr val="accent2"/>
                  </a:solidFill>
                </a:rPr>
                <a:t>T</a:t>
              </a:r>
              <a:r>
                <a:rPr lang="en-US" sz="2100" baseline="-25000" dirty="0">
                  <a:solidFill>
                    <a:schemeClr val="accent2"/>
                  </a:solidFill>
                </a:rPr>
                <a:t>3</a:t>
              </a:r>
              <a:r>
                <a:rPr lang="en-US" sz="2100" dirty="0">
                  <a:solidFill>
                    <a:schemeClr val="accent2"/>
                  </a:solidFill>
                </a:rPr>
                <a:t> </a:t>
              </a:r>
              <a:r>
                <a:rPr lang="en-US" sz="2100" dirty="0"/>
                <a:t>= ST</a:t>
              </a:r>
              <a:r>
                <a:rPr lang="en-US" sz="2100" baseline="-25000" dirty="0"/>
                <a:t>3</a:t>
              </a:r>
              <a:endParaRPr lang="en-GB" sz="2100"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496291" cy="410369"/>
            </a:xfrm>
            <a:prstGeom prst="rect">
              <a:avLst/>
            </a:prstGeom>
            <a:noFill/>
          </p:spPr>
          <p:txBody>
            <a:bodyPr wrap="none" rtlCol="0">
              <a:spAutoFit/>
            </a:bodyPr>
            <a:lstStyle/>
            <a:p>
              <a:r>
                <a:rPr lang="en-US" sz="1400" dirty="0">
                  <a:solidFill>
                    <a:schemeClr val="accent2"/>
                  </a:solidFill>
                </a:rPr>
                <a:t>S</a:t>
              </a:r>
              <a:r>
                <a:rPr lang="en-US" sz="1400" baseline="-25000" dirty="0">
                  <a:solidFill>
                    <a:schemeClr val="accent2"/>
                  </a:solidFill>
                </a:rPr>
                <a:t>3</a:t>
              </a:r>
              <a:endParaRPr lang="en-GB" sz="1400"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6" y="4927665"/>
              <a:ext cx="481328" cy="410369"/>
            </a:xfrm>
            <a:prstGeom prst="rect">
              <a:avLst/>
            </a:prstGeom>
            <a:noFill/>
          </p:spPr>
          <p:txBody>
            <a:bodyPr wrap="none" rtlCol="0">
              <a:spAutoFit/>
            </a:bodyPr>
            <a:lstStyle/>
            <a:p>
              <a:r>
                <a:rPr lang="en-US" sz="1400" dirty="0">
                  <a:solidFill>
                    <a:schemeClr val="accent2"/>
                  </a:solidFill>
                </a:rPr>
                <a:t>T</a:t>
              </a:r>
              <a:r>
                <a:rPr lang="en-US" sz="1400" baseline="-25000" dirty="0">
                  <a:solidFill>
                    <a:schemeClr val="accent2"/>
                  </a:solidFill>
                </a:rPr>
                <a:t>3</a:t>
              </a:r>
              <a:endParaRPr lang="en-GB" sz="1400" baseline="-25000" dirty="0">
                <a:solidFill>
                  <a:schemeClr val="accent2"/>
                </a:solidFill>
              </a:endParaRPr>
            </a:p>
          </p:txBody>
        </p:sp>
        <p:cxnSp>
          <p:nvCxnSpPr>
            <p:cNvPr id="89" name="Straight Arrow Connector 88"/>
            <p:cNvCxnSpPr/>
            <p:nvPr/>
          </p:nvCxnSpPr>
          <p:spPr>
            <a:xfrm flipV="1">
              <a:off x="6735007" y="3867070"/>
              <a:ext cx="137648" cy="432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65193" y="4296878"/>
              <a:ext cx="2205986" cy="1046440"/>
            </a:xfrm>
            <a:prstGeom prst="rect">
              <a:avLst/>
            </a:prstGeom>
            <a:noFill/>
          </p:spPr>
          <p:txBody>
            <a:bodyPr wrap="square" rtlCol="0">
              <a:spAutoFit/>
            </a:bodyPr>
            <a:lstStyle/>
            <a:p>
              <a:pPr algn="ctr"/>
              <a:r>
                <a:rPr lang="en-US" sz="1500" dirty="0"/>
                <a:t>cost of computing</a:t>
              </a:r>
            </a:p>
            <a:p>
              <a:pPr algn="ctr"/>
              <a:r>
                <a:rPr lang="en-US" sz="1500" i="1" dirty="0"/>
                <a:t>f</a:t>
              </a:r>
              <a:r>
                <a:rPr lang="en-US" sz="1500" dirty="0"/>
                <a:t> once</a:t>
              </a:r>
              <a:endParaRPr lang="en-GB" sz="1500" dirty="0"/>
            </a:p>
          </p:txBody>
        </p:sp>
        <p:sp>
          <p:nvSpPr>
            <p:cNvPr id="92" name="TextBox 91"/>
            <p:cNvSpPr txBox="1"/>
            <p:nvPr/>
          </p:nvSpPr>
          <p:spPr>
            <a:xfrm>
              <a:off x="9150154" y="4275782"/>
              <a:ext cx="2205986" cy="1046440"/>
            </a:xfrm>
            <a:prstGeom prst="rect">
              <a:avLst/>
            </a:prstGeom>
            <a:noFill/>
          </p:spPr>
          <p:txBody>
            <a:bodyPr wrap="square" rtlCol="0">
              <a:spAutoFit/>
            </a:bodyPr>
            <a:lstStyle/>
            <a:p>
              <a:pPr algn="ctr"/>
              <a:r>
                <a:rPr lang="en-US" sz="1500" dirty="0"/>
                <a:t>cost of computing</a:t>
              </a:r>
            </a:p>
            <a:p>
              <a:pPr algn="ctr"/>
              <a:r>
                <a:rPr lang="en-US" sz="1500" i="1" dirty="0"/>
                <a:t>f</a:t>
              </a:r>
              <a:r>
                <a:rPr lang="en-US" sz="1500" dirty="0"/>
                <a:t> three times</a:t>
              </a:r>
              <a:endParaRPr lang="en-GB" sz="1500" dirty="0"/>
            </a:p>
          </p:txBody>
        </p:sp>
        <p:cxnSp>
          <p:nvCxnSpPr>
            <p:cNvPr id="93" name="Straight Arrow Connector 92"/>
            <p:cNvCxnSpPr/>
            <p:nvPr/>
          </p:nvCxnSpPr>
          <p:spPr>
            <a:xfrm flipH="1" flipV="1">
              <a:off x="10215285" y="3849959"/>
              <a:ext cx="192933" cy="4665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717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Attack Quality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428750"/>
                <a:ext cx="7886700" cy="3263504"/>
              </a:xfrm>
            </p:spPr>
            <p:txBody>
              <a:bodyPr/>
              <a:lstStyle/>
              <a:p>
                <a:pPr marL="0" indent="0">
                  <a:buNone/>
                </a:pPr>
                <a:r>
                  <a:rPr lang="en-US" sz="3000" dirty="0" smtClean="0">
                    <a:latin typeface="Cambria Math" panose="02040503050406030204" pitchFamily="18" charset="0"/>
                  </a:rPr>
                  <a:t>Naïve Sequential Pebbling Cost: </a:t>
                </a:r>
                <a14:m>
                  <m:oMath xmlns:m="http://schemas.openxmlformats.org/officeDocument/2006/math">
                    <m:r>
                      <a:rPr lang="en-US" sz="3000" i="1" smtClean="0">
                        <a:latin typeface="Cambria Math"/>
                        <a:ea typeface="Cambria Math"/>
                      </a:rPr>
                      <m:t>≈</m:t>
                    </m:r>
                    <m:sSup>
                      <m:sSupPr>
                        <m:ctrlPr>
                          <a:rPr lang="en-US" sz="3000" i="1" smtClean="0">
                            <a:latin typeface="Cambria Math" panose="02040503050406030204" pitchFamily="18" charset="0"/>
                            <a:ea typeface="Cambria Math"/>
                          </a:rPr>
                        </m:ctrlPr>
                      </m:sSupPr>
                      <m:e>
                        <m:r>
                          <m:rPr>
                            <m:sty m:val="p"/>
                          </m:rPr>
                          <a:rPr lang="en-US" sz="3000" b="0" i="0" smtClean="0">
                            <a:latin typeface="Cambria Math"/>
                            <a:ea typeface="Cambria Math"/>
                          </a:rPr>
                          <m:t>N</m:t>
                        </m:r>
                      </m:e>
                      <m:sup>
                        <m:r>
                          <a:rPr lang="en-US" sz="3000" b="0" i="0" smtClean="0">
                            <a:latin typeface="Cambria Math"/>
                            <a:ea typeface="Cambria Math"/>
                          </a:rPr>
                          <m:t>2</m:t>
                        </m:r>
                      </m:sup>
                    </m:sSup>
                    <m:r>
                      <a:rPr lang="en-US" sz="3000" b="0" i="0" smtClean="0">
                        <a:latin typeface="Cambria Math"/>
                        <a:ea typeface="Cambria Math"/>
                      </a:rPr>
                      <m:t>/2</m:t>
                    </m:r>
                  </m:oMath>
                </a14:m>
                <a:r>
                  <a:rPr lang="en-US" sz="3000" dirty="0" smtClean="0">
                    <a:latin typeface="Cambria Math" panose="02040503050406030204" pitchFamily="18" charset="0"/>
                  </a:rPr>
                  <a:t> </a:t>
                </a:r>
              </a:p>
              <a:p>
                <a:pPr marL="0" indent="0" algn="ctr">
                  <a:buNone/>
                </a:pPr>
                <a:endParaRPr lang="en-US" sz="3000" dirty="0" smtClean="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3000" b="0" i="0" smtClean="0">
                          <a:latin typeface="Cambria Math"/>
                        </a:rPr>
                        <m:t>AttackQuality</m:t>
                      </m:r>
                      <m:d>
                        <m:dPr>
                          <m:ctrlPr>
                            <a:rPr lang="en-US" sz="3000" i="1">
                              <a:latin typeface="Cambria Math" panose="02040503050406030204" pitchFamily="18" charset="0"/>
                            </a:rPr>
                          </m:ctrlPr>
                        </m:dPr>
                        <m:e>
                          <m:r>
                            <a:rPr lang="en-US" sz="3000" b="0" i="1" smtClean="0">
                              <a:latin typeface="Cambria Math"/>
                            </a:rPr>
                            <m:t>𝑃</m:t>
                          </m:r>
                        </m:e>
                      </m:d>
                      <m:r>
                        <a:rPr lang="en-US" sz="3000" i="1">
                          <a:latin typeface="Cambria Math"/>
                          <a:ea typeface="Cambria Math"/>
                        </a:rPr>
                        <m:t>≈</m:t>
                      </m:r>
                      <m:f>
                        <m:fPr>
                          <m:ctrlPr>
                            <a:rPr lang="en-US" sz="3000" i="1">
                              <a:latin typeface="Cambria Math" panose="02040503050406030204" pitchFamily="18" charset="0"/>
                            </a:rPr>
                          </m:ctrlPr>
                        </m:fPr>
                        <m:num>
                          <m:sSup>
                            <m:sSupPr>
                              <m:ctrlPr>
                                <a:rPr lang="en-US" sz="3000" i="1">
                                  <a:latin typeface="Cambria Math" panose="02040503050406030204" pitchFamily="18" charset="0"/>
                                  <a:ea typeface="Cambria Math"/>
                                </a:rPr>
                              </m:ctrlPr>
                            </m:sSupPr>
                            <m:e>
                              <m:r>
                                <m:rPr>
                                  <m:sty m:val="p"/>
                                </m:rPr>
                                <a:rPr lang="en-US" sz="3000">
                                  <a:latin typeface="Cambria Math"/>
                                  <a:ea typeface="Cambria Math"/>
                                </a:rPr>
                                <m:t>N</m:t>
                              </m:r>
                            </m:e>
                            <m:sup>
                              <m:r>
                                <a:rPr lang="en-US" sz="3000">
                                  <a:latin typeface="Cambria Math"/>
                                  <a:ea typeface="Cambria Math"/>
                                </a:rPr>
                                <m:t>2</m:t>
                              </m:r>
                            </m:sup>
                          </m:sSup>
                          <m:r>
                            <a:rPr lang="en-US" sz="3000">
                              <a:latin typeface="Cambria Math"/>
                              <a:ea typeface="Cambria Math"/>
                            </a:rPr>
                            <m:t>/2</m:t>
                          </m:r>
                        </m:num>
                        <m:den>
                          <m:r>
                            <a:rPr lang="en-US" sz="3000" b="0" i="1" smtClean="0">
                              <a:latin typeface="Cambria Math"/>
                            </a:rPr>
                            <m:t>𝐶𝐶</m:t>
                          </m:r>
                          <m:r>
                            <a:rPr lang="en-US" sz="3000" b="0" i="1" smtClean="0">
                              <a:latin typeface="Cambria Math"/>
                            </a:rPr>
                            <m:t>(</m:t>
                          </m:r>
                          <m:r>
                            <a:rPr lang="en-US" sz="3000" b="0" i="1" smtClean="0">
                              <a:latin typeface="Cambria Math"/>
                            </a:rPr>
                            <m:t>𝑃</m:t>
                          </m:r>
                          <m:r>
                            <a:rPr lang="en-US" sz="3000" b="0" i="1" smtClean="0">
                              <a:latin typeface="Cambria Math"/>
                            </a:rPr>
                            <m:t>)</m:t>
                          </m:r>
                        </m:den>
                      </m:f>
                    </m:oMath>
                  </m:oMathPara>
                </a14:m>
                <a:endParaRPr lang="en-US" dirty="0" smtClean="0"/>
              </a:p>
              <a:p>
                <a:pPr marL="0" indent="0" algn="ctr">
                  <a:buNone/>
                </a:pPr>
                <a:endParaRPr lang="en-US" dirty="0"/>
              </a:p>
              <a:p>
                <a:pPr marL="0" indent="0">
                  <a:buNone/>
                </a:pPr>
                <a:r>
                  <a:rPr lang="en-US" sz="2400" b="1" dirty="0" smtClean="0"/>
                  <a:t>Example:</a:t>
                </a:r>
                <a:r>
                  <a:rPr lang="en-US" sz="2400" dirty="0" smtClean="0"/>
                  <a:t>  </a:t>
                </a:r>
                <a14:m>
                  <m:oMath xmlns:m="http://schemas.openxmlformats.org/officeDocument/2006/math">
                    <m:r>
                      <m:rPr>
                        <m:sty m:val="p"/>
                      </m:rPr>
                      <a:rPr lang="en-US" sz="2400">
                        <a:latin typeface="Cambria Math"/>
                      </a:rPr>
                      <m:t>AttackQuality</m:t>
                    </m:r>
                    <m:d>
                      <m:dPr>
                        <m:ctrlPr>
                          <a:rPr lang="en-US" sz="2400" i="1">
                            <a:latin typeface="Cambria Math" panose="02040503050406030204" pitchFamily="18" charset="0"/>
                          </a:rPr>
                        </m:ctrlPr>
                      </m:dPr>
                      <m:e>
                        <m:r>
                          <a:rPr lang="en-US" sz="2400" b="0" i="1" smtClean="0">
                            <a:latin typeface="Cambria Math"/>
                          </a:rPr>
                          <m:t>𝑃</m:t>
                        </m:r>
                      </m:e>
                    </m:d>
                    <m:r>
                      <a:rPr lang="en-US" sz="2400" i="1">
                        <a:latin typeface="Cambria Math"/>
                        <a:ea typeface="Cambria Math"/>
                      </a:rPr>
                      <m:t>≈</m:t>
                    </m:r>
                    <m:r>
                      <a:rPr lang="en-US" sz="2400" b="0" i="1" smtClean="0">
                        <a:latin typeface="Cambria Math"/>
                        <a:ea typeface="Cambria Math"/>
                      </a:rPr>
                      <m:t>10</m:t>
                    </m:r>
                  </m:oMath>
                </a14:m>
                <a:r>
                  <a:rPr lang="en-US" dirty="0" smtClean="0"/>
                  <a:t> </a:t>
                </a:r>
              </a:p>
              <a:p>
                <a:pPr marL="0" indent="0">
                  <a:buNone/>
                </a:pPr>
                <a:r>
                  <a:rPr lang="en-US" dirty="0"/>
                  <a:t> </a:t>
                </a:r>
                <a:r>
                  <a:rPr lang="en-US" dirty="0" smtClean="0"/>
                  <a:t>   </a:t>
                </a:r>
                <a:r>
                  <a:rPr lang="en-US" dirty="0" smtClean="0">
                    <a:sym typeface="Wingdings" pitchFamily="2" charset="2"/>
                  </a:rPr>
                  <a:t> </a:t>
                </a:r>
                <a:r>
                  <a:rPr lang="en-US" dirty="0" smtClean="0"/>
                  <a:t>Pebbling Attack is 10 times more efficient than Naive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428750"/>
                <a:ext cx="7886700" cy="3263504"/>
              </a:xfrm>
              <a:blipFill rotWithShape="1">
                <a:blip r:embed="rId2"/>
                <a:stretch>
                  <a:fillRect l="-2166" b="-3172"/>
                </a:stretch>
              </a:blipFill>
            </p:spPr>
            <p:txBody>
              <a:bodyPr/>
              <a:lstStyle/>
              <a:p>
                <a:r>
                  <a:rPr lang="en-US">
                    <a:noFill/>
                  </a:rPr>
                  <a:t> </a:t>
                </a:r>
              </a:p>
            </p:txBody>
          </p:sp>
        </mc:Fallback>
      </mc:AlternateContent>
    </p:spTree>
    <p:extLst>
      <p:ext uri="{BB962C8B-B14F-4D97-AF65-F5344CB8AC3E}">
        <p14:creationId xmlns:p14="http://schemas.microsoft.com/office/powerpoint/2010/main" val="366627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4"/>
            <a:ext cx="8534400" cy="994172"/>
          </a:xfrm>
        </p:spPr>
        <p:txBody>
          <a:bodyPr/>
          <a:lstStyle/>
          <a:p>
            <a:r>
              <a:rPr lang="en-US" dirty="0" smtClean="0"/>
              <a:t>Sustained Space Complexity [ABP18]</a:t>
            </a:r>
            <a:endParaRPr lang="en-GB" dirty="0"/>
          </a:p>
        </p:txBody>
      </p:sp>
      <p:sp>
        <p:nvSpPr>
          <p:cNvPr id="3" name="Content Placeholder 2"/>
          <p:cNvSpPr>
            <a:spLocks noGrp="1"/>
          </p:cNvSpPr>
          <p:nvPr>
            <p:ph idx="1"/>
          </p:nvPr>
        </p:nvSpPr>
        <p:spPr>
          <a:xfrm>
            <a:off x="549989" y="931684"/>
            <a:ext cx="6400800" cy="3394472"/>
          </a:xfrm>
        </p:spPr>
        <p:txBody>
          <a:bodyPr>
            <a:normAutofit/>
          </a:bodyPr>
          <a:lstStyle/>
          <a:p>
            <a:r>
              <a:rPr lang="en-US" sz="1800" dirty="0"/>
              <a:t>Using memory is more costly than doing computation (at least for ASICs).</a:t>
            </a:r>
            <a:endParaRPr lang="en-GB" sz="1800" dirty="0"/>
          </a:p>
          <a:p>
            <a:r>
              <a:rPr lang="en-US" sz="1800" b="1" dirty="0"/>
              <a:t>Idea: </a:t>
            </a:r>
            <a:r>
              <a:rPr lang="en-US" sz="1800" dirty="0"/>
              <a:t>Only charge for computational step where a lot of memory is being used.</a:t>
            </a:r>
          </a:p>
          <a:p>
            <a:r>
              <a:rPr lang="en-US" sz="1800" b="1" dirty="0"/>
              <a:t>Definition: </a:t>
            </a:r>
            <a:r>
              <a:rPr lang="en-US" sz="1800" dirty="0"/>
              <a:t>s-Sustained Space</a:t>
            </a:r>
          </a:p>
          <a:p>
            <a:pPr marL="0" indent="0">
              <a:buNone/>
            </a:pPr>
            <a:r>
              <a:rPr lang="en-US" sz="1800" dirty="0"/>
              <a:t> 		“</a:t>
            </a:r>
            <a:r>
              <a:rPr lang="en-US" sz="1800" dirty="0">
                <a:solidFill>
                  <a:srgbClr val="FF0000"/>
                </a:solidFill>
              </a:rPr>
              <a:t>Time</a:t>
            </a:r>
            <a:r>
              <a:rPr lang="en-US" sz="1800" dirty="0"/>
              <a:t> spent above memory threshold s”</a:t>
            </a:r>
          </a:p>
        </p:txBody>
      </p:sp>
      <p:sp>
        <p:nvSpPr>
          <p:cNvPr id="4" name="TextBox 3"/>
          <p:cNvSpPr txBox="1"/>
          <p:nvPr/>
        </p:nvSpPr>
        <p:spPr>
          <a:xfrm>
            <a:off x="1481707" y="2995128"/>
            <a:ext cx="2077733" cy="346249"/>
          </a:xfrm>
          <a:prstGeom prst="rect">
            <a:avLst/>
          </a:prstGeom>
          <a:noFill/>
        </p:spPr>
        <p:txBody>
          <a:bodyPr wrap="none" lIns="68580" tIns="34290" rIns="68580" bIns="34290" rtlCol="0">
            <a:spAutoFit/>
          </a:bodyPr>
          <a:lstStyle/>
          <a:p>
            <a:r>
              <a:rPr lang="en-US" sz="1800" u="sng" dirty="0"/>
              <a:t>s-Sustained Space</a:t>
            </a:r>
            <a:endParaRPr lang="en-GB" sz="1800" u="sng" dirty="0">
              <a:solidFill>
                <a:schemeClr val="accent1"/>
              </a:solidFill>
            </a:endParaRPr>
          </a:p>
        </p:txBody>
      </p:sp>
      <p:cxnSp>
        <p:nvCxnSpPr>
          <p:cNvPr id="6" name="Straight Arrow Connector 5"/>
          <p:cNvCxnSpPr/>
          <p:nvPr/>
        </p:nvCxnSpPr>
        <p:spPr>
          <a:xfrm flipH="1" flipV="1">
            <a:off x="1367211" y="3341375"/>
            <a:ext cx="12537" cy="13037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150504" y="4741218"/>
            <a:ext cx="404598" cy="238527"/>
          </a:xfrm>
          <a:prstGeom prst="rect">
            <a:avLst/>
          </a:prstGeom>
          <a:noFill/>
        </p:spPr>
        <p:txBody>
          <a:bodyPr wrap="none" lIns="68580" tIns="34290" rIns="68580" bIns="34290" rtlCol="0">
            <a:spAutoFit/>
          </a:bodyPr>
          <a:lstStyle/>
          <a:p>
            <a:r>
              <a:rPr lang="en-US" dirty="0"/>
              <a:t>time</a:t>
            </a:r>
            <a:endParaRPr lang="en-GB" dirty="0"/>
          </a:p>
        </p:txBody>
      </p:sp>
      <p:sp>
        <p:nvSpPr>
          <p:cNvPr id="8" name="TextBox 7"/>
          <p:cNvSpPr txBox="1"/>
          <p:nvPr/>
        </p:nvSpPr>
        <p:spPr>
          <a:xfrm rot="16200000">
            <a:off x="787366" y="4034111"/>
            <a:ext cx="515206" cy="238527"/>
          </a:xfrm>
          <a:prstGeom prst="rect">
            <a:avLst/>
          </a:prstGeom>
          <a:noFill/>
        </p:spPr>
        <p:txBody>
          <a:bodyPr wrap="none" lIns="68580" tIns="34290" rIns="68580" bIns="34290" rtlCol="0">
            <a:spAutoFit/>
          </a:bodyPr>
          <a:lstStyle/>
          <a:p>
            <a:r>
              <a:rPr lang="en-US" dirty="0"/>
              <a:t>space</a:t>
            </a:r>
            <a:endParaRPr lang="en-GB" dirty="0"/>
          </a:p>
        </p:txBody>
      </p:sp>
      <p:sp>
        <p:nvSpPr>
          <p:cNvPr id="9" name="Freeform 8"/>
          <p:cNvSpPr/>
          <p:nvPr/>
        </p:nvSpPr>
        <p:spPr>
          <a:xfrm>
            <a:off x="1377863" y="3567362"/>
            <a:ext cx="2160984" cy="1075134"/>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cxnSp>
        <p:nvCxnSpPr>
          <p:cNvPr id="11" name="Straight Arrow Connector 10"/>
          <p:cNvCxnSpPr/>
          <p:nvPr/>
        </p:nvCxnSpPr>
        <p:spPr>
          <a:xfrm>
            <a:off x="2760221" y="4638030"/>
            <a:ext cx="10979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1292230" y="4190769"/>
            <a:ext cx="2512721" cy="43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7021" y="4048027"/>
            <a:ext cx="114300" cy="238527"/>
          </a:xfrm>
          <a:prstGeom prst="rect">
            <a:avLst/>
          </a:prstGeom>
          <a:noFill/>
        </p:spPr>
        <p:txBody>
          <a:bodyPr wrap="square" lIns="68580" tIns="34290" rIns="68580" bIns="34290" rtlCol="0">
            <a:spAutoFit/>
          </a:bodyPr>
          <a:lstStyle/>
          <a:p>
            <a:r>
              <a:rPr lang="en-US" dirty="0" smtClean="0"/>
              <a:t>s</a:t>
            </a:r>
            <a:endParaRPr lang="en-GB" dirty="0"/>
          </a:p>
        </p:txBody>
      </p:sp>
      <p:cxnSp>
        <p:nvCxnSpPr>
          <p:cNvPr id="18" name="Straight Connector 17"/>
          <p:cNvCxnSpPr/>
          <p:nvPr/>
        </p:nvCxnSpPr>
        <p:spPr>
          <a:xfrm flipH="1">
            <a:off x="1815417" y="4636403"/>
            <a:ext cx="49318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15416" y="3732720"/>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07738" y="3734504"/>
            <a:ext cx="2" cy="10270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08621" y="3730934"/>
            <a:ext cx="1779"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60220" y="3741649"/>
            <a:ext cx="0" cy="102854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08593" y="4637655"/>
            <a:ext cx="202662" cy="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1367212" y="4637654"/>
            <a:ext cx="14995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2508621" y="4638191"/>
            <a:ext cx="249819"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273268" y="3341376"/>
            <a:ext cx="1943100" cy="1240105"/>
            <a:chOff x="5791200" y="4269608"/>
            <a:chExt cx="2590800" cy="1653473"/>
          </a:xfrm>
        </p:grpSpPr>
        <p:sp>
          <p:nvSpPr>
            <p:cNvPr id="50" name="Oval 49"/>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6019800" y="4466272"/>
              <a:ext cx="2133600" cy="1456809"/>
            </a:xfrm>
            <a:prstGeom prst="rect">
              <a:avLst/>
            </a:prstGeom>
            <a:noFill/>
          </p:spPr>
          <p:txBody>
            <a:bodyPr wrap="square" rtlCol="0">
              <a:spAutoFit/>
            </a:bodyPr>
            <a:lstStyle/>
            <a:p>
              <a:pPr lvl="1" algn="ctr"/>
              <a:r>
                <a:rPr lang="en-US" sz="1800" dirty="0"/>
                <a:t>Intuition: trade-offs are free.</a:t>
              </a:r>
            </a:p>
            <a:p>
              <a:endParaRPr lang="en-GB" dirty="0"/>
            </a:p>
          </p:txBody>
        </p:sp>
      </p:grpSp>
      <p:cxnSp>
        <p:nvCxnSpPr>
          <p:cNvPr id="58" name="Straight Connector 57"/>
          <p:cNvCxnSpPr/>
          <p:nvPr/>
        </p:nvCxnSpPr>
        <p:spPr>
          <a:xfrm>
            <a:off x="1517165" y="3732720"/>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373479" y="4763876"/>
            <a:ext cx="2512721" cy="4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63611" y="3730935"/>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517167" y="4635710"/>
            <a:ext cx="146216"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663382" y="4635710"/>
            <a:ext cx="15203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a:off x="6387818" y="2279546"/>
            <a:ext cx="1943100" cy="1143000"/>
            <a:chOff x="5791200" y="4269608"/>
            <a:chExt cx="2590800" cy="1524000"/>
          </a:xfrm>
        </p:grpSpPr>
        <p:sp>
          <p:nvSpPr>
            <p:cNvPr id="29" name="Oval 28"/>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6019800" y="4544188"/>
                  <a:ext cx="2133600" cy="861775"/>
                </a:xfrm>
                <a:prstGeom prst="rect">
                  <a:avLst/>
                </a:prstGeom>
                <a:noFill/>
              </p:spPr>
              <p:txBody>
                <a:bodyPr wrap="square" rtlCol="0">
                  <a:spAutoFit/>
                </a:bodyPr>
                <a:lstStyle/>
                <a:p>
                  <a:pPr lvl="1" algn="ctr"/>
                  <a:r>
                    <a:rPr lang="en-US" sz="1800" b="1" dirty="0"/>
                    <a:t>FACT: </a:t>
                  </a:r>
                </a:p>
                <a:p>
                  <a:pPr lvl="1" algn="ct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rPr>
                          <m:t>CC</m:t>
                        </m:r>
                        <m:r>
                          <a:rPr lang="en-US" sz="1800" i="1">
                            <a:latin typeface="Cambria Math" panose="02040503050406030204" pitchFamily="18" charset="0"/>
                          </a:rPr>
                          <m:t>&gt;</m:t>
                        </m:r>
                        <m:r>
                          <a:rPr lang="en-US" sz="1800" i="1">
                            <a:latin typeface="Cambria Math" panose="02040503050406030204" pitchFamily="18" charset="0"/>
                          </a:rPr>
                          <m:t>𝑠𝑡</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019800" y="4544188"/>
                  <a:ext cx="2133600" cy="830997"/>
                </a:xfrm>
                <a:prstGeom prst="rect">
                  <a:avLst/>
                </a:prstGeom>
                <a:blipFill>
                  <a:blip r:embed="rId2"/>
                  <a:stretch>
                    <a:fillRect t="-5147"/>
                  </a:stretch>
                </a:blipFill>
              </p:spPr>
              <p:txBody>
                <a:bodyPr/>
                <a:lstStyle/>
                <a:p>
                  <a:r>
                    <a:rPr lang="en-US">
                      <a:noFill/>
                    </a:rPr>
                    <a:t> </a:t>
                  </a:r>
                </a:p>
              </p:txBody>
            </p:sp>
          </mc:Fallback>
        </mc:AlternateContent>
      </p:grpSp>
    </p:spTree>
    <p:extLst>
      <p:ext uri="{BB962C8B-B14F-4D97-AF65-F5344CB8AC3E}">
        <p14:creationId xmlns:p14="http://schemas.microsoft.com/office/powerpoint/2010/main" val="218886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4"/>
            <a:ext cx="8534400" cy="994172"/>
          </a:xfrm>
        </p:spPr>
        <p:txBody>
          <a:bodyPr/>
          <a:lstStyle/>
          <a:p>
            <a:r>
              <a:rPr lang="en-US" dirty="0" smtClean="0"/>
              <a:t>Sustained Space Complexity [ABP18]</a:t>
            </a:r>
            <a:endParaRPr lang="en-GB" dirty="0"/>
          </a:p>
        </p:txBody>
      </p:sp>
      <p:sp>
        <p:nvSpPr>
          <p:cNvPr id="3" name="Content Placeholder 2"/>
          <p:cNvSpPr>
            <a:spLocks noGrp="1"/>
          </p:cNvSpPr>
          <p:nvPr>
            <p:ph idx="1"/>
          </p:nvPr>
        </p:nvSpPr>
        <p:spPr>
          <a:xfrm>
            <a:off x="549989" y="931684"/>
            <a:ext cx="6400800" cy="3394472"/>
          </a:xfrm>
        </p:spPr>
        <p:txBody>
          <a:bodyPr>
            <a:normAutofit/>
          </a:bodyPr>
          <a:lstStyle/>
          <a:p>
            <a:r>
              <a:rPr lang="en-US" sz="1800" dirty="0"/>
              <a:t>Using memory is more costly than doing computation (at least for ASICs).</a:t>
            </a:r>
            <a:endParaRPr lang="en-GB" sz="1800" dirty="0"/>
          </a:p>
          <a:p>
            <a:r>
              <a:rPr lang="en-US" sz="1800" b="1" dirty="0"/>
              <a:t>Idea: </a:t>
            </a:r>
            <a:r>
              <a:rPr lang="en-US" sz="1800" dirty="0"/>
              <a:t>Only charge for computational step where a lot of memory is being used.</a:t>
            </a:r>
          </a:p>
          <a:p>
            <a:r>
              <a:rPr lang="en-US" sz="1800" b="1" dirty="0"/>
              <a:t>Definition: </a:t>
            </a:r>
            <a:r>
              <a:rPr lang="en-US" sz="1800" dirty="0"/>
              <a:t>s-Sustained Space</a:t>
            </a:r>
          </a:p>
          <a:p>
            <a:pPr marL="0" indent="0">
              <a:buNone/>
            </a:pPr>
            <a:r>
              <a:rPr lang="en-US" sz="1800" dirty="0"/>
              <a:t> 		“</a:t>
            </a:r>
            <a:r>
              <a:rPr lang="en-US" sz="1800" dirty="0">
                <a:solidFill>
                  <a:srgbClr val="FF0000"/>
                </a:solidFill>
              </a:rPr>
              <a:t>Time</a:t>
            </a:r>
            <a:r>
              <a:rPr lang="en-US" sz="1800" dirty="0"/>
              <a:t> spent above memory threshold s”</a:t>
            </a:r>
          </a:p>
        </p:txBody>
      </p:sp>
      <p:sp>
        <p:nvSpPr>
          <p:cNvPr id="4" name="TextBox 3"/>
          <p:cNvSpPr txBox="1"/>
          <p:nvPr/>
        </p:nvSpPr>
        <p:spPr>
          <a:xfrm>
            <a:off x="1481707" y="2995128"/>
            <a:ext cx="2077733" cy="346249"/>
          </a:xfrm>
          <a:prstGeom prst="rect">
            <a:avLst/>
          </a:prstGeom>
          <a:noFill/>
        </p:spPr>
        <p:txBody>
          <a:bodyPr wrap="none" lIns="68580" tIns="34290" rIns="68580" bIns="34290" rtlCol="0">
            <a:spAutoFit/>
          </a:bodyPr>
          <a:lstStyle/>
          <a:p>
            <a:r>
              <a:rPr lang="en-US" sz="1800" u="sng" dirty="0"/>
              <a:t>s-Sustained Space</a:t>
            </a:r>
            <a:endParaRPr lang="en-GB" sz="1800" u="sng" dirty="0">
              <a:solidFill>
                <a:schemeClr val="accent1"/>
              </a:solidFill>
            </a:endParaRPr>
          </a:p>
        </p:txBody>
      </p:sp>
      <p:cxnSp>
        <p:nvCxnSpPr>
          <p:cNvPr id="6" name="Straight Arrow Connector 5"/>
          <p:cNvCxnSpPr/>
          <p:nvPr/>
        </p:nvCxnSpPr>
        <p:spPr>
          <a:xfrm flipH="1" flipV="1">
            <a:off x="1367211" y="3341375"/>
            <a:ext cx="12537" cy="13037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150504" y="4741218"/>
            <a:ext cx="404598" cy="238527"/>
          </a:xfrm>
          <a:prstGeom prst="rect">
            <a:avLst/>
          </a:prstGeom>
          <a:noFill/>
        </p:spPr>
        <p:txBody>
          <a:bodyPr wrap="none" lIns="68580" tIns="34290" rIns="68580" bIns="34290" rtlCol="0">
            <a:spAutoFit/>
          </a:bodyPr>
          <a:lstStyle/>
          <a:p>
            <a:r>
              <a:rPr lang="en-US" dirty="0"/>
              <a:t>time</a:t>
            </a:r>
            <a:endParaRPr lang="en-GB" dirty="0"/>
          </a:p>
        </p:txBody>
      </p:sp>
      <p:sp>
        <p:nvSpPr>
          <p:cNvPr id="8" name="TextBox 7"/>
          <p:cNvSpPr txBox="1"/>
          <p:nvPr/>
        </p:nvSpPr>
        <p:spPr>
          <a:xfrm rot="16200000">
            <a:off x="787366" y="4034111"/>
            <a:ext cx="515206" cy="238527"/>
          </a:xfrm>
          <a:prstGeom prst="rect">
            <a:avLst/>
          </a:prstGeom>
          <a:noFill/>
        </p:spPr>
        <p:txBody>
          <a:bodyPr wrap="none" lIns="68580" tIns="34290" rIns="68580" bIns="34290" rtlCol="0">
            <a:spAutoFit/>
          </a:bodyPr>
          <a:lstStyle/>
          <a:p>
            <a:r>
              <a:rPr lang="en-US" dirty="0"/>
              <a:t>space</a:t>
            </a:r>
            <a:endParaRPr lang="en-GB" dirty="0"/>
          </a:p>
        </p:txBody>
      </p:sp>
      <p:sp>
        <p:nvSpPr>
          <p:cNvPr id="9" name="Freeform 8"/>
          <p:cNvSpPr/>
          <p:nvPr/>
        </p:nvSpPr>
        <p:spPr>
          <a:xfrm>
            <a:off x="1377863" y="3567362"/>
            <a:ext cx="2160984" cy="1075134"/>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cxnSp>
        <p:nvCxnSpPr>
          <p:cNvPr id="11" name="Straight Arrow Connector 10"/>
          <p:cNvCxnSpPr/>
          <p:nvPr/>
        </p:nvCxnSpPr>
        <p:spPr>
          <a:xfrm>
            <a:off x="2760221" y="4638030"/>
            <a:ext cx="10979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1292230" y="4190769"/>
            <a:ext cx="2512721" cy="43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7021" y="4048027"/>
            <a:ext cx="114300" cy="238527"/>
          </a:xfrm>
          <a:prstGeom prst="rect">
            <a:avLst/>
          </a:prstGeom>
          <a:noFill/>
        </p:spPr>
        <p:txBody>
          <a:bodyPr wrap="square" lIns="68580" tIns="34290" rIns="68580" bIns="34290" rtlCol="0">
            <a:spAutoFit/>
          </a:bodyPr>
          <a:lstStyle/>
          <a:p>
            <a:r>
              <a:rPr lang="en-US" dirty="0" smtClean="0"/>
              <a:t>s</a:t>
            </a:r>
            <a:endParaRPr lang="en-GB" dirty="0"/>
          </a:p>
        </p:txBody>
      </p:sp>
      <p:cxnSp>
        <p:nvCxnSpPr>
          <p:cNvPr id="18" name="Straight Connector 17"/>
          <p:cNvCxnSpPr/>
          <p:nvPr/>
        </p:nvCxnSpPr>
        <p:spPr>
          <a:xfrm flipH="1">
            <a:off x="1815417" y="4636403"/>
            <a:ext cx="49318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15416" y="3732720"/>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07738" y="3734504"/>
            <a:ext cx="2" cy="10270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08621" y="3730934"/>
            <a:ext cx="1779"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60220" y="3741649"/>
            <a:ext cx="0" cy="102854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08593" y="4637655"/>
            <a:ext cx="202662" cy="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1367212" y="4637654"/>
            <a:ext cx="14995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2508621" y="4638191"/>
            <a:ext cx="249819"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273268" y="3341376"/>
            <a:ext cx="1943100" cy="1240105"/>
            <a:chOff x="5791200" y="4269608"/>
            <a:chExt cx="2590800" cy="1653473"/>
          </a:xfrm>
        </p:grpSpPr>
        <p:sp>
          <p:nvSpPr>
            <p:cNvPr id="50" name="Oval 49"/>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6019800" y="4466272"/>
              <a:ext cx="2133600" cy="1456809"/>
            </a:xfrm>
            <a:prstGeom prst="rect">
              <a:avLst/>
            </a:prstGeom>
            <a:noFill/>
          </p:spPr>
          <p:txBody>
            <a:bodyPr wrap="square" rtlCol="0">
              <a:spAutoFit/>
            </a:bodyPr>
            <a:lstStyle/>
            <a:p>
              <a:pPr lvl="1" algn="ctr"/>
              <a:r>
                <a:rPr lang="en-US" sz="1800" dirty="0"/>
                <a:t>Intuition: trade-offs are free.</a:t>
              </a:r>
            </a:p>
            <a:p>
              <a:endParaRPr lang="en-GB" dirty="0"/>
            </a:p>
          </p:txBody>
        </p:sp>
      </p:grpSp>
      <p:cxnSp>
        <p:nvCxnSpPr>
          <p:cNvPr id="58" name="Straight Connector 57"/>
          <p:cNvCxnSpPr/>
          <p:nvPr/>
        </p:nvCxnSpPr>
        <p:spPr>
          <a:xfrm>
            <a:off x="1517165" y="3732720"/>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373479" y="4763876"/>
            <a:ext cx="2512721" cy="4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63611" y="3730935"/>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517167" y="4635710"/>
            <a:ext cx="146216"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663382" y="4635710"/>
            <a:ext cx="15203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a:off x="6387818" y="2279546"/>
            <a:ext cx="1943100" cy="1143000"/>
            <a:chOff x="5791200" y="4269608"/>
            <a:chExt cx="2590800" cy="1524000"/>
          </a:xfrm>
        </p:grpSpPr>
        <p:sp>
          <p:nvSpPr>
            <p:cNvPr id="29" name="Oval 28"/>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6019800" y="4544188"/>
                  <a:ext cx="2133600" cy="861775"/>
                </a:xfrm>
                <a:prstGeom prst="rect">
                  <a:avLst/>
                </a:prstGeom>
                <a:noFill/>
              </p:spPr>
              <p:txBody>
                <a:bodyPr wrap="square" rtlCol="0">
                  <a:spAutoFit/>
                </a:bodyPr>
                <a:lstStyle/>
                <a:p>
                  <a:pPr lvl="1" algn="ctr"/>
                  <a:r>
                    <a:rPr lang="en-US" sz="1800" b="1" dirty="0"/>
                    <a:t>FACT: </a:t>
                  </a:r>
                </a:p>
                <a:p>
                  <a:pPr lvl="1" algn="ct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rPr>
                          <m:t>CC</m:t>
                        </m:r>
                        <m:r>
                          <a:rPr lang="en-US" sz="1800" i="1">
                            <a:latin typeface="Cambria Math" panose="02040503050406030204" pitchFamily="18" charset="0"/>
                          </a:rPr>
                          <m:t>&gt;</m:t>
                        </m:r>
                        <m:r>
                          <a:rPr lang="en-US" sz="1800" i="1">
                            <a:latin typeface="Cambria Math" panose="02040503050406030204" pitchFamily="18" charset="0"/>
                          </a:rPr>
                          <m:t>𝑠𝑡</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019800" y="4544188"/>
                  <a:ext cx="2133600" cy="830997"/>
                </a:xfrm>
                <a:prstGeom prst="rect">
                  <a:avLst/>
                </a:prstGeom>
                <a:blipFill>
                  <a:blip r:embed="rId2"/>
                  <a:stretch>
                    <a:fillRect t="-51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Rectangle 4"/>
              <p:cNvSpPr/>
              <p:nvPr/>
            </p:nvSpPr>
            <p:spPr>
              <a:xfrm>
                <a:off x="609600" y="1152649"/>
                <a:ext cx="5778218" cy="3292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itchFamily="34" charset="0"/>
                  <a:buChar char="•"/>
                </a:pPr>
                <a:r>
                  <a:rPr lang="en-US" sz="2800" dirty="0" smtClean="0"/>
                  <a:t>Difficult Goal! </a:t>
                </a:r>
              </a:p>
              <a:p>
                <a:pPr marL="457200" indent="-457200">
                  <a:buFont typeface="Arial" pitchFamily="34" charset="0"/>
                  <a:buChar char="•"/>
                </a:pPr>
                <a:r>
                  <a:rPr lang="en-US" sz="2800" dirty="0"/>
                  <a:t>No known practical constructions with strong sustained space guarantees.</a:t>
                </a:r>
              </a:p>
              <a:p>
                <a:pPr marL="457200" indent="-457200">
                  <a:buFont typeface="Arial" pitchFamily="34" charset="0"/>
                  <a:buChar char="•"/>
                </a:pPr>
                <a:r>
                  <a:rPr lang="en-US" sz="2800" dirty="0" smtClean="0"/>
                  <a:t>Theoretical DAG with </a:t>
                </a:r>
                <a14:m>
                  <m:oMath xmlns:m="http://schemas.openxmlformats.org/officeDocument/2006/math">
                    <m:r>
                      <m:rPr>
                        <m:sty m:val="p"/>
                      </m:rPr>
                      <a:rPr lang="en-US" sz="2800" b="0" i="0" smtClean="0">
                        <a:latin typeface="Cambria Math"/>
                        <a:ea typeface="Cambria Math"/>
                      </a:rPr>
                      <m:t>s</m:t>
                    </m:r>
                    <m:r>
                      <a:rPr lang="en-US" sz="2800" b="0" i="0" smtClean="0">
                        <a:latin typeface="Cambria Math"/>
                        <a:ea typeface="Cambria Math"/>
                      </a:rPr>
                      <m:t>=</m:t>
                    </m:r>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r>
                          <a:rPr lang="en-US" sz="2800" i="1">
                            <a:latin typeface="Cambria Math"/>
                            <a:ea typeface="Cambria Math"/>
                          </a:rPr>
                          <m:t>𝑁</m:t>
                        </m:r>
                      </m:e>
                    </m:d>
                    <m:r>
                      <a:rPr lang="en-US" sz="2800" b="0" i="1" smtClean="0">
                        <a:latin typeface="Cambria Math"/>
                        <a:ea typeface="Cambria Math"/>
                      </a:rPr>
                      <m:t>/</m:t>
                    </m:r>
                    <m:func>
                      <m:funcPr>
                        <m:ctrlPr>
                          <a:rPr lang="en-US" sz="2800" b="0" i="1" smtClean="0">
                            <a:latin typeface="Cambria Math" panose="02040503050406030204" pitchFamily="18" charset="0"/>
                            <a:ea typeface="Cambria Math"/>
                          </a:rPr>
                        </m:ctrlPr>
                      </m:funcPr>
                      <m:fName>
                        <m:r>
                          <m:rPr>
                            <m:sty m:val="p"/>
                          </m:rPr>
                          <a:rPr lang="en-US" sz="2800" b="0" i="0" smtClean="0">
                            <a:latin typeface="Cambria Math"/>
                            <a:ea typeface="Cambria Math"/>
                          </a:rPr>
                          <m:t>log</m:t>
                        </m:r>
                      </m:fName>
                      <m:e>
                        <m:r>
                          <a:rPr lang="en-US" sz="2800" b="0" i="1" smtClean="0">
                            <a:latin typeface="Cambria Math"/>
                            <a:ea typeface="Cambria Math"/>
                          </a:rPr>
                          <m:t>𝑁</m:t>
                        </m:r>
                      </m:e>
                    </m:func>
                  </m:oMath>
                </a14:m>
                <a:r>
                  <a:rPr lang="en-US" sz="2800" dirty="0"/>
                  <a:t> -</a:t>
                </a:r>
                <a:r>
                  <a:rPr lang="en-US" sz="2800" dirty="0" smtClean="0"/>
                  <a:t>sustained space complexity</a:t>
                </a:r>
                <a14:m>
                  <m:oMath xmlns:m="http://schemas.openxmlformats.org/officeDocument/2006/math">
                    <m:r>
                      <a:rPr lang="en-US" sz="2800" b="0" i="0" smtClean="0">
                        <a:latin typeface="Cambria Math"/>
                      </a:rPr>
                      <m:t> </m:t>
                    </m:r>
                    <m:r>
                      <a:rPr lang="en-US" sz="2800" b="0" i="1" smtClean="0">
                        <a:latin typeface="Cambria Math"/>
                      </a:rPr>
                      <m:t>𝑡</m:t>
                    </m:r>
                    <m:r>
                      <a:rPr lang="en-US" sz="2800" b="0" i="1" smtClean="0">
                        <a:latin typeface="Cambria Math"/>
                      </a:rPr>
                      <m:t>=</m:t>
                    </m:r>
                    <m:r>
                      <m:rPr>
                        <m:sty m:val="p"/>
                      </m:rPr>
                      <a:rPr lang="el-GR" sz="2800" b="0" i="1" smtClean="0">
                        <a:latin typeface="Cambria Math"/>
                        <a:ea typeface="Cambria Math"/>
                      </a:rPr>
                      <m:t>Ω</m:t>
                    </m:r>
                    <m:d>
                      <m:dPr>
                        <m:ctrlPr>
                          <a:rPr lang="el-GR" sz="2800" b="0" i="1" smtClean="0">
                            <a:latin typeface="Cambria Math" panose="02040503050406030204" pitchFamily="18" charset="0"/>
                            <a:ea typeface="Cambria Math"/>
                          </a:rPr>
                        </m:ctrlPr>
                      </m:dPr>
                      <m:e>
                        <m:r>
                          <a:rPr lang="en-US" sz="2800" b="0" i="1" smtClean="0">
                            <a:latin typeface="Cambria Math"/>
                            <a:ea typeface="Cambria Math"/>
                          </a:rPr>
                          <m:t>𝑁</m:t>
                        </m:r>
                      </m:e>
                    </m:d>
                  </m:oMath>
                </a14:m>
                <a:r>
                  <a:rPr lang="en-US" sz="2800" dirty="0" smtClean="0"/>
                  <a:t> </a:t>
                </a:r>
                <a:r>
                  <a:rPr lang="en-US" sz="2800" dirty="0"/>
                  <a:t>[ABP18]</a:t>
                </a:r>
                <a:r>
                  <a:rPr lang="en-US" sz="2800" dirty="0" smtClean="0"/>
                  <a:t> </a:t>
                </a:r>
              </a:p>
            </p:txBody>
          </p:sp>
        </mc:Choice>
        <mc:Fallback xmlns="">
          <p:sp>
            <p:nvSpPr>
              <p:cNvPr id="5" name="Rectangle 4"/>
              <p:cNvSpPr>
                <a:spLocks noRot="1" noChangeAspect="1" noMove="1" noResize="1" noEditPoints="1" noAdjustHandles="1" noChangeArrowheads="1" noChangeShapeType="1" noTextEdit="1"/>
              </p:cNvSpPr>
              <p:nvPr/>
            </p:nvSpPr>
            <p:spPr>
              <a:xfrm>
                <a:off x="609600" y="1152649"/>
                <a:ext cx="5778218" cy="3292624"/>
              </a:xfrm>
              <a:prstGeom prst="rect">
                <a:avLst/>
              </a:prstGeom>
              <a:blipFill rotWithShape="1">
                <a:blip r:embed="rId3"/>
                <a:stretch>
                  <a:fillRect l="-1576" t="-1471"/>
                </a:stretch>
              </a:blipFill>
            </p:spPr>
            <p:txBody>
              <a:bodyPr/>
              <a:lstStyle/>
              <a:p>
                <a:r>
                  <a:rPr lang="en-US">
                    <a:noFill/>
                  </a:rPr>
                  <a:t> </a:t>
                </a:r>
              </a:p>
            </p:txBody>
          </p:sp>
        </mc:Fallback>
      </mc:AlternateContent>
    </p:spTree>
    <p:extLst>
      <p:ext uri="{BB962C8B-B14F-4D97-AF65-F5344CB8AC3E}">
        <p14:creationId xmlns:p14="http://schemas.microsoft.com/office/powerpoint/2010/main" val="425835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530" y="3129843"/>
            <a:ext cx="2617470" cy="18696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100" dirty="0" smtClean="0"/>
              <a:t>Depth-Robust Graphs</a:t>
            </a:r>
            <a:endParaRPr lang="en-US" sz="4100" dirty="0"/>
          </a:p>
        </p:txBody>
      </p:sp>
      <p:sp>
        <p:nvSpPr>
          <p:cNvPr id="3" name="Content Placeholder 2"/>
          <p:cNvSpPr>
            <a:spLocks noGrp="1"/>
          </p:cNvSpPr>
          <p:nvPr>
            <p:ph idx="1"/>
          </p:nvPr>
        </p:nvSpPr>
        <p:spPr>
          <a:xfrm>
            <a:off x="1007533" y="1343820"/>
            <a:ext cx="7137401" cy="1810861"/>
          </a:xfrm>
        </p:spPr>
        <p:txBody>
          <a:bodyPr>
            <a:normAutofit/>
          </a:bodyPr>
          <a:lstStyle/>
          <a:p>
            <a:pPr marL="0" indent="0" algn="ctr">
              <a:buNone/>
            </a:pPr>
            <a:r>
              <a:rPr lang="en-US" sz="3600" u="sng" dirty="0" smtClean="0"/>
              <a:t>Necessary</a:t>
            </a:r>
            <a:r>
              <a:rPr lang="en-US" sz="3600" dirty="0" smtClean="0"/>
              <a:t> </a:t>
            </a:r>
            <a:r>
              <a:rPr lang="en-US" sz="3600" dirty="0"/>
              <a:t>[AB16] and </a:t>
            </a:r>
            <a:r>
              <a:rPr lang="en-US" sz="3600" u="sng" dirty="0"/>
              <a:t>sufficient</a:t>
            </a:r>
            <a:r>
              <a:rPr lang="en-US" sz="3600" dirty="0"/>
              <a:t>  [ABP17] for secure </a:t>
            </a:r>
            <a:r>
              <a:rPr lang="en-US" sz="3600" dirty="0" err="1"/>
              <a:t>iMHFs</a:t>
            </a:r>
            <a:endParaRPr lang="en-US" sz="3600" dirty="0"/>
          </a:p>
        </p:txBody>
      </p:sp>
    </p:spTree>
    <p:extLst>
      <p:ext uri="{BB962C8B-B14F-4D97-AF65-F5344CB8AC3E}">
        <p14:creationId xmlns:p14="http://schemas.microsoft.com/office/powerpoint/2010/main" val="3647716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 y="4574572"/>
            <a:ext cx="7886700" cy="1389111"/>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1" y="273844"/>
            <a:ext cx="4477035" cy="2969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674" y="166790"/>
            <a:ext cx="1590285" cy="160242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8490" y="3067320"/>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(2013-2015)</a:t>
            </a:r>
            <a:endParaRPr lang="en-US"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4711615" y="1777257"/>
            <a:ext cx="3962400" cy="1269723"/>
          </a:xfrm>
          <a:prstGeom prst="rect">
            <a:avLst/>
          </a:prstGeom>
          <a:noFill/>
        </p:spPr>
        <p:txBody>
          <a:bodyPr wrap="square" lIns="68580" tIns="34290" rIns="68580" bIns="34290" rtlCol="0">
            <a:spAutoFit/>
          </a:bodyPr>
          <a:lstStyle/>
          <a:p>
            <a:r>
              <a:rPr lang="en-US" sz="3200" dirty="0"/>
              <a:t>We recommend that you use Argon2…</a:t>
            </a:r>
          </a:p>
          <a:p>
            <a:endParaRPr lang="en-US" sz="1400" dirty="0"/>
          </a:p>
        </p:txBody>
      </p:sp>
    </p:spTree>
    <p:extLst>
      <p:ext uri="{BB962C8B-B14F-4D97-AF65-F5344CB8AC3E}">
        <p14:creationId xmlns:p14="http://schemas.microsoft.com/office/powerpoint/2010/main" val="235777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32" y="1268017"/>
            <a:ext cx="8372508" cy="194898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p:sp>
        <p:nvSpPr>
          <p:cNvPr id="2" name="Title 1"/>
          <p:cNvSpPr>
            <a:spLocks noGrp="1"/>
          </p:cNvSpPr>
          <p:nvPr>
            <p:ph type="title"/>
          </p:nvPr>
        </p:nvSpPr>
        <p:spPr/>
        <p:txBody>
          <a:bodyPr/>
          <a:lstStyle/>
          <a:p>
            <a:r>
              <a:rPr lang="en-US" dirty="0" smtClean="0"/>
              <a:t>Depth Robustness</a:t>
            </a:r>
            <a:endParaRPr lang="en-US" dirty="0"/>
          </a:p>
        </p:txBody>
      </p:sp>
      <p:sp>
        <p:nvSpPr>
          <p:cNvPr id="5" name="Oval 4"/>
          <p:cNvSpPr/>
          <p:nvPr/>
        </p:nvSpPr>
        <p:spPr>
          <a:xfrm>
            <a:off x="832170" y="41387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6" name="Oval 5"/>
          <p:cNvSpPr/>
          <p:nvPr/>
        </p:nvSpPr>
        <p:spPr>
          <a:xfrm>
            <a:off x="1538326" y="41387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7" name="Oval 6"/>
          <p:cNvSpPr/>
          <p:nvPr/>
        </p:nvSpPr>
        <p:spPr>
          <a:xfrm>
            <a:off x="2244481" y="411853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8" name="Straight Arrow Connector 7"/>
          <p:cNvCxnSpPr/>
          <p:nvPr/>
        </p:nvCxnSpPr>
        <p:spPr>
          <a:xfrm>
            <a:off x="1246150" y="434386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4179" y="434893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0335" y="431655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36232" y="410734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2" name="Oval 11"/>
          <p:cNvSpPr/>
          <p:nvPr/>
        </p:nvSpPr>
        <p:spPr>
          <a:xfrm>
            <a:off x="3642388" y="410734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4" name="Straight Arrow Connector 13"/>
          <p:cNvCxnSpPr/>
          <p:nvPr/>
        </p:nvCxnSpPr>
        <p:spPr>
          <a:xfrm>
            <a:off x="3350212" y="431250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1692644" y="346479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3179052" y="347193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932" y="3438364"/>
            <a:ext cx="3472346" cy="346249"/>
          </a:xfrm>
          <a:prstGeom prst="rect">
            <a:avLst/>
          </a:prstGeom>
        </p:spPr>
        <p:txBody>
          <a:bodyPr wrap="none" lIns="68580" tIns="34290" rIns="68580" bIns="34290">
            <a:spAutoFit/>
          </a:bodyPr>
          <a:lstStyle/>
          <a:p>
            <a:r>
              <a:rPr lang="en-US" sz="1800" b="1" dirty="0"/>
              <a:t>Example: (e=2,d=2)-reducible</a:t>
            </a:r>
            <a:r>
              <a:rPr lang="en-US" sz="1800" dirty="0"/>
              <a:t> </a:t>
            </a:r>
          </a:p>
        </p:txBody>
      </p:sp>
      <p:sp>
        <p:nvSpPr>
          <p:cNvPr id="18" name="Oval 17"/>
          <p:cNvSpPr/>
          <p:nvPr/>
        </p:nvSpPr>
        <p:spPr>
          <a:xfrm>
            <a:off x="4322142" y="411853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6</a:t>
            </a:r>
          </a:p>
        </p:txBody>
      </p:sp>
      <p:cxnSp>
        <p:nvCxnSpPr>
          <p:cNvPr id="19" name="Curved Connector 18"/>
          <p:cNvCxnSpPr/>
          <p:nvPr/>
        </p:nvCxnSpPr>
        <p:spPr>
          <a:xfrm rot="16200000" flipH="1">
            <a:off x="3796706" y="3481784"/>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78239" y="4326818"/>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2"/>
              <p:cNvSpPr txBox="1">
                <a:spLocks/>
              </p:cNvSpPr>
              <p:nvPr/>
            </p:nvSpPr>
            <p:spPr>
              <a:xfrm>
                <a:off x="628650" y="1369219"/>
                <a:ext cx="7886700" cy="1354931"/>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G=(V,E) is (</a:t>
                </a:r>
                <a:r>
                  <a:rPr lang="en-US" dirty="0" err="1" smtClean="0"/>
                  <a:t>e,d</a:t>
                </a:r>
                <a:r>
                  <a:rPr lang="en-US" dirty="0" smtClean="0"/>
                  <a:t>)-depth-robust </a:t>
                </a:r>
                <a:r>
                  <a:rPr lang="en-US" i="1" dirty="0" smtClean="0"/>
                  <a:t>for all</a:t>
                </a:r>
                <a:r>
                  <a:rPr lang="en-US" dirty="0" smtClean="0"/>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𝑉</m:t>
                    </m:r>
                  </m:oMath>
                </a14:m>
                <a:r>
                  <a:rPr lang="en-US" dirty="0" smtClean="0">
                    <a:ea typeface="Cambria Math" panose="02040503050406030204" pitchFamily="18" charset="0"/>
                  </a:rPr>
                  <a:t> </a:t>
                </a:r>
                <a:r>
                  <a:rPr lang="en-US" dirty="0" smtClean="0"/>
                  <a:t>s.t</a:t>
                </a:r>
                <a:r>
                  <a:rPr lang="en-US" dirty="0" err="1" smtClean="0"/>
                  <a: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i="1" smtClean="0">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𝑒</m:t>
                    </m:r>
                  </m:oMath>
                </a14:m>
                <a:r>
                  <a:rPr lang="en-US" dirty="0" smtClean="0"/>
                  <a:t> we have </a:t>
                </a:r>
                <a14:m>
                  <m:oMath xmlns:m="http://schemas.openxmlformats.org/officeDocument/2006/math">
                    <m:r>
                      <m:rPr>
                        <m:sty m:val="p"/>
                      </m:rPr>
                      <a:rPr lang="en-US" smtClean="0">
                        <a:latin typeface="Cambria Math" panose="02040503050406030204" pitchFamily="18" charset="0"/>
                      </a:rPr>
                      <m:t>depth</m:t>
                    </m:r>
                    <m:d>
                      <m:dPr>
                        <m:ctrlPr>
                          <a:rPr lang="en-US" i="1" smtClean="0">
                            <a:latin typeface="Cambria Math" panose="02040503050406030204" pitchFamily="18" charset="0"/>
                          </a:rPr>
                        </m:ctrlPr>
                      </m:dPr>
                      <m:e>
                        <m:r>
                          <a:rPr lang="en-US" i="1" smtClean="0">
                            <a:latin typeface="Cambria Math" panose="02040503050406030204" pitchFamily="18" charset="0"/>
                          </a:rPr>
                          <m:t>𝐺</m:t>
                        </m:r>
                        <m:r>
                          <a:rPr lang="en-US" i="1" smtClean="0">
                            <a:latin typeface="Cambria Math" panose="02040503050406030204" pitchFamily="18" charset="0"/>
                          </a:rPr>
                          <m:t>−</m:t>
                        </m:r>
                        <m:r>
                          <a:rPr lang="en-US" i="1" smtClean="0">
                            <a:solidFill>
                              <a:srgbClr val="FF0000"/>
                            </a:solidFill>
                            <a:latin typeface="Cambria Math" panose="02040503050406030204" pitchFamily="18" charset="0"/>
                          </a:rPr>
                          <m:t>𝑆</m:t>
                        </m:r>
                      </m:e>
                    </m:d>
                    <m:r>
                      <a:rPr lang="en-US" i="1" smtClean="0">
                        <a:latin typeface="Cambria Math" panose="02040503050406030204" pitchFamily="18" charset="0"/>
                        <a:ea typeface="Cambria Math" panose="02040503050406030204" pitchFamily="18" charset="0"/>
                      </a:rPr>
                      <m:t>&gt;</m:t>
                    </m:r>
                    <m:r>
                      <m:rPr>
                        <m:sty m:val="p"/>
                      </m:rPr>
                      <a:rPr lang="en-US" smtClean="0">
                        <a:latin typeface="Cambria Math" panose="02040503050406030204" pitchFamily="18" charset="0"/>
                        <a:ea typeface="Cambria Math" panose="02040503050406030204" pitchFamily="18" charset="0"/>
                      </a:rPr>
                      <m:t>d</m:t>
                    </m:r>
                    <m:r>
                      <a:rPr lang="en-US"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r>
                  <a:rPr lang="en-US" dirty="0" smtClean="0"/>
                  <a:t>Otherwise, we say that G is (</a:t>
                </a:r>
                <a:r>
                  <a:rPr lang="en-US" dirty="0" err="1" smtClean="0"/>
                  <a:t>e,d</a:t>
                </a:r>
                <a:r>
                  <a:rPr lang="en-US" dirty="0" smtClean="0"/>
                  <a:t>)-reducible.</a:t>
                </a:r>
              </a:p>
              <a:p>
                <a:pPr marL="0" indent="0">
                  <a:buNone/>
                </a:pPr>
                <a:endParaRPr lang="en-US" dirty="0" smtClean="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628650" y="1369219"/>
                <a:ext cx="7886700" cy="1354931"/>
              </a:xfrm>
              <a:prstGeom prst="rect">
                <a:avLst/>
              </a:prstGeom>
              <a:blipFill rotWithShape="1">
                <a:blip r:embed="rId2"/>
                <a:stretch>
                  <a:fillRect l="-1855" r="-1777" b="-2477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050202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Robustness</a:t>
            </a:r>
            <a:endParaRPr lang="en-US" dirty="0"/>
          </a:p>
        </p:txBody>
      </p:sp>
      <p:sp>
        <p:nvSpPr>
          <p:cNvPr id="5" name="Oval 4"/>
          <p:cNvSpPr/>
          <p:nvPr/>
        </p:nvSpPr>
        <p:spPr>
          <a:xfrm>
            <a:off x="832170" y="41387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6" name="Oval 5"/>
          <p:cNvSpPr/>
          <p:nvPr/>
        </p:nvSpPr>
        <p:spPr>
          <a:xfrm>
            <a:off x="1538326" y="41387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7" name="Oval 6"/>
          <p:cNvSpPr/>
          <p:nvPr/>
        </p:nvSpPr>
        <p:spPr>
          <a:xfrm>
            <a:off x="2244481" y="4118534"/>
            <a:ext cx="435851" cy="4184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8" name="Straight Arrow Connector 7"/>
          <p:cNvCxnSpPr/>
          <p:nvPr/>
        </p:nvCxnSpPr>
        <p:spPr>
          <a:xfrm>
            <a:off x="1246150" y="434386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4179" y="4348939"/>
            <a:ext cx="270305" cy="11187"/>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0335" y="4316557"/>
            <a:ext cx="270305" cy="11187"/>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36232" y="4107347"/>
            <a:ext cx="435851" cy="4184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2" name="Oval 11"/>
          <p:cNvSpPr/>
          <p:nvPr/>
        </p:nvSpPr>
        <p:spPr>
          <a:xfrm>
            <a:off x="3642388" y="410734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4" name="Straight Arrow Connector 13"/>
          <p:cNvCxnSpPr/>
          <p:nvPr/>
        </p:nvCxnSpPr>
        <p:spPr>
          <a:xfrm>
            <a:off x="3350212" y="4312509"/>
            <a:ext cx="276169" cy="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1692644" y="3464798"/>
            <a:ext cx="37625" cy="1322723"/>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3179052" y="3471938"/>
            <a:ext cx="37625" cy="1322723"/>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932" y="3438364"/>
            <a:ext cx="3408626" cy="346249"/>
          </a:xfrm>
          <a:prstGeom prst="rect">
            <a:avLst/>
          </a:prstGeom>
        </p:spPr>
        <p:txBody>
          <a:bodyPr wrap="none" lIns="68580" tIns="34290" rIns="68580" bIns="34290">
            <a:spAutoFit/>
          </a:bodyPr>
          <a:lstStyle/>
          <a:p>
            <a:r>
              <a:rPr lang="en-US" sz="1800" b="1" dirty="0"/>
              <a:t>Example: (e=2,d=2)-reducible</a:t>
            </a:r>
            <a:r>
              <a:rPr lang="en-US" sz="1800" dirty="0"/>
              <a:t> </a:t>
            </a:r>
          </a:p>
        </p:txBody>
      </p:sp>
      <p:sp>
        <p:nvSpPr>
          <p:cNvPr id="18" name="Oval 17"/>
          <p:cNvSpPr/>
          <p:nvPr/>
        </p:nvSpPr>
        <p:spPr>
          <a:xfrm>
            <a:off x="4322142" y="411853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6</a:t>
            </a:r>
          </a:p>
        </p:txBody>
      </p:sp>
      <p:cxnSp>
        <p:nvCxnSpPr>
          <p:cNvPr id="19" name="Curved Connector 18"/>
          <p:cNvCxnSpPr/>
          <p:nvPr/>
        </p:nvCxnSpPr>
        <p:spPr>
          <a:xfrm rot="16200000" flipH="1">
            <a:off x="3796706" y="3481784"/>
            <a:ext cx="37625" cy="1322723"/>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78239" y="4326818"/>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54932" y="1268017"/>
            <a:ext cx="8372508" cy="194898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628650" y="1369219"/>
                <a:ext cx="7886700" cy="1354931"/>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G=(V,E) is (</a:t>
                </a:r>
                <a:r>
                  <a:rPr lang="en-US" dirty="0" err="1" smtClean="0"/>
                  <a:t>e,d</a:t>
                </a:r>
                <a:r>
                  <a:rPr lang="en-US" dirty="0" smtClean="0"/>
                  <a:t>)-depth-robust </a:t>
                </a:r>
                <a:r>
                  <a:rPr lang="en-US" i="1" dirty="0" smtClean="0"/>
                  <a:t>for all</a:t>
                </a:r>
                <a:r>
                  <a:rPr lang="en-US" dirty="0" smtClean="0"/>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𝑉</m:t>
                    </m:r>
                  </m:oMath>
                </a14:m>
                <a:r>
                  <a:rPr lang="en-US" dirty="0" smtClean="0">
                    <a:ea typeface="Cambria Math" panose="02040503050406030204" pitchFamily="18" charset="0"/>
                  </a:rPr>
                  <a:t> </a:t>
                </a:r>
                <a:r>
                  <a:rPr lang="en-US" dirty="0" smtClean="0"/>
                  <a:t>s.t</a:t>
                </a:r>
                <a:r>
                  <a:rPr lang="en-US" dirty="0" err="1" smtClean="0"/>
                  <a: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i="1" smtClean="0">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𝑒</m:t>
                    </m:r>
                  </m:oMath>
                </a14:m>
                <a:r>
                  <a:rPr lang="en-US" dirty="0" smtClean="0"/>
                  <a:t> we have </a:t>
                </a:r>
                <a14:m>
                  <m:oMath xmlns:m="http://schemas.openxmlformats.org/officeDocument/2006/math">
                    <m:r>
                      <m:rPr>
                        <m:sty m:val="p"/>
                      </m:rPr>
                      <a:rPr lang="en-US" smtClean="0">
                        <a:latin typeface="Cambria Math" panose="02040503050406030204" pitchFamily="18" charset="0"/>
                      </a:rPr>
                      <m:t>depth</m:t>
                    </m:r>
                    <m:d>
                      <m:dPr>
                        <m:ctrlPr>
                          <a:rPr lang="en-US" i="1" smtClean="0">
                            <a:latin typeface="Cambria Math" panose="02040503050406030204" pitchFamily="18" charset="0"/>
                          </a:rPr>
                        </m:ctrlPr>
                      </m:dPr>
                      <m:e>
                        <m:r>
                          <a:rPr lang="en-US" i="1" smtClean="0">
                            <a:latin typeface="Cambria Math" panose="02040503050406030204" pitchFamily="18" charset="0"/>
                          </a:rPr>
                          <m:t>𝐺</m:t>
                        </m:r>
                        <m:r>
                          <a:rPr lang="en-US" i="1" smtClean="0">
                            <a:latin typeface="Cambria Math" panose="02040503050406030204" pitchFamily="18" charset="0"/>
                          </a:rPr>
                          <m:t>−</m:t>
                        </m:r>
                        <m:r>
                          <a:rPr lang="en-US" i="1" smtClean="0">
                            <a:solidFill>
                              <a:srgbClr val="FF0000"/>
                            </a:solidFill>
                            <a:latin typeface="Cambria Math" panose="02040503050406030204" pitchFamily="18" charset="0"/>
                          </a:rPr>
                          <m:t>𝑆</m:t>
                        </m:r>
                      </m:e>
                    </m:d>
                    <m:r>
                      <a:rPr lang="en-US" i="1" smtClean="0">
                        <a:latin typeface="Cambria Math" panose="02040503050406030204" pitchFamily="18" charset="0"/>
                        <a:ea typeface="Cambria Math" panose="02040503050406030204" pitchFamily="18" charset="0"/>
                      </a:rPr>
                      <m:t>&gt;</m:t>
                    </m:r>
                    <m:r>
                      <m:rPr>
                        <m:sty m:val="p"/>
                      </m:rPr>
                      <a:rPr lang="en-US" smtClean="0">
                        <a:latin typeface="Cambria Math" panose="02040503050406030204" pitchFamily="18" charset="0"/>
                        <a:ea typeface="Cambria Math" panose="02040503050406030204" pitchFamily="18" charset="0"/>
                      </a:rPr>
                      <m:t>d</m:t>
                    </m:r>
                    <m:r>
                      <a:rPr lang="en-US"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r>
                  <a:rPr lang="en-US" dirty="0" smtClean="0"/>
                  <a:t>Otherwise, we say that G is (</a:t>
                </a:r>
                <a:r>
                  <a:rPr lang="en-US" dirty="0" err="1" smtClean="0"/>
                  <a:t>e,d</a:t>
                </a:r>
                <a:r>
                  <a:rPr lang="en-US" dirty="0" smtClean="0"/>
                  <a:t>)-reducible.</a:t>
                </a:r>
              </a:p>
              <a:p>
                <a:pPr marL="0" indent="0">
                  <a:buNone/>
                </a:pPr>
                <a:endParaRPr lang="en-US" dirty="0" smtClean="0"/>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28650" y="1369219"/>
                <a:ext cx="7886700" cy="1354931"/>
              </a:xfrm>
              <a:prstGeom prst="rect">
                <a:avLst/>
              </a:prstGeom>
              <a:blipFill rotWithShape="1">
                <a:blip r:embed="rId2"/>
                <a:stretch>
                  <a:fillRect l="-1855" r="-1777" b="-2477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0381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err="1" smtClean="0"/>
              <a:t>iMHFs</a:t>
            </a:r>
            <a:r>
              <a:rPr lang="en-US" dirty="0" smtClean="0"/>
              <a:t> with Depth-Robust 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b="1" dirty="0" smtClean="0"/>
                  <a:t>Argon2i </a:t>
                </a:r>
              </a:p>
              <a:p>
                <a:pPr lvl="1"/>
                <a:r>
                  <a:rPr lang="en-US" sz="2800" dirty="0" smtClean="0"/>
                  <a:t>Password Hashing Competition Winner</a:t>
                </a:r>
              </a:p>
              <a:p>
                <a:pPr lvl="1"/>
                <a:r>
                  <a:rPr lang="en-US" sz="2800" dirty="0" smtClean="0"/>
                  <a:t>Not maximally depth-robust [AB16,AB17,ABP17,BZ18]</a:t>
                </a:r>
              </a:p>
              <a:p>
                <a:pPr lvl="1"/>
                <a:r>
                  <a:rPr lang="en-US" sz="2800" b="1" dirty="0" smtClean="0"/>
                  <a:t>Parallel Pebbling Attack: </a:t>
                </a:r>
                <a14:m>
                  <m:oMath xmlns:m="http://schemas.openxmlformats.org/officeDocument/2006/math">
                    <m:r>
                      <a:rPr lang="en-US" sz="2800" b="0" i="1" smtClean="0">
                        <a:latin typeface="Cambria Math"/>
                      </a:rPr>
                      <m:t>𝐶𝐶</m:t>
                    </m:r>
                    <m:d>
                      <m:dPr>
                        <m:ctrlPr>
                          <a:rPr lang="en-US" sz="2800" i="1" smtClean="0">
                            <a:latin typeface="Cambria Math" panose="02040503050406030204" pitchFamily="18" charset="0"/>
                          </a:rPr>
                        </m:ctrlPr>
                      </m:dPr>
                      <m:e>
                        <m:r>
                          <a:rPr lang="en-US" sz="2800" b="0" i="1" smtClean="0">
                            <a:latin typeface="Cambria Math"/>
                          </a:rPr>
                          <m:t>𝐺</m:t>
                        </m:r>
                      </m:e>
                    </m:d>
                    <m:r>
                      <a:rPr lang="en-US" sz="2800" b="0" i="1" smtClean="0">
                        <a:latin typeface="Cambria Math"/>
                      </a:rPr>
                      <m:t>=</m:t>
                    </m:r>
                    <m:r>
                      <a:rPr lang="en-US" sz="2800" b="0" i="1" smtClean="0">
                        <a:latin typeface="Cambria Math"/>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a:rPr>
                              <m:t>𝑁</m:t>
                            </m:r>
                          </m:e>
                          <m:sup>
                            <m:r>
                              <a:rPr lang="en-US" sz="2800" b="0" i="1" smtClean="0">
                                <a:latin typeface="Cambria Math"/>
                              </a:rPr>
                              <m:t>1.767</m:t>
                            </m:r>
                          </m:sup>
                        </m:sSup>
                      </m:e>
                    </m:d>
                  </m:oMath>
                </a14:m>
                <a:endParaRPr lang="en-US" dirty="0" smtClean="0"/>
              </a:p>
              <a:p>
                <a:pPr lvl="1"/>
                <a:r>
                  <a:rPr lang="en-US" b="1" dirty="0" smtClean="0"/>
                  <a:t>Parallel Pebbling Attack:</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59" t="-187"/>
                </a:stretch>
              </a:blipFill>
            </p:spPr>
            <p:txBody>
              <a:bodyPr/>
              <a:lstStyle/>
              <a:p>
                <a:r>
                  <a:rPr lang="en-US">
                    <a:noFill/>
                  </a:rPr>
                  <a:t> </a:t>
                </a:r>
              </a:p>
            </p:txBody>
          </p:sp>
        </mc:Fallback>
      </mc:AlternateContent>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352550"/>
            <a:ext cx="935831"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273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err="1" smtClean="0"/>
              <a:t>iMHFs</a:t>
            </a:r>
            <a:r>
              <a:rPr lang="en-US" dirty="0" smtClean="0"/>
              <a:t> with Depth-Robust Graphs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1369219"/>
                <a:ext cx="7886700" cy="3122771"/>
              </a:xfrm>
            </p:spPr>
            <p:txBody>
              <a:bodyPr>
                <a:normAutofit/>
              </a:bodyPr>
              <a:lstStyle/>
              <a:p>
                <a:r>
                  <a:rPr lang="en-US" b="1" dirty="0" smtClean="0"/>
                  <a:t>Argon2i </a:t>
                </a:r>
              </a:p>
              <a:p>
                <a:pPr lvl="1"/>
                <a:r>
                  <a:rPr lang="en-US" dirty="0" smtClean="0"/>
                  <a:t>Password Hashing Competition Winner</a:t>
                </a:r>
              </a:p>
              <a:p>
                <a:pPr lvl="1"/>
                <a:r>
                  <a:rPr lang="en-US" dirty="0" smtClean="0"/>
                  <a:t>Not maximally depth-robust [AB16,AB17,ABP17,BZ18]</a:t>
                </a:r>
              </a:p>
              <a:p>
                <a:pPr lvl="1"/>
                <a:r>
                  <a:rPr lang="en-US" b="1" dirty="0"/>
                  <a:t>Parallel Pebbling Attack: </a:t>
                </a:r>
                <a14:m>
                  <m:oMath xmlns:m="http://schemas.openxmlformats.org/officeDocument/2006/math">
                    <m:r>
                      <a:rPr lang="en-US" i="1">
                        <a:latin typeface="Cambria Math"/>
                      </a:rPr>
                      <m:t>𝐶𝐶</m:t>
                    </m:r>
                    <m:d>
                      <m:dPr>
                        <m:ctrlPr>
                          <a:rPr lang="en-US" i="1">
                            <a:latin typeface="Cambria Math" panose="02040503050406030204" pitchFamily="18" charset="0"/>
                          </a:rPr>
                        </m:ctrlPr>
                      </m:dPr>
                      <m:e>
                        <m:r>
                          <a:rPr lang="en-US" i="1">
                            <a:latin typeface="Cambria Math"/>
                          </a:rPr>
                          <m:t>𝐺</m:t>
                        </m:r>
                      </m:e>
                    </m:d>
                    <m:r>
                      <a:rPr lang="en-US" i="1">
                        <a:latin typeface="Cambria Math"/>
                      </a:rPr>
                      <m:t>=</m:t>
                    </m:r>
                    <m:r>
                      <a:rPr lang="en-US" i="1">
                        <a:latin typeface="Cambria Math"/>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𝑁</m:t>
                            </m:r>
                          </m:e>
                          <m:sup>
                            <m:r>
                              <a:rPr lang="en-US" i="1">
                                <a:latin typeface="Cambria Math"/>
                              </a:rPr>
                              <m:t>1.767</m:t>
                            </m:r>
                          </m:sup>
                        </m:sSup>
                      </m:e>
                    </m:d>
                    <m:r>
                      <a:rPr lang="en-US" i="1">
                        <a:latin typeface="Cambria Math"/>
                      </a:rPr>
                      <m:t> </m:t>
                    </m:r>
                  </m:oMath>
                </a14:m>
                <a:endParaRPr lang="en-US" b="1" dirty="0" smtClean="0"/>
              </a:p>
              <a:p>
                <a:r>
                  <a:rPr lang="en-US" b="1" dirty="0" smtClean="0"/>
                  <a:t>DRSample [</a:t>
                </a:r>
                <a:r>
                  <a:rPr lang="en-US" b="1" dirty="0" smtClean="0"/>
                  <a:t>ABH17</a:t>
                </a:r>
                <a:r>
                  <a:rPr lang="en-US" b="1" dirty="0" smtClean="0"/>
                  <a:t>]</a:t>
                </a:r>
              </a:p>
              <a:p>
                <a:pPr lvl="1"/>
                <a:r>
                  <a:rPr lang="en-US" dirty="0" smtClean="0"/>
                  <a:t>Efficient construction of maximally depth-robust (asymptotic)</a:t>
                </a:r>
              </a:p>
              <a:p>
                <a:pPr lvl="1"/>
                <a:r>
                  <a:rPr lang="en-US" dirty="0" smtClean="0"/>
                  <a:t>(</a:t>
                </a:r>
                <a:r>
                  <a:rPr lang="en-US" dirty="0" err="1" smtClean="0"/>
                  <a:t>e,d</a:t>
                </a:r>
                <a:r>
                  <a:rPr lang="en-US" dirty="0" smtClean="0"/>
                  <a:t>)-depth-robust for </a:t>
                </a:r>
                <a14:m>
                  <m:oMath xmlns:m="http://schemas.openxmlformats.org/officeDocument/2006/math">
                    <m:r>
                      <m:rPr>
                        <m:sty m:val="p"/>
                      </m:rPr>
                      <a:rPr lang="en-US" b="0" i="0" smtClean="0">
                        <a:latin typeface="Cambria Math"/>
                      </a:rPr>
                      <m:t>e</m:t>
                    </m:r>
                    <m:r>
                      <a:rPr lang="en-US" b="0" i="0" smtClean="0">
                        <a:latin typeface="Cambria Math"/>
                      </a:rPr>
                      <m:t>=</m:t>
                    </m:r>
                    <m:r>
                      <m:rPr>
                        <m:sty m:val="p"/>
                      </m:rPr>
                      <a:rPr lang="el-GR" i="1" smtClean="0">
                        <a:latin typeface="Cambria Math"/>
                        <a:ea typeface="Cambria Math"/>
                      </a:rPr>
                      <m:t>Ω</m:t>
                    </m:r>
                    <m:d>
                      <m:dPr>
                        <m:ctrlPr>
                          <a:rPr lang="en-US" i="1">
                            <a:latin typeface="Cambria Math" panose="02040503050406030204" pitchFamily="18" charset="0"/>
                          </a:rPr>
                        </m:ctrlPr>
                      </m:dPr>
                      <m:e>
                        <m:r>
                          <m:rPr>
                            <m:sty m:val="p"/>
                          </m:rPr>
                          <a:rPr lang="en-US" b="0" i="0" smtClean="0">
                            <a:latin typeface="Cambria Math"/>
                          </a:rPr>
                          <m:t>N</m:t>
                        </m:r>
                        <m:r>
                          <a:rPr lang="en-US" i="0">
                            <a:latin typeface="Cambria Math"/>
                          </a:rPr>
                          <m:t>/</m:t>
                        </m:r>
                        <m:func>
                          <m:funcPr>
                            <m:ctrlPr>
                              <a:rPr lang="en-US" i="1">
                                <a:latin typeface="Cambria Math" panose="02040503050406030204" pitchFamily="18" charset="0"/>
                              </a:rPr>
                            </m:ctrlPr>
                          </m:funcPr>
                          <m:fName>
                            <m:r>
                              <m:rPr>
                                <m:sty m:val="p"/>
                              </m:rPr>
                              <a:rPr lang="en-US" i="0">
                                <a:latin typeface="Cambria Math"/>
                              </a:rPr>
                              <m:t>log</m:t>
                            </m:r>
                          </m:fName>
                          <m:e>
                            <m:r>
                              <m:rPr>
                                <m:sty m:val="p"/>
                              </m:rPr>
                              <a:rPr lang="en-US" i="0">
                                <a:latin typeface="Cambria Math"/>
                              </a:rPr>
                              <m:t>N</m:t>
                            </m:r>
                          </m:e>
                        </m:func>
                      </m:e>
                    </m:d>
                  </m:oMath>
                </a14:m>
                <a:r>
                  <a:rPr lang="en-US" dirty="0" smtClean="0"/>
                  <a:t> and </a:t>
                </a:r>
                <a14:m>
                  <m:oMath xmlns:m="http://schemas.openxmlformats.org/officeDocument/2006/math">
                    <m:r>
                      <m:rPr>
                        <m:sty m:val="p"/>
                      </m:rPr>
                      <a:rPr lang="en-US" b="0" i="0" smtClean="0">
                        <a:latin typeface="Cambria Math"/>
                      </a:rPr>
                      <m:t>d</m:t>
                    </m:r>
                    <m:r>
                      <a:rPr lang="en-US" i="0">
                        <a:latin typeface="Cambria Math"/>
                      </a:rPr>
                      <m:t>=</m:t>
                    </m:r>
                    <m:r>
                      <m:rPr>
                        <m:sty m:val="p"/>
                      </m:rPr>
                      <a:rPr lang="el-GR" i="1">
                        <a:latin typeface="Cambria Math"/>
                        <a:ea typeface="Cambria Math"/>
                      </a:rPr>
                      <m:t>Ω</m:t>
                    </m:r>
                    <m:d>
                      <m:dPr>
                        <m:ctrlPr>
                          <a:rPr lang="en-US" i="1">
                            <a:latin typeface="Cambria Math" panose="02040503050406030204" pitchFamily="18" charset="0"/>
                          </a:rPr>
                        </m:ctrlPr>
                      </m:dPr>
                      <m:e>
                        <m:r>
                          <m:rPr>
                            <m:sty m:val="p"/>
                          </m:rPr>
                          <a:rPr lang="en-US" i="0">
                            <a:latin typeface="Cambria Math"/>
                          </a:rPr>
                          <m:t>N</m:t>
                        </m:r>
                      </m:e>
                    </m:d>
                  </m:oMath>
                </a14:m>
                <a:endParaRPr lang="en-US" dirty="0" smtClean="0"/>
              </a:p>
              <a:p>
                <a:pPr lvl="1"/>
                <a14:m>
                  <m:oMath xmlns:m="http://schemas.openxmlformats.org/officeDocument/2006/math">
                    <m:r>
                      <a:rPr lang="en-US" i="1">
                        <a:latin typeface="Cambria Math"/>
                      </a:rPr>
                      <m:t>𝐶𝐶</m:t>
                    </m:r>
                    <m:d>
                      <m:dPr>
                        <m:ctrlPr>
                          <a:rPr lang="en-US" i="1">
                            <a:latin typeface="Cambria Math" panose="02040503050406030204" pitchFamily="18" charset="0"/>
                          </a:rPr>
                        </m:ctrlPr>
                      </m:dPr>
                      <m:e>
                        <m:r>
                          <a:rPr lang="en-US" i="1">
                            <a:latin typeface="Cambria Math"/>
                          </a:rPr>
                          <m:t>𝐺</m:t>
                        </m:r>
                      </m:e>
                    </m:d>
                    <m:r>
                      <a:rPr lang="en-US" b="0" i="1" smtClean="0">
                        <a:latin typeface="Cambria Math"/>
                      </a:rPr>
                      <m:t>≥</m:t>
                    </m:r>
                    <m:r>
                      <a:rPr lang="en-US" b="0" i="1" smtClean="0">
                        <a:latin typeface="Cambria Math"/>
                      </a:rPr>
                      <m:t>𝑒𝑑</m:t>
                    </m:r>
                    <m:r>
                      <a:rPr lang="en-US" i="1">
                        <a:latin typeface="Cambria Math"/>
                      </a:rPr>
                      <m:t>=</m:t>
                    </m:r>
                    <m:r>
                      <m:rPr>
                        <m:sty m:val="p"/>
                      </m:rPr>
                      <a:rPr lang="el-GR" i="1">
                        <a:latin typeface="Cambria Math"/>
                        <a:ea typeface="Cambria Math"/>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m:rPr>
                                <m:sty m:val="p"/>
                              </m:rPr>
                              <a:rPr lang="en-US" i="0">
                                <a:latin typeface="Cambria Math"/>
                              </a:rPr>
                              <m:t>N</m:t>
                            </m:r>
                          </m:e>
                          <m:sup>
                            <m:r>
                              <a:rPr lang="en-US" b="0" i="0" smtClean="0">
                                <a:latin typeface="Cambria Math"/>
                              </a:rPr>
                              <m:t>2</m:t>
                            </m:r>
                          </m:sup>
                        </m:sSup>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m:rPr>
                                <m:sty m:val="p"/>
                              </m:rPr>
                              <a:rPr lang="en-US" b="0" i="0" smtClean="0">
                                <a:latin typeface="Cambria Math"/>
                              </a:rPr>
                              <m:t>N</m:t>
                            </m:r>
                          </m:e>
                        </m:func>
                      </m:e>
                    </m:d>
                  </m:oMath>
                </a14:m>
                <a:endParaRPr lang="en-US" dirty="0" smtClean="0"/>
              </a:p>
              <a:p>
                <a:pPr lvl="1"/>
                <a:r>
                  <a:rPr lang="en-US" dirty="0" smtClean="0"/>
                  <a:t>The concrete constants are still poorly understood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1369219"/>
                <a:ext cx="7886700" cy="3122771"/>
              </a:xfrm>
              <a:blipFill>
                <a:blip r:embed="rId2"/>
                <a:stretch>
                  <a:fillRect l="-1236" t="-1367"/>
                </a:stretch>
              </a:blipFill>
            </p:spPr>
            <p:txBody>
              <a:bodyPr/>
              <a:lstStyle/>
              <a:p>
                <a:r>
                  <a:rPr lang="en-US">
                    <a:noFill/>
                  </a:rPr>
                  <a:t> </a:t>
                </a:r>
              </a:p>
            </p:txBody>
          </p:sp>
        </mc:Fallback>
      </mc:AlternateContent>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809" y="1528762"/>
            <a:ext cx="935831"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037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err="1" smtClean="0"/>
              <a:t>iMHFs</a:t>
            </a:r>
            <a:r>
              <a:rPr lang="en-US" dirty="0" smtClean="0"/>
              <a:t> with Depth-Robust Graphs</a:t>
            </a:r>
            <a:endParaRPr lang="en-US" dirty="0"/>
          </a:p>
        </p:txBody>
      </p:sp>
      <p:sp>
        <p:nvSpPr>
          <p:cNvPr id="3" name="Content Placeholder 2"/>
          <p:cNvSpPr>
            <a:spLocks noGrp="1"/>
          </p:cNvSpPr>
          <p:nvPr>
            <p:ph idx="1"/>
          </p:nvPr>
        </p:nvSpPr>
        <p:spPr>
          <a:xfrm>
            <a:off x="628650" y="1380649"/>
            <a:ext cx="7886700" cy="3263504"/>
          </a:xfrm>
        </p:spPr>
        <p:txBody>
          <a:bodyPr>
            <a:normAutofit/>
          </a:bodyPr>
          <a:lstStyle/>
          <a:p>
            <a:r>
              <a:rPr lang="en-US" b="1" dirty="0" smtClean="0"/>
              <a:t>Argon2i </a:t>
            </a:r>
          </a:p>
          <a:p>
            <a:pPr lvl="1"/>
            <a:r>
              <a:rPr lang="en-US" dirty="0" smtClean="0"/>
              <a:t>Password Hashing Competition Winner</a:t>
            </a:r>
          </a:p>
          <a:p>
            <a:pPr lvl="1"/>
            <a:r>
              <a:rPr lang="en-US" dirty="0" smtClean="0"/>
              <a:t>Not maximally depth-robust [AB16,AB17,ABP17,BZ18]</a:t>
            </a:r>
          </a:p>
          <a:p>
            <a:pPr lvl="1"/>
            <a:r>
              <a:rPr lang="en-US" b="1" dirty="0" smtClean="0"/>
              <a:t>Implication: </a:t>
            </a:r>
            <a:r>
              <a:rPr lang="en-US" dirty="0" smtClean="0"/>
              <a:t>Efficient Pebbling Attacks</a:t>
            </a:r>
          </a:p>
          <a:p>
            <a:r>
              <a:rPr lang="en-US" b="1" dirty="0" smtClean="0"/>
              <a:t>DRSample [</a:t>
            </a:r>
            <a:r>
              <a:rPr lang="en-US" b="1" dirty="0" smtClean="0"/>
              <a:t>ABH17</a:t>
            </a:r>
            <a:r>
              <a:rPr lang="en-US" b="1" dirty="0" smtClean="0"/>
              <a:t>]</a:t>
            </a:r>
          </a:p>
          <a:p>
            <a:pPr lvl="1"/>
            <a:r>
              <a:rPr lang="en-US" dirty="0" smtClean="0"/>
              <a:t>Efficient construction of maximally depth-robust (asymptotic)</a:t>
            </a:r>
          </a:p>
          <a:p>
            <a:pPr lvl="1"/>
            <a:r>
              <a:rPr lang="en-US" dirty="0" smtClean="0"/>
              <a:t>The concrete constants are poorly understood</a:t>
            </a: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809" y="1528762"/>
            <a:ext cx="935831" cy="942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1509" y="3630387"/>
            <a:ext cx="6949440" cy="1038746"/>
          </a:xfrm>
          <a:prstGeom prst="rect">
            <a:avLst/>
          </a:prstGeom>
        </p:spPr>
        <p:txBody>
          <a:bodyPr wrap="square" lIns="68580" tIns="34290" rIns="68580" bIns="34290">
            <a:spAutoFit/>
          </a:bodyPr>
          <a:lstStyle/>
          <a:p>
            <a:pPr marL="214313" indent="-214313">
              <a:buFont typeface="Arial" pitchFamily="34" charset="0"/>
              <a:buChar char="•"/>
            </a:pPr>
            <a:r>
              <a:rPr lang="en-US" sz="2100" b="1" dirty="0" err="1"/>
              <a:t>DRSample+BRG</a:t>
            </a:r>
            <a:r>
              <a:rPr lang="en-US" sz="2100" b="1" dirty="0"/>
              <a:t> </a:t>
            </a:r>
            <a:r>
              <a:rPr lang="en-US" sz="2100" b="1" dirty="0" smtClean="0"/>
              <a:t> [New]</a:t>
            </a:r>
            <a:endParaRPr lang="en-US" sz="2100" b="1" dirty="0"/>
          </a:p>
          <a:p>
            <a:pPr marL="557213" lvl="1" indent="-214313">
              <a:buFont typeface="Arial" pitchFamily="34" charset="0"/>
              <a:buChar char="•"/>
            </a:pPr>
            <a:r>
              <a:rPr lang="en-US" sz="2100" dirty="0" smtClean="0"/>
              <a:t>Improves </a:t>
            </a:r>
            <a:r>
              <a:rPr lang="en-US" sz="2100" dirty="0"/>
              <a:t>on Argon2i and DRSample</a:t>
            </a:r>
          </a:p>
          <a:p>
            <a:pPr marL="557213" lvl="1" indent="-214313">
              <a:buFont typeface="Arial" pitchFamily="34" charset="0"/>
              <a:buChar char="•"/>
            </a:pPr>
            <a:r>
              <a:rPr lang="en-US" sz="2100" dirty="0"/>
              <a:t>Optimal resistance to all known pebbling attacks</a:t>
            </a:r>
          </a:p>
        </p:txBody>
      </p:sp>
    </p:spTree>
    <p:extLst>
      <p:ext uri="{BB962C8B-B14F-4D97-AF65-F5344CB8AC3E}">
        <p14:creationId xmlns:p14="http://schemas.microsoft.com/office/powerpoint/2010/main" val="11205268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68" y="273844"/>
            <a:ext cx="8074882" cy="994172"/>
          </a:xfrm>
        </p:spPr>
        <p:txBody>
          <a:bodyPr/>
          <a:lstStyle/>
          <a:p>
            <a:r>
              <a:rPr lang="en-US" dirty="0" smtClean="0"/>
              <a:t>Prior Attacks (Necessity of Depth-Robustness)</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65</a:t>
            </a:fld>
            <a:endParaRPr lang="en-US"/>
          </a:p>
        </p:txBody>
      </p:sp>
      <mc:AlternateContent xmlns:mc="http://schemas.openxmlformats.org/markup-compatibility/2006" xmlns:a14="http://schemas.microsoft.com/office/drawing/2010/main">
        <mc:Choice Requires="a14">
          <p:sp>
            <p:nvSpPr>
              <p:cNvPr id="5" name="Rectangle 4"/>
              <p:cNvSpPr/>
              <p:nvPr/>
            </p:nvSpPr>
            <p:spPr>
              <a:xfrm>
                <a:off x="274318" y="3974147"/>
                <a:ext cx="8310437" cy="54800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endParaRPr lang="en-US" sz="1800" b="1" dirty="0" smtClean="0">
                  <a:solidFill>
                    <a:schemeClr val="tx1"/>
                  </a:solidFill>
                </a:endParaRPr>
              </a:p>
              <a:p>
                <a:endParaRPr lang="en-US" sz="1800" b="1" dirty="0">
                  <a:solidFill>
                    <a:schemeClr val="tx1"/>
                  </a:solidFill>
                </a:endParaRPr>
              </a:p>
              <a:p>
                <a:r>
                  <a:rPr lang="en-US" sz="2400" b="1" dirty="0" smtClean="0">
                    <a:solidFill>
                      <a:schemeClr val="tx1"/>
                    </a:solidFill>
                    <a:latin typeface="Calibri" pitchFamily="34" charset="0"/>
                    <a:cs typeface="Calibri" pitchFamily="34" charset="0"/>
                  </a:rPr>
                  <a:t>Argon2i [AB17,BZ17]: </a:t>
                </a:r>
                <a:r>
                  <a:rPr lang="en-US" sz="2400" dirty="0" smtClean="0">
                    <a:solidFill>
                      <a:schemeClr val="tx1"/>
                    </a:solidFill>
                    <a:latin typeface="Calibri" pitchFamily="34" charset="0"/>
                    <a:cs typeface="Calibri" pitchFamily="34" charset="0"/>
                  </a:rPr>
                  <a:t> </a:t>
                </a:r>
                <a14:m>
                  <m:oMath xmlns:m="http://schemas.openxmlformats.org/officeDocument/2006/math">
                    <m:r>
                      <m:rPr>
                        <m:sty m:val="p"/>
                      </m:rPr>
                      <a:rPr lang="en-US" sz="2400">
                        <a:solidFill>
                          <a:schemeClr val="tx1"/>
                        </a:solidFill>
                        <a:latin typeface="Cambria Math" panose="02040503050406030204" pitchFamily="18" charset="0"/>
                        <a:ea typeface="Cambria Math" panose="02040503050406030204" pitchFamily="18" charset="0"/>
                      </a:rPr>
                      <m:t>C</m:t>
                    </m:r>
                    <m:r>
                      <m:rPr>
                        <m:sty m:val="p"/>
                      </m:rPr>
                      <a:rPr lang="en-US" sz="2400" b="0" i="0" smtClean="0">
                        <a:solidFill>
                          <a:schemeClr val="tx1"/>
                        </a:solidFill>
                        <a:latin typeface="Cambria Math" panose="02040503050406030204" pitchFamily="18" charset="0"/>
                        <a:ea typeface="Cambria Math" panose="02040503050406030204" pitchFamily="18" charset="0"/>
                      </a:rPr>
                      <m:t>C</m:t>
                    </m:r>
                    <m:d>
                      <m:dPr>
                        <m:ctrlPr>
                          <a:rPr lang="en-US" sz="2400" i="1">
                            <a:solidFill>
                              <a:schemeClr val="tx1"/>
                            </a:solidFill>
                            <a:latin typeface="Cambria Math" panose="02040503050406030204" pitchFamily="18" charset="0"/>
                            <a:ea typeface="Cambria Math" panose="02040503050406030204" pitchFamily="18" charset="0"/>
                          </a:rPr>
                        </m:ctrlPr>
                      </m:dPr>
                      <m:e>
                        <m:r>
                          <m:rPr>
                            <m:sty m:val="p"/>
                          </m:rPr>
                          <a:rPr lang="en-US" sz="2400">
                            <a:solidFill>
                              <a:schemeClr val="tx1"/>
                            </a:solidFill>
                            <a:latin typeface="Cambria Math"/>
                            <a:ea typeface="Cambria Math" panose="02040503050406030204" pitchFamily="18" charset="0"/>
                          </a:rPr>
                          <m:t>G</m:t>
                        </m:r>
                      </m:e>
                    </m:d>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𝑂</m:t>
                    </m:r>
                    <m:d>
                      <m:dPr>
                        <m:ctrlPr>
                          <a:rPr lang="en-US" sz="2400" i="1">
                            <a:solidFill>
                              <a:schemeClr val="tx1"/>
                            </a:solidFill>
                            <a:latin typeface="Cambria Math" panose="02040503050406030204" pitchFamily="18" charset="0"/>
                            <a:ea typeface="Cambria Math" panose="02040503050406030204" pitchFamily="18" charset="0"/>
                          </a:rPr>
                        </m:ctrlPr>
                      </m:dPr>
                      <m:e>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a:ea typeface="Cambria Math" panose="02040503050406030204" pitchFamily="18" charset="0"/>
                              </a:rPr>
                              <m:t>𝑁</m:t>
                            </m:r>
                          </m:e>
                          <m:sup>
                            <m:r>
                              <a:rPr lang="en-US" sz="2400" i="1" smtClean="0">
                                <a:solidFill>
                                  <a:srgbClr val="FF0000"/>
                                </a:solidFill>
                                <a:latin typeface="Cambria Math" panose="02040503050406030204" pitchFamily="18" charset="0"/>
                                <a:ea typeface="Cambria Math" panose="02040503050406030204" pitchFamily="18" charset="0"/>
                              </a:rPr>
                              <m:t>1.</m:t>
                            </m:r>
                            <m:r>
                              <a:rPr lang="en-US" sz="2400" i="1">
                                <a:solidFill>
                                  <a:srgbClr val="FF0000"/>
                                </a:solidFill>
                                <a:latin typeface="Cambria Math" panose="02040503050406030204" pitchFamily="18" charset="0"/>
                                <a:ea typeface="Cambria Math" panose="02040503050406030204" pitchFamily="18" charset="0"/>
                              </a:rPr>
                              <m:t>768</m:t>
                            </m:r>
                          </m:sup>
                        </m:sSup>
                      </m:e>
                    </m:d>
                  </m:oMath>
                </a14:m>
                <a:endParaRPr lang="en-US" sz="1800" dirty="0">
                  <a:solidFill>
                    <a:schemeClr val="tx1"/>
                  </a:solidFill>
                  <a:latin typeface="Calibri" pitchFamily="34" charset="0"/>
                  <a:cs typeface="Calibri" pitchFamily="34" charset="0"/>
                </a:endParaRPr>
              </a:p>
              <a:p>
                <a:endParaRPr lang="en-US" sz="44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74318" y="3974147"/>
                <a:ext cx="8310437" cy="548006"/>
              </a:xfrm>
              <a:prstGeom prst="rect">
                <a:avLst/>
              </a:prstGeom>
              <a:blipFill rotWithShape="1">
                <a:blip r:embed="rId2"/>
                <a:stretch>
                  <a:fillRect l="-1169" t="-8333" b="-2083"/>
                </a:stretch>
              </a:blipFill>
              <a:ln w="3492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3359" y="2659380"/>
                <a:ext cx="8340917" cy="97750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endParaRPr lang="en-US" sz="1800" b="1" dirty="0" smtClean="0">
                  <a:solidFill>
                    <a:schemeClr val="tx1"/>
                  </a:solidFill>
                </a:endParaRPr>
              </a:p>
              <a:p>
                <a:endParaRPr lang="en-US" sz="2400" b="1" dirty="0">
                  <a:solidFill>
                    <a:schemeClr val="tx1"/>
                  </a:solidFill>
                </a:endParaRPr>
              </a:p>
              <a:p>
                <a:r>
                  <a:rPr lang="en-US" sz="2400" b="1" dirty="0" smtClean="0">
                    <a:solidFill>
                      <a:schemeClr val="tx1"/>
                    </a:solidFill>
                    <a:latin typeface="Calibri" pitchFamily="34" charset="0"/>
                    <a:cs typeface="Calibri" pitchFamily="34" charset="0"/>
                  </a:rPr>
                  <a:t>Corollary[AB16]: </a:t>
                </a:r>
                <a:r>
                  <a:rPr lang="en-US" sz="2400" dirty="0" smtClean="0">
                    <a:solidFill>
                      <a:schemeClr val="tx1"/>
                    </a:solidFill>
                    <a:latin typeface="Calibri" pitchFamily="34" charset="0"/>
                    <a:cs typeface="Calibri" pitchFamily="34" charset="0"/>
                  </a:rPr>
                  <a:t> </a:t>
                </a:r>
                <a14:m>
                  <m:oMath xmlns:m="http://schemas.openxmlformats.org/officeDocument/2006/math">
                    <m:r>
                      <m:rPr>
                        <m:sty m:val="p"/>
                      </m:rPr>
                      <a:rPr lang="en-US" sz="2400">
                        <a:solidFill>
                          <a:schemeClr val="tx1"/>
                        </a:solidFill>
                        <a:latin typeface="Cambria Math" panose="02040503050406030204" pitchFamily="18" charset="0"/>
                        <a:ea typeface="Cambria Math" panose="02040503050406030204" pitchFamily="18" charset="0"/>
                      </a:rPr>
                      <m:t>C</m:t>
                    </m:r>
                    <m:r>
                      <m:rPr>
                        <m:sty m:val="p"/>
                      </m:rPr>
                      <a:rPr lang="en-US" sz="2400" b="0" i="0" smtClean="0">
                        <a:solidFill>
                          <a:schemeClr val="tx1"/>
                        </a:solidFill>
                        <a:latin typeface="Cambria Math" panose="02040503050406030204" pitchFamily="18" charset="0"/>
                        <a:ea typeface="Cambria Math" panose="02040503050406030204" pitchFamily="18" charset="0"/>
                      </a:rPr>
                      <m:t>C</m:t>
                    </m:r>
                    <m:d>
                      <m:dPr>
                        <m:ctrlPr>
                          <a:rPr lang="en-US" sz="2400" i="1">
                            <a:solidFill>
                              <a:schemeClr val="tx1"/>
                            </a:solidFill>
                            <a:latin typeface="Cambria Math" panose="02040503050406030204" pitchFamily="18" charset="0"/>
                            <a:ea typeface="Cambria Math" panose="02040503050406030204" pitchFamily="18" charset="0"/>
                          </a:rPr>
                        </m:ctrlPr>
                      </m:dPr>
                      <m:e>
                        <m:r>
                          <m:rPr>
                            <m:sty m:val="p"/>
                          </m:rPr>
                          <a:rPr lang="en-US" sz="2400">
                            <a:solidFill>
                              <a:schemeClr val="tx1"/>
                            </a:solidFill>
                            <a:latin typeface="Cambria Math"/>
                            <a:ea typeface="Cambria Math" panose="02040503050406030204" pitchFamily="18" charset="0"/>
                          </a:rPr>
                          <m:t>G</m:t>
                        </m:r>
                      </m:e>
                    </m:d>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𝑂</m:t>
                    </m:r>
                    <m:d>
                      <m:dPr>
                        <m:ctrlPr>
                          <a:rPr lang="en-US" sz="2400" i="1">
                            <a:solidFill>
                              <a:schemeClr val="tx1"/>
                            </a:solidFill>
                            <a:latin typeface="Cambria Math" panose="02040503050406030204" pitchFamily="18" charset="0"/>
                            <a:ea typeface="Cambria Math" panose="02040503050406030204" pitchFamily="18" charset="0"/>
                          </a:rPr>
                        </m:ctrlPr>
                      </m:dPr>
                      <m:e>
                        <m:sSup>
                          <m:sSupPr>
                            <m:ctrlPr>
                              <a:rPr lang="en-US" sz="240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a:ea typeface="Cambria Math" panose="02040503050406030204" pitchFamily="18" charset="0"/>
                              </a:rPr>
                              <m:t>𝑁</m:t>
                            </m:r>
                          </m:e>
                          <m:sup>
                            <m:r>
                              <a:rPr lang="en-US" sz="2400" b="0" i="1" smtClean="0">
                                <a:solidFill>
                                  <a:schemeClr val="tx1"/>
                                </a:solidFill>
                                <a:latin typeface="Cambria Math"/>
                                <a:ea typeface="Cambria Math" panose="02040503050406030204" pitchFamily="18" charset="0"/>
                              </a:rPr>
                              <m:t>2</m:t>
                            </m:r>
                          </m:sup>
                        </m:sSup>
                        <m:func>
                          <m:funcPr>
                            <m:ctrlPr>
                              <a:rPr lang="en-US" sz="2400" i="1">
                                <a:solidFill>
                                  <a:schemeClr val="tx1"/>
                                </a:solidFill>
                                <a:latin typeface="Cambria Math" panose="02040503050406030204" pitchFamily="18" charset="0"/>
                                <a:ea typeface="Cambria Math" panose="02040503050406030204" pitchFamily="18" charset="0"/>
                              </a:rPr>
                            </m:ctrlPr>
                          </m:funcPr>
                          <m:fName>
                            <m:r>
                              <m:rPr>
                                <m:sty m:val="p"/>
                              </m:rPr>
                              <a:rPr lang="en-US" sz="2400">
                                <a:solidFill>
                                  <a:schemeClr val="tx1"/>
                                </a:solidFill>
                                <a:latin typeface="Cambria Math"/>
                                <a:ea typeface="Cambria Math" panose="02040503050406030204" pitchFamily="18" charset="0"/>
                              </a:rPr>
                              <m:t>log</m:t>
                            </m:r>
                          </m:fName>
                          <m:e>
                            <m:func>
                              <m:funcPr>
                                <m:ctrlPr>
                                  <a:rPr lang="en-US" sz="2400" i="1">
                                    <a:solidFill>
                                      <a:schemeClr val="tx1"/>
                                    </a:solidFill>
                                    <a:latin typeface="Cambria Math" panose="02040503050406030204" pitchFamily="18" charset="0"/>
                                    <a:ea typeface="Cambria Math" panose="02040503050406030204" pitchFamily="18" charset="0"/>
                                  </a:rPr>
                                </m:ctrlPr>
                              </m:funcPr>
                              <m:fName>
                                <m:r>
                                  <m:rPr>
                                    <m:sty m:val="p"/>
                                  </m:rPr>
                                  <a:rPr lang="en-US" sz="2400">
                                    <a:solidFill>
                                      <a:schemeClr val="tx1"/>
                                    </a:solidFill>
                                    <a:latin typeface="Cambria Math"/>
                                    <a:ea typeface="Cambria Math" panose="02040503050406030204" pitchFamily="18" charset="0"/>
                                  </a:rPr>
                                  <m:t>log</m:t>
                                </m:r>
                              </m:fName>
                              <m:e>
                                <m:r>
                                  <a:rPr lang="en-US" sz="2400" i="1">
                                    <a:solidFill>
                                      <a:schemeClr val="tx1"/>
                                    </a:solidFill>
                                    <a:latin typeface="Cambria Math"/>
                                    <a:ea typeface="Cambria Math" panose="02040503050406030204" pitchFamily="18" charset="0"/>
                                  </a:rPr>
                                  <m:t>𝑁</m:t>
                                </m:r>
                              </m:e>
                            </m:func>
                          </m:e>
                        </m:func>
                        <m:r>
                          <a:rPr lang="en-US" sz="2400" b="0" i="1" smtClean="0">
                            <a:solidFill>
                              <a:schemeClr val="tx1"/>
                            </a:solidFill>
                            <a:latin typeface="Cambria Math"/>
                            <a:ea typeface="Cambria Math" panose="02040503050406030204" pitchFamily="18" charset="0"/>
                          </a:rPr>
                          <m:t>/</m:t>
                        </m:r>
                        <m:func>
                          <m:funcPr>
                            <m:ctrlPr>
                              <a:rPr lang="en-US" sz="2400" b="0" i="1" smtClean="0">
                                <a:solidFill>
                                  <a:schemeClr val="tx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tx1"/>
                                </a:solidFill>
                                <a:latin typeface="Cambria Math"/>
                                <a:ea typeface="Cambria Math" panose="02040503050406030204" pitchFamily="18" charset="0"/>
                              </a:rPr>
                              <m:t>log</m:t>
                            </m:r>
                          </m:fName>
                          <m:e>
                            <m:r>
                              <a:rPr lang="en-US" sz="2400" b="0" i="1" smtClean="0">
                                <a:solidFill>
                                  <a:schemeClr val="tx1"/>
                                </a:solidFill>
                                <a:latin typeface="Cambria Math"/>
                                <a:ea typeface="Cambria Math" panose="02040503050406030204" pitchFamily="18" charset="0"/>
                              </a:rPr>
                              <m:t>𝑁</m:t>
                            </m:r>
                          </m:e>
                        </m:func>
                      </m:e>
                    </m:d>
                  </m:oMath>
                </a14:m>
                <a:r>
                  <a:rPr lang="en-US" sz="2400" dirty="0" smtClean="0">
                    <a:solidFill>
                      <a:schemeClr val="tx1"/>
                    </a:solidFill>
                    <a:latin typeface="Calibri" pitchFamily="34" charset="0"/>
                    <a:cs typeface="Calibri" pitchFamily="34" charset="0"/>
                  </a:rPr>
                  <a:t> for any constant </a:t>
                </a:r>
                <a:r>
                  <a:rPr lang="en-US" sz="2400" dirty="0">
                    <a:solidFill>
                      <a:schemeClr val="tx1"/>
                    </a:solidFill>
                    <a:latin typeface="Calibri" pitchFamily="34" charset="0"/>
                    <a:cs typeface="Calibri" pitchFamily="34" charset="0"/>
                  </a:rPr>
                  <a:t>indegree DAG G</a:t>
                </a:r>
                <a:r>
                  <a:rPr lang="en-US" sz="2400" dirty="0" smtClean="0">
                    <a:solidFill>
                      <a:schemeClr val="tx1"/>
                    </a:solidFill>
                    <a:latin typeface="Calibri" pitchFamily="34" charset="0"/>
                    <a:cs typeface="Calibri" pitchFamily="34" charset="0"/>
                  </a:rPr>
                  <a:t> </a:t>
                </a:r>
                <a:endParaRPr lang="en-US" sz="2400" dirty="0">
                  <a:solidFill>
                    <a:schemeClr val="tx1"/>
                  </a:solidFill>
                  <a:latin typeface="Calibri" pitchFamily="34" charset="0"/>
                  <a:cs typeface="Calibri" pitchFamily="34" charset="0"/>
                </a:endParaRPr>
              </a:p>
              <a:p>
                <a:endParaRPr lang="en-US" sz="44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13359" y="2659380"/>
                <a:ext cx="8340917" cy="977503"/>
              </a:xfrm>
              <a:prstGeom prst="rect">
                <a:avLst/>
              </a:prstGeom>
              <a:blipFill rotWithShape="1">
                <a:blip r:embed="rId3"/>
                <a:stretch>
                  <a:fillRect l="-1164" b="-2395"/>
                </a:stretch>
              </a:blipFill>
              <a:ln w="34925">
                <a:solidFill>
                  <a:schemeClr val="accent4"/>
                </a:solidFill>
              </a:ln>
            </p:spPr>
            <p:txBody>
              <a:bodyPr/>
              <a:lstStyle/>
              <a:p>
                <a:r>
                  <a:rPr lang="en-US">
                    <a:noFill/>
                  </a:rPr>
                  <a:t> </a:t>
                </a:r>
              </a:p>
            </p:txBody>
          </p:sp>
        </mc:Fallback>
      </mc:AlternateContent>
      <p:sp>
        <p:nvSpPr>
          <p:cNvPr id="10" name="Rectangle 9"/>
          <p:cNvSpPr/>
          <p:nvPr/>
        </p:nvSpPr>
        <p:spPr>
          <a:xfrm>
            <a:off x="228600" y="1047750"/>
            <a:ext cx="8310437" cy="146089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289560" y="1059654"/>
                <a:ext cx="7886700" cy="1168035"/>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0" indent="0">
                  <a:buFont typeface="Arial"/>
                  <a:buNone/>
                </a:pPr>
                <a:r>
                  <a:rPr lang="en-US" sz="2400" b="1" dirty="0" smtClean="0"/>
                  <a:t>Theorem [AB16]: </a:t>
                </a:r>
                <a:r>
                  <a:rPr lang="en-US" sz="2400" dirty="0"/>
                  <a:t>If G is </a:t>
                </a:r>
                <a:r>
                  <a:rPr lang="en-US" sz="2400" dirty="0" smtClean="0"/>
                  <a:t>(</a:t>
                </a:r>
                <a:r>
                  <a:rPr lang="en-US" sz="2400" dirty="0" err="1"/>
                  <a:t>e,d</a:t>
                </a:r>
                <a:r>
                  <a:rPr lang="en-US" sz="2400" dirty="0" smtClean="0"/>
                  <a:t>)-reducible then </a:t>
                </a:r>
              </a:p>
              <a:p>
                <a:pPr marL="0" indent="0">
                  <a:buFont typeface="Arial"/>
                  <a:buNone/>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smtClean="0">
                              <a:latin typeface="Cambria Math" panose="02040503050406030204" pitchFamily="18" charset="0"/>
                              <a:ea typeface="Cambria Math" panose="02040503050406030204" pitchFamily="18" charset="0"/>
                            </a:rPr>
                            <m:t>CC</m:t>
                          </m:r>
                        </m:fName>
                        <m:e>
                          <m:d>
                            <m:dPr>
                              <m:ctrlPr>
                                <a:rPr lang="en-US" sz="2400" i="1">
                                  <a:latin typeface="Cambria Math" panose="02040503050406030204" pitchFamily="18" charset="0"/>
                                </a:rPr>
                              </m:ctrlPr>
                            </m:dPr>
                            <m:e>
                              <m:r>
                                <a:rPr lang="en-US" sz="2400" i="1" smtClean="0">
                                  <a:latin typeface="Cambria Math"/>
                                </a:rPr>
                                <m:t>𝐺</m:t>
                              </m:r>
                            </m:e>
                          </m:d>
                          <m:r>
                            <a:rPr lang="en-US" sz="2400" i="1">
                              <a:latin typeface="Cambria Math" panose="02040503050406030204" pitchFamily="18" charset="0"/>
                            </a:rPr>
                            <m:t>=</m:t>
                          </m:r>
                          <m:r>
                            <m:rPr>
                              <m:sty m:val="p"/>
                            </m:rPr>
                            <a:rPr lang="en-US" sz="2400">
                              <a:latin typeface="Cambria Math" panose="02040503050406030204" pitchFamily="18" charset="0"/>
                            </a:rPr>
                            <m:t>O</m:t>
                          </m:r>
                          <m:d>
                            <m:dPr>
                              <m:ctrlPr>
                                <a:rPr lang="en-US" sz="2400" i="1">
                                  <a:latin typeface="Cambria Math" panose="02040503050406030204" pitchFamily="18" charset="0"/>
                                </a:rPr>
                              </m:ctrlPr>
                            </m:dPr>
                            <m:e>
                              <m:r>
                                <a:rPr lang="en-US" sz="2400" i="1">
                                  <a:latin typeface="Cambria Math" panose="02040503050406030204" pitchFamily="18" charset="0"/>
                                </a:rPr>
                                <m:t>𝑒</m:t>
                              </m:r>
                              <m:r>
                                <a:rPr lang="en-US" sz="2400" b="0" i="1" smtClean="0">
                                  <a:latin typeface="Cambria Math"/>
                                </a:rPr>
                                <m:t>𝑁</m:t>
                              </m:r>
                              <m:r>
                                <a:rPr lang="en-US" sz="2400" i="1">
                                  <a:latin typeface="Cambria Math" panose="02040503050406030204" pitchFamily="18" charset="0"/>
                                </a:rPr>
                                <m:t>+</m:t>
                              </m:r>
                              <m:rad>
                                <m:radPr>
                                  <m:degHide m:val="on"/>
                                  <m:ctrlPr>
                                    <a:rPr lang="en-US" sz="2400" i="1">
                                      <a:latin typeface="Cambria Math" panose="02040503050406030204" pitchFamily="18" charset="0"/>
                                    </a:rPr>
                                  </m:ctrlPr>
                                </m:radPr>
                                <m:deg/>
                                <m:e>
                                  <m:r>
                                    <a:rPr lang="en-US" sz="2400" b="0" i="1" smtClean="0">
                                      <a:latin typeface="Cambria Math"/>
                                    </a:rPr>
                                    <m:t>𝑁</m:t>
                                  </m:r>
                                  <m:r>
                                    <a:rPr lang="en-US" sz="2400" i="1" baseline="30000">
                                      <a:latin typeface="Cambria Math" panose="02040503050406030204" pitchFamily="18" charset="0"/>
                                    </a:rPr>
                                    <m:t>3</m:t>
                                  </m:r>
                                  <m:r>
                                    <a:rPr lang="en-US" sz="2400" i="1">
                                      <a:latin typeface="Cambria Math" panose="02040503050406030204" pitchFamily="18" charset="0"/>
                                    </a:rPr>
                                    <m:t>𝑑</m:t>
                                  </m:r>
                                </m:e>
                              </m:rad>
                            </m:e>
                          </m:d>
                        </m:e>
                      </m:func>
                    </m:oMath>
                  </m:oMathPara>
                </a14:m>
                <a:endParaRPr lang="en-US" sz="2400" i="1" dirty="0" smtClean="0">
                  <a:latin typeface="Cambria Math" panose="02040503050406030204" pitchFamily="18" charset="0"/>
                </a:endParaRPr>
              </a:p>
              <a:p>
                <a:pPr marL="0" indent="0">
                  <a:buFont typeface="Arial"/>
                  <a:buNone/>
                </a:pPr>
                <a:r>
                  <a:rPr lang="en-US" sz="2400" dirty="0"/>
                  <a:t>In particular, </a:t>
                </a:r>
                <a14:m>
                  <m:oMath xmlns:m="http://schemas.openxmlformats.org/officeDocument/2006/math">
                    <m:func>
                      <m:funcPr>
                        <m:ctrlPr>
                          <a:rPr lang="en-US" sz="2400" i="1">
                            <a:latin typeface="Cambria Math" panose="02040503050406030204" pitchFamily="18" charset="0"/>
                          </a:rPr>
                        </m:ctrlPr>
                      </m:funcPr>
                      <m:fName>
                        <m:r>
                          <m:rPr>
                            <m:sty m:val="p"/>
                          </m:rPr>
                          <a:rPr lang="en-US" sz="2400" smtClean="0">
                            <a:latin typeface="Cambria Math" panose="02040503050406030204" pitchFamily="18" charset="0"/>
                            <a:ea typeface="Cambria Math" panose="02040503050406030204" pitchFamily="18" charset="0"/>
                          </a:rPr>
                          <m:t>CC</m:t>
                        </m:r>
                      </m:fName>
                      <m:e>
                        <m:d>
                          <m:dPr>
                            <m:ctrlPr>
                              <a:rPr lang="en-US" sz="2400" i="1">
                                <a:latin typeface="Cambria Math" panose="02040503050406030204" pitchFamily="18" charset="0"/>
                              </a:rPr>
                            </m:ctrlPr>
                          </m:dPr>
                          <m:e>
                            <m:r>
                              <a:rPr lang="en-US" sz="2400" i="1">
                                <a:latin typeface="Cambria Math"/>
                              </a:rPr>
                              <m:t>𝐺</m:t>
                            </m:r>
                          </m:e>
                        </m:d>
                        <m:r>
                          <a:rPr lang="en-US" sz="2400" i="1">
                            <a:latin typeface="Cambria Math" panose="02040503050406030204" pitchFamily="18" charset="0"/>
                          </a:rPr>
                          <m:t>=</m:t>
                        </m:r>
                        <m:r>
                          <m:rPr>
                            <m:sty m:val="p"/>
                          </m:rPr>
                          <a:rPr lang="en-US" sz="2400">
                            <a:latin typeface="Cambria Math"/>
                          </a:rPr>
                          <m:t>o</m:t>
                        </m:r>
                        <m:d>
                          <m:dPr>
                            <m:ctrlPr>
                              <a:rPr lang="en-US" sz="2400" i="1">
                                <a:latin typeface="Cambria Math" panose="02040503050406030204" pitchFamily="18" charset="0"/>
                              </a:rPr>
                            </m:ctrlPr>
                          </m:dPr>
                          <m:e>
                            <m:r>
                              <a:rPr lang="en-US" sz="2400" b="0" i="1" smtClean="0">
                                <a:latin typeface="Cambria Math"/>
                              </a:rPr>
                              <m:t>𝑁</m:t>
                            </m:r>
                            <m:r>
                              <a:rPr lang="en-US" sz="2400" i="1" baseline="30000">
                                <a:latin typeface="Cambria Math"/>
                              </a:rPr>
                              <m:t>2</m:t>
                            </m:r>
                          </m:e>
                        </m:d>
                      </m:e>
                    </m:func>
                  </m:oMath>
                </a14:m>
                <a:r>
                  <a:rPr lang="en-US" sz="2400" i="1" dirty="0">
                    <a:latin typeface="Cambria Math" panose="02040503050406030204" pitchFamily="18" charset="0"/>
                  </a:rPr>
                  <a:t>  </a:t>
                </a:r>
                <a:r>
                  <a:rPr lang="en-US" sz="2400" dirty="0">
                    <a:latin typeface="Cambria Math" panose="02040503050406030204" pitchFamily="18" charset="0"/>
                  </a:rPr>
                  <a:t>for </a:t>
                </a:r>
                <a:r>
                  <a:rPr lang="en-US" sz="2400" dirty="0" err="1" smtClean="0">
                    <a:latin typeface="Cambria Math" panose="02040503050406030204" pitchFamily="18" charset="0"/>
                  </a:rPr>
                  <a:t>e,d</a:t>
                </a:r>
                <a:r>
                  <a:rPr lang="en-US" sz="2400" dirty="0" smtClean="0">
                    <a:latin typeface="Cambria Math" panose="02040503050406030204" pitchFamily="18" charset="0"/>
                  </a:rPr>
                  <a:t>=o(N)</a:t>
                </a:r>
                <a:r>
                  <a:rPr lang="en-US" sz="2400" i="1" dirty="0" smtClean="0">
                    <a:latin typeface="Cambria Math" panose="02040503050406030204" pitchFamily="18" charset="0"/>
                  </a:rPr>
                  <a:t>.</a:t>
                </a:r>
                <a:r>
                  <a:rPr lang="en-US" sz="2400" dirty="0" smtClean="0"/>
                  <a:t>			</a:t>
                </a:r>
                <a:endParaRPr lang="en-US" sz="2400"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289560" y="1059654"/>
                <a:ext cx="7886700" cy="1168035"/>
              </a:xfrm>
              <a:prstGeom prst="rect">
                <a:avLst/>
              </a:prstGeom>
              <a:blipFill rotWithShape="1">
                <a:blip r:embed="rId4"/>
                <a:stretch>
                  <a:fillRect l="-1547" b="-30366"/>
                </a:stretch>
              </a:blipFill>
              <a:ln>
                <a:noFill/>
              </a:ln>
            </p:spPr>
            <p:txBody>
              <a:bodyPr/>
              <a:lstStyle/>
              <a:p>
                <a:r>
                  <a:rPr lang="en-US">
                    <a:noFill/>
                  </a:rPr>
                  <a:t> </a:t>
                </a:r>
              </a:p>
            </p:txBody>
          </p:sp>
        </mc:Fallback>
      </mc:AlternateContent>
      <p:pic>
        <p:nvPicPr>
          <p:cNvPr id="14" name="Picture 13"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019550"/>
            <a:ext cx="468629" cy="47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Constructions</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66</a:t>
            </a:fld>
            <a:endParaRPr lang="en-US"/>
          </a:p>
        </p:txBody>
      </p:sp>
      <p:sp>
        <p:nvSpPr>
          <p:cNvPr id="8" name="Rectangle 7"/>
          <p:cNvSpPr/>
          <p:nvPr/>
        </p:nvSpPr>
        <p:spPr>
          <a:xfrm>
            <a:off x="230107" y="1158605"/>
            <a:ext cx="8304293" cy="498745"/>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215572" y="1151140"/>
                <a:ext cx="8103262" cy="392415"/>
              </a:xfrm>
              <a:prstGeom prst="rect">
                <a:avLst/>
              </a:prstGeom>
            </p:spPr>
            <p:txBody>
              <a:bodyPr wrap="square" lIns="68580" tIns="34290" rIns="68580" bIns="34290">
                <a:spAutoFit/>
              </a:bodyPr>
              <a:lstStyle/>
              <a:p>
                <a14:m>
                  <m:oMath xmlns:m="http://schemas.openxmlformats.org/officeDocument/2006/math">
                    <m:r>
                      <a:rPr lang="en-US" sz="2100" b="1" smtClean="0">
                        <a:latin typeface="Cambria Math" panose="02040503050406030204" pitchFamily="18" charset="0"/>
                      </a:rPr>
                      <m:t>𝐓𝐡𝐞𝐨𝐫𝐞𝐦</m:t>
                    </m:r>
                    <m:r>
                      <a:rPr lang="en-US" sz="2100" b="1" i="0" smtClean="0">
                        <a:latin typeface="Cambria Math"/>
                      </a:rPr>
                      <m:t>[</m:t>
                    </m:r>
                    <m:r>
                      <a:rPr lang="en-US" sz="2100" b="1" i="0" smtClean="0">
                        <a:latin typeface="Cambria Math"/>
                      </a:rPr>
                      <m:t>𝐀𝐁𝐏𝟏𝟕</m:t>
                    </m:r>
                    <m:r>
                      <a:rPr lang="en-US" sz="2100" b="1" i="0" smtClean="0">
                        <a:latin typeface="Cambria Math"/>
                      </a:rPr>
                      <m:t>]:</m:t>
                    </m:r>
                    <m:r>
                      <a:rPr lang="en-US" sz="2100">
                        <a:latin typeface="Cambria Math" panose="02040503050406030204" pitchFamily="18" charset="0"/>
                      </a:rPr>
                      <m:t> </m:t>
                    </m:r>
                  </m:oMath>
                </a14:m>
                <a:r>
                  <a:rPr lang="en-US" sz="2100" dirty="0" smtClean="0"/>
                  <a:t> </a:t>
                </a:r>
                <a14:m>
                  <m:oMath xmlns:m="http://schemas.openxmlformats.org/officeDocument/2006/math">
                    <m:r>
                      <m:rPr>
                        <m:sty m:val="p"/>
                      </m:rPr>
                      <a:rPr lang="en-US" sz="2100" b="0" i="0" smtClean="0">
                        <a:latin typeface="Cambria Math"/>
                        <a:ea typeface="Cambria Math" panose="02040503050406030204" pitchFamily="18" charset="0"/>
                      </a:rPr>
                      <m:t>CC</m:t>
                    </m:r>
                    <m:r>
                      <a:rPr lang="en-US" sz="2100" b="0" i="0" smtClean="0">
                        <a:latin typeface="Cambria Math"/>
                        <a:ea typeface="Cambria Math" panose="02040503050406030204" pitchFamily="18" charset="0"/>
                      </a:rPr>
                      <m:t>(</m:t>
                    </m:r>
                    <m:r>
                      <m:rPr>
                        <m:sty m:val="p"/>
                      </m:rPr>
                      <a:rPr lang="en-US" sz="2100" b="0" i="0" smtClean="0">
                        <a:latin typeface="Cambria Math"/>
                        <a:ea typeface="Cambria Math" panose="02040503050406030204" pitchFamily="18" charset="0"/>
                      </a:rPr>
                      <m:t>G</m:t>
                    </m:r>
                    <m:r>
                      <a:rPr lang="en-US" sz="2100" b="0" i="0" smtClean="0">
                        <a:latin typeface="Cambria Math"/>
                        <a:ea typeface="Cambria Math" panose="02040503050406030204" pitchFamily="18" charset="0"/>
                      </a:rPr>
                      <m:t>)</m:t>
                    </m:r>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𝑒𝑑</m:t>
                    </m:r>
                    <m:r>
                      <a:rPr lang="en-US" sz="2100" b="0" i="0" smtClean="0">
                        <a:latin typeface="Cambria Math"/>
                        <a:ea typeface="Cambria Math" panose="02040503050406030204" pitchFamily="18" charset="0"/>
                      </a:rPr>
                      <m:t> </m:t>
                    </m:r>
                  </m:oMath>
                </a14:m>
                <a:r>
                  <a:rPr lang="en-US" sz="2100" dirty="0" smtClean="0"/>
                  <a:t>for any (</a:t>
                </a:r>
                <a:r>
                  <a:rPr lang="en-US" sz="2100" dirty="0" err="1"/>
                  <a:t>e,d</a:t>
                </a:r>
                <a:r>
                  <a:rPr lang="en-US" sz="2100" dirty="0"/>
                  <a:t>)-depth robust </a:t>
                </a:r>
                <a:r>
                  <a:rPr lang="en-US" sz="2100" dirty="0" smtClean="0"/>
                  <a:t>DAG G</a:t>
                </a:r>
                <a:endParaRPr lang="en-US" sz="2100" dirty="0"/>
              </a:p>
            </p:txBody>
          </p:sp>
        </mc:Choice>
        <mc:Fallback xmlns="">
          <p:sp>
            <p:nvSpPr>
              <p:cNvPr id="9" name="Rectangle 8"/>
              <p:cNvSpPr>
                <a:spLocks noRot="1" noChangeAspect="1" noMove="1" noResize="1" noEditPoints="1" noAdjustHandles="1" noChangeArrowheads="1" noChangeShapeType="1" noTextEdit="1"/>
              </p:cNvSpPr>
              <p:nvPr/>
            </p:nvSpPr>
            <p:spPr>
              <a:xfrm>
                <a:off x="215572" y="1151140"/>
                <a:ext cx="8103262" cy="392415"/>
              </a:xfrm>
              <a:prstGeom prst="rect">
                <a:avLst/>
              </a:prstGeom>
              <a:blipFill rotWithShape="1">
                <a:blip r:embed="rId2"/>
                <a:stretch>
                  <a:fillRect l="-376" t="-12500" b="-32813"/>
                </a:stretch>
              </a:blipFill>
            </p:spPr>
            <p:txBody>
              <a:bodyPr/>
              <a:lstStyle/>
              <a:p>
                <a:r>
                  <a:rPr lang="en-US">
                    <a:noFill/>
                  </a:rPr>
                  <a:t> </a:t>
                </a:r>
              </a:p>
            </p:txBody>
          </p:sp>
        </mc:Fallback>
      </mc:AlternateContent>
      <p:sp>
        <p:nvSpPr>
          <p:cNvPr id="10" name="Rectangle 9"/>
          <p:cNvSpPr/>
          <p:nvPr/>
        </p:nvSpPr>
        <p:spPr>
          <a:xfrm>
            <a:off x="228600" y="1733550"/>
            <a:ext cx="8310437" cy="1575165"/>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mc:Choice xmlns:a14="http://schemas.microsoft.com/office/drawing/2010/main" Requires="a14">
          <p:sp>
            <p:nvSpPr>
              <p:cNvPr id="11" name="Content Placeholder 2"/>
              <p:cNvSpPr txBox="1">
                <a:spLocks/>
              </p:cNvSpPr>
              <p:nvPr/>
            </p:nvSpPr>
            <p:spPr>
              <a:xfrm>
                <a:off x="323853" y="1733550"/>
                <a:ext cx="7886700" cy="1168035"/>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0" indent="0">
                  <a:buNone/>
                </a:pPr>
                <a:r>
                  <a:rPr lang="en-US" sz="2200" b="1" dirty="0" smtClean="0">
                    <a:latin typeface="Calibri" pitchFamily="34" charset="0"/>
                    <a:cs typeface="Calibri" pitchFamily="34" charset="0"/>
                  </a:rPr>
                  <a:t>DRSample [</a:t>
                </a:r>
                <a:r>
                  <a:rPr lang="en-US" sz="2200" b="1" dirty="0" smtClean="0">
                    <a:latin typeface="Calibri" pitchFamily="34" charset="0"/>
                    <a:cs typeface="Calibri" pitchFamily="34" charset="0"/>
                  </a:rPr>
                  <a:t>ABH17</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 Practical construction of </a:t>
                </a:r>
                <a:r>
                  <a:rPr lang="en-US" sz="2200" dirty="0">
                    <a:latin typeface="Calibri" pitchFamily="34" charset="0"/>
                    <a:cs typeface="Calibri" pitchFamily="34" charset="0"/>
                  </a:rPr>
                  <a:t>(</a:t>
                </a:r>
                <a:r>
                  <a:rPr lang="en-US" sz="2200" dirty="0" err="1">
                    <a:latin typeface="Calibri" pitchFamily="34" charset="0"/>
                    <a:cs typeface="Calibri" pitchFamily="34" charset="0"/>
                  </a:rPr>
                  <a:t>e,d</a:t>
                </a:r>
                <a:r>
                  <a:rPr lang="en-US" sz="2200" dirty="0">
                    <a:latin typeface="Calibri" pitchFamily="34" charset="0"/>
                    <a:cs typeface="Calibri" pitchFamily="34" charset="0"/>
                  </a:rPr>
                  <a:t>)-depth robust DAG G</a:t>
                </a:r>
              </a:p>
              <a:p>
                <a:pPr lvl="1"/>
                <a:r>
                  <a:rPr lang="en-US" sz="2200" dirty="0">
                    <a:latin typeface="Calibri" pitchFamily="34" charset="0"/>
                    <a:cs typeface="Calibri" pitchFamily="34" charset="0"/>
                  </a:rPr>
                  <a:t>(</a:t>
                </a:r>
                <a:r>
                  <a:rPr lang="en-US" sz="2200" dirty="0" err="1">
                    <a:latin typeface="Calibri" pitchFamily="34" charset="0"/>
                    <a:cs typeface="Calibri" pitchFamily="34" charset="0"/>
                  </a:rPr>
                  <a:t>e,d</a:t>
                </a:r>
                <a:r>
                  <a:rPr lang="en-US" sz="2200" dirty="0">
                    <a:latin typeface="Calibri" pitchFamily="34" charset="0"/>
                    <a:cs typeface="Calibri" pitchFamily="34" charset="0"/>
                  </a:rPr>
                  <a:t>)-depth-robust for </a:t>
                </a:r>
                <a14:m>
                  <m:oMath xmlns:m="http://schemas.openxmlformats.org/officeDocument/2006/math">
                    <m:r>
                      <m:rPr>
                        <m:sty m:val="p"/>
                      </m:rPr>
                      <a:rPr lang="en-US" sz="2200">
                        <a:latin typeface="Cambria Math"/>
                      </a:rPr>
                      <m:t>e</m:t>
                    </m:r>
                    <m:r>
                      <a:rPr lang="en-US" sz="2200">
                        <a:latin typeface="Cambria Math"/>
                      </a:rPr>
                      <m:t>=</m:t>
                    </m:r>
                    <m:r>
                      <m:rPr>
                        <m:sty m:val="p"/>
                      </m:rPr>
                      <a:rPr lang="el-GR" sz="2200" i="1">
                        <a:latin typeface="Cambria Math"/>
                        <a:ea typeface="Cambria Math"/>
                      </a:rPr>
                      <m:t>Ω</m:t>
                    </m:r>
                    <m:d>
                      <m:dPr>
                        <m:ctrlPr>
                          <a:rPr lang="en-US" sz="2200" i="1">
                            <a:latin typeface="Cambria Math" panose="02040503050406030204" pitchFamily="18" charset="0"/>
                          </a:rPr>
                        </m:ctrlPr>
                      </m:dPr>
                      <m:e>
                        <m:r>
                          <m:rPr>
                            <m:sty m:val="p"/>
                          </m:rPr>
                          <a:rPr lang="en-US" sz="2200">
                            <a:latin typeface="Cambria Math"/>
                          </a:rPr>
                          <m:t>N</m:t>
                        </m:r>
                        <m:r>
                          <a:rPr lang="en-US" sz="2200">
                            <a:latin typeface="Cambria Math"/>
                          </a:rPr>
                          <m:t>/</m:t>
                        </m:r>
                        <m:func>
                          <m:funcPr>
                            <m:ctrlPr>
                              <a:rPr lang="en-US" sz="2200" i="1">
                                <a:latin typeface="Cambria Math" panose="02040503050406030204" pitchFamily="18" charset="0"/>
                              </a:rPr>
                            </m:ctrlPr>
                          </m:funcPr>
                          <m:fName>
                            <m:r>
                              <m:rPr>
                                <m:sty m:val="p"/>
                              </m:rPr>
                              <a:rPr lang="en-US" sz="2200">
                                <a:latin typeface="Cambria Math"/>
                              </a:rPr>
                              <m:t>log</m:t>
                            </m:r>
                          </m:fName>
                          <m:e>
                            <m:r>
                              <m:rPr>
                                <m:sty m:val="p"/>
                              </m:rPr>
                              <a:rPr lang="en-US" sz="2200">
                                <a:latin typeface="Cambria Math"/>
                              </a:rPr>
                              <m:t>N</m:t>
                            </m:r>
                          </m:e>
                        </m:func>
                      </m:e>
                    </m:d>
                  </m:oMath>
                </a14:m>
                <a:r>
                  <a:rPr lang="en-US" sz="2200" dirty="0">
                    <a:latin typeface="Calibri" pitchFamily="34" charset="0"/>
                    <a:cs typeface="Calibri" pitchFamily="34" charset="0"/>
                  </a:rPr>
                  <a:t> and </a:t>
                </a:r>
                <a14:m>
                  <m:oMath xmlns:m="http://schemas.openxmlformats.org/officeDocument/2006/math">
                    <m:r>
                      <m:rPr>
                        <m:sty m:val="p"/>
                      </m:rPr>
                      <a:rPr lang="en-US" sz="2200">
                        <a:latin typeface="Cambria Math"/>
                      </a:rPr>
                      <m:t>d</m:t>
                    </m:r>
                    <m:r>
                      <a:rPr lang="en-US" sz="2200">
                        <a:latin typeface="Cambria Math"/>
                      </a:rPr>
                      <m:t>=</m:t>
                    </m:r>
                    <m:r>
                      <m:rPr>
                        <m:sty m:val="p"/>
                      </m:rPr>
                      <a:rPr lang="el-GR" sz="2200" i="1">
                        <a:latin typeface="Cambria Math"/>
                        <a:ea typeface="Cambria Math"/>
                      </a:rPr>
                      <m:t>Ω</m:t>
                    </m:r>
                    <m:d>
                      <m:dPr>
                        <m:ctrlPr>
                          <a:rPr lang="en-US" sz="2200" i="1">
                            <a:latin typeface="Cambria Math" panose="02040503050406030204" pitchFamily="18" charset="0"/>
                          </a:rPr>
                        </m:ctrlPr>
                      </m:dPr>
                      <m:e>
                        <m:r>
                          <m:rPr>
                            <m:sty m:val="p"/>
                          </m:rPr>
                          <a:rPr lang="en-US" sz="2200">
                            <a:latin typeface="Cambria Math"/>
                          </a:rPr>
                          <m:t>N</m:t>
                        </m:r>
                      </m:e>
                    </m:d>
                  </m:oMath>
                </a14:m>
                <a:endParaRPr lang="en-US" sz="2200" dirty="0">
                  <a:latin typeface="Calibri" pitchFamily="34" charset="0"/>
                  <a:cs typeface="Calibri" pitchFamily="34" charset="0"/>
                </a:endParaRPr>
              </a:p>
              <a:p>
                <a:pPr lvl="1"/>
                <a14:m>
                  <m:oMath xmlns:m="http://schemas.openxmlformats.org/officeDocument/2006/math">
                    <m:r>
                      <a:rPr lang="en-US" sz="2200" i="1">
                        <a:latin typeface="Cambria Math"/>
                      </a:rPr>
                      <m:t>𝐶𝐶</m:t>
                    </m:r>
                    <m:d>
                      <m:dPr>
                        <m:ctrlPr>
                          <a:rPr lang="en-US" sz="2200" i="1">
                            <a:latin typeface="Cambria Math" panose="02040503050406030204" pitchFamily="18" charset="0"/>
                          </a:rPr>
                        </m:ctrlPr>
                      </m:dPr>
                      <m:e>
                        <m:r>
                          <a:rPr lang="en-US" sz="2200" i="1">
                            <a:latin typeface="Cambria Math"/>
                          </a:rPr>
                          <m:t>𝐺</m:t>
                        </m:r>
                      </m:e>
                    </m:d>
                    <m:r>
                      <a:rPr lang="en-US" sz="2200" i="1">
                        <a:latin typeface="Cambria Math"/>
                      </a:rPr>
                      <m:t>≥</m:t>
                    </m:r>
                    <m:r>
                      <a:rPr lang="en-US" sz="2200" i="1">
                        <a:latin typeface="Cambria Math"/>
                      </a:rPr>
                      <m:t>𝑒𝑑</m:t>
                    </m:r>
                    <m:r>
                      <a:rPr lang="en-US" sz="2200" i="1">
                        <a:latin typeface="Cambria Math"/>
                      </a:rPr>
                      <m:t>=</m:t>
                    </m:r>
                    <m:r>
                      <m:rPr>
                        <m:sty m:val="p"/>
                      </m:rPr>
                      <a:rPr lang="el-GR" sz="2200" i="1">
                        <a:latin typeface="Cambria Math"/>
                        <a:ea typeface="Cambria Math"/>
                      </a:rPr>
                      <m:t>Ω</m:t>
                    </m:r>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m:rPr>
                                <m:sty m:val="p"/>
                              </m:rPr>
                              <a:rPr lang="en-US" sz="2200">
                                <a:latin typeface="Cambria Math"/>
                              </a:rPr>
                              <m:t>N</m:t>
                            </m:r>
                          </m:e>
                          <m:sup>
                            <m:r>
                              <a:rPr lang="en-US" sz="2200">
                                <a:latin typeface="Cambria Math"/>
                              </a:rPr>
                              <m:t>2</m:t>
                            </m:r>
                          </m:sup>
                        </m:sSup>
                        <m:r>
                          <a:rPr lang="en-US" sz="2200" i="1">
                            <a:latin typeface="Cambria Math"/>
                          </a:rPr>
                          <m:t>/</m:t>
                        </m:r>
                        <m:func>
                          <m:funcPr>
                            <m:ctrlPr>
                              <a:rPr lang="en-US" sz="2200" i="1">
                                <a:latin typeface="Cambria Math" panose="02040503050406030204" pitchFamily="18" charset="0"/>
                              </a:rPr>
                            </m:ctrlPr>
                          </m:funcPr>
                          <m:fName>
                            <m:r>
                              <m:rPr>
                                <m:sty m:val="p"/>
                              </m:rPr>
                              <a:rPr lang="en-US" sz="2200">
                                <a:latin typeface="Cambria Math"/>
                              </a:rPr>
                              <m:t>log</m:t>
                            </m:r>
                          </m:fName>
                          <m:e>
                            <m:r>
                              <m:rPr>
                                <m:sty m:val="p"/>
                              </m:rPr>
                              <a:rPr lang="en-US" sz="2200">
                                <a:latin typeface="Cambria Math"/>
                              </a:rPr>
                              <m:t>N</m:t>
                            </m:r>
                          </m:e>
                        </m:func>
                      </m:e>
                    </m:d>
                  </m:oMath>
                </a14:m>
                <a:endParaRPr lang="en-US" sz="2200" dirty="0">
                  <a:latin typeface="Calibri" pitchFamily="34" charset="0"/>
                  <a:cs typeface="Calibri" pitchFamily="34" charset="0"/>
                </a:endParaRPr>
              </a:p>
              <a:p>
                <a:pPr marL="0" indent="0">
                  <a:buFont typeface="Arial"/>
                  <a:buNone/>
                </a:pPr>
                <a:r>
                  <a:rPr lang="en-US" dirty="0" smtClean="0"/>
                  <a:t>		</a:t>
                </a:r>
                <a:endParaRPr lang="en-US" dirty="0"/>
              </a:p>
            </p:txBody>
          </p:sp>
        </mc:Choice>
        <mc:Fallback>
          <p:sp>
            <p:nvSpPr>
              <p:cNvPr id="11" name="Content Placeholder 2"/>
              <p:cNvSpPr txBox="1">
                <a:spLocks noRot="1" noChangeAspect="1" noMove="1" noResize="1" noEditPoints="1" noAdjustHandles="1" noChangeArrowheads="1" noChangeShapeType="1" noTextEdit="1"/>
              </p:cNvSpPr>
              <p:nvPr/>
            </p:nvSpPr>
            <p:spPr>
              <a:xfrm>
                <a:off x="323853" y="1733550"/>
                <a:ext cx="7886700" cy="1168035"/>
              </a:xfrm>
              <a:prstGeom prst="rect">
                <a:avLst/>
              </a:prstGeom>
              <a:blipFill>
                <a:blip r:embed="rId3"/>
                <a:stretch>
                  <a:fillRect l="-1314" b="-41146"/>
                </a:stretch>
              </a:blipFill>
              <a:ln>
                <a:noFill/>
              </a:ln>
            </p:spPr>
            <p:txBody>
              <a:bodyPr/>
              <a:lstStyle/>
              <a:p>
                <a:r>
                  <a:rPr lang="en-US">
                    <a:noFill/>
                  </a:rPr>
                  <a:t> </a:t>
                </a:r>
              </a:p>
            </p:txBody>
          </p:sp>
        </mc:Fallback>
      </mc:AlternateContent>
      <p:sp>
        <p:nvSpPr>
          <p:cNvPr id="13" name="Content Placeholder 2"/>
          <p:cNvSpPr txBox="1">
            <a:spLocks/>
          </p:cNvSpPr>
          <p:nvPr/>
        </p:nvSpPr>
        <p:spPr>
          <a:xfrm>
            <a:off x="266700" y="3308715"/>
            <a:ext cx="7886700" cy="1168035"/>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0" indent="0">
              <a:buNone/>
            </a:pPr>
            <a:r>
              <a:rPr lang="en-US" b="1" dirty="0" smtClean="0"/>
              <a:t>DRSample </a:t>
            </a:r>
            <a:r>
              <a:rPr lang="en-US" b="1" dirty="0" err="1" smtClean="0"/>
              <a:t>vs</a:t>
            </a:r>
            <a:r>
              <a:rPr lang="en-US" b="1" dirty="0" smtClean="0"/>
              <a:t> Argon2i: </a:t>
            </a:r>
            <a:r>
              <a:rPr lang="en-US" dirty="0" smtClean="0"/>
              <a:t> </a:t>
            </a:r>
          </a:p>
          <a:p>
            <a:pPr indent="-342900"/>
            <a:r>
              <a:rPr lang="en-US" dirty="0" smtClean="0"/>
              <a:t>Asymptotically DRSample is superior</a:t>
            </a:r>
          </a:p>
          <a:p>
            <a:pPr indent="-342900"/>
            <a:r>
              <a:rPr lang="en-US" dirty="0" smtClean="0"/>
              <a:t>Constant factors?		</a:t>
            </a:r>
            <a:endParaRPr lang="en-US" dirty="0"/>
          </a:p>
        </p:txBody>
      </p:sp>
    </p:spTree>
    <p:extLst>
      <p:ext uri="{BB962C8B-B14F-4D97-AF65-F5344CB8AC3E}">
        <p14:creationId xmlns:p14="http://schemas.microsoft.com/office/powerpoint/2010/main" val="2874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Empirical Analysis [ABH17]</a:t>
            </a:r>
            <a:endParaRPr lang="en-US" dirty="0"/>
          </a:p>
        </p:txBody>
      </p:sp>
      <p:sp>
        <p:nvSpPr>
          <p:cNvPr id="3" name="Text Placeholder 2"/>
          <p:cNvSpPr>
            <a:spLocks noGrp="1"/>
          </p:cNvSpPr>
          <p:nvPr>
            <p:ph type="body" idx="1"/>
          </p:nvPr>
        </p:nvSpPr>
        <p:spPr/>
        <p:txBody>
          <a:bodyPr/>
          <a:lstStyle/>
          <a:p>
            <a:pPr marL="381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67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52550"/>
            <a:ext cx="4876800" cy="345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457700" y="2245355"/>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2200" y="1885950"/>
            <a:ext cx="2514600" cy="1015663"/>
          </a:xfrm>
          <a:prstGeom prst="rect">
            <a:avLst/>
          </a:prstGeom>
          <a:noFill/>
        </p:spPr>
        <p:txBody>
          <a:bodyPr wrap="square" rtlCol="0">
            <a:spAutoFit/>
          </a:bodyPr>
          <a:lstStyle/>
          <a:p>
            <a:r>
              <a:rPr lang="en-US" sz="2000" dirty="0" smtClean="0"/>
              <a:t> High Quality Attacks against Argon2i</a:t>
            </a:r>
            <a:endParaRPr lang="en-US" sz="2000" dirty="0"/>
          </a:p>
        </p:txBody>
      </p:sp>
      <p:sp>
        <p:nvSpPr>
          <p:cNvPr id="9" name="TextBox 8"/>
          <p:cNvSpPr txBox="1"/>
          <p:nvPr/>
        </p:nvSpPr>
        <p:spPr>
          <a:xfrm>
            <a:off x="5715000" y="3499306"/>
            <a:ext cx="2971800" cy="646331"/>
          </a:xfrm>
          <a:prstGeom prst="rect">
            <a:avLst/>
          </a:prstGeom>
          <a:noFill/>
        </p:spPr>
        <p:txBody>
          <a:bodyPr wrap="square" rtlCol="0">
            <a:spAutoFit/>
          </a:bodyPr>
          <a:lstStyle/>
          <a:p>
            <a:r>
              <a:rPr lang="en-US" sz="1800" dirty="0" smtClean="0"/>
              <a:t>DRSample: </a:t>
            </a:r>
            <a:r>
              <a:rPr lang="en-US" sz="1800" dirty="0"/>
              <a:t>Only found low quality attacks </a:t>
            </a:r>
          </a:p>
        </p:txBody>
      </p:sp>
      <p:cxnSp>
        <p:nvCxnSpPr>
          <p:cNvPr id="10" name="Straight Arrow Connector 9"/>
          <p:cNvCxnSpPr/>
          <p:nvPr/>
        </p:nvCxnSpPr>
        <p:spPr>
          <a:xfrm>
            <a:off x="4419600" y="3714750"/>
            <a:ext cx="1219200" cy="13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89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Theorem</a:t>
            </a:r>
            <a:endParaRPr lang="en-GB" dirty="0"/>
          </a:p>
        </p:txBody>
      </p:sp>
      <p:sp>
        <p:nvSpPr>
          <p:cNvPr id="3" name="Content Placeholder 2"/>
          <p:cNvSpPr>
            <a:spLocks noGrp="1"/>
          </p:cNvSpPr>
          <p:nvPr>
            <p:ph idx="1"/>
          </p:nvPr>
        </p:nvSpPr>
        <p:spPr>
          <a:xfrm>
            <a:off x="400050" y="1268016"/>
            <a:ext cx="7886700" cy="3704034"/>
          </a:xfrm>
        </p:spPr>
        <p:txBody>
          <a:bodyPr>
            <a:normAutofit lnSpcReduction="10000"/>
          </a:bodyPr>
          <a:lstStyle/>
          <a:p>
            <a:r>
              <a:rPr lang="en-US" dirty="0" smtClean="0"/>
              <a:t>For any </a:t>
            </a:r>
            <a:r>
              <a:rPr lang="en-US" dirty="0" err="1" smtClean="0"/>
              <a:t>n</a:t>
            </a:r>
            <a:r>
              <a:rPr lang="en-US" dirty="0" err="1" smtClean="0">
                <a:latin typeface="Cambria Math"/>
                <a:ea typeface="Cambria Math"/>
              </a:rPr>
              <a:t>∊ℕ</a:t>
            </a:r>
            <a:r>
              <a:rPr lang="en-US" dirty="0" smtClean="0">
                <a:latin typeface="Cambria Math"/>
                <a:ea typeface="Cambria Math"/>
              </a:rPr>
              <a:t> </a:t>
            </a:r>
            <a:r>
              <a:rPr lang="en-US" dirty="0" smtClean="0"/>
              <a:t>we give a function </a:t>
            </a:r>
            <a:r>
              <a:rPr lang="en-US" i="1" dirty="0" err="1" smtClean="0"/>
              <a:t>f</a:t>
            </a:r>
            <a:r>
              <a:rPr lang="en-US" i="1" baseline="-25000" dirty="0" err="1" smtClean="0"/>
              <a:t>n</a:t>
            </a:r>
            <a:r>
              <a:rPr lang="en-US" dirty="0" smtClean="0"/>
              <a:t> and prove that in the parallel Random Oracle Model (PROM):</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Bonus: </a:t>
            </a:r>
            <a:r>
              <a:rPr lang="en-US" i="1" dirty="0" err="1" smtClean="0"/>
              <a:t>f</a:t>
            </a:r>
            <a:r>
              <a:rPr lang="en-US" i="1" baseline="-25000" dirty="0" err="1" smtClean="0"/>
              <a:t>n</a:t>
            </a:r>
            <a:r>
              <a:rPr lang="en-US" dirty="0" smtClean="0"/>
              <a:t> is an </a:t>
            </a:r>
            <a:r>
              <a:rPr lang="en-US" dirty="0" err="1" smtClean="0"/>
              <a:t>iMHF</a:t>
            </a:r>
            <a:r>
              <a:rPr lang="en-US" dirty="0" smtClean="0"/>
              <a:t>. </a:t>
            </a:r>
          </a:p>
          <a:p>
            <a:pPr lvl="1">
              <a:buFont typeface="Cambria Math" panose="02040503050406030204" pitchFamily="18" charset="0"/>
              <a:buChar char="⇒"/>
            </a:pPr>
            <a:r>
              <a:rPr lang="en-US" dirty="0" smtClean="0">
                <a:latin typeface="Lucida Calligraphy" panose="03010101010101010101" pitchFamily="66" charset="0"/>
              </a:rPr>
              <a:t>E </a:t>
            </a:r>
            <a:r>
              <a:rPr lang="en-US" dirty="0" smtClean="0"/>
              <a:t>runs in constant time and has data-independent memory access pattern</a:t>
            </a:r>
          </a:p>
        </p:txBody>
      </p:sp>
      <p:sp>
        <p:nvSpPr>
          <p:cNvPr id="5" name="Rectangle 4"/>
          <p:cNvSpPr/>
          <p:nvPr/>
        </p:nvSpPr>
        <p:spPr>
          <a:xfrm>
            <a:off x="571500" y="2114550"/>
            <a:ext cx="3086100" cy="159274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6" name="TextBox 5"/>
          <p:cNvSpPr txBox="1"/>
          <p:nvPr/>
        </p:nvSpPr>
        <p:spPr>
          <a:xfrm>
            <a:off x="571500" y="2114550"/>
            <a:ext cx="3086100" cy="1592744"/>
          </a:xfrm>
          <a:prstGeom prst="rect">
            <a:avLst/>
          </a:prstGeom>
          <a:noFill/>
        </p:spPr>
        <p:txBody>
          <a:bodyPr wrap="square" lIns="68580" tIns="34290" rIns="68580" bIns="34290" rtlCol="0">
            <a:spAutoFit/>
          </a:bodyPr>
          <a:lstStyle/>
          <a:p>
            <a:pPr algn="ctr"/>
            <a:r>
              <a:rPr lang="en-US" sz="1800" u="sng" dirty="0"/>
              <a:t>Honest</a:t>
            </a:r>
            <a:endParaRPr lang="en-GB" sz="1800" dirty="0"/>
          </a:p>
          <a:p>
            <a:pPr marL="214313" indent="-214313">
              <a:lnSpc>
                <a:spcPct val="150000"/>
              </a:lnSpc>
              <a:buFont typeface="Arial" panose="020B0604020202020204" pitchFamily="34" charset="0"/>
              <a:buChar char="•"/>
            </a:pPr>
            <a:r>
              <a:rPr lang="en-US" sz="1800" dirty="0"/>
              <a:t>Sequential Algorithm </a:t>
            </a:r>
            <a:r>
              <a:rPr lang="en-US" sz="1800" dirty="0">
                <a:latin typeface="Lucida Calligraphy" panose="03010101010101010101" pitchFamily="66" charset="0"/>
              </a:rPr>
              <a:t>E</a:t>
            </a:r>
          </a:p>
          <a:p>
            <a:pPr marL="214313" indent="-214313">
              <a:lnSpc>
                <a:spcPct val="150000"/>
              </a:lnSpc>
              <a:buFont typeface="Arial" panose="020B0604020202020204" pitchFamily="34" charset="0"/>
              <a:buChar char="•"/>
            </a:pPr>
            <a:r>
              <a:rPr lang="en-US" sz="1800" dirty="0"/>
              <a:t>Time(</a:t>
            </a:r>
            <a:r>
              <a:rPr lang="en-US" sz="1800" dirty="0">
                <a:latin typeface="Lucida Calligraphy" panose="03010101010101010101" pitchFamily="66" charset="0"/>
              </a:rPr>
              <a:t>E</a:t>
            </a:r>
            <a:r>
              <a:rPr lang="en-US" sz="1800" dirty="0"/>
              <a:t>(</a:t>
            </a:r>
            <a:r>
              <a:rPr lang="en-US" sz="1800" i="1" dirty="0" err="1"/>
              <a:t>f</a:t>
            </a:r>
            <a:r>
              <a:rPr lang="en-US" sz="1800" i="1" baseline="-25000" dirty="0" err="1"/>
              <a:t>n</a:t>
            </a:r>
            <a:r>
              <a:rPr lang="en-US" sz="1800" dirty="0"/>
              <a:t>)) = n</a:t>
            </a:r>
          </a:p>
          <a:p>
            <a:pPr marL="214313" indent="-214313">
              <a:lnSpc>
                <a:spcPct val="150000"/>
              </a:lnSpc>
              <a:buFont typeface="Arial" panose="020B0604020202020204" pitchFamily="34" charset="0"/>
              <a:buChar char="•"/>
            </a:pPr>
            <a:r>
              <a:rPr lang="en-US" sz="1800" dirty="0"/>
              <a:t>ST(</a:t>
            </a:r>
            <a:r>
              <a:rPr lang="en-US" sz="1800" dirty="0">
                <a:latin typeface="Lucida Calligraphy" panose="03010101010101010101" pitchFamily="66" charset="0"/>
              </a:rPr>
              <a:t>E</a:t>
            </a:r>
            <a:r>
              <a:rPr lang="en-US" sz="1800" dirty="0"/>
              <a:t>(</a:t>
            </a:r>
            <a:r>
              <a:rPr lang="en-US" sz="1800" i="1" dirty="0" err="1"/>
              <a:t>f</a:t>
            </a:r>
            <a:r>
              <a:rPr lang="en-US" sz="1800" i="1" baseline="-25000" dirty="0" err="1"/>
              <a:t>n</a:t>
            </a:r>
            <a:r>
              <a:rPr lang="en-US" sz="1800" dirty="0"/>
              <a:t>)) = n</a:t>
            </a:r>
            <a:r>
              <a:rPr lang="en-US" sz="1800" baseline="30000" dirty="0"/>
              <a:t>2</a:t>
            </a:r>
          </a:p>
        </p:txBody>
      </p:sp>
      <p:sp>
        <p:nvSpPr>
          <p:cNvPr id="8" name="Rectangle 7"/>
          <p:cNvSpPr/>
          <p:nvPr/>
        </p:nvSpPr>
        <p:spPr>
          <a:xfrm>
            <a:off x="3886200" y="2114550"/>
            <a:ext cx="3257550" cy="1592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9" name="TextBox 8"/>
          <p:cNvSpPr txBox="1"/>
          <p:nvPr/>
        </p:nvSpPr>
        <p:spPr>
          <a:xfrm>
            <a:off x="3943350" y="2114550"/>
            <a:ext cx="3200400" cy="1592744"/>
          </a:xfrm>
          <a:prstGeom prst="rect">
            <a:avLst/>
          </a:prstGeom>
          <a:noFill/>
        </p:spPr>
        <p:txBody>
          <a:bodyPr wrap="square" lIns="68580" tIns="34290" rIns="68580" bIns="34290" rtlCol="0">
            <a:spAutoFit/>
          </a:bodyPr>
          <a:lstStyle/>
          <a:p>
            <a:pPr algn="ctr"/>
            <a:r>
              <a:rPr lang="en-US" sz="1800" u="sng" dirty="0"/>
              <a:t>Adversarial</a:t>
            </a:r>
          </a:p>
          <a:p>
            <a:pPr marL="214313" indent="-214313">
              <a:lnSpc>
                <a:spcPct val="150000"/>
              </a:lnSpc>
              <a:buFont typeface="Arial" panose="020B0604020202020204" pitchFamily="34" charset="0"/>
              <a:buChar char="•"/>
            </a:pPr>
            <a:r>
              <a:rPr lang="en-US" sz="1800" dirty="0">
                <a:latin typeface="Cambria Math"/>
                <a:ea typeface="Cambria Math"/>
              </a:rPr>
              <a:t>∀</a:t>
            </a:r>
            <a:r>
              <a:rPr lang="en-US" sz="1800" dirty="0"/>
              <a:t> parallel </a:t>
            </a:r>
            <a:r>
              <a:rPr lang="en-US" sz="1800" dirty="0" err="1"/>
              <a:t>algs</a:t>
            </a:r>
            <a:r>
              <a:rPr lang="en-US" sz="1800" dirty="0"/>
              <a:t>. </a:t>
            </a:r>
            <a:r>
              <a:rPr lang="en-US" sz="1800" dirty="0">
                <a:latin typeface="Lucida Calligraphy" panose="03010101010101010101" pitchFamily="66" charset="0"/>
              </a:rPr>
              <a:t>A</a:t>
            </a:r>
            <a:endParaRPr lang="en-US" sz="1800" dirty="0"/>
          </a:p>
          <a:p>
            <a:pPr marL="214313" indent="-214313">
              <a:lnSpc>
                <a:spcPct val="150000"/>
              </a:lnSpc>
              <a:buFont typeface="Arial" panose="020B0604020202020204" pitchFamily="34" charset="0"/>
              <a:buChar char="•"/>
            </a:pPr>
            <a:r>
              <a:rPr lang="en-US" sz="1800" dirty="0"/>
              <a:t>s-SS(</a:t>
            </a:r>
            <a:r>
              <a:rPr lang="en-US" sz="1800" dirty="0">
                <a:latin typeface="Lucida Calligraphy" panose="03010101010101010101" pitchFamily="66" charset="0"/>
              </a:rPr>
              <a:t>A</a:t>
            </a:r>
            <a:r>
              <a:rPr lang="en-US" sz="1800" dirty="0"/>
              <a:t>(</a:t>
            </a:r>
            <a:r>
              <a:rPr lang="en-US" sz="1800" i="1" dirty="0" err="1"/>
              <a:t>f</a:t>
            </a:r>
            <a:r>
              <a:rPr lang="en-US" sz="1800" i="1" baseline="-25000" dirty="0" err="1"/>
              <a:t>n</a:t>
            </a:r>
            <a:r>
              <a:rPr lang="en-US" sz="1800" dirty="0"/>
              <a:t>)) = </a:t>
            </a:r>
            <a:r>
              <a:rPr lang="el-GR" sz="1800" dirty="0">
                <a:latin typeface="Cambria Math"/>
                <a:ea typeface="Cambria Math"/>
              </a:rPr>
              <a:t>Ω</a:t>
            </a:r>
            <a:r>
              <a:rPr lang="en-US" sz="1800" dirty="0"/>
              <a:t>(n) per </a:t>
            </a:r>
            <a:r>
              <a:rPr lang="en-US" sz="1800" dirty="0" err="1"/>
              <a:t>eval</a:t>
            </a:r>
            <a:r>
              <a:rPr lang="en-US" sz="1800" dirty="0"/>
              <a:t>.</a:t>
            </a:r>
          </a:p>
          <a:p>
            <a:pPr algn="ctr">
              <a:lnSpc>
                <a:spcPct val="150000"/>
              </a:lnSpc>
            </a:pPr>
            <a:r>
              <a:rPr lang="en-US" sz="1800" dirty="0"/>
              <a:t>for s = </a:t>
            </a:r>
            <a:r>
              <a:rPr lang="el-GR" sz="1800" dirty="0">
                <a:latin typeface="Cambria Math"/>
                <a:ea typeface="Cambria Math"/>
              </a:rPr>
              <a:t>Ω</a:t>
            </a:r>
            <a:r>
              <a:rPr lang="en-US" sz="1800" dirty="0">
                <a:latin typeface="Cambria Math"/>
                <a:ea typeface="Cambria Math"/>
              </a:rPr>
              <a:t>(</a:t>
            </a:r>
            <a:r>
              <a:rPr lang="en-US" sz="1800" dirty="0"/>
              <a:t>n/log(n)) </a:t>
            </a:r>
          </a:p>
        </p:txBody>
      </p:sp>
    </p:spTree>
    <p:extLst>
      <p:ext uri="{BB962C8B-B14F-4D97-AF65-F5344CB8AC3E}">
        <p14:creationId xmlns:p14="http://schemas.microsoft.com/office/powerpoint/2010/main" val="253028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Parallel Black Pebbling Game</a:t>
            </a:r>
            <a:endParaRPr lang="en-GB" dirty="0"/>
          </a:p>
        </p:txBody>
      </p:sp>
      <p:sp>
        <p:nvSpPr>
          <p:cNvPr id="3" name="Content Placeholder 2"/>
          <p:cNvSpPr>
            <a:spLocks noGrp="1"/>
          </p:cNvSpPr>
          <p:nvPr>
            <p:ph idx="1"/>
          </p:nvPr>
        </p:nvSpPr>
        <p:spPr>
          <a:xfrm>
            <a:off x="297510" y="1417002"/>
            <a:ext cx="8103540" cy="1636217"/>
          </a:xfrm>
        </p:spPr>
        <p:txBody>
          <a:bodyPr>
            <a:noAutofit/>
          </a:bodyPr>
          <a:lstStyle/>
          <a:p>
            <a:pPr marL="0" indent="0">
              <a:buNone/>
            </a:pPr>
            <a:r>
              <a:rPr lang="en-GB" sz="1800" dirty="0">
                <a:solidFill>
                  <a:srgbClr val="FF0000"/>
                </a:solidFill>
              </a:rPr>
              <a:t>Parallel</a:t>
            </a:r>
            <a:r>
              <a:rPr lang="en-GB" sz="1400" dirty="0">
                <a:solidFill>
                  <a:srgbClr val="FF0000"/>
                </a:solidFill>
              </a:rPr>
              <a:t> </a:t>
            </a:r>
            <a:r>
              <a:rPr lang="en-GB" sz="1800" dirty="0">
                <a:solidFill>
                  <a:srgbClr val="FF0000"/>
                </a:solidFill>
              </a:rPr>
              <a:t>Black Pebbling Game</a:t>
            </a:r>
            <a:r>
              <a:rPr lang="en-GB" sz="1800" dirty="0"/>
              <a:t>: Same as Black Pebbling, except can touch many pebbles per iteration.</a:t>
            </a:r>
          </a:p>
          <a:p>
            <a:pPr marL="0" indent="0">
              <a:buNone/>
            </a:pPr>
            <a:endParaRPr lang="en-US" sz="1800" dirty="0"/>
          </a:p>
          <a:p>
            <a:pPr marL="0" indent="0">
              <a:buNone/>
            </a:pPr>
            <a:endParaRPr lang="en-US" sz="1800" dirty="0"/>
          </a:p>
          <a:p>
            <a:pPr marL="0" indent="0">
              <a:buNone/>
            </a:pPr>
            <a:r>
              <a:rPr lang="en-US" sz="1800" dirty="0"/>
              <a:t>s-SS analogue: Count number of steps when at least s pebbles on graph.</a:t>
            </a:r>
            <a:endParaRPr lang="en-GB" sz="1800" dirty="0"/>
          </a:p>
          <a:p>
            <a:pPr marL="0" indent="0">
              <a:buNone/>
            </a:pPr>
            <a:endParaRPr lang="en-GB" sz="1200" dirty="0"/>
          </a:p>
        </p:txBody>
      </p:sp>
      <p:sp>
        <p:nvSpPr>
          <p:cNvPr id="17" name="Oval 16"/>
          <p:cNvSpPr/>
          <p:nvPr/>
        </p:nvSpPr>
        <p:spPr>
          <a:xfrm>
            <a:off x="3366046" y="3254070"/>
            <a:ext cx="250031"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8" name="Oval 17"/>
          <p:cNvSpPr/>
          <p:nvPr/>
        </p:nvSpPr>
        <p:spPr>
          <a:xfrm>
            <a:off x="3366046" y="4714875"/>
            <a:ext cx="250031"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9" name="Oval 18"/>
          <p:cNvSpPr/>
          <p:nvPr/>
        </p:nvSpPr>
        <p:spPr>
          <a:xfrm>
            <a:off x="4393630" y="4013988"/>
            <a:ext cx="250031"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1" name="Straight Arrow Connector 20"/>
          <p:cNvCxnSpPr/>
          <p:nvPr/>
        </p:nvCxnSpPr>
        <p:spPr>
          <a:xfrm>
            <a:off x="2593180" y="4375639"/>
            <a:ext cx="676871" cy="461575"/>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01801" y="3534762"/>
            <a:ext cx="654992" cy="47922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394396" y="3287707"/>
            <a:ext cx="193328" cy="247055"/>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lumOff val="5000"/>
                </a:schemeClr>
              </a:solidFill>
            </a:endParaRPr>
          </a:p>
        </p:txBody>
      </p:sp>
      <p:sp>
        <p:nvSpPr>
          <p:cNvPr id="42" name="Oval 41"/>
          <p:cNvSpPr/>
          <p:nvPr/>
        </p:nvSpPr>
        <p:spPr>
          <a:xfrm>
            <a:off x="3394397" y="4748512"/>
            <a:ext cx="193328" cy="247055"/>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lumOff val="5000"/>
                </a:schemeClr>
              </a:solidFill>
            </a:endParaRPr>
          </a:p>
        </p:txBody>
      </p:sp>
      <p:sp>
        <p:nvSpPr>
          <p:cNvPr id="43" name="Oval 42"/>
          <p:cNvSpPr/>
          <p:nvPr/>
        </p:nvSpPr>
        <p:spPr>
          <a:xfrm>
            <a:off x="4421980" y="4047624"/>
            <a:ext cx="193328" cy="247055"/>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lumOff val="5000"/>
                </a:schemeClr>
              </a:solidFill>
            </a:endParaRPr>
          </a:p>
        </p:txBody>
      </p:sp>
      <p:sp>
        <p:nvSpPr>
          <p:cNvPr id="20" name="Oval 19"/>
          <p:cNvSpPr/>
          <p:nvPr/>
        </p:nvSpPr>
        <p:spPr>
          <a:xfrm>
            <a:off x="2286001" y="3982433"/>
            <a:ext cx="250031"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2" name="Straight Arrow Connector 21"/>
          <p:cNvCxnSpPr/>
          <p:nvPr/>
        </p:nvCxnSpPr>
        <p:spPr>
          <a:xfrm flipV="1">
            <a:off x="2593180" y="3527614"/>
            <a:ext cx="676871" cy="390824"/>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01801" y="4328313"/>
            <a:ext cx="654992" cy="516044"/>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314351" y="4011306"/>
            <a:ext cx="193328" cy="247055"/>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lumOff val="5000"/>
                </a:schemeClr>
              </a:solidFill>
            </a:endParaRPr>
          </a:p>
        </p:txBody>
      </p:sp>
      <p:sp>
        <p:nvSpPr>
          <p:cNvPr id="13" name="TextBox 12"/>
          <p:cNvSpPr txBox="1"/>
          <p:nvPr/>
        </p:nvSpPr>
        <p:spPr>
          <a:xfrm>
            <a:off x="628651" y="4202457"/>
            <a:ext cx="1268015" cy="577081"/>
          </a:xfrm>
          <a:prstGeom prst="rect">
            <a:avLst/>
          </a:prstGeom>
          <a:noFill/>
        </p:spPr>
        <p:txBody>
          <a:bodyPr wrap="square" lIns="68580" tIns="34290" rIns="68580" bIns="34290" rtlCol="0">
            <a:spAutoFit/>
          </a:bodyPr>
          <a:lstStyle/>
          <a:p>
            <a:r>
              <a:rPr lang="en-US" u="sng" dirty="0" smtClean="0"/>
              <a:t>s-SS </a:t>
            </a:r>
            <a:r>
              <a:rPr lang="en-US" u="sng" dirty="0"/>
              <a:t>Complexity</a:t>
            </a:r>
          </a:p>
          <a:p>
            <a:pPr algn="ctr"/>
            <a:r>
              <a:rPr lang="en-US" dirty="0"/>
              <a:t>1-SS = 3</a:t>
            </a:r>
          </a:p>
          <a:p>
            <a:pPr algn="ctr"/>
            <a:r>
              <a:rPr lang="en-US" dirty="0"/>
              <a:t>2-SS = 1</a:t>
            </a:r>
          </a:p>
        </p:txBody>
      </p:sp>
      <p:sp>
        <p:nvSpPr>
          <p:cNvPr id="14" name="TextBox 13"/>
          <p:cNvSpPr txBox="1"/>
          <p:nvPr/>
        </p:nvSpPr>
        <p:spPr>
          <a:xfrm>
            <a:off x="3243263" y="3769312"/>
            <a:ext cx="461314" cy="577081"/>
          </a:xfrm>
          <a:prstGeom prst="rect">
            <a:avLst/>
          </a:prstGeom>
          <a:noFill/>
        </p:spPr>
        <p:txBody>
          <a:bodyPr wrap="square" lIns="68580" tIns="34290" rIns="68580" bIns="34290" rtlCol="0">
            <a:spAutoFit/>
          </a:bodyPr>
          <a:lstStyle/>
          <a:p>
            <a:r>
              <a:rPr lang="en-US" sz="3300" i="1" dirty="0"/>
              <a:t>G</a:t>
            </a:r>
            <a:endParaRPr lang="en-GB" i="1" dirty="0"/>
          </a:p>
        </p:txBody>
      </p:sp>
      <p:sp>
        <p:nvSpPr>
          <p:cNvPr id="26" name="TextBox 25"/>
          <p:cNvSpPr txBox="1"/>
          <p:nvPr/>
        </p:nvSpPr>
        <p:spPr>
          <a:xfrm>
            <a:off x="1119558" y="2074162"/>
            <a:ext cx="4936332" cy="746358"/>
          </a:xfrm>
          <a:prstGeom prst="rect">
            <a:avLst/>
          </a:prstGeom>
          <a:noFill/>
          <a:ln w="47625">
            <a:solidFill>
              <a:schemeClr val="tx1"/>
            </a:solidFill>
          </a:ln>
        </p:spPr>
        <p:txBody>
          <a:bodyPr wrap="square" lIns="68580" tIns="34290" rIns="68580" bIns="34290" rtlCol="0">
            <a:spAutoFit/>
          </a:bodyPr>
          <a:lstStyle/>
          <a:p>
            <a:r>
              <a:rPr lang="en-US" b="1" dirty="0"/>
              <a:t>Goal: </a:t>
            </a:r>
            <a:r>
              <a:rPr lang="en-US" dirty="0"/>
              <a:t>Place a pebble on the sink.</a:t>
            </a:r>
          </a:p>
          <a:p>
            <a:r>
              <a:rPr lang="en-US" b="1" dirty="0"/>
              <a:t>Rule 1: </a:t>
            </a:r>
            <a:r>
              <a:rPr lang="en-US" dirty="0"/>
              <a:t>A node can be pebbled only if all parents contain a pebble.</a:t>
            </a:r>
          </a:p>
          <a:p>
            <a:r>
              <a:rPr lang="en-US" b="1" dirty="0"/>
              <a:t>Rule 2: </a:t>
            </a:r>
            <a:r>
              <a:rPr lang="en-US" dirty="0"/>
              <a:t>A pebble can always be removed.</a:t>
            </a:r>
          </a:p>
          <a:p>
            <a:endParaRPr lang="en-GB" dirty="0"/>
          </a:p>
        </p:txBody>
      </p:sp>
      <mc:AlternateContent xmlns:mc="http://schemas.openxmlformats.org/markup-compatibility/2006" xmlns:a14="http://schemas.microsoft.com/office/drawing/2010/main">
        <mc:Choice Requires="a14">
          <p:sp>
            <p:nvSpPr>
              <p:cNvPr id="33" name="TextBox 32"/>
              <p:cNvSpPr txBox="1"/>
              <p:nvPr/>
            </p:nvSpPr>
            <p:spPr>
              <a:xfrm>
                <a:off x="5200650" y="3322840"/>
                <a:ext cx="2571750" cy="1500652"/>
              </a:xfrm>
              <a:prstGeom prst="rect">
                <a:avLst/>
              </a:prstGeom>
              <a:ln cap="rnd"/>
              <a:scene3d>
                <a:camera prst="orthographicFront"/>
                <a:lightRig rig="soft" dir="t"/>
              </a:scene3d>
              <a:sp3d>
                <a:bevelT/>
              </a:sp3d>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a:r>
                  <a:rPr lang="en-US" sz="1500" u="sng" dirty="0"/>
                  <a:t>Want </a:t>
                </a:r>
                <a:r>
                  <a:rPr lang="en-US" sz="1500" i="1" u="sng" dirty="0"/>
                  <a:t>G</a:t>
                </a:r>
                <a:r>
                  <a:rPr lang="en-US" sz="1500" u="sng" dirty="0"/>
                  <a:t> with…</a:t>
                </a:r>
              </a:p>
              <a:p>
                <a:pPr marL="342900" indent="-342900">
                  <a:lnSpc>
                    <a:spcPct val="150000"/>
                  </a:lnSpc>
                  <a:buFont typeface="+mj-lt"/>
                  <a:buAutoNum type="arabicPeriod"/>
                </a:pPr>
                <a:r>
                  <a:rPr lang="en-US" sz="1500" dirty="0"/>
                  <a:t>Size(</a:t>
                </a:r>
                <a:r>
                  <a:rPr lang="en-US" sz="1500" i="1" dirty="0"/>
                  <a:t>G</a:t>
                </a:r>
                <a:r>
                  <a:rPr lang="en-US" sz="1500" dirty="0"/>
                  <a:t>) = n</a:t>
                </a:r>
              </a:p>
              <a:p>
                <a:pPr marL="342900" indent="-342900">
                  <a:lnSpc>
                    <a:spcPct val="150000"/>
                  </a:lnSpc>
                  <a:buFont typeface="+mj-lt"/>
                  <a:buAutoNum type="arabicPeriod"/>
                </a:pPr>
                <a:r>
                  <a:rPr lang="en-US" sz="1500" dirty="0"/>
                  <a:t>In-degree(</a:t>
                </a:r>
                <a:r>
                  <a:rPr lang="en-US" sz="1500" i="1" dirty="0"/>
                  <a:t>G</a:t>
                </a:r>
                <a:r>
                  <a:rPr lang="en-US" sz="1500" dirty="0"/>
                  <a:t>) = 2</a:t>
                </a:r>
              </a:p>
              <a:p>
                <a:pPr marL="342900" indent="-342900">
                  <a:lnSpc>
                    <a:spcPct val="150000"/>
                  </a:lnSpc>
                  <a:buFont typeface="+mj-lt"/>
                  <a:buAutoNum type="arabicPeriod"/>
                </a:pPr>
                <a:r>
                  <a:rPr lang="en-US" sz="1500" dirty="0"/>
                  <a:t> </a:t>
                </a:r>
                <a14:m>
                  <m:oMath xmlns:m="http://schemas.openxmlformats.org/officeDocument/2006/math">
                    <m:f>
                      <m:fPr>
                        <m:ctrlPr>
                          <a:rPr lang="en-US" sz="1500" i="1">
                            <a:latin typeface="Cambria Math" panose="02040503050406030204" pitchFamily="18" charset="0"/>
                          </a:rPr>
                        </m:ctrlPr>
                      </m:fPr>
                      <m:num>
                        <m:r>
                          <a:rPr lang="en-US" sz="1500" i="1">
                            <a:latin typeface="Cambria Math"/>
                          </a:rPr>
                          <m:t>𝑛</m:t>
                        </m:r>
                      </m:num>
                      <m:den>
                        <m:r>
                          <m:rPr>
                            <m:sty m:val="p"/>
                          </m:rPr>
                          <a:rPr lang="en-US" sz="1500">
                            <a:latin typeface="Cambria Math"/>
                          </a:rPr>
                          <m:t>log</m:t>
                        </m:r>
                        <m:r>
                          <a:rPr lang="en-US" sz="1500" i="1">
                            <a:latin typeface="Cambria Math"/>
                          </a:rPr>
                          <m:t>⁡(</m:t>
                        </m:r>
                        <m:r>
                          <a:rPr lang="en-US" sz="1500" i="1">
                            <a:latin typeface="Cambria Math"/>
                          </a:rPr>
                          <m:t>𝑛</m:t>
                        </m:r>
                        <m:r>
                          <a:rPr lang="en-US" sz="1500" i="1">
                            <a:latin typeface="Cambria Math"/>
                          </a:rPr>
                          <m:t>)</m:t>
                        </m:r>
                      </m:den>
                    </m:f>
                  </m:oMath>
                </a14:m>
                <a:r>
                  <a:rPr lang="en-US" sz="1500" dirty="0"/>
                  <a:t> -SS(</a:t>
                </a:r>
                <a:r>
                  <a:rPr lang="en-US" sz="1500" i="1" dirty="0"/>
                  <a:t>G</a:t>
                </a:r>
                <a:r>
                  <a:rPr lang="en-US" sz="1500" dirty="0"/>
                  <a:t>) = </a:t>
                </a:r>
                <a:r>
                  <a:rPr lang="el-GR" sz="1500" dirty="0">
                    <a:latin typeface="Cambria Math"/>
                    <a:ea typeface="Cambria Math"/>
                  </a:rPr>
                  <a:t>Ω</a:t>
                </a:r>
                <a:r>
                  <a:rPr lang="en-US" sz="1500" dirty="0"/>
                  <a:t>(n)</a:t>
                </a:r>
              </a:p>
            </p:txBody>
          </p:sp>
        </mc:Choice>
        <mc:Fallback xmlns="">
          <p:sp>
            <p:nvSpPr>
              <p:cNvPr id="33" name="TextBox 32"/>
              <p:cNvSpPr txBox="1">
                <a:spLocks noRot="1" noChangeAspect="1" noMove="1" noResize="1" noEditPoints="1" noAdjustHandles="1" noChangeArrowheads="1" noChangeShapeType="1" noTextEdit="1"/>
              </p:cNvSpPr>
              <p:nvPr/>
            </p:nvSpPr>
            <p:spPr>
              <a:xfrm>
                <a:off x="6934200" y="4430453"/>
                <a:ext cx="3429000" cy="2000869"/>
              </a:xfrm>
              <a:prstGeom prst="rect">
                <a:avLst/>
              </a:prstGeom>
              <a:blipFill>
                <a:blip r:embed="rId2"/>
                <a:stretch>
                  <a:fillRect/>
                </a:stretch>
              </a:blipFill>
              <a:ln cap="rnd"/>
            </p:spPr>
            <p:txBody>
              <a:bodyPr/>
              <a:lstStyle/>
              <a:p>
                <a:r>
                  <a:rPr lang="en-US">
                    <a:noFill/>
                  </a:rPr>
                  <a:t> </a:t>
                </a:r>
              </a:p>
            </p:txBody>
          </p:sp>
        </mc:Fallback>
      </mc:AlternateContent>
    </p:spTree>
    <p:extLst>
      <p:ext uri="{BB962C8B-B14F-4D97-AF65-F5344CB8AC3E}">
        <p14:creationId xmlns:p14="http://schemas.microsoft.com/office/powerpoint/2010/main" val="702036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par>
                                <p:cTn id="26" presetID="10" presetClass="exit" presetSubtype="0" fill="hold" grpId="1" nodeType="with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2" grpId="0" animBg="1"/>
      <p:bldP spid="42" grpId="1" animBg="1"/>
      <p:bldP spid="43" grpId="0" animBg="1"/>
      <p:bldP spid="24" grpId="0" animBg="1"/>
      <p:bldP spid="24" grpId="1" animBg="1"/>
      <p:bldP spid="13" grpId="0"/>
      <p:bldP spid="26"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 y="4574572"/>
            <a:ext cx="7886700" cy="1389111"/>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1" y="273844"/>
            <a:ext cx="4477035" cy="2969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674" y="166790"/>
            <a:ext cx="1590285" cy="160242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8490" y="3067320"/>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(2013-2015)</a:t>
            </a:r>
            <a:endParaRPr lang="en-US"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4711615" y="1777258"/>
            <a:ext cx="3962400" cy="2501021"/>
          </a:xfrm>
          <a:prstGeom prst="rect">
            <a:avLst/>
          </a:prstGeom>
          <a:noFill/>
        </p:spPr>
        <p:txBody>
          <a:bodyPr wrap="square" lIns="68580" tIns="34290" rIns="68580" bIns="34290" rtlCol="0">
            <a:spAutoFit/>
          </a:bodyPr>
          <a:lstStyle/>
          <a:p>
            <a:r>
              <a:rPr lang="en-US" sz="3200" dirty="0"/>
              <a:t>We recommend that you use Argon2…</a:t>
            </a:r>
          </a:p>
          <a:p>
            <a:endParaRPr lang="en-US" sz="1400" dirty="0"/>
          </a:p>
          <a:p>
            <a:r>
              <a:rPr lang="en-US" sz="2000" dirty="0"/>
              <a:t>There are two main versions of Argon2, </a:t>
            </a:r>
            <a:r>
              <a:rPr lang="en-US" sz="2000" b="1" dirty="0"/>
              <a:t>Argon2i</a:t>
            </a:r>
            <a:r>
              <a:rPr lang="en-US" sz="2000" dirty="0"/>
              <a:t> and Argon2d. </a:t>
            </a:r>
            <a:r>
              <a:rPr lang="en-US" sz="2000" b="1" dirty="0"/>
              <a:t>Argon2i</a:t>
            </a:r>
            <a:r>
              <a:rPr lang="en-US" sz="2000"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6528" y="4271684"/>
            <a:ext cx="1769101" cy="689901"/>
          </a:xfrm>
          <a:prstGeom prst="rect">
            <a:avLst/>
          </a:prstGeom>
        </p:spPr>
      </p:pic>
      <p:sp>
        <p:nvSpPr>
          <p:cNvPr id="10" name="&quot;No&quot; Symbol 9"/>
          <p:cNvSpPr/>
          <p:nvPr/>
        </p:nvSpPr>
        <p:spPr>
          <a:xfrm>
            <a:off x="7438914" y="3921284"/>
            <a:ext cx="1519922" cy="130657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solidFill>
                <a:schemeClr val="tx1"/>
              </a:solidFill>
            </a:endParaRPr>
          </a:p>
        </p:txBody>
      </p:sp>
    </p:spTree>
    <p:extLst>
      <p:ext uri="{BB962C8B-B14F-4D97-AF65-F5344CB8AC3E}">
        <p14:creationId xmlns:p14="http://schemas.microsoft.com/office/powerpoint/2010/main" val="23305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SCRYPT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38100" lvl="1" indent="0">
                  <a:spcBef>
                    <a:spcPts val="750"/>
                  </a:spcBef>
                  <a:buSzPts val="2800"/>
                  <a:buNone/>
                </a:pPr>
                <a:r>
                  <a:rPr lang="en-US" dirty="0" smtClean="0"/>
                  <a:t>SCRYPT [Per09]</a:t>
                </a:r>
              </a:p>
              <a:p>
                <a:pPr marL="342900" lvl="1" indent="-304800">
                  <a:spcBef>
                    <a:spcPts val="750"/>
                  </a:spcBef>
                  <a:buSzPts val="2800"/>
                </a:pPr>
                <a:r>
                  <a:rPr lang="en-US" b="1" dirty="0" smtClean="0"/>
                  <a:t>CON: </a:t>
                </a:r>
                <a:r>
                  <a:rPr lang="en-US" dirty="0" smtClean="0"/>
                  <a:t>Data-Dependent</a:t>
                </a:r>
                <a:r>
                  <a:rPr lang="en-US" dirty="0" smtClean="0">
                    <a:sym typeface="Wingdings" panose="05000000000000000000" pitchFamily="2" charset="2"/>
                  </a:rPr>
                  <a:t> Side-Channel Concerns</a:t>
                </a:r>
                <a:r>
                  <a:rPr lang="en-US" dirty="0" smtClean="0"/>
                  <a:t> </a:t>
                </a:r>
              </a:p>
              <a:p>
                <a:pPr marL="342900" lvl="1" indent="-304800">
                  <a:spcBef>
                    <a:spcPts val="750"/>
                  </a:spcBef>
                  <a:buSzPts val="2800"/>
                </a:pPr>
                <a:r>
                  <a:rPr lang="en-US" b="1" dirty="0" smtClean="0"/>
                  <a:t>PRO: </a:t>
                </a:r>
                <a:r>
                  <a:rPr lang="en-US" dirty="0" smtClean="0"/>
                  <a:t>Proven to have high CC </a:t>
                </a:r>
                <a:r>
                  <a:rPr lang="en-US" dirty="0"/>
                  <a:t>[ACPRT17]</a:t>
                </a:r>
              </a:p>
              <a:p>
                <a:pPr lvl="1"/>
                <a:r>
                  <a:rPr lang="en-US" dirty="0" smtClean="0"/>
                  <a:t>CC(SCRYPT) =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e>
                    </m:d>
                  </m:oMath>
                </a14:m>
                <a:endParaRPr lang="en-US" dirty="0" smtClean="0"/>
              </a:p>
              <a:p>
                <a:pPr lvl="1"/>
                <a:r>
                  <a:rPr lang="en-US" dirty="0" smtClean="0"/>
                  <a:t>Contrast: </a:t>
                </a:r>
                <a:r>
                  <a:rPr lang="en-US" i="1" dirty="0" smtClean="0"/>
                  <a:t>any</a:t>
                </a:r>
                <a:r>
                  <a:rPr lang="en-US" dirty="0" smtClean="0"/>
                  <a:t> </a:t>
                </a:r>
                <a:r>
                  <a:rPr lang="en-US" dirty="0" err="1" smtClean="0"/>
                  <a:t>iMHF</a:t>
                </a:r>
                <a:r>
                  <a:rPr lang="en-US" dirty="0" smtClean="0"/>
                  <a:t> has CC at most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l-GR" i="1">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func>
                          </m:num>
                          <m:den>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den>
                        </m:f>
                      </m:e>
                    </m:d>
                  </m:oMath>
                </a14:m>
                <a:endParaRPr lang="en-US" dirty="0" smtClean="0"/>
              </a:p>
              <a:p>
                <a:pPr lvl="1"/>
                <a:endParaRPr lang="en-US" dirty="0" smtClean="0"/>
              </a:p>
              <a:p>
                <a:r>
                  <a:rPr lang="en-US" dirty="0" smtClean="0"/>
                  <a:t>Maximally Memory Hard </a:t>
                </a:r>
                <a:r>
                  <a:rPr lang="en-US" dirty="0" smtClean="0">
                    <a:sym typeface="Wingdings" panose="05000000000000000000" pitchFamily="2" charset="2"/>
                  </a:rPr>
                  <a:t> Egalitarian?</a:t>
                </a:r>
                <a:endParaRPr lang="en-US" dirty="0"/>
              </a:p>
              <a:p>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63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70</a:t>
            </a:fld>
            <a:endParaRPr lang="en-US"/>
          </a:p>
        </p:txBody>
      </p:sp>
      <p:pic>
        <p:nvPicPr>
          <p:cNvPr id="2050" name="Picture 2" descr="Image result for scrypt asic m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543051"/>
            <a:ext cx="2651522" cy="265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17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28650" y="1369219"/>
                <a:ext cx="5943600" cy="3263504"/>
              </a:xfrm>
            </p:spPr>
            <p:txBody>
              <a:bodyPr/>
              <a:lstStyle/>
              <a:p>
                <a:r>
                  <a:rPr lang="en-US" dirty="0" smtClean="0"/>
                  <a:t>CC(SCRYPT) =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t> the function can be computed with low memory</a:t>
                </a:r>
              </a:p>
              <a:p>
                <a:r>
                  <a:rPr lang="en-US" dirty="0" smtClean="0"/>
                  <a:t>Each strategy below is easily feasible</a:t>
                </a:r>
              </a:p>
              <a:p>
                <a:pPr lvl="1"/>
                <a:r>
                  <a:rPr lang="en-US" dirty="0"/>
                  <a:t>Evaluate with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memory in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time</a:t>
                </a:r>
              </a:p>
              <a:p>
                <a:pPr lvl="1"/>
                <a:r>
                  <a:rPr lang="en-US" dirty="0" smtClean="0"/>
                  <a:t>Evaluate with </a:t>
                </a:r>
                <a14:m>
                  <m:oMath xmlns:m="http://schemas.openxmlformats.org/officeDocument/2006/math">
                    <m:r>
                      <m:rPr>
                        <m:sty m:val="p"/>
                      </m:rPr>
                      <a:rPr lang="en-US" b="0" i="0" smtClean="0">
                        <a:latin typeface="Cambria Math" panose="02040503050406030204" pitchFamily="18" charset="0"/>
                      </a:rPr>
                      <m:t>O</m:t>
                    </m:r>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e>
                    </m:d>
                    <m:r>
                      <a:rPr lang="en-US" b="0" i="1" smtClean="0">
                        <a:latin typeface="Cambria Math" panose="02040503050406030204" pitchFamily="18" charset="0"/>
                      </a:rPr>
                      <m:t> </m:t>
                    </m:r>
                  </m:oMath>
                </a14:m>
                <a:r>
                  <a:rPr lang="en-US" dirty="0" smtClean="0"/>
                  <a:t>memory in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e>
                    </m:d>
                  </m:oMath>
                </a14:m>
                <a:r>
                  <a:rPr lang="en-US" dirty="0" smtClean="0"/>
                  <a:t> time</a:t>
                </a:r>
              </a:p>
              <a:p>
                <a:pPr lvl="1"/>
                <a:r>
                  <a:rPr lang="en-US" dirty="0"/>
                  <a:t>Evaluate with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oMath>
                </a14:m>
                <a:r>
                  <a:rPr lang="en-US" dirty="0"/>
                  <a:t>memory in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e>
                    </m:d>
                  </m:oMath>
                </a14:m>
                <a:r>
                  <a:rPr lang="en-US" dirty="0"/>
                  <a:t> time</a:t>
                </a:r>
              </a:p>
              <a:p>
                <a:pPr marL="762000" lvl="2" indent="0">
                  <a:buNone/>
                </a:pPr>
                <a:endParaRPr lang="en-US" dirty="0"/>
              </a:p>
              <a:p>
                <a:r>
                  <a:rPr lang="en-US" dirty="0"/>
                  <a:t>SCRYPT ASIC miners </a:t>
                </a:r>
                <a:r>
                  <a:rPr lang="en-US" dirty="0" smtClean="0"/>
                  <a:t>opt for low </a:t>
                </a:r>
                <a:r>
                  <a:rPr lang="en-US" dirty="0"/>
                  <a:t>memory + high </a:t>
                </a:r>
                <a:r>
                  <a:rPr lang="en-US" dirty="0" smtClean="0"/>
                  <a:t>computation options</a:t>
                </a:r>
              </a:p>
              <a:p>
                <a:r>
                  <a:rPr lang="en-US" b="1" dirty="0" smtClean="0"/>
                  <a:t>Goal: </a:t>
                </a:r>
                <a:r>
                  <a:rPr lang="en-US" dirty="0" smtClean="0"/>
                  <a:t>Ensure that low memory options are infeasible</a:t>
                </a:r>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7924800" cy="4351338"/>
              </a:xfrm>
              <a:blipFill>
                <a:blip r:embed="rId2"/>
                <a:stretch>
                  <a:fillRect l="-846" b="-1554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71</a:t>
            </a:fld>
            <a:endParaRPr lang="en-US"/>
          </a:p>
        </p:txBody>
      </p:sp>
      <p:pic>
        <p:nvPicPr>
          <p:cNvPr id="5" name="Picture 2" descr="Image result for scrypt asic m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71451"/>
            <a:ext cx="2651522" cy="265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8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 of Depth-Robust Graphs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Proofs of Space [DFKP13]</a:t>
            </a:r>
          </a:p>
          <a:p>
            <a:pPr lvl="1"/>
            <a:r>
              <a:rPr lang="en-US" dirty="0" smtClean="0"/>
              <a:t>Environmentally friendly alternative to </a:t>
            </a:r>
            <a:r>
              <a:rPr lang="en-US" dirty="0" err="1" smtClean="0"/>
              <a:t>PoW</a:t>
            </a:r>
            <a:endParaRPr lang="en-US" dirty="0" smtClean="0"/>
          </a:p>
          <a:p>
            <a:r>
              <a:rPr lang="en-US" dirty="0" smtClean="0"/>
              <a:t>Proofs of Replication [P19]</a:t>
            </a:r>
          </a:p>
          <a:p>
            <a:r>
              <a:rPr lang="en-US" dirty="0" smtClean="0"/>
              <a:t>Proofs of Sequential Work [MMV13]</a:t>
            </a:r>
          </a:p>
          <a:p>
            <a:pPr lvl="1"/>
            <a:r>
              <a:rPr lang="en-US" dirty="0" smtClean="0"/>
              <a:t>Relaxed Notion of ``Weighted Depth-Robustness” [CP18]</a:t>
            </a:r>
          </a:p>
          <a:p>
            <a:r>
              <a:rPr lang="en-US" dirty="0" smtClean="0"/>
              <a:t>Relaxed Locally Correctable Codes [BGVZ19]</a:t>
            </a:r>
          </a:p>
          <a:p>
            <a:r>
              <a:rPr lang="en-US" dirty="0" err="1" smtClean="0"/>
              <a:t>Blockchain</a:t>
            </a:r>
            <a:r>
              <a:rPr lang="en-US" dirty="0" smtClean="0"/>
              <a:t> Verification? Other applications?</a:t>
            </a:r>
          </a:p>
          <a:p>
            <a:pPr lvl="1"/>
            <a:r>
              <a:rPr lang="en-US" dirty="0" smtClean="0"/>
              <a:t>Shorter Signatures? Shorter Public Keys?</a:t>
            </a:r>
          </a:p>
          <a:p>
            <a:r>
              <a:rPr lang="en-US" dirty="0" smtClean="0"/>
              <a:t>Improved Constructions of Depth-Robust Graphs?</a:t>
            </a:r>
          </a:p>
          <a:p>
            <a:pPr lvl="1"/>
            <a:r>
              <a:rPr lang="en-US" dirty="0" smtClean="0"/>
              <a:t>Computer Assisted Analysis?</a:t>
            </a:r>
          </a:p>
          <a:p>
            <a:pPr lvl="1"/>
            <a:endParaRPr lang="en-US" dirty="0"/>
          </a:p>
        </p:txBody>
      </p:sp>
    </p:spTree>
    <p:extLst>
      <p:ext uri="{BB962C8B-B14F-4D97-AF65-F5344CB8AC3E}">
        <p14:creationId xmlns:p14="http://schemas.microsoft.com/office/powerpoint/2010/main" val="192769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lnSpcReduction="10000"/>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b="1" dirty="0" smtClean="0"/>
              <a:t>Goal: </a:t>
            </a:r>
            <a:r>
              <a:rPr lang="en-US" dirty="0" smtClean="0"/>
              <a:t>force attacker to lock up large amounts of memory for duration of computation</a:t>
            </a:r>
          </a:p>
          <a:p>
            <a:pPr marL="342900"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9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11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19343</TotalTime>
  <Words>2772</Words>
  <Application>Microsoft Office PowerPoint</Application>
  <PresentationFormat>On-screen Show (16:9)</PresentationFormat>
  <Paragraphs>862</Paragraphs>
  <Slides>72</Slides>
  <Notes>9</Notes>
  <HiddenSlides>14</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72</vt:i4>
      </vt:variant>
    </vt:vector>
  </HeadingPairs>
  <TitlesOfParts>
    <vt:vector size="83" baseType="lpstr">
      <vt:lpstr>Cambria Math</vt:lpstr>
      <vt:lpstr>Arial</vt:lpstr>
      <vt:lpstr>Calibri Light</vt:lpstr>
      <vt:lpstr>Calibri</vt:lpstr>
      <vt:lpstr>Lucida Sans Unicode</vt:lpstr>
      <vt:lpstr>Castellar</vt:lpstr>
      <vt:lpstr>Wingdings</vt:lpstr>
      <vt:lpstr>Lucida Calligraphy</vt:lpstr>
      <vt:lpstr>Office Theme</vt:lpstr>
      <vt:lpstr>1_Office Theme</vt:lpstr>
      <vt:lpstr>2_Office Theme</vt:lpstr>
      <vt:lpstr>Memory Hard Functions, Random Oracles, Graph Pebbling and Extractor Arguments</vt:lpstr>
      <vt:lpstr>Motivation: Password Storage</vt:lpstr>
      <vt:lpstr>Offline Attacks: A Common Problem</vt:lpstr>
      <vt:lpstr>Goal: Moderately Expensive Hash Function</vt:lpstr>
      <vt:lpstr>PowerPoint Presentation</vt:lpstr>
      <vt:lpstr>PowerPoint Presentation</vt:lpstr>
      <vt:lpstr>PowerPoint Presentation</vt:lpstr>
      <vt:lpstr>Memory Hard Function (MHF)</vt:lpstr>
      <vt:lpstr>Memory Hard Function (MHF)</vt:lpstr>
      <vt:lpstr>Memory Hard Function (MHF)</vt:lpstr>
      <vt:lpstr>Memory Hard Function (MHF)</vt:lpstr>
      <vt:lpstr>Memory Hard Function (MHF)</vt:lpstr>
      <vt:lpstr>Data-Independent Memory Hard Function f_(G,H)</vt:lpstr>
      <vt:lpstr>Evaluating an iMHF (pebbling)</vt:lpstr>
      <vt:lpstr>Evaluating an iMHF (pebbling)</vt:lpstr>
      <vt:lpstr>Evaluating an iMHF (pebbling)</vt:lpstr>
      <vt:lpstr>Evaluating an iMHF (pebbling)</vt:lpstr>
      <vt:lpstr>Evaluating an iMHF (pebbling)</vt:lpstr>
      <vt:lpstr>Evaluating an iMHF (pebbling)</vt:lpstr>
      <vt:lpstr>Measuring Pebbling Costs [AS15]</vt:lpstr>
      <vt:lpstr>Measuring Pebbling Costs [AS15]</vt:lpstr>
      <vt:lpstr>Pebbling Example (CC)</vt:lpstr>
      <vt:lpstr>Desiderata</vt:lpstr>
      <vt:lpstr>DAGs with Maximal CC(G)</vt:lpstr>
      <vt:lpstr>Question: CC(G)  cumulative memory cost?</vt:lpstr>
      <vt:lpstr>Question: CC(G)  cumulative memory cost?</vt:lpstr>
      <vt:lpstr>Random Oracle Model (PROM)</vt:lpstr>
      <vt:lpstr>Random Oracle Model: Justification</vt:lpstr>
      <vt:lpstr>Random Oracle Model: Prediction Game</vt:lpstr>
      <vt:lpstr>Random Oracle Model: Prediction Game</vt:lpstr>
      <vt:lpstr>Parallel Random Oracle Model (PROM)</vt:lpstr>
      <vt:lpstr>Parallel Random Oracle Model (PROM)</vt:lpstr>
      <vt:lpstr>Ex Post Facto Pebbling</vt:lpstr>
      <vt:lpstr>Ex Post Facto Pebbling</vt:lpstr>
      <vt:lpstr>Ex Post Facto Pebbling</vt:lpstr>
      <vt:lpstr>Ex Post Facto Pebbling</vt:lpstr>
      <vt:lpstr>Ex Post Facto Pebbling</vt:lpstr>
      <vt:lpstr>Ex Post Facto Pebbling</vt:lpstr>
      <vt:lpstr>Extractor Argument</vt:lpstr>
      <vt:lpstr>Extractor Hint</vt:lpstr>
      <vt:lpstr>Extractor: Simulating Attacker</vt:lpstr>
      <vt:lpstr>Extractor: Simulating Attacker</vt:lpstr>
      <vt:lpstr>Extractor: Simulating Attacker</vt:lpstr>
      <vt:lpstr>Extractor: Simulating Attacker</vt:lpstr>
      <vt:lpstr>Extractor: Simulating Attacker</vt:lpstr>
      <vt:lpstr>PowerPoint Presentation</vt:lpstr>
      <vt:lpstr>PowerPoint Presentation</vt:lpstr>
      <vt:lpstr>Reflection: Extractor Argument</vt:lpstr>
      <vt:lpstr>Quantum Random Oracle Model</vt:lpstr>
      <vt:lpstr>PowerPoint Presentation</vt:lpstr>
      <vt:lpstr>Quantum Random Oracle Model</vt:lpstr>
      <vt:lpstr>A Promising Approach?</vt:lpstr>
      <vt:lpstr>Thanks for Listening</vt:lpstr>
      <vt:lpstr>Measuring Pebbling Cost: Attempt 1</vt:lpstr>
      <vt:lpstr>Amortization and Parallelism</vt:lpstr>
      <vt:lpstr>Amortized Attack Quality</vt:lpstr>
      <vt:lpstr>Sustained Space Complexity [ABP18]</vt:lpstr>
      <vt:lpstr>Sustained Space Complexity [ABP18]</vt:lpstr>
      <vt:lpstr>Depth-Robust Graphs</vt:lpstr>
      <vt:lpstr>Depth Robustness</vt:lpstr>
      <vt:lpstr>Depth Robustness</vt:lpstr>
      <vt:lpstr>Building iMHFs with Depth-Robust Graphs</vt:lpstr>
      <vt:lpstr>Building iMHFs with Depth-Robust Graphs</vt:lpstr>
      <vt:lpstr>Building iMHFs with Depth-Robust Graphs</vt:lpstr>
      <vt:lpstr>Prior Attacks (Necessity of Depth-Robustness)</vt:lpstr>
      <vt:lpstr>Prior Constructions</vt:lpstr>
      <vt:lpstr>Prior Empirical Analysis [ABH17]</vt:lpstr>
      <vt:lpstr>Main Theorem</vt:lpstr>
      <vt:lpstr>The Parallel Black Pebbling Game</vt:lpstr>
      <vt:lpstr>Lessons from SCRYPT</vt:lpstr>
      <vt:lpstr>What Happened?</vt:lpstr>
      <vt:lpstr>Other Applications of Depth-Robust Graphs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Offline Password Cracking</dc:title>
  <dc:creator>jblocki</dc:creator>
  <cp:lastModifiedBy>Blocki, Jeremiah M</cp:lastModifiedBy>
  <cp:revision>245</cp:revision>
  <dcterms:modified xsi:type="dcterms:W3CDTF">2019-10-08T19:58:04Z</dcterms:modified>
</cp:coreProperties>
</file>