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  <p:sldId id="264" r:id="rId9"/>
    <p:sldId id="265" r:id="rId10"/>
    <p:sldId id="269" r:id="rId11"/>
    <p:sldId id="268" r:id="rId12"/>
    <p:sldId id="262" r:id="rId13"/>
    <p:sldId id="276" r:id="rId14"/>
    <p:sldId id="266" r:id="rId15"/>
    <p:sldId id="277" r:id="rId16"/>
    <p:sldId id="274" r:id="rId17"/>
    <p:sldId id="280" r:id="rId18"/>
    <p:sldId id="281" r:id="rId19"/>
    <p:sldId id="282" r:id="rId20"/>
    <p:sldId id="279" r:id="rId21"/>
    <p:sldId id="284" r:id="rId22"/>
    <p:sldId id="270" r:id="rId23"/>
    <p:sldId id="271" r:id="rId24"/>
    <p:sldId id="272" r:id="rId25"/>
    <p:sldId id="273" r:id="rId26"/>
    <p:sldId id="275" r:id="rId27"/>
    <p:sldId id="278" r:id="rId28"/>
    <p:sldId id="285" r:id="rId29"/>
    <p:sldId id="290" r:id="rId30"/>
    <p:sldId id="292" r:id="rId31"/>
    <p:sldId id="289" r:id="rId32"/>
    <p:sldId id="286" r:id="rId33"/>
    <p:sldId id="291" r:id="rId34"/>
    <p:sldId id="293" r:id="rId35"/>
    <p:sldId id="287" r:id="rId36"/>
  </p:sldIdLst>
  <p:sldSz cx="12192000" cy="6858000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Cambria Math" panose="02040503050406030204" pitchFamily="18" charset="0"/>
      <p:regular r:id="rId42"/>
    </p:embeddedFont>
    <p:embeddedFont>
      <p:font typeface="Segoe UI" panose="020B0502040204020203" pitchFamily="34" charset="0"/>
      <p:regular r:id="rId43"/>
      <p:bold r:id="rId44"/>
      <p:italic r:id="rId45"/>
      <p:boldItalic r:id="rId46"/>
    </p:embeddedFont>
    <p:embeddedFont>
      <p:font typeface="Calibri Light" panose="020F0302020204030204" pitchFamily="34" charset="0"/>
      <p:regular r:id="rId47"/>
      <p:italic r:id="rId4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2" y="7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7.fntdata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1A853A-09F0-4661-A69A-A631406A7B8C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5508DA-825C-4FB1-B8FF-6A5E7046D7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1627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Suppose that I register for an account at playstation.com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6BBCE9C-F552-4A2F-92CD-5C5C7AEF67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0676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Unfortunately, offline dictionary attacks are quite common. Password</a:t>
            </a:r>
            <a:r>
              <a:rPr lang="en-US" baseline="0" dirty="0" smtClean="0"/>
              <a:t> breaches at major companies have affected millions of users.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273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Offline dictionary attacks are also very</a:t>
            </a:r>
            <a:r>
              <a:rPr lang="en-US" baseline="0" dirty="0" smtClean="0"/>
              <a:t> powerful. Some password hash functions can be evaluated at 348 billion hashes per second! How can we defend against these attacks?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8058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proposed defense is to intentionally make the cryptographic hash function more expensive to evaluate by using a cryptographic hash function like BRCRYPT or </a:t>
            </a:r>
            <a:r>
              <a:rPr lang="en-US" baseline="0" dirty="0" err="1" smtClean="0"/>
              <a:t>sCrypt</a:t>
            </a:r>
            <a:r>
              <a:rPr lang="en-US" baseline="0" dirty="0" smtClean="0"/>
              <a:t>. The tradeoff is that making the hash function more expensive to evaluate increases costs for the adversary and a legitimate server.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This slide could be skipped if</a:t>
            </a:r>
            <a:r>
              <a:rPr lang="en-US" baseline="0" dirty="0" smtClean="0"/>
              <a:t> the presentation is too long.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572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proposed defense is to intentionally make the cryptographic hash function more expensive to evaluate by using a cryptographic hash function like BRCRYPT or </a:t>
            </a:r>
            <a:r>
              <a:rPr lang="en-US" baseline="0" dirty="0" err="1" smtClean="0"/>
              <a:t>sCrypt</a:t>
            </a:r>
            <a:r>
              <a:rPr lang="en-US" baseline="0" dirty="0" smtClean="0"/>
              <a:t>. The tradeoff is that making the hash function more expensive to evaluate increases costs for the adversary and a legitimate server.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This slide could be skipped if</a:t>
            </a:r>
            <a:r>
              <a:rPr lang="en-US" baseline="0" dirty="0" smtClean="0"/>
              <a:t> the presentation is too long.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07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One</a:t>
            </a:r>
            <a:r>
              <a:rPr lang="en-US" baseline="0" dirty="0" smtClean="0"/>
              <a:t> proposed defense is to intentionally make the cryptographic hash function more expensive to evaluate by using a cryptographic hash function like BRCRYPT or </a:t>
            </a:r>
            <a:r>
              <a:rPr lang="en-US" baseline="0" dirty="0" err="1" smtClean="0"/>
              <a:t>sCrypt</a:t>
            </a:r>
            <a:r>
              <a:rPr lang="en-US" baseline="0" dirty="0" smtClean="0"/>
              <a:t>. The tradeoff is that making the hash function more expensive to evaluate increases costs for the adversary and a legitimate server.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 </a:t>
            </a: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Note: This slide could be skipped if</a:t>
            </a:r>
            <a:r>
              <a:rPr lang="en-US" baseline="0" dirty="0" smtClean="0"/>
              <a:t> the presentation is too long.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12C450-71D2-4D5C-B074-D6F3E8DF94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698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28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875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3932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202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761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606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491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412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93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63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53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A14883-AA75-4470-941D-2DB761448CDF}" type="datetimeFigureOut">
              <a:rPr lang="en-US" smtClean="0"/>
              <a:t>5/18/2016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A7DC5-4D85-4D12-A3F2-833A65DD45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24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3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0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pn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12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11" Type="http://schemas.openxmlformats.org/officeDocument/2006/relationships/image" Target="../media/image19.pn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png"/><Relationship Id="rId4" Type="http://schemas.openxmlformats.org/officeDocument/2006/relationships/image" Target="../media/image5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figshare.com/articles/Yahoo_Password_Frequency_Corpus/2057937" TargetMode="External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0.jp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0.jp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image" Target="../media/image9.png"/><Relationship Id="rId7" Type="http://schemas.openxmlformats.org/officeDocument/2006/relationships/image" Target="../media/image26.jpeg"/><Relationship Id="rId12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4.png"/><Relationship Id="rId5" Type="http://schemas.openxmlformats.org/officeDocument/2006/relationships/image" Target="../media/image8.png"/><Relationship Id="rId10" Type="http://schemas.openxmlformats.org/officeDocument/2006/relationships/image" Target="../media/image30.jpg"/><Relationship Id="rId4" Type="http://schemas.openxmlformats.org/officeDocument/2006/relationships/image" Target="../media/image27.jpeg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CASH: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400" dirty="0" smtClean="0"/>
              <a:t>A </a:t>
            </a:r>
            <a:r>
              <a:rPr lang="en-US" sz="4400" u="sng" dirty="0"/>
              <a:t>C</a:t>
            </a:r>
            <a:r>
              <a:rPr lang="en-US" sz="4400" dirty="0"/>
              <a:t>ost </a:t>
            </a:r>
            <a:r>
              <a:rPr lang="en-US" sz="4400" u="sng" dirty="0"/>
              <a:t>A</a:t>
            </a:r>
            <a:r>
              <a:rPr lang="en-US" sz="4400" dirty="0"/>
              <a:t>symmetric </a:t>
            </a:r>
            <a:r>
              <a:rPr lang="en-US" sz="4400" u="sng" dirty="0"/>
              <a:t>S</a:t>
            </a:r>
            <a:r>
              <a:rPr lang="en-US" sz="4400" dirty="0"/>
              <a:t>ecure </a:t>
            </a:r>
            <a:r>
              <a:rPr lang="en-US" sz="4400" u="sng" dirty="0"/>
              <a:t>H</a:t>
            </a:r>
            <a:r>
              <a:rPr lang="en-US" sz="4400" dirty="0"/>
              <a:t>ash Algorithm for Optimal Password Protection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222" y="3948027"/>
            <a:ext cx="9144000" cy="1655762"/>
          </a:xfrm>
        </p:spPr>
        <p:txBody>
          <a:bodyPr/>
          <a:lstStyle/>
          <a:p>
            <a:pPr algn="l"/>
            <a:r>
              <a:rPr lang="en-US" dirty="0" smtClean="0"/>
              <a:t>                             Jeremiah Blocki       (MSR/Purdue)</a:t>
            </a:r>
          </a:p>
          <a:p>
            <a:pPr algn="l"/>
            <a:r>
              <a:rPr lang="en-US" dirty="0" smtClean="0">
                <a:solidFill>
                  <a:schemeClr val="accent3"/>
                </a:solidFill>
              </a:rPr>
              <a:t>                             Anupam Datta         (CMU)                 </a:t>
            </a:r>
            <a:endParaRPr lang="en-US" dirty="0">
              <a:solidFill>
                <a:schemeClr val="accent3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87546" y="6343135"/>
            <a:ext cx="1040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CSF 2016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565" y="4492131"/>
            <a:ext cx="1955545" cy="12867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941" y="3869553"/>
            <a:ext cx="1633072" cy="9063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812" y="4656212"/>
            <a:ext cx="1835098" cy="1192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7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0708" y="379413"/>
            <a:ext cx="10515600" cy="1325563"/>
          </a:xfrm>
        </p:spPr>
        <p:txBody>
          <a:bodyPr/>
          <a:lstStyle/>
          <a:p>
            <a:r>
              <a:rPr lang="en-US" dirty="0" smtClean="0"/>
              <a:t>A Key Observation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999799"/>
            <a:ext cx="1524000" cy="25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2209800" y="1690688"/>
            <a:ext cx="5010150" cy="2967037"/>
          </a:xfrm>
          <a:prstGeom prst="wedgeEllipseCallout">
            <a:avLst>
              <a:gd name="adj1" fmla="val -52253"/>
              <a:gd name="adj2" fmla="val 4259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75" y="2094498"/>
            <a:ext cx="4324350" cy="20584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password</a:t>
            </a:r>
            <a:r>
              <a:rPr lang="en-US" dirty="0" smtClean="0"/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12345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etmein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abc123</a:t>
            </a:r>
          </a:p>
          <a:p>
            <a:pPr marL="0" indent="0">
              <a:buNone/>
            </a:pPr>
            <a:r>
              <a:rPr lang="en-US" dirty="0" smtClean="0"/>
              <a:t>….                             ……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unbreakable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None/>
            </a:pPr>
            <a:r>
              <a:rPr lang="en-US" dirty="0" smtClean="0"/>
              <a:t>….                             ……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53" y="2085856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53" y="2489666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08" y="2094498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83" y="248102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21" y="326207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23" y="326583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ight Brace 6"/>
          <p:cNvSpPr/>
          <p:nvPr/>
        </p:nvSpPr>
        <p:spPr>
          <a:xfrm>
            <a:off x="7287768" y="2011680"/>
            <a:ext cx="667512" cy="2646045"/>
          </a:xfrm>
          <a:prstGeom prst="rightBrace">
            <a:avLst/>
          </a:prstGeom>
          <a:ln w="349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8274685" y="2723465"/>
            <a:ext cx="3189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 guesses are </a:t>
            </a:r>
            <a:r>
              <a:rPr lang="en-US" sz="3200" dirty="0" smtClean="0">
                <a:solidFill>
                  <a:srgbClr val="FF0000"/>
                </a:solidFill>
              </a:rPr>
              <a:t>wrong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46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/>
          <p:cNvSpPr/>
          <p:nvPr/>
        </p:nvSpPr>
        <p:spPr>
          <a:xfrm>
            <a:off x="8201025" y="365125"/>
            <a:ext cx="2933700" cy="2634674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8225166" y="4914899"/>
            <a:ext cx="31896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Most guesses are</a:t>
            </a:r>
            <a:r>
              <a:rPr lang="en-US" sz="3200" dirty="0" smtClean="0">
                <a:solidFill>
                  <a:srgbClr val="00B050"/>
                </a:solidFill>
              </a:rPr>
              <a:t> correct</a:t>
            </a:r>
            <a:endParaRPr lang="en-US" sz="3200" dirty="0">
              <a:solidFill>
                <a:srgbClr val="00B05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Key Observation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999799"/>
            <a:ext cx="1524000" cy="25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2209800" y="1690688"/>
            <a:ext cx="5010150" cy="2967037"/>
          </a:xfrm>
          <a:prstGeom prst="wedgeEllipseCallout">
            <a:avLst>
              <a:gd name="adj1" fmla="val -52253"/>
              <a:gd name="adj2" fmla="val 4259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75" y="2094498"/>
            <a:ext cx="4324350" cy="20584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password</a:t>
            </a:r>
            <a:r>
              <a:rPr lang="en-US" dirty="0" smtClean="0"/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12345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etmein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abc123</a:t>
            </a:r>
          </a:p>
          <a:p>
            <a:pPr marL="0" indent="0">
              <a:buNone/>
            </a:pPr>
            <a:r>
              <a:rPr lang="en-US" dirty="0" smtClean="0"/>
              <a:t>….                             ……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unbreakable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None/>
            </a:pPr>
            <a:r>
              <a:rPr lang="en-US" dirty="0" smtClean="0"/>
              <a:t>….                             ……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53" y="2085856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53" y="2489666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08" y="2094498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83" y="248102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21" y="326207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23" y="326583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3390899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29601" y="3390899"/>
            <a:ext cx="108517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774445" y="698083"/>
            <a:ext cx="4324350" cy="2058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unbr3akabl3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….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338876" y="2680446"/>
            <a:ext cx="351180" cy="7187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559592" y="2747843"/>
            <a:ext cx="254916" cy="6701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663" y="656343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38" y="1042869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38" y="1373862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38" y="1695203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38" y="2361471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7116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5981" y="2126397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Key Observation</a:t>
            </a: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" y="2999799"/>
            <a:ext cx="1524000" cy="254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val Callout 4"/>
          <p:cNvSpPr/>
          <p:nvPr/>
        </p:nvSpPr>
        <p:spPr>
          <a:xfrm>
            <a:off x="2209800" y="1690688"/>
            <a:ext cx="5010150" cy="2967037"/>
          </a:xfrm>
          <a:prstGeom prst="wedgeEllipseCallout">
            <a:avLst>
              <a:gd name="adj1" fmla="val -52253"/>
              <a:gd name="adj2" fmla="val 42599"/>
            </a:avLst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password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1775" y="2094498"/>
            <a:ext cx="4324350" cy="205840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password</a:t>
            </a:r>
            <a:r>
              <a:rPr lang="en-US" dirty="0" smtClean="0"/>
              <a:t>              </a:t>
            </a:r>
            <a:r>
              <a:rPr lang="en-US" dirty="0" smtClean="0">
                <a:solidFill>
                  <a:srgbClr val="FF0000"/>
                </a:solidFill>
              </a:rPr>
              <a:t>12345 </a:t>
            </a:r>
          </a:p>
          <a:p>
            <a:pPr marL="0" indent="0">
              <a:buNone/>
            </a:pPr>
            <a:r>
              <a:rPr lang="en-US" dirty="0" err="1">
                <a:solidFill>
                  <a:srgbClr val="FF0000"/>
                </a:solidFill>
              </a:rPr>
              <a:t>l</a:t>
            </a:r>
            <a:r>
              <a:rPr lang="en-US" dirty="0" err="1" smtClean="0">
                <a:solidFill>
                  <a:srgbClr val="FF0000"/>
                </a:solidFill>
              </a:rPr>
              <a:t>etmein</a:t>
            </a:r>
            <a:r>
              <a:rPr lang="en-US" dirty="0" smtClean="0"/>
              <a:t>                 </a:t>
            </a:r>
            <a:r>
              <a:rPr lang="en-US" dirty="0" smtClean="0">
                <a:solidFill>
                  <a:srgbClr val="FF0000"/>
                </a:solidFill>
              </a:rPr>
              <a:t>abc123</a:t>
            </a:r>
          </a:p>
          <a:p>
            <a:pPr marL="0" indent="0">
              <a:buNone/>
            </a:pPr>
            <a:r>
              <a:rPr lang="en-US" dirty="0" smtClean="0"/>
              <a:t>….                             ……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unbreakable</a:t>
            </a:r>
            <a:r>
              <a:rPr lang="en-US" dirty="0" smtClean="0"/>
              <a:t>         </a:t>
            </a: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None/>
            </a:pPr>
            <a:r>
              <a:rPr lang="en-US" dirty="0" smtClean="0"/>
              <a:t>….                             ……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53" y="2085856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253" y="2489666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508" y="2094498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083" y="248102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521" y="326207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1123" y="326583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96250" y="3390899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329601" y="3390899"/>
            <a:ext cx="1085170" cy="162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Content Placeholder 2"/>
          <p:cNvSpPr txBox="1">
            <a:spLocks/>
          </p:cNvSpPr>
          <p:nvPr/>
        </p:nvSpPr>
        <p:spPr>
          <a:xfrm>
            <a:off x="8774445" y="698083"/>
            <a:ext cx="4324350" cy="2058402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>
                <a:solidFill>
                  <a:srgbClr val="FF0000"/>
                </a:solidFill>
              </a:rPr>
              <a:t>unbr3akabl3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dirty="0" smtClean="0"/>
              <a:t>….   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B050"/>
                </a:solidFill>
              </a:rPr>
              <a:t>unbr3akabl3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8201025" y="365125"/>
            <a:ext cx="2933700" cy="2634674"/>
          </a:xfrm>
          <a:prstGeom prst="ellipse">
            <a:avLst/>
          </a:prstGeom>
          <a:solidFill>
            <a:schemeClr val="accent1">
              <a:alpha val="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8338876" y="2680446"/>
            <a:ext cx="351180" cy="718797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10559592" y="2747843"/>
            <a:ext cx="254916" cy="670183"/>
          </a:xfrm>
          <a:prstGeom prst="straightConnector1">
            <a:avLst/>
          </a:prstGeom>
          <a:ln w="254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9663" y="656343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38" y="1042869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38" y="1373862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38" y="1695203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8238" y="2361471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003" y="2085856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907" y="2485227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049" y="3257489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649" y="2469643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0518" y="1727284"/>
            <a:ext cx="261354" cy="266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2416302" y="5475118"/>
            <a:ext cx="65582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Goal Asymmetry: </a:t>
            </a:r>
            <a:r>
              <a:rPr lang="en-US" sz="4000" dirty="0" smtClean="0">
                <a:solidFill>
                  <a:srgbClr val="00B050"/>
                </a:solidFill>
              </a:rPr>
              <a:t>COST</a:t>
            </a:r>
            <a:r>
              <a:rPr lang="en-US" sz="4000" dirty="0" smtClean="0"/>
              <a:t> &gt; </a:t>
            </a:r>
            <a:r>
              <a:rPr lang="en-US" sz="4000" dirty="0" smtClean="0">
                <a:solidFill>
                  <a:srgbClr val="FF0000"/>
                </a:solidFill>
              </a:rPr>
              <a:t>COST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58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 [Manber96]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/>
          </p:nvPr>
        </p:nvGraphicFramePr>
        <p:xfrm>
          <a:off x="5334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514600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28692" y="2039422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jblocki</a:t>
            </a:r>
            <a:r>
              <a:rPr lang="en-US" dirty="0"/>
              <a:t>, </a:t>
            </a:r>
            <a:r>
              <a:rPr lang="en-US" dirty="0" smtClean="0"/>
              <a:t>123456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C000"/>
                </a:solidFill>
              </a:rPr>
              <a:t>89d978034a3f</a:t>
            </a:r>
            <a:r>
              <a:rPr lang="en-US" sz="2000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/>
              <a:t>)=</a:t>
            </a:r>
            <a:r>
              <a:rPr lang="en-US" sz="2000" dirty="0">
                <a:solidFill>
                  <a:srgbClr val="00B050"/>
                </a:solidFill>
              </a:rPr>
              <a:t>85e23cfe0021f584e3db87aa72630a9a2345c062</a:t>
            </a:r>
          </a:p>
          <a:p>
            <a:r>
              <a:rPr lang="en-US" sz="3600" dirty="0"/>
              <a:t> 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8234059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557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234059" y="1806059"/>
                <a:ext cx="291695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400" dirty="0" smtClean="0">
                    <a:solidFill>
                      <a:srgbClr val="FF0000"/>
                    </a:solidFill>
                  </a:rPr>
                  <a:t>Pepper: t 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34059" y="1806059"/>
                <a:ext cx="2916952" cy="461665"/>
              </a:xfrm>
              <a:prstGeom prst="rect">
                <a:avLst/>
              </a:prstGeom>
              <a:blipFill rotWithShape="0">
                <a:blip r:embed="rId5"/>
                <a:stretch>
                  <a:fillRect l="-334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4008" y="2133600"/>
            <a:ext cx="6400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47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 [Manber96]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04714256"/>
              </p:ext>
            </p:extLst>
          </p:nvPr>
        </p:nvGraphicFramePr>
        <p:xfrm>
          <a:off x="5334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514600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28692" y="2039422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jblocki</a:t>
            </a:r>
            <a:r>
              <a:rPr lang="en-US" dirty="0"/>
              <a:t>, </a:t>
            </a:r>
            <a:r>
              <a:rPr lang="en-US" dirty="0" smtClean="0"/>
              <a:t>123456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334000" y="465689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C000"/>
                </a:solidFill>
              </a:rPr>
              <a:t>89d978034a3f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)</a:t>
            </a:r>
            <a:endParaRPr lang="en-US" sz="3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051799"/>
              </p:ext>
            </p:extLst>
          </p:nvPr>
        </p:nvGraphicFramePr>
        <p:xfrm>
          <a:off x="8234059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4734785"/>
              </p:ext>
            </p:extLst>
          </p:nvPr>
        </p:nvGraphicFramePr>
        <p:xfrm>
          <a:off x="6557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06506" y="1938216"/>
                <a:ext cx="38357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Pepper: 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06" y="1938216"/>
                <a:ext cx="3835730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396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34000" y="498097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C000"/>
                </a:solidFill>
              </a:rPr>
              <a:t>89d978034a3f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)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9400" y="538737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C000"/>
                </a:solidFill>
              </a:rPr>
              <a:t>89d978034a3f</a:t>
            </a:r>
            <a:r>
              <a:rPr lang="en-US" sz="2000" b="1" dirty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)</a:t>
            </a:r>
            <a:endParaRPr lang="en-US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80" y="4594879"/>
            <a:ext cx="441815" cy="441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79" y="5381081"/>
            <a:ext cx="441815" cy="441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79" y="4975026"/>
            <a:ext cx="441815" cy="4418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34000" y="6173157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C000"/>
                </a:solidFill>
              </a:rPr>
              <a:t>89d978034a3f</a:t>
            </a:r>
            <a:r>
              <a:rPr lang="en-US" sz="2000" b="1" dirty="0" smtClean="0">
                <a:solidFill>
                  <a:srgbClr val="FF0000"/>
                </a:solidFill>
              </a:rPr>
              <a:t>6</a:t>
            </a:r>
            <a:r>
              <a:rPr lang="en-US" sz="2000" dirty="0" smtClean="0"/>
              <a:t>)</a:t>
            </a:r>
            <a:endParaRPr lang="en-US" sz="3600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190" y="5939464"/>
            <a:ext cx="621792" cy="621792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6324600" y="574851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85612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7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Pepper [Manber96]</a:t>
            </a:r>
            <a:endParaRPr lang="en-US" dirty="0"/>
          </a:p>
        </p:txBody>
      </p:sp>
      <p:graphicFrame>
        <p:nvGraphicFramePr>
          <p:cNvPr id="4" name="Content Placeholder 8"/>
          <p:cNvGraphicFramePr>
            <a:graphicFrameLocks/>
          </p:cNvGraphicFramePr>
          <p:nvPr>
            <p:extLst/>
          </p:nvPr>
        </p:nvGraphicFramePr>
        <p:xfrm>
          <a:off x="5334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1828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2133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2514600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828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2928692" y="2039422"/>
            <a:ext cx="1720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jblocki</a:t>
            </a:r>
            <a:r>
              <a:rPr lang="en-US" dirty="0"/>
              <a:t>, </a:t>
            </a:r>
            <a:r>
              <a:rPr lang="en-US" dirty="0" smtClean="0"/>
              <a:t>123456</a:t>
            </a:r>
            <a:r>
              <a:rPr lang="en-US" dirty="0" smtClean="0">
                <a:solidFill>
                  <a:srgbClr val="FF0000"/>
                </a:solidFill>
              </a:rPr>
              <a:t>7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334000" y="465689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C000"/>
                </a:solidFill>
              </a:rPr>
              <a:t>89d978034a3f</a:t>
            </a:r>
            <a:r>
              <a:rPr lang="en-US" sz="2000" b="1" dirty="0" smtClean="0">
                <a:solidFill>
                  <a:srgbClr val="FF0000"/>
                </a:solidFill>
              </a:rPr>
              <a:t>1</a:t>
            </a:r>
            <a:r>
              <a:rPr lang="en-US" sz="2000" dirty="0" smtClean="0"/>
              <a:t>)</a:t>
            </a:r>
            <a:endParaRPr lang="en-US" sz="3600" dirty="0"/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/>
          </p:nvPr>
        </p:nvGraphicFramePr>
        <p:xfrm>
          <a:off x="8234059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>
            <p:extLst/>
          </p:nvPr>
        </p:nvGraphicFramePr>
        <p:xfrm>
          <a:off x="6557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8006506" y="1938216"/>
                <a:ext cx="383573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FF0000"/>
                    </a:solidFill>
                  </a:rPr>
                  <a:t>Pepper: t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begChr m:val="{"/>
                        <m:endChr m:val="}"/>
                        <m:ctrlPr>
                          <a:rPr lang="en-US" sz="3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1,…,</m:t>
                        </m:r>
                        <m:r>
                          <a:rPr lang="en-US" sz="3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sz="3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6506" y="1938216"/>
                <a:ext cx="3835730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3968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TextBox 21"/>
          <p:cNvSpPr txBox="1"/>
          <p:nvPr/>
        </p:nvSpPr>
        <p:spPr>
          <a:xfrm>
            <a:off x="5334000" y="498097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C000"/>
                </a:solidFill>
              </a:rPr>
              <a:t>89d978034a3f</a:t>
            </a:r>
            <a:r>
              <a:rPr lang="en-US" sz="2000" b="1" dirty="0" smtClean="0">
                <a:solidFill>
                  <a:srgbClr val="FF0000"/>
                </a:solidFill>
              </a:rPr>
              <a:t>2</a:t>
            </a:r>
            <a:r>
              <a:rPr lang="en-US" sz="2000" dirty="0" smtClean="0"/>
              <a:t>)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359400" y="5387371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C000"/>
                </a:solidFill>
              </a:rPr>
              <a:t>89d978034a3f</a:t>
            </a:r>
            <a:r>
              <a:rPr lang="en-US" sz="2000" b="1" dirty="0" smtClean="0">
                <a:solidFill>
                  <a:srgbClr val="FF0000"/>
                </a:solidFill>
              </a:rPr>
              <a:t>3</a:t>
            </a:r>
            <a:r>
              <a:rPr lang="en-US" sz="2000" dirty="0" smtClean="0"/>
              <a:t>)</a:t>
            </a:r>
            <a:endParaRPr lang="en-US" sz="3600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80" y="4594879"/>
            <a:ext cx="441815" cy="44181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0479" y="5381081"/>
            <a:ext cx="441815" cy="441815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79" y="4975026"/>
            <a:ext cx="441815" cy="441815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34000" y="6173157"/>
            <a:ext cx="4419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SHA1(123456</a:t>
            </a:r>
            <a:r>
              <a:rPr lang="en-US" sz="2000" dirty="0" smtClean="0">
                <a:solidFill>
                  <a:srgbClr val="FF0000"/>
                </a:solidFill>
              </a:rPr>
              <a:t>7</a:t>
            </a:r>
            <a:r>
              <a:rPr lang="en-US" sz="2000" dirty="0" smtClean="0">
                <a:solidFill>
                  <a:srgbClr val="FFC000"/>
                </a:solidFill>
              </a:rPr>
              <a:t>89d978034a3f</a:t>
            </a:r>
            <a:r>
              <a:rPr lang="en-US" sz="2000" b="1" dirty="0" smtClean="0">
                <a:solidFill>
                  <a:srgbClr val="FF0000"/>
                </a:solidFill>
              </a:rPr>
              <a:t>m</a:t>
            </a:r>
            <a:r>
              <a:rPr lang="en-US" sz="2000" dirty="0" smtClean="0"/>
              <a:t>)</a:t>
            </a:r>
            <a:endParaRPr lang="en-US" sz="3600" dirty="0"/>
          </a:p>
        </p:txBody>
      </p:sp>
      <p:sp>
        <p:nvSpPr>
          <p:cNvPr id="29" name="TextBox 28"/>
          <p:cNvSpPr txBox="1"/>
          <p:nvPr/>
        </p:nvSpPr>
        <p:spPr>
          <a:xfrm>
            <a:off x="6324600" y="5748519"/>
            <a:ext cx="409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….</a:t>
            </a:r>
            <a:endParaRPr lang="en-US" b="1" dirty="0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178" y="6152304"/>
            <a:ext cx="441815" cy="44181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92580" y="4300873"/>
                <a:ext cx="2686812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440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4400" b="0" i="0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E</m:t>
                          </m:r>
                        </m:fName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sz="440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func>
                      <m:r>
                        <a:rPr lang="en-US" sz="4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4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2580" y="4300873"/>
                <a:ext cx="2686812" cy="76944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06115" y="5416841"/>
            <a:ext cx="20610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Correct Cost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82757" y="5381081"/>
            <a:ext cx="22985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Incorrect Cost 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32" name="Straight Arrow Connector 31"/>
          <p:cNvCxnSpPr/>
          <p:nvPr/>
        </p:nvCxnSpPr>
        <p:spPr>
          <a:xfrm flipH="1">
            <a:off x="1745535" y="4856946"/>
            <a:ext cx="687248" cy="698348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>
            <a:off x="3597888" y="4889078"/>
            <a:ext cx="539103" cy="60646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33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2" grpId="0"/>
      <p:bldP spid="23" grpId="0"/>
      <p:bldP spid="27" grpId="0"/>
      <p:bldP spid="29" grpId="0"/>
      <p:bldP spid="3" grpId="0"/>
      <p:bldP spid="9" grpId="0"/>
      <p:bldP spid="3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</a:t>
            </a:r>
            <a:r>
              <a:rPr lang="en-US" dirty="0"/>
              <a:t>Game Model (Setup</a:t>
            </a:r>
            <a:r>
              <a:rPr lang="en-US" dirty="0" smtClean="0"/>
              <a:t>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Known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b>
                    </m:sSub>
                  </m:oMath>
                </a14:m>
                <a:r>
                  <a:rPr lang="en-US" dirty="0" smtClean="0"/>
                  <a:t> over N passwords pwd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,…,</a:t>
                </a:r>
                <a:r>
                  <a:rPr lang="en-US" dirty="0" err="1" smtClean="0"/>
                  <a:t>pwd</a:t>
                </a:r>
                <a:r>
                  <a:rPr lang="en-US" baseline="-25000" dirty="0" err="1" smtClean="0"/>
                  <a:t>N</a:t>
                </a:r>
                <a:endParaRPr lang="en-US" baseline="-2500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Successful login rate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1"/>
                <a:r>
                  <a:rPr lang="en-US" dirty="0" smtClean="0"/>
                  <a:t>Probability that a user enters the correct password</a:t>
                </a:r>
              </a:p>
              <a:p>
                <a:endParaRPr lang="en-US" dirty="0"/>
              </a:p>
              <a:p>
                <a:r>
                  <a:rPr lang="en-US" dirty="0" smtClean="0"/>
                  <a:t>Parameters fixed by nature</a:t>
                </a:r>
              </a:p>
              <a:p>
                <a:pPr lvl="1"/>
                <a:r>
                  <a:rPr lang="en-US" dirty="0" smtClean="0"/>
                  <a:t>Password Preferences</a:t>
                </a:r>
              </a:p>
              <a:p>
                <a:pPr lvl="1"/>
                <a:r>
                  <a:rPr lang="en-US" dirty="0" smtClean="0"/>
                  <a:t>Human Memory/Typo Rate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2737" y="4270459"/>
            <a:ext cx="2914399" cy="22985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144" y="2778112"/>
            <a:ext cx="9338300" cy="2984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927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Leader (Server)</a:t>
                </a:r>
              </a:p>
              <a:p>
                <a:pPr lvl="1"/>
                <a:r>
                  <a:rPr lang="en-US" dirty="0" smtClean="0"/>
                  <a:t>Selects pepper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Selects hash cost parameter c</a:t>
                </a:r>
              </a:p>
              <a:p>
                <a:pPr lvl="1"/>
                <a:r>
                  <a:rPr lang="en-US" dirty="0" smtClean="0"/>
                  <a:t>Constrained by maximum server workload</a:t>
                </a:r>
              </a:p>
              <a:p>
                <a:pPr lvl="2"/>
                <a:r>
                  <a:rPr lang="en-US" dirty="0" smtClean="0"/>
                  <a:t>Amortized authentication costs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28" y="726154"/>
            <a:ext cx="6400800" cy="346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13288" y="4084550"/>
                <a:ext cx="4935903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𝑚𝑐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288" y="4084550"/>
                <a:ext cx="4935903" cy="11005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>
            <a:off x="6815328" y="4798870"/>
            <a:ext cx="333871" cy="772476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558054" y="5444673"/>
            <a:ext cx="3113609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Pr</a:t>
            </a:r>
            <a:r>
              <a:rPr lang="en-US" sz="2800" dirty="0" smtClean="0">
                <a:solidFill>
                  <a:srgbClr val="FF0000"/>
                </a:solidFill>
              </a:rPr>
              <a:t>[wrong password]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5422392" y="4787963"/>
            <a:ext cx="525962" cy="783383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502735" y="5453598"/>
            <a:ext cx="2838085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Cost to reject </a:t>
            </a:r>
            <a:r>
              <a:rPr lang="en-US" sz="2800" dirty="0" err="1" smtClean="0">
                <a:solidFill>
                  <a:srgbClr val="FF0000"/>
                </a:solidFill>
              </a:rPr>
              <a:t>pwd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380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Model (Defender)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Leader (Server)</a:t>
                </a:r>
              </a:p>
              <a:p>
                <a:pPr lvl="1"/>
                <a:r>
                  <a:rPr lang="en-US" dirty="0" smtClean="0"/>
                  <a:t>Selects pepper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Selects hash cost parameter c</a:t>
                </a:r>
              </a:p>
              <a:p>
                <a:pPr lvl="1"/>
                <a:r>
                  <a:rPr lang="en-US" dirty="0" smtClean="0"/>
                  <a:t>Constrained by maximum server workload</a:t>
                </a:r>
              </a:p>
              <a:p>
                <a:pPr lvl="2"/>
                <a:r>
                  <a:rPr lang="en-US" dirty="0" smtClean="0"/>
                  <a:t>Amortized authentication costs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dirty="0"/>
                  <a:t>)</a:t>
                </a:r>
              </a:p>
              <a:p>
                <a:endParaRPr lang="en-US" dirty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28" y="726154"/>
            <a:ext cx="6400800" cy="3467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513288" y="4084550"/>
                <a:ext cx="4935903" cy="1100558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sz="2400" i="1" smtClean="0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nary>
                        <m:naryPr>
                          <m:chr m:val="∑"/>
                          <m:ctrlP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sz="2400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en-US" sz="2400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b="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acc>
                                <m:accPr>
                                  <m:chr m:val="̂"/>
                                  <m:ctrlPr>
                                    <a:rPr lang="en-US" sz="2400" i="1" smtClean="0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B050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400" b="0" i="1" smtClean="0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</m:e>
                      </m:nary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𝑚𝑐</m:t>
                      </m:r>
                      <m:d>
                        <m:dPr>
                          <m:ctrlP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24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≤</m:t>
                      </m:r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𝑚𝑎𝑥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3288" y="4084550"/>
                <a:ext cx="4935903" cy="1100558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H="1">
            <a:off x="2798064" y="4787963"/>
            <a:ext cx="942191" cy="465490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55550" y="5309736"/>
            <a:ext cx="2872389" cy="523220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>
                <a:solidFill>
                  <a:srgbClr val="00B050"/>
                </a:solidFill>
              </a:rPr>
              <a:t>Pr</a:t>
            </a:r>
            <a:r>
              <a:rPr lang="en-US" sz="2800" dirty="0" smtClean="0">
                <a:solidFill>
                  <a:srgbClr val="00B050"/>
                </a:solidFill>
              </a:rPr>
              <a:t>[right password]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4636008" y="4765931"/>
            <a:ext cx="360330" cy="554114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310128" y="5341081"/>
            <a:ext cx="2715768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Cost if secret</a:t>
            </a:r>
          </a:p>
          <a:p>
            <a:r>
              <a:rPr lang="en-US" sz="2800" dirty="0" smtClean="0">
                <a:solidFill>
                  <a:srgbClr val="00B050"/>
                </a:solidFill>
              </a:rPr>
              <a:t>pepper value is t.  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5323806" y="4824003"/>
            <a:ext cx="1501941" cy="382141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6708546" y="5257028"/>
            <a:ext cx="2715768" cy="954107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Probability pepper value is t.  </a:t>
            </a: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016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Model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Leader (Server)</a:t>
                </a:r>
              </a:p>
              <a:p>
                <a:pPr lvl="1"/>
                <a:r>
                  <a:rPr lang="en-US" dirty="0" smtClean="0"/>
                  <a:t>Selects pepper distribution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≥</m:t>
                        </m:r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b="0" i="1" baseline="-2500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r>
                  <a:rPr lang="en-US" dirty="0" smtClean="0"/>
                  <a:t>Selects hash cost parameter c</a:t>
                </a:r>
              </a:p>
              <a:p>
                <a:pPr lvl="1"/>
                <a:r>
                  <a:rPr lang="en-US" dirty="0" smtClean="0"/>
                  <a:t>Constrained by maximum server workload</a:t>
                </a:r>
              </a:p>
              <a:p>
                <a:pPr lvl="2"/>
                <a:r>
                  <a:rPr lang="en-US" dirty="0" smtClean="0"/>
                  <a:t>Amortized authentication costs </a:t>
                </a:r>
                <a:r>
                  <a:rPr lang="en-US" dirty="0"/>
                  <a:t>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r>
                  <a:rPr lang="en-US" dirty="0" smtClean="0"/>
                  <a:t>)</a:t>
                </a:r>
              </a:p>
              <a:p>
                <a:pPr lvl="2"/>
                <a:endParaRPr lang="en-US" dirty="0"/>
              </a:p>
              <a:p>
                <a:r>
                  <a:rPr lang="en-US" dirty="0" smtClean="0"/>
                  <a:t>Model traditional (deterministic) password hashing? </a:t>
                </a:r>
                <a:endParaRPr lang="en-US" dirty="0"/>
              </a:p>
              <a:p>
                <a:pPr lvl="1"/>
                <a:r>
                  <a:rPr lang="en-US" dirty="0" smtClean="0"/>
                  <a:t>Simply set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acc>
                    <m:r>
                      <a:rPr lang="en-US" i="1" baseline="-2500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and c =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 baseline="-250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𝑚𝑎𝑥</m:t>
                    </m:r>
                  </m:oMath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5328" y="726154"/>
            <a:ext cx="640080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162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Password Storage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8A72-17BE-493D-A14C-F3371BCE3542}" type="slidenum">
              <a:rPr lang="en-US" smtClean="0"/>
              <a:pPr/>
              <a:t>2</a:t>
            </a:fld>
            <a:endParaRPr lang="en-US" dirty="0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6096000" y="2895600"/>
          <a:ext cx="12192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Username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jblocki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86600" y="1828800"/>
            <a:ext cx="50768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0" y="2133600"/>
            <a:ext cx="990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7" name="Straight Arrow Connector 6"/>
          <p:cNvCxnSpPr>
            <a:endCxn id="5" idx="1"/>
          </p:cNvCxnSpPr>
          <p:nvPr/>
        </p:nvCxnSpPr>
        <p:spPr>
          <a:xfrm flipV="1">
            <a:off x="3276600" y="2209800"/>
            <a:ext cx="3810000" cy="4572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72400" y="1828800"/>
            <a:ext cx="810912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0" y="1524000"/>
            <a:ext cx="1219200" cy="1120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0" y="3581401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81401" y="5181600"/>
            <a:ext cx="1170709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4572000" y="5334001"/>
            <a:ext cx="3898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+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971800" y="4800600"/>
            <a:ext cx="838200" cy="6096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>
            <a:off x="3276600" y="3352800"/>
            <a:ext cx="2667000" cy="91440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038600" y="1981200"/>
            <a:ext cx="16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jblocki</a:t>
            </a:r>
            <a:r>
              <a:rPr lang="en-US" dirty="0"/>
              <a:t>, 123456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096000" y="4656891"/>
            <a:ext cx="4419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SHA1(123456</a:t>
            </a:r>
            <a:r>
              <a:rPr lang="en-US" sz="2000" dirty="0">
                <a:solidFill>
                  <a:srgbClr val="FFC000"/>
                </a:solidFill>
              </a:rPr>
              <a:t>89d978034a3f6</a:t>
            </a:r>
            <a:r>
              <a:rPr lang="en-US" sz="2000" dirty="0"/>
              <a:t>)=</a:t>
            </a:r>
            <a:r>
              <a:rPr lang="en-US" sz="2000" dirty="0">
                <a:solidFill>
                  <a:srgbClr val="00B050"/>
                </a:solidFill>
              </a:rPr>
              <a:t>85e23cfe0021f584e3db87aa72630a9a2345c062</a:t>
            </a:r>
          </a:p>
          <a:p>
            <a:r>
              <a:rPr lang="en-US" sz="3600" dirty="0"/>
              <a:t>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8991600" y="2895600"/>
          <a:ext cx="152400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Hash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00B050"/>
                          </a:solidFill>
                        </a:rPr>
                        <a:t>85e23cfe0021f584e3db87aa72630a9a2345c062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/>
          </p:nvPr>
        </p:nvGraphicFramePr>
        <p:xfrm>
          <a:off x="7319659" y="2895600"/>
          <a:ext cx="1676400" cy="163726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6400"/>
              </a:tblGrid>
              <a:tr h="457200">
                <a:tc>
                  <a:txBody>
                    <a:bodyPr/>
                    <a:lstStyle/>
                    <a:p>
                      <a:r>
                        <a:rPr lang="en-US" dirty="0" smtClean="0"/>
                        <a:t>Salt</a:t>
                      </a:r>
                      <a:endParaRPr lang="en-US" dirty="0"/>
                    </a:p>
                  </a:txBody>
                  <a:tcPr/>
                </a:tc>
              </a:tr>
              <a:tr h="118006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rgbClr val="FFC000"/>
                          </a:solidFill>
                        </a:rPr>
                        <a:t>89d978034a3f6</a:t>
                      </a:r>
                    </a:p>
                    <a:p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6" name="Picture 4" descr="https://encrypted-tbn1.gstatic.com/images?q=tbn:ANd9GcQ9cjZNOl4HyE6gJwKOqDkkMpbTyjHjVjbbBjOvx0WryGTwk-2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5886" y="5181600"/>
            <a:ext cx="876300" cy="87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36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Model (Adversary)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Follower (Untargeted Adversary)</a:t>
            </a:r>
            <a:endParaRPr lang="en-US" dirty="0"/>
          </a:p>
          <a:p>
            <a:pPr lvl="1"/>
            <a:r>
              <a:rPr lang="en-US" dirty="0" smtClean="0"/>
              <a:t>Faces new distribution over (</a:t>
            </a:r>
            <a:r>
              <a:rPr lang="en-US" dirty="0" err="1" smtClean="0"/>
              <a:t>password,pepper</a:t>
            </a:r>
            <a:r>
              <a:rPr lang="en-US" dirty="0" smtClean="0"/>
              <a:t>) pairs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941" y="3960505"/>
            <a:ext cx="5181376" cy="16560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128" y="3829633"/>
            <a:ext cx="3523059" cy="1908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079839" y="4456253"/>
                <a:ext cx="667170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9839" y="4456253"/>
                <a:ext cx="667170" cy="70788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851259" y="2842969"/>
                <a:ext cx="8056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𝑁𝑚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𝐒𝐎𝐑𝐓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800" i="1" baseline="-25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800" i="1" baseline="-25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259" y="2842969"/>
                <a:ext cx="8056308" cy="52322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2133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Model (Adversary)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Follower (Untargeted Adversary)</a:t>
            </a:r>
            <a:endParaRPr lang="en-US" dirty="0"/>
          </a:p>
          <a:p>
            <a:pPr lvl="1"/>
            <a:r>
              <a:rPr lang="en-US" dirty="0" smtClean="0"/>
              <a:t>Faces new distribution over (</a:t>
            </a:r>
            <a:r>
              <a:rPr lang="en-US" dirty="0" err="1" smtClean="0"/>
              <a:t>password,pepper</a:t>
            </a:r>
            <a:r>
              <a:rPr lang="en-US" dirty="0" smtClean="0"/>
              <a:t>) pairs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Action: Selects a budget B</a:t>
            </a:r>
          </a:p>
          <a:p>
            <a:pPr lvl="2"/>
            <a:r>
              <a:rPr lang="en-US" dirty="0" smtClean="0"/>
              <a:t>Guess B most likely (</a:t>
            </a:r>
            <a:r>
              <a:rPr lang="en-US" dirty="0" err="1" smtClean="0"/>
              <a:t>password,pepper</a:t>
            </a:r>
            <a:r>
              <a:rPr lang="en-US" dirty="0" smtClean="0"/>
              <a:t>) values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851259" y="2842969"/>
                <a:ext cx="8056308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,…,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𝑁𝑚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𝐒𝐎𝐑𝐓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𝑁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d>
                            <m:dPr>
                              <m:begChr m:val="{"/>
                              <m:endChr m:val="}"/>
                              <m:ctrlP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800" i="1" baseline="-25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  <m:r>
                                <a:rPr lang="en-US" sz="28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  <m:r>
                                <a:rPr lang="en-US" sz="2800" i="1" baseline="-2500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1259" y="2842969"/>
                <a:ext cx="8056308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024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(Adversary Rewards)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Adversary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Expected Reward</a:t>
                </a:r>
                <a:r>
                  <a:rPr lang="en-US" dirty="0" smtClean="0"/>
                  <a:t> -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Expected Guessing Cost </a:t>
                </a:r>
              </a:p>
              <a:p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𝑐𝐵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 smtClean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0" indent="0" algn="ctr">
                  <a:buNone/>
                </a:pPr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:endParaRPr lang="en-US" dirty="0"/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Arrow Connector 3"/>
          <p:cNvCxnSpPr/>
          <p:nvPr/>
        </p:nvCxnSpPr>
        <p:spPr>
          <a:xfrm flipH="1">
            <a:off x="2342328" y="3890247"/>
            <a:ext cx="1618494" cy="1447065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37897" y="5229082"/>
            <a:ext cx="56637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Adversary value for cracked password</a:t>
            </a:r>
            <a:endParaRPr lang="en-US" sz="2800" dirty="0">
              <a:solidFill>
                <a:srgbClr val="00B050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897937" y="3933718"/>
            <a:ext cx="233287" cy="772477"/>
          </a:xfrm>
          <a:prstGeom prst="straightConnector1">
            <a:avLst/>
          </a:prstGeom>
          <a:ln w="254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192607" y="4560291"/>
            <a:ext cx="46467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B050"/>
                </a:solidFill>
              </a:rPr>
              <a:t>Probability </a:t>
            </a:r>
            <a:r>
              <a:rPr lang="en-US" sz="2800" dirty="0" err="1" smtClean="0">
                <a:solidFill>
                  <a:srgbClr val="00B050"/>
                </a:solidFill>
              </a:rPr>
              <a:t>i’th</a:t>
            </a:r>
            <a:r>
              <a:rPr lang="en-US" sz="2800" dirty="0" smtClean="0">
                <a:solidFill>
                  <a:srgbClr val="00B050"/>
                </a:solidFill>
              </a:rPr>
              <a:t> guess is correct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0" y="2242021"/>
            <a:ext cx="12394832" cy="160043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endParaRPr lang="en-US" sz="2800" b="0" i="1" dirty="0" smtClean="0">
              <a:solidFill>
                <a:schemeClr val="tx1"/>
              </a:solidFill>
              <a:latin typeface="Cambria Math" panose="020405030504060302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2800" b="0" dirty="0" smtClean="0">
              <a:solidFill>
                <a:srgbClr val="FF0000"/>
              </a:solidFill>
            </a:endParaRPr>
          </a:p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4769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(Adversary Rewards)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 smtClean="0"/>
                  <a:t>Adversary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Expected Reward</a:t>
                </a:r>
                <a:r>
                  <a:rPr lang="en-US" dirty="0" smtClean="0"/>
                  <a:t> -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Expected Guessing Cost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𝑐𝐵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pPr marL="457200" lvl="1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ight Brace 11"/>
          <p:cNvSpPr/>
          <p:nvPr/>
        </p:nvSpPr>
        <p:spPr>
          <a:xfrm>
            <a:off x="9053639" y="3845676"/>
            <a:ext cx="409575" cy="1420743"/>
          </a:xfrm>
          <a:prstGeom prst="rightBrace">
            <a:avLst>
              <a:gd name="adj1" fmla="val 8333"/>
              <a:gd name="adj2" fmla="val 49274"/>
            </a:avLst>
          </a:prstGeom>
          <a:ln w="25400">
            <a:solidFill>
              <a:srgbClr val="FF0000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6323324" y="5140412"/>
            <a:ext cx="18541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Cost on Fail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7080842" y="3775070"/>
            <a:ext cx="901362" cy="147756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3920604" y="3830120"/>
            <a:ext cx="3154087" cy="1422512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226219" y="4782967"/>
            <a:ext cx="3914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Probability adversary fails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68606" y="4861166"/>
            <a:ext cx="242277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Cost if </a:t>
            </a:r>
            <a:r>
              <a:rPr lang="en-US" sz="2800" dirty="0" err="1">
                <a:solidFill>
                  <a:srgbClr val="FF0000"/>
                </a:solidFill>
              </a:rPr>
              <a:t>i</a:t>
            </a:r>
            <a:r>
              <a:rPr lang="en-US" sz="2800" dirty="0" err="1" smtClean="0">
                <a:solidFill>
                  <a:srgbClr val="FF0000"/>
                </a:solidFill>
              </a:rPr>
              <a:t>’th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>
                <a:solidFill>
                  <a:srgbClr val="FF0000"/>
                </a:solidFill>
              </a:rPr>
              <a:t>g</a:t>
            </a:r>
            <a:r>
              <a:rPr lang="en-US" sz="2800" dirty="0" smtClean="0">
                <a:solidFill>
                  <a:srgbClr val="FF0000"/>
                </a:solidFill>
              </a:rPr>
              <a:t>uess is correct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56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(Adversary Rewards)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dirty="0" smtClean="0"/>
                  <a:t>Adversary</a:t>
                </a:r>
              </a:p>
              <a:p>
                <a:pPr lvl="1"/>
                <a:r>
                  <a:rPr lang="en-US" dirty="0" smtClean="0">
                    <a:solidFill>
                      <a:srgbClr val="00B050"/>
                    </a:solidFill>
                  </a:rPr>
                  <a:t>Expected Reward</a:t>
                </a:r>
                <a:r>
                  <a:rPr lang="en-US" dirty="0" smtClean="0"/>
                  <a:t> - 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Expected Guessing Cost </a:t>
                </a:r>
                <a:endParaRPr lang="en-US" dirty="0">
                  <a:solidFill>
                    <a:srgbClr val="FF0000"/>
                  </a:solidFill>
                </a:endParaRPr>
              </a:p>
              <a:p>
                <a:pPr marL="457200" lvl="1" indent="0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b="0" i="1" baseline="-25000" smtClean="0"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rgbClr val="00B050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B05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nary>
                        <m:naryPr>
                          <m:chr m:val="∑"/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p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𝜋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×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</m:e>
                      </m:nary>
                      <m:r>
                        <a:rPr lang="en-US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𝑐𝐵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FF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dirty="0"/>
              </a:p>
              <a:p>
                <a:endParaRPr lang="en-US" dirty="0" smtClean="0"/>
              </a:p>
              <a:p>
                <a:r>
                  <a:rPr lang="en-US" dirty="0" smtClean="0"/>
                  <a:t>Rational Adversary Action </a:t>
                </a:r>
              </a:p>
              <a:p>
                <a:pPr marL="0" indent="0" algn="ctr">
                  <a:buNone/>
                </a:pPr>
                <a:endParaRPr lang="en-US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arg</m:t>
                              </m:r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max</m:t>
                              </m:r>
                            </m:e>
                            <m:li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lim>
                          </m:limLow>
                        </m:fName>
                        <m:e>
                          <m:r>
                            <a:rPr lang="en-US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b="0" i="1" baseline="-2500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i="1" smtClean="0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dirty="0" smtClean="0"/>
              </a:p>
              <a:p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928" t="-2101" b="-1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3" name="Straight Arrow Connector 12"/>
          <p:cNvCxnSpPr/>
          <p:nvPr/>
        </p:nvCxnSpPr>
        <p:spPr>
          <a:xfrm flipV="1">
            <a:off x="7438892" y="5034977"/>
            <a:ext cx="594360" cy="5394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7438892" y="4646569"/>
            <a:ext cx="44233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Fixed by defender in advance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1848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(Defender Rewards)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40992" y="2001451"/>
                <a:ext cx="7074408" cy="167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992" y="2001451"/>
                <a:ext cx="7074408" cy="16777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6480805" y="3123444"/>
            <a:ext cx="409575" cy="1420743"/>
          </a:xfrm>
          <a:prstGeom prst="rightBrace">
            <a:avLst>
              <a:gd name="adj1" fmla="val 8333"/>
              <a:gd name="adj2" fmla="val 49274"/>
            </a:avLst>
          </a:prstGeom>
          <a:ln w="25400">
            <a:solidFill>
              <a:schemeClr val="tx1"/>
            </a:solidFill>
          </a:ln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686219" y="4020967"/>
            <a:ext cx="39149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Probability adversary fails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73540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Stackelberg Game (Defender Rewards)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1840992" y="2001451"/>
                <a:ext cx="7074408" cy="1677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1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𝐵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  <m:r>
                        <a:rPr lang="en-US" sz="3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nary>
                            <m:naryPr>
                              <m:chr m:val="∑"/>
                              <m:ctrl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3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𝜋</m:t>
                                  </m:r>
                                </m:e>
                                <m:sub>
                                  <m:r>
                                    <a:rPr lang="en-US" sz="3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3200" dirty="0" smtClean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992" y="2001451"/>
                <a:ext cx="7074408" cy="16777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/>
          <p:cNvSpPr/>
          <p:nvPr/>
        </p:nvSpPr>
        <p:spPr>
          <a:xfrm>
            <a:off x="197739" y="5063990"/>
            <a:ext cx="457375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/>
              <a:t>Rational Defender Action: </a:t>
            </a:r>
          </a:p>
          <a:p>
            <a:r>
              <a:rPr lang="en-US" sz="3200" dirty="0" smtClean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Rectangle 6"/>
              <p:cNvSpPr/>
              <p:nvPr/>
            </p:nvSpPr>
            <p:spPr>
              <a:xfrm>
                <a:off x="1250691" y="5702690"/>
                <a:ext cx="8448916" cy="87703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̂"/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limLow>
                        <m:limLow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b="0" i="0" smtClean="0">
                              <a:latin typeface="Cambria Math" panose="02040503050406030204" pitchFamily="18" charset="0"/>
                            </a:rPr>
                            <m:t>arg</m:t>
                          </m:r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𝐹</m:t>
                          </m:r>
                        </m:lim>
                      </m:limLow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𝑈𝐷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limLow>
                                <m:limLowPr>
                                  <m:ctrlP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limLow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3200" b="0" i="0" smtClean="0">
                                      <a:latin typeface="Cambria Math" panose="02040503050406030204" pitchFamily="18" charset="0"/>
                                    </a:rPr>
                                    <m:t>arg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3200" i="0" smtClean="0">
                                      <a:latin typeface="Cambria Math" panose="02040503050406030204" pitchFamily="18" charset="0"/>
                                    </a:rPr>
                                    <m:t>max</m:t>
                                  </m:r>
                                </m:e>
                                <m:lim>
                                  <m:r>
                                    <a:rPr lang="en-US" sz="3200" b="0" i="1" smtClean="0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lim>
                              </m:limLow>
                            </m:fName>
                            <m:e>
                              <m:r>
                                <a:rPr lang="en-US" sz="3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  <m:r>
                                <a:rPr lang="en-US" sz="3200" b="0" i="1" baseline="-2500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  <m:d>
                                <m:dPr>
                                  <m:ctrlP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3200" b="0" i="1" smtClean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  <m:r>
                                    <a:rPr lang="en-US" sz="3200" i="1" smtClean="0"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acc>
                                    <m:accPr>
                                      <m:chr m:val="̂"/>
                                      <m:ctrlP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3200" i="1">
                                          <a:latin typeface="Cambria Math" panose="02040503050406030204" pitchFamily="18" charset="0"/>
                                        </a:rPr>
                                        <m:t>𝑝</m:t>
                                      </m:r>
                                    </m:e>
                                  </m:acc>
                                </m:e>
                              </m:d>
                            </m:e>
                          </m:func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0691" y="5702690"/>
                <a:ext cx="8448916" cy="87703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>
          <a:xfrm flipV="1">
            <a:off x="7027163" y="5275110"/>
            <a:ext cx="594360" cy="5394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53329" y="4857176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Assume adversary responds optimally</a:t>
            </a:r>
            <a:endParaRPr lang="en-US" sz="2800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4177132" y="4580452"/>
            <a:ext cx="1025804" cy="1661736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4076929" y="4124989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Feasible Defender Moves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8765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Statement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1094232" y="2872878"/>
                <a:ext cx="10515600" cy="2985707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 smtClean="0"/>
                  <a:t>such that: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=1, </m:t>
                    </m:r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b="0" dirty="0" smtClean="0"/>
                  <a:t>,</a:t>
                </a:r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nary>
                      <m:naryPr>
                        <m:chr m:val="∑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  <m:e>
                        <m:sSub>
                          <m:sSub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×</m:t>
                                </m:r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e>
                            </m:d>
                            <m:acc>
                              <m:accPr>
                                <m:chr m:val="̂"/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𝑚𝑐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𝐶𝑚𝑎𝑥</m:t>
                        </m:r>
                      </m:e>
                    </m:nary>
                  </m:oMath>
                </a14:m>
                <a:endParaRPr lang="en-US" b="0" dirty="0" smtClean="0"/>
              </a:p>
              <a:p>
                <a:pPr marL="514350" indent="-514350">
                  <a:buFont typeface="+mj-lt"/>
                  <a:buAutoNum type="arabicPeriod"/>
                </a:pPr>
                <a14:m>
                  <m:oMath xmlns:m="http://schemas.openxmlformats.org/officeDocument/2006/math">
                    <m:func>
                      <m:func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sSup>
                              <m:sSupPr>
                                <m:ctrlP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</m:sup>
                            </m:sSup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baseline="-2500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232" y="2872878"/>
                <a:ext cx="10515600" cy="2985707"/>
              </a:xfrm>
              <a:blipFill rotWithShape="0">
                <a:blip r:embed="rId2"/>
                <a:stretch>
                  <a:fillRect l="-1217" t="-3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Rectangle 3"/>
              <p:cNvSpPr/>
              <p:nvPr/>
            </p:nvSpPr>
            <p:spPr>
              <a:xfrm>
                <a:off x="711195" y="2045638"/>
                <a:ext cx="3116751" cy="7906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320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lim>
                      </m:limLow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𝑈𝐷</m:t>
                      </m:r>
                      <m:d>
                        <m:d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32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195" y="2045638"/>
                <a:ext cx="3116751" cy="79066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ight Brace 4"/>
          <p:cNvSpPr/>
          <p:nvPr/>
        </p:nvSpPr>
        <p:spPr>
          <a:xfrm>
            <a:off x="4654296" y="3213587"/>
            <a:ext cx="256032" cy="115214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111496" y="3528049"/>
            <a:ext cx="3897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Valid pepper distribution</a:t>
            </a:r>
            <a:endParaRPr lang="en-US" sz="2800" b="1" dirty="0"/>
          </a:p>
        </p:txBody>
      </p:sp>
      <p:sp>
        <p:nvSpPr>
          <p:cNvPr id="7" name="Right Brace 6"/>
          <p:cNvSpPr/>
          <p:nvPr/>
        </p:nvSpPr>
        <p:spPr>
          <a:xfrm>
            <a:off x="7403592" y="4365731"/>
            <a:ext cx="256032" cy="49483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819204" y="4183220"/>
            <a:ext cx="405168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Amortized Authentication</a:t>
            </a:r>
          </a:p>
          <a:p>
            <a:r>
              <a:rPr lang="en-US" sz="2800" b="1" dirty="0" smtClean="0"/>
              <a:t>Costs are Small Enough</a:t>
            </a:r>
            <a:endParaRPr lang="en-US" sz="2800" b="1" dirty="0"/>
          </a:p>
        </p:txBody>
      </p:sp>
      <p:sp>
        <p:nvSpPr>
          <p:cNvPr id="9" name="Right Brace 8"/>
          <p:cNvSpPr/>
          <p:nvPr/>
        </p:nvSpPr>
        <p:spPr>
          <a:xfrm>
            <a:off x="5424338" y="4959103"/>
            <a:ext cx="256032" cy="49483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685397" y="5020903"/>
            <a:ext cx="402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Adversary plays rationally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447535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/>
      <p:bldP spid="6" grpId="1"/>
      <p:bldP spid="7" grpId="0" animBg="1"/>
      <p:bldP spid="7" grpId="1" animBg="1"/>
      <p:bldP spid="8" grpId="0"/>
      <p:bldP spid="8" grpId="1"/>
      <p:bldP spid="9" grpId="0" animBg="1"/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Optimization Problem is inherently non-convex</a:t>
            </a:r>
          </a:p>
          <a:p>
            <a:endParaRPr lang="en-US" dirty="0"/>
          </a:p>
          <a:p>
            <a:r>
              <a:rPr lang="en-US" dirty="0" smtClean="0"/>
              <a:t>Culprit</a:t>
            </a:r>
          </a:p>
          <a:p>
            <a:endParaRPr lang="en-US" dirty="0"/>
          </a:p>
          <a:p>
            <a:r>
              <a:rPr lang="en-US" dirty="0" smtClean="0"/>
              <a:t>Heuristic Relaxation:</a:t>
            </a:r>
          </a:p>
          <a:p>
            <a:pPr lvl="1"/>
            <a:r>
              <a:rPr lang="en-US" dirty="0" smtClean="0"/>
              <a:t>Assume we know the adversary budget B</a:t>
            </a:r>
          </a:p>
          <a:p>
            <a:pPr lvl="1"/>
            <a:r>
              <a:rPr lang="en-US" dirty="0" smtClean="0"/>
              <a:t>Can drop non-convex constraint, and solve.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04699" y="2775730"/>
                <a:ext cx="3922356" cy="729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99" y="2775730"/>
                <a:ext cx="3922356" cy="729302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0367" y="1562567"/>
            <a:ext cx="2656017" cy="26560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5853" y="872659"/>
            <a:ext cx="1809750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8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Relaxed Goal for many fixed budgets (B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,B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…,)</a:t>
                </a:r>
              </a:p>
              <a:p>
                <a:pPr lvl="1"/>
                <a:r>
                  <a:rPr lang="en-US" dirty="0" smtClean="0"/>
                  <a:t>Obtain Candidate Solutions: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Pick the best candidate solution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39795" y="3319935"/>
                <a:ext cx="4270272" cy="968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00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lim>
                      </m:limLow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𝑈𝐷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95" y="3319935"/>
                <a:ext cx="4270272" cy="9684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15456" y="4268093"/>
                <a:ext cx="4459747" cy="820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56" y="4268093"/>
                <a:ext cx="4459747" cy="8202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/>
          <p:cNvSpPr/>
          <p:nvPr/>
        </p:nvSpPr>
        <p:spPr>
          <a:xfrm>
            <a:off x="6612219" y="4316497"/>
            <a:ext cx="256032" cy="49483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99591" y="4268093"/>
            <a:ext cx="402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Adversary plays rationally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126610" y="3454848"/>
            <a:ext cx="163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such that:</a:t>
            </a:r>
          </a:p>
        </p:txBody>
      </p:sp>
      <p:sp>
        <p:nvSpPr>
          <p:cNvPr id="16" name="Oval 15"/>
          <p:cNvSpPr/>
          <p:nvPr/>
        </p:nvSpPr>
        <p:spPr>
          <a:xfrm>
            <a:off x="2215456" y="3804138"/>
            <a:ext cx="373508" cy="463955"/>
          </a:xfrm>
          <a:prstGeom prst="ellipse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1465243" y="4200148"/>
            <a:ext cx="804912" cy="1178259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8200" y="5360393"/>
                <a:ext cx="700582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Only need to check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ℂ</m:t>
                        </m:r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possible solutions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60393"/>
                <a:ext cx="7005829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2263" t="-13542" r="-1044" b="-3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3954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5" grpId="0"/>
      <p:bldP spid="6" grpId="0"/>
      <p:bldP spid="16" grpId="0" animBg="1"/>
      <p:bldP spid="2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Offline Attacks: A Common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Password breaches at major companies have affected millions of users.</a:t>
            </a:r>
          </a:p>
        </p:txBody>
      </p:sp>
      <p:pic>
        <p:nvPicPr>
          <p:cNvPr id="3074" name="Picture 2" descr="http://blogs-images.forbes.com/tomiogeron/files/2011/10/linkedin_logo_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27" t="27273" r="10604" b="40807"/>
          <a:stretch/>
        </p:blipFill>
        <p:spPr bwMode="auto">
          <a:xfrm>
            <a:off x="2925527" y="4195618"/>
            <a:ext cx="1634837" cy="487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friskymongoose.com/wp-content/uploads/2011/02/rock-you-log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96" y="4236204"/>
            <a:ext cx="3162181" cy="80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prime.peta.org/wp-content/uploads/2008/10/zappos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68" b="25435"/>
          <a:stretch/>
        </p:blipFill>
        <p:spPr bwMode="auto">
          <a:xfrm>
            <a:off x="9102652" y="4237273"/>
            <a:ext cx="2002005" cy="994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static4.businessinsider.com/image/4a6c958839a903010623f2a3/gawkers-latest-trendy-web-metric-branded-traffic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7686" y="5232209"/>
            <a:ext cx="1889461" cy="11478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http://news.mindprocessors.com/wp-content/uploads/2012/11/adobe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9372" y="5299677"/>
            <a:ext cx="2379456" cy="110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hackersnewsbulletin.com/wp-content/uploads/2013/04/living-social-logo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394" y="5501267"/>
            <a:ext cx="2400488" cy="873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://assets.fontsinuse.com/static/use-media-items/15/14246/full-2048x768/522903b7/Yahoo_Logo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43" y="5421430"/>
            <a:ext cx="2667000" cy="1001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8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679575" y="-17907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0" descr="data:image/jpeg;base64,/9j/4AAQSkZJRgABAQAAAQABAAD/2wCEAAkGBxQHEBQUERQWEhAXFBcSFhgXGRkSEBYWFRIWFhQXGBMZHCkgGhooHRUVITEhJikrLjAuGB8zODMsNygtMSsBCgoKBQUFDgUFDisZExkrKysrKysrKysrKysrKysrKysrKysrKysrKysrKysrKysrKysrKysrKysrKysrKysrK//AABEIALcBEwMBIgACEQEDEQH/xAAcAAEAAgMBAQEAAAAAAAAAAAAABwgEBQYDAQL/xABIEAABAwIDBQMGCgcGBwAAAAABAAIDBBEFBiEHEjFBURMiYTJCcYGRkxQXIzNSVHKhstEIFmJzgrGzNDV0g5KiQ1Njo8HD4f/EABQBAQAAAAAAAAAAAAAAAAAAAAD/xAAUEQEAAAAAAAAAAAAAAAAAAAAA/9oADAMBAAIRAxEAPwCcUREBERAREQEREBERAREQEREBERAREQEREBERAREQEREBERAREQEREBERAREQEREBERAREQEREBERAREQEREBERAREQEREBERAREQEREBERAREQEREBERAREQEREBERAREQEREBERAREQEREBERAREQEREBERAREQEREBERAREQEREBERAREQEREBF8vZeNTVx0gvI9sY6ucGj2lB7otIc4UAdu/DaXe6dtHf8S2VJXxVovFIyQdWODx9xQZKL5dLoPqIiAi+XX4mnbALvcGt6uIaPaUHoi00ua6GE2dWUzTwsZowfxLLo8Yp675meKX7EjX/AMigzkXy6+oCIiAiIgIiICIiAiIgIiICIiAiIgIiICIiAsPFsSjwiF807xHFG0uc48AB/M8ABzJWYol/SNqXxYfAxtxG+o79uB3Y3FrT4Xuf4Qg4nOe2arxZ7mURNJT8A7Q1Lxrq5/BnobqOpXOYVkrFM32lbFLK13CWZ9mkdQ6Q3cPEXXItO6b8f5KxWXtttBLGxs7JKV4aGkBnaQiwt3SzW3paEEfDYjiZHCD3mv4VhVOyzF8IO/HCXEedBI0vHoAcHfcp1pNp+FVVrVkbfth8f4mhbiizPRYhpFVU8h6NlYXey90FecG2nYrlZ/Z1BdKG6GKpae0A+2bPHrJC2myrOldjGM00U9VLJC/ti5jjdhtTyub7CAfUpozjlSnzdTujmaC7dPZSgDfjdbQtd0va44EKE9k+Ua3CsappJ6WaOJhmDnuYRGL00rR3jyJIHrQWOWJieIx4XE+Wd7Y4mDec52jQPz8Oayrqs22rObsfrHU8biKSneWAA6SSjR7z1sbtHgCeaDc5023TVbnR4c3sItR2rwHTu8WtPdYOPG59HBRjUVVVmKUb7pqqYm4BL5n+puv3L0ypgEuaKuOmh8p51cRdrGDV7z4Ae3Qc1azKGUabKUIjp2AOsN+Q2M0h6ud/4GgQVtp9l2K1DbijeBa/edGx3+lzgVqsZylXZfG9UU0sTfp2uwf5jbgH1q4tl8fGJAQQCCLEHUEdCEFTstbSMQy6RuTuliH/AA5ryxkdASd5v8JCnrZ9tKp84jct2FWBcxONw4Di6N3nDw0I+9R3tm2ax4VGa2iYGRAgTxN8hm8bCRg5NuQC3lcEaXUQUdU+hkbJG4skY4Oa5ps5pB0IKC7agXNW0vF8NrqmKFgMMc8jGHsC7uNeQ3vc9BxUobNc1frdQMmdYTNJimA4CRoFyB0cC13rtyXVoKyHbXig86H3Q/NZeF7cK+KZhnEUsN++xrNx5bz3XX0PNR5j4tV1H7+X+o5eFXRvoXBsjSxxa11nCxLXAOa4dQQQboLi5bzBBmSnbPTP34zoeT2u5te3zXDoto42Cp7k3NtRlCo7WB1wbCSM/NytvwcOvR3Eesg2iybm6nzdB2sDu8LCSM/ORuPJw6dDwKCCZ9tGKRucA6GwcR80ORt1Xn8deKfSh90PzVlZKZkgILWlpFiCAQQeIIVKKsbsjwNAHOA9Fygk3CdsWJ1dRCxzotx8rGG0QvZzw02N/FSHtmzpVZQFL8ELB2plD95m/wCRubtunlFSRHTsjAAa0ACwAAAAHCy/bmB3EA/egrP8deKfSh90PzXz47MU+lD7ofmps2h5FhzjTbhDY6hlzDJbyT9F1uLDz6cRwVWMYwuXBp3wTtLJWO3XNP3EHmCNQehQSBTbaMUle0F0Ni4A/JDmbdVZVqqvsqzz+p9QRKN+klIEotdzCL7sjetrm45jxAVoqSqZWRtkjcHxvaHNc03a5pFwQeiCIdrm0WtypXtgpnRiMwMkO8wOO857wdendC4n47MU+lD7ofmuz22bQm0rX0NKQ6VwLKiSwduMcLOiafpkcTyBtx4Rhs/yVLnKp3GdyBtjNLa4Y08h1eeQ9fBBvfjqxX6UPuh+asFk7EH4tQUs8tjJLBHI+wsN5zQTYcl64HgcGBwMggjDImCwHEnqXHm4nUlbIC3BB9REQFpM4ZbizXSPp5tGus5rh5Ub2+S8e0jxBI5rdqP9tmNz5fw5ktLKYZTUMYXNsTulkhI1B5gexBCWaNl+IZfcT2JqIeUkIMgtfzmDvN9Yt4lcW5u4SDoRoeR9inrYntCkxeaWmr5zJM+zoC/dbewO/GLAa8CBz16KWq7CoMRFp4Yph/1GNf8AiCClSK29Xs3wur8qihH2AYvwELRV+xPDKkHcbNCerJC63qk3kFesGzLV4EQaaolisb2a89mfTGe671gqbdmW1043Kylrw1s7+7HK3uskdyY5nBrjyI0J0sNL8HtK2XPydGJ45e3pi8MO8NyVhcO7e2jgbHUW5aKPIZTA4OaS1zSHNI4gg3BHrQXYrHlkb3N8oMcR6Q0kKkz3mQkk3JNyeZJ4lXap3GSNpcO8WgkeJAuqk7RctOyviE0JbaIuMkJto6J5Jbb0atPi1B3v6NlO11TVvNu0bDG1vXde8l/3sap/VTNl2axlCvbLJf4O8GGa2pDHEEPAHHdIB9F1a2kqW1jGvjc18bmhzXNO81zSLggjiEHsiIg1uZadtVR1DJLdm6CUOvwsY3XVL1ZbbZnRmCUb6WNwNXO3csDrHE7R73dLi7R6SeSrSgnD9Gmdx+HM8wdg63IOPag+0AexTko52G5adgOHdpK3dmqHCYg6ObGBaIHxtd38akZBSzMH9sqP38v9RysliORoM54TSNk7k7aWHspgLvYexbo4ecwni32WKrbmH+11H7+X+o5W9yj/AHfSf4aH+k1BUvNGXJ8sVDoalm68agjWN7eTmO5j+XArzy5j8+W6hs9M8skbx5se3mx7fOaenrFiAVbHNuVafNdOYaht+JY8aSRut5THfzHA81V7O+TKjJ0/ZzDejN+ylaD2cgHTo4c2nUeIsSFj9n2eoM5Q3Z8nUNHysJN3N/aafOZ4+2yqlW/OP+278RXthOJy4PMyaB5jlYd5rhxHgRzB4EHQrFleZCSeJJJ9JN0F4EREBcFtR2fMzjDvx2ZXRttG/gHjj2Tz0vwPInoTfvUQUkraR+HyOjlaWSMcWua4Wc1wNiCF1OWNo1ZlqkmpoXdx/wA2Xaugc4990fpF9OAOvW8g/pHYRFC2mqWttO9zonuGm+1rLt3hzI4X6adLQcDZB0eTcrT5zquyiva+/LK65bG0nVzjzcdbDiT6yLU5Zy/DlqnZBTt3Y2jU+e9x8p7jzcf/AINFg7P8Ahy/QQsgbbfjZK9x1e972Auc48+g6AWXSICIiAiIgKL/ANIj+6Wf4qP+nKpQWNX4fFiLd2eNkrL7269oe24vY2cLX1PtQU5wvBKnEGPmp4ZJWRFu+6MFxYTctNm68jrysu1y7tixDBQI5t2qY3S0wImFuXaDU/xAqx2H4VBhl+whjh3rb3ZsbHvWva+6BfiVj4tl2lxn+008U3i9jXOHoda4QRVSbf4yPlaJ7T+xK14/3NC+1e3+Fo+So5HO/bkawfcCumr9jeF1ZJET4Sf+XI63qD94BeNNsTwyHymzSfalI/AAghDPGfKrOb29uQyFpuyJmkbTw3iTq51ja59QFyuo2V7Lp8VnjqayMxUjHB4a8FskxabtAYdQy+pceI0F73E34JkmgwIg09LEx44PI7SUf5j7u+9b+yAFzOe8mQZyp+zl7sjbuilAu+Nx4+lpsLt52HAgEdOiCoecMj1eUnkTxkxX7szLugd073mn9l1ivXKG0Ctyl3YHh0F7mKQb8NzxIF7tPoIVtJIhKCHAOadCCLgjoQeK43GNleGYqS51MInHnCTD/sb3fuQcDTfpAkN+UoQXW4tms0n0Fht7Vp8e251lewtpoo6W/nXM0o9BIDR/pK7V2wXDydJqsDpvxH/1LKoNiGG0p7/bz+D5A0f9trSgrq502MTG/aT1EjrnypJXuPhqSVMuzPY86J7KnEm2sQ5lPo7UcHS208dz29FLmC5cpcCbalgjh6lrQHn0v4n1lbVB8AsolzJtsbgVXPTmjMhikdHvdqGh26eNuzNvapbWgq8k4fWyOklo4HyPJc5zmAucTxJPVBUSvqPhk0khFt97n24gbzibX9amHBtuow2mhhNEXGOJkVxNYHcYG3t2el7KVPi/wz6jT+7CfF/hn1Gn92EG9oKj4XEyS1t9jX2423mg2v61jY7gsOPQPgqGCSJw1B4g8nNPFrhyIWdDEIWhrRZoAaAOAAFgF+0FUtouzybJkm9rLRuPyctuF+DJAPJf48DxHMDiiFdqtoo69jo5WNkjcN1zXDeY4dCCtF8X+GfUaf3YQdKiDREBc1n7NYybSfCDEZh2jY90O3D3gTe9j0XSrDxPC4cWZ2dREyaO4duyND2XF7Gx56lBWzabtJbniKGNtOYOze55JeJL3bYCwaLKPArg/qNhv1Gl9yz8k/UbDfqNL7ln5IIsw3byyjgjjNE4lkbGXEwAJa0C/wA34Kb6aXt2Ndw3mh1uNri60f6jYb9Rpfcs/Jb9jBGAALACwHIAcEH6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BERAREQEREH/2Q=="/>
          <p:cNvSpPr>
            <a:spLocks noChangeAspect="1" noChangeArrowheads="1"/>
          </p:cNvSpPr>
          <p:nvPr/>
        </p:nvSpPr>
        <p:spPr bwMode="auto">
          <a:xfrm>
            <a:off x="1831975" y="-1638300"/>
            <a:ext cx="5619750" cy="3743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94" name="Picture 22" descr="http://cdn.redmondpie.com/wp-content/uploads/2013/08/Sony-logo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3" b="27949"/>
          <a:stretch/>
        </p:blipFill>
        <p:spPr bwMode="auto">
          <a:xfrm>
            <a:off x="5457629" y="3016384"/>
            <a:ext cx="2380117" cy="880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118" y="2997200"/>
            <a:ext cx="2110363" cy="84281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843" y="4120626"/>
            <a:ext cx="1860063" cy="83109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711" y="2923318"/>
            <a:ext cx="4789232" cy="119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422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Solve </a:t>
                </a:r>
                <a:r>
                  <a:rPr lang="en-US" dirty="0"/>
                  <a:t>Relaxed Goal for </a:t>
                </a:r>
                <a:r>
                  <a:rPr lang="en-US" dirty="0" smtClean="0"/>
                  <a:t>many fixed budgets (B</a:t>
                </a:r>
                <a:r>
                  <a:rPr lang="en-US" baseline="-25000" dirty="0" smtClean="0"/>
                  <a:t>1</a:t>
                </a:r>
                <a:r>
                  <a:rPr lang="en-US" dirty="0" smtClean="0"/>
                  <a:t>,B</a:t>
                </a:r>
                <a:r>
                  <a:rPr lang="en-US" baseline="-25000" dirty="0" smtClean="0"/>
                  <a:t>2</a:t>
                </a:r>
                <a:r>
                  <a:rPr lang="en-US" dirty="0" smtClean="0"/>
                  <a:t>…,)</a:t>
                </a:r>
              </a:p>
              <a:p>
                <a:pPr lvl="1"/>
                <a:r>
                  <a:rPr lang="en-US" dirty="0" smtClean="0"/>
                  <a:t>Obtain Candidate Solutions: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ℂ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 baseline="30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m:rPr>
                            <m:nor/>
                          </m:rPr>
                          <a:rPr lang="en-US" dirty="0"/>
                          <m:t>, </m:t>
                        </m:r>
                        <m:d>
                          <m:d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i="1" baseline="3000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̂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</m:acc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,…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  <a:endParaRPr lang="en-US" dirty="0" smtClean="0"/>
              </a:p>
              <a:p>
                <a:pPr lvl="1"/>
                <a:r>
                  <a:rPr lang="en-US" dirty="0" smtClean="0"/>
                  <a:t>Pick the best candidate solution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12"/>
              <p:cNvSpPr/>
              <p:nvPr/>
            </p:nvSpPr>
            <p:spPr>
              <a:xfrm>
                <a:off x="939795" y="3319935"/>
                <a:ext cx="4270272" cy="96840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limLow>
                        <m:limLowPr>
                          <m:ctrlPr>
                            <a:rPr lang="en-US" sz="400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r>
                            <m:rPr>
                              <m:sty m:val="p"/>
                            </m:rPr>
                            <a:rPr lang="en-US" sz="4000" i="0" smtClean="0">
                              <a:latin typeface="Cambria Math" panose="02040503050406030204" pitchFamily="18" charset="0"/>
                            </a:rPr>
                            <m:t>max</m:t>
                          </m:r>
                        </m:e>
                        <m:lim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d>
                            <m:d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0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  <m:r>
                            <a:rPr lang="en-US" sz="4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36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ℂ</m:t>
                          </m:r>
                        </m:lim>
                      </m:limLow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𝑈𝐷</m:t>
                      </m:r>
                      <m:d>
                        <m:dPr>
                          <m:ctrlPr>
                            <a:rPr lang="en-US" sz="4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40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e>
                            <m:sup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𝑐</m:t>
                          </m:r>
                          <m:r>
                            <a:rPr lang="en-US" sz="4000" i="1">
                              <a:latin typeface="Cambria Math" panose="02040503050406030204" pitchFamily="18" charset="0"/>
                            </a:rPr>
                            <m:t>,</m:t>
                          </m:r>
                          <m:acc>
                            <m:accPr>
                              <m:chr m:val="̂"/>
                              <m:ctrlPr>
                                <a:rPr lang="en-US" sz="40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0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795" y="3319935"/>
                <a:ext cx="4270272" cy="968407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215456" y="4268093"/>
                <a:ext cx="4459747" cy="82028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sSup>
                                <m:sSupPr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32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320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lim>
                          </m:limLow>
                        </m:fName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3200" i="1" baseline="-2500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3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5456" y="4268093"/>
                <a:ext cx="4459747" cy="820289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/>
          <p:cNvSpPr/>
          <p:nvPr/>
        </p:nvSpPr>
        <p:spPr>
          <a:xfrm>
            <a:off x="6612219" y="4316497"/>
            <a:ext cx="256032" cy="494834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999591" y="4268093"/>
            <a:ext cx="4029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Adversary plays rationally</a:t>
            </a:r>
            <a:endParaRPr lang="en-US" sz="2800" b="1" dirty="0"/>
          </a:p>
        </p:txBody>
      </p:sp>
      <p:sp>
        <p:nvSpPr>
          <p:cNvPr id="6" name="Rectangle 5"/>
          <p:cNvSpPr/>
          <p:nvPr/>
        </p:nvSpPr>
        <p:spPr>
          <a:xfrm>
            <a:off x="5126610" y="3454848"/>
            <a:ext cx="163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such that:</a:t>
            </a:r>
          </a:p>
        </p:txBody>
      </p:sp>
      <p:sp>
        <p:nvSpPr>
          <p:cNvPr id="16" name="Oval 15"/>
          <p:cNvSpPr/>
          <p:nvPr/>
        </p:nvSpPr>
        <p:spPr>
          <a:xfrm>
            <a:off x="2302526" y="4332273"/>
            <a:ext cx="539826" cy="463955"/>
          </a:xfrm>
          <a:prstGeom prst="ellipse">
            <a:avLst/>
          </a:prstGeom>
          <a:solidFill>
            <a:srgbClr val="00B050">
              <a:alpha val="0"/>
            </a:srgbClr>
          </a:solidFill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/>
          <p:cNvCxnSpPr>
            <a:stCxn id="16" idx="3"/>
          </p:cNvCxnSpPr>
          <p:nvPr/>
        </p:nvCxnSpPr>
        <p:spPr>
          <a:xfrm flipH="1">
            <a:off x="1707614" y="4728283"/>
            <a:ext cx="673968" cy="758117"/>
          </a:xfrm>
          <a:prstGeom prst="straightConnector1">
            <a:avLst/>
          </a:prstGeom>
          <a:ln w="22225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838200" y="5360393"/>
                <a:ext cx="551946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smtClean="0">
                    <a:solidFill>
                      <a:srgbClr val="00B050"/>
                    </a:solidFill>
                  </a:rPr>
                  <a:t>Easy to compute for fixed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sz="32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200" i="1">
                                <a:solidFill>
                                  <a:srgbClr val="00B05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3200" dirty="0" smtClean="0">
                    <a:solidFill>
                      <a:srgbClr val="00B050"/>
                    </a:solidFill>
                  </a:rPr>
                  <a:t> </a:t>
                </a:r>
                <a:endParaRPr lang="en-US" sz="3200" dirty="0">
                  <a:solidFill>
                    <a:srgbClr val="00B05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5360393"/>
                <a:ext cx="5519460" cy="584775"/>
              </a:xfrm>
              <a:prstGeom prst="rect">
                <a:avLst/>
              </a:prstGeom>
              <a:blipFill rotWithShape="0">
                <a:blip r:embed="rId5"/>
                <a:stretch>
                  <a:fillRect l="-2873" t="-12500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7347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Heuristic Solution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Optimization Problem is inherently non-convex</a:t>
                </a:r>
              </a:p>
              <a:p>
                <a:endParaRPr lang="en-US" dirty="0"/>
              </a:p>
              <a:p>
                <a:r>
                  <a:rPr lang="en-US" dirty="0" smtClean="0"/>
                  <a:t>Culprit</a:t>
                </a:r>
              </a:p>
              <a:p>
                <a:endParaRPr lang="en-US" dirty="0"/>
              </a:p>
              <a:p>
                <a:r>
                  <a:rPr lang="en-US" dirty="0" smtClean="0"/>
                  <a:t>Heuristic Relaxation:  </a:t>
                </a:r>
                <a14:m>
                  <m:oMath xmlns:m="http://schemas.openxmlformats.org/officeDocument/2006/math">
                    <m:limLow>
                      <m:limLow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max</m:t>
                        </m:r>
                      </m:e>
                      <m:lim>
                        <m:r>
                          <a:rPr lang="en-US" i="1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i="1">
                            <a:latin typeface="Cambria Math" panose="02040503050406030204" pitchFamily="18" charset="0"/>
                          </a:rPr>
                          <m:t> </m:t>
                        </m:r>
                      </m:lim>
                    </m:limLow>
                    <m:d>
                      <m:d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𝐴𝐷𝑉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04699" y="2775730"/>
                <a:ext cx="3922356" cy="72930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limLowPr>
                            <m:e>
                              <m:sSup>
                                <m:sSupPr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sz="280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 panose="02040503050406030204" pitchFamily="18" charset="0"/>
                                </a:rPr>
                                <m:t>argmax</m:t>
                              </m:r>
                            </m:e>
                            <m:li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</m:lim>
                          </m:limLow>
                        </m:fName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𝑈</m:t>
                          </m:r>
                          <m:r>
                            <a:rPr lang="en-US" sz="2800" i="1" baseline="-25000">
                              <a:latin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𝐵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4699" y="2775730"/>
                <a:ext cx="3922356" cy="72930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38200" y="4649619"/>
                <a:ext cx="797753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⊂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  <m:d>
                      <m:dPr>
                        <m:begChr m:val="{"/>
                        <m:endChr m:val="}"/>
                        <m:ctrlP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baseline="-2500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…</m:t>
                        </m:r>
                        <m:r>
                          <a:rPr lang="en-US" sz="28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̂"/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  <m:r>
                          <a:rPr lang="en-US" sz="2800" i="1" baseline="-2500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</m:d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 err="1" smtClean="0"/>
                  <a:t>s.t.</a:t>
                </a:r>
                <a:r>
                  <a:rPr lang="en-US" sz="2800" dirty="0" smtClean="0"/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2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𝐵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4649619"/>
                <a:ext cx="7977538" cy="523220"/>
              </a:xfrm>
              <a:prstGeom prst="rect">
                <a:avLst/>
              </a:prstGeom>
              <a:blipFill rotWithShape="0"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157719" y="5252837"/>
                <a:ext cx="6231034" cy="118718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𝐴𝐷𝑉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≥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sz="28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sz="28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̂"/>
                                  <m:ctrlP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</m:d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𝑆</m:t>
                          </m:r>
                        </m:sub>
                        <m:sup/>
                        <m:e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</m:t>
                          </m:r>
                          <m:r>
                            <a:rPr lang="en-US" sz="28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acc>
                            <m:accPr>
                              <m:chr m:val="̂"/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</m:acc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7719" y="5252837"/>
                <a:ext cx="6231034" cy="11871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/>
          <p:cNvCxnSpPr/>
          <p:nvPr/>
        </p:nvCxnSpPr>
        <p:spPr>
          <a:xfrm flipV="1">
            <a:off x="6427055" y="3493432"/>
            <a:ext cx="594360" cy="539497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920411" y="2983593"/>
            <a:ext cx="6858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Variable. </a:t>
            </a:r>
            <a:endParaRPr lang="en-US" sz="2800" dirty="0"/>
          </a:p>
        </p:txBody>
      </p:sp>
      <p:sp>
        <p:nvSpPr>
          <p:cNvPr id="11" name="Right Brace 10"/>
          <p:cNvSpPr/>
          <p:nvPr/>
        </p:nvSpPr>
        <p:spPr>
          <a:xfrm>
            <a:off x="7709877" y="4838541"/>
            <a:ext cx="545427" cy="1434118"/>
          </a:xfrm>
          <a:prstGeom prst="rightBrac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323184" y="4649619"/>
                <a:ext cx="3868816" cy="18347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𝑷</m:t>
                        </m:r>
                      </m:e>
                      <m:sub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𝑨𝑫𝑽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𝑩</m:t>
                        </m:r>
                      </m:sub>
                    </m:sSub>
                  </m:oMath>
                </a14:m>
                <a:r>
                  <a:rPr lang="en-US" sz="2800" b="1" dirty="0" smtClean="0"/>
                  <a:t>is max % cracked</a:t>
                </a:r>
              </a:p>
              <a:p>
                <a:r>
                  <a:rPr lang="en-US" sz="2800" b="1" dirty="0"/>
                  <a:t>p</a:t>
                </a:r>
                <a:r>
                  <a:rPr lang="en-US" sz="2800" b="1" dirty="0" smtClean="0"/>
                  <a:t>asswords when </a:t>
                </a:r>
              </a:p>
              <a:p>
                <a:r>
                  <a:rPr lang="en-US" sz="2800" b="1" dirty="0" smtClean="0"/>
                  <a:t>adversary selects budget</a:t>
                </a:r>
              </a:p>
              <a:p>
                <a:r>
                  <a:rPr lang="en-US" sz="2800" b="1" dirty="0"/>
                  <a:t>B</a:t>
                </a: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3184" y="4649619"/>
                <a:ext cx="3868816" cy="1834798"/>
              </a:xfrm>
              <a:prstGeom prst="rect">
                <a:avLst/>
              </a:prstGeom>
              <a:blipFill rotWithShape="0">
                <a:blip r:embed="rId6"/>
                <a:stretch>
                  <a:fillRect l="-3150" t="-3322" r="-2047" b="-8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845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372" y="1120924"/>
            <a:ext cx="5261868" cy="514504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6116" y="6354980"/>
            <a:ext cx="11288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Yahoo! Frequency data [B12,BDB16]: 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  <a:hlinkClick r:id="rId3"/>
              </a:rPr>
              <a:t>https://figshare.com/articles/Yahoo_Password_Frequency_Corpus/2057937</a:t>
            </a:r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4453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Robustness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4864" y="1321784"/>
            <a:ext cx="5169387" cy="5359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64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Stackelberg Game Model </a:t>
            </a:r>
          </a:p>
          <a:p>
            <a:pPr lvl="1"/>
            <a:r>
              <a:rPr lang="en-US" dirty="0" smtClean="0"/>
              <a:t>Analyze Password Cracking</a:t>
            </a:r>
          </a:p>
          <a:p>
            <a:pPr lvl="1"/>
            <a:r>
              <a:rPr lang="en-US" dirty="0" smtClean="0"/>
              <a:t>Quantify: Security Gains from Key-Stretching.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Cost Asymmetric Secure Hash</a:t>
            </a:r>
          </a:p>
          <a:p>
            <a:pPr lvl="1"/>
            <a:r>
              <a:rPr lang="en-US" dirty="0" smtClean="0"/>
              <a:t>An optimal way to tip the scales</a:t>
            </a:r>
          </a:p>
          <a:p>
            <a:pPr lvl="1"/>
            <a:endParaRPr lang="en-US" dirty="0"/>
          </a:p>
          <a:p>
            <a:r>
              <a:rPr lang="en-US" dirty="0" smtClean="0"/>
              <a:t>Empirical Evaluation</a:t>
            </a:r>
          </a:p>
          <a:p>
            <a:pPr lvl="1"/>
            <a:r>
              <a:rPr lang="en-US" dirty="0" smtClean="0"/>
              <a:t>Yahoo! and </a:t>
            </a:r>
            <a:r>
              <a:rPr lang="en-US" dirty="0" err="1" smtClean="0"/>
              <a:t>RockYou</a:t>
            </a:r>
            <a:r>
              <a:rPr lang="en-US" dirty="0" smtClean="0"/>
              <a:t> password frequency data</a:t>
            </a:r>
          </a:p>
          <a:p>
            <a:pPr lvl="1"/>
            <a:r>
              <a:rPr lang="en-US" dirty="0" smtClean="0"/>
              <a:t>50+% reduction in cracked-passwords in selected instances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39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Thanks for Listening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3987" y="1690688"/>
            <a:ext cx="4351338" cy="4351338"/>
          </a:xfrm>
        </p:spPr>
      </p:pic>
    </p:spTree>
    <p:extLst>
      <p:ext uri="{BB962C8B-B14F-4D97-AF65-F5344CB8AC3E}">
        <p14:creationId xmlns:p14="http://schemas.microsoft.com/office/powerpoint/2010/main" val="41315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37" t="12151" r="38405" b="53092"/>
          <a:stretch/>
        </p:blipFill>
        <p:spPr bwMode="auto">
          <a:xfrm>
            <a:off x="2819401" y="413328"/>
            <a:ext cx="6938129" cy="347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http://media2.hpcwire.com/hpccloud/GPU_cluster_for_password_cracking_20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733801"/>
            <a:ext cx="3886200" cy="2937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343400" y="3276600"/>
            <a:ext cx="3200400" cy="2286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96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Stretching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241878"/>
            <a:ext cx="4229100" cy="1003300"/>
          </a:xfrm>
        </p:spPr>
      </p:pic>
      <p:pic>
        <p:nvPicPr>
          <p:cNvPr id="4" name="Picture 3" descr="https://xifin.files.wordpress.com/2012/03/scryp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" y="5148541"/>
            <a:ext cx="4278238" cy="1189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94990" y="4700546"/>
            <a:ext cx="22427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Hash Iteration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446784" y="4718658"/>
            <a:ext cx="37208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Memory Hard Functions</a:t>
            </a:r>
            <a:endParaRPr lang="en-US" sz="28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791893"/>
              </p:ext>
            </p:extLst>
          </p:nvPr>
        </p:nvGraphicFramePr>
        <p:xfrm>
          <a:off x="1446784" y="1855634"/>
          <a:ext cx="8776208" cy="24603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88104"/>
                <a:gridCol w="4388104"/>
              </a:tblGrid>
              <a:tr h="8201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Hash</a:t>
                      </a:r>
                      <a:r>
                        <a:rPr lang="en-US" sz="3600" baseline="0" dirty="0" smtClean="0"/>
                        <a:t> Function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Cost: C</a:t>
                      </a:r>
                      <a:endParaRPr lang="en-US" sz="3600" dirty="0"/>
                    </a:p>
                  </a:txBody>
                  <a:tcPr/>
                </a:tc>
              </a:tr>
              <a:tr h="820111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H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600"/>
                    </a:p>
                  </a:txBody>
                  <a:tcPr/>
                </a:tc>
              </a:tr>
              <a:tr h="820111">
                <a:tc>
                  <a:txBody>
                    <a:bodyPr/>
                    <a:lstStyle/>
                    <a:p>
                      <a:r>
                        <a:rPr lang="en-US" sz="3600" dirty="0" err="1" smtClean="0"/>
                        <a:t>H</a:t>
                      </a:r>
                      <a:r>
                        <a:rPr lang="en-US" sz="3600" baseline="30000" dirty="0" err="1" smtClean="0"/>
                        <a:t>k</a:t>
                      </a:r>
                      <a:endParaRPr lang="en-US" sz="36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                    …</a:t>
                      </a:r>
                      <a:endParaRPr lang="en-US" sz="3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5720" y="2779522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705433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463" y="3695104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8558" y="3695104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1132" y="3678752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06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17" y="9039137"/>
            <a:ext cx="1868921" cy="15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Fundamental Tradeoff</a:t>
            </a:r>
            <a:endParaRPr lang="en-US" dirty="0"/>
          </a:p>
        </p:txBody>
      </p:sp>
      <p:pic>
        <p:nvPicPr>
          <p:cNvPr id="4098" name="Picture 2" descr="http://pleasediscuss.com/andimann/wp-content/uploads/2009/12/875412_33013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2" y="2608153"/>
            <a:ext cx="5897728" cy="40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006" y="3676074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4094553"/>
            <a:ext cx="1219200" cy="10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25" y="4610099"/>
            <a:ext cx="459287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10101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7" y="4628794"/>
            <a:ext cx="468409" cy="4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88224"/>
            <a:ext cx="457200" cy="4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121526" y="186093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Increased Costs for Honest Party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7" y="10426607"/>
            <a:ext cx="1948873" cy="1948873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04696" y="3848320"/>
            <a:ext cx="1294442" cy="19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570" y="7364398"/>
            <a:ext cx="2864604" cy="1604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94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17" y="9039137"/>
            <a:ext cx="1868921" cy="15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Fundamental Tradeoff</a:t>
            </a:r>
            <a:endParaRPr lang="en-US" dirty="0"/>
          </a:p>
        </p:txBody>
      </p:sp>
      <p:pic>
        <p:nvPicPr>
          <p:cNvPr id="4098" name="Picture 2" descr="http://pleasediscuss.com/andimann/wp-content/uploads/2009/12/875412_33013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2" y="2608153"/>
            <a:ext cx="5897728" cy="40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006" y="3676074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4094553"/>
            <a:ext cx="1219200" cy="10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525" y="4610099"/>
            <a:ext cx="459287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610101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927" y="4628794"/>
            <a:ext cx="468409" cy="4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4588224"/>
            <a:ext cx="457200" cy="4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7" y="10426607"/>
            <a:ext cx="1948873" cy="1948873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04696" y="3848320"/>
            <a:ext cx="1294442" cy="19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0" y="7284189"/>
            <a:ext cx="3151064" cy="1764596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928646" y="1597723"/>
            <a:ext cx="8334707" cy="1260389"/>
          </a:xfrm>
          <a:prstGeom prst="wedgeRectCallout">
            <a:avLst>
              <a:gd name="adj1" fmla="val 52208"/>
              <a:gd name="adj2" fmla="val 13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06872" y="15328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Is the extra effort worth 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34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417" y="9039137"/>
            <a:ext cx="1868921" cy="158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Fundamental Tradeoff</a:t>
            </a:r>
            <a:endParaRPr lang="en-US" dirty="0"/>
          </a:p>
        </p:txBody>
      </p:sp>
      <p:pic>
        <p:nvPicPr>
          <p:cNvPr id="4098" name="Picture 2" descr="http://pleasediscuss.com/andimann/wp-content/uploads/2009/12/875412_3301302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0072" y="2608153"/>
            <a:ext cx="5897728" cy="4003895"/>
          </a:xfrm>
          <a:prstGeom prst="rect">
            <a:avLst/>
          </a:prstGeom>
          <a:noFill/>
          <a:scene3d>
            <a:camera prst="orthographicFront">
              <a:rot lat="0" lon="0" rev="42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4006" y="3676074"/>
            <a:ext cx="990600" cy="165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686800" y="4094553"/>
            <a:ext cx="1219200" cy="103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2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714" y="4419973"/>
            <a:ext cx="459287" cy="468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318" y="4375654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8673" y="4819759"/>
            <a:ext cx="468409" cy="47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8330" y="4746627"/>
            <a:ext cx="457200" cy="46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17" y="10426607"/>
            <a:ext cx="1948873" cy="1948873"/>
          </a:xfrm>
          <a:prstGeom prst="rect">
            <a:avLst/>
          </a:prstGeom>
        </p:spPr>
      </p:pic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204696" y="3848320"/>
            <a:ext cx="1294442" cy="1942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0" y="7284189"/>
            <a:ext cx="3151064" cy="1764596"/>
          </a:xfrm>
          <a:prstGeom prst="rect">
            <a:avLst/>
          </a:prstGeom>
        </p:spPr>
      </p:pic>
      <p:sp>
        <p:nvSpPr>
          <p:cNvPr id="3" name="Rectangular Callout 2"/>
          <p:cNvSpPr/>
          <p:nvPr/>
        </p:nvSpPr>
        <p:spPr>
          <a:xfrm>
            <a:off x="1928646" y="1597723"/>
            <a:ext cx="8334707" cy="1260389"/>
          </a:xfrm>
          <a:prstGeom prst="wedgeRectCallout">
            <a:avLst>
              <a:gd name="adj1" fmla="val 52208"/>
              <a:gd name="adj2" fmla="val 1350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1706872" y="153282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Can I tip the scales?</a:t>
            </a:r>
            <a:endParaRPr lang="en-US" dirty="0"/>
          </a:p>
        </p:txBody>
      </p:sp>
      <p:pic>
        <p:nvPicPr>
          <p:cNvPr id="18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9981" y="4319356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us.123rf.com/400wm/400/400/frbird/frbird1002/frbird100200075/6443766-gold-coin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585" y="4266188"/>
            <a:ext cx="459286" cy="468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672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Contributions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Stackelberg Game Model </a:t>
            </a:r>
          </a:p>
          <a:p>
            <a:pPr lvl="1"/>
            <a:r>
              <a:rPr lang="en-US" dirty="0" smtClean="0"/>
              <a:t>Analyze Password Cracking</a:t>
            </a:r>
          </a:p>
          <a:p>
            <a:pPr lvl="1"/>
            <a:r>
              <a:rPr lang="en-US" dirty="0" smtClean="0"/>
              <a:t>Quantify: Security Gains from Key-Stretching.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Cost Asymmetric Secure Hash</a:t>
            </a:r>
          </a:p>
          <a:p>
            <a:pPr lvl="1"/>
            <a:r>
              <a:rPr lang="en-US" dirty="0" smtClean="0"/>
              <a:t>An optimal way to tip the scales</a:t>
            </a:r>
          </a:p>
          <a:p>
            <a:pPr lvl="1"/>
            <a:endParaRPr lang="en-US" dirty="0"/>
          </a:p>
          <a:p>
            <a:r>
              <a:rPr lang="en-US" dirty="0" smtClean="0"/>
              <a:t>Empirical Evaluation</a:t>
            </a:r>
          </a:p>
          <a:p>
            <a:pPr lvl="1"/>
            <a:r>
              <a:rPr lang="en-US" dirty="0" smtClean="0"/>
              <a:t>Yahoo! and </a:t>
            </a:r>
            <a:r>
              <a:rPr lang="en-US" dirty="0" err="1" smtClean="0"/>
              <a:t>RockYou</a:t>
            </a:r>
            <a:r>
              <a:rPr lang="en-US" dirty="0" smtClean="0"/>
              <a:t> password frequency data</a:t>
            </a:r>
          </a:p>
          <a:p>
            <a:pPr lvl="1"/>
            <a:r>
              <a:rPr lang="en-US" dirty="0" smtClean="0"/>
              <a:t>50+% reduction in cracked-passwords in selected instances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644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20444</TotalTime>
  <Words>945</Words>
  <Application>Microsoft Office PowerPoint</Application>
  <PresentationFormat>Widescreen</PresentationFormat>
  <Paragraphs>303</Paragraphs>
  <Slides>35</Slides>
  <Notes>6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Cambria Math</vt:lpstr>
      <vt:lpstr>Segoe UI</vt:lpstr>
      <vt:lpstr>Calibri Light</vt:lpstr>
      <vt:lpstr>Office Theme</vt:lpstr>
      <vt:lpstr>CASH:  A Cost Asymmetric Secure Hash Algorithm for Optimal Password Protection</vt:lpstr>
      <vt:lpstr>Motivation: Password Storage</vt:lpstr>
      <vt:lpstr>Offline Attacks: A Common Problem</vt:lpstr>
      <vt:lpstr>PowerPoint Presentation</vt:lpstr>
      <vt:lpstr>Key Stretching</vt:lpstr>
      <vt:lpstr>A Fundamental Tradeoff</vt:lpstr>
      <vt:lpstr>A Fundamental Tradeoff</vt:lpstr>
      <vt:lpstr>A Fundamental Tradeoff</vt:lpstr>
      <vt:lpstr>Our Contributions</vt:lpstr>
      <vt:lpstr>A Key Observation</vt:lpstr>
      <vt:lpstr>A Key Observation</vt:lpstr>
      <vt:lpstr>A Key Observation</vt:lpstr>
      <vt:lpstr>Pepper [Manber96]</vt:lpstr>
      <vt:lpstr>Pepper [Manber96]</vt:lpstr>
      <vt:lpstr>Pepper [Manber96]</vt:lpstr>
      <vt:lpstr>Stackelberg Game Model (Setup)</vt:lpstr>
      <vt:lpstr>Stackelberg Game Model</vt:lpstr>
      <vt:lpstr>Stackelberg Game Model (Defender)</vt:lpstr>
      <vt:lpstr>Stackelberg Game Model</vt:lpstr>
      <vt:lpstr>Stackelberg Game Model (Adversary)</vt:lpstr>
      <vt:lpstr>Stackelberg Game Model (Adversary)</vt:lpstr>
      <vt:lpstr>Stackelberg Game (Adversary Rewards)</vt:lpstr>
      <vt:lpstr>Stackelberg Game (Adversary Rewards)</vt:lpstr>
      <vt:lpstr>Stackelberg Game (Adversary Rewards)</vt:lpstr>
      <vt:lpstr>Stackelberg Game (Defender Rewards)</vt:lpstr>
      <vt:lpstr>Stackelberg Game (Defender Rewards)</vt:lpstr>
      <vt:lpstr>Problem Statement</vt:lpstr>
      <vt:lpstr>A Challenge</vt:lpstr>
      <vt:lpstr>Heuristic Solution</vt:lpstr>
      <vt:lpstr>Heuristic Solution</vt:lpstr>
      <vt:lpstr>Heuristic Solution</vt:lpstr>
      <vt:lpstr>Results</vt:lpstr>
      <vt:lpstr>Robustness</vt:lpstr>
      <vt:lpstr>Our Contributions</vt:lpstr>
      <vt:lpstr>Thanks for Listening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Jeremiah Blocki</dc:creator>
  <cp:lastModifiedBy>Jeremiah Blocki</cp:lastModifiedBy>
  <cp:revision>85</cp:revision>
  <dcterms:created xsi:type="dcterms:W3CDTF">2016-04-13T17:31:02Z</dcterms:created>
  <dcterms:modified xsi:type="dcterms:W3CDTF">2016-05-24T19:08:46Z</dcterms:modified>
</cp:coreProperties>
</file>