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4"/>
  </p:notesMasterIdLst>
  <p:sldIdLst>
    <p:sldId id="256"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400" r:id="rId32"/>
    <p:sldId id="401" r:id="rId33"/>
    <p:sldId id="402" r:id="rId34"/>
    <p:sldId id="399" r:id="rId35"/>
    <p:sldId id="403" r:id="rId36"/>
    <p:sldId id="404" r:id="rId37"/>
    <p:sldId id="406" r:id="rId38"/>
    <p:sldId id="407" r:id="rId39"/>
    <p:sldId id="405" r:id="rId40"/>
    <p:sldId id="408" r:id="rId41"/>
    <p:sldId id="410" r:id="rId42"/>
    <p:sldId id="409" r:id="rId43"/>
    <p:sldId id="411" r:id="rId44"/>
    <p:sldId id="413" r:id="rId45"/>
    <p:sldId id="414" r:id="rId46"/>
    <p:sldId id="419" r:id="rId47"/>
    <p:sldId id="415" r:id="rId48"/>
    <p:sldId id="417" r:id="rId49"/>
    <p:sldId id="416" r:id="rId50"/>
    <p:sldId id="418" r:id="rId51"/>
    <p:sldId id="412" r:id="rId52"/>
    <p:sldId id="319" r:id="rId53"/>
  </p:sldIdLst>
  <p:sldSz cx="12192000" cy="6858000"/>
  <p:notesSz cx="6858000" cy="9144000"/>
  <p:embeddedFontLs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
      <p:font typeface="Lucida Sans Unicode" panose="020B0602030504020204" pitchFamily="34" charset="0"/>
      <p:regular r:id="rId60"/>
    </p:embeddedFont>
    <p:embeddedFont>
      <p:font typeface="Lucida Calligraphy" panose="03010101010101010101" pitchFamily="66"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91E569-2921-4238-9C33-A33D3B80E82E}">
  <a:tblStyle styleId="{8891E569-2921-4238-9C33-A33D3B80E8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A430FE-A230-41F3-B173-0BD1D17495F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2" autoAdjust="0"/>
    <p:restoredTop sz="85499" autoAdjust="0"/>
  </p:normalViewPr>
  <p:slideViewPr>
    <p:cSldViewPr>
      <p:cViewPr varScale="1">
        <p:scale>
          <a:sx n="75" d="100"/>
          <a:sy n="75" d="100"/>
        </p:scale>
        <p:origin x="178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748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a:t>
            </a:fld>
            <a:endParaRPr lang="en-US"/>
          </a:p>
        </p:txBody>
      </p:sp>
    </p:spTree>
    <p:extLst>
      <p:ext uri="{BB962C8B-B14F-4D97-AF65-F5344CB8AC3E}">
        <p14:creationId xmlns:p14="http://schemas.microsoft.com/office/powerpoint/2010/main" val="236901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15</a:t>
            </a:fld>
            <a:endParaRPr lang="en-US"/>
          </a:p>
        </p:txBody>
      </p:sp>
    </p:spTree>
    <p:extLst>
      <p:ext uri="{BB962C8B-B14F-4D97-AF65-F5344CB8AC3E}">
        <p14:creationId xmlns:p14="http://schemas.microsoft.com/office/powerpoint/2010/main" val="411334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17935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168035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201636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a:p>
        </p:txBody>
      </p:sp>
    </p:spTree>
    <p:extLst>
      <p:ext uri="{BB962C8B-B14F-4D97-AF65-F5344CB8AC3E}">
        <p14:creationId xmlns:p14="http://schemas.microsoft.com/office/powerpoint/2010/main" val="314369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9</a:t>
            </a:fld>
            <a:endParaRPr lang="en-US"/>
          </a:p>
        </p:txBody>
      </p:sp>
    </p:spTree>
    <p:extLst>
      <p:ext uri="{BB962C8B-B14F-4D97-AF65-F5344CB8AC3E}">
        <p14:creationId xmlns:p14="http://schemas.microsoft.com/office/powerpoint/2010/main" val="115175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797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11</a:t>
            </a:fld>
            <a:endParaRPr lang="en-US"/>
          </a:p>
        </p:txBody>
      </p:sp>
    </p:spTree>
    <p:extLst>
      <p:ext uri="{BB962C8B-B14F-4D97-AF65-F5344CB8AC3E}">
        <p14:creationId xmlns:p14="http://schemas.microsoft.com/office/powerpoint/2010/main" val="361029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a:t>
            </a:fld>
            <a:endParaRPr lang="en-US"/>
          </a:p>
        </p:txBody>
      </p:sp>
    </p:spTree>
    <p:extLst>
      <p:ext uri="{BB962C8B-B14F-4D97-AF65-F5344CB8AC3E}">
        <p14:creationId xmlns:p14="http://schemas.microsoft.com/office/powerpoint/2010/main" val="136074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2" name="Shape 9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2" name="Shape 14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8.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5.png"/><Relationship Id="rId10" Type="http://schemas.openxmlformats.org/officeDocument/2006/relationships/image" Target="../media/image27.jpg"/><Relationship Id="rId4" Type="http://schemas.openxmlformats.org/officeDocument/2006/relationships/image" Target="../media/image7.png"/><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1295400" y="695950"/>
            <a:ext cx="96012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smtClean="0">
                <a:solidFill>
                  <a:schemeClr val="dk1"/>
                </a:solidFill>
                <a:latin typeface="Calibri"/>
                <a:ea typeface="Calibri"/>
                <a:cs typeface="Calibri"/>
                <a:sym typeface="Calibri"/>
              </a:rPr>
              <a:t>Sustained Space Complexity</a:t>
            </a:r>
            <a:endParaRPr dirty="0"/>
          </a:p>
        </p:txBody>
      </p:sp>
      <p:sp>
        <p:nvSpPr>
          <p:cNvPr id="164" name="Shape 1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a:spcBef>
                <a:spcPts val="0"/>
              </a:spcBef>
            </a:pPr>
            <a:r>
              <a:rPr lang="en-US" dirty="0" err="1"/>
              <a:t>Jo</a:t>
            </a:r>
            <a:r>
              <a:rPr lang="en-US" dirty="0" err="1">
                <a:solidFill>
                  <a:schemeClr val="tx1"/>
                </a:solidFill>
                <a:latin typeface="Cambria Math"/>
                <a:ea typeface="Cambria Math"/>
              </a:rPr>
              <a:t>ë</a:t>
            </a:r>
            <a:r>
              <a:rPr lang="en-US" dirty="0" err="1"/>
              <a:t>l</a:t>
            </a:r>
            <a:r>
              <a:rPr lang="en-US" dirty="0"/>
              <a:t> Alwen (IST Austria/</a:t>
            </a:r>
            <a:r>
              <a:rPr lang="en-US" dirty="0" err="1"/>
              <a:t>Wickr</a:t>
            </a:r>
            <a:r>
              <a:rPr lang="en-US" dirty="0"/>
              <a:t>)</a:t>
            </a:r>
          </a:p>
          <a:p>
            <a:pPr marL="0" marR="0" lvl="0" indent="0" algn="ctr" rtl="0">
              <a:lnSpc>
                <a:spcPct val="90000"/>
              </a:lnSpc>
              <a:spcBef>
                <a:spcPts val="0"/>
              </a:spcBef>
              <a:spcAft>
                <a:spcPts val="0"/>
              </a:spcAft>
              <a:buClr>
                <a:schemeClr val="dk1"/>
              </a:buClr>
              <a:buFont typeface="Arial"/>
              <a:buNone/>
            </a:pPr>
            <a:r>
              <a:rPr lang="en-US" sz="2400" b="0" i="0" u="sng" strike="noStrike" cap="none" dirty="0" smtClean="0">
                <a:solidFill>
                  <a:schemeClr val="dk1"/>
                </a:solidFill>
                <a:latin typeface="Calibri"/>
                <a:ea typeface="Calibri"/>
                <a:cs typeface="Calibri"/>
                <a:sym typeface="Calibri"/>
              </a:rPr>
              <a:t>Jeremiah Blocki (Purdue)</a:t>
            </a:r>
          </a:p>
          <a:p>
            <a:pPr>
              <a:spcBef>
                <a:spcPts val="0"/>
              </a:spcBef>
            </a:pPr>
            <a:r>
              <a:rPr lang="en-US" dirty="0" smtClean="0">
                <a:solidFill>
                  <a:schemeClr val="bg2">
                    <a:lumMod val="25000"/>
                  </a:schemeClr>
                </a:solidFill>
                <a:latin typeface="Calibri" panose="020F0502020204030204" pitchFamily="34" charset="0"/>
                <a:ea typeface="Cambria Math"/>
                <a:cs typeface="Calibri" panose="020F0502020204030204" pitchFamily="34" charset="0"/>
              </a:rPr>
              <a:t>Krzysztof </a:t>
            </a:r>
            <a:r>
              <a:rPr lang="en-US" dirty="0" err="1" smtClean="0">
                <a:solidFill>
                  <a:schemeClr val="bg2">
                    <a:lumMod val="25000"/>
                  </a:schemeClr>
                </a:solidFill>
                <a:latin typeface="Calibri" panose="020F0502020204030204" pitchFamily="34" charset="0"/>
                <a:ea typeface="Cambria Math"/>
                <a:cs typeface="Calibri" panose="020F0502020204030204" pitchFamily="34" charset="0"/>
              </a:rPr>
              <a:t>Pietrzak</a:t>
            </a:r>
            <a:r>
              <a:rPr lang="en-US" dirty="0" smtClean="0">
                <a:solidFill>
                  <a:schemeClr val="bg2">
                    <a:lumMod val="25000"/>
                  </a:schemeClr>
                </a:solidFill>
                <a:latin typeface="Calibri" panose="020F0502020204030204" pitchFamily="34" charset="0"/>
                <a:ea typeface="Cambria Math"/>
                <a:cs typeface="Calibri" panose="020F0502020204030204" pitchFamily="34" charset="0"/>
              </a:rPr>
              <a:t> </a:t>
            </a:r>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IST </a:t>
            </a:r>
            <a:r>
              <a:rPr lang="en-US" dirty="0" smtClean="0">
                <a:latin typeface="Calibri" panose="020F0502020204030204" pitchFamily="34" charset="0"/>
                <a:cs typeface="Calibri" panose="020F0502020204030204" pitchFamily="34" charset="0"/>
              </a:rPr>
              <a:t>Austria)</a:t>
            </a:r>
            <a:endParaRPr lang="en-US"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chemeClr val="dk1"/>
              </a:buClr>
              <a:buFont typeface="Arial"/>
              <a:buNone/>
            </a:pPr>
            <a:endParaRPr dirty="0"/>
          </a:p>
        </p:txBody>
      </p:sp>
      <p:sp>
        <p:nvSpPr>
          <p:cNvPr id="2" name="TextBox 1"/>
          <p:cNvSpPr txBox="1"/>
          <p:nvPr/>
        </p:nvSpPr>
        <p:spPr>
          <a:xfrm>
            <a:off x="5270312" y="6249805"/>
            <a:ext cx="2422458" cy="307777"/>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Crypto Reading Group 2019</a:t>
            </a:r>
            <a:endParaRPr lang="en-US" dirty="0">
              <a:latin typeface="Arial" panose="020B0604020202020204" pitchFamily="34" charset="0"/>
              <a:cs typeface="Arial" panose="020B0604020202020204" pitchFamily="34" charset="0"/>
            </a:endParaRPr>
          </a:p>
        </p:txBody>
      </p:sp>
      <p:pic>
        <p:nvPicPr>
          <p:cNvPr id="1030" name="Picture 6" descr="Image result for purdu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41567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a:t>
            </a:fld>
            <a:endParaRPr lang="en-US"/>
          </a:p>
        </p:txBody>
      </p:sp>
      <p:pic>
        <p:nvPicPr>
          <p:cNvPr id="7" name="Picture 2" descr="Image result for ist aust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962400"/>
            <a:ext cx="2857500" cy="1552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45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45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6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087361" y="4145261"/>
            <a:ext cx="3922849" cy="2513616"/>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349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9" y="365125"/>
            <a:ext cx="11397840" cy="1325563"/>
          </a:xfrm>
        </p:spPr>
        <p:txBody>
          <a:bodyPr/>
          <a:lstStyle/>
          <a:p>
            <a:r>
              <a:rPr lang="en-US" dirty="0" smtClean="0"/>
              <a:t>Data-Independent Memory Hard Function (</a:t>
            </a:r>
            <a:r>
              <a:rPr lang="en-US" dirty="0" err="1" smtClean="0"/>
              <a:t>iMHF</a:t>
            </a:r>
            <a:r>
              <a:rPr lang="en-US" dirty="0" smtClean="0"/>
              <a:t>)</a:t>
            </a:r>
            <a:endParaRPr lang="en-US" dirty="0"/>
          </a:p>
        </p:txBody>
      </p:sp>
      <p:sp>
        <p:nvSpPr>
          <p:cNvPr id="4" name="Oval 3"/>
          <p:cNvSpPr/>
          <p:nvPr/>
        </p:nvSpPr>
        <p:spPr>
          <a:xfrm>
            <a:off x="3341581" y="5030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5" name="Oval 4"/>
          <p:cNvSpPr/>
          <p:nvPr/>
        </p:nvSpPr>
        <p:spPr>
          <a:xfrm>
            <a:off x="4317689" y="4709869"/>
            <a:ext cx="707779"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6" name="Oval 5"/>
          <p:cNvSpPr/>
          <p:nvPr/>
        </p:nvSpPr>
        <p:spPr>
          <a:xfrm>
            <a:off x="5219835" y="5222479"/>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7" name="Oval 6"/>
          <p:cNvSpPr/>
          <p:nvPr/>
        </p:nvSpPr>
        <p:spPr>
          <a:xfrm>
            <a:off x="6185005" y="476933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8" name="Straight Arrow Connector 7"/>
          <p:cNvCxnSpPr/>
          <p:nvPr/>
        </p:nvCxnSpPr>
        <p:spPr>
          <a:xfrm>
            <a:off x="2675991" y="5313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826962" cy="584775"/>
          </a:xfrm>
          <a:prstGeom prst="rect">
            <a:avLst/>
          </a:prstGeom>
          <a:noFill/>
        </p:spPr>
        <p:txBody>
          <a:bodyPr wrap="none" lIns="91440" tIns="45720" rIns="91440" bIns="45720" rtlCol="0">
            <a:spAutoFit/>
          </a:bodyPr>
          <a:lstStyle/>
          <a:p>
            <a:r>
              <a:rPr lang="en-US" sz="3200" dirty="0"/>
              <a:t>Output: </a:t>
            </a:r>
            <a:r>
              <a:rPr lang="en-US" sz="3200" dirty="0" err="1"/>
              <a:t>f</a:t>
            </a:r>
            <a:r>
              <a:rPr lang="en-US" sz="3200" baseline="-25000" dirty="0" err="1"/>
              <a:t>G,H</a:t>
            </a:r>
            <a:r>
              <a:rPr lang="en-US" sz="3200" baseline="-25000" dirty="0"/>
              <a:t> </a:t>
            </a:r>
            <a:r>
              <a:rPr lang="en-US" sz="3200" dirty="0"/>
              <a:t>(</a:t>
            </a:r>
            <a:r>
              <a:rPr lang="en-US" sz="3200" dirty="0" err="1"/>
              <a:t>pwd,salt</a:t>
            </a:r>
            <a:r>
              <a:rPr lang="en-US" sz="3200" dirty="0"/>
              <a:t>)= L</a:t>
            </a:r>
            <a:r>
              <a:rPr lang="en-US" sz="3200" baseline="-25000" dirty="0"/>
              <a:t>4</a:t>
            </a:r>
          </a:p>
        </p:txBody>
      </p:sp>
      <p:sp>
        <p:nvSpPr>
          <p:cNvPr id="11" name="TextBox 10"/>
          <p:cNvSpPr txBox="1"/>
          <p:nvPr/>
        </p:nvSpPr>
        <p:spPr>
          <a:xfrm>
            <a:off x="356518" y="4734720"/>
            <a:ext cx="2940228" cy="1077218"/>
          </a:xfrm>
          <a:prstGeom prst="rect">
            <a:avLst/>
          </a:prstGeom>
          <a:noFill/>
        </p:spPr>
        <p:txBody>
          <a:bodyPr wrap="none" lIns="91440" tIns="45720" rIns="91440" bIns="45720"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2" y="5329413"/>
            <a:ext cx="184731" cy="584775"/>
          </a:xfrm>
          <a:prstGeom prst="rect">
            <a:avLst/>
          </a:prstGeom>
          <a:noFill/>
        </p:spPr>
        <p:txBody>
          <a:bodyPr wrap="none" lIns="91440" tIns="45720" rIns="91440" bIns="45720" rtlCol="0">
            <a:spAutoFit/>
          </a:bodyPr>
          <a:lstStyle/>
          <a:p>
            <a:endParaRPr lang="en-US" sz="3200" dirty="0"/>
          </a:p>
        </p:txBody>
      </p:sp>
      <p:cxnSp>
        <p:nvCxnSpPr>
          <p:cNvPr id="13" name="Straight Arrow Connector 12"/>
          <p:cNvCxnSpPr>
            <a:stCxn id="4" idx="7"/>
          </p:cNvCxnSpPr>
          <p:nvPr/>
        </p:nvCxnSpPr>
        <p:spPr>
          <a:xfrm flipV="1">
            <a:off x="3875345" y="4988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3"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7" y="5190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7" y="5049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7" y="4921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5"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4" y="5951899"/>
                <a:ext cx="2746969"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4" y="5951899"/>
                <a:ext cx="2746969" cy="584775"/>
              </a:xfrm>
              <a:prstGeom prst="rect">
                <a:avLst/>
              </a:prstGeom>
              <a:blipFill>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7"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6"/>
                <a:ext cx="3508973" cy="584775"/>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6"/>
                <a:ext cx="3508973"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7" y="1692994"/>
                <a:ext cx="10540071" cy="3990772"/>
              </a:xfrm>
              <a:prstGeom prst="rect">
                <a:avLst/>
              </a:prstGeom>
              <a:noFill/>
            </p:spPr>
            <p:txBody>
              <a:bodyPr wrap="square" lIns="91440" tIns="45720" rIns="91440" bIns="45720" rtlCol="0">
                <a:spAutoFit/>
              </a:bodyPr>
              <a:lstStyle/>
              <a:p>
                <a:r>
                  <a:rPr lang="en-US" sz="3600" dirty="0" err="1"/>
                  <a:t>iMHF</a:t>
                </a:r>
                <a:r>
                  <a:rPr lang="en-US" sz="3600" dirty="0"/>
                  <a:t> </a:t>
                </a:r>
                <a:r>
                  <a:rPr lang="en-US" sz="3733" dirty="0" err="1"/>
                  <a:t>f</a:t>
                </a:r>
                <a:r>
                  <a:rPr lang="en-US" sz="3733" baseline="-25000" dirty="0" err="1"/>
                  <a:t>G,H</a:t>
                </a:r>
                <a:r>
                  <a:rPr lang="en-US" sz="3733" baseline="-25000" dirty="0"/>
                  <a:t> </a:t>
                </a:r>
                <a:r>
                  <a:rPr lang="en-US" sz="3600" dirty="0"/>
                  <a:t>defined by </a:t>
                </a:r>
              </a:p>
              <a:p>
                <a:pPr marL="285744" indent="-285744">
                  <a:buFont typeface="Arial" panose="020B0604020202020204" pitchFamily="34" charset="0"/>
                  <a:buChar char="•"/>
                </a:pPr>
                <a:r>
                  <a:rPr lang="en-US" sz="3600" dirty="0"/>
                  <a:t>H:</a:t>
                </a:r>
                <a14:m>
                  <m:oMath xmlns:m="http://schemas.openxmlformats.org/officeDocument/2006/math">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a:latin typeface="Cambria Math" panose="02040503050406030204" pitchFamily="18" charset="0"/>
                        <a:ea typeface="Cambria Math" panose="02040503050406030204" pitchFamily="18" charset="0"/>
                      </a:rPr>
                      <m:t>→</m:t>
                    </m:r>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i="1" baseline="30000">
                        <a:latin typeface="Cambria Math" panose="02040503050406030204" pitchFamily="18" charset="0"/>
                        <a:ea typeface="Cambria Math" panose="02040503050406030204" pitchFamily="18" charset="0"/>
                      </a:rPr>
                      <m:t>𝑘</m:t>
                    </m:r>
                  </m:oMath>
                </a14:m>
                <a:r>
                  <a:rPr lang="en-US" sz="3600" dirty="0"/>
                  <a:t>     (Random Oracle)</a:t>
                </a:r>
              </a:p>
              <a:p>
                <a:pPr marL="285744" indent="-285744">
                  <a:buFont typeface="Arial" panose="020B0604020202020204" pitchFamily="34" charset="0"/>
                  <a:buChar char="•"/>
                </a:pPr>
                <a:r>
                  <a:rPr lang="en-US" sz="3600" dirty="0"/>
                  <a:t>DAG G                           (encodes data-dependencies)</a:t>
                </a:r>
              </a:p>
              <a:p>
                <a:pPr marL="742932" lvl="1" indent="-285744">
                  <a:buFont typeface="Arial" panose="020B0604020202020204" pitchFamily="34" charset="0"/>
                  <a:buChar char="•"/>
                </a:pPr>
                <a:r>
                  <a:rPr lang="en-US" sz="3600" dirty="0"/>
                  <a:t>Maximum </a:t>
                </a:r>
                <a:r>
                  <a:rPr lang="en-US" sz="3600" dirty="0" err="1"/>
                  <a:t>indegree</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𝛿</m:t>
                    </m:r>
                    <m:r>
                      <a:rPr lang="en-US" sz="3600" i="1">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O</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1</m:t>
                        </m:r>
                      </m:e>
                    </m:d>
                  </m:oMath>
                </a14:m>
                <a:endParaRPr lang="en-US" sz="3600" dirty="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7" y="1692994"/>
                <a:ext cx="10540071" cy="3990772"/>
              </a:xfrm>
              <a:prstGeom prst="rect">
                <a:avLst/>
              </a:prstGeom>
              <a:blipFill>
                <a:blip r:embed="rId4"/>
                <a:stretch>
                  <a:fillRect l="-1793" t="-2599"/>
                </a:stretch>
              </a:blipFill>
            </p:spPr>
            <p:txBody>
              <a:bodyPr/>
              <a:lstStyle/>
              <a:p>
                <a:r>
                  <a:rPr lang="en-US">
                    <a:noFill/>
                  </a:rPr>
                  <a:t> </a:t>
                </a:r>
              </a:p>
            </p:txBody>
          </p:sp>
        </mc:Fallback>
      </mc:AlternateContent>
      <p:sp>
        <p:nvSpPr>
          <p:cNvPr id="24" name="Oval 23"/>
          <p:cNvSpPr/>
          <p:nvPr/>
        </p:nvSpPr>
        <p:spPr>
          <a:xfrm>
            <a:off x="3353937" y="5030456"/>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5" name="Straight Arrow Connector 24"/>
          <p:cNvCxnSpPr>
            <a:endCxn id="24" idx="4"/>
          </p:cNvCxnSpPr>
          <p:nvPr/>
        </p:nvCxnSpPr>
        <p:spPr>
          <a:xfrm flipV="1">
            <a:off x="3564433" y="5653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1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9" y="4198919"/>
                <a:ext cx="11564404" cy="1871175"/>
              </a:xfrm>
            </p:spPr>
            <p:txBody>
              <a:bodyPr>
                <a:noAutofit/>
              </a:bodyPr>
              <a:lstStyle/>
              <a:p>
                <a:pPr marL="0" indent="0">
                  <a:buNone/>
                </a:pPr>
                <a:r>
                  <a:rPr lang="en-US" sz="3200" dirty="0">
                    <a:ea typeface="Cambria Math" panose="02040503050406030204" pitchFamily="18" charset="0"/>
                  </a:rPr>
                  <a:t>Pebbling Rules :  </a:t>
                </a:r>
                <a14:m>
                  <m:oMath xmlns:m="http://schemas.openxmlformats.org/officeDocument/2006/math">
                    <m:acc>
                      <m:accPr>
                        <m:chr m:val="⃗"/>
                        <m:ctrlPr>
                          <a:rPr lang="en-US" sz="3200" i="1">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𝑃</m:t>
                        </m:r>
                      </m:e>
                    </m:acc>
                  </m:oMath>
                </a14:m>
                <a:r>
                  <a:rPr lang="en-US" sz="3200" dirty="0">
                    <a:ea typeface="Cambria Math" panose="02040503050406030204" pitchFamily="18" charset="0"/>
                  </a:rPr>
                  <a:t>=P</a:t>
                </a:r>
                <a:r>
                  <a:rPr lang="en-US" sz="3200" baseline="-25000" dirty="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a:ea typeface="Cambria Math" panose="02040503050406030204" pitchFamily="18" charset="0"/>
                  </a:rPr>
                  <a:t> </a:t>
                </a:r>
                <a:r>
                  <a:rPr lang="en-US" sz="3200" dirty="0" err="1">
                    <a:ea typeface="Cambria Math" panose="02040503050406030204" pitchFamily="18" charset="0"/>
                  </a:rPr>
                  <a:t>s.t.</a:t>
                </a:r>
                <a:r>
                  <a:rPr lang="en-US" sz="3200" dirty="0">
                    <a:ea typeface="Cambria Math" panose="02040503050406030204" pitchFamily="18" charset="0"/>
                  </a:rPr>
                  <a:t> </a:t>
                </a:r>
              </a:p>
              <a:p>
                <a:r>
                  <a:rPr lang="en-US" sz="3200" dirty="0">
                    <a:ea typeface="Cambria Math" panose="02040503050406030204" pitchFamily="18" charset="0"/>
                  </a:rPr>
                  <a:t>P</a:t>
                </a:r>
                <a:r>
                  <a:rPr lang="en-US" sz="3200" baseline="-25000" dirty="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a:latin typeface="Cambria Math" panose="02040503050406030204" pitchFamily="18" charset="0"/>
                            <a:ea typeface="Cambria Math" panose="02040503050406030204" pitchFamily="18" charset="0"/>
                          </a:rPr>
                          <m:t>parents</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i="1">
                        <a:latin typeface="Cambria Math" panose="02040503050406030204" pitchFamily="18" charset="0"/>
                        <a:ea typeface="Cambria Math" panose="02040503050406030204" pitchFamily="18" charset="0"/>
                      </a:rPr>
                      <m:t>    </m:t>
                    </m:r>
                  </m:oMath>
                </a14:m>
                <a:r>
                  <a:rPr lang="en-US" sz="3200" dirty="0"/>
                  <a:t>(need dependent values)</a:t>
                </a:r>
              </a:p>
              <a:p>
                <a:r>
                  <a:rPr lang="en-US" sz="3200" dirty="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a:ea typeface="Cambria Math" panose="02040503050406030204" pitchFamily="18" charset="0"/>
                  </a:rPr>
                  <a:t>P</a:t>
                </a:r>
                <a:r>
                  <a:rPr lang="en-US" sz="3200" baseline="-25000" dirty="0">
                    <a:ea typeface="Cambria Math" panose="02040503050406030204" pitchFamily="18" charset="0"/>
                  </a:rPr>
                  <a:t>t                                                                                           </a:t>
                </a:r>
                <a:r>
                  <a:rPr lang="en-US" sz="3200" dirty="0">
                    <a:ea typeface="Cambria Math" panose="02040503050406030204" pitchFamily="18" charset="0"/>
                  </a:rPr>
                  <a:t>(must finish and output L</a:t>
                </a:r>
                <a:r>
                  <a:rPr lang="en-US" sz="3200" baseline="-25000" dirty="0">
                    <a:ea typeface="Cambria Math" panose="02040503050406030204" pitchFamily="18" charset="0"/>
                  </a:rPr>
                  <a:t>n</a:t>
                </a:r>
                <a:r>
                  <a:rPr lang="en-US" sz="3200" dirty="0">
                    <a:ea typeface="Cambria Math" panose="02040503050406030204" pitchFamily="18" charset="0"/>
                  </a:rPr>
                  <a:t>)</a:t>
                </a:r>
                <a:r>
                  <a:rPr lang="en-US" sz="3200" baseline="-25000" dirty="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9" y="4198919"/>
                <a:ext cx="11564404" cy="1871175"/>
              </a:xfrm>
              <a:blipFill>
                <a:blip r:embed="rId3"/>
                <a:stretch>
                  <a:fillRect l="-1317" r="-1106" b="-11726"/>
                </a:stretch>
              </a:blipFill>
            </p:spPr>
            <p:txBody>
              <a:bodyPr/>
              <a:lstStyle/>
              <a:p>
                <a:r>
                  <a:rPr lang="en-US">
                    <a:noFill/>
                  </a:rPr>
                  <a:t> </a:t>
                </a:r>
              </a:p>
            </p:txBody>
          </p:sp>
        </mc:Fallback>
      </mc:AlternateContent>
      <p:sp>
        <p:nvSpPr>
          <p:cNvPr id="4" name="Oval 3"/>
          <p:cNvSpPr/>
          <p:nvPr/>
        </p:nvSpPr>
        <p:spPr>
          <a:xfrm>
            <a:off x="3831451" y="2236456"/>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sp>
        <p:nvSpPr>
          <p:cNvPr id="5" name="Oval 4"/>
          <p:cNvSpPr/>
          <p:nvPr/>
        </p:nvSpPr>
        <p:spPr>
          <a:xfrm>
            <a:off x="4807559" y="1915869"/>
            <a:ext cx="707779" cy="5913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2</a:t>
            </a:r>
          </a:p>
        </p:txBody>
      </p:sp>
      <p:sp>
        <p:nvSpPr>
          <p:cNvPr id="6" name="Oval 5"/>
          <p:cNvSpPr/>
          <p:nvPr/>
        </p:nvSpPr>
        <p:spPr>
          <a:xfrm>
            <a:off x="5709706" y="2428479"/>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3</a:t>
            </a:r>
          </a:p>
        </p:txBody>
      </p:sp>
      <p:sp>
        <p:nvSpPr>
          <p:cNvPr id="7" name="Oval 6"/>
          <p:cNvSpPr/>
          <p:nvPr/>
        </p:nvSpPr>
        <p:spPr>
          <a:xfrm>
            <a:off x="6674874" y="1975334"/>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4</a:t>
            </a:r>
          </a:p>
        </p:txBody>
      </p:sp>
      <p:cxnSp>
        <p:nvCxnSpPr>
          <p:cNvPr id="8" name="Straight Arrow Connector 7"/>
          <p:cNvCxnSpPr/>
          <p:nvPr/>
        </p:nvCxnSpPr>
        <p:spPr>
          <a:xfrm>
            <a:off x="3165861" y="2519873"/>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29" y="2254276"/>
            <a:ext cx="66273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8"/>
            <a:ext cx="1795684" cy="523220"/>
          </a:xfrm>
          <a:prstGeom prst="rect">
            <a:avLst/>
          </a:prstGeom>
          <a:noFill/>
        </p:spPr>
        <p:txBody>
          <a:bodyPr wrap="none" lIns="91440" tIns="45720" rIns="91440" bIns="45720" rtlCol="0">
            <a:spAutoFit/>
          </a:bodyPr>
          <a:lstStyle/>
          <a:p>
            <a:r>
              <a:rPr lang="en-US" sz="2800" dirty="0"/>
              <a:t>Output: L</a:t>
            </a:r>
            <a:r>
              <a:rPr lang="en-US" sz="2800" baseline="-25000" dirty="0"/>
              <a:t>4</a:t>
            </a:r>
          </a:p>
        </p:txBody>
      </p:sp>
      <p:sp>
        <p:nvSpPr>
          <p:cNvPr id="11" name="TextBox 10"/>
          <p:cNvSpPr txBox="1"/>
          <p:nvPr/>
        </p:nvSpPr>
        <p:spPr>
          <a:xfrm>
            <a:off x="2413932" y="2058569"/>
            <a:ext cx="1083951" cy="523220"/>
          </a:xfrm>
          <a:prstGeom prst="rect">
            <a:avLst/>
          </a:prstGeom>
          <a:noFill/>
        </p:spPr>
        <p:txBody>
          <a:bodyPr wrap="none" lIns="91440" tIns="45720" rIns="91440" bIns="45720" rtlCol="0">
            <a:spAutoFit/>
          </a:bodyPr>
          <a:lstStyle/>
          <a:p>
            <a:r>
              <a:rPr lang="en-US" sz="2800" dirty="0"/>
              <a:t>Input:</a:t>
            </a:r>
          </a:p>
        </p:txBody>
      </p:sp>
      <p:sp>
        <p:nvSpPr>
          <p:cNvPr id="12" name="TextBox 11"/>
          <p:cNvSpPr txBox="1"/>
          <p:nvPr/>
        </p:nvSpPr>
        <p:spPr>
          <a:xfrm>
            <a:off x="2414849" y="2559274"/>
            <a:ext cx="1603324" cy="523220"/>
          </a:xfrm>
          <a:prstGeom prst="rect">
            <a:avLst/>
          </a:prstGeom>
          <a:noFill/>
        </p:spPr>
        <p:txBody>
          <a:bodyPr wrap="none" lIns="91440" tIns="45720" rIns="91440" bIns="45720"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6" y="2194443"/>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3"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6" y="2396480"/>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2"/>
            <a:ext cx="366271"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6" y="2127843"/>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5"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4" y="3157900"/>
                <a:ext cx="2426241"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4" y="3157900"/>
                <a:ext cx="2426241" cy="523220"/>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8"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10" y="3228736"/>
                <a:ext cx="3092450" cy="523220"/>
              </a:xfrm>
              <a:prstGeom prst="rect">
                <a:avLst/>
              </a:prstGeom>
              <a:noFill/>
            </p:spPr>
            <p:txBody>
              <a:bodyPr wrap="none" lIns="91440" tIns="45720" rIns="91440" bIns="4572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10" y="3228736"/>
                <a:ext cx="3092450" cy="523220"/>
              </a:xfrm>
              <a:prstGeom prst="rect">
                <a:avLst/>
              </a:prstGeom>
              <a:blipFill>
                <a:blip r:embed="rId5"/>
                <a:stretch>
                  <a:fillRect/>
                </a:stretch>
              </a:blipFill>
            </p:spPr>
            <p:txBody>
              <a:bodyPr/>
              <a:lstStyle/>
              <a:p>
                <a:r>
                  <a:rPr lang="en-US">
                    <a:noFill/>
                  </a:rPr>
                  <a:t> </a:t>
                </a:r>
              </a:p>
            </p:txBody>
          </p:sp>
        </mc:Fallback>
      </mc:AlternateContent>
      <p:sp>
        <p:nvSpPr>
          <p:cNvPr id="22" name="Oval 21"/>
          <p:cNvSpPr/>
          <p:nvPr/>
        </p:nvSpPr>
        <p:spPr>
          <a:xfrm>
            <a:off x="3843807" y="2236456"/>
            <a:ext cx="625344" cy="623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b="1" dirty="0"/>
              <a:t>1</a:t>
            </a:r>
          </a:p>
        </p:txBody>
      </p:sp>
      <p:cxnSp>
        <p:nvCxnSpPr>
          <p:cNvPr id="23" name="Straight Arrow Connector 22"/>
          <p:cNvCxnSpPr>
            <a:endCxn id="22" idx="4"/>
          </p:cNvCxnSpPr>
          <p:nvPr/>
        </p:nvCxnSpPr>
        <p:spPr>
          <a:xfrm flipV="1">
            <a:off x="4054304" y="2859468"/>
            <a:ext cx="102177" cy="4970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01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10" y="2851265"/>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29" name="Oval 28"/>
          <p:cNvSpPr/>
          <p:nvPr/>
        </p:nvSpPr>
        <p:spPr>
          <a:xfrm>
            <a:off x="4896190" y="2824377"/>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30" name="Straight Arrow Connector 29"/>
          <p:cNvCxnSpPr/>
          <p:nvPr/>
        </p:nvCxnSpPr>
        <p:spPr>
          <a:xfrm>
            <a:off x="3565084"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9" y="3131583"/>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30" y="3088407"/>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6" y="280946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34" name="Oval 33"/>
          <p:cNvSpPr/>
          <p:nvPr/>
        </p:nvSpPr>
        <p:spPr>
          <a:xfrm>
            <a:off x="6760066" y="2809461"/>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spTree>
    <p:extLst>
      <p:ext uri="{BB962C8B-B14F-4D97-AF65-F5344CB8AC3E}">
        <p14:creationId xmlns:p14="http://schemas.microsoft.com/office/powerpoint/2010/main" val="88188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14559" y="2851266"/>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3"/>
            <a:ext cx="8308685"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                 (data value L</a:t>
            </a:r>
            <a:r>
              <a:rPr lang="en-US" sz="2800" baseline="-25000" dirty="0"/>
              <a:t>1</a:t>
            </a:r>
            <a:r>
              <a:rPr lang="en-US" sz="2800" dirty="0"/>
              <a:t> stored in memory)</a:t>
            </a:r>
          </a:p>
        </p:txBody>
      </p:sp>
      <p:sp>
        <p:nvSpPr>
          <p:cNvPr id="16" name="Title 1"/>
          <p:cNvSpPr>
            <a:spLocks noGrp="1"/>
          </p:cNvSpPr>
          <p:nvPr>
            <p:ph type="title"/>
          </p:nvPr>
        </p:nvSpPr>
        <p:spPr>
          <a:xfrm>
            <a:off x="838200" y="365125"/>
            <a:ext cx="10515600" cy="1325563"/>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262705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9" y="2851266"/>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5" name="Oval 4"/>
          <p:cNvSpPr/>
          <p:nvPr/>
        </p:nvSpPr>
        <p:spPr>
          <a:xfrm>
            <a:off x="3956101" y="2851266"/>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6" name="Oval 5"/>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7" name="Straight Arrow Connector 6"/>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1" name="Oval 10"/>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2" name="Straight Arrow Connector 11"/>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9" y="4208254"/>
            <a:ext cx="10086416" cy="954107"/>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                   (data values L</a:t>
            </a:r>
            <a:r>
              <a:rPr lang="en-US" sz="2800" baseline="-25000" dirty="0"/>
              <a:t>1</a:t>
            </a:r>
            <a:r>
              <a:rPr lang="en-US" sz="2800" dirty="0"/>
              <a:t> and L</a:t>
            </a:r>
            <a:r>
              <a:rPr lang="en-US" sz="2800" baseline="-25000" dirty="0"/>
              <a:t>2 </a:t>
            </a:r>
            <a:r>
              <a:rPr lang="en-US" sz="2800" dirty="0"/>
              <a:t>stored in memory)</a:t>
            </a:r>
          </a:p>
          <a:p>
            <a:endParaRPr lang="en-US" sz="2800" dirty="0"/>
          </a:p>
        </p:txBody>
      </p:sp>
    </p:spTree>
    <p:extLst>
      <p:ext uri="{BB962C8B-B14F-4D97-AF65-F5344CB8AC3E}">
        <p14:creationId xmlns:p14="http://schemas.microsoft.com/office/powerpoint/2010/main" val="2285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48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1342059796"/>
              </p:ext>
            </p:extLst>
          </p:nvPr>
        </p:nvGraphicFramePr>
        <p:xfrm>
          <a:off x="5943600" y="2895600"/>
          <a:ext cx="1371600" cy="178966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6096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1"/>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2"/>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2" y="5181600"/>
            <a:ext cx="1170709" cy="990600"/>
          </a:xfrm>
          <a:prstGeom prst="rect">
            <a:avLst/>
          </a:prstGeom>
          <a:noFill/>
          <a:ln w="9525">
            <a:noFill/>
            <a:miter lim="800000"/>
            <a:headEnd/>
            <a:tailEnd/>
          </a:ln>
        </p:spPr>
      </p:pic>
      <p:sp>
        <p:nvSpPr>
          <p:cNvPr id="18" name="TextBox 17"/>
          <p:cNvSpPr txBox="1"/>
          <p:nvPr/>
        </p:nvSpPr>
        <p:spPr>
          <a:xfrm>
            <a:off x="4572000" y="5334001"/>
            <a:ext cx="425116"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779654" cy="379656"/>
          </a:xfrm>
          <a:prstGeom prst="rect">
            <a:avLst/>
          </a:prstGeom>
          <a:noFill/>
        </p:spPr>
        <p:txBody>
          <a:bodyPr wrap="none" lIns="91440" tIns="45720" rIns="91440" bIns="45720" rtlCol="0">
            <a:spAutoFit/>
          </a:bodyPr>
          <a:lstStyle/>
          <a:p>
            <a:r>
              <a:rPr lang="en-US" sz="1867" dirty="0" err="1"/>
              <a:t>jblocki</a:t>
            </a:r>
            <a:r>
              <a:rPr lang="en-US" sz="1867" dirty="0"/>
              <a:t>, 123456</a:t>
            </a:r>
          </a:p>
        </p:txBody>
      </p:sp>
      <p:sp>
        <p:nvSpPr>
          <p:cNvPr id="24" name="TextBox 23"/>
          <p:cNvSpPr txBox="1"/>
          <p:nvPr/>
        </p:nvSpPr>
        <p:spPr>
          <a:xfrm>
            <a:off x="6096000" y="4656891"/>
            <a:ext cx="4419600" cy="1569660"/>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ext uri="{D42A27DB-BD31-4B8C-83A1-F6EECF244321}">
                <p14:modId xmlns:p14="http://schemas.microsoft.com/office/powerpoint/2010/main" val="584690367"/>
              </p:ext>
            </p:extLst>
          </p:nvPr>
        </p:nvGraphicFramePr>
        <p:xfrm>
          <a:off x="9144000" y="2895600"/>
          <a:ext cx="2209799" cy="1761291"/>
        </p:xfrm>
        <a:graphic>
          <a:graphicData uri="http://schemas.openxmlformats.org/drawingml/2006/table">
            <a:tbl>
              <a:tblPr firstRow="1" bandRow="1">
                <a:tableStyleId>{5C22544A-7EE6-4342-B048-85BDC9FD1C3A}</a:tableStyleId>
              </a:tblPr>
              <a:tblGrid>
                <a:gridCol w="2209799">
                  <a:extLst>
                    <a:ext uri="{9D8B030D-6E8A-4147-A177-3AD203B41FA5}">
                      <a16:colId xmlns:a16="http://schemas.microsoft.com/office/drawing/2014/main" val="20000"/>
                    </a:ext>
                  </a:extLst>
                </a:gridCol>
              </a:tblGrid>
              <a:tr h="590362">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70929">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00562928"/>
              </p:ext>
            </p:extLst>
          </p:nvPr>
        </p:nvGraphicFramePr>
        <p:xfrm>
          <a:off x="7319659" y="2895600"/>
          <a:ext cx="1824341" cy="1761291"/>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600888">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60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1"/>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37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1"/>
            <a:ext cx="1705916"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Tree>
    <p:extLst>
      <p:ext uri="{BB962C8B-B14F-4D97-AF65-F5344CB8AC3E}">
        <p14:creationId xmlns:p14="http://schemas.microsoft.com/office/powerpoint/2010/main" val="3346569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1"/>
            <a:ext cx="1705916"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
        <p:nvSpPr>
          <p:cNvPr id="29" name="TextBox 28"/>
          <p:cNvSpPr txBox="1"/>
          <p:nvPr/>
        </p:nvSpPr>
        <p:spPr>
          <a:xfrm>
            <a:off x="1069848" y="5454885"/>
            <a:ext cx="1406154" cy="523220"/>
          </a:xfrm>
          <a:prstGeom prst="rect">
            <a:avLst/>
          </a:prstGeom>
          <a:noFill/>
        </p:spPr>
        <p:txBody>
          <a:bodyPr wrap="none" lIns="91440" tIns="45720" rIns="91440" bIns="45720" rtlCol="0">
            <a:spAutoFit/>
          </a:bodyPr>
          <a:lstStyle/>
          <a:p>
            <a:r>
              <a:rPr lang="en-US" sz="2800" dirty="0"/>
              <a:t>P</a:t>
            </a:r>
            <a:r>
              <a:rPr lang="en-US" sz="2800" baseline="-25000" dirty="0"/>
              <a:t>5</a:t>
            </a:r>
            <a:r>
              <a:rPr lang="en-US" sz="2800" dirty="0"/>
              <a:t> = {5}</a:t>
            </a:r>
          </a:p>
        </p:txBody>
      </p:sp>
    </p:spTree>
    <p:extLst>
      <p:ext uri="{BB962C8B-B14F-4D97-AF65-F5344CB8AC3E}">
        <p14:creationId xmlns:p14="http://schemas.microsoft.com/office/powerpoint/2010/main" val="2032246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55378"/>
                <a:ext cx="10515600" cy="4351338"/>
              </a:xfrm>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867">
                          <a:latin typeface="Cambria Math" panose="02040503050406030204" pitchFamily="18" charset="0"/>
                        </a:rPr>
                        <m:t>ST</m:t>
                      </m:r>
                      <m:d>
                        <m:dPr>
                          <m:ctrlPr>
                            <a:rPr lang="en-US" sz="3867" i="1">
                              <a:latin typeface="Cambria Math" panose="02040503050406030204" pitchFamily="18" charset="0"/>
                            </a:rPr>
                          </m:ctrlPr>
                        </m:dPr>
                        <m:e>
                          <m:r>
                            <a:rPr lang="en-US" sz="3867" i="1">
                              <a:latin typeface="Cambria Math" panose="02040503050406030204" pitchFamily="18" charset="0"/>
                            </a:rPr>
                            <m:t>𝐺</m:t>
                          </m:r>
                        </m:e>
                      </m:d>
                      <m:r>
                        <a:rPr lang="en-US" sz="3867" i="1">
                          <a:latin typeface="Cambria Math" panose="02040503050406030204" pitchFamily="18" charset="0"/>
                        </a:rPr>
                        <m:t>=</m:t>
                      </m:r>
                      <m:func>
                        <m:funcPr>
                          <m:ctrlPr>
                            <a:rPr lang="en-US" sz="3867" i="1">
                              <a:latin typeface="Cambria Math" panose="02040503050406030204" pitchFamily="18" charset="0"/>
                            </a:rPr>
                          </m:ctrlPr>
                        </m:funcPr>
                        <m:fName>
                          <m:limLow>
                            <m:limLowPr>
                              <m:ctrlPr>
                                <a:rPr lang="en-US" sz="3867" i="1">
                                  <a:latin typeface="Cambria Math" panose="02040503050406030204" pitchFamily="18" charset="0"/>
                                </a:rPr>
                              </m:ctrlPr>
                            </m:limLowPr>
                            <m:e>
                              <m:r>
                                <m:rPr>
                                  <m:sty m:val="p"/>
                                </m:rPr>
                                <a:rPr lang="en-US" sz="3867">
                                  <a:latin typeface="Cambria Math" panose="02040503050406030204" pitchFamily="18" charset="0"/>
                                </a:rPr>
                                <m:t>min</m:t>
                              </m:r>
                            </m:e>
                            <m:lim>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lim>
                          </m:limLow>
                        </m:fName>
                        <m:e>
                          <m:d>
                            <m:dPr>
                              <m:ctrlPr>
                                <a:rPr lang="en-US" sz="3867" i="1">
                                  <a:latin typeface="Cambria Math" panose="02040503050406030204" pitchFamily="18" charset="0"/>
                                </a:rPr>
                              </m:ctrlPr>
                            </m:dPr>
                            <m:e>
                              <m:sSub>
                                <m:sSubPr>
                                  <m:ctrlPr>
                                    <a:rPr lang="en-US" sz="3867" i="1">
                                      <a:latin typeface="Cambria Math" panose="02040503050406030204" pitchFamily="18" charset="0"/>
                                    </a:rPr>
                                  </m:ctrlPr>
                                </m:sSubPr>
                                <m:e>
                                  <m:r>
                                    <a:rPr lang="en-US" sz="3867" i="1">
                                      <a:latin typeface="Cambria Math" panose="02040503050406030204" pitchFamily="18" charset="0"/>
                                    </a:rPr>
                                    <m:t>𝑡</m:t>
                                  </m:r>
                                </m:e>
                                <m:sub>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sub>
                              </m:sSub>
                              <m:r>
                                <a:rPr lang="en-US" sz="3867" i="1">
                                  <a:latin typeface="Cambria Math" panose="02040503050406030204" pitchFamily="18" charset="0"/>
                                  <a:ea typeface="Cambria Math" panose="02040503050406030204" pitchFamily="18" charset="0"/>
                                </a:rPr>
                                <m:t>×</m:t>
                              </m:r>
                              <m:func>
                                <m:funcPr>
                                  <m:ctrlPr>
                                    <a:rPr lang="en-US" sz="3867" i="1">
                                      <a:latin typeface="Cambria Math" panose="02040503050406030204" pitchFamily="18" charset="0"/>
                                    </a:rPr>
                                  </m:ctrlPr>
                                </m:funcPr>
                                <m:fName>
                                  <m:limLow>
                                    <m:limLowPr>
                                      <m:ctrlPr>
                                        <a:rPr lang="en-US" sz="3867" i="1">
                                          <a:latin typeface="Cambria Math" panose="02040503050406030204" pitchFamily="18" charset="0"/>
                                        </a:rPr>
                                      </m:ctrlPr>
                                    </m:limLowPr>
                                    <m:e>
                                      <m:r>
                                        <m:rPr>
                                          <m:sty m:val="p"/>
                                        </m:rPr>
                                        <a:rPr lang="en-US" sz="3867">
                                          <a:latin typeface="Cambria Math" panose="02040503050406030204" pitchFamily="18" charset="0"/>
                                        </a:rPr>
                                        <m:t>max</m:t>
                                      </m:r>
                                    </m:e>
                                    <m:lim>
                                      <m:r>
                                        <a:rPr lang="en-US" sz="3867" i="1">
                                          <a:latin typeface="Cambria Math" panose="02040503050406030204" pitchFamily="18" charset="0"/>
                                        </a:rPr>
                                        <m:t>𝑖</m:t>
                                      </m:r>
                                      <m:r>
                                        <a:rPr lang="en-US" sz="3867" i="1">
                                          <a:latin typeface="Cambria Math" panose="02040503050406030204" pitchFamily="18" charset="0"/>
                                          <a:ea typeface="Cambria Math" panose="02040503050406030204" pitchFamily="18" charset="0"/>
                                        </a:rPr>
                                        <m:t>≤</m:t>
                                      </m:r>
                                      <m:sSub>
                                        <m:sSubPr>
                                          <m:ctrlPr>
                                            <a:rPr lang="en-US" sz="3867" i="1">
                                              <a:latin typeface="Cambria Math" panose="02040503050406030204" pitchFamily="18" charset="0"/>
                                              <a:ea typeface="Cambria Math" panose="02040503050406030204" pitchFamily="18" charset="0"/>
                                            </a:rPr>
                                          </m:ctrlPr>
                                        </m:sSubPr>
                                        <m:e>
                                          <m:r>
                                            <a:rPr lang="en-US" sz="3867" i="1">
                                              <a:latin typeface="Cambria Math" panose="02040503050406030204" pitchFamily="18" charset="0"/>
                                              <a:ea typeface="Cambria Math" panose="02040503050406030204" pitchFamily="18" charset="0"/>
                                            </a:rPr>
                                            <m:t>𝑡</m:t>
                                          </m:r>
                                        </m:e>
                                        <m:sub>
                                          <m:acc>
                                            <m:accPr>
                                              <m:chr m:val="⃗"/>
                                              <m:ctrlPr>
                                                <a:rPr lang="en-US" sz="3867" i="1">
                                                  <a:latin typeface="Cambria Math" panose="02040503050406030204" pitchFamily="18" charset="0"/>
                                                  <a:ea typeface="Cambria Math" panose="02040503050406030204" pitchFamily="18" charset="0"/>
                                                </a:rPr>
                                              </m:ctrlPr>
                                            </m:accPr>
                                            <m:e>
                                              <m:r>
                                                <a:rPr lang="en-US" sz="3867" i="1">
                                                  <a:latin typeface="Cambria Math" panose="02040503050406030204" pitchFamily="18" charset="0"/>
                                                  <a:ea typeface="Cambria Math" panose="02040503050406030204" pitchFamily="18" charset="0"/>
                                                </a:rPr>
                                                <m:t>𝑃</m:t>
                                              </m:r>
                                            </m:e>
                                          </m:acc>
                                        </m:sub>
                                      </m:sSub>
                                    </m:lim>
                                  </m:limLow>
                                </m:fName>
                                <m:e>
                                  <m:d>
                                    <m:dPr>
                                      <m:begChr m:val="|"/>
                                      <m:endChr m:val="|"/>
                                      <m:ctrlPr>
                                        <a:rPr lang="en-US" sz="3867" i="1">
                                          <a:latin typeface="Cambria Math" panose="02040503050406030204" pitchFamily="18" charset="0"/>
                                        </a:rPr>
                                      </m:ctrlPr>
                                    </m:dPr>
                                    <m:e>
                                      <m:sSub>
                                        <m:sSubPr>
                                          <m:ctrlPr>
                                            <a:rPr lang="en-US" sz="3867" i="1">
                                              <a:latin typeface="Cambria Math" panose="02040503050406030204" pitchFamily="18" charset="0"/>
                                            </a:rPr>
                                          </m:ctrlPr>
                                        </m:sSubPr>
                                        <m:e>
                                          <m:r>
                                            <a:rPr lang="en-US" sz="3867" i="1">
                                              <a:latin typeface="Cambria Math" panose="02040503050406030204" pitchFamily="18" charset="0"/>
                                            </a:rPr>
                                            <m:t>𝑃</m:t>
                                          </m:r>
                                        </m:e>
                                        <m:sub>
                                          <m:r>
                                            <a:rPr lang="en-US" sz="3867"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55378"/>
                <a:ext cx="10515600" cy="4351338"/>
              </a:xfrm>
              <a:blipFill>
                <a:blip r:embed="rId2"/>
                <a:stretch>
                  <a:fillRect l="-638"/>
                </a:stretch>
              </a:blipFill>
            </p:spPr>
            <p:txBody>
              <a:bodyPr/>
              <a:lstStyle/>
              <a:p>
                <a:r>
                  <a:rPr lang="en-US">
                    <a:noFill/>
                  </a:rPr>
                  <a:t> </a:t>
                </a:r>
              </a:p>
            </p:txBody>
          </p:sp>
        </mc:Fallback>
      </mc:AlternateContent>
      <p:grpSp>
        <p:nvGrpSpPr>
          <p:cNvPr id="4" name="Group 3"/>
          <p:cNvGrpSpPr/>
          <p:nvPr/>
        </p:nvGrpSpPr>
        <p:grpSpPr>
          <a:xfrm>
            <a:off x="7239000" y="4028282"/>
            <a:ext cx="2981646" cy="2165734"/>
            <a:chOff x="-821691" y="4146380"/>
            <a:chExt cx="3857483" cy="2801902"/>
          </a:xfrm>
        </p:grpSpPr>
        <p:sp>
          <p:nvSpPr>
            <p:cNvPr id="5" name="TextBox 4"/>
            <p:cNvSpPr txBox="1"/>
            <p:nvPr/>
          </p:nvSpPr>
          <p:spPr>
            <a:xfrm>
              <a:off x="726876" y="6302214"/>
              <a:ext cx="1074537" cy="646068"/>
            </a:xfrm>
            <a:prstGeom prst="rect">
              <a:avLst/>
            </a:prstGeom>
            <a:noFill/>
          </p:spPr>
          <p:txBody>
            <a:bodyPr wrap="none" rtlCol="0">
              <a:spAutoFit/>
            </a:bodyPr>
            <a:lstStyle/>
            <a:p>
              <a:r>
                <a:rPr lang="en-US" dirty="0" smtClean="0"/>
                <a:t>time</a:t>
              </a:r>
              <a:endParaRPr lang="en-GB" dirty="0"/>
            </a:p>
          </p:txBody>
        </p:sp>
        <p:sp>
          <p:nvSpPr>
            <p:cNvPr id="6" name="TextBox 5"/>
            <p:cNvSpPr txBox="1"/>
            <p:nvPr/>
          </p:nvSpPr>
          <p:spPr>
            <a:xfrm rot="16200000">
              <a:off x="-997060" y="5461815"/>
              <a:ext cx="720069" cy="369332"/>
            </a:xfrm>
            <a:prstGeom prst="rect">
              <a:avLst/>
            </a:prstGeom>
            <a:noFill/>
          </p:spPr>
          <p:txBody>
            <a:bodyPr wrap="none" rtlCol="0">
              <a:spAutoFit/>
            </a:bodyPr>
            <a:lstStyle/>
            <a:p>
              <a:r>
                <a:rPr lang="en-US" dirty="0" smtClean="0"/>
                <a:t>space</a:t>
              </a:r>
              <a:endParaRPr lang="en-GB" dirty="0"/>
            </a:p>
          </p:txBody>
        </p:sp>
        <p:sp>
          <p:nvSpPr>
            <p:cNvPr id="7" name="TextBox 6"/>
            <p:cNvSpPr txBox="1"/>
            <p:nvPr/>
          </p:nvSpPr>
          <p:spPr>
            <a:xfrm>
              <a:off x="-665368" y="4672383"/>
              <a:ext cx="369012" cy="369332"/>
            </a:xfrm>
            <a:prstGeom prst="rect">
              <a:avLst/>
            </a:prstGeom>
            <a:noFill/>
          </p:spPr>
          <p:txBody>
            <a:bodyPr wrap="none" rtlCol="0">
              <a:spAutoFit/>
            </a:bodyPr>
            <a:lstStyle/>
            <a:p>
              <a:r>
                <a:rPr lang="en-US" dirty="0">
                  <a:solidFill>
                    <a:schemeClr val="accent1"/>
                  </a:solidFill>
                </a:rPr>
                <a:t>m</a:t>
              </a:r>
              <a:endParaRPr lang="en-GB" dirty="0">
                <a:solidFill>
                  <a:schemeClr val="accent1"/>
                </a:solidFill>
              </a:endParaRPr>
            </a:p>
          </p:txBody>
        </p:sp>
        <p:sp>
          <p:nvSpPr>
            <p:cNvPr id="8" name="TextBox 7"/>
            <p:cNvSpPr txBox="1"/>
            <p:nvPr/>
          </p:nvSpPr>
          <p:spPr>
            <a:xfrm>
              <a:off x="2503381" y="6386465"/>
              <a:ext cx="261610" cy="369332"/>
            </a:xfrm>
            <a:prstGeom prst="rect">
              <a:avLst/>
            </a:prstGeom>
            <a:noFill/>
          </p:spPr>
          <p:txBody>
            <a:bodyPr wrap="none" rtlCol="0">
              <a:spAutoFit/>
            </a:bodyPr>
            <a:lstStyle/>
            <a:p>
              <a:r>
                <a:rPr lang="en-US" dirty="0" smtClean="0">
                  <a:solidFill>
                    <a:schemeClr val="accent1"/>
                  </a:solidFill>
                </a:rPr>
                <a:t>t</a:t>
              </a:r>
              <a:endParaRPr lang="en-GB" dirty="0">
                <a:solidFill>
                  <a:schemeClr val="accent1"/>
                </a:solidFill>
              </a:endParaRPr>
            </a:p>
          </p:txBody>
        </p:sp>
        <p:sp>
          <p:nvSpPr>
            <p:cNvPr id="9" name="TextBox 8"/>
            <p:cNvSpPr txBox="1"/>
            <p:nvPr/>
          </p:nvSpPr>
          <p:spPr>
            <a:xfrm>
              <a:off x="553515" y="4146380"/>
              <a:ext cx="1087990" cy="461665"/>
            </a:xfrm>
            <a:prstGeom prst="rect">
              <a:avLst/>
            </a:prstGeom>
            <a:noFill/>
          </p:spPr>
          <p:txBody>
            <a:bodyPr wrap="none" rtlCol="0">
              <a:spAutoFit/>
            </a:bodyPr>
            <a:lstStyle/>
            <a:p>
              <a:r>
                <a:rPr lang="en-US" sz="2400" u="sng" dirty="0" smtClean="0"/>
                <a:t>ST Cost</a:t>
              </a:r>
              <a:endParaRPr lang="en-GB" sz="2400" u="sng" dirty="0">
                <a:solidFill>
                  <a:schemeClr val="accent1"/>
                </a:solidFill>
              </a:endParaRPr>
            </a:p>
          </p:txBody>
        </p:sp>
        <p:grpSp>
          <p:nvGrpSpPr>
            <p:cNvPr id="10" name="Group 9"/>
            <p:cNvGrpSpPr/>
            <p:nvPr/>
          </p:nvGrpSpPr>
          <p:grpSpPr>
            <a:xfrm>
              <a:off x="-358356" y="4697796"/>
              <a:ext cx="3103182" cy="1738398"/>
              <a:chOff x="1570552" y="3338357"/>
              <a:chExt cx="3103182" cy="1738398"/>
            </a:xfrm>
          </p:grpSpPr>
          <p:sp>
            <p:nvSpPr>
              <p:cNvPr id="14" name="Rectangle 13"/>
              <p:cNvSpPr/>
              <p:nvPr/>
            </p:nvSpPr>
            <p:spPr>
              <a:xfrm>
                <a:off x="1643361" y="3488084"/>
                <a:ext cx="2919733" cy="1451119"/>
              </a:xfrm>
              <a:prstGeom prst="rect">
                <a:avLst/>
              </a:prstGeom>
              <a:pattFill prst="wdUpDiag">
                <a:fgClr>
                  <a:srgbClr val="FF0000"/>
                </a:fgClr>
                <a:bgClr>
                  <a:srgbClr val="DEDDDD"/>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570552" y="3488084"/>
                <a:ext cx="3103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63094" y="3338357"/>
                <a:ext cx="0" cy="17383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64414" y="4855908"/>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285546" y="4563815"/>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68830" y="6295069"/>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17535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636959"/>
              </a:xfrm>
            </p:spPr>
            <p:txBody>
              <a:bodyPr>
                <a:normAutofit lnSpcReduction="10000"/>
              </a:bodyPr>
              <a:lstStyle/>
              <a:p>
                <a:r>
                  <a:rPr lang="en-GB" sz="2400" dirty="0"/>
                  <a:t>Problem: for parallel computation ST-complexity can scale badly in the number of evaluations of a function.</a:t>
                </a:r>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a:p>
                <a:pPr marL="0" indent="0">
                  <a:buNone/>
                </a:pPr>
                <a:endParaRPr lang="en-GB" sz="2400" dirty="0"/>
              </a:p>
              <a:p>
                <a:pPr marL="0" indent="0">
                  <a:buNone/>
                </a:pPr>
                <a:r>
                  <a:rPr lang="en-GB" sz="2400" dirty="0"/>
                  <a:t>[AS15] </a:t>
                </a:r>
                <a14:m>
                  <m:oMath xmlns:m="http://schemas.openxmlformats.org/officeDocument/2006/math">
                    <m:r>
                      <a:rPr lang="en-US" sz="2400" i="1" dirty="0">
                        <a:latin typeface="Cambria Math"/>
                        <a:ea typeface="Cambria Math"/>
                      </a:rPr>
                      <m:t>∃ </m:t>
                    </m:r>
                  </m:oMath>
                </a14:m>
                <a:r>
                  <a:rPr lang="en-GB" sz="2400" dirty="0"/>
                  <a:t>function </a:t>
                </a:r>
                <a:r>
                  <a:rPr lang="en-GB" sz="2400" i="1" dirty="0" err="1"/>
                  <a:t>f</a:t>
                </a:r>
                <a:r>
                  <a:rPr lang="en-GB" sz="2400" baseline="-25000" dirty="0" err="1"/>
                  <a:t>n</a:t>
                </a:r>
                <a:r>
                  <a:rPr lang="en-GB" sz="2400" dirty="0"/>
                  <a:t> (consisting of n RO calls) such that: </a:t>
                </a:r>
                <a14:m>
                  <m:oMath xmlns:m="http://schemas.openxmlformats.org/officeDocument/2006/math">
                    <m:r>
                      <a:rPr lang="en-US" sz="2400" i="1">
                        <a:latin typeface="Cambria Math"/>
                      </a:rPr>
                      <m:t>𝑆𝑇</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𝑓</m:t>
                            </m:r>
                          </m:e>
                          <m:sup>
                            <m:r>
                              <a:rPr lang="en-US" sz="2400" i="1">
                                <a:latin typeface="Cambria Math"/>
                                <a:ea typeface="Cambria Math"/>
                              </a:rPr>
                              <m:t>×</m:t>
                            </m:r>
                            <m:rad>
                              <m:radPr>
                                <m:degHide m:val="on"/>
                                <m:ctrlPr>
                                  <a:rPr lang="en-US" sz="2400" i="1">
                                    <a:latin typeface="Cambria Math" panose="02040503050406030204" pitchFamily="18" charset="0"/>
                                    <a:ea typeface="Cambria Math"/>
                                  </a:rPr>
                                </m:ctrlPr>
                              </m:radPr>
                              <m:deg/>
                              <m:e>
                                <m:r>
                                  <a:rPr lang="en-US" sz="2400" i="1">
                                    <a:latin typeface="Cambria Math"/>
                                    <a:ea typeface="Cambria Math"/>
                                  </a:rPr>
                                  <m:t>𝑛</m:t>
                                </m:r>
                              </m:e>
                            </m:rad>
                          </m:sup>
                        </m:sSup>
                      </m:e>
                    </m:d>
                    <m:r>
                      <a:rPr lang="en-US" sz="2400" i="1">
                        <a:latin typeface="Cambria Math"/>
                      </a:rPr>
                      <m:t>=</m:t>
                    </m:r>
                    <m:r>
                      <a:rPr lang="en-US" sz="2400" i="1">
                        <a:latin typeface="Cambria Math"/>
                      </a:rPr>
                      <m:t>𝑂</m:t>
                    </m:r>
                    <m:r>
                      <a:rPr lang="en-US" sz="2400" i="1">
                        <a:latin typeface="Cambria Math"/>
                      </a:rPr>
                      <m:t>(</m:t>
                    </m:r>
                    <m:r>
                      <a:rPr lang="en-US" sz="2400" i="1">
                        <a:latin typeface="Cambria Math"/>
                      </a:rPr>
                      <m:t>𝑆𝑇</m:t>
                    </m:r>
                    <m:d>
                      <m:dPr>
                        <m:ctrlPr>
                          <a:rPr lang="en-US" sz="2400" i="1">
                            <a:latin typeface="Cambria Math" panose="02040503050406030204" pitchFamily="18" charset="0"/>
                          </a:rPr>
                        </m:ctrlPr>
                      </m:dPr>
                      <m:e>
                        <m:r>
                          <a:rPr lang="en-US" sz="2400" i="1">
                            <a:latin typeface="Cambria Math"/>
                          </a:rPr>
                          <m:t>𝑓</m:t>
                        </m:r>
                      </m:e>
                    </m:d>
                    <m:r>
                      <a:rPr lang="en-US" sz="2400" i="1">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636959"/>
              </a:xfrm>
              <a:blipFill>
                <a:blip r:embed="rId2"/>
                <a:stretch>
                  <a:fillRect l="-928" r="-580"/>
                </a:stretch>
              </a:blipFill>
            </p:spPr>
            <p:txBody>
              <a:bodyPr/>
              <a:lstStyle/>
              <a:p>
                <a:r>
                  <a:rPr lang="en-US">
                    <a:noFill/>
                  </a:rPr>
                  <a:t> </a:t>
                </a:r>
              </a:p>
            </p:txBody>
          </p:sp>
        </mc:Fallback>
      </mc:AlternateContent>
      <p:grpSp>
        <p:nvGrpSpPr>
          <p:cNvPr id="4" name="Group 3"/>
          <p:cNvGrpSpPr/>
          <p:nvPr/>
        </p:nvGrpSpPr>
        <p:grpSpPr>
          <a:xfrm>
            <a:off x="1652815" y="3313349"/>
            <a:ext cx="9789825" cy="2110519"/>
            <a:chOff x="1652814" y="3313348"/>
            <a:chExt cx="9789824" cy="2110518"/>
          </a:xfrm>
        </p:grpSpPr>
        <p:sp>
          <p:nvSpPr>
            <p:cNvPr id="7" name="TextBox 6"/>
            <p:cNvSpPr txBox="1"/>
            <p:nvPr/>
          </p:nvSpPr>
          <p:spPr>
            <a:xfrm>
              <a:off x="3503179" y="5044210"/>
              <a:ext cx="635110" cy="379656"/>
            </a:xfrm>
            <a:prstGeom prst="rect">
              <a:avLst/>
            </a:prstGeom>
            <a:noFill/>
          </p:spPr>
          <p:txBody>
            <a:bodyPr wrap="none" rtlCol="0">
              <a:spAutoFit/>
            </a:bodyPr>
            <a:lstStyle/>
            <a:p>
              <a:r>
                <a:rPr lang="en-US" sz="1867" dirty="0"/>
                <a:t>time</a:t>
              </a:r>
              <a:endParaRPr lang="en-GB" sz="1867" dirty="0"/>
            </a:p>
          </p:txBody>
        </p:sp>
        <p:sp>
          <p:nvSpPr>
            <p:cNvPr id="8" name="TextBox 7"/>
            <p:cNvSpPr txBox="1"/>
            <p:nvPr/>
          </p:nvSpPr>
          <p:spPr>
            <a:xfrm rot="16200000">
              <a:off x="1430509" y="3961773"/>
              <a:ext cx="824265" cy="379656"/>
            </a:xfrm>
            <a:prstGeom prst="rect">
              <a:avLst/>
            </a:prstGeom>
            <a:noFill/>
          </p:spPr>
          <p:txBody>
            <a:bodyPr wrap="none" rtlCol="0">
              <a:spAutoFit/>
            </a:bodyPr>
            <a:lstStyle/>
            <a:p>
              <a:r>
                <a:rPr lang="en-US" sz="1867" dirty="0"/>
                <a:t>space</a:t>
              </a:r>
              <a:endParaRPr lang="en-GB" sz="1867" dirty="0"/>
            </a:p>
          </p:txBody>
        </p:sp>
        <p:sp>
          <p:nvSpPr>
            <p:cNvPr id="10" name="TextBox 9"/>
            <p:cNvSpPr txBox="1"/>
            <p:nvPr/>
          </p:nvSpPr>
          <p:spPr>
            <a:xfrm>
              <a:off x="1964705" y="3701208"/>
              <a:ext cx="433132" cy="379656"/>
            </a:xfrm>
            <a:prstGeom prst="rect">
              <a:avLst/>
            </a:prstGeom>
            <a:noFill/>
          </p:spPr>
          <p:txBody>
            <a:bodyPr wrap="none" rtlCol="0">
              <a:spAutoFit/>
            </a:bodyPr>
            <a:lstStyle/>
            <a:p>
              <a:r>
                <a:rPr lang="en-US" sz="1867" dirty="0">
                  <a:solidFill>
                    <a:schemeClr val="accent1"/>
                  </a:solidFill>
                </a:rPr>
                <a:t>S</a:t>
              </a:r>
              <a:r>
                <a:rPr lang="en-US" sz="1867" baseline="-25000" dirty="0">
                  <a:solidFill>
                    <a:schemeClr val="accent1"/>
                  </a:solidFill>
                </a:rPr>
                <a:t>1</a:t>
              </a:r>
              <a:endParaRPr lang="en-GB" sz="1867" baseline="-25000" dirty="0">
                <a:solidFill>
                  <a:schemeClr val="accent1"/>
                </a:solidFill>
              </a:endParaRPr>
            </a:p>
          </p:txBody>
        </p:sp>
        <p:sp>
          <p:nvSpPr>
            <p:cNvPr id="11" name="TextBox 10"/>
            <p:cNvSpPr txBox="1"/>
            <p:nvPr/>
          </p:nvSpPr>
          <p:spPr>
            <a:xfrm>
              <a:off x="4673050" y="4927665"/>
              <a:ext cx="418704" cy="379656"/>
            </a:xfrm>
            <a:prstGeom prst="rect">
              <a:avLst/>
            </a:prstGeom>
            <a:noFill/>
          </p:spPr>
          <p:txBody>
            <a:bodyPr wrap="none" rtlCol="0">
              <a:spAutoFit/>
            </a:bodyPr>
            <a:lstStyle/>
            <a:p>
              <a:r>
                <a:rPr lang="en-US" sz="1867" dirty="0">
                  <a:solidFill>
                    <a:schemeClr val="accent1"/>
                  </a:solidFill>
                </a:rPr>
                <a:t>T</a:t>
              </a:r>
              <a:r>
                <a:rPr lang="en-US" sz="1867" baseline="-25000" dirty="0">
                  <a:solidFill>
                    <a:schemeClr val="accent1"/>
                  </a:solidFill>
                </a:rPr>
                <a:t>1</a:t>
              </a:r>
              <a:endParaRPr lang="en-GB" sz="1867" baseline="-25000" dirty="0">
                <a:solidFill>
                  <a:schemeClr val="accent1"/>
                </a:solidFill>
              </a:endParaRPr>
            </a:p>
          </p:txBody>
        </p:sp>
        <p:sp>
          <p:nvSpPr>
            <p:cNvPr id="12" name="TextBox 11"/>
            <p:cNvSpPr txBox="1"/>
            <p:nvPr/>
          </p:nvSpPr>
          <p:spPr>
            <a:xfrm>
              <a:off x="6497053" y="3398905"/>
              <a:ext cx="4945585" cy="523220"/>
            </a:xfrm>
            <a:prstGeom prst="rect">
              <a:avLst/>
            </a:prstGeom>
            <a:noFill/>
          </p:spPr>
          <p:txBody>
            <a:bodyPr wrap="none" rtlCol="0">
              <a:spAutoFit/>
            </a:bodyPr>
            <a:lstStyle/>
            <a:p>
              <a:r>
                <a:rPr lang="en-US" sz="2800" dirty="0"/>
                <a:t>ST</a:t>
              </a:r>
              <a:r>
                <a:rPr lang="en-US" sz="2800" baseline="-25000" dirty="0"/>
                <a:t>1</a:t>
              </a:r>
              <a:r>
                <a:rPr lang="en-US" sz="2800" dirty="0"/>
                <a:t> = </a:t>
              </a:r>
              <a:r>
                <a:rPr lang="en-US" sz="2800" dirty="0">
                  <a:solidFill>
                    <a:schemeClr val="accent1"/>
                  </a:solidFill>
                </a:rPr>
                <a:t>S</a:t>
              </a:r>
              <a:r>
                <a:rPr lang="en-US" sz="2800" baseline="-25000" dirty="0">
                  <a:solidFill>
                    <a:schemeClr val="accent1"/>
                  </a:solidFill>
                </a:rPr>
                <a:t>1</a:t>
              </a:r>
              <a:r>
                <a:rPr lang="en-US" sz="2800" dirty="0">
                  <a:solidFill>
                    <a:schemeClr val="tx2"/>
                  </a:solidFill>
                </a:rPr>
                <a:t> </a:t>
              </a:r>
              <a:r>
                <a:rPr lang="en-US" sz="2800" dirty="0"/>
                <a:t>× </a:t>
              </a:r>
              <a:r>
                <a:rPr lang="en-US" sz="2800" dirty="0">
                  <a:solidFill>
                    <a:schemeClr val="accent1"/>
                  </a:solidFill>
                </a:rPr>
                <a:t>T</a:t>
              </a:r>
              <a:r>
                <a:rPr lang="en-US" sz="2800" baseline="-25000" dirty="0">
                  <a:solidFill>
                    <a:schemeClr val="accent1"/>
                  </a:solidFill>
                </a:rPr>
                <a:t>1 </a:t>
              </a:r>
              <a:r>
                <a:rPr lang="en-US" sz="2800" dirty="0">
                  <a:latin typeface="Lucida Sans Unicode" panose="020B0602030504020204" pitchFamily="34" charset="0"/>
                  <a:cs typeface="Lucida Sans Unicode" panose="020B0602030504020204" pitchFamily="34" charset="0"/>
                </a:rPr>
                <a:t>≈</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solidFill>
                    <a:schemeClr val="accent2"/>
                  </a:solidFill>
                </a:rPr>
                <a:t>S</a:t>
              </a:r>
              <a:r>
                <a:rPr lang="en-US" sz="2800" baseline="-25000" dirty="0">
                  <a:solidFill>
                    <a:schemeClr val="accent2"/>
                  </a:solidFill>
                </a:rPr>
                <a:t>3</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t>×</a:t>
              </a:r>
              <a:r>
                <a:rPr lang="en-US" sz="2800" dirty="0">
                  <a:solidFill>
                    <a:schemeClr val="accent1"/>
                  </a:solidFill>
                  <a:latin typeface="Lucida Sans Unicode" panose="020B0602030504020204" pitchFamily="34" charset="0"/>
                  <a:cs typeface="Lucida Sans Unicode" panose="020B0602030504020204" pitchFamily="34" charset="0"/>
                </a:rPr>
                <a:t> </a:t>
              </a:r>
              <a:r>
                <a:rPr lang="en-US" sz="2800" dirty="0">
                  <a:solidFill>
                    <a:schemeClr val="accent2"/>
                  </a:solidFill>
                </a:rPr>
                <a:t>T</a:t>
              </a:r>
              <a:r>
                <a:rPr lang="en-US" sz="2800" baseline="-25000" dirty="0">
                  <a:solidFill>
                    <a:schemeClr val="accent2"/>
                  </a:solidFill>
                </a:rPr>
                <a:t>3</a:t>
              </a:r>
              <a:r>
                <a:rPr lang="en-US" sz="2800" dirty="0">
                  <a:solidFill>
                    <a:schemeClr val="accent2"/>
                  </a:solidFill>
                </a:rPr>
                <a:t> </a:t>
              </a:r>
              <a:r>
                <a:rPr lang="en-US" sz="2800" dirty="0"/>
                <a:t>= ST</a:t>
              </a:r>
              <a:r>
                <a:rPr lang="en-US" sz="2800" baseline="-25000" dirty="0"/>
                <a:t>3</a:t>
              </a:r>
              <a:endParaRPr lang="en-GB" sz="28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433132" cy="379656"/>
            </a:xfrm>
            <a:prstGeom prst="rect">
              <a:avLst/>
            </a:prstGeom>
            <a:noFill/>
          </p:spPr>
          <p:txBody>
            <a:bodyPr wrap="none" rtlCol="0">
              <a:spAutoFit/>
            </a:bodyPr>
            <a:lstStyle/>
            <a:p>
              <a:r>
                <a:rPr lang="en-US" sz="1867" dirty="0">
                  <a:solidFill>
                    <a:schemeClr val="accent2"/>
                  </a:solidFill>
                </a:rPr>
                <a:t>S</a:t>
              </a:r>
              <a:r>
                <a:rPr lang="en-US" sz="1867" baseline="-25000" dirty="0">
                  <a:solidFill>
                    <a:schemeClr val="accent2"/>
                  </a:solidFill>
                </a:rPr>
                <a:t>3</a:t>
              </a:r>
              <a:endParaRPr lang="en-GB" sz="1867"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6" y="4927665"/>
              <a:ext cx="418704" cy="379656"/>
            </a:xfrm>
            <a:prstGeom prst="rect">
              <a:avLst/>
            </a:prstGeom>
            <a:noFill/>
          </p:spPr>
          <p:txBody>
            <a:bodyPr wrap="none" rtlCol="0">
              <a:spAutoFit/>
            </a:bodyPr>
            <a:lstStyle/>
            <a:p>
              <a:r>
                <a:rPr lang="en-US" sz="1867" dirty="0">
                  <a:solidFill>
                    <a:schemeClr val="accent2"/>
                  </a:solidFill>
                </a:rPr>
                <a:t>T</a:t>
              </a:r>
              <a:r>
                <a:rPr lang="en-US" sz="1867" baseline="-25000" dirty="0">
                  <a:solidFill>
                    <a:schemeClr val="accent2"/>
                  </a:solidFill>
                </a:rPr>
                <a:t>3</a:t>
              </a:r>
              <a:endParaRPr lang="en-GB" sz="1867"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4" y="4296878"/>
              <a:ext cx="2205986" cy="707886"/>
            </a:xfrm>
            <a:prstGeom prst="rect">
              <a:avLst/>
            </a:prstGeom>
            <a:noFill/>
          </p:spPr>
          <p:txBody>
            <a:bodyPr wrap="square" rtlCol="0">
              <a:spAutoFit/>
            </a:bodyPr>
            <a:lstStyle/>
            <a:p>
              <a:pPr algn="ctr"/>
              <a:r>
                <a:rPr lang="en-US" sz="2000" dirty="0"/>
                <a:t>cost of computing</a:t>
              </a:r>
            </a:p>
            <a:p>
              <a:pPr algn="ctr"/>
              <a:r>
                <a:rPr lang="en-US" sz="2000" i="1" dirty="0"/>
                <a:t>f</a:t>
              </a:r>
              <a:r>
                <a:rPr lang="en-US" sz="2000" dirty="0"/>
                <a:t> once</a:t>
              </a:r>
              <a:endParaRPr lang="en-GB" sz="2000" dirty="0"/>
            </a:p>
          </p:txBody>
        </p:sp>
        <p:sp>
          <p:nvSpPr>
            <p:cNvPr id="92" name="TextBox 91"/>
            <p:cNvSpPr txBox="1"/>
            <p:nvPr/>
          </p:nvSpPr>
          <p:spPr>
            <a:xfrm>
              <a:off x="9150154" y="4275782"/>
              <a:ext cx="2205986" cy="707886"/>
            </a:xfrm>
            <a:prstGeom prst="rect">
              <a:avLst/>
            </a:prstGeom>
            <a:noFill/>
          </p:spPr>
          <p:txBody>
            <a:bodyPr wrap="square" rtlCol="0">
              <a:spAutoFit/>
            </a:bodyPr>
            <a:lstStyle/>
            <a:p>
              <a:pPr algn="ctr"/>
              <a:r>
                <a:rPr lang="en-US" sz="2000" dirty="0"/>
                <a:t>cost of computing</a:t>
              </a:r>
            </a:p>
            <a:p>
              <a:pPr algn="ctr"/>
              <a:r>
                <a:rPr lang="en-US" sz="2000" i="1" dirty="0"/>
                <a:t>f</a:t>
              </a:r>
              <a:r>
                <a:rPr lang="en-US" sz="2000" dirty="0"/>
                <a:t> three times</a:t>
              </a:r>
              <a:endParaRPr lang="en-GB" sz="20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745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rPr>
                        <m:t>CC</m:t>
                      </m:r>
                      <m:d>
                        <m:dPr>
                          <m:ctrlPr>
                            <a:rPr lang="en-US" sz="3600" i="1">
                              <a:latin typeface="Cambria Math" panose="02040503050406030204" pitchFamily="18" charset="0"/>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panose="02040503050406030204" pitchFamily="18" charset="0"/>
                            </a:rPr>
                          </m:ctrlPr>
                        </m:funcPr>
                        <m:fName>
                          <m:limLow>
                            <m:limLowPr>
                              <m:ctrlPr>
                                <a:rPr lang="en-US" sz="3600" i="1">
                                  <a:latin typeface="Cambria Math" panose="02040503050406030204" pitchFamily="18" charset="0"/>
                                </a:rPr>
                              </m:ctrlPr>
                            </m:limLowPr>
                            <m:e>
                              <m:r>
                                <m:rPr>
                                  <m:sty m:val="p"/>
                                </m:rPr>
                                <a:rPr lang="en-US" sz="3600">
                                  <a:latin typeface="Cambria Math" panose="02040503050406030204" pitchFamily="18" charset="0"/>
                                </a:rPr>
                                <m:t>min</m:t>
                              </m:r>
                            </m:e>
                            <m:lim>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7691517" y="2838822"/>
            <a:ext cx="865255"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60282" y="3109520"/>
            <a:ext cx="4036247" cy="1077218"/>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cxnSp>
        <p:nvCxnSpPr>
          <p:cNvPr id="12" name="Straight Arrow Connector 11"/>
          <p:cNvCxnSpPr/>
          <p:nvPr/>
        </p:nvCxnSpPr>
        <p:spPr>
          <a:xfrm flipH="1">
            <a:off x="2739923" y="2838822"/>
            <a:ext cx="1711836"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1" y="3109519"/>
            <a:ext cx="4036247" cy="2062103"/>
          </a:xfrm>
          <a:prstGeom prst="rect">
            <a:avLst/>
          </a:prstGeom>
          <a:noFill/>
        </p:spPr>
        <p:txBody>
          <a:bodyPr wrap="square" lIns="91440" tIns="45720" rIns="91440" bIns="45720" rtlCol="0">
            <a:spAutoFit/>
          </a:bodyPr>
          <a:lstStyle/>
          <a:p>
            <a:r>
              <a:rPr lang="en-US" sz="3200" dirty="0"/>
              <a:t>Approximates Amortized Area x Time Complexity of </a:t>
            </a:r>
            <a:r>
              <a:rPr lang="en-US" sz="3200" dirty="0" err="1"/>
              <a:t>iMHF</a:t>
            </a:r>
            <a:endParaRPr lang="en-US" sz="3200" dirty="0"/>
          </a:p>
        </p:txBody>
      </p:sp>
      <p:grpSp>
        <p:nvGrpSpPr>
          <p:cNvPr id="8" name="Group 7"/>
          <p:cNvGrpSpPr/>
          <p:nvPr/>
        </p:nvGrpSpPr>
        <p:grpSpPr>
          <a:xfrm>
            <a:off x="2654512" y="4225208"/>
            <a:ext cx="5459611" cy="2569395"/>
            <a:chOff x="1931789" y="4191000"/>
            <a:chExt cx="5459611" cy="2569395"/>
          </a:xfrm>
        </p:grpSpPr>
        <p:sp>
          <p:nvSpPr>
            <p:cNvPr id="9" name="TextBox 8"/>
            <p:cNvSpPr txBox="1"/>
            <p:nvPr/>
          </p:nvSpPr>
          <p:spPr>
            <a:xfrm>
              <a:off x="3964475" y="4191000"/>
              <a:ext cx="3350725" cy="461665"/>
            </a:xfrm>
            <a:prstGeom prst="rect">
              <a:avLst/>
            </a:prstGeom>
            <a:noFill/>
          </p:spPr>
          <p:txBody>
            <a:bodyPr wrap="none" rtlCol="0">
              <a:spAutoFit/>
            </a:bodyPr>
            <a:lstStyle/>
            <a:p>
              <a:r>
                <a:rPr lang="en-US" sz="2400" u="sng" dirty="0" smtClean="0"/>
                <a:t>Cumulative Memory Cost</a:t>
              </a:r>
              <a:endParaRPr lang="en-GB" sz="2400" u="sng" dirty="0">
                <a:solidFill>
                  <a:schemeClr val="accent1"/>
                </a:solidFill>
              </a:endParaRPr>
            </a:p>
          </p:txBody>
        </p:sp>
        <p:grpSp>
          <p:nvGrpSpPr>
            <p:cNvPr id="10" name="Group 9"/>
            <p:cNvGrpSpPr/>
            <p:nvPr/>
          </p:nvGrpSpPr>
          <p:grpSpPr>
            <a:xfrm>
              <a:off x="1931789" y="4652665"/>
              <a:ext cx="5459611" cy="2107730"/>
              <a:chOff x="5499321" y="2924976"/>
              <a:chExt cx="5459611" cy="2107730"/>
            </a:xfrm>
          </p:grpSpPr>
          <p:cxnSp>
            <p:nvCxnSpPr>
              <p:cNvPr id="11" name="Straight Arrow Connector 10"/>
              <p:cNvCxnSpPr/>
              <p:nvPr/>
            </p:nvCxnSpPr>
            <p:spPr>
              <a:xfrm flipH="1" flipV="1">
                <a:off x="7637594" y="2924976"/>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681985" y="4663374"/>
                <a:ext cx="1074590" cy="369332"/>
              </a:xfrm>
              <a:prstGeom prst="rect">
                <a:avLst/>
              </a:prstGeom>
              <a:noFill/>
            </p:spPr>
            <p:txBody>
              <a:bodyPr wrap="none" rtlCol="0">
                <a:spAutoFit/>
              </a:bodyPr>
              <a:lstStyle/>
              <a:p>
                <a:r>
                  <a:rPr lang="en-US" dirty="0" smtClean="0"/>
                  <a:t>iterations</a:t>
                </a:r>
                <a:endParaRPr lang="en-GB" dirty="0"/>
              </a:p>
            </p:txBody>
          </p:sp>
          <p:sp>
            <p:nvSpPr>
              <p:cNvPr id="14" name="TextBox 13"/>
              <p:cNvSpPr txBox="1"/>
              <p:nvPr/>
            </p:nvSpPr>
            <p:spPr>
              <a:xfrm rot="16200000">
                <a:off x="6930756" y="3822975"/>
                <a:ext cx="720069" cy="369332"/>
              </a:xfrm>
              <a:prstGeom prst="rect">
                <a:avLst/>
              </a:prstGeom>
              <a:noFill/>
            </p:spPr>
            <p:txBody>
              <a:bodyPr wrap="none" rtlCol="0">
                <a:spAutoFit/>
              </a:bodyPr>
              <a:lstStyle/>
              <a:p>
                <a:r>
                  <a:rPr lang="en-US" dirty="0" smtClean="0"/>
                  <a:t>space</a:t>
                </a:r>
                <a:endParaRPr lang="en-GB" dirty="0"/>
              </a:p>
            </p:txBody>
          </p:sp>
          <p:sp>
            <p:nvSpPr>
              <p:cNvPr id="16" name="Freeform 15"/>
              <p:cNvSpPr/>
              <p:nvPr/>
            </p:nvSpPr>
            <p:spPr>
              <a:xfrm>
                <a:off x="7651797" y="3226291"/>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pattFill prst="wdUpDiag">
                <a:fgClr>
                  <a:srgbClr val="FF0000"/>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99321" y="3499812"/>
                <a:ext cx="503172" cy="369332"/>
              </a:xfrm>
              <a:prstGeom prst="rect">
                <a:avLst/>
              </a:prstGeom>
              <a:noFill/>
            </p:spPr>
            <p:txBody>
              <a:bodyPr wrap="square" rtlCol="0">
                <a:spAutoFit/>
              </a:bodyPr>
              <a:lstStyle/>
              <a:p>
                <a:endParaRPr lang="en-GB" dirty="0"/>
              </a:p>
            </p:txBody>
          </p:sp>
          <p:cxnSp>
            <p:nvCxnSpPr>
              <p:cNvPr id="18" name="Straight Arrow Connector 17"/>
              <p:cNvCxnSpPr/>
              <p:nvPr/>
            </p:nvCxnSpPr>
            <p:spPr>
              <a:xfrm>
                <a:off x="7654310" y="4656230"/>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699711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9633" y="4404665"/>
            <a:ext cx="10950431" cy="2212591"/>
          </a:xfrm>
          <a:prstGeom prst="rect">
            <a:avLst/>
          </a:prstGeom>
          <a:solidFill>
            <a:schemeClr val="accent1">
              <a:alpha val="0"/>
            </a:schemeClr>
          </a:solidFill>
          <a:ln w="412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67"/>
          </a:p>
        </p:txBody>
      </p:sp>
      <p:sp>
        <p:nvSpPr>
          <p:cNvPr id="2" name="Title 1"/>
          <p:cNvSpPr>
            <a:spLocks noGrp="1"/>
          </p:cNvSpPr>
          <p:nvPr>
            <p:ph type="title"/>
          </p:nvPr>
        </p:nvSpPr>
        <p:spPr/>
        <p:txBody>
          <a:bodyPr/>
          <a:lstStyle/>
          <a:p>
            <a:r>
              <a:rPr lang="en-US" dirty="0"/>
              <a:t>Measuring Pebbling Costs [AS15]</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9634" y="1825625"/>
                <a:ext cx="11074167" cy="435133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a:latin typeface="Cambria Math" panose="02040503050406030204" pitchFamily="18" charset="0"/>
                        </a:rPr>
                        <m:t>CC</m:t>
                      </m:r>
                      <m:d>
                        <m:dPr>
                          <m:ctrlPr>
                            <a:rPr lang="en-US" sz="3600" i="1">
                              <a:latin typeface="Cambria Math" panose="02040503050406030204" pitchFamily="18" charset="0"/>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panose="02040503050406030204" pitchFamily="18" charset="0"/>
                            </a:rPr>
                          </m:ctrlPr>
                        </m:funcPr>
                        <m:fName>
                          <m:limLow>
                            <m:limLowPr>
                              <m:ctrlPr>
                                <a:rPr lang="en-US" sz="3600" i="1">
                                  <a:latin typeface="Cambria Math" panose="02040503050406030204" pitchFamily="18" charset="0"/>
                                </a:rPr>
                              </m:ctrlPr>
                            </m:limLowPr>
                            <m:e>
                              <m:r>
                                <m:rPr>
                                  <m:sty m:val="p"/>
                                </m:rPr>
                                <a:rPr lang="en-US" sz="3600">
                                  <a:latin typeface="Cambria Math" panose="02040503050406030204" pitchFamily="18" charset="0"/>
                                </a:rPr>
                                <m:t>min</m:t>
                              </m:r>
                            </m:e>
                            <m:lim>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panose="02040503050406030204" pitchFamily="18" charset="0"/>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panose="02040503050406030204" pitchFamily="18" charset="0"/>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r>
                  <a:rPr lang="en-US" sz="4000" dirty="0"/>
                  <a:t>[AS15] </a:t>
                </a:r>
                <a14:m>
                  <m:oMath xmlns:m="http://schemas.openxmlformats.org/officeDocument/2006/math">
                    <m:r>
                      <m:rPr>
                        <m:nor/>
                      </m:rPr>
                      <a:rPr lang="en-US" sz="4000" dirty="0"/>
                      <m:t>Costs</m:t>
                    </m:r>
                    <m:r>
                      <m:rPr>
                        <m:nor/>
                      </m:rPr>
                      <a:rPr lang="en-US" sz="4000" dirty="0"/>
                      <m:t> </m:t>
                    </m:r>
                  </m:oMath>
                </a14:m>
                <a:r>
                  <a:rPr lang="en-US" sz="4000" dirty="0"/>
                  <a:t>scale linearly with #password guesses</a:t>
                </a:r>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ea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i="1">
                              <a:latin typeface="Cambria Math" panose="02040503050406030204" pitchFamily="18" charset="0"/>
                            </a:rPr>
                            <m:t>,…,</m:t>
                          </m:r>
                          <m:r>
                            <a:rPr lang="en-US" sz="4000" i="1">
                              <a:latin typeface="Cambria Math"/>
                            </a:rPr>
                            <m:t>𝐺</m:t>
                          </m:r>
                        </m:e>
                      </m:d>
                      <m:r>
                        <a:rPr lang="en-US" sz="4000" i="1">
                          <a:latin typeface="Cambria Math"/>
                          <a:ea typeface="Cambria Math"/>
                        </a:rPr>
                        <m:t>=</m:t>
                      </m:r>
                      <m:r>
                        <m:rPr>
                          <m:sty m:val="p"/>
                        </m:rPr>
                        <a:rPr lang="en-US" sz="4000">
                          <a:latin typeface="Cambria Math"/>
                          <a:ea typeface="Cambria Math" panose="02040503050406030204" pitchFamily="18" charset="0"/>
                        </a:rPr>
                        <m:t>m</m:t>
                      </m:r>
                      <m:r>
                        <a:rPr lang="en-US" sz="4000" i="1">
                          <a:latin typeface="Cambria Math" panose="02040503050406030204" pitchFamily="18" charset="0"/>
                          <a:ea typeface="Cambria Math" panose="02040503050406030204" pitchFamily="18" charset="0"/>
                        </a:rPr>
                        <m:t>×</m:t>
                      </m:r>
                      <m:r>
                        <m:rPr>
                          <m:sty m:val="p"/>
                        </m:rPr>
                        <a:rPr lang="en-US" sz="4000">
                          <a:latin typeface="Cambria Math" panose="02040503050406030204" pitchFamily="18" charset="0"/>
                          <a:ea typeface="Cambria Math" panose="02040503050406030204" pitchFamily="18" charset="0"/>
                        </a:rPr>
                        <m:t>CC</m:t>
                      </m:r>
                      <m:r>
                        <a:rPr lang="en-US" sz="4000" i="1">
                          <a:latin typeface="Cambria Math" panose="02040503050406030204" pitchFamily="18" charset="0"/>
                        </a:rPr>
                        <m:t>(</m:t>
                      </m:r>
                      <m:r>
                        <a:rPr lang="en-US" sz="4000" i="1">
                          <a:latin typeface="Cambria Math" panose="02040503050406030204" pitchFamily="18" charset="0"/>
                        </a:rPr>
                        <m:t>𝐺</m:t>
                      </m:r>
                      <m:r>
                        <a:rPr lang="en-US" sz="4000" i="1">
                          <a:latin typeface="Cambria Math" panose="02040503050406030204" pitchFamily="18" charset="0"/>
                        </a:rPr>
                        <m:t>)</m:t>
                      </m:r>
                    </m:oMath>
                  </m:oMathPara>
                </a14:m>
                <a:endParaRPr lang="en-US" sz="40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9634" y="1825625"/>
                <a:ext cx="11074167" cy="4351339"/>
              </a:xfrm>
              <a:blipFill>
                <a:blip r:embed="rId2"/>
                <a:stretch>
                  <a:fillRect l="-1981"/>
                </a:stretch>
              </a:blipFill>
            </p:spPr>
            <p:txBody>
              <a:bodyPr/>
              <a:lstStyle/>
              <a:p>
                <a:r>
                  <a:rPr lang="en-US">
                    <a:noFill/>
                  </a:rPr>
                  <a:t> </a:t>
                </a:r>
              </a:p>
            </p:txBody>
          </p:sp>
        </mc:Fallback>
      </mc:AlternateContent>
      <p:cxnSp>
        <p:nvCxnSpPr>
          <p:cNvPr id="5" name="Straight Arrow Connector 4"/>
          <p:cNvCxnSpPr/>
          <p:nvPr/>
        </p:nvCxnSpPr>
        <p:spPr>
          <a:xfrm>
            <a:off x="7691517" y="2838822"/>
            <a:ext cx="865255" cy="2706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4427906" y="5223771"/>
            <a:ext cx="338667" cy="1151467"/>
          </a:xfrm>
          <a:prstGeom prst="rightBrace">
            <a:avLst/>
          </a:prstGeom>
          <a:ln w="41275"/>
        </p:spPr>
        <p:style>
          <a:lnRef idx="1">
            <a:schemeClr val="accent1"/>
          </a:lnRef>
          <a:fillRef idx="0">
            <a:schemeClr val="accent1"/>
          </a:fillRef>
          <a:effectRef idx="0">
            <a:schemeClr val="accent1"/>
          </a:effectRef>
          <a:fontRef idx="minor">
            <a:schemeClr val="tx1"/>
          </a:fontRef>
        </p:style>
        <p:txBody>
          <a:bodyPr lIns="91440" tIns="45720" rIns="91440" bIns="45720" spcCol="0" rtlCol="0" anchor="ctr"/>
          <a:lstStyle/>
          <a:p>
            <a:pPr algn="ctr"/>
            <a:endParaRPr lang="en-US" sz="1867"/>
          </a:p>
        </p:txBody>
      </p:sp>
      <mc:AlternateContent xmlns:mc="http://schemas.openxmlformats.org/markup-compatibility/2006">
        <mc:Choice xmlns:a14="http://schemas.microsoft.com/office/drawing/2010/main" Requires="a14">
          <p:sp>
            <p:nvSpPr>
              <p:cNvPr id="8" name="Rectangle 7"/>
              <p:cNvSpPr/>
              <p:nvPr/>
            </p:nvSpPr>
            <p:spPr>
              <a:xfrm>
                <a:off x="3871848" y="5968838"/>
                <a:ext cx="1450782" cy="523220"/>
              </a:xfrm>
              <a:prstGeom prst="rect">
                <a:avLst/>
              </a:prstGeom>
            </p:spPr>
            <p:txBody>
              <a:bodyPr wrap="none" lIns="91440" tIns="45720" rIns="91440" bIns="45720">
                <a:spAutoFit/>
              </a:bodyPr>
              <a:lstStyle/>
              <a:p>
                <a14:m>
                  <m:oMath xmlns:m="http://schemas.openxmlformats.org/officeDocument/2006/math">
                    <m:r>
                      <a:rPr lang="en-US" sz="2800" i="1">
                        <a:latin typeface="Cambria Math"/>
                      </a:rPr>
                      <m:t>𝑚</m:t>
                    </m:r>
                  </m:oMath>
                </a14:m>
                <a:r>
                  <a:rPr lang="en-US" sz="2800" dirty="0"/>
                  <a:t> times</a:t>
                </a:r>
              </a:p>
            </p:txBody>
          </p:sp>
        </mc:Choice>
        <mc:Fallback>
          <p:sp>
            <p:nvSpPr>
              <p:cNvPr id="8" name="Rectangle 7"/>
              <p:cNvSpPr>
                <a:spLocks noRot="1" noChangeAspect="1" noMove="1" noResize="1" noEditPoints="1" noAdjustHandles="1" noChangeArrowheads="1" noChangeShapeType="1" noTextEdit="1"/>
              </p:cNvSpPr>
              <p:nvPr/>
            </p:nvSpPr>
            <p:spPr>
              <a:xfrm>
                <a:off x="3871848" y="5968838"/>
                <a:ext cx="1450782" cy="523220"/>
              </a:xfrm>
              <a:prstGeom prst="rect">
                <a:avLst/>
              </a:prstGeom>
              <a:blipFill>
                <a:blip r:embed="rId3"/>
                <a:stretch>
                  <a:fillRect t="-11628" r="-7563" b="-31395"/>
                </a:stretch>
              </a:blipFill>
            </p:spPr>
            <p:txBody>
              <a:bodyPr/>
              <a:lstStyle/>
              <a:p>
                <a:r>
                  <a:rPr lang="en-US">
                    <a:noFill/>
                  </a:rPr>
                  <a:t> </a:t>
                </a:r>
              </a:p>
            </p:txBody>
          </p:sp>
        </mc:Fallback>
      </mc:AlternateContent>
      <p:sp>
        <p:nvSpPr>
          <p:cNvPr id="9" name="TextBox 8"/>
          <p:cNvSpPr txBox="1"/>
          <p:nvPr/>
        </p:nvSpPr>
        <p:spPr>
          <a:xfrm>
            <a:off x="7760282" y="3109520"/>
            <a:ext cx="4036247" cy="1077218"/>
          </a:xfrm>
          <a:prstGeom prst="rect">
            <a:avLst/>
          </a:prstGeom>
          <a:noFill/>
        </p:spPr>
        <p:txBody>
          <a:bodyPr wrap="square" lIns="91440" tIns="45720" rIns="91440" bIns="45720" rtlCol="0">
            <a:spAutoFit/>
          </a:bodyPr>
          <a:lstStyle/>
          <a:p>
            <a:r>
              <a:rPr lang="en-US" sz="3200" dirty="0"/>
              <a:t>Memory Used at Step </a:t>
            </a:r>
            <a:r>
              <a:rPr lang="en-US" sz="3200" dirty="0" err="1"/>
              <a:t>i</a:t>
            </a:r>
            <a:endParaRPr lang="en-US" sz="3200" dirty="0"/>
          </a:p>
        </p:txBody>
      </p:sp>
    </p:spTree>
    <p:extLst>
      <p:ext uri="{BB962C8B-B14F-4D97-AF65-F5344CB8AC3E}">
        <p14:creationId xmlns:p14="http://schemas.microsoft.com/office/powerpoint/2010/main" val="2070548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Cumulative Cost</a:t>
            </a:r>
            <a:endParaRPr lang="en-US" dirty="0"/>
          </a:p>
        </p:txBody>
      </p:sp>
      <p:sp>
        <p:nvSpPr>
          <p:cNvPr id="3" name="TextBox 2"/>
          <p:cNvSpPr txBox="1"/>
          <p:nvPr/>
        </p:nvSpPr>
        <p:spPr>
          <a:xfrm>
            <a:off x="1069848" y="3685033"/>
            <a:ext cx="1406154" cy="523220"/>
          </a:xfrm>
          <a:prstGeom prst="rect">
            <a:avLst/>
          </a:prstGeom>
          <a:noFill/>
        </p:spPr>
        <p:txBody>
          <a:bodyPr wrap="none" lIns="91440" tIns="45720" rIns="91440" bIns="45720" rtlCol="0">
            <a:spAutoFit/>
          </a:bodyPr>
          <a:lstStyle/>
          <a:p>
            <a:r>
              <a:rPr lang="en-US" sz="2800" dirty="0"/>
              <a:t>P</a:t>
            </a:r>
            <a:r>
              <a:rPr lang="en-US" sz="2800" baseline="-25000" dirty="0"/>
              <a:t>1</a:t>
            </a:r>
            <a:r>
              <a:rPr lang="en-US" sz="2800" dirty="0"/>
              <a:t> = {1}</a:t>
            </a:r>
          </a:p>
        </p:txBody>
      </p:sp>
      <p:sp>
        <p:nvSpPr>
          <p:cNvPr id="15" name="TextBox 14"/>
          <p:cNvSpPr txBox="1"/>
          <p:nvPr/>
        </p:nvSpPr>
        <p:spPr>
          <a:xfrm>
            <a:off x="1069848" y="4208253"/>
            <a:ext cx="1705916" cy="523220"/>
          </a:xfrm>
          <a:prstGeom prst="rect">
            <a:avLst/>
          </a:prstGeom>
          <a:noFill/>
        </p:spPr>
        <p:txBody>
          <a:bodyPr wrap="none" lIns="91440" tIns="45720" rIns="91440" bIns="45720" rtlCol="0">
            <a:spAutoFit/>
          </a:bodyPr>
          <a:lstStyle/>
          <a:p>
            <a:r>
              <a:rPr lang="en-US" sz="2800" dirty="0"/>
              <a:t>P</a:t>
            </a:r>
            <a:r>
              <a:rPr lang="en-US" sz="2800" baseline="-25000" dirty="0"/>
              <a:t>2</a:t>
            </a:r>
            <a:r>
              <a:rPr lang="en-US" sz="2800" dirty="0"/>
              <a:t> = {1,2}</a:t>
            </a:r>
          </a:p>
        </p:txBody>
      </p:sp>
      <p:sp>
        <p:nvSpPr>
          <p:cNvPr id="16" name="TextBox 15"/>
          <p:cNvSpPr txBox="1"/>
          <p:nvPr/>
        </p:nvSpPr>
        <p:spPr>
          <a:xfrm>
            <a:off x="1069848" y="4623797"/>
            <a:ext cx="1406154" cy="523220"/>
          </a:xfrm>
          <a:prstGeom prst="rect">
            <a:avLst/>
          </a:prstGeom>
          <a:noFill/>
        </p:spPr>
        <p:txBody>
          <a:bodyPr wrap="none" lIns="91440" tIns="45720" rIns="91440" bIns="45720" rtlCol="0">
            <a:spAutoFit/>
          </a:bodyPr>
          <a:lstStyle/>
          <a:p>
            <a:r>
              <a:rPr lang="en-US" sz="2800" dirty="0"/>
              <a:t>P</a:t>
            </a:r>
            <a:r>
              <a:rPr lang="en-US" sz="2800" baseline="-25000" dirty="0"/>
              <a:t>3</a:t>
            </a:r>
            <a:r>
              <a:rPr lang="en-US" sz="2800" dirty="0"/>
              <a:t> = {3}</a:t>
            </a:r>
          </a:p>
        </p:txBody>
      </p:sp>
      <p:sp>
        <p:nvSpPr>
          <p:cNvPr id="17" name="Oval 16"/>
          <p:cNvSpPr/>
          <p:nvPr/>
        </p:nvSpPr>
        <p:spPr>
          <a:xfrm>
            <a:off x="3014559"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18" name="Oval 17"/>
          <p:cNvSpPr/>
          <p:nvPr/>
        </p:nvSpPr>
        <p:spPr>
          <a:xfrm>
            <a:off x="3956101" y="2851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19" name="Oval 18"/>
          <p:cNvSpPr/>
          <p:nvPr/>
        </p:nvSpPr>
        <p:spPr>
          <a:xfrm>
            <a:off x="4897641" y="2824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20" name="Straight Arrow Connector 19"/>
          <p:cNvCxnSpPr/>
          <p:nvPr/>
        </p:nvCxnSpPr>
        <p:spPr>
          <a:xfrm>
            <a:off x="3566533"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5" y="2809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24" name="Oval 23"/>
          <p:cNvSpPr/>
          <p:nvPr/>
        </p:nvSpPr>
        <p:spPr>
          <a:xfrm>
            <a:off x="6761517" y="2809462"/>
            <a:ext cx="581135" cy="5578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25" name="Straight Arrow Connector 24"/>
          <p:cNvCxnSpPr/>
          <p:nvPr/>
        </p:nvCxnSpPr>
        <p:spPr>
          <a:xfrm>
            <a:off x="6371949"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8" y="1952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1"/>
            <a:ext cx="1705916" cy="523220"/>
          </a:xfrm>
          <a:prstGeom prst="rect">
            <a:avLst/>
          </a:prstGeom>
          <a:noFill/>
        </p:spPr>
        <p:txBody>
          <a:bodyPr wrap="none" lIns="91440" tIns="45720" rIns="91440" bIns="45720" rtlCol="0">
            <a:spAutoFit/>
          </a:bodyPr>
          <a:lstStyle/>
          <a:p>
            <a:r>
              <a:rPr lang="en-US" sz="2800" dirty="0"/>
              <a:t>P</a:t>
            </a:r>
            <a:r>
              <a:rPr lang="en-US" sz="2800" baseline="-25000" dirty="0"/>
              <a:t>4</a:t>
            </a:r>
            <a:r>
              <a:rPr lang="en-US" sz="2800" dirty="0"/>
              <a:t> = {3,4}</a:t>
            </a:r>
          </a:p>
        </p:txBody>
      </p:sp>
      <p:sp>
        <p:nvSpPr>
          <p:cNvPr id="29" name="TextBox 28"/>
          <p:cNvSpPr txBox="1"/>
          <p:nvPr/>
        </p:nvSpPr>
        <p:spPr>
          <a:xfrm>
            <a:off x="1069848" y="5454885"/>
            <a:ext cx="1406154" cy="523220"/>
          </a:xfrm>
          <a:prstGeom prst="rect">
            <a:avLst/>
          </a:prstGeom>
          <a:noFill/>
        </p:spPr>
        <p:txBody>
          <a:bodyPr wrap="none" lIns="91440" tIns="45720" rIns="91440" bIns="45720" rtlCol="0">
            <a:spAutoFit/>
          </a:bodyPr>
          <a:lstStyle/>
          <a:p>
            <a:r>
              <a:rPr lang="en-US" sz="2800" dirty="0"/>
              <a:t>P</a:t>
            </a:r>
            <a:r>
              <a:rPr lang="en-US" sz="2800" baseline="-25000" dirty="0"/>
              <a:t>5</a:t>
            </a:r>
            <a:r>
              <a:rPr lang="en-US" sz="2800" dirty="0"/>
              <a:t> = {5}</a:t>
            </a:r>
          </a:p>
        </p:txBody>
      </p:sp>
      <mc:AlternateContent xmlns:mc="http://schemas.openxmlformats.org/markup-compatibility/2006" xmlns:a14="http://schemas.microsoft.com/office/drawing/2010/main">
        <mc:Choice Requires="a14">
          <p:sp>
            <p:nvSpPr>
              <p:cNvPr id="4" name="TextBox 3"/>
              <p:cNvSpPr txBox="1"/>
              <p:nvPr/>
            </p:nvSpPr>
            <p:spPr>
              <a:xfrm>
                <a:off x="1515572" y="3685032"/>
                <a:ext cx="10080976" cy="2848152"/>
              </a:xfrm>
              <a:prstGeom prst="rect">
                <a:avLst/>
              </a:prstGeom>
              <a:noFill/>
            </p:spPr>
            <p:txBody>
              <a:bodyPr wrap="square" lIns="91440" tIns="45720" rIns="91440" bIns="45720"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dirty="0">
                          <a:latin typeface="Cambria Math" panose="02040503050406030204" pitchFamily="18" charset="0"/>
                        </a:rPr>
                        <m:t>CC</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𝐺</m:t>
                          </m:r>
                        </m:e>
                      </m:d>
                      <m:r>
                        <a:rPr lang="en-US" sz="3200" i="1">
                          <a:latin typeface="Cambria Math" panose="02040503050406030204" pitchFamily="18" charset="0"/>
                          <a:ea typeface="Cambria Math" panose="02040503050406030204" pitchFamily="18" charset="0"/>
                        </a:rPr>
                        <m:t>≤</m:t>
                      </m:r>
                      <m:nary>
                        <m:naryPr>
                          <m:chr m:val="∑"/>
                          <m:ctrlPr>
                            <a:rPr lang="en-US" sz="3200" i="1">
                              <a:latin typeface="Cambria Math" panose="02040503050406030204" pitchFamily="18" charset="0"/>
                              <a:ea typeface="Cambria Math" panose="02040503050406030204" pitchFamily="18" charset="0"/>
                            </a:rPr>
                          </m:ctrlPr>
                        </m:naryPr>
                        <m:sub>
                          <m:r>
                            <m:rPr>
                              <m:brk m:alnAt="23"/>
                            </m:rP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5</m:t>
                          </m:r>
                        </m:sup>
                        <m:e>
                          <m:d>
                            <m:dPr>
                              <m:begChr m:val="|"/>
                              <m:endChr m:val="|"/>
                              <m:ctrlPr>
                                <a:rPr lang="en-US" sz="3200" i="1">
                                  <a:latin typeface="Cambria Math" panose="02040503050406030204" pitchFamily="18" charset="0"/>
                                  <a:ea typeface="Cambria Math" panose="02040503050406030204" pitchFamily="18" charset="0"/>
                                </a:rPr>
                              </m:ctrlPr>
                            </m:dPr>
                            <m:e>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𝑃</m:t>
                                  </m:r>
                                </m:e>
                                <m:sub>
                                  <m:r>
                                    <a:rPr lang="en-US" sz="3200" i="1">
                                      <a:latin typeface="Cambria Math" panose="02040503050406030204" pitchFamily="18" charset="0"/>
                                      <a:ea typeface="Cambria Math" panose="02040503050406030204" pitchFamily="18" charset="0"/>
                                    </a:rPr>
                                    <m:t>𝑖</m:t>
                                  </m:r>
                                </m:sub>
                              </m:sSub>
                            </m:e>
                          </m:d>
                        </m:e>
                      </m:nary>
                      <m:r>
                        <a:rPr lang="en-US" sz="4267" i="1">
                          <a:latin typeface="Cambria Math" panose="02040503050406030204" pitchFamily="18" charset="0"/>
                          <a:ea typeface="Cambria Math" panose="02040503050406030204" pitchFamily="18" charset="0"/>
                        </a:rPr>
                        <m:t>     </m:t>
                      </m:r>
                    </m:oMath>
                  </m:oMathPara>
                </a14:m>
                <a:endParaRPr lang="en-US" sz="4267"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4267" i="1">
                          <a:latin typeface="Cambria Math" panose="02040503050406030204" pitchFamily="18" charset="0"/>
                          <a:ea typeface="Cambria Math" panose="02040503050406030204" pitchFamily="18" charset="0"/>
                        </a:rPr>
                        <m:t>                               </m:t>
                      </m:r>
                      <m:r>
                        <a:rPr lang="en-US" sz="4267" i="1">
                          <a:latin typeface="Cambria Math"/>
                          <a:ea typeface="Cambria Math" panose="02040503050406030204" pitchFamily="18" charset="0"/>
                        </a:rPr>
                        <m:t> </m:t>
                      </m:r>
                      <m:r>
                        <a:rPr lang="en-US" sz="4267" i="1">
                          <a:latin typeface="Cambria Math" panose="02040503050406030204" pitchFamily="18" charset="0"/>
                          <a:ea typeface="Cambria Math" panose="02040503050406030204" pitchFamily="18" charset="0"/>
                        </a:rPr>
                        <m:t> </m:t>
                      </m:r>
                      <m:r>
                        <a:rPr lang="en-US" sz="4267" i="1">
                          <a:latin typeface="Cambria Math"/>
                          <a:ea typeface="Cambria Math" panose="02040503050406030204" pitchFamily="18" charset="0"/>
                        </a:rPr>
                        <m:t>=</m:t>
                      </m:r>
                      <m:r>
                        <a:rPr lang="en-US" sz="4267" i="1">
                          <a:latin typeface="Cambria Math" panose="02040503050406030204" pitchFamily="18" charset="0"/>
                          <a:ea typeface="Cambria Math" panose="02040503050406030204" pitchFamily="18" charset="0"/>
                        </a:rPr>
                        <m:t> 1+2+1+2+1</m:t>
                      </m:r>
                    </m:oMath>
                  </m:oMathPara>
                </a14:m>
                <a:endParaRPr lang="en-US" sz="4267" dirty="0">
                  <a:ea typeface="Cambria Math" panose="02040503050406030204" pitchFamily="18" charset="0"/>
                </a:endParaRPr>
              </a:p>
              <a:p>
                <a:pPr algn="ctr"/>
                <a:r>
                  <a:rPr lang="en-US" sz="4267" dirty="0">
                    <a:ea typeface="Cambria Math" panose="02040503050406030204" pitchFamily="18" charset="0"/>
                  </a:rPr>
                  <a:t>  </a:t>
                </a:r>
                <a14:m>
                  <m:oMath xmlns:m="http://schemas.openxmlformats.org/officeDocument/2006/math">
                    <m:r>
                      <a:rPr lang="en-US" sz="4267" i="1">
                        <a:latin typeface="Cambria Math" panose="02040503050406030204" pitchFamily="18" charset="0"/>
                        <a:ea typeface="Cambria Math" panose="02040503050406030204" pitchFamily="18" charset="0"/>
                      </a:rPr>
                      <m:t>   = 7   </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1515572" y="3685032"/>
                <a:ext cx="10080976" cy="284815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233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SCRYPT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50800" lvl="1" indent="0">
                  <a:spcBef>
                    <a:spcPts val="1000"/>
                  </a:spcBef>
                  <a:buSzPts val="2800"/>
                  <a:buNone/>
                </a:pPr>
                <a:r>
                  <a:rPr lang="en-US" dirty="0" smtClean="0"/>
                  <a:t>SCRYPT [Per09]</a:t>
                </a:r>
              </a:p>
              <a:p>
                <a:pPr marL="457200" lvl="1" indent="-406400">
                  <a:spcBef>
                    <a:spcPts val="1000"/>
                  </a:spcBef>
                  <a:buSzPts val="2800"/>
                </a:pPr>
                <a:r>
                  <a:rPr lang="en-US" b="1" dirty="0" smtClean="0"/>
                  <a:t>CON: </a:t>
                </a:r>
                <a:r>
                  <a:rPr lang="en-US" dirty="0" smtClean="0"/>
                  <a:t>Data-Dependent</a:t>
                </a:r>
                <a:r>
                  <a:rPr lang="en-US" dirty="0" smtClean="0">
                    <a:sym typeface="Wingdings" panose="05000000000000000000" pitchFamily="2" charset="2"/>
                  </a:rPr>
                  <a:t> Side-Channel Concerns</a:t>
                </a:r>
                <a:r>
                  <a:rPr lang="en-US" dirty="0" smtClean="0"/>
                  <a:t> </a:t>
                </a:r>
              </a:p>
              <a:p>
                <a:pPr marL="457200" lvl="1" indent="-406400">
                  <a:spcBef>
                    <a:spcPts val="1000"/>
                  </a:spcBef>
                  <a:buSzPts val="2800"/>
                </a:pPr>
                <a:r>
                  <a:rPr lang="en-US" b="1" dirty="0" smtClean="0"/>
                  <a:t>PRO: </a:t>
                </a:r>
                <a:r>
                  <a:rPr lang="en-US" dirty="0" smtClean="0"/>
                  <a:t>Proven to have high CC </a:t>
                </a:r>
                <a:r>
                  <a:rPr lang="en-US" dirty="0"/>
                  <a:t>[ACPRT17]</a:t>
                </a:r>
              </a:p>
              <a:p>
                <a:pPr lvl="1"/>
                <a:r>
                  <a:rPr lang="en-US" dirty="0" smtClean="0"/>
                  <a:t>CC(SCRYPT)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d>
                  </m:oMath>
                </a14:m>
                <a:endParaRPr lang="en-US" dirty="0" smtClean="0"/>
              </a:p>
              <a:p>
                <a:pPr lvl="1"/>
                <a:r>
                  <a:rPr lang="en-US" dirty="0" smtClean="0"/>
                  <a:t>Contrast: </a:t>
                </a:r>
                <a:r>
                  <a:rPr lang="en-US" i="1" dirty="0" smtClean="0"/>
                  <a:t>any</a:t>
                </a:r>
                <a:r>
                  <a:rPr lang="en-US" dirty="0" smtClean="0"/>
                  <a:t> </a:t>
                </a:r>
                <a:r>
                  <a:rPr lang="en-US" dirty="0" err="1" smtClean="0"/>
                  <a:t>iMHF</a:t>
                </a:r>
                <a:r>
                  <a:rPr lang="en-US" dirty="0" smtClean="0"/>
                  <a:t> has CC at most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func>
                          </m:num>
                          <m:den>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den>
                        </m:f>
                      </m:e>
                    </m:d>
                  </m:oMath>
                </a14:m>
                <a:endParaRPr lang="en-US" dirty="0" smtClean="0"/>
              </a:p>
              <a:p>
                <a:pPr lvl="1"/>
                <a:endParaRPr lang="en-US" dirty="0" smtClean="0"/>
              </a:p>
              <a:p>
                <a:r>
                  <a:rPr lang="en-US" dirty="0" smtClean="0"/>
                  <a:t>Maximally Memory Hard </a:t>
                </a:r>
                <a:r>
                  <a:rPr lang="en-US" dirty="0" smtClean="0">
                    <a:sym typeface="Wingdings" panose="05000000000000000000" pitchFamily="2" charset="2"/>
                  </a:rPr>
                  <a:t> Egalitarian?</a:t>
                </a:r>
                <a:endParaRPr lang="en-US" dirty="0"/>
              </a:p>
              <a:p>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63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27</a:t>
            </a:fld>
            <a:endParaRPr lang="en-US"/>
          </a:p>
        </p:txBody>
      </p:sp>
      <p:pic>
        <p:nvPicPr>
          <p:cNvPr id="2050"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2057400"/>
            <a:ext cx="3535362" cy="35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8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25625"/>
                <a:ext cx="7924800" cy="4351338"/>
              </a:xfrm>
            </p:spPr>
            <p:txBody>
              <a:bodyPr/>
              <a:lstStyle/>
              <a:p>
                <a:r>
                  <a:rPr lang="en-US" dirty="0" smtClean="0"/>
                  <a:t>CC(SCRYPT) =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t> the function can be computed with low memory</a:t>
                </a:r>
              </a:p>
              <a:p>
                <a:r>
                  <a:rPr lang="en-US" dirty="0" smtClean="0"/>
                  <a:t>Each strategy below is easily feasible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time</a:t>
                </a:r>
              </a:p>
              <a:p>
                <a:pPr lvl="1"/>
                <a:r>
                  <a:rPr lang="en-US" dirty="0" smtClean="0"/>
                  <a:t>Evaluate with </a:t>
                </a:r>
                <a14:m>
                  <m:oMath xmlns:m="http://schemas.openxmlformats.org/officeDocument/2006/math">
                    <m:r>
                      <m:rPr>
                        <m:sty m:val="p"/>
                      </m:rPr>
                      <a:rPr lang="en-US" b="0" i="0" smtClean="0">
                        <a:latin typeface="Cambria Math" panose="02040503050406030204" pitchFamily="18" charset="0"/>
                      </a:rPr>
                      <m:t>O</m:t>
                    </m:r>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e>
                    </m:d>
                    <m:r>
                      <a:rPr lang="en-US" b="0" i="1" smtClean="0">
                        <a:latin typeface="Cambria Math" panose="02040503050406030204" pitchFamily="18" charset="0"/>
                      </a:rPr>
                      <m:t> </m:t>
                    </m:r>
                  </m:oMath>
                </a14:m>
                <a:r>
                  <a:rPr lang="en-US" dirty="0" smtClean="0"/>
                  <a:t>memory in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oMath>
                </a14:m>
                <a:r>
                  <a:rPr lang="en-US" dirty="0" smtClean="0"/>
                  <a:t> time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oMath>
                </a14:m>
                <a:r>
                  <a:rPr lang="en-US" dirty="0"/>
                  <a:t>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r>
                  <a:rPr lang="en-US" dirty="0"/>
                  <a:t> time</a:t>
                </a:r>
              </a:p>
              <a:p>
                <a:pPr marL="1016000" lvl="2" indent="0">
                  <a:buNone/>
                </a:pPr>
                <a:endParaRPr lang="en-US" dirty="0"/>
              </a:p>
              <a:p>
                <a:r>
                  <a:rPr lang="en-US" dirty="0"/>
                  <a:t>SCRYPT ASIC miners </a:t>
                </a:r>
                <a:r>
                  <a:rPr lang="en-US" dirty="0" smtClean="0"/>
                  <a:t>opt for low </a:t>
                </a:r>
                <a:r>
                  <a:rPr lang="en-US" dirty="0"/>
                  <a:t>memory + high </a:t>
                </a:r>
                <a:r>
                  <a:rPr lang="en-US" dirty="0" smtClean="0"/>
                  <a:t>computation options</a:t>
                </a:r>
              </a:p>
              <a:p>
                <a:r>
                  <a:rPr lang="en-US" b="1" dirty="0" smtClean="0"/>
                  <a:t>Goal: </a:t>
                </a:r>
                <a:r>
                  <a:rPr lang="en-US" dirty="0" smtClean="0"/>
                  <a:t>Ensure that low memory options are infeasible</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7924800" cy="4351338"/>
              </a:xfrm>
              <a:blipFill>
                <a:blip r:embed="rId2"/>
                <a:stretch>
                  <a:fillRect l="-846" b="-1554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28</a:t>
            </a:fld>
            <a:endParaRPr lang="en-US"/>
          </a:p>
        </p:txBody>
      </p:sp>
      <p:pic>
        <p:nvPicPr>
          <p:cNvPr id="5"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228600"/>
            <a:ext cx="3535362" cy="35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Sustained Space</a:t>
            </a:r>
            <a:endParaRPr lang="en-GB" dirty="0"/>
          </a:p>
        </p:txBody>
      </p:sp>
      <p:sp>
        <p:nvSpPr>
          <p:cNvPr id="3" name="Content Placeholder 2"/>
          <p:cNvSpPr>
            <a:spLocks noGrp="1"/>
          </p:cNvSpPr>
          <p:nvPr>
            <p:ph idx="1"/>
          </p:nvPr>
        </p:nvSpPr>
        <p:spPr>
          <a:xfrm>
            <a:off x="733318" y="1242245"/>
            <a:ext cx="8534400" cy="4525963"/>
          </a:xfrm>
        </p:spPr>
        <p:txBody>
          <a:bodyPr>
            <a:normAutofit/>
          </a:bodyPr>
          <a:lstStyle/>
          <a:p>
            <a:r>
              <a:rPr lang="en-US" sz="2400" dirty="0" smtClean="0"/>
              <a:t>Using </a:t>
            </a:r>
            <a:r>
              <a:rPr lang="en-US" sz="2400" dirty="0"/>
              <a:t>memory is more costly than doing computation (at least for ASICs).</a:t>
            </a:r>
            <a:endParaRPr lang="en-GB" sz="2400" dirty="0"/>
          </a:p>
          <a:p>
            <a:r>
              <a:rPr lang="en-US" sz="2400" b="1" dirty="0" smtClean="0"/>
              <a:t>Idea</a:t>
            </a:r>
            <a:r>
              <a:rPr lang="en-US" sz="2400" b="1" dirty="0"/>
              <a:t>: </a:t>
            </a:r>
            <a:r>
              <a:rPr lang="en-US" sz="2400" dirty="0" smtClean="0"/>
              <a:t>Only </a:t>
            </a:r>
            <a:r>
              <a:rPr lang="en-US" sz="2400" dirty="0"/>
              <a:t>charge for computational </a:t>
            </a:r>
            <a:r>
              <a:rPr lang="en-US" sz="2400" dirty="0" smtClean="0"/>
              <a:t>steps </a:t>
            </a:r>
            <a:r>
              <a:rPr lang="en-US" sz="2400" dirty="0"/>
              <a:t>where a lot of memory is being used.</a:t>
            </a:r>
          </a:p>
          <a:p>
            <a:r>
              <a:rPr lang="en-US" sz="2400" b="1" dirty="0" smtClean="0"/>
              <a:t>Definition</a:t>
            </a:r>
            <a:r>
              <a:rPr lang="en-US" sz="2400" b="1" dirty="0"/>
              <a:t>: </a:t>
            </a:r>
            <a:r>
              <a:rPr lang="en-US" sz="2400" dirty="0" smtClean="0"/>
              <a:t>s-Sustained </a:t>
            </a:r>
            <a:r>
              <a:rPr lang="en-US" sz="2400" dirty="0"/>
              <a:t>Space</a:t>
            </a:r>
          </a:p>
          <a:p>
            <a:pPr marL="0" indent="0">
              <a:buNone/>
            </a:pPr>
            <a:r>
              <a:rPr lang="en-US" sz="2400" dirty="0"/>
              <a:t> 		“</a:t>
            </a:r>
            <a:r>
              <a:rPr lang="en-US" sz="2400" dirty="0">
                <a:solidFill>
                  <a:srgbClr val="FF0000"/>
                </a:solidFill>
              </a:rPr>
              <a:t>Time</a:t>
            </a:r>
            <a:r>
              <a:rPr lang="en-US" sz="2400" dirty="0"/>
              <a:t> spent above memory </a:t>
            </a:r>
            <a:r>
              <a:rPr lang="en-US" sz="2400" dirty="0" smtClean="0"/>
              <a:t>threshold s”</a:t>
            </a:r>
            <a:endParaRPr lang="en-US" sz="2400" dirty="0"/>
          </a:p>
        </p:txBody>
      </p:sp>
      <p:sp>
        <p:nvSpPr>
          <p:cNvPr id="4" name="TextBox 3"/>
          <p:cNvSpPr txBox="1"/>
          <p:nvPr/>
        </p:nvSpPr>
        <p:spPr>
          <a:xfrm>
            <a:off x="1975609" y="3993503"/>
            <a:ext cx="2770310" cy="461665"/>
          </a:xfrm>
          <a:prstGeom prst="rect">
            <a:avLst/>
          </a:prstGeom>
          <a:noFill/>
        </p:spPr>
        <p:txBody>
          <a:bodyPr wrap="none" rtlCol="0">
            <a:spAutoFit/>
          </a:bodyPr>
          <a:lstStyle/>
          <a:p>
            <a:r>
              <a:rPr lang="en-US" sz="2400" u="sng" dirty="0" smtClean="0"/>
              <a:t>s-Sustained </a:t>
            </a:r>
            <a:r>
              <a:rPr lang="en-US" sz="2400" u="sng" dirty="0"/>
              <a:t>Space</a:t>
            </a:r>
            <a:endParaRPr lang="en-GB" sz="2400" u="sng" dirty="0">
              <a:solidFill>
                <a:schemeClr val="accent1"/>
              </a:solidFill>
            </a:endParaRPr>
          </a:p>
        </p:txBody>
      </p:sp>
      <p:cxnSp>
        <p:nvCxnSpPr>
          <p:cNvPr id="6" name="Straight Arrow Connector 5"/>
          <p:cNvCxnSpPr/>
          <p:nvPr/>
        </p:nvCxnSpPr>
        <p:spPr>
          <a:xfrm flipH="1" flipV="1">
            <a:off x="1822948" y="4455167"/>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867339" y="6321623"/>
            <a:ext cx="522900" cy="307777"/>
          </a:xfrm>
          <a:prstGeom prst="rect">
            <a:avLst/>
          </a:prstGeom>
          <a:noFill/>
        </p:spPr>
        <p:txBody>
          <a:bodyPr wrap="none" rtlCol="0">
            <a:spAutoFit/>
          </a:bodyPr>
          <a:lstStyle/>
          <a:p>
            <a:r>
              <a:rPr lang="en-US" dirty="0"/>
              <a:t>time</a:t>
            </a:r>
            <a:endParaRPr lang="en-GB" dirty="0"/>
          </a:p>
        </p:txBody>
      </p:sp>
      <p:sp>
        <p:nvSpPr>
          <p:cNvPr id="8" name="TextBox 7"/>
          <p:cNvSpPr txBox="1"/>
          <p:nvPr/>
        </p:nvSpPr>
        <p:spPr>
          <a:xfrm rot="16200000">
            <a:off x="1062110" y="5383944"/>
            <a:ext cx="662361" cy="307777"/>
          </a:xfrm>
          <a:prstGeom prst="rect">
            <a:avLst/>
          </a:prstGeom>
          <a:noFill/>
        </p:spPr>
        <p:txBody>
          <a:bodyPr wrap="none" rtlCol="0">
            <a:spAutoFit/>
          </a:bodyPr>
          <a:lstStyle/>
          <a:p>
            <a:r>
              <a:rPr lang="en-US" dirty="0"/>
              <a:t>space</a:t>
            </a:r>
            <a:endParaRPr lang="en-GB" dirty="0"/>
          </a:p>
        </p:txBody>
      </p:sp>
      <p:sp>
        <p:nvSpPr>
          <p:cNvPr id="9" name="Freeform 8"/>
          <p:cNvSpPr/>
          <p:nvPr/>
        </p:nvSpPr>
        <p:spPr>
          <a:xfrm>
            <a:off x="1837151" y="4756482"/>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3680294" y="6184040"/>
            <a:ext cx="146399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722973" y="5587692"/>
            <a:ext cx="3350294" cy="57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16028" y="5397369"/>
            <a:ext cx="152400" cy="307777"/>
          </a:xfrm>
          <a:prstGeom prst="rect">
            <a:avLst/>
          </a:prstGeom>
          <a:noFill/>
        </p:spPr>
        <p:txBody>
          <a:bodyPr wrap="square" rtlCol="0">
            <a:spAutoFit/>
          </a:bodyPr>
          <a:lstStyle/>
          <a:p>
            <a:r>
              <a:rPr lang="en-US" dirty="0" smtClean="0"/>
              <a:t>s</a:t>
            </a:r>
            <a:endParaRPr lang="en-GB" dirty="0"/>
          </a:p>
        </p:txBody>
      </p:sp>
      <p:cxnSp>
        <p:nvCxnSpPr>
          <p:cNvPr id="18" name="Straight Connector 17"/>
          <p:cNvCxnSpPr/>
          <p:nvPr/>
        </p:nvCxnSpPr>
        <p:spPr>
          <a:xfrm flipH="1">
            <a:off x="2420556" y="6181871"/>
            <a:ext cx="657573"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20555" y="4976959"/>
            <a:ext cx="0"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76984" y="4979339"/>
            <a:ext cx="2" cy="13693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44828" y="4974578"/>
            <a:ext cx="2372"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80293" y="4988865"/>
            <a:ext cx="0" cy="13713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78124" y="6183540"/>
            <a:ext cx="270216" cy="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1822949" y="6183539"/>
            <a:ext cx="199939"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3344828" y="6184254"/>
            <a:ext cx="33309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697690" y="4455167"/>
            <a:ext cx="2590800" cy="1612436"/>
            <a:chOff x="5791200" y="4269608"/>
            <a:chExt cx="2590800" cy="1612436"/>
          </a:xfrm>
        </p:grpSpPr>
        <p:sp>
          <p:nvSpPr>
            <p:cNvPr id="50" name="Oval 49"/>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019800" y="4466272"/>
              <a:ext cx="2133600" cy="1415772"/>
            </a:xfrm>
            <a:prstGeom prst="rect">
              <a:avLst/>
            </a:prstGeom>
            <a:noFill/>
          </p:spPr>
          <p:txBody>
            <a:bodyPr wrap="square" rtlCol="0">
              <a:spAutoFit/>
            </a:bodyPr>
            <a:lstStyle/>
            <a:p>
              <a:pPr lvl="1" algn="ctr"/>
              <a:r>
                <a:rPr lang="en-US" sz="2400" dirty="0"/>
                <a:t>Intuition: trade-offs are free.</a:t>
              </a:r>
            </a:p>
            <a:p>
              <a:endParaRPr lang="en-GB" dirty="0"/>
            </a:p>
          </p:txBody>
        </p:sp>
      </p:grpSp>
      <p:cxnSp>
        <p:nvCxnSpPr>
          <p:cNvPr id="58" name="Straight Connector 57"/>
          <p:cNvCxnSpPr/>
          <p:nvPr/>
        </p:nvCxnSpPr>
        <p:spPr>
          <a:xfrm>
            <a:off x="2022886" y="4976959"/>
            <a:ext cx="0"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831306" y="6351835"/>
            <a:ext cx="3350294" cy="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18148" y="4974579"/>
            <a:ext cx="0" cy="13734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022889" y="6180947"/>
            <a:ext cx="19495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217843" y="6180947"/>
            <a:ext cx="202712"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8517090" y="3039395"/>
            <a:ext cx="2590800" cy="1524000"/>
            <a:chOff x="5791200" y="4269608"/>
            <a:chExt cx="2590800" cy="1524000"/>
          </a:xfrm>
        </p:grpSpPr>
        <p:sp>
          <p:nvSpPr>
            <p:cNvPr id="29" name="Oval 28"/>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019800" y="4544188"/>
                  <a:ext cx="2133600" cy="830997"/>
                </a:xfrm>
                <a:prstGeom prst="rect">
                  <a:avLst/>
                </a:prstGeom>
                <a:noFill/>
              </p:spPr>
              <p:txBody>
                <a:bodyPr wrap="square" rtlCol="0">
                  <a:spAutoFit/>
                </a:bodyPr>
                <a:lstStyle/>
                <a:p>
                  <a:pPr lvl="1" algn="ctr"/>
                  <a:r>
                    <a:rPr lang="en-US" sz="2400" b="1" dirty="0" smtClean="0"/>
                    <a:t>FACT: </a:t>
                  </a:r>
                </a:p>
                <a:p>
                  <a:pPr lvl="1" algn="ct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CC</m:t>
                        </m:r>
                        <m:r>
                          <a:rPr lang="en-US" sz="2400" b="0" i="1" smtClean="0">
                            <a:latin typeface="Cambria Math" panose="02040503050406030204" pitchFamily="18" charset="0"/>
                          </a:rPr>
                          <m:t>&gt;</m:t>
                        </m:r>
                        <m:r>
                          <a:rPr lang="en-US" sz="2400" b="0" i="1" smtClean="0">
                            <a:latin typeface="Cambria Math" panose="02040503050406030204" pitchFamily="18" charset="0"/>
                          </a:rPr>
                          <m:t>𝑠𝑡</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4544188"/>
                  <a:ext cx="2133600" cy="830997"/>
                </a:xfrm>
                <a:prstGeom prst="rect">
                  <a:avLst/>
                </a:prstGeom>
                <a:blipFill>
                  <a:blip r:embed="rId2"/>
                  <a:stretch>
                    <a:fillRect t="-5147"/>
                  </a:stretch>
                </a:blipFill>
              </p:spPr>
              <p:txBody>
                <a:bodyPr/>
                <a:lstStyle/>
                <a:p>
                  <a:r>
                    <a:rPr lang="en-US">
                      <a:noFill/>
                    </a:rPr>
                    <a:t> </a:t>
                  </a:r>
                </a:p>
              </p:txBody>
            </p:sp>
          </mc:Fallback>
        </mc:AlternateContent>
      </p:grpSp>
    </p:spTree>
    <p:extLst>
      <p:ext uri="{BB962C8B-B14F-4D97-AF65-F5344CB8AC3E}">
        <p14:creationId xmlns:p14="http://schemas.microsoft.com/office/powerpoint/2010/main" val="22921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9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Wanted: A Moderately Hard Function</a:t>
            </a:r>
            <a:endParaRPr lang="en-GB" dirty="0"/>
          </a:p>
        </p:txBody>
      </p:sp>
      <p:sp>
        <p:nvSpPr>
          <p:cNvPr id="3" name="Content Placeholder 2"/>
          <p:cNvSpPr>
            <a:spLocks noGrp="1"/>
          </p:cNvSpPr>
          <p:nvPr>
            <p:ph idx="1"/>
          </p:nvPr>
        </p:nvSpPr>
        <p:spPr>
          <a:xfrm>
            <a:off x="622456" y="1603920"/>
            <a:ext cx="8229600" cy="1752600"/>
          </a:xfrm>
        </p:spPr>
        <p:txBody>
          <a:bodyPr>
            <a:normAutofit/>
          </a:bodyPr>
          <a:lstStyle/>
          <a:p>
            <a:r>
              <a:rPr lang="en-US" dirty="0" smtClean="0"/>
              <a:t>Desiderata:</a:t>
            </a:r>
          </a:p>
          <a:p>
            <a:pPr lvl="1"/>
            <a:r>
              <a:rPr lang="en-US" dirty="0" smtClean="0"/>
              <a:t>Cost for honest &amp; adversary roughly same:</a:t>
            </a:r>
          </a:p>
        </p:txBody>
      </p:sp>
      <p:grpSp>
        <p:nvGrpSpPr>
          <p:cNvPr id="17" name="Group 16"/>
          <p:cNvGrpSpPr/>
          <p:nvPr/>
        </p:nvGrpSpPr>
        <p:grpSpPr>
          <a:xfrm>
            <a:off x="5410200" y="2818358"/>
            <a:ext cx="3810000" cy="3658642"/>
            <a:chOff x="4953000" y="2818358"/>
            <a:chExt cx="3810000" cy="3658642"/>
          </a:xfrm>
        </p:grpSpPr>
        <p:grpSp>
          <p:nvGrpSpPr>
            <p:cNvPr id="10" name="Group 9"/>
            <p:cNvGrpSpPr/>
            <p:nvPr/>
          </p:nvGrpSpPr>
          <p:grpSpPr>
            <a:xfrm>
              <a:off x="4953000" y="4038600"/>
              <a:ext cx="3810000" cy="2438400"/>
              <a:chOff x="4876800" y="3429000"/>
              <a:chExt cx="3810000" cy="2438400"/>
            </a:xfrm>
          </p:grpSpPr>
          <p:sp>
            <p:nvSpPr>
              <p:cNvPr id="8" name="Rectangle 7"/>
              <p:cNvSpPr/>
              <p:nvPr/>
            </p:nvSpPr>
            <p:spPr>
              <a:xfrm>
                <a:off x="4876800" y="3429000"/>
                <a:ext cx="38100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53000" y="3429000"/>
                <a:ext cx="3733800" cy="2308324"/>
              </a:xfrm>
              <a:prstGeom prst="rect">
                <a:avLst/>
              </a:prstGeom>
              <a:noFill/>
            </p:spPr>
            <p:txBody>
              <a:bodyPr wrap="square" rtlCol="0">
                <a:spAutoFit/>
              </a:bodyPr>
              <a:lstStyle/>
              <a:p>
                <a:pPr algn="ctr"/>
                <a:r>
                  <a:rPr lang="en-US" sz="2400" u="sng" dirty="0"/>
                  <a:t>Adversarial Model</a:t>
                </a:r>
              </a:p>
              <a:p>
                <a:pPr marL="285750" indent="-285750">
                  <a:buFont typeface="Arial" panose="020B0604020202020204" pitchFamily="34" charset="0"/>
                  <a:buChar char="•"/>
                </a:pPr>
                <a:r>
                  <a:rPr lang="en-US" sz="2400" dirty="0"/>
                  <a:t>Parallel Computation</a:t>
                </a:r>
              </a:p>
              <a:p>
                <a:pPr marL="285750" indent="-285750">
                  <a:buFont typeface="Arial" panose="020B0604020202020204" pitchFamily="34" charset="0"/>
                  <a:buChar char="•"/>
                </a:pPr>
                <a:r>
                  <a:rPr lang="en-US" sz="2400" dirty="0"/>
                  <a:t>Amortization across many evaluations</a:t>
                </a:r>
              </a:p>
              <a:p>
                <a:pPr marL="285750" indent="-285750">
                  <a:buFont typeface="Arial" panose="020B0604020202020204" pitchFamily="34" charset="0"/>
                  <a:buChar char="•"/>
                </a:pPr>
                <a:r>
                  <a:rPr lang="en-US" sz="2400" dirty="0"/>
                  <a:t>Cost measured in </a:t>
                </a:r>
                <a:r>
                  <a:rPr lang="en-US" sz="2400" dirty="0" smtClean="0"/>
                  <a:t>s-SS</a:t>
                </a:r>
                <a:endParaRPr lang="en-US" sz="2400" dirty="0"/>
              </a:p>
              <a:p>
                <a:pPr lvl="1"/>
                <a:r>
                  <a:rPr lang="en-US" sz="2400" dirty="0"/>
                  <a:t>(for some large </a:t>
                </a:r>
                <a:r>
                  <a:rPr lang="en-US" sz="2400" dirty="0" smtClean="0"/>
                  <a:t>s)</a:t>
                </a:r>
                <a:endParaRPr lang="en-GB" sz="2400" dirty="0"/>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818358"/>
              <a:ext cx="1076325" cy="107632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712" y="2828925"/>
              <a:ext cx="1447488" cy="1085478"/>
            </a:xfrm>
            <a:prstGeom prst="rect">
              <a:avLst/>
            </a:prstGeom>
          </p:spPr>
        </p:pic>
      </p:grpSp>
      <p:grpSp>
        <p:nvGrpSpPr>
          <p:cNvPr id="16" name="Group 15"/>
          <p:cNvGrpSpPr/>
          <p:nvPr/>
        </p:nvGrpSpPr>
        <p:grpSpPr>
          <a:xfrm>
            <a:off x="990600" y="2818358"/>
            <a:ext cx="4038600" cy="3658643"/>
            <a:chOff x="533400" y="2818357"/>
            <a:chExt cx="4038600" cy="3658643"/>
          </a:xfrm>
        </p:grpSpPr>
        <p:grpSp>
          <p:nvGrpSpPr>
            <p:cNvPr id="9" name="Group 8"/>
            <p:cNvGrpSpPr/>
            <p:nvPr/>
          </p:nvGrpSpPr>
          <p:grpSpPr>
            <a:xfrm>
              <a:off x="533400" y="4038600"/>
              <a:ext cx="4038600" cy="2438400"/>
              <a:chOff x="685800" y="3429000"/>
              <a:chExt cx="4038600" cy="2438400"/>
            </a:xfrm>
          </p:grpSpPr>
          <p:sp>
            <p:nvSpPr>
              <p:cNvPr id="7" name="Rectangle 6"/>
              <p:cNvSpPr/>
              <p:nvPr/>
            </p:nvSpPr>
            <p:spPr>
              <a:xfrm>
                <a:off x="685800" y="3429000"/>
                <a:ext cx="3962400" cy="2438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5800" y="3429000"/>
                <a:ext cx="4038600" cy="2308324"/>
              </a:xfrm>
              <a:prstGeom prst="rect">
                <a:avLst/>
              </a:prstGeom>
              <a:noFill/>
            </p:spPr>
            <p:txBody>
              <a:bodyPr wrap="square" rtlCol="0">
                <a:spAutoFit/>
              </a:bodyPr>
              <a:lstStyle/>
              <a:p>
                <a:pPr algn="ctr"/>
                <a:r>
                  <a:rPr lang="en-US" sz="2400" u="sng" dirty="0"/>
                  <a:t>Honest Computational Model</a:t>
                </a:r>
                <a:endParaRPr lang="en-GB" sz="2400" dirty="0"/>
              </a:p>
              <a:p>
                <a:pPr marL="285750" indent="-285750">
                  <a:buFont typeface="Arial" panose="020B0604020202020204" pitchFamily="34" charset="0"/>
                  <a:buChar char="•"/>
                </a:pPr>
                <a:r>
                  <a:rPr lang="en-US" sz="2400" dirty="0"/>
                  <a:t>Sequential Computation</a:t>
                </a:r>
              </a:p>
              <a:p>
                <a:pPr marL="285750" indent="-285750">
                  <a:buFont typeface="Arial" panose="020B0604020202020204" pitchFamily="34" charset="0"/>
                  <a:buChar char="•"/>
                </a:pPr>
                <a:r>
                  <a:rPr lang="en-US" sz="2400" dirty="0"/>
                  <a:t>Single Evaluation</a:t>
                </a:r>
              </a:p>
              <a:p>
                <a:pPr marL="285750" indent="-285750">
                  <a:buFont typeface="Arial" panose="020B0604020202020204" pitchFamily="34" charset="0"/>
                  <a:buChar char="•"/>
                </a:pPr>
                <a:r>
                  <a:rPr lang="en-US" sz="2400" dirty="0" smtClean="0"/>
                  <a:t>Cost </a:t>
                </a:r>
                <a:r>
                  <a:rPr lang="en-US" sz="2400" dirty="0"/>
                  <a:t>measured in ST Complexity</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343" y="2828926"/>
              <a:ext cx="662414" cy="108547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543" y="2818357"/>
              <a:ext cx="1592779" cy="1105941"/>
            </a:xfrm>
            <a:prstGeom prst="rect">
              <a:avLst/>
            </a:prstGeom>
          </p:spPr>
        </p:pic>
      </p:grpSp>
    </p:spTree>
    <p:extLst>
      <p:ext uri="{BB962C8B-B14F-4D97-AF65-F5344CB8AC3E}">
        <p14:creationId xmlns:p14="http://schemas.microsoft.com/office/powerpoint/2010/main" val="109646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GB" dirty="0"/>
          </a:p>
        </p:txBody>
      </p:sp>
      <p:sp>
        <p:nvSpPr>
          <p:cNvPr id="3" name="Content Placeholder 2"/>
          <p:cNvSpPr>
            <a:spLocks noGrp="1"/>
          </p:cNvSpPr>
          <p:nvPr>
            <p:ph idx="1"/>
          </p:nvPr>
        </p:nvSpPr>
        <p:spPr>
          <a:xfrm>
            <a:off x="533400" y="1690688"/>
            <a:ext cx="10515600" cy="4938712"/>
          </a:xfrm>
        </p:spPr>
        <p:txBody>
          <a:bodyPr>
            <a:normAutofit lnSpcReduction="10000"/>
          </a:bodyPr>
          <a:lstStyle/>
          <a:p>
            <a:r>
              <a:rPr lang="en-US" dirty="0" smtClean="0"/>
              <a:t>For any </a:t>
            </a:r>
            <a:r>
              <a:rPr lang="en-US" dirty="0" err="1" smtClean="0"/>
              <a:t>n</a:t>
            </a:r>
            <a:r>
              <a:rPr lang="en-US" dirty="0" err="1" smtClean="0">
                <a:latin typeface="Cambria Math"/>
                <a:ea typeface="Cambria Math"/>
              </a:rPr>
              <a:t>∊ℕ</a:t>
            </a:r>
            <a:r>
              <a:rPr lang="en-US" dirty="0" smtClean="0">
                <a:latin typeface="Cambria Math"/>
                <a:ea typeface="Cambria Math"/>
              </a:rPr>
              <a:t> </a:t>
            </a:r>
            <a:r>
              <a:rPr lang="en-US" dirty="0" smtClean="0"/>
              <a:t>we give a function </a:t>
            </a:r>
            <a:r>
              <a:rPr lang="en-US" i="1" dirty="0" err="1" smtClean="0"/>
              <a:t>f</a:t>
            </a:r>
            <a:r>
              <a:rPr lang="en-US" i="1" baseline="-25000" dirty="0" err="1" smtClean="0"/>
              <a:t>n</a:t>
            </a:r>
            <a:r>
              <a:rPr lang="en-US" dirty="0" smtClean="0"/>
              <a:t> and prove that in the parallel Random Oracle Model (PROM):</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Bonus: </a:t>
            </a:r>
            <a:r>
              <a:rPr lang="en-US" i="1" dirty="0" err="1" smtClean="0"/>
              <a:t>f</a:t>
            </a:r>
            <a:r>
              <a:rPr lang="en-US" i="1" baseline="-25000" dirty="0" err="1" smtClean="0"/>
              <a:t>n</a:t>
            </a:r>
            <a:r>
              <a:rPr lang="en-US" dirty="0" smtClean="0"/>
              <a:t> is an </a:t>
            </a:r>
            <a:r>
              <a:rPr lang="en-US" dirty="0" err="1" smtClean="0"/>
              <a:t>iMHF</a:t>
            </a:r>
            <a:r>
              <a:rPr lang="en-US" dirty="0" smtClean="0"/>
              <a:t>. </a:t>
            </a:r>
          </a:p>
          <a:p>
            <a:pPr lvl="1">
              <a:buFont typeface="Cambria Math" panose="02040503050406030204" pitchFamily="18" charset="0"/>
              <a:buChar char="⇒"/>
            </a:pPr>
            <a:r>
              <a:rPr lang="en-US" dirty="0" smtClean="0">
                <a:latin typeface="Lucida Calligraphy" panose="03010101010101010101" pitchFamily="66" charset="0"/>
              </a:rPr>
              <a:t>E </a:t>
            </a:r>
            <a:r>
              <a:rPr lang="en-US" dirty="0" smtClean="0"/>
              <a:t>runs in constant time and has data-independent memory access pattern</a:t>
            </a:r>
          </a:p>
        </p:txBody>
      </p:sp>
      <p:sp>
        <p:nvSpPr>
          <p:cNvPr id="5" name="Rectangle 4"/>
          <p:cNvSpPr/>
          <p:nvPr/>
        </p:nvSpPr>
        <p:spPr>
          <a:xfrm>
            <a:off x="762000" y="2819400"/>
            <a:ext cx="4114800" cy="21236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62000" y="2819400"/>
            <a:ext cx="4114800" cy="2123658"/>
          </a:xfrm>
          <a:prstGeom prst="rect">
            <a:avLst/>
          </a:prstGeom>
          <a:noFill/>
        </p:spPr>
        <p:txBody>
          <a:bodyPr wrap="square" rtlCol="0">
            <a:spAutoFit/>
          </a:bodyPr>
          <a:lstStyle/>
          <a:p>
            <a:pPr algn="ctr"/>
            <a:r>
              <a:rPr lang="en-US" sz="2400" u="sng" dirty="0"/>
              <a:t>Honest</a:t>
            </a:r>
            <a:endParaRPr lang="en-GB" sz="2400" dirty="0"/>
          </a:p>
          <a:p>
            <a:pPr marL="285750" indent="-285750">
              <a:lnSpc>
                <a:spcPct val="150000"/>
              </a:lnSpc>
              <a:buFont typeface="Arial" panose="020B0604020202020204" pitchFamily="34" charset="0"/>
              <a:buChar char="•"/>
            </a:pPr>
            <a:r>
              <a:rPr lang="en-US" sz="2400" dirty="0"/>
              <a:t>Sequential Algorithm </a:t>
            </a:r>
            <a:r>
              <a:rPr lang="en-US" sz="2400" dirty="0">
                <a:latin typeface="Lucida Calligraphy" panose="03010101010101010101" pitchFamily="66" charset="0"/>
              </a:rPr>
              <a:t>E</a:t>
            </a:r>
          </a:p>
          <a:p>
            <a:pPr marL="285750" indent="-285750">
              <a:lnSpc>
                <a:spcPct val="150000"/>
              </a:lnSpc>
              <a:buFont typeface="Arial" panose="020B0604020202020204" pitchFamily="34" charset="0"/>
              <a:buChar char="•"/>
            </a:pPr>
            <a:r>
              <a:rPr lang="en-US" sz="2400" dirty="0"/>
              <a:t>Time(</a:t>
            </a:r>
            <a:r>
              <a:rPr lang="en-US" sz="2400" dirty="0">
                <a:latin typeface="Lucida Calligraphy" panose="03010101010101010101" pitchFamily="66" charset="0"/>
              </a:rPr>
              <a:t>E</a:t>
            </a:r>
            <a:r>
              <a:rPr lang="en-US" sz="2400" dirty="0"/>
              <a:t>(</a:t>
            </a:r>
            <a:r>
              <a:rPr lang="en-US" sz="2400" i="1" dirty="0" err="1"/>
              <a:t>f</a:t>
            </a:r>
            <a:r>
              <a:rPr lang="en-US" sz="2400" i="1" baseline="-25000" dirty="0" err="1"/>
              <a:t>n</a:t>
            </a:r>
            <a:r>
              <a:rPr lang="en-US" sz="2400" dirty="0"/>
              <a:t>)) = n</a:t>
            </a:r>
          </a:p>
          <a:p>
            <a:pPr marL="285750" indent="-285750">
              <a:lnSpc>
                <a:spcPct val="150000"/>
              </a:lnSpc>
              <a:buFont typeface="Arial" panose="020B0604020202020204" pitchFamily="34" charset="0"/>
              <a:buChar char="•"/>
            </a:pPr>
            <a:r>
              <a:rPr lang="en-US" sz="2400" dirty="0"/>
              <a:t>ST(</a:t>
            </a:r>
            <a:r>
              <a:rPr lang="en-US" sz="2400" dirty="0">
                <a:latin typeface="Lucida Calligraphy" panose="03010101010101010101" pitchFamily="66" charset="0"/>
              </a:rPr>
              <a:t>E</a:t>
            </a:r>
            <a:r>
              <a:rPr lang="en-US" sz="2400" dirty="0"/>
              <a:t>(</a:t>
            </a:r>
            <a:r>
              <a:rPr lang="en-US" sz="2400" i="1" dirty="0" err="1"/>
              <a:t>f</a:t>
            </a:r>
            <a:r>
              <a:rPr lang="en-US" sz="2400" i="1" baseline="-25000" dirty="0" err="1"/>
              <a:t>n</a:t>
            </a:r>
            <a:r>
              <a:rPr lang="en-US" sz="2400" dirty="0"/>
              <a:t>)) = n</a:t>
            </a:r>
            <a:r>
              <a:rPr lang="en-US" sz="2400" baseline="30000" dirty="0"/>
              <a:t>2</a:t>
            </a:r>
          </a:p>
        </p:txBody>
      </p:sp>
      <p:sp>
        <p:nvSpPr>
          <p:cNvPr id="8" name="Rectangle 7"/>
          <p:cNvSpPr/>
          <p:nvPr/>
        </p:nvSpPr>
        <p:spPr>
          <a:xfrm>
            <a:off x="5181600" y="2819400"/>
            <a:ext cx="4343400" cy="21236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257800" y="2819400"/>
            <a:ext cx="4267200" cy="2123658"/>
          </a:xfrm>
          <a:prstGeom prst="rect">
            <a:avLst/>
          </a:prstGeom>
          <a:noFill/>
        </p:spPr>
        <p:txBody>
          <a:bodyPr wrap="square" rtlCol="0">
            <a:spAutoFit/>
          </a:bodyPr>
          <a:lstStyle/>
          <a:p>
            <a:pPr algn="ctr"/>
            <a:r>
              <a:rPr lang="en-US" sz="2400" u="sng" dirty="0"/>
              <a:t>Adversarial</a:t>
            </a:r>
          </a:p>
          <a:p>
            <a:pPr marL="285750" indent="-285750">
              <a:lnSpc>
                <a:spcPct val="150000"/>
              </a:lnSpc>
              <a:buFont typeface="Arial" panose="020B0604020202020204" pitchFamily="34" charset="0"/>
              <a:buChar char="•"/>
            </a:pPr>
            <a:r>
              <a:rPr lang="en-US" sz="2400" dirty="0">
                <a:latin typeface="Cambria Math"/>
                <a:ea typeface="Cambria Math"/>
              </a:rPr>
              <a:t>∀</a:t>
            </a:r>
            <a:r>
              <a:rPr lang="en-US" sz="2400" dirty="0"/>
              <a:t> parallel </a:t>
            </a:r>
            <a:r>
              <a:rPr lang="en-US" sz="2400" dirty="0" err="1"/>
              <a:t>algs</a:t>
            </a:r>
            <a:r>
              <a:rPr lang="en-US" sz="2400" dirty="0"/>
              <a:t>. </a:t>
            </a:r>
            <a:r>
              <a:rPr lang="en-US" sz="2400" dirty="0">
                <a:latin typeface="Lucida Calligraphy" panose="03010101010101010101" pitchFamily="66" charset="0"/>
              </a:rPr>
              <a:t>A</a:t>
            </a:r>
            <a:endParaRPr lang="en-US" sz="2400" dirty="0"/>
          </a:p>
          <a:p>
            <a:pPr marL="285750" indent="-285750">
              <a:lnSpc>
                <a:spcPct val="150000"/>
              </a:lnSpc>
              <a:buFont typeface="Arial" panose="020B0604020202020204" pitchFamily="34" charset="0"/>
              <a:buChar char="•"/>
            </a:pPr>
            <a:r>
              <a:rPr lang="en-US" sz="2400" dirty="0" smtClean="0"/>
              <a:t>s-SS(</a:t>
            </a:r>
            <a:r>
              <a:rPr lang="en-US" sz="2400" dirty="0" smtClean="0">
                <a:latin typeface="Lucida Calligraphy" panose="03010101010101010101" pitchFamily="66" charset="0"/>
              </a:rPr>
              <a:t>A</a:t>
            </a:r>
            <a:r>
              <a:rPr lang="en-US" sz="2400" dirty="0" smtClean="0"/>
              <a:t>(</a:t>
            </a:r>
            <a:r>
              <a:rPr lang="en-US" sz="2400" i="1" dirty="0" err="1" smtClean="0"/>
              <a:t>f</a:t>
            </a:r>
            <a:r>
              <a:rPr lang="en-US" sz="2400" i="1" baseline="-25000" dirty="0" err="1" smtClean="0"/>
              <a:t>n</a:t>
            </a:r>
            <a:r>
              <a:rPr lang="en-US" sz="2400" dirty="0"/>
              <a:t>)) = </a:t>
            </a:r>
            <a:r>
              <a:rPr lang="el-GR" sz="2400" dirty="0">
                <a:latin typeface="Cambria Math"/>
                <a:ea typeface="Cambria Math"/>
              </a:rPr>
              <a:t>Ω</a:t>
            </a:r>
            <a:r>
              <a:rPr lang="en-US" sz="2400" dirty="0"/>
              <a:t>(n) per </a:t>
            </a:r>
            <a:r>
              <a:rPr lang="en-US" sz="2400" dirty="0" err="1"/>
              <a:t>eval</a:t>
            </a:r>
            <a:r>
              <a:rPr lang="en-US" sz="2400" dirty="0"/>
              <a:t>.</a:t>
            </a:r>
          </a:p>
          <a:p>
            <a:pPr algn="ctr">
              <a:lnSpc>
                <a:spcPct val="150000"/>
              </a:lnSpc>
            </a:pPr>
            <a:r>
              <a:rPr lang="en-US" sz="2400" dirty="0"/>
              <a:t>for </a:t>
            </a:r>
            <a:r>
              <a:rPr lang="en-US" sz="2400" dirty="0" smtClean="0"/>
              <a:t>s </a:t>
            </a:r>
            <a:r>
              <a:rPr lang="en-US" sz="2400" dirty="0"/>
              <a:t>= </a:t>
            </a:r>
            <a:r>
              <a:rPr lang="el-GR" sz="2400" dirty="0" smtClean="0">
                <a:latin typeface="Cambria Math"/>
                <a:ea typeface="Cambria Math"/>
              </a:rPr>
              <a:t>Ω</a:t>
            </a:r>
            <a:r>
              <a:rPr lang="en-US" sz="2400" dirty="0" smtClean="0">
                <a:latin typeface="Cambria Math"/>
                <a:ea typeface="Cambria Math"/>
              </a:rPr>
              <a:t>(</a:t>
            </a:r>
            <a:r>
              <a:rPr lang="en-US" sz="2400" dirty="0" smtClean="0"/>
              <a:t>n/log(n)) </a:t>
            </a:r>
            <a:endParaRPr lang="en-US" sz="2400" dirty="0"/>
          </a:p>
        </p:txBody>
      </p:sp>
    </p:spTree>
    <p:extLst>
      <p:ext uri="{BB962C8B-B14F-4D97-AF65-F5344CB8AC3E}">
        <p14:creationId xmlns:p14="http://schemas.microsoft.com/office/powerpoint/2010/main" val="930374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Parallel Black Pebbling Game</a:t>
            </a:r>
            <a:endParaRPr lang="en-GB" dirty="0"/>
          </a:p>
        </p:txBody>
      </p:sp>
      <p:sp>
        <p:nvSpPr>
          <p:cNvPr id="3" name="Content Placeholder 2"/>
          <p:cNvSpPr>
            <a:spLocks noGrp="1"/>
          </p:cNvSpPr>
          <p:nvPr>
            <p:ph idx="1"/>
          </p:nvPr>
        </p:nvSpPr>
        <p:spPr>
          <a:xfrm>
            <a:off x="396680" y="1889336"/>
            <a:ext cx="10804720" cy="2181622"/>
          </a:xfrm>
        </p:spPr>
        <p:txBody>
          <a:bodyPr>
            <a:noAutofit/>
          </a:bodyPr>
          <a:lstStyle/>
          <a:p>
            <a:pPr marL="0" indent="0">
              <a:buNone/>
            </a:pPr>
            <a:r>
              <a:rPr lang="en-GB" sz="2400" dirty="0" smtClean="0">
                <a:solidFill>
                  <a:srgbClr val="FF0000"/>
                </a:solidFill>
              </a:rPr>
              <a:t>Parallel</a:t>
            </a:r>
            <a:r>
              <a:rPr lang="en-GB" sz="1800" dirty="0" smtClean="0">
                <a:solidFill>
                  <a:srgbClr val="FF0000"/>
                </a:solidFill>
              </a:rPr>
              <a:t> </a:t>
            </a:r>
            <a:r>
              <a:rPr lang="en-GB" sz="2400" dirty="0" smtClean="0">
                <a:solidFill>
                  <a:srgbClr val="FF0000"/>
                </a:solidFill>
              </a:rPr>
              <a:t>Black Pebbling Game</a:t>
            </a:r>
            <a:r>
              <a:rPr lang="en-GB" sz="2400" dirty="0" smtClean="0"/>
              <a:t>: Same as Black Pebbling, except can touch many pebbles per iteration.</a:t>
            </a:r>
          </a:p>
          <a:p>
            <a:pPr marL="0" indent="0">
              <a:buNone/>
            </a:pPr>
            <a:endParaRPr lang="en-US" sz="2400" dirty="0" smtClean="0"/>
          </a:p>
          <a:p>
            <a:pPr marL="0" indent="0">
              <a:buNone/>
            </a:pPr>
            <a:endParaRPr lang="en-US" sz="2400" dirty="0"/>
          </a:p>
          <a:p>
            <a:pPr marL="0" indent="0">
              <a:buNone/>
            </a:pPr>
            <a:r>
              <a:rPr lang="en-US" sz="2400" dirty="0" smtClean="0"/>
              <a:t>s-SS analogue: Count number of steps when at least s pebbles on graph.</a:t>
            </a:r>
            <a:endParaRPr lang="en-GB" sz="2400" dirty="0" smtClean="0"/>
          </a:p>
          <a:p>
            <a:pPr marL="0" indent="0">
              <a:buNone/>
            </a:pPr>
            <a:endParaRPr lang="en-GB" sz="1600" dirty="0" smtClean="0"/>
          </a:p>
        </p:txBody>
      </p:sp>
      <p:sp>
        <p:nvSpPr>
          <p:cNvPr id="17" name="Oval 16"/>
          <p:cNvSpPr/>
          <p:nvPr/>
        </p:nvSpPr>
        <p:spPr>
          <a:xfrm>
            <a:off x="4488060" y="4338760"/>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88061" y="6286500"/>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8172" y="5351984"/>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3457574" y="5834185"/>
            <a:ext cx="902494" cy="615433"/>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35735" y="4713015"/>
            <a:ext cx="873322" cy="63897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525862" y="4383608"/>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42" name="Oval 41"/>
          <p:cNvSpPr/>
          <p:nvPr/>
        </p:nvSpPr>
        <p:spPr>
          <a:xfrm>
            <a:off x="4525863" y="6331348"/>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43" name="Oval 42"/>
          <p:cNvSpPr/>
          <p:nvPr/>
        </p:nvSpPr>
        <p:spPr>
          <a:xfrm>
            <a:off x="5895974" y="5396831"/>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20" name="Oval 19"/>
          <p:cNvSpPr/>
          <p:nvPr/>
        </p:nvSpPr>
        <p:spPr>
          <a:xfrm>
            <a:off x="3048000" y="5309911"/>
            <a:ext cx="333375" cy="419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3457574" y="4703486"/>
            <a:ext cx="902494" cy="52109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35735" y="5771084"/>
            <a:ext cx="873322" cy="68805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085802" y="5348407"/>
            <a:ext cx="257770" cy="329407"/>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3" name="TextBox 12"/>
          <p:cNvSpPr txBox="1"/>
          <p:nvPr/>
        </p:nvSpPr>
        <p:spPr>
          <a:xfrm>
            <a:off x="838200" y="5603276"/>
            <a:ext cx="1690687" cy="738664"/>
          </a:xfrm>
          <a:prstGeom prst="rect">
            <a:avLst/>
          </a:prstGeom>
          <a:noFill/>
        </p:spPr>
        <p:txBody>
          <a:bodyPr wrap="square" rtlCol="0">
            <a:spAutoFit/>
          </a:bodyPr>
          <a:lstStyle/>
          <a:p>
            <a:r>
              <a:rPr lang="en-US" u="sng" dirty="0" smtClean="0"/>
              <a:t>s-SS </a:t>
            </a:r>
            <a:r>
              <a:rPr lang="en-US" u="sng" dirty="0"/>
              <a:t>Complexity</a:t>
            </a:r>
          </a:p>
          <a:p>
            <a:pPr algn="ctr"/>
            <a:r>
              <a:rPr lang="en-US" dirty="0"/>
              <a:t>1-SS = 3</a:t>
            </a:r>
          </a:p>
          <a:p>
            <a:pPr algn="ctr"/>
            <a:r>
              <a:rPr lang="en-US" dirty="0"/>
              <a:t>2-SS = 1</a:t>
            </a:r>
          </a:p>
        </p:txBody>
      </p:sp>
      <p:sp>
        <p:nvSpPr>
          <p:cNvPr id="14" name="TextBox 13"/>
          <p:cNvSpPr txBox="1"/>
          <p:nvPr/>
        </p:nvSpPr>
        <p:spPr>
          <a:xfrm>
            <a:off x="4324350" y="5025749"/>
            <a:ext cx="615085" cy="769441"/>
          </a:xfrm>
          <a:prstGeom prst="rect">
            <a:avLst/>
          </a:prstGeom>
          <a:noFill/>
        </p:spPr>
        <p:txBody>
          <a:bodyPr wrap="square" rtlCol="0">
            <a:spAutoFit/>
          </a:bodyPr>
          <a:lstStyle/>
          <a:p>
            <a:r>
              <a:rPr lang="en-US" sz="4400" i="1" dirty="0"/>
              <a:t>G</a:t>
            </a:r>
            <a:endParaRPr lang="en-GB" i="1" dirty="0"/>
          </a:p>
        </p:txBody>
      </p:sp>
      <p:sp>
        <p:nvSpPr>
          <p:cNvPr id="26" name="TextBox 25"/>
          <p:cNvSpPr txBox="1"/>
          <p:nvPr/>
        </p:nvSpPr>
        <p:spPr>
          <a:xfrm>
            <a:off x="1492744" y="2765549"/>
            <a:ext cx="6581776" cy="954107"/>
          </a:xfrm>
          <a:prstGeom prst="rect">
            <a:avLst/>
          </a:prstGeom>
          <a:noFill/>
          <a:ln w="47625">
            <a:solidFill>
              <a:schemeClr val="tx1"/>
            </a:solidFill>
          </a:ln>
        </p:spPr>
        <p:txBody>
          <a:bodyPr wrap="square" rtlCol="0">
            <a:spAutoFit/>
          </a:bodyPr>
          <a:lstStyle/>
          <a:p>
            <a:r>
              <a:rPr lang="en-US" b="1" dirty="0"/>
              <a:t>Goal: </a:t>
            </a:r>
            <a:r>
              <a:rPr lang="en-US" dirty="0"/>
              <a:t>Place a pebble on the sink.</a:t>
            </a:r>
          </a:p>
          <a:p>
            <a:r>
              <a:rPr lang="en-US" b="1" dirty="0"/>
              <a:t>Rule 1: </a:t>
            </a:r>
            <a:r>
              <a:rPr lang="en-US" dirty="0"/>
              <a:t>A node can be pebbled only if all parents contain a pebble.</a:t>
            </a:r>
          </a:p>
          <a:p>
            <a:r>
              <a:rPr lang="en-US" b="1" dirty="0"/>
              <a:t>Rule 2: </a:t>
            </a:r>
            <a:r>
              <a:rPr lang="en-US" dirty="0"/>
              <a:t>A pebble can always be removed.</a:t>
            </a:r>
          </a:p>
          <a:p>
            <a:endParaRPr lang="en-GB" dirty="0"/>
          </a:p>
        </p:txBody>
      </p:sp>
      <mc:AlternateContent xmlns:mc="http://schemas.openxmlformats.org/markup-compatibility/2006" xmlns:a14="http://schemas.microsoft.com/office/drawing/2010/main">
        <mc:Choice Requires="a14">
          <p:sp>
            <p:nvSpPr>
              <p:cNvPr id="33" name="TextBox 32"/>
              <p:cNvSpPr txBox="1"/>
              <p:nvPr/>
            </p:nvSpPr>
            <p:spPr>
              <a:xfrm>
                <a:off x="6934200" y="4430453"/>
                <a:ext cx="3429000" cy="2000869"/>
              </a:xfrm>
              <a:prstGeom prst="rect">
                <a:avLst/>
              </a:prstGeom>
              <a:ln cap="rnd"/>
              <a:scene3d>
                <a:camera prst="orthographicFront"/>
                <a:lightRig rig="sof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u="sng" dirty="0"/>
                  <a:t>Want </a:t>
                </a:r>
                <a:r>
                  <a:rPr lang="en-US" sz="2000" i="1" u="sng" dirty="0"/>
                  <a:t>G</a:t>
                </a:r>
                <a:r>
                  <a:rPr lang="en-US" sz="2000" u="sng" dirty="0"/>
                  <a:t> with…</a:t>
                </a:r>
              </a:p>
              <a:p>
                <a:pPr marL="457200" indent="-457200">
                  <a:lnSpc>
                    <a:spcPct val="150000"/>
                  </a:lnSpc>
                  <a:buFont typeface="+mj-lt"/>
                  <a:buAutoNum type="arabicPeriod"/>
                </a:pPr>
                <a:r>
                  <a:rPr lang="en-US" sz="2000" dirty="0"/>
                  <a:t>Size(</a:t>
                </a:r>
                <a:r>
                  <a:rPr lang="en-US" sz="2000" i="1" dirty="0"/>
                  <a:t>G</a:t>
                </a:r>
                <a:r>
                  <a:rPr lang="en-US" sz="2000" dirty="0"/>
                  <a:t>) = n</a:t>
                </a:r>
              </a:p>
              <a:p>
                <a:pPr marL="457200" indent="-457200">
                  <a:lnSpc>
                    <a:spcPct val="150000"/>
                  </a:lnSpc>
                  <a:buFont typeface="+mj-lt"/>
                  <a:buAutoNum type="arabicPeriod"/>
                </a:pPr>
                <a:r>
                  <a:rPr lang="en-US" sz="2000" dirty="0"/>
                  <a:t>In-degree(</a:t>
                </a:r>
                <a:r>
                  <a:rPr lang="en-US" sz="2000" i="1" dirty="0"/>
                  <a:t>G</a:t>
                </a:r>
                <a:r>
                  <a:rPr lang="en-US" sz="2000" dirty="0"/>
                  <a:t>) = 2</a:t>
                </a:r>
              </a:p>
              <a:p>
                <a:pPr marL="457200" indent="-457200">
                  <a:lnSpc>
                    <a:spcPct val="150000"/>
                  </a:lnSpc>
                  <a:buFont typeface="+mj-lt"/>
                  <a:buAutoNum type="arabicPeriod"/>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𝑛</m:t>
                        </m:r>
                      </m:num>
                      <m:den>
                        <m:r>
                          <m:rPr>
                            <m:sty m:val="p"/>
                          </m:rPr>
                          <a:rPr lang="en-US" sz="2000">
                            <a:latin typeface="Cambria Math"/>
                          </a:rPr>
                          <m:t>log</m:t>
                        </m:r>
                        <m:r>
                          <a:rPr lang="en-US" sz="2000" i="1">
                            <a:latin typeface="Cambria Math"/>
                          </a:rPr>
                          <m:t>⁡(</m:t>
                        </m:r>
                        <m:r>
                          <a:rPr lang="en-US" sz="2000" i="1">
                            <a:latin typeface="Cambria Math"/>
                          </a:rPr>
                          <m:t>𝑛</m:t>
                        </m:r>
                        <m:r>
                          <a:rPr lang="en-US" sz="2000" i="1">
                            <a:latin typeface="Cambria Math"/>
                          </a:rPr>
                          <m:t>)</m:t>
                        </m:r>
                      </m:den>
                    </m:f>
                  </m:oMath>
                </a14:m>
                <a:r>
                  <a:rPr lang="en-US" sz="2000" dirty="0"/>
                  <a:t> -SS(</a:t>
                </a:r>
                <a:r>
                  <a:rPr lang="en-US" sz="2000" i="1" dirty="0"/>
                  <a:t>G</a:t>
                </a:r>
                <a:r>
                  <a:rPr lang="en-US" sz="2000" dirty="0"/>
                  <a:t>) = </a:t>
                </a:r>
                <a:r>
                  <a:rPr lang="el-GR" sz="2000" dirty="0">
                    <a:latin typeface="Cambria Math"/>
                    <a:ea typeface="Cambria Math"/>
                  </a:rPr>
                  <a:t>Ω</a:t>
                </a:r>
                <a:r>
                  <a:rPr lang="en-US" sz="2000" dirty="0"/>
                  <a:t>(n)</a:t>
                </a:r>
              </a:p>
            </p:txBody>
          </p:sp>
        </mc:Choice>
        <mc:Fallback xmlns="">
          <p:sp>
            <p:nvSpPr>
              <p:cNvPr id="33" name="TextBox 32"/>
              <p:cNvSpPr txBox="1">
                <a:spLocks noRot="1" noChangeAspect="1" noMove="1" noResize="1" noEditPoints="1" noAdjustHandles="1" noChangeArrowheads="1" noChangeShapeType="1" noTextEdit="1"/>
              </p:cNvSpPr>
              <p:nvPr/>
            </p:nvSpPr>
            <p:spPr>
              <a:xfrm>
                <a:off x="6934200" y="4430453"/>
                <a:ext cx="3429000" cy="2000869"/>
              </a:xfrm>
              <a:prstGeom prst="rect">
                <a:avLst/>
              </a:prstGeom>
              <a:blipFill>
                <a:blip r:embed="rId2"/>
                <a:stretch>
                  <a:fillRect/>
                </a:stretch>
              </a:blipFill>
              <a:ln cap="rnd"/>
            </p:spPr>
            <p:txBody>
              <a:bodyPr/>
              <a:lstStyle/>
              <a:p>
                <a:r>
                  <a:rPr lang="en-US">
                    <a:noFill/>
                  </a:rPr>
                  <a:t> </a:t>
                </a:r>
              </a:p>
            </p:txBody>
          </p:sp>
        </mc:Fallback>
      </mc:AlternateContent>
    </p:spTree>
    <p:extLst>
      <p:ext uri="{BB962C8B-B14F-4D97-AF65-F5344CB8AC3E}">
        <p14:creationId xmlns:p14="http://schemas.microsoft.com/office/powerpoint/2010/main" val="281942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1" animBg="1"/>
      <p:bldP spid="43" grpId="0" animBg="1"/>
      <p:bldP spid="24" grpId="0" animBg="1"/>
      <p:bldP spid="24" grpId="1" animBg="1"/>
      <p:bldP spid="13" grpId="0"/>
      <p:bldP spid="26"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US" dirty="0" smtClean="0"/>
              <a:t>Technical Ingredient #1 [PTC77]</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400800" y="1825625"/>
                <a:ext cx="4953000" cy="4351338"/>
              </a:xfrm>
            </p:spPr>
            <p:txBody>
              <a:bodyPr/>
              <a:lstStyle/>
              <a:p>
                <a:pPr lvl="1"/>
                <a:r>
                  <a:rPr lang="en-US" dirty="0" smtClean="0"/>
                  <a:t>[PTC77] Built a constant indegree DAG G with n nodes and proves that any sequential pebbling has at least one step in which there are at least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a14:m>
                <a:r>
                  <a:rPr lang="en-US" dirty="0" smtClean="0"/>
                  <a:t> pebbles on the graph.</a:t>
                </a:r>
              </a:p>
              <a:p>
                <a:pPr lvl="1"/>
                <a:r>
                  <a:rPr lang="en-US" dirty="0" smtClean="0"/>
                  <a:t>[Hopcroft77] Any </a:t>
                </a:r>
                <a:r>
                  <a:rPr lang="en-US" dirty="0"/>
                  <a:t>constant indegree graph</a:t>
                </a:r>
                <a:r>
                  <a:rPr lang="en-US" dirty="0" smtClean="0"/>
                  <a:t> DAG G can be pebbled with space at most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400800" y="1825625"/>
                <a:ext cx="4953000" cy="4351338"/>
              </a:xfrm>
              <a:blipFill>
                <a:blip r:embed="rId2"/>
                <a:stretch>
                  <a:fillRect r="-246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33</a:t>
            </a:fld>
            <a:endParaRPr lang="en-US"/>
          </a:p>
        </p:txBody>
      </p:sp>
      <p:pic>
        <p:nvPicPr>
          <p:cNvPr id="90" name="Picture 89"/>
          <p:cNvPicPr>
            <a:picLocks noChangeAspect="1"/>
          </p:cNvPicPr>
          <p:nvPr/>
        </p:nvPicPr>
        <p:blipFill>
          <a:blip r:embed="rId3"/>
          <a:stretch>
            <a:fillRect/>
          </a:stretch>
        </p:blipFill>
        <p:spPr>
          <a:xfrm>
            <a:off x="367487" y="971839"/>
            <a:ext cx="5728513" cy="5532437"/>
          </a:xfrm>
          <a:prstGeom prst="rect">
            <a:avLst/>
          </a:prstGeom>
        </p:spPr>
      </p:pic>
    </p:spTree>
    <p:extLst>
      <p:ext uri="{BB962C8B-B14F-4D97-AF65-F5344CB8AC3E}">
        <p14:creationId xmlns:p14="http://schemas.microsoft.com/office/powerpoint/2010/main" val="2272457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US" dirty="0"/>
              <a:t>Technical Ingredient #</a:t>
            </a:r>
            <a:r>
              <a:rPr lang="en-US" dirty="0" smtClean="0"/>
              <a:t>1 [PTC77]</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6324600" y="1562388"/>
                <a:ext cx="5486400" cy="4351338"/>
              </a:xfrm>
            </p:spPr>
            <p:txBody>
              <a:bodyPr/>
              <a:lstStyle/>
              <a:p>
                <a:pPr lvl="1"/>
                <a:r>
                  <a:rPr lang="en-US" dirty="0" smtClean="0"/>
                  <a:t>[PTC77] Built a constant indegree DAG G space complexity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a14:m>
                <a:endParaRPr lang="en-US" dirty="0" smtClean="0"/>
              </a:p>
              <a:p>
                <a:pPr lvl="1"/>
                <a:r>
                  <a:rPr lang="en-US" dirty="0" smtClean="0"/>
                  <a:t>Recursive Construction</a:t>
                </a:r>
              </a:p>
              <a:p>
                <a:pPr lvl="2"/>
                <a:r>
                  <a:rPr lang="en-US" dirty="0" smtClean="0"/>
                  <a:t>PTC</a:t>
                </a:r>
                <a:r>
                  <a:rPr lang="en-US" baseline="-25000" dirty="0" smtClean="0"/>
                  <a:t>2n</a:t>
                </a:r>
                <a:r>
                  <a:rPr lang="en-US" dirty="0" smtClean="0"/>
                  <a:t> contains 2 internal copies of </a:t>
                </a:r>
                <a:r>
                  <a:rPr lang="en-US" dirty="0" err="1" smtClean="0"/>
                  <a:t>PTC</a:t>
                </a:r>
                <a:r>
                  <a:rPr lang="en-US" baseline="-25000" dirty="0" err="1" smtClean="0"/>
                  <a:t>n</a:t>
                </a:r>
                <a:endParaRPr lang="en-US" baseline="-25000" dirty="0" smtClean="0"/>
              </a:p>
              <a:p>
                <a:pPr lvl="1"/>
                <a:r>
                  <a:rPr lang="en-US" dirty="0" smtClean="0"/>
                  <a:t>Stronger Lemma used for Induction!</a:t>
                </a:r>
              </a:p>
              <a:p>
                <a:pPr lvl="2"/>
                <a:r>
                  <a:rPr lang="en-US" dirty="0" smtClean="0"/>
                  <a:t>For any </a:t>
                </a:r>
                <a:r>
                  <a:rPr lang="en-US" i="1" dirty="0" smtClean="0"/>
                  <a:t>sequential</a:t>
                </a:r>
                <a:r>
                  <a:rPr lang="en-US" dirty="0" smtClean="0"/>
                  <a:t> pebbling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endParaRPr lang="en-US" baseline="-25000" dirty="0" smtClean="0"/>
              </a:p>
              <a:p>
                <a:pPr marL="1016000" lvl="2" indent="0">
                  <a:buNone/>
                </a:pPr>
                <a:r>
                  <a:rPr lang="en-US" dirty="0" smtClean="0"/>
                  <a:t>We can find an interval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such that both</a:t>
                </a:r>
              </a:p>
              <a:p>
                <a:pPr marL="1473200" lvl="2" indent="-457200">
                  <a:buFont typeface="+mj-lt"/>
                  <a:buAutoNum type="arabicPeriod"/>
                </a:pP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𝑚</m:t>
                    </m:r>
                  </m:oMath>
                </a14:m>
                <a:r>
                  <a:rPr lang="en-US" dirty="0" smtClean="0"/>
                  <a:t> for each </a:t>
                </a:r>
                <a14:m>
                  <m:oMath xmlns:m="http://schemas.openxmlformats.org/officeDocument/2006/math">
                    <m:r>
                      <m:rPr>
                        <m:sty m:val="p"/>
                      </m:rPr>
                      <a:rPr lang="en-US" b="0" i="0" smtClean="0">
                        <a:latin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endParaRPr lang="en-US" dirty="0" smtClean="0"/>
              </a:p>
              <a:p>
                <a:pPr marL="1473200" lvl="2" indent="-457200">
                  <a:buFont typeface="+mj-lt"/>
                  <a:buAutoNum type="arabicPeriod"/>
                </a:pPr>
                <a:r>
                  <a:rPr lang="en-US" dirty="0" smtClean="0"/>
                  <a:t>At least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𝑚</m:t>
                    </m:r>
                  </m:oMath>
                </a14:m>
                <a:r>
                  <a:rPr lang="en-US" dirty="0"/>
                  <a:t> </a:t>
                </a:r>
                <a:r>
                  <a:rPr lang="en-US" dirty="0" smtClean="0"/>
                  <a:t>source nodes are (re)pebbled during the interval</a:t>
                </a: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6324600" y="1562388"/>
                <a:ext cx="5486400" cy="4351338"/>
              </a:xfrm>
              <a:blipFill>
                <a:blip r:embed="rId2"/>
                <a:stretch>
                  <a:fillRect b="-1316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34</a:t>
            </a:fld>
            <a:endParaRPr lang="en-US"/>
          </a:p>
        </p:txBody>
      </p:sp>
      <p:pic>
        <p:nvPicPr>
          <p:cNvPr id="90" name="Picture 89"/>
          <p:cNvPicPr>
            <a:picLocks noChangeAspect="1"/>
          </p:cNvPicPr>
          <p:nvPr/>
        </p:nvPicPr>
        <p:blipFill>
          <a:blip r:embed="rId3"/>
          <a:stretch>
            <a:fillRect/>
          </a:stretch>
        </p:blipFill>
        <p:spPr>
          <a:xfrm>
            <a:off x="367487" y="971839"/>
            <a:ext cx="5728513" cy="5532437"/>
          </a:xfrm>
          <a:prstGeom prst="rect">
            <a:avLst/>
          </a:prstGeom>
        </p:spPr>
      </p:pic>
    </p:spTree>
    <p:extLst>
      <p:ext uri="{BB962C8B-B14F-4D97-AF65-F5344CB8AC3E}">
        <p14:creationId xmlns:p14="http://schemas.microsoft.com/office/powerpoint/2010/main" val="2219174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515600" cy="1325563"/>
          </a:xfrm>
        </p:spPr>
        <p:txBody>
          <a:bodyPr/>
          <a:lstStyle/>
          <a:p>
            <a:r>
              <a:rPr lang="en-US" dirty="0"/>
              <a:t>Technical Ingredient #</a:t>
            </a:r>
            <a:r>
              <a:rPr lang="en-US" dirty="0" smtClean="0"/>
              <a:t>1 [PTC77]</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562388"/>
                <a:ext cx="11506200" cy="4351338"/>
              </a:xfrm>
            </p:spPr>
            <p:txBody>
              <a:bodyPr/>
              <a:lstStyle/>
              <a:p>
                <a:r>
                  <a:rPr lang="en-US" dirty="0" smtClean="0"/>
                  <a:t>[PTC77] Built a constant indegree DAG G space complexity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d>
                  </m:oMath>
                </a14:m>
                <a:endParaRPr lang="en-US" dirty="0" smtClean="0"/>
              </a:p>
              <a:p>
                <a:r>
                  <a:rPr lang="en-US" dirty="0" smtClean="0"/>
                  <a:t>Recursive Construction</a:t>
                </a:r>
              </a:p>
              <a:p>
                <a:pPr lvl="1"/>
                <a:r>
                  <a:rPr lang="en-US" dirty="0" smtClean="0"/>
                  <a:t>PTC</a:t>
                </a:r>
                <a:r>
                  <a:rPr lang="en-US" baseline="-25000" dirty="0" smtClean="0"/>
                  <a:t>2n</a:t>
                </a:r>
                <a:r>
                  <a:rPr lang="en-US" dirty="0" smtClean="0"/>
                  <a:t> contains 2 internal copies of </a:t>
                </a:r>
                <a:r>
                  <a:rPr lang="en-US" dirty="0" err="1" smtClean="0"/>
                  <a:t>PTC</a:t>
                </a:r>
                <a:r>
                  <a:rPr lang="en-US" baseline="-25000" dirty="0" err="1" smtClean="0"/>
                  <a:t>n</a:t>
                </a:r>
                <a:endParaRPr lang="en-US" baseline="-25000" dirty="0" smtClean="0"/>
              </a:p>
              <a:p>
                <a:r>
                  <a:rPr lang="en-US" dirty="0" smtClean="0"/>
                  <a:t>Stronger Lemma used for Induction!</a:t>
                </a:r>
              </a:p>
              <a:p>
                <a:pPr lvl="1"/>
                <a:r>
                  <a:rPr lang="en-US" dirty="0" smtClean="0"/>
                  <a:t>For any </a:t>
                </a:r>
                <a:r>
                  <a:rPr lang="en-US" b="1" i="1" dirty="0" smtClean="0"/>
                  <a:t>parallel (</a:t>
                </a:r>
                <a:r>
                  <a:rPr lang="en-US" b="1" i="1" strike="sngStrike" dirty="0" smtClean="0"/>
                  <a:t>sequential</a:t>
                </a:r>
                <a:r>
                  <a:rPr lang="en-US" b="1" i="1" dirty="0" smtClean="0"/>
                  <a:t>)</a:t>
                </a:r>
                <a:r>
                  <a:rPr lang="en-US" dirty="0" smtClean="0"/>
                  <a:t> pebbling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endParaRPr lang="en-US" baseline="-25000" dirty="0" smtClean="0"/>
              </a:p>
              <a:p>
                <a:pPr lvl="1"/>
                <a:r>
                  <a:rPr lang="en-US" dirty="0" smtClean="0"/>
                  <a:t>Can find an interval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r>
                  <a:rPr lang="en-US" dirty="0" smtClean="0"/>
                  <a:t> such that </a:t>
                </a:r>
              </a:p>
              <a:p>
                <a:pPr marL="1473200" lvl="2" indent="-457200">
                  <a:buFont typeface="+mj-lt"/>
                  <a:buAutoNum type="arabicPeriod"/>
                </a:pP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for each </a:t>
                </a:r>
                <a14:m>
                  <m:oMath xmlns:m="http://schemas.openxmlformats.org/officeDocument/2006/math">
                    <m:r>
                      <m:rPr>
                        <m:sty m:val="p"/>
                      </m:rPr>
                      <a:rPr lang="en-US" b="0" i="0" smtClean="0">
                        <a:latin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smtClean="0"/>
                  <a:t>  (lots of pebbles on the graph)</a:t>
                </a:r>
              </a:p>
              <a:p>
                <a:pPr marL="1473200" lvl="2" indent="-457200">
                  <a:buFont typeface="+mj-lt"/>
                  <a:buAutoNum type="arabicPeriod"/>
                </a:pPr>
                <a:r>
                  <a:rPr lang="en-US" dirty="0" smtClean="0"/>
                  <a:t>At least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source nodes are (re)pebbled during the interval</a:t>
                </a:r>
              </a:p>
              <a:p>
                <a:pPr marL="1016000" lvl="1" indent="-457200">
                  <a:buFont typeface="Arial" panose="020B0604020202020204" pitchFamily="34" charset="0"/>
                  <a:buChar char="•"/>
                </a:pPr>
                <a:r>
                  <a:rPr lang="en-US" dirty="0" smtClean="0"/>
                  <a:t>Implication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s-SS(P)</a:t>
                </a:r>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oMath>
                </a14:m>
                <a:endParaRPr lang="en-US" dirty="0" smtClean="0"/>
              </a:p>
              <a:p>
                <a:pPr marL="1016000" lvl="1" indent="-457200">
                  <a:buFont typeface="Arial" panose="020B0604020202020204" pitchFamily="34" charset="0"/>
                  <a:buChar char="•"/>
                </a:pPr>
                <a:r>
                  <a:rPr lang="en-US" b="1" dirty="0" smtClean="0"/>
                  <a:t>Sequential Pebbling:</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(by (2) above)</a:t>
                </a:r>
                <a:endParaRPr lang="en-US" dirty="0"/>
              </a:p>
              <a:p>
                <a:pPr marL="1016000" lvl="1" indent="-457200">
                  <a:buFont typeface="Arial" panose="020B0604020202020204" pitchFamily="34" charset="0"/>
                  <a:buChar char="•"/>
                </a:pPr>
                <a:r>
                  <a:rPr lang="en-US" b="1" dirty="0" smtClean="0"/>
                  <a:t>Parallel Pebbling: </a:t>
                </a:r>
                <a:r>
                  <a:rPr lang="en-US" dirty="0" smtClean="0"/>
                  <a:t>Could (re)pebble all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smtClean="0"/>
                  <a:t> in one step! </a:t>
                </a:r>
              </a:p>
              <a:p>
                <a:pPr marL="1016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562388"/>
                <a:ext cx="11506200" cy="4351338"/>
              </a:xfrm>
              <a:blipFill>
                <a:blip r:embed="rId2"/>
                <a:stretch>
                  <a:fillRect l="-530" b="-1134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35</a:t>
            </a:fld>
            <a:endParaRPr lang="en-US"/>
          </a:p>
        </p:txBody>
      </p:sp>
      <p:pic>
        <p:nvPicPr>
          <p:cNvPr id="5122" name="Picture 2" descr="Image result for stum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893" y="3493523"/>
            <a:ext cx="205522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3" y="1690689"/>
            <a:ext cx="11163344"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p:sp>
        <p:nvSpPr>
          <p:cNvPr id="2" name="Title 1"/>
          <p:cNvSpPr>
            <a:spLocks noGrp="1"/>
          </p:cNvSpPr>
          <p:nvPr>
            <p:ph type="title"/>
          </p:nvPr>
        </p:nvSpPr>
        <p:spPr/>
        <p:txBody>
          <a:bodyPr/>
          <a:lstStyle/>
          <a:p>
            <a:r>
              <a:rPr lang="en-US" dirty="0" smtClean="0"/>
              <a:t>Depth </a:t>
            </a:r>
            <a:r>
              <a:rPr lang="en-US" dirty="0"/>
              <a:t>Robustness [ABP17]</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b="0" i="0" smtClean="0">
                        <a:latin typeface="Cambria Math" panose="02040503050406030204" pitchFamily="18" charset="0"/>
                      </a:rPr>
                      <m:t>depth</m:t>
                    </m:r>
                    <m:d>
                      <m:dPr>
                        <m:ctrlPr>
                          <a:rPr lang="en-US"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𝑆</m:t>
                        </m:r>
                      </m:e>
                    </m:d>
                    <m:r>
                      <a:rPr lang="en-US" b="0" i="1" smtClean="0">
                        <a:latin typeface="Cambria Math" panose="02040503050406030204" pitchFamily="18" charset="0"/>
                        <a:ea typeface="Cambria Math" panose="02040503050406030204" pitchFamily="18" charset="0"/>
                      </a:rPr>
                      <m:t>&gt;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)-reducible.</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5" name="Oval 4"/>
          <p:cNvSpPr/>
          <p:nvPr/>
        </p:nvSpPr>
        <p:spPr>
          <a:xfrm>
            <a:off x="1109559"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6" name="Oval 5"/>
          <p:cNvSpPr/>
          <p:nvPr/>
        </p:nvSpPr>
        <p:spPr>
          <a:xfrm>
            <a:off x="2051101"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7" name="Oval 6"/>
          <p:cNvSpPr/>
          <p:nvPr/>
        </p:nvSpPr>
        <p:spPr>
          <a:xfrm>
            <a:off x="2992641" y="5491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8" name="Straight Arrow Connector 7"/>
          <p:cNvCxnSpPr/>
          <p:nvPr/>
        </p:nvCxnSpPr>
        <p:spPr>
          <a:xfrm>
            <a:off x="1661533"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5"/>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9"/>
            <a:ext cx="360407"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5" y="5476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2" name="Oval 11"/>
          <p:cNvSpPr/>
          <p:nvPr/>
        </p:nvSpPr>
        <p:spPr>
          <a:xfrm>
            <a:off x="4856517" y="5476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4" name="Straight Arrow Connector 13"/>
          <p:cNvCxnSpPr/>
          <p:nvPr/>
        </p:nvCxnSpPr>
        <p:spPr>
          <a:xfrm>
            <a:off x="4466949"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8" y="461973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50"/>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3" y="4584485"/>
            <a:ext cx="4629794" cy="461665"/>
          </a:xfrm>
          <a:prstGeom prst="rect">
            <a:avLst/>
          </a:prstGeom>
        </p:spPr>
        <p:txBody>
          <a:bodyPr wrap="none" lIns="91440" tIns="45720" rIns="91440" bIns="45720">
            <a:spAutoFit/>
          </a:bodyPr>
          <a:lstStyle/>
          <a:p>
            <a:r>
              <a:rPr lang="en-US" sz="2400" b="1" dirty="0"/>
              <a:t>Example: (</a:t>
            </a:r>
            <a:r>
              <a:rPr lang="en-US" sz="2400" b="1" dirty="0" smtClean="0"/>
              <a:t>e=2,d=2)-reducible</a:t>
            </a:r>
            <a:r>
              <a:rPr lang="en-US" sz="2400" dirty="0" smtClean="0"/>
              <a:t> </a:t>
            </a:r>
            <a:endParaRPr lang="en-US" sz="2400" dirty="0"/>
          </a:p>
        </p:txBody>
      </p:sp>
      <p:sp>
        <p:nvSpPr>
          <p:cNvPr id="18" name="Oval 17"/>
          <p:cNvSpPr/>
          <p:nvPr/>
        </p:nvSpPr>
        <p:spPr>
          <a:xfrm>
            <a:off x="5762855" y="5491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6</a:t>
            </a:r>
          </a:p>
        </p:txBody>
      </p:sp>
      <p:cxnSp>
        <p:nvCxnSpPr>
          <p:cNvPr id="19" name="Curved Connector 18"/>
          <p:cNvCxnSpPr/>
          <p:nvPr/>
        </p:nvCxnSpPr>
        <p:spPr>
          <a:xfrm rot="16200000" flipH="1">
            <a:off x="5062274" y="4642378"/>
            <a:ext cx="50167" cy="1763631"/>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7652" y="576909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588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a:t>
            </a:r>
            <a:r>
              <a:rPr lang="en-US" dirty="0"/>
              <a:t>Depth Robustness [ABP17]</a:t>
            </a:r>
          </a:p>
        </p:txBody>
      </p:sp>
      <p:sp>
        <p:nvSpPr>
          <p:cNvPr id="5" name="Oval 4"/>
          <p:cNvSpPr/>
          <p:nvPr/>
        </p:nvSpPr>
        <p:spPr>
          <a:xfrm>
            <a:off x="1109559"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1</a:t>
            </a:r>
          </a:p>
        </p:txBody>
      </p:sp>
      <p:sp>
        <p:nvSpPr>
          <p:cNvPr id="6" name="Oval 5"/>
          <p:cNvSpPr/>
          <p:nvPr/>
        </p:nvSpPr>
        <p:spPr>
          <a:xfrm>
            <a:off x="2051101" y="5518266"/>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2</a:t>
            </a:r>
          </a:p>
        </p:txBody>
      </p:sp>
      <p:sp>
        <p:nvSpPr>
          <p:cNvPr id="7" name="Oval 6"/>
          <p:cNvSpPr/>
          <p:nvPr/>
        </p:nvSpPr>
        <p:spPr>
          <a:xfrm>
            <a:off x="2992641" y="5491378"/>
            <a:ext cx="581135" cy="5578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3</a:t>
            </a:r>
          </a:p>
        </p:txBody>
      </p:sp>
      <p:cxnSp>
        <p:nvCxnSpPr>
          <p:cNvPr id="8" name="Straight Arrow Connector 7"/>
          <p:cNvCxnSpPr/>
          <p:nvPr/>
        </p:nvCxnSpPr>
        <p:spPr>
          <a:xfrm>
            <a:off x="1661533"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5"/>
            <a:ext cx="360407" cy="14916"/>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9"/>
            <a:ext cx="360407" cy="14916"/>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5" y="5476462"/>
            <a:ext cx="581135" cy="5578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4</a:t>
            </a:r>
          </a:p>
        </p:txBody>
      </p:sp>
      <p:sp>
        <p:nvSpPr>
          <p:cNvPr id="12" name="Oval 11"/>
          <p:cNvSpPr/>
          <p:nvPr/>
        </p:nvSpPr>
        <p:spPr>
          <a:xfrm>
            <a:off x="4856517" y="5476462"/>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5</a:t>
            </a:r>
          </a:p>
        </p:txBody>
      </p:sp>
      <p:cxnSp>
        <p:nvCxnSpPr>
          <p:cNvPr id="14" name="Straight Arrow Connector 13"/>
          <p:cNvCxnSpPr/>
          <p:nvPr/>
        </p:nvCxnSpPr>
        <p:spPr>
          <a:xfrm>
            <a:off x="4466949" y="5750012"/>
            <a:ext cx="368225" cy="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8" y="4619730"/>
            <a:ext cx="50167" cy="1763631"/>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50"/>
            <a:ext cx="50167" cy="1763631"/>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3" y="4584485"/>
            <a:ext cx="4544834" cy="461665"/>
          </a:xfrm>
          <a:prstGeom prst="rect">
            <a:avLst/>
          </a:prstGeom>
        </p:spPr>
        <p:txBody>
          <a:bodyPr wrap="none" lIns="91440" tIns="45720" rIns="91440" bIns="45720">
            <a:spAutoFit/>
          </a:bodyPr>
          <a:lstStyle/>
          <a:p>
            <a:r>
              <a:rPr lang="en-US" sz="2400" b="1" dirty="0"/>
              <a:t>Example: (</a:t>
            </a:r>
            <a:r>
              <a:rPr lang="en-US" sz="2400" b="1" dirty="0" smtClean="0"/>
              <a:t>e=2,d=2)-reducible</a:t>
            </a:r>
            <a:r>
              <a:rPr lang="en-US" sz="2400" dirty="0" smtClean="0"/>
              <a:t> </a:t>
            </a:r>
            <a:endParaRPr lang="en-US" sz="2400" dirty="0"/>
          </a:p>
        </p:txBody>
      </p:sp>
      <p:sp>
        <p:nvSpPr>
          <p:cNvPr id="18" name="Oval 17"/>
          <p:cNvSpPr/>
          <p:nvPr/>
        </p:nvSpPr>
        <p:spPr>
          <a:xfrm>
            <a:off x="5762855" y="5491378"/>
            <a:ext cx="581135" cy="5578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67" dirty="0"/>
              <a:t>6</a:t>
            </a:r>
          </a:p>
        </p:txBody>
      </p:sp>
      <p:cxnSp>
        <p:nvCxnSpPr>
          <p:cNvPr id="19" name="Curved Connector 18"/>
          <p:cNvCxnSpPr/>
          <p:nvPr/>
        </p:nvCxnSpPr>
        <p:spPr>
          <a:xfrm rot="16200000" flipH="1">
            <a:off x="5062274" y="4642378"/>
            <a:ext cx="50167" cy="1763631"/>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7652" y="576909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73243" y="1690689"/>
            <a:ext cx="11163344"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838200" y="1825625"/>
                <a:ext cx="10515600" cy="224573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𝑉</m:t>
                    </m:r>
                  </m:oMath>
                </a14:m>
                <a:endParaRPr lang="en-US" dirty="0" smtClean="0">
                  <a:ea typeface="Cambria Math" panose="02040503050406030204" pitchFamily="18" charset="0"/>
                </a:endParaRPr>
              </a:p>
              <a:p>
                <a:pPr marL="0" indent="0">
                  <a:buFont typeface="Arial"/>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smtClean="0">
                        <a:latin typeface="Cambria Math" panose="02040503050406030204" pitchFamily="18" charset="0"/>
                      </a:rPr>
                      <m:t>depth</m:t>
                    </m:r>
                    <m:d>
                      <m:dPr>
                        <m:ctrlPr>
                          <a:rPr lang="en-US" i="1" smtClean="0">
                            <a:latin typeface="Cambria Math" panose="02040503050406030204" pitchFamily="18" charset="0"/>
                          </a:rPr>
                        </m:ctrlPr>
                      </m:dPr>
                      <m:e>
                        <m:r>
                          <a:rPr lang="en-US" i="1" smtClean="0">
                            <a:latin typeface="Cambria Math" panose="02040503050406030204" pitchFamily="18" charset="0"/>
                          </a:rPr>
                          <m:t>𝐺</m:t>
                        </m:r>
                        <m:r>
                          <a:rPr lang="en-US" i="1" smtClean="0">
                            <a:latin typeface="Cambria Math" panose="02040503050406030204" pitchFamily="18" charset="0"/>
                          </a:rPr>
                          <m:t>−</m:t>
                        </m:r>
                        <m:r>
                          <a:rPr lang="en-US" i="1" smtClean="0">
                            <a:solidFill>
                              <a:srgbClr val="FF0000"/>
                            </a:solidFill>
                            <a:latin typeface="Cambria Math" panose="02040503050406030204" pitchFamily="18" charset="0"/>
                          </a:rPr>
                          <m:t>𝑆</m:t>
                        </m:r>
                      </m:e>
                    </m:d>
                    <m:r>
                      <a:rPr lang="en-US" i="1" smtClean="0">
                        <a:latin typeface="Cambria Math" panose="02040503050406030204" pitchFamily="18" charset="0"/>
                        <a:ea typeface="Cambria Math" panose="02040503050406030204" pitchFamily="18" charset="0"/>
                      </a:rPr>
                      <m:t>&gt;</m:t>
                    </m:r>
                    <m:r>
                      <m:rPr>
                        <m:sty m:val="p"/>
                      </m:rPr>
                      <a:rPr lang="en-US" smtClean="0">
                        <a:latin typeface="Cambria Math" panose="02040503050406030204" pitchFamily="18" charset="0"/>
                        <a:ea typeface="Cambria Math" panose="02040503050406030204" pitchFamily="18" charset="0"/>
                      </a:rPr>
                      <m:t>d</m:t>
                    </m:r>
                    <m:r>
                      <a:rPr lang="en-US"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Font typeface="Arial"/>
                  <a:buNone/>
                </a:pPr>
                <a:endParaRPr lang="en-US" dirty="0" smtClean="0"/>
              </a:p>
              <a:p>
                <a:pPr marL="0" indent="0">
                  <a:buFont typeface="Arial"/>
                  <a:buNone/>
                </a:pPr>
                <a:r>
                  <a:rPr lang="en-US" dirty="0" smtClean="0"/>
                  <a:t>Otherwise, we say that G is (</a:t>
                </a:r>
                <a:r>
                  <a:rPr lang="en-US" dirty="0" err="1" smtClean="0"/>
                  <a:t>e,d</a:t>
                </a:r>
                <a:r>
                  <a:rPr lang="en-US" dirty="0" smtClean="0"/>
                  <a:t>)-reducible.</a:t>
                </a:r>
              </a:p>
              <a:p>
                <a:pPr marL="0" indent="0">
                  <a:buFont typeface="Arial"/>
                  <a:buNone/>
                </a:pPr>
                <a:endParaRPr lang="en-US" dirty="0" smtClean="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838200" y="1825625"/>
                <a:ext cx="10515600" cy="2245736"/>
              </a:xfrm>
              <a:prstGeom prst="rect">
                <a:avLst/>
              </a:prstGeom>
              <a:blipFill>
                <a:blip r:embed="rId2"/>
                <a:stretch>
                  <a:fillRect l="-1217" b="-487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63057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2971799"/>
                <a:ext cx="9906000" cy="3205163"/>
              </a:xfrm>
            </p:spPr>
            <p:txBody>
              <a:bodyPr/>
              <a:lstStyle/>
              <a:p>
                <a:r>
                  <a:rPr lang="en-US" dirty="0" smtClean="0"/>
                  <a:t>[EGS75] n node G with log(n) in-degree and (</a:t>
                </a:r>
                <a:r>
                  <a:rPr lang="el-GR" dirty="0">
                    <a:latin typeface="Cambria Math"/>
                    <a:ea typeface="Cambria Math"/>
                  </a:rPr>
                  <a:t>Ω</a:t>
                </a:r>
                <a:r>
                  <a:rPr lang="en-US" dirty="0"/>
                  <a:t>(n), </a:t>
                </a:r>
                <a:r>
                  <a:rPr lang="el-GR" dirty="0">
                    <a:latin typeface="Cambria Math"/>
                    <a:ea typeface="Cambria Math"/>
                  </a:rPr>
                  <a:t>Ω</a:t>
                </a:r>
                <a:r>
                  <a:rPr lang="en-US" dirty="0"/>
                  <a:t>(n))-depth-robust</a:t>
                </a:r>
              </a:p>
              <a:p>
                <a:pPr lvl="1"/>
                <a:r>
                  <a:rPr lang="en-US" dirty="0"/>
                  <a:t>Problem: Constants too </a:t>
                </a:r>
                <a:r>
                  <a:rPr lang="en-US" dirty="0" smtClean="0"/>
                  <a:t>small e.g.,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𝑛</m:t>
                    </m:r>
                  </m:oMath>
                </a14:m>
                <a:r>
                  <a:rPr lang="en-US" dirty="0" smtClean="0"/>
                  <a:t> and </a:t>
                </a:r>
                <a14:m>
                  <m:oMath xmlns:m="http://schemas.openxmlformats.org/officeDocument/2006/math">
                    <m:r>
                      <a:rPr lang="en-US" b="0" i="1" smtClean="0">
                        <a:latin typeface="Cambria Math" panose="02040503050406030204" pitchFamily="18" charset="0"/>
                      </a:rPr>
                      <m:t>𝑑</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b="0" i="1" smtClean="0">
                            <a:latin typeface="Cambria Math" panose="02040503050406030204" pitchFamily="18" charset="0"/>
                          </a:rPr>
                          <m:t>2</m:t>
                        </m:r>
                      </m:sup>
                    </m:sSup>
                    <m:r>
                      <a:rPr lang="en-US" i="1">
                        <a:latin typeface="Cambria Math" panose="02040503050406030204" pitchFamily="18" charset="0"/>
                      </a:rPr>
                      <m:t>𝑛</m:t>
                    </m:r>
                  </m:oMath>
                </a14:m>
                <a:r>
                  <a:rPr lang="en-US" dirty="0"/>
                  <a:t> </a:t>
                </a:r>
              </a:p>
              <a:p>
                <a:pPr lvl="1"/>
                <a:r>
                  <a:rPr lang="en-US" dirty="0"/>
                  <a:t>Problem: in-degree too high.</a:t>
                </a:r>
              </a:p>
              <a:p>
                <a:r>
                  <a:rPr lang="en-US" dirty="0" smtClean="0"/>
                  <a:t>[</a:t>
                </a:r>
                <a:r>
                  <a:rPr lang="en-US" dirty="0"/>
                  <a:t>MMV13]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a:t>
                </a:r>
                <a:r>
                  <a:rPr lang="en-US" dirty="0" smtClean="0"/>
                  <a:t>depth robust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with </a:t>
                </a:r>
                <a:r>
                  <a:rPr lang="en-US" dirty="0"/>
                  <a:t>log</a:t>
                </a:r>
                <a:r>
                  <a:rPr lang="en-US" baseline="30000" dirty="0"/>
                  <a:t>2</a:t>
                </a:r>
                <a:r>
                  <a:rPr lang="en-US" dirty="0"/>
                  <a:t>(n) in-degree and (</a:t>
                </a:r>
                <a:r>
                  <a:rPr lang="en-US" dirty="0" err="1"/>
                  <a:t>e,d</a:t>
                </a:r>
                <a:r>
                  <a:rPr lang="en-US" dirty="0"/>
                  <a:t>)-DR for any </a:t>
                </a:r>
                <a:r>
                  <a:rPr lang="en-US" dirty="0" err="1"/>
                  <a:t>e+d</a:t>
                </a:r>
                <a:r>
                  <a:rPr lang="en-US" dirty="0"/>
                  <a:t> &lt; n(1-</a:t>
                </a:r>
                <a:r>
                  <a:rPr lang="el-GR" dirty="0"/>
                  <a:t>ε</a:t>
                </a:r>
                <a:r>
                  <a:rPr lang="en-US" dirty="0"/>
                  <a:t>).</a:t>
                </a:r>
              </a:p>
              <a:p>
                <a:pPr lvl="1"/>
                <a:r>
                  <a:rPr lang="en-US" dirty="0"/>
                  <a:t>Problem: in-degree too high.</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2971799"/>
                <a:ext cx="9906000" cy="3205163"/>
              </a:xfrm>
              <a:blipFill>
                <a:blip r:embed="rId2"/>
                <a:stretch>
                  <a:fillRect l="-677" b="-133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38</a:t>
            </a:fld>
            <a:endParaRPr lang="en-US"/>
          </a:p>
        </p:txBody>
      </p:sp>
      <p:sp>
        <p:nvSpPr>
          <p:cNvPr id="5" name="Rectangle 4"/>
          <p:cNvSpPr/>
          <p:nvPr/>
        </p:nvSpPr>
        <p:spPr>
          <a:xfrm>
            <a:off x="533400" y="1371600"/>
            <a:ext cx="11163344" cy="13032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3947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2400" y="2971799"/>
                <a:ext cx="11544344" cy="3205163"/>
              </a:xfrm>
            </p:spPr>
            <p:txBody>
              <a:bodyPr/>
              <a:lstStyle/>
              <a:p>
                <a:r>
                  <a:rPr lang="en-US" dirty="0" smtClean="0"/>
                  <a:t>[</a:t>
                </a:r>
                <a:r>
                  <a:rPr lang="en-US" dirty="0"/>
                  <a:t>MMV13]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a:t>
                </a:r>
                <a:r>
                  <a:rPr lang="en-US" dirty="0" smtClean="0"/>
                  <a:t>depth robust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with indegree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1" baseline="30000" smtClean="0">
                                <a:latin typeface="Cambria Math" panose="02040503050406030204" pitchFamily="18" charset="0"/>
                              </a:rPr>
                              <m:t>2</m:t>
                            </m:r>
                          </m:fName>
                          <m:e>
                            <m:r>
                              <a:rPr lang="en-US" b="0" i="1" smtClean="0">
                                <a:latin typeface="Cambria Math" panose="02040503050406030204" pitchFamily="18" charset="0"/>
                              </a:rPr>
                              <m:t>𝑛</m:t>
                            </m:r>
                          </m:e>
                        </m:func>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polylog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e>
                        </m:func>
                      </m:e>
                    </m:d>
                  </m:oMath>
                </a14:m>
                <a:r>
                  <a:rPr lang="en-US" dirty="0" smtClean="0"/>
                  <a:t>.</a:t>
                </a:r>
                <a:endParaRPr lang="en-US" dirty="0"/>
              </a:p>
              <a:p>
                <a:pPr lvl="1"/>
                <a:r>
                  <a:rPr lang="en-US" dirty="0"/>
                  <a:t>Problem: in-degree too high</a:t>
                </a:r>
                <a:r>
                  <a:rPr lang="en-US" dirty="0" smtClean="0"/>
                  <a:t>.</a:t>
                </a:r>
              </a:p>
              <a:p>
                <a:r>
                  <a:rPr lang="en-US" b="1" dirty="0" smtClean="0"/>
                  <a:t>[NEW]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robust </a:t>
                </a:r>
                <a:r>
                  <a:rPr lang="en-US" dirty="0" smtClean="0"/>
                  <a:t>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with indegree O(log</a:t>
                </a:r>
                <a:r>
                  <a:rPr lang="en-US" baseline="30000" dirty="0" smtClean="0"/>
                  <a:t> </a:t>
                </a:r>
                <a:r>
                  <a:rPr lang="en-US" dirty="0" smtClean="0"/>
                  <a:t>(</a:t>
                </a:r>
                <a:r>
                  <a:rPr lang="en-US" dirty="0"/>
                  <a:t>n</a:t>
                </a:r>
                <a:r>
                  <a:rPr lang="en-US" dirty="0" smtClean="0"/>
                  <a:t>)) </a:t>
                </a:r>
              </a:p>
              <a:p>
                <a:pPr lvl="1"/>
                <a:r>
                  <a:rPr lang="en-US" dirty="0" smtClean="0"/>
                  <a:t>Construction: similar to [EGS75]</a:t>
                </a:r>
              </a:p>
              <a:p>
                <a:pPr lvl="1"/>
                <a:r>
                  <a:rPr lang="en-US" dirty="0" smtClean="0"/>
                  <a:t>Many technical details to work out (see paper)</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2400" y="2971799"/>
                <a:ext cx="11544344" cy="3205163"/>
              </a:xfrm>
              <a:blipFill>
                <a:blip r:embed="rId2"/>
                <a:stretch>
                  <a:fillRect l="-52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39</a:t>
            </a:fld>
            <a:endParaRPr lang="en-US"/>
          </a:p>
        </p:txBody>
      </p:sp>
      <p:sp>
        <p:nvSpPr>
          <p:cNvPr id="5" name="Rectangle 4"/>
          <p:cNvSpPr/>
          <p:nvPr/>
        </p:nvSpPr>
        <p:spPr>
          <a:xfrm>
            <a:off x="533400" y="1371600"/>
            <a:ext cx="11163344" cy="13032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5742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67"/>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57965" y="2240306"/>
            <a:ext cx="10240579" cy="3853884"/>
          </a:xfrm>
          <a:prstGeom prst="rect">
            <a:avLst/>
          </a:prstGeom>
        </p:spPr>
      </p:pic>
    </p:spTree>
    <p:extLst>
      <p:ext uri="{BB962C8B-B14F-4D97-AF65-F5344CB8AC3E}">
        <p14:creationId xmlns:p14="http://schemas.microsoft.com/office/powerpoint/2010/main" val="40806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2400" y="2971799"/>
                <a:ext cx="11544344" cy="3205163"/>
              </a:xfrm>
            </p:spPr>
            <p:txBody>
              <a:bodyPr/>
              <a:lstStyle/>
              <a:p>
                <a:r>
                  <a:rPr lang="en-US" b="1" dirty="0" smtClean="0"/>
                  <a:t>[NEW]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robust </a:t>
                </a:r>
                <a:r>
                  <a:rPr lang="en-US" dirty="0" smtClean="0"/>
                  <a:t>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with indegree O(log</a:t>
                </a:r>
                <a:r>
                  <a:rPr lang="en-US" baseline="30000" dirty="0" smtClean="0"/>
                  <a:t> </a:t>
                </a:r>
                <a:r>
                  <a:rPr lang="en-US" dirty="0" smtClean="0"/>
                  <a:t>(</a:t>
                </a:r>
                <a:r>
                  <a:rPr lang="en-US" dirty="0"/>
                  <a:t>n</a:t>
                </a:r>
                <a:r>
                  <a:rPr lang="en-US" dirty="0" smtClean="0"/>
                  <a:t>)) </a:t>
                </a:r>
              </a:p>
              <a:p>
                <a:pPr lvl="1"/>
                <a:r>
                  <a:rPr lang="en-US" dirty="0" smtClean="0"/>
                  <a:t>Construction: similar to [EGS75]</a:t>
                </a:r>
              </a:p>
              <a:p>
                <a:pPr lvl="1"/>
                <a:r>
                  <a:rPr lang="en-US" dirty="0" smtClean="0"/>
                  <a:t>Many technical details to work out (see paper)</a:t>
                </a:r>
              </a:p>
              <a:p>
                <a:pPr marL="50800" indent="0">
                  <a:buNone/>
                </a:pPr>
                <a:r>
                  <a:rPr lang="en-US" b="1" dirty="0" smtClean="0"/>
                  <a:t>Useful Observation: </a:t>
                </a:r>
                <a:r>
                  <a:rPr lang="en-US" i="1" dirty="0" smtClean="0"/>
                  <a:t>Any</a:t>
                </a:r>
                <a:r>
                  <a:rPr lang="en-US" dirty="0" smtClean="0"/>
                  <a:t> subgraph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oMath>
                </a14:m>
                <a:r>
                  <a:rPr lang="en-US" dirty="0" smtClean="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&gt;</m:t>
                    </m:r>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𝑛</m:t>
                    </m:r>
                  </m:oMath>
                </a14:m>
                <a:r>
                  <a:rPr lang="en-US" dirty="0" smtClean="0"/>
                  <a:t> must contain a path of length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𝑛</m:t>
                    </m:r>
                  </m:oMath>
                </a14:m>
                <a:endParaRPr lang="en-US" dirty="0" smtClean="0"/>
              </a:p>
              <a:p>
                <a:pPr marL="50800" indent="0">
                  <a:buNone/>
                </a:pPr>
                <a:r>
                  <a:rPr lang="en-US" b="1" dirty="0" smtClean="0"/>
                  <a:t>Proof: </a:t>
                </a:r>
                <a:r>
                  <a:rPr lang="en-US" dirty="0" smtClean="0"/>
                  <a:t>Otherwise DAG</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is 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𝑒</m:t>
                        </m:r>
                        <m:r>
                          <a:rPr lang="en-US" b="0" i="1" smtClean="0">
                            <a:latin typeface="Cambria Math" panose="02040503050406030204" pitchFamily="18" charset="0"/>
                          </a:rPr>
                          <m:t>,</m:t>
                        </m:r>
                        <m:r>
                          <m:rPr>
                            <m:sty m:val="p"/>
                          </m:rPr>
                          <a:rPr lang="en-US">
                            <a:latin typeface="Cambria Math" panose="02040503050406030204" pitchFamily="18" charset="0"/>
                          </a:rPr>
                          <m:t>d</m:t>
                        </m:r>
                      </m:e>
                    </m:d>
                  </m:oMath>
                </a14:m>
                <a:r>
                  <a:rPr lang="en-US" dirty="0" smtClean="0"/>
                  <a:t>-depth robust for </a:t>
                </a:r>
                <a14:m>
                  <m:oMath xmlns:m="http://schemas.openxmlformats.org/officeDocument/2006/math">
                    <m:r>
                      <m:rPr>
                        <m:sty m:val="p"/>
                      </m:rPr>
                      <a:rPr lang="en-US" b="0" i="0" smtClean="0">
                        <a:latin typeface="Cambria Math" panose="02040503050406030204" pitchFamily="18" charset="0"/>
                      </a:rPr>
                      <m:t>d</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𝑛</m:t>
                    </m:r>
                  </m:oMath>
                </a14:m>
                <a:r>
                  <a:rPr lang="en-US" dirty="0" smtClean="0"/>
                  <a:t> and </a:t>
                </a:r>
                <a14:m>
                  <m:oMath xmlns:m="http://schemas.openxmlformats.org/officeDocument/2006/math">
                    <m:r>
                      <a:rPr lang="en-US" i="1">
                        <a:latin typeface="Cambria Math" panose="02040503050406030204" pitchFamily="18" charset="0"/>
                      </a:rPr>
                      <m:t>𝑒</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  </m:t>
                    </m:r>
                  </m:oMath>
                </a14:m>
                <a:r>
                  <a:rPr lang="en-US" dirty="0" smtClean="0"/>
                  <a:t>Contradiction,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and </a:t>
                </a:r>
                <a:endParaRPr lang="en-US" i="1" dirty="0" smtClean="0">
                  <a:latin typeface="Cambria Math" panose="02040503050406030204" pitchFamily="18" charset="0"/>
                </a:endParaRPr>
              </a:p>
              <a:p>
                <a:pPr marL="5080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2400" y="2971799"/>
                <a:ext cx="11544344" cy="3205163"/>
              </a:xfrm>
              <a:blipFill>
                <a:blip r:embed="rId2"/>
                <a:stretch>
                  <a:fillRect l="-686" b="-1254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40</a:t>
            </a:fld>
            <a:endParaRPr lang="en-US"/>
          </a:p>
        </p:txBody>
      </p:sp>
      <p:sp>
        <p:nvSpPr>
          <p:cNvPr id="5" name="Rectangle 4"/>
          <p:cNvSpPr/>
          <p:nvPr/>
        </p:nvSpPr>
        <p:spPr>
          <a:xfrm>
            <a:off x="533400" y="1371600"/>
            <a:ext cx="11163344" cy="13032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95025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#2</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59327" y="2581179"/>
                <a:ext cx="11544344" cy="3205163"/>
              </a:xfrm>
            </p:spPr>
            <p:txBody>
              <a:bodyPr/>
              <a:lstStyle/>
              <a:p>
                <a:pPr marL="50800" indent="0">
                  <a:buNone/>
                </a:pPr>
                <a:r>
                  <a:rPr lang="en-US" b="1" dirty="0" smtClean="0"/>
                  <a:t>Lemma: </a:t>
                </a:r>
                <a:r>
                  <a:rPr lang="en-US" dirty="0" smtClean="0"/>
                  <a:t>If legal (parallel) pebbling P</a:t>
                </a:r>
                <a:r>
                  <a:rPr lang="en-US" baseline="-25000" dirty="0" smtClean="0"/>
                  <a:t>1</a:t>
                </a:r>
                <a:r>
                  <a:rPr lang="en-US" dirty="0" smtClean="0"/>
                  <a:t>,…,P</a:t>
                </a:r>
                <a:r>
                  <a:rPr lang="en-US" baseline="-25000" dirty="0" smtClean="0"/>
                  <a:t>t</a:t>
                </a:r>
                <a:r>
                  <a:rPr lang="en-US" dirty="0" smtClean="0"/>
                  <a:t> </a:t>
                </a:r>
                <a:r>
                  <a:rPr lang="en-US" dirty="0"/>
                  <a:t>of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has at least one pebbling round j with space </a:t>
                </a:r>
                <a14:m>
                  <m:oMath xmlns:m="http://schemas.openxmlformats.org/officeDocument/2006/math">
                    <m:r>
                      <m:rPr>
                        <m:sty m:val="p"/>
                      </m:rPr>
                      <a:rPr lang="en-US" b="0" i="0" smtClean="0">
                        <a:latin typeface="Cambria Math" panose="02040503050406030204" pitchFamily="18" charset="0"/>
                      </a:rPr>
                      <m:t>s</m:t>
                    </m:r>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𝑃</m:t>
                        </m:r>
                        <m:r>
                          <a:rPr lang="en-US" b="0" i="1" baseline="-25000" smtClean="0">
                            <a:latin typeface="Cambria Math" panose="02040503050406030204" pitchFamily="18" charset="0"/>
                          </a:rPr>
                          <m:t>𝑗</m:t>
                        </m:r>
                      </m:e>
                    </m:d>
                    <m:r>
                      <a:rPr lang="en-US" b="0" i="1" smtClean="0">
                        <a:latin typeface="Cambria Math" panose="02040503050406030204" pitchFamily="18" charset="0"/>
                      </a:rPr>
                      <m:t>&gt;2</m:t>
                    </m:r>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𝑛</m:t>
                    </m:r>
                  </m:oMath>
                </a14:m>
                <a:r>
                  <a:rPr lang="en-US" dirty="0" smtClean="0"/>
                  <a:t> then there are at least </a:t>
                </a:r>
                <a14:m>
                  <m:oMath xmlns:m="http://schemas.openxmlformats.org/officeDocument/2006/math">
                    <m:r>
                      <m:rPr>
                        <m:sty m:val="p"/>
                      </m:rPr>
                      <a:rPr lang="en-US" b="0" i="0" smtClean="0">
                        <a:solidFill>
                          <a:srgbClr val="FF0000"/>
                        </a:solidFill>
                        <a:latin typeface="Cambria Math" panose="02040503050406030204" pitchFamily="18" charset="0"/>
                      </a:rPr>
                      <m:t>t</m:t>
                    </m:r>
                    <m:r>
                      <a:rPr lang="en-US" b="0" i="0"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𝑃</m:t>
                            </m:r>
                            <m:r>
                              <a:rPr lang="en-US" i="1" baseline="-25000">
                                <a:solidFill>
                                  <a:srgbClr val="FF0000"/>
                                </a:solidFill>
                                <a:latin typeface="Cambria Math" panose="02040503050406030204" pitchFamily="18" charset="0"/>
                              </a:rPr>
                              <m:t>𝑗</m:t>
                            </m:r>
                          </m:e>
                        </m:d>
                      </m:num>
                      <m:den>
                        <m:r>
                          <a:rPr lang="en-US" b="0" i="1" smtClean="0">
                            <a:solidFill>
                              <a:srgbClr val="FF0000"/>
                            </a:solidFill>
                            <a:latin typeface="Cambria Math" panose="02040503050406030204" pitchFamily="18" charset="0"/>
                          </a:rPr>
                          <m:t>2</m:t>
                        </m:r>
                      </m:den>
                    </m:f>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r>
                      <a:rPr lang="en-US" i="1">
                        <a:solidFill>
                          <a:srgbClr val="FF0000"/>
                        </a:solidFill>
                        <a:latin typeface="Cambria Math" panose="02040503050406030204" pitchFamily="18" charset="0"/>
                        <a:ea typeface="Cambria Math" panose="02040503050406030204" pitchFamily="18" charset="0"/>
                      </a:rPr>
                      <m:t>𝑛</m:t>
                    </m:r>
                  </m:oMath>
                </a14:m>
                <a:r>
                  <a:rPr lang="en-US" dirty="0" smtClean="0">
                    <a:solidFill>
                      <a:srgbClr val="FF0000"/>
                    </a:solidFill>
                  </a:rPr>
                  <a:t> </a:t>
                </a:r>
                <a:r>
                  <a:rPr lang="en-US" i="1" dirty="0" smtClean="0"/>
                  <a:t>distinct</a:t>
                </a:r>
                <a:r>
                  <a:rPr lang="en-US" dirty="0" smtClean="0"/>
                  <a:t> time rounds k with space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𝑃</m:t>
                        </m:r>
                        <m:r>
                          <a:rPr lang="en-US" b="0" i="1" baseline="-25000" smtClean="0">
                            <a:latin typeface="Cambria Math" panose="02040503050406030204" pitchFamily="18" charset="0"/>
                          </a:rPr>
                          <m:t>𝑘</m:t>
                        </m:r>
                      </m:e>
                    </m:d>
                    <m:r>
                      <a:rPr lang="en-US" i="1">
                        <a:latin typeface="Cambria Math" panose="02040503050406030204" pitchFamily="18" charset="0"/>
                      </a:rPr>
                      <m:t>≥</m:t>
                    </m:r>
                    <m:f>
                      <m:fPr>
                        <m:ctrlPr>
                          <a:rPr lang="en-US" i="1" smtClean="0">
                            <a:solidFill>
                              <a:schemeClr val="tx1"/>
                            </a:solidFill>
                            <a:latin typeface="Cambria Math" panose="02040503050406030204" pitchFamily="18" charset="0"/>
                          </a:rPr>
                        </m:ctrlPr>
                      </m:fPr>
                      <m:num>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𝑃</m:t>
                            </m:r>
                            <m:r>
                              <a:rPr lang="en-US" i="1" baseline="-25000">
                                <a:solidFill>
                                  <a:schemeClr val="tx1"/>
                                </a:solidFill>
                                <a:latin typeface="Cambria Math" panose="02040503050406030204" pitchFamily="18" charset="0"/>
                              </a:rPr>
                              <m:t>𝑗</m:t>
                            </m:r>
                          </m:e>
                        </m:d>
                      </m:num>
                      <m:den>
                        <m:r>
                          <a:rPr lang="en-US" i="1">
                            <a:solidFill>
                              <a:schemeClr val="tx1"/>
                            </a:solidFill>
                            <a:latin typeface="Cambria Math" panose="02040503050406030204" pitchFamily="18" charset="0"/>
                          </a:rPr>
                          <m:t>2</m:t>
                        </m:r>
                      </m:den>
                    </m:f>
                  </m:oMath>
                </a14:m>
                <a:endParaRPr lang="en-US" dirty="0" smtClean="0"/>
              </a:p>
              <a:p>
                <a:pPr marL="50800" indent="0">
                  <a:buNone/>
                </a:pPr>
                <a:r>
                  <a:rPr lang="en-US" b="1" dirty="0" smtClean="0"/>
                  <a:t>Proof: </a:t>
                </a:r>
                <a:r>
                  <a:rPr lang="en-US" dirty="0" smtClean="0"/>
                  <a:t>Let </a:t>
                </a:r>
                <a:r>
                  <a:rPr lang="en-US" dirty="0" err="1" smtClean="0"/>
                  <a:t>i</a:t>
                </a:r>
                <a:r>
                  <a:rPr lang="en-US" dirty="0" smtClean="0"/>
                  <a:t>&lt;j be last round before round j such that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𝑃</m:t>
                        </m:r>
                        <m:r>
                          <a:rPr lang="en-US" b="0" i="1" baseline="-25000" smtClean="0">
                            <a:latin typeface="Cambria Math" panose="02040503050406030204" pitchFamily="18" charset="0"/>
                          </a:rPr>
                          <m:t>𝑖</m:t>
                        </m:r>
                      </m:e>
                    </m:d>
                    <m:r>
                      <a:rPr lang="en-US" b="0" i="1" smtClean="0">
                        <a:latin typeface="Cambria Math" panose="02040503050406030204" pitchFamily="18" charset="0"/>
                      </a:rPr>
                      <m:t>&lt;</m:t>
                    </m:r>
                    <m:f>
                      <m:fPr>
                        <m:ctrlPr>
                          <a:rPr lang="en-US" i="1">
                            <a:solidFill>
                              <a:schemeClr val="tx1"/>
                            </a:solidFill>
                            <a:latin typeface="Cambria Math" panose="02040503050406030204" pitchFamily="18" charset="0"/>
                          </a:rPr>
                        </m:ctrlPr>
                      </m:fPr>
                      <m:num>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𝑃</m:t>
                            </m:r>
                            <m:r>
                              <a:rPr lang="en-US" i="1" baseline="-25000">
                                <a:solidFill>
                                  <a:schemeClr val="tx1"/>
                                </a:solidFill>
                                <a:latin typeface="Cambria Math" panose="02040503050406030204" pitchFamily="18" charset="0"/>
                              </a:rPr>
                              <m:t>𝑗</m:t>
                            </m:r>
                          </m:e>
                        </m:d>
                      </m:num>
                      <m:den>
                        <m:r>
                          <a:rPr lang="en-US" i="1">
                            <a:solidFill>
                              <a:schemeClr val="tx1"/>
                            </a:solidFill>
                            <a:latin typeface="Cambria Math" panose="02040503050406030204" pitchFamily="18" charset="0"/>
                          </a:rPr>
                          <m:t>2</m:t>
                        </m:r>
                      </m:den>
                    </m:f>
                    <m:r>
                      <a:rPr lang="en-US" b="0" i="0" smtClean="0">
                        <a:solidFill>
                          <a:schemeClr val="tx1"/>
                        </a:solidFill>
                        <a:latin typeface="Cambria Math" panose="02040503050406030204" pitchFamily="18" charset="0"/>
                      </a:rPr>
                      <m:t> </m:t>
                    </m:r>
                  </m:oMath>
                </a14:m>
                <a:r>
                  <a:rPr lang="en-US" dirty="0" smtClean="0"/>
                  <a:t>and 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i="1">
                        <a:solidFill>
                          <a:schemeClr val="tx1"/>
                        </a:solidFill>
                        <a:latin typeface="Cambria Math" panose="02040503050406030204" pitchFamily="18" charset="0"/>
                      </a:rPr>
                      <m:t>𝑃</m:t>
                    </m:r>
                    <m:r>
                      <a:rPr lang="en-US" i="1" baseline="-25000">
                        <a:solidFill>
                          <a:schemeClr val="tx1"/>
                        </a:solidFill>
                        <a:latin typeface="Cambria Math" panose="02040503050406030204" pitchFamily="18" charset="0"/>
                      </a:rPr>
                      <m:t>𝑗</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𝑃</m:t>
                    </m:r>
                    <m:r>
                      <a:rPr lang="en-US" i="1" baseline="-25000">
                        <a:latin typeface="Cambria Math" panose="02040503050406030204" pitchFamily="18" charset="0"/>
                      </a:rPr>
                      <m:t>𝑖</m:t>
                    </m:r>
                  </m:oMath>
                </a14:m>
                <a:r>
                  <a:rPr lang="en-US" dirty="0" smtClean="0"/>
                  <a:t>. Any node in S is (re)pebbled during the interval [</a:t>
                </a:r>
                <a:r>
                  <a:rPr lang="en-US" dirty="0" err="1" smtClean="0"/>
                  <a:t>i,j</a:t>
                </a:r>
                <a:r>
                  <a:rPr lang="en-US" dirty="0" smtClean="0"/>
                  <a:t>].</a:t>
                </a:r>
              </a:p>
              <a:p>
                <a:pPr marL="50800" indent="0">
                  <a:buNone/>
                </a:pPr>
                <a:r>
                  <a:rPr lang="en-US" dirty="0" smtClean="0">
                    <a:sym typeface="Wingdings" panose="05000000000000000000" pitchFamily="2" charset="2"/>
                  </a:rPr>
                  <a:t> (observation) t</a:t>
                </a:r>
                <a:r>
                  <a:rPr lang="en-US" dirty="0" smtClean="0"/>
                  <a:t>he subgraph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oMath>
                </a14:m>
                <a:r>
                  <a:rPr lang="en-US" dirty="0"/>
                  <a:t> </a:t>
                </a:r>
                <a:r>
                  <a:rPr lang="en-US" dirty="0" smtClean="0"/>
                  <a:t>contains a path of length </a:t>
                </a:r>
                <a14:m>
                  <m:oMath xmlns:m="http://schemas.openxmlformats.org/officeDocument/2006/math">
                    <m:r>
                      <m:rPr>
                        <m:sty m:val="p"/>
                      </m:rPr>
                      <a:rPr lang="en-US">
                        <a:solidFill>
                          <a:srgbClr val="FF0000"/>
                        </a:solidFill>
                        <a:latin typeface="Cambria Math" panose="02040503050406030204" pitchFamily="18" charset="0"/>
                      </a:rPr>
                      <m:t>t</m:t>
                    </m:r>
                    <m:r>
                      <a:rPr lang="en-US" b="0" i="0"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𝑃</m:t>
                            </m:r>
                            <m:r>
                              <a:rPr lang="en-US" i="1" baseline="-25000">
                                <a:solidFill>
                                  <a:srgbClr val="FF0000"/>
                                </a:solidFill>
                                <a:latin typeface="Cambria Math" panose="02040503050406030204" pitchFamily="18" charset="0"/>
                              </a:rPr>
                              <m:t>𝑗</m:t>
                            </m:r>
                          </m:e>
                        </m:d>
                      </m:num>
                      <m:den>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𝜀</m:t>
                    </m:r>
                    <m:r>
                      <a:rPr lang="en-US" i="1">
                        <a:solidFill>
                          <a:srgbClr val="FF0000"/>
                        </a:solidFill>
                        <a:latin typeface="Cambria Math" panose="02040503050406030204" pitchFamily="18" charset="0"/>
                        <a:ea typeface="Cambria Math" panose="02040503050406030204" pitchFamily="18" charset="0"/>
                      </a:rPr>
                      <m:t>𝑛</m:t>
                    </m:r>
                  </m:oMath>
                </a14:m>
                <a:endParaRPr lang="en-US" dirty="0" smtClean="0">
                  <a:solidFill>
                    <a:schemeClr val="tx1"/>
                  </a:solidFill>
                </a:endParaRPr>
              </a:p>
              <a:p>
                <a:pPr marL="50800" indent="0">
                  <a:buNone/>
                </a:pPr>
                <a:r>
                  <a:rPr lang="en-US" dirty="0" smtClean="0">
                    <a:solidFill>
                      <a:schemeClr val="tx1"/>
                    </a:solidFill>
                    <a:sym typeface="Wingdings" panose="05000000000000000000" pitchFamily="2" charset="2"/>
                  </a:rPr>
                  <a:t> at least </a:t>
                </a:r>
                <a14:m>
                  <m:oMath xmlns:m="http://schemas.openxmlformats.org/officeDocument/2006/math">
                    <m:r>
                      <m:rPr>
                        <m:sty m:val="p"/>
                      </m:rPr>
                      <a:rPr lang="en-US">
                        <a:solidFill>
                          <a:srgbClr val="FF0000"/>
                        </a:solidFill>
                        <a:latin typeface="Cambria Math" panose="02040503050406030204" pitchFamily="18" charset="0"/>
                      </a:rPr>
                      <m:t>t</m:t>
                    </m:r>
                  </m:oMath>
                </a14:m>
                <a:r>
                  <a:rPr lang="en-US" dirty="0" smtClean="0">
                    <a:solidFill>
                      <a:schemeClr val="tx1"/>
                    </a:solidFill>
                    <a:sym typeface="Wingdings" panose="05000000000000000000" pitchFamily="2" charset="2"/>
                  </a:rPr>
                  <a:t> pebbling rounds to reach configuration </a:t>
                </a:r>
                <a14:m>
                  <m:oMath xmlns:m="http://schemas.openxmlformats.org/officeDocument/2006/math">
                    <m:r>
                      <a:rPr lang="en-US" i="1">
                        <a:solidFill>
                          <a:schemeClr val="tx1"/>
                        </a:solidFill>
                        <a:latin typeface="Cambria Math" panose="02040503050406030204" pitchFamily="18" charset="0"/>
                      </a:rPr>
                      <m:t>𝑃</m:t>
                    </m:r>
                    <m:r>
                      <a:rPr lang="en-US" i="1" baseline="-25000">
                        <a:solidFill>
                          <a:schemeClr val="tx1"/>
                        </a:solidFill>
                        <a:latin typeface="Cambria Math" panose="02040503050406030204" pitchFamily="18" charset="0"/>
                      </a:rPr>
                      <m:t>𝑗</m:t>
                    </m:r>
                  </m:oMath>
                </a14:m>
                <a:r>
                  <a:rPr lang="en-US" dirty="0" smtClean="0">
                    <a:solidFill>
                      <a:schemeClr val="tx1"/>
                    </a:solidFill>
                    <a:sym typeface="Wingdings" panose="05000000000000000000" pitchFamily="2" charset="2"/>
                  </a:rPr>
                  <a:t> from </a:t>
                </a:r>
                <a14:m>
                  <m:oMath xmlns:m="http://schemas.openxmlformats.org/officeDocument/2006/math">
                    <m:r>
                      <a:rPr lang="en-US" i="1">
                        <a:solidFill>
                          <a:schemeClr val="tx1"/>
                        </a:solidFill>
                        <a:latin typeface="Cambria Math" panose="02040503050406030204" pitchFamily="18" charset="0"/>
                      </a:rPr>
                      <m:t>𝑃</m:t>
                    </m:r>
                    <m:r>
                      <a:rPr lang="en-US" b="0" i="1" baseline="-25000" smtClean="0">
                        <a:solidFill>
                          <a:schemeClr val="tx1"/>
                        </a:solidFill>
                        <a:latin typeface="Cambria Math" panose="02040503050406030204" pitchFamily="18" charset="0"/>
                      </a:rPr>
                      <m:t>𝑖</m:t>
                    </m:r>
                  </m:oMath>
                </a14:m>
                <a:r>
                  <a:rPr lang="en-US" dirty="0" smtClean="0">
                    <a:solidFill>
                      <a:schemeClr val="tx1"/>
                    </a:solidFill>
                    <a:sym typeface="Wingdings" panose="05000000000000000000" pitchFamily="2" charset="2"/>
                  </a:rPr>
                  <a:t> </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59327" y="2581179"/>
                <a:ext cx="11544344" cy="3205163"/>
              </a:xfrm>
              <a:blipFill>
                <a:blip r:embed="rId2"/>
                <a:stretch>
                  <a:fillRect l="-634" r="-528" b="-3251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41</a:t>
            </a:fld>
            <a:endParaRPr lang="en-US" dirty="0"/>
          </a:p>
        </p:txBody>
      </p:sp>
      <p:sp>
        <p:nvSpPr>
          <p:cNvPr id="5" name="Rectangle 4"/>
          <p:cNvSpPr/>
          <p:nvPr/>
        </p:nvSpPr>
        <p:spPr>
          <a:xfrm>
            <a:off x="533400" y="1371600"/>
            <a:ext cx="11163344" cy="120957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898357" y="1506536"/>
                <a:ext cx="10515600" cy="9397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 if it is (</a:t>
                </a:r>
                <a:r>
                  <a:rPr lang="en-US" dirty="0" err="1" smtClean="0"/>
                  <a:t>e,d</a:t>
                </a:r>
                <a:r>
                  <a:rPr lang="en-US" dirty="0" smtClean="0"/>
                  <a:t>)-depth-robust </a:t>
                </a:r>
                <a:r>
                  <a:rPr lang="en-US" i="1" dirty="0" smtClean="0"/>
                  <a:t>for all </a:t>
                </a:r>
                <a14:m>
                  <m:oMath xmlns:m="http://schemas.openxmlformats.org/officeDocument/2006/math">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𝜀</m:t>
                        </m:r>
                      </m:e>
                    </m:d>
                    <m:r>
                      <a:rPr lang="en-US" b="0" i="1" smtClean="0">
                        <a:latin typeface="Cambria Math" panose="02040503050406030204" pitchFamily="18" charset="0"/>
                        <a:ea typeface="Cambria Math" panose="02040503050406030204" pitchFamily="18" charset="0"/>
                      </a:rPr>
                      <m:t>𝑛</m:t>
                    </m:r>
                  </m:oMath>
                </a14:m>
                <a:r>
                  <a:rPr lang="en-US" dirty="0" smtClean="0">
                    <a:ea typeface="Cambria Math" panose="02040503050406030204" pitchFamily="18" charset="0"/>
                  </a:rPr>
                  <a:t>.</a:t>
                </a:r>
                <a:endParaRPr lang="en-US" dirty="0" smtClean="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98357" y="1506536"/>
                <a:ext cx="10515600" cy="939707"/>
              </a:xfrm>
              <a:prstGeom prst="rect">
                <a:avLst/>
              </a:prstGeom>
              <a:blipFill>
                <a:blip r:embed="rId3"/>
                <a:stretch>
                  <a:fillRect l="-1159" b="-29221"/>
                </a:stretch>
              </a:blipFill>
              <a:ln>
                <a:noFill/>
              </a:ln>
            </p:spPr>
            <p:txBody>
              <a:bodyPr/>
              <a:lstStyle/>
              <a:p>
                <a:r>
                  <a:rPr lang="en-US">
                    <a:noFill/>
                  </a:rPr>
                  <a:t> </a:t>
                </a:r>
              </a:p>
            </p:txBody>
          </p:sp>
        </mc:Fallback>
      </mc:AlternateContent>
      <p:sp>
        <p:nvSpPr>
          <p:cNvPr id="7" name="Rectangle 6"/>
          <p:cNvSpPr/>
          <p:nvPr/>
        </p:nvSpPr>
        <p:spPr>
          <a:xfrm>
            <a:off x="190456" y="2685112"/>
            <a:ext cx="11696744" cy="1734488"/>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p>
        </p:txBody>
      </p:sp>
    </p:spTree>
    <p:extLst>
      <p:ext uri="{BB962C8B-B14F-4D97-AF65-F5344CB8AC3E}">
        <p14:creationId xmlns:p14="http://schemas.microsoft.com/office/powerpoint/2010/main" val="2911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Overlay (Attempt 1)</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855944" y="1447800"/>
                <a:ext cx="4477074" cy="4351338"/>
              </a:xfrm>
            </p:spPr>
            <p:txBody>
              <a:bodyPr/>
              <a:lstStyle/>
              <a:p>
                <a:pPr marL="50800" lvl="1" indent="0">
                  <a:spcBef>
                    <a:spcPts val="1000"/>
                  </a:spcBef>
                  <a:buSzPts val="2800"/>
                  <a:buNone/>
                </a:pPr>
                <a:r>
                  <a:rPr lang="en-US" b="1" dirty="0" smtClean="0"/>
                  <a:t>Lemma [PTC77] </a:t>
                </a:r>
                <a:r>
                  <a:rPr lang="en-US" dirty="0" smtClean="0"/>
                  <a:t>In any pebbling of </a:t>
                </a:r>
                <a:r>
                  <a:rPr lang="en-US" dirty="0" err="1" smtClean="0"/>
                  <a:t>PTC</a:t>
                </a:r>
                <a:r>
                  <a:rPr lang="en-US" baseline="-25000" dirty="0" err="1" smtClean="0"/>
                  <a:t>n</a:t>
                </a:r>
                <a:r>
                  <a:rPr lang="en-US" baseline="-25000" dirty="0" smtClean="0"/>
                  <a:t> </a:t>
                </a:r>
                <a:r>
                  <a:rPr lang="en-US" dirty="0" smtClean="0"/>
                  <a:t>we can </a:t>
                </a:r>
                <a:r>
                  <a:rPr lang="en-US" dirty="0"/>
                  <a:t>find an interval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a:t> such that </a:t>
                </a:r>
              </a:p>
              <a:p>
                <a:pPr marL="1016000" lvl="1" indent="-457200">
                  <a:buFont typeface="+mj-lt"/>
                  <a:buAutoNum type="arabicPeriod"/>
                </a:pP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𝑘</m:t>
                            </m:r>
                          </m:sub>
                        </m:sSub>
                      </m:e>
                    </m:d>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for each </a:t>
                </a: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(lots of pebbles on the graph)</a:t>
                </a:r>
              </a:p>
              <a:p>
                <a:pPr marL="1016000" lvl="1" indent="-457200">
                  <a:buFont typeface="+mj-lt"/>
                  <a:buAutoNum type="arabicPeriod"/>
                </a:pPr>
                <a:r>
                  <a:rPr lang="en-US" dirty="0"/>
                  <a:t>At least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 </a:t>
                </a:r>
                <a:r>
                  <a:rPr lang="en-US" dirty="0" smtClean="0"/>
                  <a:t>source </a:t>
                </a:r>
                <a:r>
                  <a:rPr lang="en-US" dirty="0"/>
                  <a:t>nodes </a:t>
                </a:r>
                <a:r>
                  <a:rPr lang="en-US" dirty="0" smtClean="0"/>
                  <a:t>are </a:t>
                </a:r>
                <a:r>
                  <a:rPr lang="en-US" dirty="0"/>
                  <a:t>(re)pebbled during the </a:t>
                </a:r>
                <a:r>
                  <a:rPr lang="en-US" dirty="0" smtClean="0"/>
                  <a:t>interval</a:t>
                </a:r>
              </a:p>
              <a:p>
                <a:pPr marL="101600" indent="0">
                  <a:buNone/>
                </a:pPr>
                <a:r>
                  <a:rPr lang="en-US" b="1" dirty="0" smtClean="0"/>
                  <a:t>[NEW] </a:t>
                </a:r>
                <a:r>
                  <a:rPr lang="en-US" dirty="0" smtClean="0"/>
                  <a:t>Now requires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rounds since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𝑛</m:t>
                        </m:r>
                      </m:sub>
                      <m:sup>
                        <m:r>
                          <a:rPr lang="en-US" i="1">
                            <a:latin typeface="Cambria Math" panose="02040503050406030204" pitchFamily="18" charset="0"/>
                            <a:ea typeface="Cambria Math" panose="02040503050406030204" pitchFamily="18" charset="0"/>
                          </a:rPr>
                          <m:t>𝜀</m:t>
                        </m:r>
                      </m:sup>
                    </m:sSubSup>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robust</a:t>
                </a: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855944" y="1447800"/>
                <a:ext cx="4477074" cy="4351338"/>
              </a:xfrm>
              <a:blipFill>
                <a:blip r:embed="rId2"/>
                <a:stretch>
                  <a:fillRect l="-1090" r="-1771" b="-10519"/>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42</a:t>
            </a:fld>
            <a:endParaRPr lang="en-US"/>
          </a:p>
        </p:txBody>
      </p:sp>
      <p:pic>
        <p:nvPicPr>
          <p:cNvPr id="40" name="Picture 39"/>
          <p:cNvPicPr>
            <a:picLocks noChangeAspect="1"/>
          </p:cNvPicPr>
          <p:nvPr/>
        </p:nvPicPr>
        <p:blipFill>
          <a:blip r:embed="rId3"/>
          <a:stretch>
            <a:fillRect/>
          </a:stretch>
        </p:blipFill>
        <p:spPr>
          <a:xfrm>
            <a:off x="304800" y="1447800"/>
            <a:ext cx="6060858" cy="5191414"/>
          </a:xfrm>
          <a:prstGeom prst="rect">
            <a:avLst/>
          </a:prstGeom>
        </p:spPr>
      </p:pic>
    </p:spTree>
    <p:extLst>
      <p:ext uri="{BB962C8B-B14F-4D97-AF65-F5344CB8AC3E}">
        <p14:creationId xmlns:p14="http://schemas.microsoft.com/office/powerpoint/2010/main" val="2943984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Overlay (Attempt 1)</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04800" y="1447800"/>
                <a:ext cx="11028218" cy="4351338"/>
              </a:xfrm>
            </p:spPr>
            <p:txBody>
              <a:bodyPr/>
              <a:lstStyle/>
              <a:p>
                <a:pPr marL="50800" lvl="1" indent="0">
                  <a:spcBef>
                    <a:spcPts val="1000"/>
                  </a:spcBef>
                  <a:buSzPts val="2800"/>
                  <a:buNone/>
                </a:pPr>
                <a:r>
                  <a:rPr lang="en-US" b="1" dirty="0" smtClean="0"/>
                  <a:t>Lemma [PTC77] </a:t>
                </a:r>
                <a:r>
                  <a:rPr lang="en-US" dirty="0" smtClean="0"/>
                  <a:t>In any pebbling of </a:t>
                </a:r>
                <a:r>
                  <a:rPr lang="en-US" dirty="0" err="1" smtClean="0"/>
                  <a:t>PTC</a:t>
                </a:r>
                <a:r>
                  <a:rPr lang="en-US" baseline="-25000" dirty="0" err="1" smtClean="0"/>
                  <a:t>n</a:t>
                </a:r>
                <a:r>
                  <a:rPr lang="en-US" baseline="-25000" dirty="0" smtClean="0"/>
                  <a:t> </a:t>
                </a:r>
                <a:r>
                  <a:rPr lang="en-US" dirty="0" smtClean="0"/>
                  <a:t>we can </a:t>
                </a:r>
                <a:r>
                  <a:rPr lang="en-US" dirty="0"/>
                  <a:t>find an interval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a:t> such that </a:t>
                </a:r>
              </a:p>
              <a:p>
                <a:pPr marL="1016000" lvl="1" indent="-457200">
                  <a:buFont typeface="+mj-lt"/>
                  <a:buAutoNum type="arabicPeriod"/>
                </a:pP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𝑘</m:t>
                            </m:r>
                          </m:sub>
                        </m:sSub>
                      </m:e>
                    </m:d>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for each </a:t>
                </a:r>
                <a14:m>
                  <m:oMath xmlns:m="http://schemas.openxmlformats.org/officeDocument/2006/math">
                    <m:r>
                      <m:rPr>
                        <m:sty m:val="p"/>
                      </m:rPr>
                      <a:rPr lang="en-US">
                        <a:latin typeface="Cambria Math" panose="02040503050406030204" pitchFamily="18" charset="0"/>
                      </a:rPr>
                      <m:t>k</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(lots of pebbles on the graph)</a:t>
                </a:r>
              </a:p>
              <a:p>
                <a:pPr marL="1016000" lvl="1" indent="-457200">
                  <a:buFont typeface="+mj-lt"/>
                  <a:buAutoNum type="arabicPeriod"/>
                </a:pPr>
                <a:r>
                  <a:rPr lang="en-US" dirty="0"/>
                  <a:t>At least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oMath>
                </a14:m>
                <a:r>
                  <a:rPr lang="en-US" dirty="0"/>
                  <a:t> </a:t>
                </a:r>
                <a:r>
                  <a:rPr lang="en-US" dirty="0" smtClean="0"/>
                  <a:t>source </a:t>
                </a:r>
                <a:r>
                  <a:rPr lang="en-US" dirty="0"/>
                  <a:t>nodes </a:t>
                </a:r>
                <a:r>
                  <a:rPr lang="en-US" dirty="0" smtClean="0"/>
                  <a:t>are </a:t>
                </a:r>
                <a:r>
                  <a:rPr lang="en-US" dirty="0"/>
                  <a:t>(re)pebbled during the </a:t>
                </a:r>
                <a:r>
                  <a:rPr lang="en-US" dirty="0" smtClean="0"/>
                  <a:t>interval</a:t>
                </a:r>
              </a:p>
              <a:p>
                <a:pPr marL="101600" indent="0">
                  <a:buNone/>
                </a:pPr>
                <a:r>
                  <a:rPr lang="en-US" b="1" dirty="0" smtClean="0"/>
                  <a:t>[NEW] </a:t>
                </a:r>
                <a:r>
                  <a:rPr lang="en-US" dirty="0" smtClean="0"/>
                  <a:t>Overlay requires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a14:m>
                <a:r>
                  <a:rPr lang="en-US" dirty="0" smtClean="0"/>
                  <a:t> rounds since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b="0" i="1" smtClean="0">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oMath>
                </a14:m>
                <a:r>
                  <a:rPr lang="en-US" dirty="0" smtClean="0"/>
                  <a:t> is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-extremely depth </a:t>
                </a:r>
                <a:r>
                  <a:rPr lang="en-US" dirty="0" smtClean="0"/>
                  <a:t>robust</a:t>
                </a:r>
              </a:p>
              <a:p>
                <a:pPr marL="101600" indent="0">
                  <a:buNone/>
                </a:pPr>
                <a:endParaRPr lang="en-US" dirty="0"/>
              </a:p>
              <a:p>
                <a:pPr marL="101600" indent="0">
                  <a:buNone/>
                </a:pPr>
                <a:r>
                  <a:rPr lang="en-US" b="1" dirty="0" smtClean="0"/>
                  <a:t>Problems:</a:t>
                </a:r>
              </a:p>
              <a:p>
                <a:pPr marL="558800" indent="-457200"/>
                <a:r>
                  <a:rPr lang="en-US" dirty="0" smtClean="0"/>
                  <a:t>Requires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smtClean="0"/>
                  <a:t> pebbles for </a:t>
                </a:r>
                <a14:m>
                  <m:oMath xmlns:m="http://schemas.openxmlformats.org/officeDocument/2006/math">
                    <m:r>
                      <m:rPr>
                        <m:sty m:val="p"/>
                      </m:rPr>
                      <a:rPr lang="en-US" b="0" i="0" smtClean="0">
                        <a:solidFill>
                          <a:srgbClr val="FF0000"/>
                        </a:solidFill>
                        <a:latin typeface="Cambria Math" panose="02040503050406030204" pitchFamily="18" charset="0"/>
                        <a:ea typeface="Cambria Math" panose="02040503050406030204" pitchFamily="18" charset="0"/>
                      </a:rPr>
                      <m:t>t</m:t>
                    </m:r>
                    <m:r>
                      <a:rPr lang="en-US" b="0" i="0" smtClean="0">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𝑛</m:t>
                        </m:r>
                        <m:r>
                          <a:rPr lang="en-US" b="0" i="1" smtClean="0">
                            <a:solidFill>
                              <a:srgbClr val="FF0000"/>
                            </a:solidFill>
                            <a:latin typeface="Cambria Math" panose="02040503050406030204" pitchFamily="18" charset="0"/>
                            <a:ea typeface="Cambria Math" panose="02040503050406030204" pitchFamily="18" charset="0"/>
                          </a:rPr>
                          <m:t>/</m:t>
                        </m:r>
                        <m:func>
                          <m:funcPr>
                            <m:ctrlPr>
                              <a:rPr lang="en-US" b="0" i="1" smtClean="0">
                                <a:solidFill>
                                  <a:srgbClr val="FF0000"/>
                                </a:solidFill>
                                <a:latin typeface="Cambria Math" panose="02040503050406030204" pitchFamily="18" charset="0"/>
                                <a:ea typeface="Cambria Math" panose="02040503050406030204" pitchFamily="18" charset="0"/>
                              </a:rPr>
                            </m:ctrlPr>
                          </m:funcPr>
                          <m:fName>
                            <m:r>
                              <m:rPr>
                                <m:sty m:val="p"/>
                              </m:rPr>
                              <a:rPr lang="en-US" b="0" i="0" smtClean="0">
                                <a:solidFill>
                                  <a:srgbClr val="FF0000"/>
                                </a:solidFill>
                                <a:latin typeface="Cambria Math" panose="02040503050406030204" pitchFamily="18" charset="0"/>
                                <a:ea typeface="Cambria Math" panose="02040503050406030204" pitchFamily="18" charset="0"/>
                              </a:rPr>
                              <m:t>log</m:t>
                            </m:r>
                          </m:fName>
                          <m:e>
                            <m:r>
                              <a:rPr lang="en-US" b="0" i="1" smtClean="0">
                                <a:solidFill>
                                  <a:srgbClr val="FF0000"/>
                                </a:solidFill>
                                <a:latin typeface="Cambria Math" panose="02040503050406030204" pitchFamily="18" charset="0"/>
                                <a:ea typeface="Cambria Math" panose="02040503050406030204" pitchFamily="18" charset="0"/>
                              </a:rPr>
                              <m:t>𝑛</m:t>
                            </m:r>
                          </m:e>
                        </m:func>
                      </m:e>
                    </m:d>
                  </m:oMath>
                </a14:m>
                <a:r>
                  <a:rPr lang="en-US" dirty="0" smtClean="0"/>
                  <a:t> rounds </a:t>
                </a:r>
              </a:p>
              <a:p>
                <a:pPr marL="1016000" lvl="1" indent="-457200"/>
                <a:r>
                  <a:rPr lang="en-US" dirty="0" smtClean="0"/>
                  <a:t>I promised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a:t> pebbles for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t</m:t>
                    </m:r>
                    <m:r>
                      <a:rPr lang="en-US">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𝑛</m:t>
                        </m:r>
                      </m:e>
                    </m:d>
                  </m:oMath>
                </a14:m>
                <a:r>
                  <a:rPr lang="en-US" dirty="0"/>
                  <a:t> </a:t>
                </a:r>
                <a:r>
                  <a:rPr lang="en-US" dirty="0" smtClean="0"/>
                  <a:t>rounds)</a:t>
                </a:r>
                <a:endParaRPr lang="en-US" dirty="0"/>
              </a:p>
              <a:p>
                <a:pPr marL="558800" indent="-457200"/>
                <a:r>
                  <a:rPr lang="en-US" dirty="0" smtClean="0"/>
                  <a:t>Indegree still too high i.e., </a:t>
                </a:r>
                <a14:m>
                  <m:oMath xmlns:m="http://schemas.openxmlformats.org/officeDocument/2006/math">
                    <m:r>
                      <m:rPr>
                        <m:sty m:val="p"/>
                      </m:rPr>
                      <a:rPr lang="en-US" b="0" i="0" smtClean="0">
                        <a:latin typeface="Cambria Math" panose="02040503050406030204" pitchFamily="18" charset="0"/>
                      </a:rPr>
                      <m:t>indeg</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smtClean="0"/>
                  <a:t> </a:t>
                </a:r>
              </a:p>
              <a:p>
                <a:pPr marL="1016000" lvl="1" indent="-457200"/>
                <a:r>
                  <a:rPr lang="en-US" dirty="0" smtClean="0"/>
                  <a:t>I promised constant indegree O(1)</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04800" y="1447800"/>
                <a:ext cx="11028218" cy="4351338"/>
              </a:xfrm>
              <a:blipFill>
                <a:blip r:embed="rId2"/>
                <a:stretch>
                  <a:fillRect l="-442" b="-2047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21993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#3</a:t>
            </a:r>
            <a:endParaRPr lang="en-US" dirty="0"/>
          </a:p>
        </p:txBody>
      </p:sp>
      <p:sp>
        <p:nvSpPr>
          <p:cNvPr id="3" name="Text Placeholder 2"/>
          <p:cNvSpPr>
            <a:spLocks noGrp="1"/>
          </p:cNvSpPr>
          <p:nvPr>
            <p:ph type="body" idx="1"/>
          </p:nvPr>
        </p:nvSpPr>
        <p:spPr>
          <a:xfrm>
            <a:off x="228600" y="1825625"/>
            <a:ext cx="11430000" cy="4351338"/>
          </a:xfrm>
        </p:spPr>
        <p:txBody>
          <a:bodyPr/>
          <a:lstStyle/>
          <a:p>
            <a:r>
              <a:rPr lang="en-US" dirty="0" smtClean="0"/>
              <a:t>Indegree Reduction [ABP17] deals with both problems simultaneously!</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44</a:t>
            </a:fld>
            <a:endParaRPr lang="en-US"/>
          </a:p>
        </p:txBody>
      </p:sp>
      <p:pic>
        <p:nvPicPr>
          <p:cNvPr id="58" name="Picture 57"/>
          <p:cNvPicPr>
            <a:picLocks noChangeAspect="1"/>
          </p:cNvPicPr>
          <p:nvPr/>
        </p:nvPicPr>
        <p:blipFill>
          <a:blip r:embed="rId2"/>
          <a:stretch>
            <a:fillRect/>
          </a:stretch>
        </p:blipFill>
        <p:spPr>
          <a:xfrm>
            <a:off x="675558" y="2641998"/>
            <a:ext cx="9327424" cy="3862278"/>
          </a:xfrm>
          <a:prstGeom prst="rect">
            <a:avLst/>
          </a:prstGeom>
        </p:spPr>
      </p:pic>
    </p:spTree>
    <p:extLst>
      <p:ext uri="{BB962C8B-B14F-4D97-AF65-F5344CB8AC3E}">
        <p14:creationId xmlns:p14="http://schemas.microsoft.com/office/powerpoint/2010/main" val="2690764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Ingredient #3</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28600" y="1825625"/>
                <a:ext cx="11430000" cy="4351338"/>
              </a:xfrm>
            </p:spPr>
            <p:txBody>
              <a:bodyPr/>
              <a:lstStyle/>
              <a:p>
                <a:r>
                  <a:rPr lang="en-US" dirty="0" smtClean="0"/>
                  <a:t>Indegree Reduction [ABP17] deals with both problems simultaneously!</a:t>
                </a:r>
              </a:p>
              <a:p>
                <a:endParaRPr lang="en-US" dirty="0"/>
              </a:p>
              <a:p>
                <a:endParaRPr lang="en-US" dirty="0" smtClean="0"/>
              </a:p>
              <a:p>
                <a:endParaRPr lang="en-US" dirty="0"/>
              </a:p>
              <a:p>
                <a:endParaRPr lang="en-US" dirty="0" smtClean="0"/>
              </a:p>
              <a:p>
                <a:endParaRPr lang="en-US" dirty="0"/>
              </a:p>
              <a:p>
                <a:pPr marL="50800" indent="0">
                  <a:buNone/>
                </a:pPr>
                <a:r>
                  <a:rPr lang="en-US" b="1" dirty="0" smtClean="0"/>
                  <a:t>Lemma [ABP17]: </a:t>
                </a:r>
                <a:r>
                  <a:rPr lang="en-US" dirty="0" smtClean="0"/>
                  <a:t>If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oMath>
                </a14:m>
                <a:r>
                  <a:rPr lang="en-US" dirty="0" smtClean="0"/>
                  <a:t> </a:t>
                </a:r>
                <a:r>
                  <a:rPr lang="en-US" dirty="0"/>
                  <a:t>is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oMath>
                </a14:m>
                <a:r>
                  <a:rPr lang="en-US" dirty="0"/>
                  <a:t>-</a:t>
                </a:r>
                <a:r>
                  <a:rPr lang="en-US" dirty="0" smtClean="0"/>
                  <a:t>depth robust then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𝐽</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oMath>
                </a14:m>
                <a:r>
                  <a:rPr lang="en-US" dirty="0" smtClean="0"/>
                  <a:t>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oMath>
                </a14:m>
                <a:r>
                  <a:rPr lang="en-US" dirty="0" smtClean="0"/>
                  <a:t>-depth robust. Furthermore, </a:t>
                </a:r>
                <a14:m>
                  <m:oMath xmlns:m="http://schemas.openxmlformats.org/officeDocument/2006/math">
                    <m:r>
                      <m:rPr>
                        <m:sty m:val="p"/>
                      </m:rPr>
                      <a:rPr lang="en-US" b="0" i="0" smtClean="0">
                        <a:latin typeface="Cambria Math" panose="02040503050406030204" pitchFamily="18" charset="0"/>
                      </a:rPr>
                      <m:t>indeg</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i="0">
                                <a:latin typeface="Cambria Math" panose="02040503050406030204" pitchFamily="18" charset="0"/>
                              </a:rPr>
                              <m:t>J</m:t>
                            </m:r>
                          </m:e>
                          <m:sub>
                            <m:r>
                              <m:rPr>
                                <m:sty m:val="p"/>
                              </m:rPr>
                              <a:rPr lang="en-US" i="0">
                                <a:latin typeface="Cambria Math" panose="02040503050406030204" pitchFamily="18" charset="0"/>
                              </a:rPr>
                              <m:t>m</m:t>
                            </m:r>
                          </m:sub>
                          <m:sup>
                            <m:r>
                              <m:rPr>
                                <m:sty m:val="p"/>
                              </m:rPr>
                              <a:rPr lang="en-US" i="0">
                                <a:latin typeface="Cambria Math" panose="02040503050406030204" pitchFamily="18" charset="0"/>
                                <a:ea typeface="Cambria Math" panose="02040503050406030204" pitchFamily="18" charset="0"/>
                              </a:rPr>
                              <m:t>ε</m:t>
                            </m:r>
                          </m:sup>
                        </m:sSubSup>
                      </m:e>
                    </m:d>
                    <m:r>
                      <a:rPr lang="en-US" b="0" i="0" smtClean="0">
                        <a:latin typeface="Cambria Math" panose="02040503050406030204" pitchFamily="18" charset="0"/>
                        <a:ea typeface="Cambria Math" panose="02040503050406030204" pitchFamily="18" charset="0"/>
                      </a:rPr>
                      <m:t>=2</m:t>
                    </m:r>
                  </m:oMath>
                </a14:m>
                <a:r>
                  <a:rPr lang="en-US" dirty="0" smtClean="0"/>
                  <a:t> and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J</m:t>
                        </m:r>
                      </m:e>
                      <m:sub>
                        <m:r>
                          <m:rPr>
                            <m:sty m:val="p"/>
                          </m:rPr>
                          <a:rPr lang="en-US">
                            <a:latin typeface="Cambria Math" panose="02040503050406030204" pitchFamily="18" charset="0"/>
                          </a:rPr>
                          <m:t>m</m:t>
                        </m:r>
                      </m:sub>
                      <m:sup>
                        <m:r>
                          <m:rPr>
                            <m:sty m:val="p"/>
                          </m:rPr>
                          <a:rPr lang="en-US">
                            <a:latin typeface="Cambria Math" panose="02040503050406030204" pitchFamily="18" charset="0"/>
                            <a:ea typeface="Cambria Math" panose="02040503050406030204" pitchFamily="18" charset="0"/>
                          </a:rPr>
                          <m:t>ε</m:t>
                        </m:r>
                      </m:sup>
                    </m:sSubSup>
                  </m:oMath>
                </a14:m>
                <a:r>
                  <a:rPr lang="en-US" dirty="0" smtClean="0"/>
                  <a:t> has </a:t>
                </a:r>
                <a14:m>
                  <m:oMath xmlns:m="http://schemas.openxmlformats.org/officeDocument/2006/math">
                    <m:r>
                      <a:rPr lang="en-US" b="0" i="0" smtClean="0">
                        <a:latin typeface="Cambria Math" panose="02040503050406030204" pitchFamily="18" charset="0"/>
                      </a:rPr>
                      <m:t>2</m:t>
                    </m:r>
                    <m:r>
                      <a:rPr lang="en-US" i="1">
                        <a:latin typeface="Cambria Math" panose="02040503050406030204" pitchFamily="18" charset="0"/>
                      </a:rPr>
                      <m:t>𝑑</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nodes.  </a:t>
                </a:r>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228600" y="1825625"/>
                <a:ext cx="11430000" cy="4351338"/>
              </a:xfrm>
              <a:blipFill>
                <a:blip r:embed="rId2"/>
                <a:stretch>
                  <a:fillRect l="-693" r="-1173"/>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45</a:t>
            </a:fld>
            <a:endParaRPr lang="en-US"/>
          </a:p>
        </p:txBody>
      </p:sp>
      <p:pic>
        <p:nvPicPr>
          <p:cNvPr id="58" name="Picture 57"/>
          <p:cNvPicPr>
            <a:picLocks noChangeAspect="1"/>
          </p:cNvPicPr>
          <p:nvPr/>
        </p:nvPicPr>
        <p:blipFill>
          <a:blip r:embed="rId3"/>
          <a:stretch>
            <a:fillRect/>
          </a:stretch>
        </p:blipFill>
        <p:spPr>
          <a:xfrm>
            <a:off x="2362200" y="2438400"/>
            <a:ext cx="6051167" cy="2505653"/>
          </a:xfrm>
          <a:prstGeom prst="rect">
            <a:avLst/>
          </a:prstGeom>
        </p:spPr>
      </p:pic>
    </p:spTree>
    <p:extLst>
      <p:ext uri="{BB962C8B-B14F-4D97-AF65-F5344CB8AC3E}">
        <p14:creationId xmlns:p14="http://schemas.microsoft.com/office/powerpoint/2010/main" val="1562311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Construction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153400" y="1840923"/>
                <a:ext cx="3886200" cy="4351338"/>
              </a:xfrm>
            </p:spPr>
            <p:txBody>
              <a:bodyPr/>
              <a:lstStyle/>
              <a:p>
                <a:pPr marL="50800" indent="0">
                  <a:buNone/>
                </a:pPr>
                <a:r>
                  <a:rPr lang="en-US" b="1" dirty="0" smtClean="0"/>
                  <a:t>Theorem: </a:t>
                </a:r>
                <a:r>
                  <a:rPr lang="en-US" dirty="0" smtClean="0"/>
                  <a:t>Any (parallel) pebbling requires </a:t>
                </a:r>
              </a:p>
              <a:p>
                <a:pPr marL="50800" indent="0">
                  <a:buNone/>
                </a:pP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a:t> pebbles for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t</m:t>
                    </m:r>
                    <m:r>
                      <a:rPr lang="en-US">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𝑛</m:t>
                        </m:r>
                      </m:e>
                    </m:d>
                  </m:oMath>
                </a14:m>
                <a:r>
                  <a:rPr lang="en-US" dirty="0"/>
                  <a:t> rounds</a:t>
                </a:r>
                <a:r>
                  <a:rPr lang="en-US" dirty="0" smtClean="0"/>
                  <a:t> </a:t>
                </a:r>
              </a:p>
              <a:p>
                <a:pPr marL="50800" indent="0">
                  <a:buNone/>
                </a:pPr>
                <a:endParaRPr lang="en-US" dirty="0"/>
              </a:p>
              <a:p>
                <a:pPr marL="50800" indent="0">
                  <a:buNone/>
                </a:pPr>
                <a:r>
                  <a:rPr lang="en-US" dirty="0" smtClean="0"/>
                  <a:t>Technical Details in paper </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153400" y="1840923"/>
                <a:ext cx="3886200" cy="4351338"/>
              </a:xfrm>
              <a:blipFill>
                <a:blip r:embed="rId2"/>
                <a:stretch>
                  <a:fillRect l="-2041" r="-251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46</a:t>
            </a:fld>
            <a:endParaRPr lang="en-US"/>
          </a:p>
        </p:txBody>
      </p:sp>
      <p:pic>
        <p:nvPicPr>
          <p:cNvPr id="58" name="Picture 57"/>
          <p:cNvPicPr>
            <a:picLocks noChangeAspect="1"/>
          </p:cNvPicPr>
          <p:nvPr/>
        </p:nvPicPr>
        <p:blipFill>
          <a:blip r:embed="rId3"/>
          <a:stretch>
            <a:fillRect/>
          </a:stretch>
        </p:blipFill>
        <p:spPr>
          <a:xfrm>
            <a:off x="228600" y="1373542"/>
            <a:ext cx="7924800" cy="5347933"/>
          </a:xfrm>
          <a:prstGeom prst="rect">
            <a:avLst/>
          </a:prstGeom>
        </p:spPr>
      </p:pic>
    </p:spTree>
    <p:extLst>
      <p:ext uri="{BB962C8B-B14F-4D97-AF65-F5344CB8AC3E}">
        <p14:creationId xmlns:p14="http://schemas.microsoft.com/office/powerpoint/2010/main" val="39263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new Depth-Robust Graphs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9753600" cy="4953000"/>
              </a:xfrm>
            </p:spPr>
            <p:txBody>
              <a:bodyPr>
                <a:normAutofit fontScale="85000" lnSpcReduction="10000"/>
              </a:bodyPr>
              <a:lstStyle/>
              <a:p>
                <a:r>
                  <a:rPr lang="en-US" dirty="0" smtClean="0"/>
                  <a:t> Logic: “Parallel Black-White Pebbling”</a:t>
                </a:r>
              </a:p>
              <a:p>
                <a:pPr lvl="1"/>
                <a:r>
                  <a:rPr lang="en-US" dirty="0" smtClean="0"/>
                  <a:t>Application: CNF formulas with very memory costly refutation resolution proofs.</a:t>
                </a:r>
                <a:br>
                  <a:rPr lang="en-US" dirty="0" smtClean="0"/>
                </a:br>
                <a:endParaRPr lang="en-US" dirty="0" smtClean="0"/>
              </a:p>
              <a:p>
                <a:r>
                  <a:rPr lang="en-US" dirty="0" smtClean="0"/>
                  <a:t>MHFS: Applications: Optimal CC for any graph of size n even though only O(log(n)) in-degree</a:t>
                </a:r>
              </a:p>
              <a:p>
                <a:pPr lvl="1"/>
                <a14:m>
                  <m:oMath xmlns:m="http://schemas.openxmlformats.org/officeDocument/2006/math">
                    <m:r>
                      <a:rPr lang="en-US" b="0" i="1" smtClean="0">
                        <a:latin typeface="Cambria Math" panose="02040503050406030204" pitchFamily="18" charset="0"/>
                      </a:rPr>
                      <m:t>𝐶𝐶</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𝜀</m:t>
                            </m:r>
                          </m:sup>
                        </m:sSub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𝜂</m:t>
                            </m:r>
                          </m:e>
                        </m:d>
                        <m:r>
                          <a:rPr lang="en-US" b="0" i="1" smtClean="0">
                            <a:latin typeface="Cambria Math" panose="02040503050406030204" pitchFamily="18" charset="0"/>
                          </a:rPr>
                          <m:t>𝑛</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en>
                    </m:f>
                  </m:oMath>
                </a14:m>
                <a:endParaRPr lang="en-US" dirty="0" smtClean="0"/>
              </a:p>
              <a:p>
                <a:pPr lvl="1"/>
                <a:r>
                  <a:rPr lang="en-US" dirty="0" smtClean="0"/>
                  <a:t>Exact Constants! </a:t>
                </a:r>
              </a:p>
              <a:p>
                <a:pPr lvl="1"/>
                <a:r>
                  <a:rPr lang="en-US" dirty="0" smtClean="0"/>
                  <a:t>Complete DAG: </a:t>
                </a:r>
                <a14:m>
                  <m:oMath xmlns:m="http://schemas.openxmlformats.org/officeDocument/2006/math">
                    <m:r>
                      <a:rPr lang="en-US" i="1">
                        <a:latin typeface="Cambria Math" panose="02040503050406030204" pitchFamily="18" charset="0"/>
                      </a:rPr>
                      <m:t>𝐶𝐶</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𝑛</m:t>
                            </m:r>
                          </m:sub>
                          <m:sup/>
                        </m:sSub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2</m:t>
                        </m:r>
                      </m:den>
                    </m:f>
                  </m:oMath>
                </a14:m>
                <a:r>
                  <a:rPr lang="en-US" dirty="0" smtClean="0"/>
                  <a:t>   (prior result is almost optimal!)</a:t>
                </a:r>
              </a:p>
              <a:p>
                <a:pPr marL="533400" lvl="1" indent="0">
                  <a:buNone/>
                </a:pPr>
                <a:endParaRPr lang="en-US" dirty="0" smtClean="0"/>
              </a:p>
              <a:p>
                <a:r>
                  <a:rPr lang="en-US" b="1" dirty="0" smtClean="0"/>
                  <a:t>Coding Theory: </a:t>
                </a:r>
                <a:r>
                  <a:rPr lang="en-US" dirty="0" smtClean="0"/>
                  <a:t>better locally detectable error detection codes [BGGZ19]</a:t>
                </a:r>
                <a:br>
                  <a:rPr lang="en-US" dirty="0" smtClean="0"/>
                </a:br>
                <a:endParaRPr lang="en-US" dirty="0" smtClean="0"/>
              </a:p>
              <a:p>
                <a:r>
                  <a:rPr lang="en-US" dirty="0" smtClean="0"/>
                  <a:t>Improved Proof-of-Sequential work (temporarily. </a:t>
                </a:r>
                <a:r>
                  <a:rPr lang="en-US" dirty="0"/>
                  <a:t>See “Simple Proofs of Sequential </a:t>
                </a:r>
                <a:r>
                  <a:rPr lang="en-US" dirty="0" smtClean="0"/>
                  <a:t>Work” for construction without depth-robust graphs).</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9753600" cy="4953000"/>
              </a:xfrm>
              <a:blipFill>
                <a:blip r:embed="rId2"/>
                <a:stretch>
                  <a:fillRect l="-625" r="-125"/>
                </a:stretch>
              </a:blipFill>
            </p:spPr>
            <p:txBody>
              <a:bodyPr/>
              <a:lstStyle/>
              <a:p>
                <a:r>
                  <a:rPr lang="en-US">
                    <a:noFill/>
                  </a:rPr>
                  <a:t> </a:t>
                </a:r>
              </a:p>
            </p:txBody>
          </p:sp>
        </mc:Fallback>
      </mc:AlternateContent>
    </p:spTree>
    <p:extLst>
      <p:ext uri="{BB962C8B-B14F-4D97-AF65-F5344CB8AC3E}">
        <p14:creationId xmlns:p14="http://schemas.microsoft.com/office/powerpoint/2010/main" val="157508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Open Questions	</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847850"/>
                <a:ext cx="10515600" cy="4351338"/>
              </a:xfrm>
            </p:spPr>
            <p:txBody>
              <a:bodyPr/>
              <a:lstStyle/>
              <a:p>
                <a:r>
                  <a:rPr lang="en-US" dirty="0" smtClean="0"/>
                  <a:t>Practical Construction of </a:t>
                </a:r>
                <a:r>
                  <a:rPr lang="en-US" dirty="0" err="1" smtClean="0"/>
                  <a:t>iMHF</a:t>
                </a:r>
                <a:r>
                  <a:rPr lang="en-US" dirty="0" smtClean="0"/>
                  <a:t> with high sustained space complexity?</a:t>
                </a:r>
              </a:p>
              <a:p>
                <a:r>
                  <a:rPr lang="en-US" dirty="0" smtClean="0"/>
                  <a:t>Analyze/improve constant factors in bounds</a:t>
                </a:r>
              </a:p>
              <a:p>
                <a:pPr lvl="1"/>
                <a:r>
                  <a:rPr lang="en-US" dirty="0" smtClean="0"/>
                  <a:t>Computer Aided Analysis?</a:t>
                </a:r>
              </a:p>
              <a:p>
                <a:r>
                  <a:rPr lang="en-US" dirty="0" smtClean="0"/>
                  <a:t>Stronger Results for </a:t>
                </a:r>
                <a:r>
                  <a:rPr lang="en-US" dirty="0" err="1" smtClean="0"/>
                  <a:t>dMHFs</a:t>
                </a:r>
                <a:r>
                  <a:rPr lang="en-US" dirty="0" smtClean="0"/>
                  <a:t>? Hybrid Modes like Argon2id? </a:t>
                </a:r>
                <a:endParaRPr lang="en-US" dirty="0"/>
              </a:p>
              <a:p>
                <a:r>
                  <a:rPr lang="en-US" dirty="0" smtClean="0"/>
                  <a:t>Find constant indegree DAG with parallel space-time complexity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ST</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G</m:t>
                        </m:r>
                      </m:e>
                    </m:d>
                    <m:r>
                      <a:rPr lang="en-US" b="0" i="0"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b="0" i="1" baseline="30000" smtClean="0">
                            <a:latin typeface="Cambria Math" panose="02040503050406030204" pitchFamily="18" charset="0"/>
                            <a:ea typeface="Cambria Math" panose="02040503050406030204" pitchFamily="18" charset="0"/>
                          </a:rPr>
                          <m:t>2</m:t>
                        </m:r>
                      </m:e>
                    </m:d>
                  </m:oMath>
                </a14:m>
                <a:r>
                  <a:rPr lang="en-US" dirty="0" smtClean="0"/>
                  <a:t> or show that no such DAG exists</a:t>
                </a:r>
              </a:p>
              <a:p>
                <a:pPr lvl="1"/>
                <a:r>
                  <a:rPr lang="en-US" b="1" dirty="0" smtClean="0"/>
                  <a:t>Note: </a:t>
                </a:r>
                <a:r>
                  <a:rPr lang="en-US" dirty="0" smtClean="0"/>
                  <a:t>[AB16] pebbling shows that  </a:t>
                </a:r>
                <a14:m>
                  <m:oMath xmlns:m="http://schemas.openxmlformats.org/officeDocument/2006/math">
                    <m:r>
                      <a:rPr lang="en-US" b="0" i="1" smtClean="0">
                        <a:latin typeface="Cambria Math" panose="02040503050406030204" pitchFamily="18" charset="0"/>
                        <a:ea typeface="Cambria Math" panose="02040503050406030204" pitchFamily="18" charset="0"/>
                      </a:rPr>
                      <m:t>𝐶𝐶</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G</m:t>
                        </m:r>
                      </m:e>
                    </m:d>
                    <m:r>
                      <a:rPr lang="en-US">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func>
                          </m:num>
                          <m:den>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den>
                        </m:f>
                      </m:e>
                    </m:d>
                  </m:oMath>
                </a14:m>
                <a:r>
                  <a:rPr lang="en-US" dirty="0" smtClean="0"/>
                  <a:t>, but the pebbling attack P still has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ST</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e>
                    </m:d>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847850"/>
                <a:ext cx="10515600" cy="4351338"/>
              </a:xfrm>
              <a:blipFill>
                <a:blip r:embed="rId2"/>
                <a:stretch>
                  <a:fillRect l="-580" b="-252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22537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Open Questions	</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81000" y="1825625"/>
                <a:ext cx="10972800" cy="4351338"/>
              </a:xfrm>
            </p:spPr>
            <p:txBody>
              <a:bodyPr/>
              <a:lstStyle/>
              <a:p>
                <a:r>
                  <a:rPr lang="en-US" dirty="0" smtClean="0"/>
                  <a:t>Practical Construction of </a:t>
                </a:r>
                <a:r>
                  <a:rPr lang="en-US" dirty="0" err="1" smtClean="0"/>
                  <a:t>iMHF</a:t>
                </a:r>
                <a:r>
                  <a:rPr lang="en-US" dirty="0" smtClean="0"/>
                  <a:t> with high sustained space complexity?</a:t>
                </a:r>
              </a:p>
              <a:p>
                <a:pPr lvl="1"/>
                <a:r>
                  <a:rPr lang="en-US" dirty="0" smtClean="0"/>
                  <a:t>See upcoming crypto 2019 paper</a:t>
                </a:r>
              </a:p>
              <a:p>
                <a:pPr lvl="1"/>
                <a:r>
                  <a:rPr lang="en-US" dirty="0" smtClean="0"/>
                  <a:t>Data-Independent Memory Hard Functions: New Attacks and Stronger Constructions (with </a:t>
                </a:r>
                <a:r>
                  <a:rPr lang="en-US" dirty="0"/>
                  <a:t>Ben Harsha and </a:t>
                </a:r>
                <a:r>
                  <a:rPr lang="en-US" dirty="0" err="1"/>
                  <a:t>Siteng</a:t>
                </a:r>
                <a:r>
                  <a:rPr lang="en-US" dirty="0"/>
                  <a:t> Kang and Seunghoon Lee and Lu Xing and Samson </a:t>
                </a:r>
                <a:r>
                  <a:rPr lang="en-US" dirty="0" smtClean="0"/>
                  <a:t>Zhou).</a:t>
                </a:r>
                <a:r>
                  <a:rPr lang="en-US" dirty="0"/>
                  <a:t> </a:t>
                </a:r>
                <a:endParaRPr lang="en-US" dirty="0" smtClean="0"/>
              </a:p>
              <a:p>
                <a:pPr lvl="1"/>
                <a:endParaRPr lang="en-US" dirty="0"/>
              </a:p>
              <a:p>
                <a:pPr marL="50800" indent="0">
                  <a:buNone/>
                </a:pPr>
                <a:r>
                  <a:rPr lang="en-US" b="1" dirty="0" smtClean="0"/>
                  <a:t>Theorem: </a:t>
                </a:r>
                <a:r>
                  <a:rPr lang="en-US" dirty="0" smtClean="0"/>
                  <a:t>Any pebbling of (practical) DAG G either has</a:t>
                </a:r>
              </a:p>
              <a:p>
                <a:pPr marL="565150" indent="-514350">
                  <a:buFont typeface="+mj-lt"/>
                  <a:buAutoNum type="arabicPeriod"/>
                </a:pPr>
                <a:r>
                  <a:rPr lang="en-US" dirty="0" smtClean="0"/>
                  <a:t>Cumulative Cost </a:t>
                </a:r>
                <a14:m>
                  <m:oMath xmlns:m="http://schemas.openxmlformats.org/officeDocument/2006/math">
                    <m:r>
                      <a:rPr lang="en-US" i="1" smtClean="0">
                        <a:latin typeface="Cambria Math" panose="02040503050406030204" pitchFamily="18" charset="0"/>
                        <a:ea typeface="Cambria Math" panose="02040503050406030204" pitchFamily="18" charset="0"/>
                      </a:rPr>
                      <m:t>𝜔</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t>, or</a:t>
                </a:r>
              </a:p>
              <a:p>
                <a:pPr marL="565150" indent="-514350">
                  <a:buFont typeface="+mj-lt"/>
                  <a:buAutoNum type="arabicPeriod"/>
                </a:pPr>
                <a:r>
                  <a:rPr lang="en-US" dirty="0" smtClean="0"/>
                  <a:t>At least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r>
                              <a:rPr lang="en-US" i="1">
                                <a:latin typeface="Cambria Math" panose="02040503050406030204" pitchFamily="18" charset="0"/>
                                <a:ea typeface="Cambria Math" panose="02040503050406030204" pitchFamily="18" charset="0"/>
                              </a:rPr>
                              <m:t>𝑛</m:t>
                            </m:r>
                          </m:e>
                        </m:func>
                      </m:e>
                    </m:d>
                  </m:oMath>
                </a14:m>
                <a:r>
                  <a:rPr lang="en-US" dirty="0"/>
                  <a:t> pebbles for </a:t>
                </a:r>
                <a14:m>
                  <m:oMath xmlns:m="http://schemas.openxmlformats.org/officeDocument/2006/math">
                    <m:r>
                      <m:rPr>
                        <m:sty m:val="p"/>
                      </m:rPr>
                      <a:rPr lang="en-US">
                        <a:solidFill>
                          <a:srgbClr val="FF0000"/>
                        </a:solidFill>
                        <a:latin typeface="Cambria Math" panose="02040503050406030204" pitchFamily="18" charset="0"/>
                        <a:ea typeface="Cambria Math" panose="02040503050406030204" pitchFamily="18" charset="0"/>
                      </a:rPr>
                      <m:t>t</m:t>
                    </m:r>
                    <m:r>
                      <a:rPr lang="en-US">
                        <a:solidFill>
                          <a:srgbClr val="FF0000"/>
                        </a:solidFill>
                        <a:latin typeface="Cambria Math" panose="02040503050406030204" pitchFamily="18" charset="0"/>
                        <a:ea typeface="Cambria Math" panose="02040503050406030204" pitchFamily="18" charset="0"/>
                      </a:rPr>
                      <m:t>=</m:t>
                    </m:r>
                    <m:r>
                      <m:rPr>
                        <m:sty m:val="p"/>
                      </m:rPr>
                      <a:rPr lang="el-GR" i="1">
                        <a:solidFill>
                          <a:srgbClr val="FF0000"/>
                        </a:solidFill>
                        <a:latin typeface="Cambria Math" panose="02040503050406030204" pitchFamily="18" charset="0"/>
                        <a:ea typeface="Cambria Math" panose="02040503050406030204" pitchFamily="18" charset="0"/>
                      </a:rPr>
                      <m:t>Ω</m:t>
                    </m:r>
                    <m:d>
                      <m:dPr>
                        <m:ctrlPr>
                          <a:rPr lang="el-GR"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𝑛</m:t>
                        </m:r>
                      </m:e>
                    </m:d>
                  </m:oMath>
                </a14:m>
                <a:r>
                  <a:rPr lang="en-US" dirty="0"/>
                  <a:t> rounds </a:t>
                </a:r>
              </a:p>
              <a:p>
                <a:pPr marL="565150" indent="-514350">
                  <a:buFont typeface="+mj-lt"/>
                  <a:buAutoNum type="arabicPeriod"/>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81000" y="1825625"/>
                <a:ext cx="10972800" cy="4351338"/>
              </a:xfrm>
              <a:blipFill>
                <a:blip r:embed="rId2"/>
                <a:stretch>
                  <a:fillRect l="-7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179135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0" y="3346428"/>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5"/>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1"/>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4"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3" y="4733898"/>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3"/>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2" y="3430294"/>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6" y="454923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7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Junk E-mail?</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50</a:t>
            </a:fld>
            <a:endParaRPr lang="en-US"/>
          </a:p>
        </p:txBody>
      </p:sp>
      <p:pic>
        <p:nvPicPr>
          <p:cNvPr id="3074" name="Picture 2" descr="Image result for junk mail f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72703"/>
            <a:ext cx="2971800" cy="29899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3657600" y="2438400"/>
            <a:ext cx="7010400" cy="2057400"/>
          </a:xfrm>
          <a:prstGeom prst="wedgeRectCallout">
            <a:avLst>
              <a:gd name="adj1" fmla="val -72831"/>
              <a:gd name="adj2" fmla="val 43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From</a:t>
            </a:r>
            <a:r>
              <a:rPr lang="en-US" sz="2800" dirty="0" smtClean="0"/>
              <a:t>: CRYPTO 2019 Chair</a:t>
            </a:r>
          </a:p>
          <a:p>
            <a:r>
              <a:rPr lang="en-US" sz="2800" b="1" dirty="0" smtClean="0"/>
              <a:t>Subject</a:t>
            </a:r>
            <a:r>
              <a:rPr lang="en-US" sz="2800" dirty="0" smtClean="0"/>
              <a:t>: Your submission was accepted to CRYPTO 2019</a:t>
            </a:r>
            <a:endParaRPr lang="en-US" sz="2800" dirty="0"/>
          </a:p>
        </p:txBody>
      </p:sp>
    </p:spTree>
    <p:extLst>
      <p:ext uri="{BB962C8B-B14F-4D97-AF65-F5344CB8AC3E}">
        <p14:creationId xmlns:p14="http://schemas.microsoft.com/office/powerpoint/2010/main" val="40790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51</a:t>
            </a:fld>
            <a:endParaRPr lang="en-US"/>
          </a:p>
        </p:txBody>
      </p:sp>
    </p:spTree>
    <p:extLst>
      <p:ext uri="{BB962C8B-B14F-4D97-AF65-F5344CB8AC3E}">
        <p14:creationId xmlns:p14="http://schemas.microsoft.com/office/powerpoint/2010/main" val="3646855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354948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692964"/>
          </a:xfrm>
          <a:prstGeom prst="rect">
            <a:avLst/>
          </a:prstGeom>
          <a:noFill/>
        </p:spPr>
        <p:txBody>
          <a:bodyPr wrap="square" rtlCol="0">
            <a:spAutoFit/>
          </a:bodyPr>
          <a:lstStyle/>
          <a:p>
            <a:r>
              <a:rPr lang="en-US" sz="4267" dirty="0"/>
              <a:t>We recommend that you use Argon2…</a:t>
            </a:r>
          </a:p>
          <a:p>
            <a:endParaRPr lang="en-US" sz="1867" dirty="0"/>
          </a:p>
        </p:txBody>
      </p:sp>
    </p:spTree>
    <p:extLst>
      <p:ext uri="{BB962C8B-B14F-4D97-AF65-F5344CB8AC3E}">
        <p14:creationId xmlns:p14="http://schemas.microsoft.com/office/powerpoint/2010/main" val="235777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7"/>
            <a:ext cx="5283200" cy="3334695"/>
          </a:xfrm>
          <a:prstGeom prst="rect">
            <a:avLst/>
          </a:prstGeom>
          <a:noFill/>
        </p:spPr>
        <p:txBody>
          <a:bodyPr wrap="square" rtlCol="0">
            <a:spAutoFit/>
          </a:bodyPr>
          <a:lstStyle/>
          <a:p>
            <a:r>
              <a:rPr lang="en-US" sz="4267" dirty="0"/>
              <a:t>We recommend that you use Argon2…</a:t>
            </a:r>
          </a:p>
          <a:p>
            <a:endParaRPr lang="en-US" sz="1867"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7" y="5695579"/>
            <a:ext cx="2358801" cy="919868"/>
          </a:xfrm>
          <a:prstGeom prst="rect">
            <a:avLst/>
          </a:prstGeom>
        </p:spPr>
      </p:pic>
      <p:sp>
        <p:nvSpPr>
          <p:cNvPr id="10" name="&quot;No&quot; Symbol 9"/>
          <p:cNvSpPr/>
          <p:nvPr/>
        </p:nvSpPr>
        <p:spPr>
          <a:xfrm>
            <a:off x="9918551" y="5228378"/>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233059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lnSpcReduction="10000"/>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457189"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29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11980</TotalTime>
  <Words>2031</Words>
  <Application>Microsoft Office PowerPoint</Application>
  <PresentationFormat>Widescreen</PresentationFormat>
  <Paragraphs>467</Paragraphs>
  <Slides>51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Cambria Math</vt:lpstr>
      <vt:lpstr>Arial</vt:lpstr>
      <vt:lpstr>Calibri</vt:lpstr>
      <vt:lpstr>Lucida Sans Unicode</vt:lpstr>
      <vt:lpstr>Wingdings</vt:lpstr>
      <vt:lpstr>Lucida Calligraphy</vt:lpstr>
      <vt:lpstr>Office Theme</vt:lpstr>
      <vt:lpstr>1_Office Theme</vt:lpstr>
      <vt:lpstr>Sustained Space Complexity</vt:lpstr>
      <vt:lpstr>Motivation: Password Storage</vt:lpstr>
      <vt:lpstr>Offline Attacks: A Common Problem</vt:lpstr>
      <vt:lpstr>Offline Attacks: A Common Problem</vt:lpstr>
      <vt:lpstr>Goal: Moderately Expensive Hash Function</vt:lpstr>
      <vt:lpstr>PowerPoint Presentation</vt:lpstr>
      <vt:lpstr>PowerPoint Presentation</vt:lpstr>
      <vt:lpstr>PowerPoint Presentation</vt:lpstr>
      <vt:lpstr>Memory Hard Function (MHF)</vt:lpstr>
      <vt:lpstr>Memory Hard Function (MHF)</vt:lpstr>
      <vt:lpstr>Memory Hard Function (MHF)</vt:lpstr>
      <vt:lpstr>Memory Hard Function (MHF)</vt:lpstr>
      <vt:lpstr>Memory Hard Function (MHF)</vt:lpstr>
      <vt:lpstr>Data-Independent Memory Hard Function (iMHF)</vt:lpstr>
      <vt:lpstr>Evaluating an iMHF (pebbling)</vt:lpstr>
      <vt:lpstr>Evaluating an iMHF (pebbling)</vt:lpstr>
      <vt:lpstr>Evaluating an iMHF (pebbling)</vt:lpstr>
      <vt:lpstr>Pebbling Example</vt:lpstr>
      <vt:lpstr>Pebbling Example</vt:lpstr>
      <vt:lpstr>Pebbling Example</vt:lpstr>
      <vt:lpstr>Pebbling Example</vt:lpstr>
      <vt:lpstr>Measuring Cost: Attempt 1</vt:lpstr>
      <vt:lpstr>Amortization and Parallelism</vt:lpstr>
      <vt:lpstr>Measuring Pebbling Costs [AS15]</vt:lpstr>
      <vt:lpstr>Measuring Pebbling Costs [AS15]</vt:lpstr>
      <vt:lpstr>Pebbling Example: Cumulative Cost</vt:lpstr>
      <vt:lpstr>Lessons from SCRYPT</vt:lpstr>
      <vt:lpstr>What Happened?</vt:lpstr>
      <vt:lpstr>Sustained Space</vt:lpstr>
      <vt:lpstr>Wanted: A Moderately Hard Function</vt:lpstr>
      <vt:lpstr>Main Theorem</vt:lpstr>
      <vt:lpstr>The Parallel Black Pebbling Game</vt:lpstr>
      <vt:lpstr>Technical Ingredient #1 [PTC77]</vt:lpstr>
      <vt:lpstr>Technical Ingredient #1 [PTC77]</vt:lpstr>
      <vt:lpstr>Technical Ingredient #1 [PTC77]</vt:lpstr>
      <vt:lpstr>Depth Robustness [ABP17]</vt:lpstr>
      <vt:lpstr>Block Depth Robustness [ABP17]</vt:lpstr>
      <vt:lpstr>Technical Ingredient #2</vt:lpstr>
      <vt:lpstr>Technical Ingredient #2</vt:lpstr>
      <vt:lpstr>Technical Ingredient #2</vt:lpstr>
      <vt:lpstr>Technical Ingredient #2</vt:lpstr>
      <vt:lpstr>PTC Overlay (Attempt 1)</vt:lpstr>
      <vt:lpstr>PTC Overlay (Attempt 1)</vt:lpstr>
      <vt:lpstr>Technical Ingredient #3</vt:lpstr>
      <vt:lpstr>Technical Ingredient #3</vt:lpstr>
      <vt:lpstr>The Final Construction</vt:lpstr>
      <vt:lpstr>Consequences of new Depth-Robust Graphs</vt:lpstr>
      <vt:lpstr>A Few Open Questions </vt:lpstr>
      <vt:lpstr>A Few Open Questions </vt:lpstr>
      <vt:lpstr>Junk E-mail?</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Offline Password Cracking</dc:title>
  <dc:creator>jblocki</dc:creator>
  <cp:lastModifiedBy>Jeremiah Blocki</cp:lastModifiedBy>
  <cp:revision>157</cp:revision>
  <dcterms:modified xsi:type="dcterms:W3CDTF">2019-05-01T21:13:22Z</dcterms:modified>
</cp:coreProperties>
</file>