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52"/>
  </p:notesMasterIdLst>
  <p:sldIdLst>
    <p:sldId id="256" r:id="rId3"/>
    <p:sldId id="258" r:id="rId4"/>
    <p:sldId id="259" r:id="rId5"/>
    <p:sldId id="295" r:id="rId6"/>
    <p:sldId id="297" r:id="rId7"/>
    <p:sldId id="321" r:id="rId8"/>
    <p:sldId id="322" r:id="rId9"/>
    <p:sldId id="323" r:id="rId10"/>
    <p:sldId id="331" r:id="rId11"/>
    <p:sldId id="326" r:id="rId12"/>
    <p:sldId id="327" r:id="rId13"/>
    <p:sldId id="328" r:id="rId14"/>
    <p:sldId id="330" r:id="rId15"/>
    <p:sldId id="332" r:id="rId16"/>
    <p:sldId id="333" r:id="rId17"/>
    <p:sldId id="335" r:id="rId18"/>
    <p:sldId id="336" r:id="rId19"/>
    <p:sldId id="341" r:id="rId20"/>
    <p:sldId id="340" r:id="rId21"/>
    <p:sldId id="347" r:id="rId22"/>
    <p:sldId id="334" r:id="rId23"/>
    <p:sldId id="337" r:id="rId24"/>
    <p:sldId id="339" r:id="rId25"/>
    <p:sldId id="342" r:id="rId26"/>
    <p:sldId id="343" r:id="rId27"/>
    <p:sldId id="345" r:id="rId28"/>
    <p:sldId id="346" r:id="rId29"/>
    <p:sldId id="348" r:id="rId30"/>
    <p:sldId id="349" r:id="rId31"/>
    <p:sldId id="350" r:id="rId32"/>
    <p:sldId id="351" r:id="rId33"/>
    <p:sldId id="352" r:id="rId34"/>
    <p:sldId id="353" r:id="rId35"/>
    <p:sldId id="356" r:id="rId36"/>
    <p:sldId id="355" r:id="rId37"/>
    <p:sldId id="357" r:id="rId38"/>
    <p:sldId id="358" r:id="rId39"/>
    <p:sldId id="363" r:id="rId40"/>
    <p:sldId id="364" r:id="rId41"/>
    <p:sldId id="365" r:id="rId42"/>
    <p:sldId id="366" r:id="rId43"/>
    <p:sldId id="367" r:id="rId44"/>
    <p:sldId id="360" r:id="rId45"/>
    <p:sldId id="361" r:id="rId46"/>
    <p:sldId id="368" r:id="rId47"/>
    <p:sldId id="369" r:id="rId48"/>
    <p:sldId id="362" r:id="rId49"/>
    <p:sldId id="370" r:id="rId50"/>
    <p:sldId id="319" r:id="rId51"/>
  </p:sldIdLst>
  <p:sldSz cx="12192000" cy="6858000"/>
  <p:notesSz cx="6858000" cy="9144000"/>
  <p:embeddedFontLst>
    <p:embeddedFont>
      <p:font typeface="Cambria Math" panose="02040503050406030204" pitchFamily="18" charset="0"/>
      <p:regular r:id="rId53"/>
    </p:embeddedFont>
    <p:embeddedFont>
      <p:font typeface="Arial Black" panose="020B0A04020102020204" pitchFamily="34" charset="0"/>
      <p:bold r:id="rId54"/>
    </p:embeddedFont>
    <p:embeddedFont>
      <p:font typeface="Calibri" panose="020F0502020204030204" pitchFamily="34" charset="0"/>
      <p:regular r:id="rId55"/>
      <p:bold r:id="rId56"/>
      <p:italic r:id="rId57"/>
      <p:boldItalic r:id="rId58"/>
    </p:embeddedFont>
    <p:embeddedFont>
      <p:font typeface="Cambria" panose="02040503050406030204" pitchFamily="18"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A"/>
    <a:srgbClr val="003D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891E569-2921-4238-9C33-A33D3B80E82E}">
  <a:tblStyle styleId="{8891E569-2921-4238-9C33-A33D3B80E82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4FA430FE-A230-41F3-B173-0BD1D17495F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99" autoAdjust="0"/>
  </p:normalViewPr>
  <p:slideViewPr>
    <p:cSldViewPr>
      <p:cViewPr varScale="1">
        <p:scale>
          <a:sx n="89" d="100"/>
          <a:sy n="89" d="100"/>
        </p:scale>
        <p:origin x="120" y="3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3.fntdata"/><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9.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4.fntdata"/><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2.fntdata"/><Relationship Id="rId62"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5.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67489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1" name="Shape 1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5" name="Shape 225"/>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latin typeface="Arial" panose="020B0604020202020204" pitchFamily="34" charset="0"/>
                <a:cs typeface="Arial" panose="020B0604020202020204" pitchFamily="34" charset="0"/>
              </a:rPr>
              <a:t>11</a:t>
            </a:fld>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5731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latin typeface="Arial" panose="020B0604020202020204" pitchFamily="34" charset="0"/>
                <a:cs typeface="Arial" panose="020B0604020202020204" pitchFamily="34" charset="0"/>
              </a:rPr>
              <a:t>12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01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a:t>
            </a:r>
            <a:r>
              <a:rPr lang="en-US" baseline="0" dirty="0" smtClean="0"/>
              <a:t> describe our algorithms for evaluating an </a:t>
            </a:r>
            <a:r>
              <a:rPr lang="en-US" baseline="0" dirty="0" err="1" smtClean="0"/>
              <a:t>iMHF</a:t>
            </a:r>
            <a:r>
              <a:rPr lang="en-US" baseline="0" dirty="0" smtClean="0"/>
              <a:t> using the language of graph pebbling. Placing a pebble on a node corresponds to computing the corresponding label, and keeping a pebble on the graph corresponds to storing that label in memory.  Of course we can only compute a label if we have all of the dependent labels. Thus, in a legal pebbling we cannot place a pebble on a node until we have pebbles on the parents of that node. If the adversary is parallel then we are allowed to place multiple pebbles on the graph in each round. We can remove pebbles from the graph at any point in time.</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latin typeface="Arial" panose="020B0604020202020204" pitchFamily="34" charset="0"/>
                <a:cs typeface="Arial" panose="020B0604020202020204" pitchFamily="34" charset="0"/>
              </a:rPr>
              <a:t>16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8909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a:t>
            </a:r>
            <a:r>
              <a:rPr lang="en-US" baseline="0" dirty="0" smtClean="0"/>
              <a:t> describe our algorithms for evaluating an </a:t>
            </a:r>
            <a:r>
              <a:rPr lang="en-US" baseline="0" dirty="0" err="1" smtClean="0"/>
              <a:t>iMHF</a:t>
            </a:r>
            <a:r>
              <a:rPr lang="en-US" baseline="0" dirty="0" smtClean="0"/>
              <a:t> using the language of graph pebbling. Placing a pebble on a node corresponds to computing the corresponding label, and keeping a pebble on the graph corresponds to storing that label in memory.  Of course we can only compute a label if we have all of the dependent labels. Thus, in a legal pebbling we cannot place a pebble on a node until we have pebbles on the parents of that node. If the adversary is parallel then we are allowed to place multiple pebbles on the graph in each round. We can remove pebbles from the graph at any point in time.</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latin typeface="Arial" panose="020B0604020202020204" pitchFamily="34" charset="0"/>
                <a:cs typeface="Arial" panose="020B0604020202020204" pitchFamily="34" charset="0"/>
              </a:rPr>
              <a:t>17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6685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Red moves are much cheaper for the attacker. </a:t>
            </a:r>
            <a:r>
              <a:rPr lang="en-US" dirty="0" smtClean="0"/>
              <a:t>Because</a:t>
            </a:r>
            <a:r>
              <a:rPr lang="en-US" baseline="0" dirty="0" smtClean="0"/>
              <a:t> the attacker has different costs for red/blue moves then the honest party an attacker might choose to select a different pebbling strategy. </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latin typeface="Arial" panose="020B0604020202020204" pitchFamily="34" charset="0"/>
                <a:cs typeface="Arial" panose="020B0604020202020204" pitchFamily="34" charset="0"/>
              </a:rPr>
              <a:t>18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2862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Red moves are much cheaper for the attacker. </a:t>
            </a:r>
            <a:r>
              <a:rPr lang="en-US" dirty="0" smtClean="0"/>
              <a:t>Because</a:t>
            </a:r>
            <a:r>
              <a:rPr lang="en-US" baseline="0" dirty="0" smtClean="0"/>
              <a:t> the attacker has different costs for red/blue moves then the honest party an attacker might choose to select a different pebbling strategy. </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latin typeface="Arial" panose="020B0604020202020204" pitchFamily="34" charset="0"/>
                <a:cs typeface="Arial" panose="020B0604020202020204" pitchFamily="34" charset="0"/>
              </a:rPr>
              <a:t>19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7112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Red moves are much cheaper for the attacker. </a:t>
            </a:r>
            <a:r>
              <a:rPr lang="en-US" dirty="0" smtClean="0"/>
              <a:t>Because</a:t>
            </a:r>
            <a:r>
              <a:rPr lang="en-US" baseline="0" dirty="0" smtClean="0"/>
              <a:t> the attacker has different costs for red/blue moves then the honest party an attacker might choose to select a different pebbling strategy. </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latin typeface="Arial" panose="020B0604020202020204" pitchFamily="34" charset="0"/>
                <a:cs typeface="Arial" panose="020B0604020202020204" pitchFamily="34" charset="0"/>
              </a:rPr>
              <a:t>20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0616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Shape 17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Suppose that I register for an account at playstation.com</a:t>
            </a:r>
            <a:endParaRPr/>
          </a:p>
        </p:txBody>
      </p:sp>
      <p:sp>
        <p:nvSpPr>
          <p:cNvPr id="176" name="Shape 17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800" b="0" i="0" u="none" strike="noStrike" cap="none">
                <a:solidFill>
                  <a:srgbClr val="000000"/>
                </a:solidFill>
                <a:latin typeface="Calibri"/>
                <a:ea typeface="Calibri"/>
                <a:cs typeface="Calibri"/>
                <a:sym typeface="Calibri"/>
              </a:rPr>
              <a:t>2</a:t>
            </a:fld>
            <a:endParaRPr sz="18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Shape 19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Unfortunately, such breaches are increasingly commonplace and have affected billions of user accounts. Shown</a:t>
            </a:r>
            <a:r>
              <a:rPr lang="en-US" sz="1200" b="0" i="0" u="none" strike="noStrike" cap="none" baseline="0" dirty="0" smtClean="0">
                <a:solidFill>
                  <a:schemeClr val="dk1"/>
                </a:solidFill>
                <a:latin typeface="Calibri"/>
                <a:ea typeface="Calibri"/>
                <a:cs typeface="Calibri"/>
                <a:sym typeface="Calibri"/>
              </a:rPr>
              <a:t> below is an incomplete list of major breaches and I apologize if I forgot to include your competitor. </a:t>
            </a:r>
            <a:r>
              <a:rPr lang="en-US" sz="1200" b="0" i="0" u="none" strike="noStrike" cap="none" dirty="0" smtClean="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800" b="0" i="0" u="none" strike="noStrike" cap="none">
                <a:solidFill>
                  <a:srgbClr val="000000"/>
                </a:solidFill>
                <a:latin typeface="Calibri"/>
                <a:ea typeface="Calibri"/>
                <a:cs typeface="Calibri"/>
                <a:sym typeface="Calibri"/>
              </a:rPr>
              <a:t>3</a:t>
            </a:fld>
            <a:endParaRPr sz="18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Shape 19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Unfortunately, offline dictionary attacks are quite common. Password breaches at major companies have affected millions of users.</a:t>
            </a:r>
            <a:endParaRPr sz="1200" b="0" i="0" u="none" strike="noStrike" cap="none" dirty="0">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800" b="0" i="0" u="none" strike="noStrike" cap="none">
                <a:solidFill>
                  <a:srgbClr val="000000"/>
                </a:solidFill>
                <a:latin typeface="Calibri"/>
                <a:ea typeface="Calibri"/>
                <a:cs typeface="Calibri"/>
                <a:sym typeface="Calibri"/>
              </a:rPr>
              <a:t>5</a:t>
            </a:fld>
            <a:endParaRPr sz="18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Bitcoin</a:t>
            </a:r>
          </a:p>
          <a:p>
            <a:r>
              <a:rPr lang="en-US" dirty="0" smtClean="0"/>
              <a:t>CPU</a:t>
            </a:r>
            <a:r>
              <a:rPr lang="en-US" baseline="0" dirty="0" smtClean="0"/>
              <a:t> = 0.1 MH / J</a:t>
            </a:r>
          </a:p>
          <a:p>
            <a:r>
              <a:rPr lang="en-US" baseline="0" dirty="0" smtClean="0"/>
              <a:t>ASIC = 4GH / J</a:t>
            </a:r>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latin typeface="Arial" panose="020B0604020202020204" pitchFamily="34" charset="0"/>
                <a:cs typeface="Arial" panose="020B0604020202020204" pitchFamily="34" charset="0"/>
              </a:rPr>
              <a:t>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7376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Scrypt</a:t>
            </a:r>
            <a:endParaRPr lang="en-US" dirty="0" smtClean="0"/>
          </a:p>
          <a:p>
            <a:endParaRPr lang="en-US" dirty="0" smtClean="0"/>
          </a:p>
          <a:p>
            <a:r>
              <a:rPr lang="en-US" dirty="0" smtClean="0"/>
              <a:t>CPU:</a:t>
            </a:r>
            <a:r>
              <a:rPr lang="en-US" baseline="0" dirty="0" smtClean="0"/>
              <a:t> 40 KH/s, @ 80W,  = 0.5 KH/J</a:t>
            </a:r>
          </a:p>
          <a:p>
            <a:r>
              <a:rPr lang="en-US" baseline="0" dirty="0" smtClean="0"/>
              <a:t>ASIC 110 MH/s @ 1100W,  = 100 KH/J</a:t>
            </a:r>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latin typeface="Arial" panose="020B0604020202020204" pitchFamily="34" charset="0"/>
                <a:cs typeface="Arial" panose="020B0604020202020204" pitchFamily="34" charset="0"/>
              </a:rPr>
              <a:t>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6483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0853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latin typeface="Arial" panose="020B0604020202020204" pitchFamily="34" charset="0"/>
                <a:cs typeface="Arial" panose="020B0604020202020204" pitchFamily="34" charset="0"/>
              </a:rPr>
              <a:t>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7763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5" name="Shape 225"/>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latin typeface="Arial" panose="020B0604020202020204" pitchFamily="34" charset="0"/>
                <a:cs typeface="Arial" panose="020B0604020202020204" pitchFamily="34" charset="0"/>
              </a:rPr>
              <a:t>10</a:t>
            </a:fld>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126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lstStyle>
            <a:lvl1pPr marL="0" marR="0" lvl="0" indent="0" algn="ctr"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lstStyle>
            <a:lvl1pPr marL="0" marR="0" lvl="0" indent="0" algn="ctr"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2" name="Shape 92"/>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0" name="Shape 110"/>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7" name="Shape 117"/>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26" name="Shape 12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Shape 13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5" name="Shape 135"/>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42" name="Shape 142"/>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49" name="Shape 14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55" name="Shape 15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7" name="Shape 15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4889" y="1676400"/>
            <a:ext cx="10865911" cy="1524000"/>
          </a:xfrm>
        </p:spPr>
        <p:txBody>
          <a:bodyPr anchor="b"/>
          <a:lstStyle>
            <a:lvl1pPr algn="ctr">
              <a:defRPr sz="4400" b="1" cap="none"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597" y="3276600"/>
            <a:ext cx="10865911" cy="609600"/>
          </a:xfrm>
        </p:spPr>
        <p:txBody>
          <a:bodyPr anchor="t"/>
          <a:lstStyle>
            <a:lvl1pPr marL="0" indent="0" algn="ctr">
              <a:spcBef>
                <a:spcPts val="0"/>
              </a:spcBef>
              <a:buNone/>
              <a:defRPr sz="28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dirty="0" smtClean="0"/>
              <a:t>Click to edit Master text styles</a:t>
            </a:r>
          </a:p>
        </p:txBody>
      </p:sp>
    </p:spTree>
    <p:extLst>
      <p:ext uri="{BB962C8B-B14F-4D97-AF65-F5344CB8AC3E}">
        <p14:creationId xmlns:p14="http://schemas.microsoft.com/office/powerpoint/2010/main" val="7716579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8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4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20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7" name="Shape 67"/>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6" name="Shape 86"/>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6.pn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8.png"/><Relationship Id="rId11" Type="http://schemas.openxmlformats.org/officeDocument/2006/relationships/image" Target="../media/image50.jpeg"/><Relationship Id="rId5" Type="http://schemas.openxmlformats.org/officeDocument/2006/relationships/image" Target="../media/image40.png"/><Relationship Id="rId10" Type="http://schemas.openxmlformats.org/officeDocument/2006/relationships/image" Target="../media/image43.jpeg"/><Relationship Id="rId4" Type="http://schemas.openxmlformats.org/officeDocument/2006/relationships/image" Target="../media/image39.png"/><Relationship Id="rId9" Type="http://schemas.openxmlformats.org/officeDocument/2006/relationships/image" Target="../media/image4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2.xml"/><Relationship Id="rId5" Type="http://schemas.openxmlformats.org/officeDocument/2006/relationships/image" Target="../media/image54.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40.png"/><Relationship Id="rId1" Type="http://schemas.openxmlformats.org/officeDocument/2006/relationships/slideLayout" Target="../slideLayouts/slideLayout12.xml"/><Relationship Id="rId5" Type="http://schemas.openxmlformats.org/officeDocument/2006/relationships/image" Target="../media/image56.png"/><Relationship Id="rId4" Type="http://schemas.openxmlformats.org/officeDocument/2006/relationships/image" Target="../media/image55.jpe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59.png"/><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64.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g"/></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6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3.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3.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jpg"/><Relationship Id="rId7" Type="http://schemas.openxmlformats.org/officeDocument/2006/relationships/image" Target="../media/image16.jpg"/><Relationship Id="rId12" Type="http://schemas.openxmlformats.org/officeDocument/2006/relationships/image" Target="../media/image21.jpg"/><Relationship Id="rId17" Type="http://schemas.openxmlformats.org/officeDocument/2006/relationships/image" Target="../media/image26.png"/><Relationship Id="rId2" Type="http://schemas.openxmlformats.org/officeDocument/2006/relationships/notesSlide" Target="../notesSlides/notesSlide3.xml"/><Relationship Id="rId16"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15.jpg"/><Relationship Id="rId11" Type="http://schemas.openxmlformats.org/officeDocument/2006/relationships/image" Target="../media/image20.png"/><Relationship Id="rId5" Type="http://schemas.openxmlformats.org/officeDocument/2006/relationships/image" Target="../media/image14.jpg"/><Relationship Id="rId15" Type="http://schemas.openxmlformats.org/officeDocument/2006/relationships/image" Target="../media/image24.png"/><Relationship Id="rId10" Type="http://schemas.openxmlformats.org/officeDocument/2006/relationships/image" Target="../media/image19.jpg"/><Relationship Id="rId19" Type="http://schemas.openxmlformats.org/officeDocument/2006/relationships/image" Target="../media/image28.png"/><Relationship Id="rId4" Type="http://schemas.openxmlformats.org/officeDocument/2006/relationships/image" Target="../media/image13.jpg"/><Relationship Id="rId9" Type="http://schemas.openxmlformats.org/officeDocument/2006/relationships/image" Target="../media/image18.png"/><Relationship Id="rId14" Type="http://schemas.openxmlformats.org/officeDocument/2006/relationships/image" Target="../media/image23.png"/></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5.png"/><Relationship Id="rId1" Type="http://schemas.openxmlformats.org/officeDocument/2006/relationships/slideLayout" Target="../slideLayouts/slideLayout13.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12" Type="http://schemas.openxmlformats.org/officeDocument/2006/relationships/image" Target="../media/image98.png"/><Relationship Id="rId2" Type="http://schemas.openxmlformats.org/officeDocument/2006/relationships/image" Target="../media/image88.png"/><Relationship Id="rId1" Type="http://schemas.openxmlformats.org/officeDocument/2006/relationships/slideLayout" Target="../slideLayouts/slideLayout13.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s>
</file>

<file path=ppt/slides/_rels/slide39.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12.xml"/><Relationship Id="rId5" Type="http://schemas.openxmlformats.org/officeDocument/2006/relationships/image" Target="../media/image32.jpeg"/><Relationship Id="rId4" Type="http://schemas.openxmlformats.org/officeDocument/2006/relationships/image" Target="../media/image31.png"/></Relationships>
</file>

<file path=ppt/slides/_rels/slide4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7.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jpg"/><Relationship Id="rId21" Type="http://schemas.openxmlformats.org/officeDocument/2006/relationships/image" Target="../media/image29.jpg"/><Relationship Id="rId7" Type="http://schemas.openxmlformats.org/officeDocument/2006/relationships/image" Target="../media/image16.jpg"/><Relationship Id="rId12" Type="http://schemas.openxmlformats.org/officeDocument/2006/relationships/image" Target="../media/image21.jpg"/><Relationship Id="rId17" Type="http://schemas.openxmlformats.org/officeDocument/2006/relationships/image" Target="../media/image26.png"/><Relationship Id="rId2" Type="http://schemas.openxmlformats.org/officeDocument/2006/relationships/notesSlide" Target="../notesSlides/notesSlide4.xml"/><Relationship Id="rId16" Type="http://schemas.openxmlformats.org/officeDocument/2006/relationships/image" Target="../media/image25.png"/><Relationship Id="rId20"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image" Target="../media/image15.jpg"/><Relationship Id="rId11" Type="http://schemas.openxmlformats.org/officeDocument/2006/relationships/image" Target="../media/image20.png"/><Relationship Id="rId5" Type="http://schemas.openxmlformats.org/officeDocument/2006/relationships/image" Target="../media/image14.jpg"/><Relationship Id="rId15" Type="http://schemas.openxmlformats.org/officeDocument/2006/relationships/image" Target="../media/image24.png"/><Relationship Id="rId10" Type="http://schemas.openxmlformats.org/officeDocument/2006/relationships/image" Target="../media/image19.jpg"/><Relationship Id="rId19" Type="http://schemas.openxmlformats.org/officeDocument/2006/relationships/image" Target="../media/image28.png"/><Relationship Id="rId4" Type="http://schemas.openxmlformats.org/officeDocument/2006/relationships/image" Target="../media/image13.jpg"/><Relationship Id="rId9" Type="http://schemas.openxmlformats.org/officeDocument/2006/relationships/image" Target="../media/image18.png"/><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6.png"/><Relationship Id="rId7"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ctrTitle"/>
          </p:nvPr>
        </p:nvSpPr>
        <p:spPr>
          <a:xfrm>
            <a:off x="1295400" y="695950"/>
            <a:ext cx="96012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Font typeface="Calibri"/>
              <a:buNone/>
            </a:pPr>
            <a:r>
              <a:rPr lang="en-US" sz="6000" b="0" i="0" u="none" strike="noStrike" cap="none" dirty="0" smtClean="0">
                <a:solidFill>
                  <a:schemeClr val="dk1"/>
                </a:solidFill>
                <a:latin typeface="Calibri"/>
                <a:ea typeface="Calibri"/>
                <a:cs typeface="Calibri"/>
                <a:sym typeface="Calibri"/>
              </a:rPr>
              <a:t>Bandwidth Hard Functions: Reductions and Lower Bounds</a:t>
            </a:r>
            <a:endParaRPr dirty="0"/>
          </a:p>
        </p:txBody>
      </p:sp>
      <p:sp>
        <p:nvSpPr>
          <p:cNvPr id="164" name="Shape 16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Font typeface="Arial"/>
              <a:buNone/>
            </a:pPr>
            <a:r>
              <a:rPr lang="en-US" sz="2400" b="0" i="0" u="none" strike="noStrike" cap="none" dirty="0">
                <a:solidFill>
                  <a:schemeClr val="dk1"/>
                </a:solidFill>
                <a:latin typeface="Calibri"/>
                <a:ea typeface="Calibri"/>
                <a:cs typeface="Calibri"/>
                <a:sym typeface="Calibri"/>
              </a:rPr>
              <a:t>Jeremiah </a:t>
            </a:r>
            <a:r>
              <a:rPr lang="en-US" sz="2400" b="0" i="0" u="none" strike="noStrike" cap="none" dirty="0" smtClean="0">
                <a:solidFill>
                  <a:schemeClr val="dk1"/>
                </a:solidFill>
                <a:latin typeface="Calibri"/>
                <a:ea typeface="Calibri"/>
                <a:cs typeface="Calibri"/>
                <a:sym typeface="Calibri"/>
              </a:rPr>
              <a:t>Blocki (Purdue)</a:t>
            </a:r>
          </a:p>
          <a:p>
            <a:pPr>
              <a:spcBef>
                <a:spcPts val="0"/>
              </a:spcBef>
            </a:pPr>
            <a:r>
              <a:rPr lang="en-US" sz="2400" b="0" i="0" u="none" strike="noStrike" cap="none" dirty="0" smtClean="0">
                <a:solidFill>
                  <a:schemeClr val="dk1"/>
                </a:solidFill>
                <a:latin typeface="Calibri"/>
                <a:ea typeface="Calibri"/>
                <a:cs typeface="Calibri"/>
                <a:sym typeface="Calibri"/>
              </a:rPr>
              <a:t> Ling Ren</a:t>
            </a:r>
            <a:r>
              <a:rPr lang="en-US" dirty="0" smtClean="0"/>
              <a:t> (MIT)</a:t>
            </a:r>
            <a:endParaRPr lang="en-US" dirty="0"/>
          </a:p>
          <a:p>
            <a:pPr>
              <a:spcBef>
                <a:spcPts val="0"/>
              </a:spcBef>
            </a:pPr>
            <a:r>
              <a:rPr lang="en-US" sz="2400" b="0" i="0" u="none" strike="noStrike" cap="none" dirty="0" smtClean="0">
                <a:solidFill>
                  <a:schemeClr val="dk1"/>
                </a:solidFill>
                <a:latin typeface="Calibri"/>
                <a:ea typeface="Calibri"/>
                <a:cs typeface="Calibri"/>
                <a:sym typeface="Calibri"/>
              </a:rPr>
              <a:t> </a:t>
            </a:r>
            <a:r>
              <a:rPr lang="en-US" sz="2400" b="0" i="0" u="none" strike="noStrike" cap="none" dirty="0">
                <a:solidFill>
                  <a:schemeClr val="dk1"/>
                </a:solidFill>
                <a:latin typeface="Calibri"/>
                <a:ea typeface="Calibri"/>
                <a:cs typeface="Calibri"/>
                <a:sym typeface="Calibri"/>
              </a:rPr>
              <a:t>Samson </a:t>
            </a:r>
            <a:r>
              <a:rPr lang="en-US" dirty="0" smtClean="0"/>
              <a:t>Zhou (Purdue)</a:t>
            </a:r>
            <a:endParaRPr lang="en-US" dirty="0"/>
          </a:p>
          <a:p>
            <a:pPr marL="0" marR="0" lvl="0" indent="0" algn="ctr" rtl="0">
              <a:lnSpc>
                <a:spcPct val="90000"/>
              </a:lnSpc>
              <a:spcBef>
                <a:spcPts val="0"/>
              </a:spcBef>
              <a:spcAft>
                <a:spcPts val="0"/>
              </a:spcAft>
              <a:buClr>
                <a:schemeClr val="dk1"/>
              </a:buClr>
              <a:buFont typeface="Arial"/>
              <a:buNone/>
            </a:pPr>
            <a:endParaRPr dirty="0"/>
          </a:p>
        </p:txBody>
      </p:sp>
      <p:sp>
        <p:nvSpPr>
          <p:cNvPr id="2" name="TextBox 1"/>
          <p:cNvSpPr txBox="1"/>
          <p:nvPr/>
        </p:nvSpPr>
        <p:spPr>
          <a:xfrm>
            <a:off x="5270312" y="6249805"/>
            <a:ext cx="2422458" cy="307777"/>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Crypto Reading Group 2018</a:t>
            </a:r>
            <a:endParaRPr lang="en-US" dirty="0">
              <a:latin typeface="Arial" panose="020B0604020202020204" pitchFamily="34" charset="0"/>
              <a:cs typeface="Arial" panose="020B0604020202020204" pitchFamily="34" charset="0"/>
            </a:endParaRPr>
          </a:p>
        </p:txBody>
      </p:sp>
      <p:pic>
        <p:nvPicPr>
          <p:cNvPr id="1026" name="Picture 2" descr="Image result for samson zh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5050" y="3287452"/>
            <a:ext cx="14859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urdue university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2600" y="4773352"/>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ling r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84" y="3296972"/>
            <a:ext cx="1750991" cy="167306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mit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6" name="AutoShape 8" descr="Image result for mit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pic>
        <p:nvPicPr>
          <p:cNvPr id="1034" name="Picture 10"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75" y="5354256"/>
            <a:ext cx="3929226" cy="120332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smtClean="0"/>
              <a:t>Lot’s of Work on Memory Hard Functions</a:t>
            </a:r>
            <a:endParaRPr dirty="0"/>
          </a:p>
        </p:txBody>
      </p:sp>
      <p:sp>
        <p:nvSpPr>
          <p:cNvPr id="228" name="Shape 228"/>
          <p:cNvSpPr txBox="1">
            <a:spLocks noGrp="1"/>
          </p:cNvSpPr>
          <p:nvPr>
            <p:ph type="body" idx="1"/>
          </p:nvPr>
        </p:nvSpPr>
        <p:spPr>
          <a:xfrm>
            <a:off x="460375" y="1524000"/>
            <a:ext cx="11277600" cy="4351200"/>
          </a:xfrm>
          <a:prstGeom prst="rect">
            <a:avLst/>
          </a:prstGeom>
        </p:spPr>
        <p:txBody>
          <a:bodyPr spcFirstLastPara="1" wrap="square" lIns="91425" tIns="91425" rIns="91425" bIns="91425" anchor="t" anchorCtr="0">
            <a:noAutofit/>
          </a:bodyPr>
          <a:lstStyle/>
          <a:p>
            <a:r>
              <a:rPr lang="en-US" dirty="0" smtClean="0"/>
              <a:t>[Percival’09 (</a:t>
            </a:r>
            <a:r>
              <a:rPr lang="en-US" dirty="0" err="1" smtClean="0"/>
              <a:t>scrypt</a:t>
            </a:r>
            <a:r>
              <a:rPr lang="en-US" dirty="0" smtClean="0"/>
              <a:t>)]</a:t>
            </a:r>
          </a:p>
          <a:p>
            <a:r>
              <a:rPr lang="en-US" dirty="0" smtClean="0"/>
              <a:t>Password Hashing Competition</a:t>
            </a:r>
          </a:p>
          <a:p>
            <a:pPr lvl="1"/>
            <a:r>
              <a:rPr lang="en-US" dirty="0" smtClean="0"/>
              <a:t>Argon2 (winner), Catena, Lyra2, </a:t>
            </a:r>
            <a:r>
              <a:rPr lang="en-US" dirty="0" err="1" smtClean="0"/>
              <a:t>yescrypt</a:t>
            </a:r>
            <a:r>
              <a:rPr lang="en-US" dirty="0" smtClean="0"/>
              <a:t>…</a:t>
            </a:r>
          </a:p>
          <a:p>
            <a:pPr lvl="1"/>
            <a:r>
              <a:rPr lang="en-US" dirty="0" smtClean="0"/>
              <a:t>Data-Independent (</a:t>
            </a:r>
            <a:r>
              <a:rPr lang="en-US" dirty="0" err="1" smtClean="0"/>
              <a:t>iMHF</a:t>
            </a:r>
            <a:r>
              <a:rPr lang="en-US" dirty="0" smtClean="0"/>
              <a:t>) vs Data-Dependent (</a:t>
            </a:r>
            <a:r>
              <a:rPr lang="en-US" dirty="0" err="1" smtClean="0"/>
              <a:t>dMHF</a:t>
            </a:r>
            <a:r>
              <a:rPr lang="en-US" dirty="0" smtClean="0"/>
              <a:t>)</a:t>
            </a:r>
          </a:p>
          <a:p>
            <a:pPr lvl="2"/>
            <a:r>
              <a:rPr lang="en-US" dirty="0" err="1" smtClean="0"/>
              <a:t>iMHF</a:t>
            </a:r>
            <a:r>
              <a:rPr lang="en-US" dirty="0" smtClean="0"/>
              <a:t>: harder to construct, but resistant to side-channel attacks like cache-timing</a:t>
            </a:r>
          </a:p>
          <a:p>
            <a:r>
              <a:rPr lang="en-US" dirty="0" smtClean="0"/>
              <a:t>[</a:t>
            </a:r>
            <a:r>
              <a:rPr lang="en-US" dirty="0" err="1" smtClean="0"/>
              <a:t>Boneh</a:t>
            </a:r>
            <a:r>
              <a:rPr lang="en-US" dirty="0" smtClean="0"/>
              <a:t> et al.’ 16 (Balloon Hash)]</a:t>
            </a:r>
          </a:p>
          <a:p>
            <a:r>
              <a:rPr lang="en-US" dirty="0" smtClean="0"/>
              <a:t>[Alwen &amp; </a:t>
            </a:r>
            <a:r>
              <a:rPr lang="en-US" dirty="0" err="1" smtClean="0"/>
              <a:t>Serbinenko</a:t>
            </a:r>
            <a:r>
              <a:rPr lang="en-US" dirty="0" smtClean="0"/>
              <a:t>’ 15] </a:t>
            </a:r>
          </a:p>
          <a:p>
            <a:pPr lvl="1"/>
            <a:r>
              <a:rPr lang="en-US" dirty="0" smtClean="0"/>
              <a:t>Definitional issue with ST-complexity (amortization of costs)</a:t>
            </a:r>
          </a:p>
          <a:p>
            <a:pPr lvl="1"/>
            <a:r>
              <a:rPr lang="en-US" dirty="0" smtClean="0"/>
              <a:t>Cumulative Memory Complexity (stronger requirement to address amortization)</a:t>
            </a:r>
          </a:p>
          <a:p>
            <a:r>
              <a:rPr lang="en-US" dirty="0" smtClean="0"/>
              <a:t>[Alwen &amp; Blocki’ 16, 17]</a:t>
            </a:r>
          </a:p>
          <a:p>
            <a:pPr lvl="1"/>
            <a:r>
              <a:rPr lang="en-US" dirty="0" smtClean="0"/>
              <a:t>Argon2i, Balloon Hash and other </a:t>
            </a:r>
            <a:r>
              <a:rPr lang="en-US" dirty="0" err="1" smtClean="0"/>
              <a:t>iMHFs</a:t>
            </a:r>
            <a:r>
              <a:rPr lang="en-US" dirty="0" smtClean="0"/>
              <a:t> have low cumulative memory complexity</a:t>
            </a:r>
          </a:p>
          <a:p>
            <a:endParaRPr lang="en-US" dirty="0" smtClean="0"/>
          </a:p>
          <a:p>
            <a:endParaRPr lang="en-US" sz="3600" dirty="0"/>
          </a:p>
          <a:p>
            <a:pPr marL="50800" lvl="0" indent="0">
              <a:buNone/>
            </a:pPr>
            <a:r>
              <a:rPr lang="en-US" b="1" dirty="0" smtClean="0"/>
              <a:t> </a:t>
            </a:r>
          </a:p>
          <a:p>
            <a:pPr marL="50800" indent="0">
              <a:buNone/>
            </a:pPr>
            <a:endParaRPr lang="en-US" dirty="0" smtClean="0"/>
          </a:p>
          <a:p>
            <a:pPr marL="50800" lvl="0" indent="0">
              <a:buNone/>
            </a:pPr>
            <a:endParaRPr lang="en-US" dirty="0" smtClean="0"/>
          </a:p>
        </p:txBody>
      </p:sp>
      <p:sp>
        <p:nvSpPr>
          <p:cNvPr id="2" name="AutoShape 4" descr="Image result for smiley emoji  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3" name="AutoShape 6" descr="Image result for smiley emoji  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4" name="AutoShape 8" descr="Image result for smiley emoji  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0" name="Shape 179"/>
          <p:cNvSpPr txBox="1">
            <a:spLocks noGrp="1"/>
          </p:cNvSpPr>
          <p:nvPr>
            <p:ph type="sldNum" idx="12"/>
          </p:nvPr>
        </p:nvSpPr>
        <p:spPr>
          <a:xfrm>
            <a:off x="9296400" y="6472256"/>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800" b="0" i="0" u="none" strike="noStrike" cap="none">
                <a:solidFill>
                  <a:srgbClr val="000000"/>
                </a:solidFill>
                <a:latin typeface="Calibri"/>
                <a:ea typeface="Calibri"/>
                <a:cs typeface="Calibri"/>
                <a:sym typeface="Calibri"/>
              </a:rPr>
              <a:t>10</a:t>
            </a:fld>
            <a:endParaRPr sz="18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9064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8">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8">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8">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smtClean="0"/>
              <a:t>Lot’s of Work on Memory Hard Functions</a:t>
            </a:r>
            <a:endParaRPr dirty="0"/>
          </a:p>
        </p:txBody>
      </p:sp>
      <p:sp>
        <p:nvSpPr>
          <p:cNvPr id="228" name="Shape 228"/>
          <p:cNvSpPr txBox="1">
            <a:spLocks noGrp="1"/>
          </p:cNvSpPr>
          <p:nvPr>
            <p:ph type="body" idx="1"/>
          </p:nvPr>
        </p:nvSpPr>
        <p:spPr>
          <a:xfrm>
            <a:off x="460375" y="1524000"/>
            <a:ext cx="11277600" cy="4351200"/>
          </a:xfrm>
          <a:prstGeom prst="rect">
            <a:avLst/>
          </a:prstGeom>
        </p:spPr>
        <p:txBody>
          <a:bodyPr spcFirstLastPara="1" wrap="square" lIns="91425" tIns="91425" rIns="91425" bIns="91425" anchor="t" anchorCtr="0">
            <a:noAutofit/>
          </a:bodyPr>
          <a:lstStyle/>
          <a:p>
            <a:r>
              <a:rPr lang="en-US" dirty="0" smtClean="0"/>
              <a:t>[Alwen &amp; Blocki’ 16, 17]</a:t>
            </a:r>
          </a:p>
          <a:p>
            <a:pPr lvl="1"/>
            <a:r>
              <a:rPr lang="en-US" dirty="0" smtClean="0"/>
              <a:t>Argon2i, Balloon Hash and other data-independent memory hard functions have low cumulative memory complexity (</a:t>
            </a:r>
            <a:r>
              <a:rPr lang="en-US" dirty="0" err="1" smtClean="0"/>
              <a:t>cmc</a:t>
            </a:r>
            <a:r>
              <a:rPr lang="en-US" dirty="0" smtClean="0"/>
              <a:t>)</a:t>
            </a:r>
          </a:p>
          <a:p>
            <a:r>
              <a:rPr lang="en-US" dirty="0" smtClean="0"/>
              <a:t>[ABP’ 17]</a:t>
            </a:r>
          </a:p>
          <a:p>
            <a:pPr lvl="1"/>
            <a:r>
              <a:rPr lang="en-US" dirty="0" smtClean="0"/>
              <a:t>Theoretical construction of </a:t>
            </a:r>
            <a:r>
              <a:rPr lang="en-US" dirty="0" err="1" smtClean="0"/>
              <a:t>iMHFs</a:t>
            </a:r>
            <a:r>
              <a:rPr lang="en-US" dirty="0" smtClean="0"/>
              <a:t> with asymptotically optimal cumulative memory complexity</a:t>
            </a:r>
          </a:p>
          <a:p>
            <a:r>
              <a:rPr lang="en-US" dirty="0" smtClean="0"/>
              <a:t>[ABH’17]</a:t>
            </a:r>
          </a:p>
          <a:p>
            <a:pPr lvl="1"/>
            <a:r>
              <a:rPr lang="en-US" dirty="0" smtClean="0"/>
              <a:t>First practical construction of </a:t>
            </a:r>
            <a:r>
              <a:rPr lang="en-US" dirty="0" err="1"/>
              <a:t>iMHFs</a:t>
            </a:r>
            <a:r>
              <a:rPr lang="en-US" dirty="0"/>
              <a:t> with asymptotically optimal cumulative memory complexity</a:t>
            </a:r>
          </a:p>
          <a:p>
            <a:r>
              <a:rPr lang="en-US" dirty="0" smtClean="0"/>
              <a:t>[ABP’17] Sustained Space Complexity</a:t>
            </a:r>
          </a:p>
          <a:p>
            <a:pPr lvl="1"/>
            <a:r>
              <a:rPr lang="en-US" dirty="0" smtClean="0"/>
              <a:t>Future talk?</a:t>
            </a:r>
          </a:p>
          <a:p>
            <a:endParaRPr lang="en-US" dirty="0" smtClean="0"/>
          </a:p>
          <a:p>
            <a:endParaRPr lang="en-US" sz="3600" dirty="0"/>
          </a:p>
          <a:p>
            <a:pPr marL="50800" lvl="0" indent="0">
              <a:buNone/>
            </a:pPr>
            <a:r>
              <a:rPr lang="en-US" b="1" dirty="0" smtClean="0"/>
              <a:t> </a:t>
            </a:r>
          </a:p>
          <a:p>
            <a:pPr marL="50800" indent="0">
              <a:buNone/>
            </a:pPr>
            <a:endParaRPr lang="en-US" dirty="0" smtClean="0"/>
          </a:p>
          <a:p>
            <a:pPr marL="50800" lvl="0" indent="0">
              <a:buNone/>
            </a:pPr>
            <a:endParaRPr lang="en-US" dirty="0" smtClean="0"/>
          </a:p>
        </p:txBody>
      </p:sp>
      <p:sp>
        <p:nvSpPr>
          <p:cNvPr id="2" name="AutoShape 4" descr="Image result for smiley emoji  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3" name="AutoShape 6" descr="Image result for smiley emoji  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4" name="AutoShape 8" descr="Image result for smiley emoji  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0" name="Shape 179"/>
          <p:cNvSpPr txBox="1">
            <a:spLocks noGrp="1"/>
          </p:cNvSpPr>
          <p:nvPr>
            <p:ph type="sldNum" idx="12"/>
          </p:nvPr>
        </p:nvSpPr>
        <p:spPr>
          <a:xfrm>
            <a:off x="9296400" y="640473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800" b="0" i="0" u="none" strike="noStrike" cap="none">
                <a:solidFill>
                  <a:srgbClr val="000000"/>
                </a:solidFill>
                <a:latin typeface="Calibri"/>
                <a:ea typeface="Calibri"/>
                <a:cs typeface="Calibri"/>
                <a:sym typeface="Calibri"/>
              </a:rPr>
              <a:t>11</a:t>
            </a:fld>
            <a:endParaRPr sz="18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7887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ASIC Advantage</a:t>
            </a:r>
            <a:endParaRPr lang="en-US" i="1" dirty="0"/>
          </a:p>
        </p:txBody>
      </p:sp>
      <p:sp>
        <p:nvSpPr>
          <p:cNvPr id="4" name="Slide Number Placeholder 3"/>
          <p:cNvSpPr>
            <a:spLocks noGrp="1"/>
          </p:cNvSpPr>
          <p:nvPr>
            <p:ph type="sldNum" sz="quarter" idx="12"/>
          </p:nvPr>
        </p:nvSpPr>
        <p:spPr/>
        <p:txBody>
          <a:bodyPr/>
          <a:lstStyle/>
          <a:p>
            <a:fld id="{6EA6D8CF-3CDE-4807-BCD2-C9F2B831AAA5}" type="slidenum">
              <a:rPr lang="en-US" smtClean="0"/>
              <a:t>12</a:t>
            </a:fld>
            <a:endParaRPr lang="en-US"/>
          </a:p>
        </p:txBody>
      </p:sp>
      <p:pic>
        <p:nvPicPr>
          <p:cNvPr id="29" name="Picture 4" descr="Image result for cpu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6" y="2404613"/>
            <a:ext cx="809625" cy="8096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6" descr="alt=&quot;Coin clip art free downloads free clipart image image&quot; title=&quot;Coin clip art free downloads free clipart image image&quo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1" y="1696926"/>
            <a:ext cx="487745" cy="47908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8" descr="alt=&quot;Coin clip art free free clipart image 2 image&quot; title=&quot;Coin clip art free free clipart image 2 image&quot; "/>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8810"/>
          <a:stretch/>
        </p:blipFill>
        <p:spPr bwMode="auto">
          <a:xfrm>
            <a:off x="7296150" y="1318737"/>
            <a:ext cx="452120" cy="98412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8" descr="alt=&quot;Coin clip art free free clipart image 2 image&quot; title=&quot;Coin clip art free free clipart image 2 image&quot; "/>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977" t="50000" r="41071"/>
          <a:stretch/>
        </p:blipFill>
        <p:spPr bwMode="auto">
          <a:xfrm>
            <a:off x="8661367" y="1752784"/>
            <a:ext cx="447040" cy="49206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79" t="18246"/>
          <a:stretch/>
        </p:blipFill>
        <p:spPr bwMode="auto">
          <a:xfrm>
            <a:off x="2834705" y="2302859"/>
            <a:ext cx="1264920" cy="1013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0" descr="alt=&quot;Memory Ddr Magnus Erik L Clipart Icon PNG&quot; title=&quot;Memory Ddr Magnus Erik L Clipart Icon PNG&quot;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8601" y="2220485"/>
            <a:ext cx="1737425" cy="130524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0" descr="alt=&quot;Memory Ddr Magnus Erik L Clipart Icon PNG&quot; title=&quot;Memory Ddr Magnus Erik L Clipart Icon PNG&quot;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16176" y="2176013"/>
            <a:ext cx="1737425" cy="130524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8" descr="alt=&quot;Coin clip art free free clipart image 2 image&quot; title=&quot;Coin clip art free free clipart image 2 image&quot; "/>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977" t="50000" r="41071"/>
          <a:stretch/>
        </p:blipFill>
        <p:spPr bwMode="auto">
          <a:xfrm>
            <a:off x="4800600" y="1683231"/>
            <a:ext cx="447040" cy="49206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alt=&quot;light-bulbs2.jpg&quot;"/>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7811" t="29154" r="36431" b="14843"/>
          <a:stretch/>
        </p:blipFill>
        <p:spPr bwMode="auto">
          <a:xfrm>
            <a:off x="7162801" y="3406616"/>
            <a:ext cx="962663" cy="156972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alt=&quot;Incandescent Light Bulbs Banned - Ritter Lumber&quot;"/>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8662" t="17205" r="26671" b="6795"/>
          <a:stretch/>
        </p:blipFill>
        <p:spPr bwMode="auto">
          <a:xfrm>
            <a:off x="3263633" y="3665694"/>
            <a:ext cx="546367" cy="85344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alt=&quot;light-bulbs2.jpg&quo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7811" t="29154" r="36431" b="14843"/>
          <a:stretch/>
        </p:blipFill>
        <p:spPr bwMode="auto">
          <a:xfrm>
            <a:off x="4645617" y="3665694"/>
            <a:ext cx="523391" cy="85344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alt=&quot;light-bulbs2.jpg&quo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7811" t="29154" r="36431" b="14843"/>
          <a:stretch/>
        </p:blipFill>
        <p:spPr bwMode="auto">
          <a:xfrm>
            <a:off x="8661368" y="3665694"/>
            <a:ext cx="523391" cy="85344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4694378" y="5334000"/>
            <a:ext cx="2577950" cy="553998"/>
          </a:xfrm>
          <a:prstGeom prst="rect">
            <a:avLst/>
          </a:prstGeom>
        </p:spPr>
        <p:txBody>
          <a:bodyPr wrap="none">
            <a:spAutoFit/>
          </a:bodyPr>
          <a:lstStyle/>
          <a:p>
            <a:pPr algn="ctr"/>
            <a:r>
              <a:rPr lang="en-US" sz="3000" dirty="0">
                <a:latin typeface="Calibri" panose="020F0502020204030204" pitchFamily="34" charset="0"/>
                <a:cs typeface="Calibri" panose="020F0502020204030204" pitchFamily="34" charset="0"/>
              </a:rPr>
              <a:t>(memory-hard)</a:t>
            </a:r>
          </a:p>
        </p:txBody>
      </p:sp>
      <p:sp>
        <p:nvSpPr>
          <p:cNvPr id="19" name="Rectangle 18"/>
          <p:cNvSpPr/>
          <p:nvPr/>
        </p:nvSpPr>
        <p:spPr>
          <a:xfrm>
            <a:off x="7558470" y="5334000"/>
            <a:ext cx="2945037" cy="553998"/>
          </a:xfrm>
          <a:prstGeom prst="rect">
            <a:avLst/>
          </a:prstGeom>
        </p:spPr>
        <p:txBody>
          <a:bodyPr wrap="none">
            <a:spAutoFit/>
          </a:bodyPr>
          <a:lstStyle/>
          <a:p>
            <a:pPr algn="ctr"/>
            <a:r>
              <a:rPr lang="en-US" sz="3000" dirty="0">
                <a:solidFill>
                  <a:srgbClr val="FF0000"/>
                </a:solidFill>
                <a:latin typeface="Calibri" panose="020F0502020204030204" pitchFamily="34" charset="0"/>
                <a:cs typeface="Calibri" panose="020F0502020204030204" pitchFamily="34" charset="0"/>
              </a:rPr>
              <a:t>(bandwidth-hard)</a:t>
            </a:r>
          </a:p>
        </p:txBody>
      </p:sp>
      <p:sp>
        <p:nvSpPr>
          <p:cNvPr id="20" name="Content Placeholder 7"/>
          <p:cNvSpPr txBox="1">
            <a:spLocks/>
          </p:cNvSpPr>
          <p:nvPr/>
        </p:nvSpPr>
        <p:spPr>
          <a:xfrm>
            <a:off x="1219200" y="5791200"/>
            <a:ext cx="8991600" cy="457200"/>
          </a:xfrm>
          <a:prstGeom prst="rect">
            <a:avLst/>
          </a:prstGeom>
        </p:spPr>
        <p:txBody>
          <a:bodyPr vert="horz" lIns="0" tIns="0" rIns="0" bIns="0" rtlCol="0" anchor="t">
            <a:noAutofit/>
          </a:bodyPr>
          <a:lstStyle>
            <a:lvl1pPr marL="0" indent="0" algn="ctr" defTabSz="914400" rtl="0" eaLnBrk="1" latinLnBrk="0" hangingPunct="1">
              <a:lnSpc>
                <a:spcPct val="90000"/>
              </a:lnSpc>
              <a:spcBef>
                <a:spcPts val="0"/>
              </a:spcBef>
              <a:buClr>
                <a:schemeClr val="tx1">
                  <a:lumMod val="60000"/>
                  <a:lumOff val="40000"/>
                </a:schemeClr>
              </a:buClr>
              <a:buSzPct val="90000"/>
              <a:buFont typeface="Arial" panose="020B0604020202020204" pitchFamily="34" charset="0"/>
              <a:buNone/>
              <a:defRPr sz="2800" kern="1200">
                <a:solidFill>
                  <a:schemeClr val="tx1"/>
                </a:solidFill>
                <a:latin typeface="Gill Sans" charset="0"/>
                <a:ea typeface="Gill Sans" charset="0"/>
                <a:cs typeface="Gill Sans" charset="0"/>
              </a:defRPr>
            </a:lvl1pPr>
            <a:lvl2pPr marL="0" indent="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2pPr>
            <a:lvl3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3pPr>
            <a:lvl4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4pPr>
            <a:lvl5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5pPr>
            <a:lvl6pPr marL="0" indent="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None/>
              <a:defRPr sz="2000" kern="1200">
                <a:solidFill>
                  <a:schemeClr val="accent4"/>
                </a:solidFill>
                <a:latin typeface="+mn-lt"/>
                <a:ea typeface="+mn-ea"/>
                <a:cs typeface="+mn-cs"/>
              </a:defRPr>
            </a:lvl6pPr>
            <a:lvl7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7pPr>
            <a:lvl8pPr marL="0" indent="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None/>
              <a:defRPr sz="2000" kern="1200">
                <a:solidFill>
                  <a:schemeClr val="accent4"/>
                </a:solidFill>
                <a:latin typeface="+mn-lt"/>
                <a:ea typeface="+mn-ea"/>
                <a:cs typeface="+mn-cs"/>
              </a:defRPr>
            </a:lvl8pPr>
            <a:lvl9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9pPr>
          </a:lstStyle>
          <a:p>
            <a:r>
              <a:rPr lang="en-US" sz="3600" dirty="0">
                <a:latin typeface="Calibri" panose="020F0502020204030204" pitchFamily="34" charset="0"/>
                <a:ea typeface="Cambria Math" panose="02040503050406030204" pitchFamily="18" charset="0"/>
                <a:cs typeface="Calibri" panose="020F0502020204030204" pitchFamily="34" charset="0"/>
              </a:rPr>
              <a:t>  $$ per </a:t>
            </a:r>
            <a:r>
              <a:rPr lang="en-US" sz="3600" dirty="0" err="1">
                <a:latin typeface="Calibri" panose="020F0502020204030204" pitchFamily="34" charset="0"/>
                <a:ea typeface="Cambria Math" panose="02040503050406030204" pitchFamily="18" charset="0"/>
                <a:cs typeface="Calibri" panose="020F0502020204030204" pitchFamily="34" charset="0"/>
              </a:rPr>
              <a:t>eval</a:t>
            </a:r>
            <a:r>
              <a:rPr lang="en-US" sz="3600" dirty="0">
                <a:latin typeface="Calibri" panose="020F0502020204030204" pitchFamily="34" charset="0"/>
                <a:ea typeface="Cambria Math" panose="02040503050406030204" pitchFamily="18" charset="0"/>
                <a:cs typeface="Calibri" panose="020F0502020204030204" pitchFamily="34" charset="0"/>
              </a:rPr>
              <a:t>():  amortized capital + </a:t>
            </a:r>
            <a:r>
              <a:rPr lang="en-US" sz="3600" dirty="0">
                <a:solidFill>
                  <a:srgbClr val="FF0000"/>
                </a:solidFill>
                <a:latin typeface="Calibri" panose="020F0502020204030204" pitchFamily="34" charset="0"/>
                <a:ea typeface="Cambria Math" panose="02040503050406030204" pitchFamily="18" charset="0"/>
                <a:cs typeface="Calibri" panose="020F0502020204030204" pitchFamily="34" charset="0"/>
              </a:rPr>
              <a:t>electricity</a:t>
            </a:r>
            <a:r>
              <a:rPr lang="en-US" sz="3600" dirty="0">
                <a:latin typeface="Calibri" panose="020F0502020204030204" pitchFamily="34" charset="0"/>
                <a:ea typeface="Cambria Math" panose="02040503050406030204" pitchFamily="18" charset="0"/>
                <a:cs typeface="Calibri" panose="020F0502020204030204" pitchFamily="34" charset="0"/>
                <a:sym typeface="Wingdings" panose="05000000000000000000" pitchFamily="2" charset="2"/>
              </a:rPr>
              <a:t>                  </a:t>
            </a:r>
          </a:p>
        </p:txBody>
      </p:sp>
    </p:spTree>
    <p:extLst>
      <p:ext uri="{BB962C8B-B14F-4D97-AF65-F5344CB8AC3E}">
        <p14:creationId xmlns:p14="http://schemas.microsoft.com/office/powerpoint/2010/main" val="31818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676400"/>
            <a:ext cx="8686800" cy="1524000"/>
          </a:xfrm>
        </p:spPr>
        <p:txBody>
          <a:bodyPr/>
          <a:lstStyle/>
          <a:p>
            <a:r>
              <a:rPr lang="en-US" b="0" dirty="0">
                <a:latin typeface="Calibri" panose="020F0502020204030204" pitchFamily="34" charset="0"/>
                <a:cs typeface="Calibri" panose="020F0502020204030204" pitchFamily="34" charset="0"/>
              </a:rPr>
              <a:t>How to </a:t>
            </a:r>
            <a:r>
              <a:rPr lang="en-US" sz="5200" b="0" dirty="0">
                <a:latin typeface="Calibri" panose="020F0502020204030204" pitchFamily="34" charset="0"/>
                <a:cs typeface="Calibri" panose="020F0502020204030204" pitchFamily="34" charset="0"/>
              </a:rPr>
              <a:t>Define</a:t>
            </a:r>
            <a:r>
              <a:rPr lang="en-US" b="0" dirty="0">
                <a:latin typeface="Calibri" panose="020F0502020204030204" pitchFamily="34" charset="0"/>
                <a:cs typeface="Calibri" panose="020F0502020204030204" pitchFamily="34" charset="0"/>
              </a:rPr>
              <a:t> Bandwidth Hardness?</a:t>
            </a:r>
          </a:p>
        </p:txBody>
      </p:sp>
      <p:sp>
        <p:nvSpPr>
          <p:cNvPr id="5" name="Slide Number Placeholder 3"/>
          <p:cNvSpPr txBox="1">
            <a:spLocks/>
          </p:cNvSpPr>
          <p:nvPr/>
        </p:nvSpPr>
        <p:spPr>
          <a:xfrm>
            <a:off x="11338560" y="6356349"/>
            <a:ext cx="27432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00000000-1234-1234-1234-123412341234}" type="slidenum">
              <a:rPr lang="en-US" smtClean="0">
                <a:latin typeface="Arial" panose="020B0604020202020204" pitchFamily="34" charset="0"/>
                <a:cs typeface="Arial" panose="020B0604020202020204" pitchFamily="34" charset="0"/>
              </a:rPr>
              <a:pPr/>
              <a:t>24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0046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639" y="365125"/>
            <a:ext cx="11397840" cy="1325563"/>
          </a:xfrm>
        </p:spPr>
        <p:txBody>
          <a:bodyPr/>
          <a:lstStyle/>
          <a:p>
            <a:r>
              <a:rPr lang="en-US" dirty="0" smtClean="0"/>
              <a:t>Data-Independent Memory Hard Function </a:t>
            </a:r>
            <a:r>
              <a:rPr lang="en-US" sz="4800" dirty="0" err="1" smtClean="0"/>
              <a:t>f</a:t>
            </a:r>
            <a:r>
              <a:rPr lang="en-US" sz="4800" baseline="-25000" dirty="0" err="1" smtClean="0"/>
              <a:t>G,H</a:t>
            </a:r>
            <a:endParaRPr lang="en-US" dirty="0"/>
          </a:p>
        </p:txBody>
      </p:sp>
      <p:sp>
        <p:nvSpPr>
          <p:cNvPr id="4" name="Oval 3"/>
          <p:cNvSpPr/>
          <p:nvPr/>
        </p:nvSpPr>
        <p:spPr>
          <a:xfrm>
            <a:off x="3341581" y="5030456"/>
            <a:ext cx="625344" cy="6230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1</a:t>
            </a:r>
          </a:p>
        </p:txBody>
      </p:sp>
      <p:sp>
        <p:nvSpPr>
          <p:cNvPr id="5" name="Oval 4"/>
          <p:cNvSpPr/>
          <p:nvPr/>
        </p:nvSpPr>
        <p:spPr>
          <a:xfrm>
            <a:off x="4317689" y="4709869"/>
            <a:ext cx="707779" cy="5913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2</a:t>
            </a:r>
          </a:p>
        </p:txBody>
      </p:sp>
      <p:sp>
        <p:nvSpPr>
          <p:cNvPr id="6" name="Oval 5"/>
          <p:cNvSpPr/>
          <p:nvPr/>
        </p:nvSpPr>
        <p:spPr>
          <a:xfrm>
            <a:off x="5219835" y="5222479"/>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3</a:t>
            </a:r>
          </a:p>
        </p:txBody>
      </p:sp>
      <p:cxnSp>
        <p:nvCxnSpPr>
          <p:cNvPr id="8" name="Straight Arrow Connector 7"/>
          <p:cNvCxnSpPr/>
          <p:nvPr/>
        </p:nvCxnSpPr>
        <p:spPr>
          <a:xfrm>
            <a:off x="2675991" y="5313873"/>
            <a:ext cx="662739"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964622" y="5179583"/>
            <a:ext cx="662739"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0" name="TextBox 9"/>
              <p:cNvSpPr txBox="1"/>
              <p:nvPr/>
            </p:nvSpPr>
            <p:spPr>
              <a:xfrm>
                <a:off x="7011709" y="4470255"/>
                <a:ext cx="5004640" cy="606384"/>
              </a:xfrm>
              <a:prstGeom prst="rect">
                <a:avLst/>
              </a:prstGeom>
              <a:noFill/>
            </p:spPr>
            <p:txBody>
              <a:bodyPr wrap="none" lIns="91440" tIns="45720" rIns="91440" bIns="45720" rtlCol="0">
                <a:spAutoFit/>
              </a:bodyPr>
              <a:lstStyle/>
              <a:p>
                <a:r>
                  <a:rPr lang="en-US" sz="3200" b="1" dirty="0" smtClean="0">
                    <a:latin typeface="Arial" panose="020B0604020202020204" pitchFamily="34" charset="0"/>
                    <a:cs typeface="Arial" panose="020B0604020202020204" pitchFamily="34" charset="0"/>
                  </a:rPr>
                  <a:t>Output: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𝑓</m:t>
                        </m:r>
                      </m:e>
                      <m:sub>
                        <m:r>
                          <a:rPr lang="en-US" sz="3200" i="1">
                            <a:latin typeface="Cambria Math" panose="02040503050406030204" pitchFamily="18" charset="0"/>
                          </a:rPr>
                          <m:t>𝐺</m:t>
                        </m:r>
                        <m:r>
                          <a:rPr lang="en-US" sz="3200" i="1">
                            <a:latin typeface="Cambria Math" panose="02040503050406030204" pitchFamily="18" charset="0"/>
                          </a:rPr>
                          <m:t>,</m:t>
                        </m:r>
                        <m:r>
                          <a:rPr lang="en-US" sz="3200" i="1">
                            <a:latin typeface="Cambria Math" panose="02040503050406030204" pitchFamily="18" charset="0"/>
                          </a:rPr>
                          <m:t>𝐻</m:t>
                        </m:r>
                      </m:sub>
                    </m:sSub>
                  </m:oMath>
                </a14:m>
                <a:r>
                  <a:rPr lang="en-US" sz="3200" dirty="0" smtClean="0">
                    <a:latin typeface="Arial" panose="020B0604020202020204" pitchFamily="34" charset="0"/>
                    <a:cs typeface="Arial" panose="020B0604020202020204" pitchFamily="34" charset="0"/>
                  </a:rPr>
                  <a:t>(</a:t>
                </a:r>
                <a:r>
                  <a:rPr lang="en-US" sz="3200" dirty="0" err="1">
                    <a:latin typeface="Arial" panose="020B0604020202020204" pitchFamily="34" charset="0"/>
                    <a:cs typeface="Arial" panose="020B0604020202020204" pitchFamily="34" charset="0"/>
                  </a:rPr>
                  <a:t>pwd,salt</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L</a:t>
                </a:r>
                <a:r>
                  <a:rPr lang="en-US" sz="3200" baseline="-25000" dirty="0" smtClean="0">
                    <a:latin typeface="Arial" panose="020B0604020202020204" pitchFamily="34" charset="0"/>
                    <a:cs typeface="Arial" panose="020B0604020202020204" pitchFamily="34" charset="0"/>
                  </a:rPr>
                  <a:t>N</a:t>
                </a:r>
                <a:endParaRPr lang="en-US" sz="3200" baseline="-25000" dirty="0">
                  <a:latin typeface="Arial" panose="020B0604020202020204" pitchFamily="34" charset="0"/>
                  <a:cs typeface="Arial" panose="020B0604020202020204" pitchFamily="34"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7011709" y="4470255"/>
                <a:ext cx="5004640" cy="606384"/>
              </a:xfrm>
              <a:prstGeom prst="rect">
                <a:avLst/>
              </a:prstGeom>
              <a:blipFill>
                <a:blip r:embed="rId2"/>
                <a:stretch>
                  <a:fillRect l="-3045" t="-14000" r="-731" b="-27000"/>
                </a:stretch>
              </a:blipFill>
            </p:spPr>
            <p:txBody>
              <a:bodyPr/>
              <a:lstStyle/>
              <a:p>
                <a:r>
                  <a:rPr lang="en-US">
                    <a:noFill/>
                  </a:rPr>
                  <a:t> </a:t>
                </a:r>
              </a:p>
            </p:txBody>
          </p:sp>
        </mc:Fallback>
      </mc:AlternateContent>
      <p:sp>
        <p:nvSpPr>
          <p:cNvPr id="11" name="TextBox 10"/>
          <p:cNvSpPr txBox="1"/>
          <p:nvPr/>
        </p:nvSpPr>
        <p:spPr>
          <a:xfrm>
            <a:off x="356518" y="4734720"/>
            <a:ext cx="3052439" cy="1077218"/>
          </a:xfrm>
          <a:prstGeom prst="rect">
            <a:avLst/>
          </a:prstGeom>
          <a:noFill/>
        </p:spPr>
        <p:txBody>
          <a:bodyPr wrap="none" lIns="91440" tIns="45720" rIns="91440" bIns="45720" rtlCol="0">
            <a:spAutoFit/>
          </a:bodyPr>
          <a:lstStyle/>
          <a:p>
            <a:r>
              <a:rPr lang="en-US" sz="3200" b="1" dirty="0">
                <a:latin typeface="Arial" panose="020B0604020202020204" pitchFamily="34" charset="0"/>
                <a:cs typeface="Arial" panose="020B0604020202020204" pitchFamily="34" charset="0"/>
              </a:rPr>
              <a:t>Input: </a:t>
            </a:r>
            <a:r>
              <a:rPr lang="en-US" sz="3200" dirty="0" err="1">
                <a:latin typeface="Arial" panose="020B0604020202020204" pitchFamily="34" charset="0"/>
                <a:cs typeface="Arial" panose="020B0604020202020204" pitchFamily="34" charset="0"/>
              </a:rPr>
              <a:t>pwd</a:t>
            </a:r>
            <a:r>
              <a:rPr lang="en-US" sz="3200" dirty="0">
                <a:latin typeface="Arial" panose="020B0604020202020204" pitchFamily="34" charset="0"/>
                <a:cs typeface="Arial" panose="020B0604020202020204" pitchFamily="34" charset="0"/>
              </a:rPr>
              <a:t>, salt</a:t>
            </a:r>
          </a:p>
          <a:p>
            <a:endParaRPr lang="en-US" sz="3200" dirty="0">
              <a:latin typeface="Arial" panose="020B0604020202020204" pitchFamily="34" charset="0"/>
              <a:cs typeface="Arial" panose="020B0604020202020204" pitchFamily="34" charset="0"/>
            </a:endParaRPr>
          </a:p>
        </p:txBody>
      </p:sp>
      <p:sp>
        <p:nvSpPr>
          <p:cNvPr id="12" name="TextBox 11"/>
          <p:cNvSpPr txBox="1"/>
          <p:nvPr/>
        </p:nvSpPr>
        <p:spPr>
          <a:xfrm>
            <a:off x="1830632" y="5329413"/>
            <a:ext cx="184731" cy="584775"/>
          </a:xfrm>
          <a:prstGeom prst="rect">
            <a:avLst/>
          </a:prstGeom>
          <a:noFill/>
        </p:spPr>
        <p:txBody>
          <a:bodyPr wrap="none" lIns="91440" tIns="45720" rIns="91440" bIns="45720" rtlCol="0">
            <a:spAutoFit/>
          </a:bodyPr>
          <a:lstStyle/>
          <a:p>
            <a:endParaRPr lang="en-US" sz="3200" dirty="0">
              <a:latin typeface="Arial" panose="020B0604020202020204" pitchFamily="34" charset="0"/>
              <a:cs typeface="Arial" panose="020B0604020202020204" pitchFamily="34" charset="0"/>
            </a:endParaRPr>
          </a:p>
        </p:txBody>
      </p:sp>
      <p:cxnSp>
        <p:nvCxnSpPr>
          <p:cNvPr id="13" name="Straight Arrow Connector 12"/>
          <p:cNvCxnSpPr>
            <a:stCxn id="4" idx="7"/>
          </p:cNvCxnSpPr>
          <p:nvPr/>
        </p:nvCxnSpPr>
        <p:spPr>
          <a:xfrm flipV="1">
            <a:off x="3875345" y="4988443"/>
            <a:ext cx="438555" cy="1332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59033" y="5491728"/>
            <a:ext cx="1270603" cy="339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792137" y="5190480"/>
            <a:ext cx="344735" cy="23051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029257" y="5049842"/>
            <a:ext cx="366271" cy="2073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7957" y="4921843"/>
            <a:ext cx="1162161" cy="1073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788615" y="5611767"/>
            <a:ext cx="977524" cy="410968"/>
          </a:xfrm>
          <a:prstGeom prst="straightConnector1">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9" name="TextBox 18"/>
              <p:cNvSpPr txBox="1"/>
              <p:nvPr/>
            </p:nvSpPr>
            <p:spPr>
              <a:xfrm>
                <a:off x="6185004" y="5951899"/>
                <a:ext cx="3127972" cy="584775"/>
              </a:xfrm>
              <a:prstGeom prst="rect">
                <a:avLst/>
              </a:prstGeom>
              <a:noFill/>
            </p:spPr>
            <p:txBody>
              <a:bodyPr wrap="none" lIns="91440" tIns="45720" rIns="91440" bIns="45720"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𝐿</m:t>
                      </m:r>
                      <m:r>
                        <a:rPr lang="en-US" sz="3200" i="1" baseline="-25000">
                          <a:latin typeface="Cambria Math" panose="02040503050406030204" pitchFamily="18" charset="0"/>
                        </a:rPr>
                        <m:t>3</m:t>
                      </m:r>
                      <m:r>
                        <a:rPr lang="en-US" sz="3200" i="1">
                          <a:latin typeface="Cambria Math" panose="02040503050406030204" pitchFamily="18" charset="0"/>
                        </a:rPr>
                        <m:t>=</m:t>
                      </m:r>
                      <m:r>
                        <a:rPr lang="en-US" sz="3200" i="1">
                          <a:latin typeface="Cambria Math" panose="02040503050406030204" pitchFamily="18" charset="0"/>
                        </a:rPr>
                        <m:t>𝐻</m:t>
                      </m:r>
                      <m:r>
                        <a:rPr lang="en-US" sz="3200" i="1">
                          <a:latin typeface="Cambria Math" panose="02040503050406030204" pitchFamily="18" charset="0"/>
                        </a:rPr>
                        <m:t>(3,</m:t>
                      </m:r>
                      <m:r>
                        <a:rPr lang="en-US" sz="3200" i="1">
                          <a:latin typeface="Cambria Math" panose="02040503050406030204" pitchFamily="18" charset="0"/>
                        </a:rPr>
                        <m:t>𝐿</m:t>
                      </m:r>
                      <m:r>
                        <a:rPr lang="en-US" sz="3200" i="1" baseline="-25000">
                          <a:latin typeface="Cambria Math" panose="02040503050406030204" pitchFamily="18" charset="0"/>
                        </a:rPr>
                        <m:t>2</m:t>
                      </m:r>
                      <m:r>
                        <a:rPr lang="en-US" sz="3200" i="1">
                          <a:latin typeface="Cambria Math" panose="02040503050406030204" pitchFamily="18" charset="0"/>
                        </a:rPr>
                        <m:t>,</m:t>
                      </m:r>
                      <m:r>
                        <a:rPr lang="en-US" sz="3200" i="1">
                          <a:latin typeface="Cambria Math" panose="02040503050406030204" pitchFamily="18" charset="0"/>
                        </a:rPr>
                        <m:t>𝐿</m:t>
                      </m:r>
                      <m:r>
                        <a:rPr lang="en-US" sz="3200" i="1" baseline="-25000">
                          <a:latin typeface="Cambria Math" panose="02040503050406030204" pitchFamily="18" charset="0"/>
                        </a:rPr>
                        <m:t>1</m:t>
                      </m:r>
                      <m:r>
                        <a:rPr lang="en-US" sz="3200" i="1">
                          <a:latin typeface="Cambria Math" panose="02040503050406030204" pitchFamily="18" charset="0"/>
                        </a:rPr>
                        <m:t>)</m:t>
                      </m:r>
                    </m:oMath>
                  </m:oMathPara>
                </a14:m>
                <a:endParaRPr lang="en-US" sz="3200" dirty="0" err="1">
                  <a:latin typeface="Arial" panose="020B0604020202020204" pitchFamily="34" charset="0"/>
                  <a:cs typeface="Arial" panose="020B0604020202020204" pitchFamily="34"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6185004" y="5951899"/>
                <a:ext cx="3127972" cy="584775"/>
              </a:xfrm>
              <a:prstGeom prst="rect">
                <a:avLst/>
              </a:prstGeom>
              <a:blipFill>
                <a:blip r:embed="rId3"/>
                <a:stretch>
                  <a:fillRect/>
                </a:stretch>
              </a:blipFill>
            </p:spPr>
            <p:txBody>
              <a:bodyPr/>
              <a:lstStyle/>
              <a:p>
                <a:r>
                  <a:rPr lang="en-US">
                    <a:noFill/>
                  </a:rPr>
                  <a:t> </a:t>
                </a:r>
              </a:p>
            </p:txBody>
          </p:sp>
        </mc:Fallback>
      </mc:AlternateContent>
      <p:cxnSp>
        <p:nvCxnSpPr>
          <p:cNvPr id="20" name="Straight Arrow Connector 19"/>
          <p:cNvCxnSpPr>
            <a:endCxn id="4" idx="4"/>
          </p:cNvCxnSpPr>
          <p:nvPr/>
        </p:nvCxnSpPr>
        <p:spPr>
          <a:xfrm flipV="1">
            <a:off x="3552077" y="5653468"/>
            <a:ext cx="102177" cy="497027"/>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1" name="TextBox 20"/>
              <p:cNvSpPr txBox="1"/>
              <p:nvPr/>
            </p:nvSpPr>
            <p:spPr>
              <a:xfrm>
                <a:off x="1963139" y="6022736"/>
                <a:ext cx="3889976" cy="584775"/>
              </a:xfrm>
              <a:prstGeom prst="rect">
                <a:avLst/>
              </a:prstGeom>
              <a:noFill/>
            </p:spPr>
            <p:txBody>
              <a:bodyPr wrap="none" lIns="91440" tIns="45720" rIns="91440" bIns="45720"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𝐿</m:t>
                      </m:r>
                      <m:r>
                        <a:rPr lang="en-US" sz="3200" i="1" baseline="-25000">
                          <a:latin typeface="Cambria Math" panose="02040503050406030204" pitchFamily="18" charset="0"/>
                        </a:rPr>
                        <m:t>1</m:t>
                      </m:r>
                      <m:r>
                        <a:rPr lang="en-US" sz="3200" i="1">
                          <a:latin typeface="Cambria Math" panose="02040503050406030204" pitchFamily="18" charset="0"/>
                        </a:rPr>
                        <m:t>=</m:t>
                      </m:r>
                      <m:r>
                        <a:rPr lang="en-US" sz="3200" i="1">
                          <a:latin typeface="Cambria Math" panose="02040503050406030204" pitchFamily="18" charset="0"/>
                        </a:rPr>
                        <m:t>𝐻</m:t>
                      </m:r>
                      <m:r>
                        <a:rPr lang="en-US" sz="3200" i="1">
                          <a:latin typeface="Cambria Math" panose="02040503050406030204" pitchFamily="18" charset="0"/>
                        </a:rPr>
                        <m:t>(1,</m:t>
                      </m:r>
                      <m:r>
                        <a:rPr lang="en-US" sz="3200" i="1">
                          <a:latin typeface="Cambria Math" panose="02040503050406030204" pitchFamily="18" charset="0"/>
                        </a:rPr>
                        <m:t>𝑝𝑤𝑑</m:t>
                      </m:r>
                      <m:r>
                        <a:rPr lang="en-US" sz="3200" i="1">
                          <a:latin typeface="Cambria Math" panose="02040503050406030204" pitchFamily="18" charset="0"/>
                        </a:rPr>
                        <m:t>,</m:t>
                      </m:r>
                      <m:r>
                        <a:rPr lang="en-US" sz="3200" i="1">
                          <a:latin typeface="Cambria Math" panose="02040503050406030204" pitchFamily="18" charset="0"/>
                        </a:rPr>
                        <m:t>𝑠𝑎𝑙𝑡</m:t>
                      </m:r>
                      <m:r>
                        <a:rPr lang="en-US" sz="3200" i="1">
                          <a:latin typeface="Cambria Math" panose="02040503050406030204" pitchFamily="18" charset="0"/>
                        </a:rPr>
                        <m:t>)</m:t>
                      </m:r>
                    </m:oMath>
                  </m:oMathPara>
                </a14:m>
                <a:endParaRPr lang="en-US" sz="3200" dirty="0" err="1">
                  <a:latin typeface="Arial" panose="020B0604020202020204" pitchFamily="34" charset="0"/>
                  <a:cs typeface="Arial" panose="020B0604020202020204" pitchFamily="34" charset="0"/>
                </a:endParaRPr>
              </a:p>
            </p:txBody>
          </p:sp>
        </mc:Choice>
        <mc:Fallback>
          <p:sp>
            <p:nvSpPr>
              <p:cNvPr id="21" name="TextBox 20"/>
              <p:cNvSpPr txBox="1">
                <a:spLocks noRot="1" noChangeAspect="1" noMove="1" noResize="1" noEditPoints="1" noAdjustHandles="1" noChangeArrowheads="1" noChangeShapeType="1" noTextEdit="1"/>
              </p:cNvSpPr>
              <p:nvPr/>
            </p:nvSpPr>
            <p:spPr>
              <a:xfrm>
                <a:off x="1963139" y="6022736"/>
                <a:ext cx="3889976"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p:cNvSpPr txBox="1"/>
              <p:nvPr/>
            </p:nvSpPr>
            <p:spPr>
              <a:xfrm>
                <a:off x="457201" y="1692994"/>
                <a:ext cx="11658600" cy="2332690"/>
              </a:xfrm>
              <a:prstGeom prst="rect">
                <a:avLst/>
              </a:prstGeom>
              <a:noFill/>
            </p:spPr>
            <p:txBody>
              <a:bodyPr wrap="square" lIns="91440" tIns="45720" rIns="91440" bIns="45720" rtlCol="0">
                <a:spAutoFit/>
              </a:bodyPr>
              <a:lstStyle/>
              <a:p>
                <a:r>
                  <a:rPr lang="en-US" sz="3600" dirty="0" smtClean="0">
                    <a:latin typeface="Arial" panose="020B0604020202020204" pitchFamily="34" charset="0"/>
                    <a:cs typeface="Arial" panose="020B0604020202020204" pitchFamily="34" charset="0"/>
                  </a:rPr>
                  <a:t>iMHF</a:t>
                </a:r>
                <a:r>
                  <a:rPr lang="en-US" sz="3600" dirty="0">
                    <a:latin typeface="Arial" panose="020B0604020202020204" pitchFamily="34" charset="0"/>
                    <a:cs typeface="Arial" panose="020B0604020202020204" pitchFamily="34" charset="0"/>
                  </a:rPr>
                  <a:t> </a:t>
                </a:r>
                <a14:m>
                  <m:oMath xmlns:m="http://schemas.openxmlformats.org/officeDocument/2006/math">
                    <m:sSub>
                      <m:sSubPr>
                        <m:ctrlPr>
                          <a:rPr lang="en-US" sz="3600" i="1" smtClean="0">
                            <a:latin typeface="Cambria Math" panose="02040503050406030204" pitchFamily="18" charset="0"/>
                          </a:rPr>
                        </m:ctrlPr>
                      </m:sSubPr>
                      <m:e>
                        <m:r>
                          <a:rPr lang="en-US" sz="3600" b="0" i="1" smtClean="0">
                            <a:latin typeface="Cambria Math" panose="02040503050406030204" pitchFamily="18" charset="0"/>
                          </a:rPr>
                          <m:t>𝑓</m:t>
                        </m:r>
                      </m:e>
                      <m:sub>
                        <m:r>
                          <a:rPr lang="en-US" sz="3600" b="0" i="1" smtClean="0">
                            <a:latin typeface="Cambria Math" panose="02040503050406030204" pitchFamily="18" charset="0"/>
                          </a:rPr>
                          <m:t>𝐺</m:t>
                        </m:r>
                        <m:r>
                          <a:rPr lang="en-US" sz="3600" b="0" i="1" smtClean="0">
                            <a:latin typeface="Cambria Math" panose="02040503050406030204" pitchFamily="18" charset="0"/>
                          </a:rPr>
                          <m:t>,</m:t>
                        </m:r>
                        <m:r>
                          <a:rPr lang="en-US" sz="3600" b="0" i="1" smtClean="0">
                            <a:latin typeface="Cambria Math" panose="02040503050406030204" pitchFamily="18" charset="0"/>
                          </a:rPr>
                          <m:t>𝐻</m:t>
                        </m:r>
                      </m:sub>
                    </m:sSub>
                  </m:oMath>
                </a14:m>
                <a:r>
                  <a:rPr lang="en-US" sz="3733" baseline="-25000" dirty="0" smtClean="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defined by </a:t>
                </a:r>
              </a:p>
              <a:p>
                <a:pPr marL="285744" indent="-285744">
                  <a:buFont typeface="Arial" panose="020B0604020202020204" pitchFamily="34" charset="0"/>
                  <a:buChar char="•"/>
                </a:pPr>
                <a:r>
                  <a:rPr lang="en-US" sz="3600" dirty="0">
                    <a:latin typeface="Arial" panose="020B0604020202020204" pitchFamily="34" charset="0"/>
                    <a:cs typeface="Arial" panose="020B0604020202020204" pitchFamily="34" charset="0"/>
                  </a:rPr>
                  <a:t>H:</a:t>
                </a:r>
                <a14:m>
                  <m:oMath xmlns:m="http://schemas.openxmlformats.org/officeDocument/2006/math">
                    <m:d>
                      <m:dPr>
                        <m:begChr m:val="{"/>
                        <m:endChr m:val="}"/>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0,1</m:t>
                        </m:r>
                      </m:e>
                    </m:d>
                    <m:r>
                      <a:rPr lang="en-US" sz="3600" i="1" baseline="30000">
                        <a:latin typeface="Cambria Math" panose="02040503050406030204" pitchFamily="18" charset="0"/>
                        <a:ea typeface="Cambria Math" panose="02040503050406030204" pitchFamily="18" charset="0"/>
                      </a:rPr>
                      <m:t>2</m:t>
                    </m:r>
                    <m:r>
                      <a:rPr lang="en-US" sz="3600" b="0" i="1" baseline="30000" smtClean="0">
                        <a:latin typeface="Cambria Math" panose="02040503050406030204" pitchFamily="18" charset="0"/>
                        <a:ea typeface="Cambria Math" panose="02040503050406030204" pitchFamily="18" charset="0"/>
                      </a:rPr>
                      <m:t>𝑤</m:t>
                    </m:r>
                    <m:r>
                      <a:rPr lang="en-US" sz="3600" i="1">
                        <a:latin typeface="Cambria Math" panose="02040503050406030204" pitchFamily="18" charset="0"/>
                        <a:ea typeface="Cambria Math" panose="02040503050406030204" pitchFamily="18" charset="0"/>
                      </a:rPr>
                      <m:t>→</m:t>
                    </m:r>
                    <m:d>
                      <m:dPr>
                        <m:begChr m:val="{"/>
                        <m:endChr m:val="}"/>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0,1</m:t>
                        </m:r>
                      </m:e>
                    </m:d>
                    <m:r>
                      <a:rPr lang="en-US" sz="3600" b="0" i="1" baseline="30000" smtClean="0">
                        <a:latin typeface="Cambria Math" panose="02040503050406030204" pitchFamily="18" charset="0"/>
                        <a:ea typeface="Cambria Math" panose="02040503050406030204" pitchFamily="18" charset="0"/>
                      </a:rPr>
                      <m:t>𝑤</m:t>
                    </m:r>
                  </m:oMath>
                </a14:m>
                <a:r>
                  <a:rPr lang="en-US" sz="3600" dirty="0">
                    <a:latin typeface="Arial" panose="020B0604020202020204" pitchFamily="34" charset="0"/>
                    <a:cs typeface="Arial" panose="020B0604020202020204" pitchFamily="34" charset="0"/>
                  </a:rPr>
                  <a:t>     (Random Oracle)</a:t>
                </a:r>
              </a:p>
              <a:p>
                <a:pPr marL="285744" indent="-285744">
                  <a:buFont typeface="Arial" panose="020B0604020202020204" pitchFamily="34" charset="0"/>
                  <a:buChar char="•"/>
                </a:pPr>
                <a:r>
                  <a:rPr lang="en-US" sz="3600" dirty="0">
                    <a:latin typeface="Arial" panose="020B0604020202020204" pitchFamily="34" charset="0"/>
                    <a:cs typeface="Arial" panose="020B0604020202020204" pitchFamily="34" charset="0"/>
                  </a:rPr>
                  <a:t>DAG G                    </a:t>
                </a:r>
                <a:r>
                  <a:rPr lang="en-US" sz="3600" dirty="0" smtClean="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(encodes data-dependencies</a:t>
                </a:r>
                <a:r>
                  <a:rPr lang="en-US" sz="3600"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a:p>
                <a:pPr marL="742932" lvl="1" indent="-285744">
                  <a:buFont typeface="Arial" panose="020B0604020202020204" pitchFamily="34" charset="0"/>
                  <a:buChar char="•"/>
                </a:pPr>
                <a:r>
                  <a:rPr lang="en-US" sz="3600" dirty="0">
                    <a:latin typeface="Arial" panose="020B0604020202020204" pitchFamily="34" charset="0"/>
                    <a:cs typeface="Arial" panose="020B0604020202020204" pitchFamily="34" charset="0"/>
                  </a:rPr>
                  <a:t>Maximum </a:t>
                </a:r>
                <a:r>
                  <a:rPr lang="en-US" sz="3600" dirty="0" err="1">
                    <a:latin typeface="Arial" panose="020B0604020202020204" pitchFamily="34" charset="0"/>
                    <a:cs typeface="Arial" panose="020B0604020202020204" pitchFamily="34" charset="0"/>
                  </a:rPr>
                  <a:t>indegree</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a:latin typeface="Cambria Math" panose="02040503050406030204" pitchFamily="18" charset="0"/>
                        <a:ea typeface="Cambria Math" panose="02040503050406030204" pitchFamily="18" charset="0"/>
                      </a:rPr>
                      <m:t>𝛿</m:t>
                    </m:r>
                    <m:r>
                      <a:rPr lang="en-US" sz="3600" i="1">
                        <a:latin typeface="Cambria Math" panose="02040503050406030204" pitchFamily="18" charset="0"/>
                        <a:ea typeface="Cambria Math" panose="02040503050406030204" pitchFamily="18" charset="0"/>
                      </a:rPr>
                      <m:t>=</m:t>
                    </m:r>
                    <m:r>
                      <m:rPr>
                        <m:sty m:val="p"/>
                      </m:rPr>
                      <a:rPr lang="en-US" sz="3600">
                        <a:latin typeface="Cambria Math" panose="02040503050406030204" pitchFamily="18" charset="0"/>
                        <a:ea typeface="Cambria Math" panose="02040503050406030204" pitchFamily="18" charset="0"/>
                      </a:rPr>
                      <m:t>O</m:t>
                    </m:r>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1</m:t>
                        </m:r>
                      </m:e>
                    </m:d>
                  </m:oMath>
                </a14:m>
                <a:endParaRPr lang="en-US" sz="3600" dirty="0">
                  <a:latin typeface="Arial" panose="020B0604020202020204" pitchFamily="34" charset="0"/>
                  <a:cs typeface="Arial" panose="020B0604020202020204" pitchFamily="34" charset="0"/>
                </a:endParaRPr>
              </a:p>
            </p:txBody>
          </p:sp>
        </mc:Choice>
        <mc:Fallback>
          <p:sp>
            <p:nvSpPr>
              <p:cNvPr id="22" name="TextBox 21"/>
              <p:cNvSpPr txBox="1">
                <a:spLocks noRot="1" noChangeAspect="1" noMove="1" noResize="1" noEditPoints="1" noAdjustHandles="1" noChangeArrowheads="1" noChangeShapeType="1" noTextEdit="1"/>
              </p:cNvSpPr>
              <p:nvPr/>
            </p:nvSpPr>
            <p:spPr>
              <a:xfrm>
                <a:off x="457201" y="1692994"/>
                <a:ext cx="11658600" cy="2332690"/>
              </a:xfrm>
              <a:prstGeom prst="rect">
                <a:avLst/>
              </a:prstGeom>
              <a:blipFill>
                <a:blip r:embed="rId5"/>
                <a:stretch>
                  <a:fillRect l="-1568" t="-4450" b="-9162"/>
                </a:stretch>
              </a:blipFill>
            </p:spPr>
            <p:txBody>
              <a:bodyPr/>
              <a:lstStyle/>
              <a:p>
                <a:r>
                  <a:rPr lang="en-US">
                    <a:noFill/>
                  </a:rPr>
                  <a:t> </a:t>
                </a:r>
              </a:p>
            </p:txBody>
          </p:sp>
        </mc:Fallback>
      </mc:AlternateContent>
      <p:sp>
        <p:nvSpPr>
          <p:cNvPr id="24" name="Oval 23"/>
          <p:cNvSpPr/>
          <p:nvPr/>
        </p:nvSpPr>
        <p:spPr>
          <a:xfrm>
            <a:off x="3353937" y="5030456"/>
            <a:ext cx="625344" cy="6230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1</a:t>
            </a:r>
          </a:p>
        </p:txBody>
      </p:sp>
      <p:cxnSp>
        <p:nvCxnSpPr>
          <p:cNvPr id="25" name="Straight Arrow Connector 24"/>
          <p:cNvCxnSpPr>
            <a:endCxn id="24" idx="4"/>
          </p:cNvCxnSpPr>
          <p:nvPr/>
        </p:nvCxnSpPr>
        <p:spPr>
          <a:xfrm flipV="1">
            <a:off x="3564433" y="5653468"/>
            <a:ext cx="102177" cy="497027"/>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128089" y="4852305"/>
            <a:ext cx="1034711"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smtClean="0">
                <a:latin typeface="Arial" panose="020B0604020202020204" pitchFamily="34" charset="0"/>
              </a:rPr>
              <a:t>N=4</a:t>
            </a:r>
            <a:endParaRPr lang="en-US" sz="2267" b="1" dirty="0">
              <a:latin typeface="Arial" panose="020B0604020202020204" pitchFamily="34" charset="0"/>
            </a:endParaRPr>
          </a:p>
        </p:txBody>
      </p:sp>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14</a:t>
            </a:fld>
            <a:endParaRPr lang="en-US"/>
          </a:p>
        </p:txBody>
      </p:sp>
    </p:spTree>
    <p:extLst>
      <p:ext uri="{BB962C8B-B14F-4D97-AF65-F5344CB8AC3E}">
        <p14:creationId xmlns:p14="http://schemas.microsoft.com/office/powerpoint/2010/main" val="2966502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Cost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58071"/>
                <a:ext cx="11887200" cy="1631216"/>
              </a:xfrm>
            </p:spPr>
            <p:txBody>
              <a:bodyPr/>
              <a:lstStyle/>
              <a:p>
                <a:r>
                  <a:rPr lang="en-US" dirty="0" smtClean="0"/>
                  <a:t>Graph labeling, compute </a:t>
                </a:r>
                <a:r>
                  <a:rPr lang="en-US" dirty="0"/>
                  <a:t>H:</a:t>
                </a:r>
                <a14:m>
                  <m:oMath xmlns:m="http://schemas.openxmlformats.org/officeDocument/2006/math">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r>
                      <a:rPr lang="en-US" i="1" baseline="30000">
                        <a:latin typeface="Cambria Math" panose="02040503050406030204" pitchFamily="18" charset="0"/>
                        <a:ea typeface="Cambria Math" panose="02040503050406030204" pitchFamily="18" charset="0"/>
                      </a:rPr>
                      <m:t>2</m:t>
                    </m:r>
                    <m:r>
                      <a:rPr lang="en-US" i="1" baseline="30000">
                        <a:latin typeface="Cambria Math" panose="02040503050406030204" pitchFamily="18" charset="0"/>
                        <a:ea typeface="Cambria Math" panose="02040503050406030204" pitchFamily="18" charset="0"/>
                      </a:rPr>
                      <m:t>𝑤</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r>
                      <a:rPr lang="en-US" i="1" baseline="30000">
                        <a:latin typeface="Cambria Math" panose="02040503050406030204" pitchFamily="18" charset="0"/>
                        <a:ea typeface="Cambria Math" panose="02040503050406030204" pitchFamily="18" charset="0"/>
                      </a:rPr>
                      <m:t>𝑤</m:t>
                    </m:r>
                  </m:oMath>
                </a14:m>
                <a:r>
                  <a:rPr lang="en-US" dirty="0" smtClean="0"/>
                  <a:t>  in a DAG</a:t>
                </a:r>
              </a:p>
              <a:p>
                <a:r>
                  <a:rPr lang="en-US" dirty="0" smtClean="0"/>
                  <a:t>Give the adversary a cache</a:t>
                </a:r>
              </a:p>
              <a:p>
                <a:r>
                  <a:rPr lang="en-US" dirty="0" smtClean="0"/>
                  <a:t>Energy Cost</a:t>
                </a:r>
              </a:p>
              <a:p>
                <a:endParaRPr lang="en-US" dirty="0"/>
              </a:p>
              <a:p>
                <a:pPr marL="50800" indent="0">
                  <a:buNone/>
                </a:pPr>
                <a14:m>
                  <m:oMathPara xmlns:m="http://schemas.openxmlformats.org/officeDocument/2006/math">
                    <m:oMathParaPr>
                      <m:jc m:val="centerGroup"/>
                    </m:oMathParaPr>
                    <m:oMath xmlns:m="http://schemas.openxmlformats.org/officeDocument/2006/math">
                      <m:r>
                        <m:rPr>
                          <m:sty m:val="p"/>
                        </m:rPr>
                        <a:rPr lang="en-US" smtClean="0">
                          <a:solidFill>
                            <a:schemeClr val="tx1"/>
                          </a:solidFill>
                          <a:latin typeface="Cambria Math" panose="02040503050406030204" pitchFamily="18" charset="0"/>
                        </a:rPr>
                        <m:t>e</m:t>
                      </m:r>
                      <m:r>
                        <m:rPr>
                          <m:sty m:val="p"/>
                        </m:rPr>
                        <a:rPr lang="en-US" b="0" i="0" smtClean="0">
                          <a:solidFill>
                            <a:schemeClr val="tx1"/>
                          </a:solidFill>
                          <a:latin typeface="Cambria Math" panose="02040503050406030204" pitchFamily="18" charset="0"/>
                        </a:rPr>
                        <m:t>cost</m:t>
                      </m:r>
                      <m:d>
                        <m:dPr>
                          <m:ctrlPr>
                            <a:rPr lang="en-US" b="0" i="1" smtClean="0">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𝑓</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𝐻</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𝑚𝑤</m:t>
                          </m:r>
                        </m:e>
                      </m:d>
                      <m:r>
                        <a:rPr lang="en-US" b="0" i="0" smtClean="0">
                          <a:solidFill>
                            <a:schemeClr val="tx1"/>
                          </a:solidFill>
                          <a:latin typeface="Cambria Math" panose="02040503050406030204" pitchFamily="18" charset="0"/>
                        </a:rPr>
                        <m:t>=</m:t>
                      </m:r>
                      <m:r>
                        <a:rPr lang="en-US" i="1">
                          <a:solidFill>
                            <a:srgbClr val="003DB8"/>
                          </a:solidFill>
                          <a:latin typeface="Cambria Math" panose="02040503050406030204" pitchFamily="18" charset="0"/>
                        </a:rPr>
                        <m:t> </m:t>
                      </m:r>
                      <m:sSub>
                        <m:sSubPr>
                          <m:ctrlPr>
                            <a:rPr lang="en-US" i="1">
                              <a:solidFill>
                                <a:srgbClr val="003DB8"/>
                              </a:solidFill>
                              <a:latin typeface="Cambria Math" panose="02040503050406030204" pitchFamily="18" charset="0"/>
                            </a:rPr>
                          </m:ctrlPr>
                        </m:sSubPr>
                        <m:e>
                          <m:r>
                            <m:rPr>
                              <m:sty m:val="p"/>
                            </m:rPr>
                            <a:rPr lang="en-US">
                              <a:solidFill>
                                <a:srgbClr val="003DB8"/>
                              </a:solidFill>
                              <a:latin typeface="Cambria Math" panose="02040503050406030204" pitchFamily="18" charset="0"/>
                            </a:rPr>
                            <m:t>C</m:t>
                          </m:r>
                        </m:e>
                        <m:sub>
                          <m:r>
                            <m:rPr>
                              <m:sty m:val="p"/>
                            </m:rPr>
                            <a:rPr lang="en-US">
                              <a:solidFill>
                                <a:srgbClr val="003DB8"/>
                              </a:solidFill>
                              <a:latin typeface="Cambria Math" panose="02040503050406030204" pitchFamily="18" charset="0"/>
                            </a:rPr>
                            <m:t>b</m:t>
                          </m:r>
                        </m:sub>
                      </m:sSub>
                      <m:r>
                        <a:rPr lang="en-US">
                          <a:solidFill>
                            <a:srgbClr val="003DB8"/>
                          </a:solidFill>
                          <a:latin typeface="Cambria Math" panose="02040503050406030204" pitchFamily="18" charset="0"/>
                          <a:ea typeface="Cambria Math" panose="02040503050406030204" pitchFamily="18" charset="0"/>
                        </a:rPr>
                        <m:t>×</m:t>
                      </m:r>
                      <m:f>
                        <m:fPr>
                          <m:ctrlPr>
                            <a:rPr lang="en-US" i="1" smtClean="0">
                              <a:solidFill>
                                <a:srgbClr val="003DB8"/>
                              </a:solidFill>
                              <a:latin typeface="Cambria Math" panose="02040503050406030204" pitchFamily="18" charset="0"/>
                              <a:ea typeface="Cambria Math" panose="02040503050406030204" pitchFamily="18" charset="0"/>
                            </a:rPr>
                          </m:ctrlPr>
                        </m:fPr>
                        <m:num>
                          <m:d>
                            <m:dPr>
                              <m:ctrlPr>
                                <a:rPr lang="en-US" i="1">
                                  <a:solidFill>
                                    <a:srgbClr val="003DB8"/>
                                  </a:solidFill>
                                  <a:latin typeface="Cambria Math" panose="02040503050406030204" pitchFamily="18" charset="0"/>
                                  <a:ea typeface="Cambria Math" panose="02040503050406030204" pitchFamily="18" charset="0"/>
                                </a:rPr>
                              </m:ctrlPr>
                            </m:dPr>
                            <m:e>
                              <m:r>
                                <a:rPr lang="en-US">
                                  <a:solidFill>
                                    <a:srgbClr val="003DB8"/>
                                  </a:solidFill>
                                  <a:latin typeface="Cambria Math" panose="02040503050406030204" pitchFamily="18" charset="0"/>
                                  <a:ea typeface="Cambria Math" panose="02040503050406030204" pitchFamily="18" charset="0"/>
                                </a:rPr>
                                <m:t>#</m:t>
                              </m:r>
                              <m:r>
                                <m:rPr>
                                  <m:sty m:val="p"/>
                                </m:rPr>
                                <a:rPr lang="en-US">
                                  <a:solidFill>
                                    <a:srgbClr val="003DB8"/>
                                  </a:solidFill>
                                  <a:latin typeface="Cambria Math" panose="02040503050406030204" pitchFamily="18" charset="0"/>
                                  <a:ea typeface="Cambria Math" panose="02040503050406030204" pitchFamily="18" charset="0"/>
                                </a:rPr>
                                <m:t>bits</m:t>
                              </m:r>
                              <m:r>
                                <a:rPr lang="en-US">
                                  <a:solidFill>
                                    <a:srgbClr val="003DB8"/>
                                  </a:solidFill>
                                  <a:latin typeface="Cambria Math" panose="02040503050406030204" pitchFamily="18" charset="0"/>
                                  <a:ea typeface="Cambria Math" panose="02040503050406030204" pitchFamily="18" charset="0"/>
                                </a:rPr>
                                <m:t> </m:t>
                              </m:r>
                              <m:r>
                                <m:rPr>
                                  <m:sty m:val="p"/>
                                </m:rPr>
                                <a:rPr lang="en-US">
                                  <a:solidFill>
                                    <a:srgbClr val="003DB8"/>
                                  </a:solidFill>
                                  <a:latin typeface="Cambria Math" panose="02040503050406030204" pitchFamily="18" charset="0"/>
                                  <a:ea typeface="Cambria Math" panose="02040503050406030204" pitchFamily="18" charset="0"/>
                                </a:rPr>
                                <m:t>transfered</m:t>
                              </m:r>
                              <m:r>
                                <a:rPr lang="en-US">
                                  <a:solidFill>
                                    <a:srgbClr val="003DB8"/>
                                  </a:solidFill>
                                  <a:latin typeface="Cambria Math" panose="02040503050406030204" pitchFamily="18" charset="0"/>
                                  <a:ea typeface="Cambria Math" panose="02040503050406030204" pitchFamily="18" charset="0"/>
                                </a:rPr>
                                <m:t> </m:t>
                              </m:r>
                              <m:r>
                                <m:rPr>
                                  <m:sty m:val="p"/>
                                </m:rPr>
                                <a:rPr lang="en-US">
                                  <a:solidFill>
                                    <a:srgbClr val="003DB8"/>
                                  </a:solidFill>
                                  <a:latin typeface="Cambria Math" panose="02040503050406030204" pitchFamily="18" charset="0"/>
                                  <a:ea typeface="Cambria Math" panose="02040503050406030204" pitchFamily="18" charset="0"/>
                                </a:rPr>
                                <m:t>to</m:t>
                              </m:r>
                              <m:r>
                                <a:rPr lang="en-US">
                                  <a:solidFill>
                                    <a:srgbClr val="003DB8"/>
                                  </a:solidFill>
                                  <a:latin typeface="Cambria Math" panose="02040503050406030204" pitchFamily="18" charset="0"/>
                                  <a:ea typeface="Cambria Math" panose="02040503050406030204" pitchFamily="18" charset="0"/>
                                </a:rPr>
                                <m:t>/</m:t>
                              </m:r>
                              <m:r>
                                <m:rPr>
                                  <m:sty m:val="p"/>
                                </m:rPr>
                                <a:rPr lang="en-US">
                                  <a:solidFill>
                                    <a:srgbClr val="003DB8"/>
                                  </a:solidFill>
                                  <a:latin typeface="Cambria Math" panose="02040503050406030204" pitchFamily="18" charset="0"/>
                                  <a:ea typeface="Cambria Math" panose="02040503050406030204" pitchFamily="18" charset="0"/>
                                </a:rPr>
                                <m:t>from</m:t>
                              </m:r>
                              <m:r>
                                <a:rPr lang="en-US">
                                  <a:solidFill>
                                    <a:srgbClr val="003DB8"/>
                                  </a:solidFill>
                                  <a:latin typeface="Cambria Math" panose="02040503050406030204" pitchFamily="18" charset="0"/>
                                  <a:ea typeface="Cambria Math" panose="02040503050406030204" pitchFamily="18" charset="0"/>
                                </a:rPr>
                                <m:t> </m:t>
                              </m:r>
                              <m:r>
                                <m:rPr>
                                  <m:sty m:val="p"/>
                                </m:rPr>
                                <a:rPr lang="en-US">
                                  <a:solidFill>
                                    <a:srgbClr val="003DB8"/>
                                  </a:solidFill>
                                  <a:latin typeface="Cambria Math" panose="02040503050406030204" pitchFamily="18" charset="0"/>
                                  <a:ea typeface="Cambria Math" panose="02040503050406030204" pitchFamily="18" charset="0"/>
                                </a:rPr>
                                <m:t>cache</m:t>
                              </m:r>
                            </m:e>
                          </m:d>
                        </m:num>
                        <m:den>
                          <m:r>
                            <a:rPr lang="en-US" b="0" i="1" smtClean="0">
                              <a:solidFill>
                                <a:srgbClr val="003DB8"/>
                              </a:solidFill>
                              <a:latin typeface="Cambria Math" panose="02040503050406030204" pitchFamily="18" charset="0"/>
                              <a:ea typeface="Cambria Math" panose="02040503050406030204" pitchFamily="18" charset="0"/>
                            </a:rPr>
                            <m:t>𝑤</m:t>
                          </m:r>
                        </m:den>
                      </m:f>
                      <m:r>
                        <a:rPr lang="en-US" smtClean="0">
                          <a:solidFill>
                            <a:schemeClr val="tx1"/>
                          </a:solidFill>
                          <a:latin typeface="Cambria Math" panose="02040503050406030204" pitchFamily="18" charset="0"/>
                          <a:ea typeface="Cambria Math" panose="02040503050406030204" pitchFamily="18" charset="0"/>
                        </a:rPr>
                        <m:t>+</m:t>
                      </m:r>
                      <m:sSub>
                        <m:sSubPr>
                          <m:ctrlPr>
                            <a:rPr lang="en-US" i="1">
                              <a:solidFill>
                                <a:srgbClr val="FF0000"/>
                              </a:solidFill>
                              <a:latin typeface="Cambria Math" panose="02040503050406030204" pitchFamily="18" charset="0"/>
                            </a:rPr>
                          </m:ctrlPr>
                        </m:sSubPr>
                        <m:e>
                          <m:r>
                            <m:rPr>
                              <m:sty m:val="p"/>
                            </m:rPr>
                            <a:rPr lang="en-US">
                              <a:solidFill>
                                <a:srgbClr val="FF0000"/>
                              </a:solidFill>
                              <a:latin typeface="Cambria Math" panose="02040503050406030204" pitchFamily="18" charset="0"/>
                            </a:rPr>
                            <m:t>C</m:t>
                          </m:r>
                        </m:e>
                        <m:sub>
                          <m:r>
                            <m:rPr>
                              <m:sty m:val="p"/>
                            </m:rPr>
                            <a:rPr lang="en-US">
                              <a:solidFill>
                                <a:srgbClr val="FF0000"/>
                              </a:solidFill>
                              <a:latin typeface="Cambria Math" panose="02040503050406030204" pitchFamily="18" charset="0"/>
                            </a:rPr>
                            <m:t>r</m:t>
                          </m:r>
                        </m:sub>
                      </m:sSub>
                      <m:r>
                        <a:rPr lang="en-US">
                          <a:solidFill>
                            <a:srgbClr val="FF0000"/>
                          </a:solidFill>
                          <a:latin typeface="Cambria Math" panose="02040503050406030204" pitchFamily="18" charset="0"/>
                          <a:ea typeface="Cambria Math" panose="02040503050406030204" pitchFamily="18" charset="0"/>
                        </a:rPr>
                        <m:t>×</m:t>
                      </m:r>
                      <m:d>
                        <m:dPr>
                          <m:ctrlPr>
                            <a:rPr lang="en-US" i="1">
                              <a:solidFill>
                                <a:srgbClr val="FF0000"/>
                              </a:solidFill>
                              <a:latin typeface="Cambria Math" panose="02040503050406030204" pitchFamily="18" charset="0"/>
                              <a:ea typeface="Cambria Math" panose="02040503050406030204" pitchFamily="18" charset="0"/>
                            </a:rPr>
                          </m:ctrlPr>
                        </m:dPr>
                        <m:e>
                          <m:r>
                            <a:rPr lang="en-US">
                              <a:solidFill>
                                <a:srgbClr val="FF0000"/>
                              </a:solidFill>
                              <a:latin typeface="Cambria Math" panose="02040503050406030204" pitchFamily="18" charset="0"/>
                              <a:ea typeface="Cambria Math" panose="02040503050406030204" pitchFamily="18" charset="0"/>
                            </a:rPr>
                            <m:t>#</m:t>
                          </m:r>
                          <m:r>
                            <m:rPr>
                              <m:sty m:val="p"/>
                            </m:rPr>
                            <a:rPr lang="en-US" b="0" i="0" smtClean="0">
                              <a:solidFill>
                                <a:srgbClr val="FF0000"/>
                              </a:solidFill>
                              <a:latin typeface="Cambria Math" panose="02040503050406030204" pitchFamily="18" charset="0"/>
                              <a:ea typeface="Cambria Math" panose="02040503050406030204" pitchFamily="18" charset="0"/>
                            </a:rPr>
                            <m:t>evals</m:t>
                          </m:r>
                          <m:r>
                            <a:rPr lang="en-US" b="0" i="0" smtClean="0">
                              <a:solidFill>
                                <a:srgbClr val="FF0000"/>
                              </a:solidFill>
                              <a:latin typeface="Cambria Math" panose="02040503050406030204" pitchFamily="18" charset="0"/>
                              <a:ea typeface="Cambria Math" panose="02040503050406030204" pitchFamily="18" charset="0"/>
                            </a:rPr>
                            <m:t> </m:t>
                          </m:r>
                          <m:r>
                            <m:rPr>
                              <m:sty m:val="p"/>
                            </m:rPr>
                            <a:rPr lang="en-US" b="0" i="0" smtClean="0">
                              <a:solidFill>
                                <a:srgbClr val="FF0000"/>
                              </a:solidFill>
                              <a:latin typeface="Cambria Math" panose="02040503050406030204" pitchFamily="18" charset="0"/>
                              <a:ea typeface="Cambria Math" panose="02040503050406030204" pitchFamily="18" charset="0"/>
                            </a:rPr>
                            <m:t>H</m:t>
                          </m:r>
                        </m:e>
                      </m:d>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58071"/>
                <a:ext cx="11887200" cy="1631216"/>
              </a:xfrm>
              <a:blipFill>
                <a:blip r:embed="rId2"/>
                <a:stretch>
                  <a:fillRect l="-513" b="-7798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EA6D8CF-3CDE-4807-BCD2-C9F2B831AAA5}" type="slidenum">
              <a:rPr lang="en-US" smtClean="0"/>
              <a:t>15</a:t>
            </a:fld>
            <a:endParaRPr lang="en-US" dirty="0"/>
          </a:p>
        </p:txBody>
      </p:sp>
      <p:grpSp>
        <p:nvGrpSpPr>
          <p:cNvPr id="5" name="Group 4"/>
          <p:cNvGrpSpPr/>
          <p:nvPr/>
        </p:nvGrpSpPr>
        <p:grpSpPr>
          <a:xfrm>
            <a:off x="6858001" y="4810496"/>
            <a:ext cx="2999243" cy="1742704"/>
            <a:chOff x="1330517" y="3997755"/>
            <a:chExt cx="2079049" cy="1208027"/>
          </a:xfrm>
        </p:grpSpPr>
        <p:sp>
          <p:nvSpPr>
            <p:cNvPr id="23" name="Oval 22"/>
            <p:cNvSpPr/>
            <p:nvPr/>
          </p:nvSpPr>
          <p:spPr>
            <a:xfrm>
              <a:off x="1330517" y="3997755"/>
              <a:ext cx="45719" cy="45719"/>
            </a:xfrm>
            <a:prstGeom prst="ellipse">
              <a:avLst/>
            </a:prstGeom>
            <a:solidFill>
              <a:schemeClr val="tx1"/>
            </a:solidFill>
            <a:ln w="28575">
              <a:solidFill>
                <a:schemeClr val="tx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algn="ctr"/>
              <a:endParaRPr lang="en-US" sz="1000" dirty="0">
                <a:solidFill>
                  <a:schemeClr val="tx1"/>
                </a:solidFill>
                <a:latin typeface="Cambria" panose="02040503050406030204" pitchFamily="18" charset="0"/>
                <a:cs typeface="Calibri" panose="020F0502020204030204" pitchFamily="34" charset="0"/>
              </a:endParaRPr>
            </a:p>
          </p:txBody>
        </p:sp>
        <p:sp>
          <p:nvSpPr>
            <p:cNvPr id="24" name="Oval 23"/>
            <p:cNvSpPr/>
            <p:nvPr/>
          </p:nvSpPr>
          <p:spPr>
            <a:xfrm>
              <a:off x="2005850" y="3997755"/>
              <a:ext cx="45719" cy="45719"/>
            </a:xfrm>
            <a:prstGeom prst="ellipse">
              <a:avLst/>
            </a:prstGeom>
            <a:solidFill>
              <a:schemeClr val="tx1"/>
            </a:solidFill>
            <a:ln w="28575">
              <a:solidFill>
                <a:schemeClr val="tx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algn="ctr"/>
              <a:endParaRPr lang="en-US" sz="1000" dirty="0">
                <a:solidFill>
                  <a:schemeClr val="tx1"/>
                </a:solidFill>
                <a:latin typeface="Cambria" panose="02040503050406030204" pitchFamily="18" charset="0"/>
                <a:cs typeface="Calibri" panose="020F0502020204030204" pitchFamily="34" charset="0"/>
              </a:endParaRPr>
            </a:p>
          </p:txBody>
        </p:sp>
        <p:sp>
          <p:nvSpPr>
            <p:cNvPr id="25" name="Oval 24"/>
            <p:cNvSpPr/>
            <p:nvPr/>
          </p:nvSpPr>
          <p:spPr>
            <a:xfrm>
              <a:off x="2681183" y="3997755"/>
              <a:ext cx="45719" cy="45719"/>
            </a:xfrm>
            <a:prstGeom prst="ellipse">
              <a:avLst/>
            </a:prstGeom>
            <a:solidFill>
              <a:schemeClr val="tx1"/>
            </a:solidFill>
            <a:ln w="28575">
              <a:solidFill>
                <a:schemeClr val="tx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algn="ctr"/>
              <a:endParaRPr lang="en-US" sz="1000" dirty="0">
                <a:solidFill>
                  <a:schemeClr val="tx1"/>
                </a:solidFill>
                <a:latin typeface="Cambria" panose="02040503050406030204" pitchFamily="18" charset="0"/>
                <a:cs typeface="Calibri" panose="020F0502020204030204" pitchFamily="34" charset="0"/>
              </a:endParaRPr>
            </a:p>
          </p:txBody>
        </p:sp>
        <p:sp>
          <p:nvSpPr>
            <p:cNvPr id="26" name="Oval 25"/>
            <p:cNvSpPr/>
            <p:nvPr/>
          </p:nvSpPr>
          <p:spPr>
            <a:xfrm>
              <a:off x="3356516" y="3997755"/>
              <a:ext cx="45719" cy="45719"/>
            </a:xfrm>
            <a:prstGeom prst="ellipse">
              <a:avLst/>
            </a:prstGeom>
            <a:solidFill>
              <a:schemeClr val="tx1"/>
            </a:solidFill>
            <a:ln w="28575">
              <a:solidFill>
                <a:schemeClr val="tx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algn="ctr"/>
              <a:endParaRPr lang="en-US" sz="1000" dirty="0">
                <a:solidFill>
                  <a:schemeClr val="tx1"/>
                </a:solidFill>
                <a:latin typeface="Cambria" panose="02040503050406030204" pitchFamily="18" charset="0"/>
                <a:cs typeface="Calibri" panose="020F0502020204030204" pitchFamily="34" charset="0"/>
              </a:endParaRPr>
            </a:p>
          </p:txBody>
        </p:sp>
        <p:cxnSp>
          <p:nvCxnSpPr>
            <p:cNvPr id="27" name="Straight Arrow Connector 26"/>
            <p:cNvCxnSpPr>
              <a:stCxn id="23" idx="6"/>
              <a:endCxn id="24" idx="2"/>
            </p:cNvCxnSpPr>
            <p:nvPr/>
          </p:nvCxnSpPr>
          <p:spPr>
            <a:xfrm>
              <a:off x="1376236" y="4020615"/>
              <a:ext cx="629614" cy="0"/>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4" idx="6"/>
              <a:endCxn id="25" idx="2"/>
            </p:cNvCxnSpPr>
            <p:nvPr/>
          </p:nvCxnSpPr>
          <p:spPr>
            <a:xfrm>
              <a:off x="2051569" y="4020615"/>
              <a:ext cx="629614" cy="0"/>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5" idx="6"/>
              <a:endCxn id="26" idx="2"/>
            </p:cNvCxnSpPr>
            <p:nvPr/>
          </p:nvCxnSpPr>
          <p:spPr>
            <a:xfrm>
              <a:off x="2726902" y="4020615"/>
              <a:ext cx="629614" cy="0"/>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337848" y="4581199"/>
              <a:ext cx="45719" cy="45719"/>
            </a:xfrm>
            <a:prstGeom prst="ellipse">
              <a:avLst/>
            </a:prstGeom>
            <a:solidFill>
              <a:schemeClr val="tx1"/>
            </a:solidFill>
            <a:ln w="28575">
              <a:solidFill>
                <a:schemeClr val="tx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algn="ctr"/>
              <a:endParaRPr lang="en-US" sz="1000" dirty="0">
                <a:solidFill>
                  <a:schemeClr val="tx1"/>
                </a:solidFill>
                <a:latin typeface="Cambria" panose="02040503050406030204" pitchFamily="18" charset="0"/>
                <a:cs typeface="Calibri" panose="020F0502020204030204" pitchFamily="34" charset="0"/>
              </a:endParaRPr>
            </a:p>
          </p:txBody>
        </p:sp>
        <p:sp>
          <p:nvSpPr>
            <p:cNvPr id="31" name="Oval 30"/>
            <p:cNvSpPr/>
            <p:nvPr/>
          </p:nvSpPr>
          <p:spPr>
            <a:xfrm>
              <a:off x="2004350" y="4573755"/>
              <a:ext cx="45719" cy="45719"/>
            </a:xfrm>
            <a:prstGeom prst="ellipse">
              <a:avLst/>
            </a:prstGeom>
            <a:solidFill>
              <a:schemeClr val="tx1"/>
            </a:solidFill>
            <a:ln w="28575">
              <a:solidFill>
                <a:schemeClr val="tx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algn="ctr"/>
              <a:endParaRPr lang="en-US" sz="1000" dirty="0">
                <a:solidFill>
                  <a:schemeClr val="tx1"/>
                </a:solidFill>
                <a:latin typeface="Cambria" panose="02040503050406030204" pitchFamily="18" charset="0"/>
                <a:cs typeface="Calibri" panose="020F0502020204030204" pitchFamily="34" charset="0"/>
              </a:endParaRPr>
            </a:p>
          </p:txBody>
        </p:sp>
        <p:sp>
          <p:nvSpPr>
            <p:cNvPr id="32" name="Oval 31"/>
            <p:cNvSpPr/>
            <p:nvPr/>
          </p:nvSpPr>
          <p:spPr>
            <a:xfrm>
              <a:off x="2688514" y="4578468"/>
              <a:ext cx="45719" cy="45719"/>
            </a:xfrm>
            <a:prstGeom prst="ellipse">
              <a:avLst/>
            </a:prstGeom>
            <a:solidFill>
              <a:schemeClr val="tx1"/>
            </a:solidFill>
            <a:ln w="28575">
              <a:solidFill>
                <a:schemeClr val="tx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algn="ctr"/>
              <a:endParaRPr lang="en-US" sz="1000" dirty="0">
                <a:solidFill>
                  <a:schemeClr val="tx1"/>
                </a:solidFill>
                <a:latin typeface="Cambria" panose="02040503050406030204" pitchFamily="18" charset="0"/>
                <a:cs typeface="Calibri" panose="020F0502020204030204" pitchFamily="34" charset="0"/>
              </a:endParaRPr>
            </a:p>
          </p:txBody>
        </p:sp>
        <p:sp>
          <p:nvSpPr>
            <p:cNvPr id="33" name="Oval 32"/>
            <p:cNvSpPr/>
            <p:nvPr/>
          </p:nvSpPr>
          <p:spPr>
            <a:xfrm>
              <a:off x="3363847" y="4578468"/>
              <a:ext cx="45719" cy="45719"/>
            </a:xfrm>
            <a:prstGeom prst="ellipse">
              <a:avLst/>
            </a:prstGeom>
            <a:solidFill>
              <a:schemeClr val="tx1"/>
            </a:solidFill>
            <a:ln w="28575">
              <a:solidFill>
                <a:schemeClr val="tx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algn="ctr"/>
              <a:endParaRPr lang="en-US" sz="1000" dirty="0">
                <a:solidFill>
                  <a:schemeClr val="tx1"/>
                </a:solidFill>
                <a:latin typeface="Cambria" panose="02040503050406030204" pitchFamily="18" charset="0"/>
                <a:cs typeface="Calibri" panose="020F0502020204030204" pitchFamily="34" charset="0"/>
              </a:endParaRPr>
            </a:p>
          </p:txBody>
        </p:sp>
        <p:cxnSp>
          <p:nvCxnSpPr>
            <p:cNvPr id="34" name="Straight Arrow Connector 33"/>
            <p:cNvCxnSpPr>
              <a:stCxn id="30" idx="6"/>
              <a:endCxn id="31" idx="2"/>
            </p:cNvCxnSpPr>
            <p:nvPr/>
          </p:nvCxnSpPr>
          <p:spPr>
            <a:xfrm flipV="1">
              <a:off x="1383567" y="4596615"/>
              <a:ext cx="620783" cy="7444"/>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1" idx="6"/>
              <a:endCxn id="32" idx="2"/>
            </p:cNvCxnSpPr>
            <p:nvPr/>
          </p:nvCxnSpPr>
          <p:spPr>
            <a:xfrm>
              <a:off x="2050069" y="4596615"/>
              <a:ext cx="638445" cy="4713"/>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2" idx="6"/>
              <a:endCxn id="33" idx="2"/>
            </p:cNvCxnSpPr>
            <p:nvPr/>
          </p:nvCxnSpPr>
          <p:spPr>
            <a:xfrm>
              <a:off x="2734233" y="4601328"/>
              <a:ext cx="629614" cy="0"/>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4" idx="4"/>
              <a:endCxn id="33" idx="0"/>
            </p:cNvCxnSpPr>
            <p:nvPr/>
          </p:nvCxnSpPr>
          <p:spPr>
            <a:xfrm>
              <a:off x="2028710" y="4043474"/>
              <a:ext cx="1357997" cy="534994"/>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3" idx="4"/>
              <a:endCxn id="32" idx="0"/>
            </p:cNvCxnSpPr>
            <p:nvPr/>
          </p:nvCxnSpPr>
          <p:spPr>
            <a:xfrm>
              <a:off x="1353377" y="4043474"/>
              <a:ext cx="1357997" cy="534994"/>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4" idx="4"/>
              <a:endCxn id="31" idx="0"/>
            </p:cNvCxnSpPr>
            <p:nvPr/>
          </p:nvCxnSpPr>
          <p:spPr>
            <a:xfrm flipH="1">
              <a:off x="2027210" y="4043474"/>
              <a:ext cx="1500" cy="530281"/>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6" idx="4"/>
              <a:endCxn id="30" idx="0"/>
            </p:cNvCxnSpPr>
            <p:nvPr/>
          </p:nvCxnSpPr>
          <p:spPr>
            <a:xfrm flipH="1">
              <a:off x="1360708" y="4043474"/>
              <a:ext cx="2018668" cy="537725"/>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1330517" y="5159181"/>
              <a:ext cx="45719" cy="45719"/>
            </a:xfrm>
            <a:prstGeom prst="ellipse">
              <a:avLst/>
            </a:prstGeom>
            <a:solidFill>
              <a:schemeClr val="tx1"/>
            </a:solidFill>
            <a:ln w="28575">
              <a:solidFill>
                <a:schemeClr val="tx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algn="ctr"/>
              <a:endParaRPr lang="en-US" sz="1000" dirty="0">
                <a:solidFill>
                  <a:schemeClr val="tx1"/>
                </a:solidFill>
                <a:latin typeface="Cambria" panose="02040503050406030204" pitchFamily="18" charset="0"/>
                <a:cs typeface="Calibri" panose="020F0502020204030204" pitchFamily="34" charset="0"/>
              </a:endParaRPr>
            </a:p>
          </p:txBody>
        </p:sp>
        <p:sp>
          <p:nvSpPr>
            <p:cNvPr id="42" name="Oval 41"/>
            <p:cNvSpPr/>
            <p:nvPr/>
          </p:nvSpPr>
          <p:spPr>
            <a:xfrm>
              <a:off x="2011681" y="5158740"/>
              <a:ext cx="45719" cy="45719"/>
            </a:xfrm>
            <a:prstGeom prst="ellipse">
              <a:avLst/>
            </a:prstGeom>
            <a:solidFill>
              <a:schemeClr val="tx1"/>
            </a:solidFill>
            <a:ln w="28575">
              <a:solidFill>
                <a:schemeClr val="tx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algn="ctr"/>
              <a:endParaRPr lang="en-US" sz="1000" dirty="0">
                <a:solidFill>
                  <a:schemeClr val="tx1"/>
                </a:solidFill>
                <a:latin typeface="Cambria" panose="02040503050406030204" pitchFamily="18" charset="0"/>
                <a:cs typeface="Calibri" panose="020F0502020204030204" pitchFamily="34" charset="0"/>
              </a:endParaRPr>
            </a:p>
          </p:txBody>
        </p:sp>
        <p:sp>
          <p:nvSpPr>
            <p:cNvPr id="43" name="Oval 42"/>
            <p:cNvSpPr/>
            <p:nvPr/>
          </p:nvSpPr>
          <p:spPr>
            <a:xfrm>
              <a:off x="2687013" y="5160063"/>
              <a:ext cx="45719" cy="45719"/>
            </a:xfrm>
            <a:prstGeom prst="ellipse">
              <a:avLst/>
            </a:prstGeom>
            <a:solidFill>
              <a:schemeClr val="tx1"/>
            </a:solidFill>
            <a:ln w="28575">
              <a:solidFill>
                <a:schemeClr val="tx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algn="ctr"/>
              <a:endParaRPr lang="en-US" sz="1000" dirty="0">
                <a:solidFill>
                  <a:schemeClr val="tx1"/>
                </a:solidFill>
                <a:latin typeface="Cambria" panose="02040503050406030204" pitchFamily="18" charset="0"/>
                <a:cs typeface="Calibri" panose="020F0502020204030204" pitchFamily="34" charset="0"/>
              </a:endParaRPr>
            </a:p>
          </p:txBody>
        </p:sp>
        <p:sp>
          <p:nvSpPr>
            <p:cNvPr id="44" name="Oval 43"/>
            <p:cNvSpPr/>
            <p:nvPr/>
          </p:nvSpPr>
          <p:spPr>
            <a:xfrm>
              <a:off x="3356516" y="5159181"/>
              <a:ext cx="45719" cy="45719"/>
            </a:xfrm>
            <a:prstGeom prst="ellipse">
              <a:avLst/>
            </a:prstGeom>
            <a:solidFill>
              <a:schemeClr val="tx1"/>
            </a:solidFill>
            <a:ln w="28575">
              <a:solidFill>
                <a:schemeClr val="tx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algn="ctr"/>
              <a:endParaRPr lang="en-US" sz="1000" dirty="0">
                <a:solidFill>
                  <a:schemeClr val="tx1"/>
                </a:solidFill>
                <a:latin typeface="Cambria" panose="02040503050406030204" pitchFamily="18" charset="0"/>
                <a:cs typeface="Calibri" panose="020F0502020204030204" pitchFamily="34" charset="0"/>
              </a:endParaRPr>
            </a:p>
          </p:txBody>
        </p:sp>
        <p:cxnSp>
          <p:nvCxnSpPr>
            <p:cNvPr id="45" name="Straight Arrow Connector 44"/>
            <p:cNvCxnSpPr>
              <a:stCxn id="41" idx="6"/>
              <a:endCxn id="42" idx="2"/>
            </p:cNvCxnSpPr>
            <p:nvPr/>
          </p:nvCxnSpPr>
          <p:spPr>
            <a:xfrm flipV="1">
              <a:off x="1376236" y="5181600"/>
              <a:ext cx="635445" cy="441"/>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2" idx="6"/>
              <a:endCxn id="43" idx="2"/>
            </p:cNvCxnSpPr>
            <p:nvPr/>
          </p:nvCxnSpPr>
          <p:spPr>
            <a:xfrm>
              <a:off x="2057400" y="5181600"/>
              <a:ext cx="629613" cy="1323"/>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3" idx="6"/>
              <a:endCxn id="44" idx="2"/>
            </p:cNvCxnSpPr>
            <p:nvPr/>
          </p:nvCxnSpPr>
          <p:spPr>
            <a:xfrm flipV="1">
              <a:off x="2732732" y="5182041"/>
              <a:ext cx="623784" cy="882"/>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24" idx="4"/>
              <a:endCxn id="30" idx="0"/>
            </p:cNvCxnSpPr>
            <p:nvPr/>
          </p:nvCxnSpPr>
          <p:spPr>
            <a:xfrm flipH="1">
              <a:off x="1360708" y="4043474"/>
              <a:ext cx="668002" cy="537725"/>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25" idx="4"/>
              <a:endCxn id="31" idx="0"/>
            </p:cNvCxnSpPr>
            <p:nvPr/>
          </p:nvCxnSpPr>
          <p:spPr>
            <a:xfrm flipH="1">
              <a:off x="2027210" y="4043474"/>
              <a:ext cx="676833" cy="530281"/>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25" idx="4"/>
              <a:endCxn id="33" idx="0"/>
            </p:cNvCxnSpPr>
            <p:nvPr/>
          </p:nvCxnSpPr>
          <p:spPr>
            <a:xfrm>
              <a:off x="2704043" y="4043474"/>
              <a:ext cx="682664" cy="534994"/>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6" idx="4"/>
              <a:endCxn id="32" idx="0"/>
            </p:cNvCxnSpPr>
            <p:nvPr/>
          </p:nvCxnSpPr>
          <p:spPr>
            <a:xfrm flipH="1">
              <a:off x="2711374" y="4043474"/>
              <a:ext cx="668002" cy="534994"/>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1" idx="4"/>
              <a:endCxn id="44" idx="0"/>
            </p:cNvCxnSpPr>
            <p:nvPr/>
          </p:nvCxnSpPr>
          <p:spPr>
            <a:xfrm>
              <a:off x="2027210" y="4619474"/>
              <a:ext cx="1352166" cy="539707"/>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0" idx="4"/>
              <a:endCxn id="43" idx="0"/>
            </p:cNvCxnSpPr>
            <p:nvPr/>
          </p:nvCxnSpPr>
          <p:spPr>
            <a:xfrm>
              <a:off x="1360708" y="4626918"/>
              <a:ext cx="1349165" cy="533145"/>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1" idx="4"/>
              <a:endCxn id="42" idx="0"/>
            </p:cNvCxnSpPr>
            <p:nvPr/>
          </p:nvCxnSpPr>
          <p:spPr>
            <a:xfrm>
              <a:off x="2027210" y="4619474"/>
              <a:ext cx="7331" cy="539266"/>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33" idx="4"/>
              <a:endCxn id="41" idx="0"/>
            </p:cNvCxnSpPr>
            <p:nvPr/>
          </p:nvCxnSpPr>
          <p:spPr>
            <a:xfrm flipH="1">
              <a:off x="1353377" y="4624187"/>
              <a:ext cx="2033330" cy="534994"/>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1" idx="4"/>
              <a:endCxn id="41" idx="0"/>
            </p:cNvCxnSpPr>
            <p:nvPr/>
          </p:nvCxnSpPr>
          <p:spPr>
            <a:xfrm flipH="1">
              <a:off x="1353377" y="4619474"/>
              <a:ext cx="673833" cy="539707"/>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2" idx="4"/>
              <a:endCxn id="42" idx="0"/>
            </p:cNvCxnSpPr>
            <p:nvPr/>
          </p:nvCxnSpPr>
          <p:spPr>
            <a:xfrm flipH="1">
              <a:off x="2034541" y="4624187"/>
              <a:ext cx="676833" cy="534553"/>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32" idx="5"/>
              <a:endCxn id="44" idx="7"/>
            </p:cNvCxnSpPr>
            <p:nvPr/>
          </p:nvCxnSpPr>
          <p:spPr>
            <a:xfrm>
              <a:off x="2727538" y="4617492"/>
              <a:ext cx="668002" cy="548384"/>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3" idx="4"/>
              <a:endCxn id="43" idx="0"/>
            </p:cNvCxnSpPr>
            <p:nvPr/>
          </p:nvCxnSpPr>
          <p:spPr>
            <a:xfrm flipH="1">
              <a:off x="2709873" y="4624187"/>
              <a:ext cx="676834" cy="535876"/>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grpSp>
      <p:pic>
        <p:nvPicPr>
          <p:cNvPr id="61" name="Picture 20" descr="alt=&quot;Memory Ddr Magnus Erik L Clipart Icon PNG&quot; title=&quot;Memory Ddr Magnus Erik L Clipart Icon PNG&quo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2976" y="4558580"/>
            <a:ext cx="1737425" cy="13052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ntegrated circui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578920"/>
            <a:ext cx="1292424" cy="1292424"/>
          </a:xfrm>
          <a:prstGeom prst="rect">
            <a:avLst/>
          </a:prstGeom>
          <a:noFill/>
          <a:extLst>
            <a:ext uri="{909E8E84-426E-40DD-AFC4-6F175D3DCCD1}">
              <a14:hiddenFill xmlns:a14="http://schemas.microsoft.com/office/drawing/2010/main">
                <a:solidFill>
                  <a:srgbClr val="FFFFFF"/>
                </a:solidFill>
              </a14:hiddenFill>
            </a:ext>
          </a:extLst>
        </p:spPr>
      </p:pic>
      <p:sp>
        <p:nvSpPr>
          <p:cNvPr id="64" name="Rectangle 63"/>
          <p:cNvSpPr/>
          <p:nvPr/>
        </p:nvSpPr>
        <p:spPr>
          <a:xfrm>
            <a:off x="2152439" y="4429780"/>
            <a:ext cx="627095" cy="523220"/>
          </a:xfrm>
          <a:prstGeom prst="rect">
            <a:avLst/>
          </a:prstGeom>
        </p:spPr>
        <p:txBody>
          <a:bodyPr wrap="none">
            <a:spAutoFit/>
          </a:bodyPr>
          <a:lstStyle/>
          <a:p>
            <a:pPr algn="ctr"/>
            <a:r>
              <a:rPr lang="en-US" sz="2800" i="1" dirty="0">
                <a:latin typeface="Calibri" panose="020F0502020204030204" pitchFamily="34" charset="0"/>
                <a:cs typeface="Calibri" panose="020F0502020204030204" pitchFamily="34" charset="0"/>
              </a:rPr>
              <a:t>H</a:t>
            </a:r>
            <a:r>
              <a:rPr lang="en-US" sz="2800" dirty="0">
                <a:latin typeface="Calibri" panose="020F0502020204030204" pitchFamily="34" charset="0"/>
                <a:cs typeface="Calibri" panose="020F0502020204030204" pitchFamily="34" charset="0"/>
              </a:rPr>
              <a:t>()</a:t>
            </a:r>
          </a:p>
        </p:txBody>
      </p:sp>
      <p:cxnSp>
        <p:nvCxnSpPr>
          <p:cNvPr id="66" name="Straight Arrow Connector 65"/>
          <p:cNvCxnSpPr/>
          <p:nvPr/>
        </p:nvCxnSpPr>
        <p:spPr>
          <a:xfrm>
            <a:off x="4356446" y="5188520"/>
            <a:ext cx="748954"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68" name="Picture 20" descr="alt=&quot;Memory Ddr Magnus Erik L Clipart Icon PNG&quot; title=&quot;Memory Ddr Magnus Erik L Clipart Icon PNG&quot;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0276" y="4519685"/>
            <a:ext cx="774207" cy="58162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2514599" y="3927949"/>
            <a:ext cx="731351" cy="650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4700661" y="3659415"/>
            <a:ext cx="39064" cy="1441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45950" y="4114800"/>
            <a:ext cx="1111202" cy="307777"/>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Bit in cache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84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an </a:t>
            </a:r>
            <a:r>
              <a:rPr lang="en-US" dirty="0" err="1" smtClean="0"/>
              <a:t>iMHF</a:t>
            </a:r>
            <a:r>
              <a:rPr lang="en-US" dirty="0" smtClean="0"/>
              <a:t> (</a:t>
            </a:r>
            <a:r>
              <a:rPr lang="en-US" dirty="0" smtClean="0">
                <a:solidFill>
                  <a:srgbClr val="FF0000"/>
                </a:solidFill>
              </a:rPr>
              <a:t>red</a:t>
            </a:r>
            <a:r>
              <a:rPr lang="en-US" dirty="0" smtClean="0"/>
              <a:t>-</a:t>
            </a:r>
            <a:r>
              <a:rPr lang="en-US" dirty="0" smtClean="0">
                <a:solidFill>
                  <a:srgbClr val="003DB8"/>
                </a:solidFill>
              </a:rPr>
              <a:t>blue</a:t>
            </a:r>
            <a:r>
              <a:rPr lang="en-US" dirty="0" smtClean="0"/>
              <a:t> </a:t>
            </a:r>
            <a:r>
              <a:rPr lang="en-US" b="1" dirty="0" smtClean="0">
                <a:solidFill>
                  <a:srgbClr val="7030A0"/>
                </a:solidFill>
              </a:rPr>
              <a:t>pebbling</a:t>
            </a:r>
            <a:r>
              <a:rPr lang="en-US" dirty="0" smtClean="0"/>
              <a:t>)</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13798" y="3763695"/>
                <a:ext cx="11564404" cy="1871175"/>
              </a:xfrm>
            </p:spPr>
            <p:txBody>
              <a:bodyPr>
                <a:noAutofit/>
              </a:bodyPr>
              <a:lstStyle/>
              <a:p>
                <a:pPr marL="0" indent="0">
                  <a:buNone/>
                </a:pPr>
                <a:r>
                  <a:rPr lang="en-US" sz="3200" b="1" dirty="0" smtClean="0">
                    <a:ea typeface="Cambria Math" panose="02040503050406030204" pitchFamily="18" charset="0"/>
                  </a:rPr>
                  <a:t>Pebbling:  </a:t>
                </a:r>
                <a14:m>
                  <m:oMath xmlns:m="http://schemas.openxmlformats.org/officeDocument/2006/math">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𝑃</m:t>
                        </m:r>
                      </m:e>
                    </m:acc>
                  </m:oMath>
                </a14:m>
                <a:r>
                  <a:rPr lang="en-US" sz="3200" dirty="0" smtClean="0">
                    <a:ea typeface="Cambria Math" panose="02040503050406030204" pitchFamily="18" charset="0"/>
                  </a:rPr>
                  <a:t>=(</a:t>
                </a:r>
                <a:r>
                  <a:rPr lang="en-US" sz="3200" dirty="0" smtClean="0">
                    <a:solidFill>
                      <a:srgbClr val="003DB8"/>
                    </a:solidFill>
                    <a:ea typeface="Cambria Math" panose="02040503050406030204" pitchFamily="18" charset="0"/>
                  </a:rPr>
                  <a:t>B</a:t>
                </a:r>
                <a:r>
                  <a:rPr lang="en-US" sz="3200" baseline="-25000" dirty="0" smtClean="0">
                    <a:solidFill>
                      <a:srgbClr val="003DB8"/>
                    </a:solidFill>
                    <a:ea typeface="Cambria Math" panose="02040503050406030204" pitchFamily="18" charset="0"/>
                  </a:rPr>
                  <a:t>1</a:t>
                </a:r>
                <a:r>
                  <a:rPr lang="en-US" sz="3200" dirty="0" smtClean="0">
                    <a:ea typeface="Cambria Math" panose="02040503050406030204" pitchFamily="18" charset="0"/>
                  </a:rPr>
                  <a:t>,</a:t>
                </a:r>
                <a:r>
                  <a:rPr lang="en-US" sz="3200" dirty="0" smtClean="0">
                    <a:solidFill>
                      <a:srgbClr val="FF0000"/>
                    </a:solidFill>
                    <a:ea typeface="Cambria Math" panose="02040503050406030204" pitchFamily="18" charset="0"/>
                  </a:rPr>
                  <a:t>R</a:t>
                </a:r>
                <a:r>
                  <a:rPr lang="en-US" sz="3200" baseline="-25000" dirty="0" smtClean="0">
                    <a:solidFill>
                      <a:srgbClr val="FF0000"/>
                    </a:solidFill>
                    <a:ea typeface="Cambria Math" panose="02040503050406030204" pitchFamily="18" charset="0"/>
                  </a:rPr>
                  <a:t>1</a:t>
                </a:r>
                <a:r>
                  <a:rPr lang="en-US" sz="3200" dirty="0" smtClean="0">
                    <a:ea typeface="Cambria Math" panose="02040503050406030204" pitchFamily="18" charset="0"/>
                  </a:rPr>
                  <a:t>)…,</a:t>
                </a:r>
                <a:r>
                  <a:rPr lang="en-US" sz="3200" dirty="0">
                    <a:ea typeface="Cambria Math" panose="02040503050406030204" pitchFamily="18" charset="0"/>
                  </a:rPr>
                  <a:t> </a:t>
                </a:r>
                <a:r>
                  <a:rPr lang="en-US" sz="3200" dirty="0" smtClean="0">
                    <a:ea typeface="Cambria Math" panose="02040503050406030204" pitchFamily="18" charset="0"/>
                  </a:rPr>
                  <a:t>(</a:t>
                </a:r>
                <a:r>
                  <a:rPr lang="en-US" sz="3200" dirty="0" err="1" smtClean="0">
                    <a:solidFill>
                      <a:srgbClr val="003DB8"/>
                    </a:solidFill>
                    <a:ea typeface="Cambria Math" panose="02040503050406030204" pitchFamily="18" charset="0"/>
                  </a:rPr>
                  <a:t>B</a:t>
                </a:r>
                <a:r>
                  <a:rPr lang="en-US" sz="3200" baseline="-25000" dirty="0" err="1" smtClean="0">
                    <a:solidFill>
                      <a:srgbClr val="003DB8"/>
                    </a:solidFill>
                    <a:ea typeface="Cambria Math" panose="02040503050406030204" pitchFamily="18" charset="0"/>
                  </a:rPr>
                  <a:t>t</a:t>
                </a:r>
                <a:r>
                  <a:rPr lang="en-US" sz="3200" dirty="0" err="1" smtClean="0">
                    <a:ea typeface="Cambria Math" panose="02040503050406030204" pitchFamily="18" charset="0"/>
                  </a:rPr>
                  <a:t>,</a:t>
                </a:r>
                <a:r>
                  <a:rPr lang="en-US" sz="3200" dirty="0" err="1" smtClean="0">
                    <a:solidFill>
                      <a:srgbClr val="FF0000"/>
                    </a:solidFill>
                    <a:ea typeface="Cambria Math" panose="02040503050406030204" pitchFamily="18" charset="0"/>
                  </a:rPr>
                  <a:t>R</a:t>
                </a:r>
                <a:r>
                  <a:rPr lang="en-US" sz="3200" baseline="-25000" dirty="0" err="1" smtClean="0">
                    <a:solidFill>
                      <a:srgbClr val="FF0000"/>
                    </a:solidFill>
                    <a:ea typeface="Cambria Math" panose="02040503050406030204" pitchFamily="18" charset="0"/>
                  </a:rPr>
                  <a:t>t</a:t>
                </a:r>
                <a:r>
                  <a:rPr lang="en-US" sz="3200" dirty="0" smtClean="0">
                    <a:ea typeface="Cambria Math" panose="02040503050406030204" pitchFamily="18" charset="0"/>
                  </a:rPr>
                  <a:t>) where</a:t>
                </a:r>
                <a:endParaRPr lang="en-US" sz="3200" dirty="0">
                  <a:ea typeface="Cambria Math" panose="02040503050406030204" pitchFamily="18" charset="0"/>
                </a:endParaRPr>
              </a:p>
              <a:p>
                <a:r>
                  <a:rPr lang="en-US" sz="3200" dirty="0" smtClean="0">
                    <a:ea typeface="Cambria Math" panose="02040503050406030204" pitchFamily="18" charset="0"/>
                  </a:rPr>
                  <a:t>Set of labels stored in </a:t>
                </a:r>
                <a:r>
                  <a:rPr lang="en-US" sz="3200" dirty="0" smtClean="0">
                    <a:ea typeface="Cambria Math" panose="02040503050406030204" pitchFamily="18" charset="0"/>
                  </a:rPr>
                  <a:t>memory at round i: </a:t>
                </a:r>
                <a:r>
                  <a:rPr lang="en-US" sz="3200" dirty="0" smtClean="0">
                    <a:solidFill>
                      <a:srgbClr val="003DB8"/>
                    </a:solidFill>
                    <a:ea typeface="Cambria Math" panose="02040503050406030204" pitchFamily="18" charset="0"/>
                  </a:rPr>
                  <a:t>B</a:t>
                </a:r>
                <a:r>
                  <a:rPr lang="en-US" sz="3200" baseline="-25000" dirty="0" smtClean="0">
                    <a:solidFill>
                      <a:srgbClr val="003DB8"/>
                    </a:solidFill>
                    <a:ea typeface="Cambria Math" panose="02040503050406030204" pitchFamily="18" charset="0"/>
                  </a:rPr>
                  <a:t>i</a:t>
                </a:r>
                <a:endParaRPr lang="en-US" sz="3200" baseline="-25000" dirty="0" smtClean="0">
                  <a:solidFill>
                    <a:srgbClr val="003DB8"/>
                  </a:solidFill>
                  <a:ea typeface="Cambria Math" panose="02040503050406030204" pitchFamily="18" charset="0"/>
                </a:endParaRPr>
              </a:p>
              <a:p>
                <a:r>
                  <a:rPr lang="en-US" sz="3200" dirty="0" smtClean="0">
                    <a:ea typeface="Cambria Math" panose="02040503050406030204" pitchFamily="18" charset="0"/>
                  </a:rPr>
                  <a:t>Set of labels stored in </a:t>
                </a:r>
                <a:r>
                  <a:rPr lang="en-US" sz="3200" dirty="0">
                    <a:ea typeface="Cambria Math" panose="02040503050406030204" pitchFamily="18" charset="0"/>
                  </a:rPr>
                  <a:t>cache at round </a:t>
                </a:r>
                <a:r>
                  <a:rPr lang="en-US" sz="3200" dirty="0" smtClean="0">
                    <a:ea typeface="Cambria Math" panose="02040503050406030204" pitchFamily="18" charset="0"/>
                  </a:rPr>
                  <a:t>i: </a:t>
                </a:r>
                <a:r>
                  <a:rPr lang="en-US" sz="3200" dirty="0" err="1" smtClean="0">
                    <a:solidFill>
                      <a:srgbClr val="FF0000"/>
                    </a:solidFill>
                    <a:ea typeface="Cambria Math" panose="02040503050406030204" pitchFamily="18" charset="0"/>
                  </a:rPr>
                  <a:t>R</a:t>
                </a:r>
                <a:r>
                  <a:rPr lang="en-US" sz="3200" baseline="-25000" dirty="0" err="1" smtClean="0">
                    <a:solidFill>
                      <a:srgbClr val="FF0000"/>
                    </a:solidFill>
                    <a:ea typeface="Cambria Math" panose="02040503050406030204" pitchFamily="18" charset="0"/>
                  </a:rPr>
                  <a:t>i</a:t>
                </a:r>
                <a:r>
                  <a:rPr lang="en-US" sz="3200" baseline="-25000" dirty="0" smtClean="0">
                    <a:solidFill>
                      <a:srgbClr val="FF0000"/>
                    </a:solidFill>
                    <a:ea typeface="Cambria Math" panose="02040503050406030204" pitchFamily="18" charset="0"/>
                  </a:rPr>
                  <a:t> </a:t>
                </a:r>
                <a:r>
                  <a:rPr lang="en-US" sz="3200" dirty="0">
                    <a:ea typeface="Cambria Math" panose="02040503050406030204" pitchFamily="18" charset="0"/>
                  </a:rPr>
                  <a:t>(Cache-Size: </a:t>
                </a:r>
                <a14:m>
                  <m:oMath xmlns:m="http://schemas.openxmlformats.org/officeDocument/2006/math">
                    <m:d>
                      <m:dPr>
                        <m:begChr m:val="|"/>
                        <m:endChr m:val="|"/>
                        <m:ctrlPr>
                          <a:rPr lang="en-US" sz="3200" i="1">
                            <a:latin typeface="Cambria Math" panose="02040503050406030204" pitchFamily="18" charset="0"/>
                            <a:ea typeface="Cambria Math" panose="02040503050406030204" pitchFamily="18" charset="0"/>
                          </a:rPr>
                        </m:ctrlPr>
                      </m:dPr>
                      <m:e>
                        <m:r>
                          <m:rPr>
                            <m:nor/>
                          </m:rPr>
                          <a:rPr lang="en-US" sz="3200" dirty="0">
                            <a:solidFill>
                              <a:srgbClr val="FF0000"/>
                            </a:solidFill>
                            <a:ea typeface="Cambria Math" panose="02040503050406030204" pitchFamily="18" charset="0"/>
                          </a:rPr>
                          <m:t>R</m:t>
                        </m:r>
                        <m:r>
                          <m:rPr>
                            <m:nor/>
                          </m:rPr>
                          <a:rPr lang="en-US" sz="3200" baseline="-25000" dirty="0">
                            <a:solidFill>
                              <a:srgbClr val="FF0000"/>
                            </a:solidFill>
                            <a:ea typeface="Cambria Math" panose="02040503050406030204" pitchFamily="18" charset="0"/>
                          </a:rPr>
                          <m:t>i</m:t>
                        </m:r>
                      </m:e>
                    </m:d>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𝑚</m:t>
                    </m:r>
                  </m:oMath>
                </a14:m>
                <a:r>
                  <a:rPr lang="en-US" sz="3200" dirty="0">
                    <a:ea typeface="Cambria Math" panose="02040503050406030204" pitchFamily="18" charset="0"/>
                  </a:rPr>
                  <a:t>)</a:t>
                </a:r>
              </a:p>
              <a:p>
                <a:endParaRPr lang="en-US" sz="3200" baseline="-25000" dirty="0" smtClean="0">
                  <a:solidFill>
                    <a:srgbClr val="FF0000"/>
                  </a:solidFill>
                  <a:ea typeface="Cambria Math" panose="02040503050406030204" pitchFamily="18" charset="0"/>
                </a:endParaRPr>
              </a:p>
              <a:p>
                <a:pPr marL="50800" indent="0">
                  <a:buNone/>
                </a:pPr>
                <a:r>
                  <a:rPr lang="en-US" sz="3200" b="1" dirty="0">
                    <a:ea typeface="Cambria Math" panose="02040503050406030204" pitchFamily="18" charset="0"/>
                  </a:rPr>
                  <a:t>Goal: </a:t>
                </a:r>
                <a:r>
                  <a:rPr lang="en-US" sz="3200" dirty="0" smtClean="0">
                    <a:ea typeface="Cambria Math" panose="02040503050406030204" pitchFamily="18" charset="0"/>
                  </a:rPr>
                  <a:t>place red pebble on last node (N) in in </a:t>
                </a:r>
                <a:r>
                  <a:rPr lang="en-US" sz="3200" dirty="0">
                    <a:ea typeface="Cambria Math" panose="02040503050406030204" pitchFamily="18" charset="0"/>
                  </a:rPr>
                  <a:t>G</a:t>
                </a:r>
                <a:endParaRPr lang="en-US" sz="3200" baseline="-25000" dirty="0">
                  <a:solidFill>
                    <a:srgbClr val="FF0000"/>
                  </a:solidFill>
                  <a:ea typeface="Cambria Math" panose="02040503050406030204" pitchFamily="18" charset="0"/>
                </a:endParaRPr>
              </a:p>
              <a:p>
                <a:endParaRPr lang="en-US" sz="32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13798" y="3763695"/>
                <a:ext cx="11564404" cy="1871175"/>
              </a:xfrm>
              <a:blipFill>
                <a:blip r:embed="rId3"/>
                <a:stretch>
                  <a:fillRect l="-1317" b="-64495"/>
                </a:stretch>
              </a:blipFill>
            </p:spPr>
            <p:txBody>
              <a:bodyPr/>
              <a:lstStyle/>
              <a:p>
                <a:r>
                  <a:rPr lang="en-US">
                    <a:noFill/>
                  </a:rPr>
                  <a:t> </a:t>
                </a:r>
              </a:p>
            </p:txBody>
          </p:sp>
        </mc:Fallback>
      </mc:AlternateContent>
      <p:sp>
        <p:nvSpPr>
          <p:cNvPr id="4" name="Oval 3"/>
          <p:cNvSpPr/>
          <p:nvPr/>
        </p:nvSpPr>
        <p:spPr>
          <a:xfrm>
            <a:off x="3831451" y="2236456"/>
            <a:ext cx="625344" cy="6230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1</a:t>
            </a:r>
          </a:p>
        </p:txBody>
      </p:sp>
      <p:sp>
        <p:nvSpPr>
          <p:cNvPr id="5" name="Oval 4"/>
          <p:cNvSpPr/>
          <p:nvPr/>
        </p:nvSpPr>
        <p:spPr>
          <a:xfrm>
            <a:off x="4807559" y="1915869"/>
            <a:ext cx="707779" cy="5913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2</a:t>
            </a:r>
          </a:p>
        </p:txBody>
      </p:sp>
      <p:sp>
        <p:nvSpPr>
          <p:cNvPr id="6" name="Oval 5"/>
          <p:cNvSpPr/>
          <p:nvPr/>
        </p:nvSpPr>
        <p:spPr>
          <a:xfrm>
            <a:off x="5709706" y="2428479"/>
            <a:ext cx="581135" cy="55789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3</a:t>
            </a:r>
          </a:p>
        </p:txBody>
      </p:sp>
      <p:sp>
        <p:nvSpPr>
          <p:cNvPr id="7" name="Oval 6"/>
          <p:cNvSpPr/>
          <p:nvPr/>
        </p:nvSpPr>
        <p:spPr>
          <a:xfrm>
            <a:off x="6674874" y="1975334"/>
            <a:ext cx="1034711"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smtClean="0">
                <a:latin typeface="Arial" panose="020B0604020202020204" pitchFamily="34" charset="0"/>
              </a:rPr>
              <a:t>N=4</a:t>
            </a:r>
            <a:endParaRPr lang="en-US" sz="2267" b="1" dirty="0">
              <a:latin typeface="Arial" panose="020B0604020202020204" pitchFamily="34" charset="0"/>
            </a:endParaRPr>
          </a:p>
        </p:txBody>
      </p:sp>
      <p:cxnSp>
        <p:nvCxnSpPr>
          <p:cNvPr id="8" name="Straight Arrow Connector 7"/>
          <p:cNvCxnSpPr/>
          <p:nvPr/>
        </p:nvCxnSpPr>
        <p:spPr>
          <a:xfrm>
            <a:off x="3165861" y="2519873"/>
            <a:ext cx="662739"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6"/>
          </p:cNvCxnSpPr>
          <p:nvPr/>
        </p:nvCxnSpPr>
        <p:spPr>
          <a:xfrm>
            <a:off x="7709585" y="2254282"/>
            <a:ext cx="443815" cy="156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045485" y="1967918"/>
            <a:ext cx="1827744" cy="523220"/>
          </a:xfrm>
          <a:prstGeom prst="rect">
            <a:avLst/>
          </a:prstGeom>
          <a:noFill/>
        </p:spPr>
        <p:txBody>
          <a:bodyPr wrap="none" lIns="91440" tIns="45720" rIns="91440" bIns="45720" rtlCol="0">
            <a:spAutoFit/>
          </a:bodyPr>
          <a:lstStyle/>
          <a:p>
            <a:r>
              <a:rPr lang="en-US" sz="2800" dirty="0">
                <a:latin typeface="Arial" panose="020B0604020202020204" pitchFamily="34" charset="0"/>
                <a:cs typeface="Arial" panose="020B0604020202020204" pitchFamily="34" charset="0"/>
              </a:rPr>
              <a:t>Output: </a:t>
            </a:r>
            <a:r>
              <a:rPr lang="en-US" sz="2800" dirty="0" smtClean="0">
                <a:latin typeface="Arial" panose="020B0604020202020204" pitchFamily="34" charset="0"/>
                <a:cs typeface="Arial" panose="020B0604020202020204" pitchFamily="34" charset="0"/>
              </a:rPr>
              <a:t>L</a:t>
            </a:r>
            <a:r>
              <a:rPr lang="en-US" sz="2800" baseline="-25000" dirty="0" smtClean="0">
                <a:latin typeface="Arial" panose="020B0604020202020204" pitchFamily="34" charset="0"/>
                <a:cs typeface="Arial" panose="020B0604020202020204" pitchFamily="34" charset="0"/>
              </a:rPr>
              <a:t>N</a:t>
            </a:r>
            <a:endParaRPr lang="en-US" sz="2800" baseline="-25000" dirty="0">
              <a:latin typeface="Arial" panose="020B0604020202020204" pitchFamily="34" charset="0"/>
              <a:cs typeface="Arial" panose="020B0604020202020204" pitchFamily="34" charset="0"/>
            </a:endParaRPr>
          </a:p>
        </p:txBody>
      </p:sp>
      <p:sp>
        <p:nvSpPr>
          <p:cNvPr id="11" name="TextBox 10"/>
          <p:cNvSpPr txBox="1"/>
          <p:nvPr/>
        </p:nvSpPr>
        <p:spPr>
          <a:xfrm>
            <a:off x="2413932" y="2058569"/>
            <a:ext cx="1083951" cy="523220"/>
          </a:xfrm>
          <a:prstGeom prst="rect">
            <a:avLst/>
          </a:prstGeom>
          <a:noFill/>
        </p:spPr>
        <p:txBody>
          <a:bodyPr wrap="none" lIns="91440" tIns="45720" rIns="91440" bIns="45720" rtlCol="0">
            <a:spAutoFit/>
          </a:bodyPr>
          <a:lstStyle/>
          <a:p>
            <a:r>
              <a:rPr lang="en-US" sz="2800" dirty="0">
                <a:latin typeface="Arial" panose="020B0604020202020204" pitchFamily="34" charset="0"/>
                <a:cs typeface="Arial" panose="020B0604020202020204" pitchFamily="34" charset="0"/>
              </a:rPr>
              <a:t>Input:</a:t>
            </a:r>
          </a:p>
        </p:txBody>
      </p:sp>
      <p:sp>
        <p:nvSpPr>
          <p:cNvPr id="12" name="TextBox 11"/>
          <p:cNvSpPr txBox="1"/>
          <p:nvPr/>
        </p:nvSpPr>
        <p:spPr>
          <a:xfrm>
            <a:off x="2414849" y="2559274"/>
            <a:ext cx="1603324" cy="523220"/>
          </a:xfrm>
          <a:prstGeom prst="rect">
            <a:avLst/>
          </a:prstGeom>
          <a:noFill/>
        </p:spPr>
        <p:txBody>
          <a:bodyPr wrap="none" lIns="91440" tIns="45720" rIns="91440" bIns="45720" rtlCol="0">
            <a:spAutoFit/>
          </a:bodyPr>
          <a:lstStyle/>
          <a:p>
            <a:r>
              <a:rPr lang="en-US" sz="2800" dirty="0" err="1">
                <a:latin typeface="Arial" panose="020B0604020202020204" pitchFamily="34" charset="0"/>
                <a:cs typeface="Arial" panose="020B0604020202020204" pitchFamily="34" charset="0"/>
              </a:rPr>
              <a:t>pwd</a:t>
            </a:r>
            <a:r>
              <a:rPr lang="en-US" sz="2800" dirty="0">
                <a:latin typeface="Arial" panose="020B0604020202020204" pitchFamily="34" charset="0"/>
                <a:cs typeface="Arial" panose="020B0604020202020204" pitchFamily="34" charset="0"/>
              </a:rPr>
              <a:t>, salt</a:t>
            </a:r>
          </a:p>
        </p:txBody>
      </p:sp>
      <p:cxnSp>
        <p:nvCxnSpPr>
          <p:cNvPr id="13" name="Straight Arrow Connector 12"/>
          <p:cNvCxnSpPr>
            <a:stCxn id="4" idx="7"/>
          </p:cNvCxnSpPr>
          <p:nvPr/>
        </p:nvCxnSpPr>
        <p:spPr>
          <a:xfrm flipV="1">
            <a:off x="4365216" y="2194443"/>
            <a:ext cx="438555" cy="1332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448903" y="2697728"/>
            <a:ext cx="1270603" cy="339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282006" y="2396480"/>
            <a:ext cx="344735" cy="23051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519126" y="2255842"/>
            <a:ext cx="366271" cy="2073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527826" y="2127843"/>
            <a:ext cx="1162161" cy="1073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278485" y="2817767"/>
            <a:ext cx="977524" cy="410968"/>
          </a:xfrm>
          <a:prstGeom prst="straightConnector1">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9" name="TextBox 18"/>
              <p:cNvSpPr txBox="1"/>
              <p:nvPr/>
            </p:nvSpPr>
            <p:spPr>
              <a:xfrm>
                <a:off x="6674874" y="3157900"/>
                <a:ext cx="2426241" cy="523220"/>
              </a:xfrm>
              <a:prstGeom prst="rect">
                <a:avLst/>
              </a:prstGeom>
              <a:noFill/>
            </p:spPr>
            <p:txBody>
              <a:bodyPr wrap="none" lIns="91440" tIns="45720" rIns="91440" bIns="4572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𝐿</m:t>
                      </m:r>
                      <m:r>
                        <a:rPr lang="en-US" sz="2800" i="1" baseline="-25000">
                          <a:latin typeface="Cambria Math" panose="02040503050406030204" pitchFamily="18" charset="0"/>
                        </a:rPr>
                        <m:t>3</m:t>
                      </m:r>
                      <m:r>
                        <a:rPr lang="en-US" sz="2800" i="1">
                          <a:latin typeface="Cambria Math" panose="02040503050406030204" pitchFamily="18" charset="0"/>
                        </a:rPr>
                        <m:t>=</m:t>
                      </m:r>
                      <m:r>
                        <a:rPr lang="en-US" sz="2800" i="1">
                          <a:latin typeface="Cambria Math" panose="02040503050406030204" pitchFamily="18" charset="0"/>
                        </a:rPr>
                        <m:t>𝐻</m:t>
                      </m:r>
                      <m:r>
                        <a:rPr lang="en-US" sz="2800" i="1">
                          <a:latin typeface="Cambria Math" panose="02040503050406030204" pitchFamily="18" charset="0"/>
                        </a:rPr>
                        <m:t>(</m:t>
                      </m:r>
                      <m:r>
                        <a:rPr lang="en-US" sz="2800" i="1">
                          <a:latin typeface="Cambria Math" panose="02040503050406030204" pitchFamily="18" charset="0"/>
                        </a:rPr>
                        <m:t>𝐿</m:t>
                      </m:r>
                      <m:r>
                        <a:rPr lang="en-US" sz="2800" i="1" baseline="-25000">
                          <a:latin typeface="Cambria Math" panose="02040503050406030204" pitchFamily="18" charset="0"/>
                        </a:rPr>
                        <m:t>2</m:t>
                      </m:r>
                      <m:r>
                        <a:rPr lang="en-US" sz="2800" i="1">
                          <a:latin typeface="Cambria Math" panose="02040503050406030204" pitchFamily="18" charset="0"/>
                        </a:rPr>
                        <m:t>,</m:t>
                      </m:r>
                      <m:r>
                        <a:rPr lang="en-US" sz="2800" i="1">
                          <a:latin typeface="Cambria Math" panose="02040503050406030204" pitchFamily="18" charset="0"/>
                        </a:rPr>
                        <m:t>𝐿</m:t>
                      </m:r>
                      <m:r>
                        <a:rPr lang="en-US" sz="2800" i="1" baseline="-25000">
                          <a:latin typeface="Cambria Math" panose="02040503050406030204" pitchFamily="18" charset="0"/>
                        </a:rPr>
                        <m:t>1</m:t>
                      </m:r>
                      <m:r>
                        <a:rPr lang="en-US" sz="2800" i="1">
                          <a:latin typeface="Cambria Math" panose="02040503050406030204" pitchFamily="18" charset="0"/>
                        </a:rPr>
                        <m:t>)</m:t>
                      </m:r>
                    </m:oMath>
                  </m:oMathPara>
                </a14:m>
                <a:endParaRPr lang="en-US" sz="2800" dirty="0" err="1">
                  <a:latin typeface="Arial" panose="020B0604020202020204" pitchFamily="34" charset="0"/>
                  <a:cs typeface="Arial" panose="020B0604020202020204" pitchFamily="34"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6674874" y="3157900"/>
                <a:ext cx="2426241" cy="523220"/>
              </a:xfrm>
              <a:prstGeom prst="rect">
                <a:avLst/>
              </a:prstGeom>
              <a:blipFill>
                <a:blip r:embed="rId4"/>
                <a:stretch>
                  <a:fillRect/>
                </a:stretch>
              </a:blipFill>
            </p:spPr>
            <p:txBody>
              <a:bodyPr/>
              <a:lstStyle/>
              <a:p>
                <a:r>
                  <a:rPr lang="en-US">
                    <a:noFill/>
                  </a:rPr>
                  <a:t> </a:t>
                </a:r>
              </a:p>
            </p:txBody>
          </p:sp>
        </mc:Fallback>
      </mc:AlternateContent>
      <p:cxnSp>
        <p:nvCxnSpPr>
          <p:cNvPr id="20" name="Straight Arrow Connector 19"/>
          <p:cNvCxnSpPr>
            <a:endCxn id="4" idx="4"/>
          </p:cNvCxnSpPr>
          <p:nvPr/>
        </p:nvCxnSpPr>
        <p:spPr>
          <a:xfrm flipV="1">
            <a:off x="4041948" y="2859468"/>
            <a:ext cx="102177" cy="497027"/>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1" name="TextBox 20"/>
              <p:cNvSpPr txBox="1"/>
              <p:nvPr/>
            </p:nvSpPr>
            <p:spPr>
              <a:xfrm>
                <a:off x="2453010" y="3228736"/>
                <a:ext cx="3092450" cy="523220"/>
              </a:xfrm>
              <a:prstGeom prst="rect">
                <a:avLst/>
              </a:prstGeom>
              <a:noFill/>
            </p:spPr>
            <p:txBody>
              <a:bodyPr wrap="none" lIns="91440" tIns="45720" rIns="91440" bIns="4572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𝐿</m:t>
                      </m:r>
                      <m:r>
                        <a:rPr lang="en-US" sz="2800" i="1" baseline="-25000">
                          <a:latin typeface="Cambria Math" panose="02040503050406030204" pitchFamily="18" charset="0"/>
                        </a:rPr>
                        <m:t>1</m:t>
                      </m:r>
                      <m:r>
                        <a:rPr lang="en-US" sz="2800" i="1">
                          <a:latin typeface="Cambria Math" panose="02040503050406030204" pitchFamily="18" charset="0"/>
                        </a:rPr>
                        <m:t>=</m:t>
                      </m:r>
                      <m:r>
                        <a:rPr lang="en-US" sz="2800" i="1">
                          <a:latin typeface="Cambria Math" panose="02040503050406030204" pitchFamily="18" charset="0"/>
                        </a:rPr>
                        <m:t>𝐻</m:t>
                      </m:r>
                      <m:r>
                        <a:rPr lang="en-US" sz="2800" i="1">
                          <a:latin typeface="Cambria Math" panose="02040503050406030204" pitchFamily="18" charset="0"/>
                        </a:rPr>
                        <m:t>(</m:t>
                      </m:r>
                      <m:r>
                        <a:rPr lang="en-US" sz="2800" i="1">
                          <a:latin typeface="Cambria Math" panose="02040503050406030204" pitchFamily="18" charset="0"/>
                        </a:rPr>
                        <m:t>𝑝𝑤𝑑</m:t>
                      </m:r>
                      <m:r>
                        <a:rPr lang="en-US" sz="2800" i="1">
                          <a:latin typeface="Cambria Math" panose="02040503050406030204" pitchFamily="18" charset="0"/>
                        </a:rPr>
                        <m:t>,</m:t>
                      </m:r>
                      <m:r>
                        <a:rPr lang="en-US" sz="2800" i="1">
                          <a:latin typeface="Cambria Math" panose="02040503050406030204" pitchFamily="18" charset="0"/>
                        </a:rPr>
                        <m:t>𝑠𝑎𝑙𝑡</m:t>
                      </m:r>
                      <m:r>
                        <a:rPr lang="en-US" sz="2800" i="1">
                          <a:latin typeface="Cambria Math" panose="02040503050406030204" pitchFamily="18" charset="0"/>
                        </a:rPr>
                        <m:t>)</m:t>
                      </m:r>
                    </m:oMath>
                  </m:oMathPara>
                </a14:m>
                <a:endParaRPr lang="en-US" sz="2800" dirty="0" err="1">
                  <a:latin typeface="Arial" panose="020B0604020202020204" pitchFamily="34" charset="0"/>
                  <a:cs typeface="Arial" panose="020B0604020202020204" pitchFamily="34" charset="0"/>
                </a:endParaRPr>
              </a:p>
            </p:txBody>
          </p:sp>
        </mc:Choice>
        <mc:Fallback>
          <p:sp>
            <p:nvSpPr>
              <p:cNvPr id="21" name="TextBox 20"/>
              <p:cNvSpPr txBox="1">
                <a:spLocks noRot="1" noChangeAspect="1" noMove="1" noResize="1" noEditPoints="1" noAdjustHandles="1" noChangeArrowheads="1" noChangeShapeType="1" noTextEdit="1"/>
              </p:cNvSpPr>
              <p:nvPr/>
            </p:nvSpPr>
            <p:spPr>
              <a:xfrm>
                <a:off x="2453010" y="3228736"/>
                <a:ext cx="3092450" cy="523220"/>
              </a:xfrm>
              <a:prstGeom prst="rect">
                <a:avLst/>
              </a:prstGeom>
              <a:blipFill>
                <a:blip r:embed="rId5"/>
                <a:stretch>
                  <a:fillRect/>
                </a:stretch>
              </a:blipFill>
            </p:spPr>
            <p:txBody>
              <a:bodyPr/>
              <a:lstStyle/>
              <a:p>
                <a:r>
                  <a:rPr lang="en-US">
                    <a:noFill/>
                  </a:rPr>
                  <a:t> </a:t>
                </a:r>
              </a:p>
            </p:txBody>
          </p:sp>
        </mc:Fallback>
      </mc:AlternateContent>
      <p:sp>
        <p:nvSpPr>
          <p:cNvPr id="22" name="Oval 21"/>
          <p:cNvSpPr/>
          <p:nvPr/>
        </p:nvSpPr>
        <p:spPr>
          <a:xfrm>
            <a:off x="3843807" y="2236456"/>
            <a:ext cx="625344" cy="623013"/>
          </a:xfrm>
          <a:prstGeom prst="ellipse">
            <a:avLst/>
          </a:prstGeom>
          <a:solidFill>
            <a:srgbClr val="003DB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1</a:t>
            </a:r>
          </a:p>
        </p:txBody>
      </p:sp>
      <p:cxnSp>
        <p:nvCxnSpPr>
          <p:cNvPr id="23" name="Straight Arrow Connector 22"/>
          <p:cNvCxnSpPr>
            <a:endCxn id="22" idx="4"/>
          </p:cNvCxnSpPr>
          <p:nvPr/>
        </p:nvCxnSpPr>
        <p:spPr>
          <a:xfrm flipV="1">
            <a:off x="4054304" y="2859468"/>
            <a:ext cx="102177" cy="497027"/>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4" name="Slide Number Placeholder 2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1243184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an </a:t>
            </a:r>
            <a:r>
              <a:rPr lang="en-US" dirty="0" err="1" smtClean="0"/>
              <a:t>iMHF</a:t>
            </a:r>
            <a:r>
              <a:rPr lang="en-US" dirty="0" smtClean="0"/>
              <a:t> (</a:t>
            </a:r>
            <a:r>
              <a:rPr lang="en-US" dirty="0" smtClean="0">
                <a:solidFill>
                  <a:srgbClr val="FF0000"/>
                </a:solidFill>
              </a:rPr>
              <a:t>red</a:t>
            </a:r>
            <a:r>
              <a:rPr lang="en-US" dirty="0" smtClean="0"/>
              <a:t>-</a:t>
            </a:r>
            <a:r>
              <a:rPr lang="en-US" dirty="0" smtClean="0">
                <a:solidFill>
                  <a:srgbClr val="003DB8"/>
                </a:solidFill>
              </a:rPr>
              <a:t>blue</a:t>
            </a:r>
            <a:r>
              <a:rPr lang="en-US" dirty="0" smtClean="0"/>
              <a:t> </a:t>
            </a:r>
            <a:r>
              <a:rPr lang="en-US" dirty="0" smtClean="0">
                <a:solidFill>
                  <a:schemeClr val="tx1"/>
                </a:solidFill>
              </a:rPr>
              <a:t>pebbling</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447800"/>
                <a:ext cx="11564404" cy="1871175"/>
              </a:xfrm>
            </p:spPr>
            <p:txBody>
              <a:bodyPr>
                <a:noAutofit/>
              </a:bodyPr>
              <a:lstStyle/>
              <a:p>
                <a:pPr marL="0" indent="0">
                  <a:buNone/>
                </a:pPr>
                <a:r>
                  <a:rPr lang="en-US" sz="3200" dirty="0" smtClean="0">
                    <a:ea typeface="Cambria Math" panose="02040503050406030204" pitchFamily="18" charset="0"/>
                  </a:rPr>
                  <a:t>Pebbling:  </a:t>
                </a:r>
                <a14:m>
                  <m:oMath xmlns:m="http://schemas.openxmlformats.org/officeDocument/2006/math">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𝑃</m:t>
                        </m:r>
                      </m:e>
                    </m:acc>
                    <m:r>
                      <a:rPr lang="en-US" sz="3200" b="0" i="1" smtClean="0">
                        <a:latin typeface="Cambria Math" panose="02040503050406030204" pitchFamily="18" charset="0"/>
                        <a:ea typeface="Cambria Math" panose="02040503050406030204" pitchFamily="18" charset="0"/>
                      </a:rPr>
                      <m:t>=</m:t>
                    </m:r>
                    <m:d>
                      <m:dPr>
                        <m:ctrlPr>
                          <a:rPr lang="en-US" sz="3200" i="1">
                            <a:latin typeface="Cambria Math" panose="02040503050406030204" pitchFamily="18" charset="0"/>
                            <a:ea typeface="Cambria Math" panose="02040503050406030204" pitchFamily="18" charset="0"/>
                          </a:rPr>
                        </m:ctrlPr>
                      </m:dPr>
                      <m:e>
                        <m:sSub>
                          <m:sSubPr>
                            <m:ctrlPr>
                              <a:rPr lang="en-US" sz="3200" i="1" smtClean="0">
                                <a:solidFill>
                                  <a:srgbClr val="003DB8"/>
                                </a:solidFill>
                                <a:latin typeface="Cambria Math" panose="02040503050406030204" pitchFamily="18" charset="0"/>
                                <a:ea typeface="Cambria Math" panose="02040503050406030204" pitchFamily="18" charset="0"/>
                              </a:rPr>
                            </m:ctrlPr>
                          </m:sSubPr>
                          <m:e>
                            <m:r>
                              <a:rPr lang="en-US" sz="3200" i="1">
                                <a:solidFill>
                                  <a:srgbClr val="003DB8"/>
                                </a:solidFill>
                                <a:latin typeface="Cambria Math" panose="02040503050406030204" pitchFamily="18" charset="0"/>
                                <a:ea typeface="Cambria Math" panose="02040503050406030204" pitchFamily="18" charset="0"/>
                              </a:rPr>
                              <m:t>𝐵</m:t>
                            </m:r>
                          </m:e>
                          <m:sub>
                            <m:r>
                              <a:rPr lang="en-US" sz="3200" b="0" i="1" smtClean="0">
                                <a:solidFill>
                                  <a:srgbClr val="003DB8"/>
                                </a:solidFill>
                                <a:latin typeface="Cambria Math" panose="02040503050406030204" pitchFamily="18" charset="0"/>
                                <a:ea typeface="Cambria Math" panose="02040503050406030204" pitchFamily="18" charset="0"/>
                              </a:rPr>
                              <m:t>0</m:t>
                            </m:r>
                          </m:sub>
                        </m:sSub>
                        <m:r>
                          <a:rPr lang="en-US" sz="3200" b="0" i="1" smtClean="0">
                            <a:solidFill>
                              <a:srgbClr val="003DB8"/>
                            </a:solidFill>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m:t>
                        </m:r>
                        <m:sSub>
                          <m:sSubPr>
                            <m:ctrlPr>
                              <a:rPr lang="en-US" sz="3200" i="1" smtClean="0">
                                <a:solidFill>
                                  <a:srgbClr val="FF0000"/>
                                </a:solidFill>
                                <a:latin typeface="Cambria Math" panose="02040503050406030204" pitchFamily="18" charset="0"/>
                                <a:ea typeface="Cambria Math" panose="02040503050406030204" pitchFamily="18" charset="0"/>
                              </a:rPr>
                            </m:ctrlPr>
                          </m:sSubPr>
                          <m:e>
                            <m:r>
                              <a:rPr lang="en-US" sz="3200" i="1">
                                <a:solidFill>
                                  <a:srgbClr val="FF0000"/>
                                </a:solidFill>
                                <a:latin typeface="Cambria Math" panose="02040503050406030204" pitchFamily="18" charset="0"/>
                                <a:ea typeface="Cambria Math" panose="02040503050406030204" pitchFamily="18" charset="0"/>
                              </a:rPr>
                              <m:t>𝑅</m:t>
                            </m:r>
                          </m:e>
                          <m:sub>
                            <m:r>
                              <a:rPr lang="en-US" sz="3200" b="0" i="1" smtClean="0">
                                <a:solidFill>
                                  <a:srgbClr val="FF0000"/>
                                </a:solidFill>
                                <a:latin typeface="Cambria Math" panose="02040503050406030204" pitchFamily="18" charset="0"/>
                                <a:ea typeface="Cambria Math" panose="02040503050406030204" pitchFamily="18" charset="0"/>
                              </a:rPr>
                              <m:t>0</m:t>
                            </m:r>
                          </m:sub>
                        </m:sSub>
                        <m:r>
                          <a:rPr lang="en-US" sz="3200" i="1">
                            <a:solidFill>
                              <a:srgbClr val="FF0000"/>
                            </a:solidFill>
                            <a:latin typeface="Cambria Math" panose="02040503050406030204" pitchFamily="18" charset="0"/>
                            <a:ea typeface="Cambria Math" panose="02040503050406030204" pitchFamily="18" charset="0"/>
                          </a:rPr>
                          <m:t>=∅</m:t>
                        </m:r>
                      </m:e>
                    </m:d>
                    <m:r>
                      <a:rPr lang="en-US" sz="3200" b="0" i="1" smtClean="0">
                        <a:latin typeface="Cambria Math" panose="02040503050406030204" pitchFamily="18" charset="0"/>
                        <a:ea typeface="Cambria Math" panose="02040503050406030204" pitchFamily="18" charset="0"/>
                      </a:rPr>
                      <m:t>,</m:t>
                    </m:r>
                    <m:d>
                      <m:dPr>
                        <m:ctrlPr>
                          <a:rPr lang="en-US" sz="3200" b="0" i="1" smtClean="0">
                            <a:latin typeface="Cambria Math" panose="02040503050406030204" pitchFamily="18" charset="0"/>
                            <a:ea typeface="Cambria Math" panose="02040503050406030204" pitchFamily="18" charset="0"/>
                          </a:rPr>
                        </m:ctrlPr>
                      </m:dPr>
                      <m:e>
                        <m:sSub>
                          <m:sSubPr>
                            <m:ctrlPr>
                              <a:rPr lang="en-US" sz="3200" b="0" i="1" smtClean="0">
                                <a:solidFill>
                                  <a:srgbClr val="003DB8"/>
                                </a:solidFill>
                                <a:latin typeface="Cambria Math" panose="02040503050406030204" pitchFamily="18" charset="0"/>
                                <a:ea typeface="Cambria Math" panose="02040503050406030204" pitchFamily="18" charset="0"/>
                              </a:rPr>
                            </m:ctrlPr>
                          </m:sSubPr>
                          <m:e>
                            <m:r>
                              <a:rPr lang="en-US" sz="3200" b="0" i="1" smtClean="0">
                                <a:solidFill>
                                  <a:srgbClr val="003DB8"/>
                                </a:solidFill>
                                <a:latin typeface="Cambria Math" panose="02040503050406030204" pitchFamily="18" charset="0"/>
                                <a:ea typeface="Cambria Math" panose="02040503050406030204" pitchFamily="18" charset="0"/>
                              </a:rPr>
                              <m:t>𝐵</m:t>
                            </m:r>
                          </m:e>
                          <m:sub>
                            <m:r>
                              <a:rPr lang="en-US" sz="3200" b="0" i="1" smtClean="0">
                                <a:solidFill>
                                  <a:srgbClr val="003DB8"/>
                                </a:solidFill>
                                <a:latin typeface="Cambria Math" panose="02040503050406030204" pitchFamily="18" charset="0"/>
                                <a:ea typeface="Cambria Math" panose="02040503050406030204" pitchFamily="18" charset="0"/>
                              </a:rPr>
                              <m:t>1</m:t>
                            </m:r>
                          </m:sub>
                        </m:sSub>
                        <m:r>
                          <a:rPr lang="en-US" sz="3200" b="0" i="1" smtClean="0">
                            <a:latin typeface="Cambria Math" panose="02040503050406030204" pitchFamily="18" charset="0"/>
                            <a:ea typeface="Cambria Math" panose="02040503050406030204" pitchFamily="18" charset="0"/>
                          </a:rPr>
                          <m:t>,</m:t>
                        </m:r>
                        <m:sSub>
                          <m:sSubPr>
                            <m:ctrlPr>
                              <a:rPr lang="en-US" sz="3200" b="0" i="1" smtClean="0">
                                <a:solidFill>
                                  <a:srgbClr val="FF0000"/>
                                </a:solidFill>
                                <a:latin typeface="Cambria Math" panose="02040503050406030204" pitchFamily="18" charset="0"/>
                                <a:ea typeface="Cambria Math" panose="02040503050406030204" pitchFamily="18" charset="0"/>
                              </a:rPr>
                            </m:ctrlPr>
                          </m:sSubPr>
                          <m:e>
                            <m:r>
                              <a:rPr lang="en-US" sz="3200" b="0" i="1" smtClean="0">
                                <a:solidFill>
                                  <a:srgbClr val="FF0000"/>
                                </a:solidFill>
                                <a:latin typeface="Cambria Math" panose="02040503050406030204" pitchFamily="18" charset="0"/>
                                <a:ea typeface="Cambria Math" panose="02040503050406030204" pitchFamily="18" charset="0"/>
                              </a:rPr>
                              <m:t>𝑅</m:t>
                            </m:r>
                          </m:e>
                          <m:sub>
                            <m:r>
                              <a:rPr lang="en-US" sz="3200" b="0" i="1" smtClean="0">
                                <a:solidFill>
                                  <a:srgbClr val="FF0000"/>
                                </a:solidFill>
                                <a:latin typeface="Cambria Math" panose="02040503050406030204" pitchFamily="18" charset="0"/>
                                <a:ea typeface="Cambria Math" panose="02040503050406030204" pitchFamily="18" charset="0"/>
                              </a:rPr>
                              <m:t>1</m:t>
                            </m:r>
                          </m:sub>
                        </m:sSub>
                      </m:e>
                    </m:d>
                    <m:r>
                      <a:rPr lang="en-US" sz="3200" b="0" i="1" smtClean="0">
                        <a:latin typeface="Cambria Math" panose="02040503050406030204" pitchFamily="18" charset="0"/>
                        <a:ea typeface="Cambria Math" panose="02040503050406030204" pitchFamily="18" charset="0"/>
                      </a:rPr>
                      <m:t>,…,</m:t>
                    </m:r>
                    <m:d>
                      <m:dPr>
                        <m:ctrlPr>
                          <a:rPr lang="en-US" sz="3200" b="0" i="1" smtClean="0">
                            <a:latin typeface="Cambria Math" panose="02040503050406030204" pitchFamily="18" charset="0"/>
                            <a:ea typeface="Cambria Math" panose="02040503050406030204" pitchFamily="18" charset="0"/>
                          </a:rPr>
                        </m:ctrlPr>
                      </m:dPr>
                      <m:e>
                        <m:sSub>
                          <m:sSubPr>
                            <m:ctrlPr>
                              <a:rPr lang="en-US" sz="3200" i="1" smtClean="0">
                                <a:solidFill>
                                  <a:srgbClr val="003DB8"/>
                                </a:solidFill>
                                <a:latin typeface="Cambria Math" panose="02040503050406030204" pitchFamily="18" charset="0"/>
                                <a:ea typeface="Cambria Math" panose="02040503050406030204" pitchFamily="18" charset="0"/>
                              </a:rPr>
                            </m:ctrlPr>
                          </m:sSubPr>
                          <m:e>
                            <m:r>
                              <a:rPr lang="en-US" sz="3200" i="1">
                                <a:solidFill>
                                  <a:srgbClr val="003DB8"/>
                                </a:solidFill>
                                <a:latin typeface="Cambria Math" panose="02040503050406030204" pitchFamily="18" charset="0"/>
                                <a:ea typeface="Cambria Math" panose="02040503050406030204" pitchFamily="18" charset="0"/>
                              </a:rPr>
                              <m:t>𝐵</m:t>
                            </m:r>
                          </m:e>
                          <m:sub>
                            <m:r>
                              <a:rPr lang="en-US" sz="3200" b="0" i="1" smtClean="0">
                                <a:solidFill>
                                  <a:srgbClr val="003DB8"/>
                                </a:solidFill>
                                <a:latin typeface="Cambria Math" panose="02040503050406030204" pitchFamily="18" charset="0"/>
                                <a:ea typeface="Cambria Math" panose="02040503050406030204" pitchFamily="18" charset="0"/>
                              </a:rPr>
                              <m:t>𝑡</m:t>
                            </m:r>
                          </m:sub>
                        </m:sSub>
                        <m:r>
                          <a:rPr lang="en-US" sz="3200" i="1">
                            <a:latin typeface="Cambria Math" panose="02040503050406030204" pitchFamily="18" charset="0"/>
                            <a:ea typeface="Cambria Math" panose="02040503050406030204" pitchFamily="18" charset="0"/>
                          </a:rPr>
                          <m:t>,</m:t>
                        </m:r>
                        <m:sSub>
                          <m:sSubPr>
                            <m:ctrlPr>
                              <a:rPr lang="en-US" sz="3200" i="1" smtClean="0">
                                <a:solidFill>
                                  <a:srgbClr val="FF0000"/>
                                </a:solidFill>
                                <a:latin typeface="Cambria Math" panose="02040503050406030204" pitchFamily="18" charset="0"/>
                                <a:ea typeface="Cambria Math" panose="02040503050406030204" pitchFamily="18" charset="0"/>
                              </a:rPr>
                            </m:ctrlPr>
                          </m:sSubPr>
                          <m:e>
                            <m:r>
                              <a:rPr lang="en-US" sz="3200" i="1">
                                <a:solidFill>
                                  <a:srgbClr val="FF0000"/>
                                </a:solidFill>
                                <a:latin typeface="Cambria Math" panose="02040503050406030204" pitchFamily="18" charset="0"/>
                                <a:ea typeface="Cambria Math" panose="02040503050406030204" pitchFamily="18" charset="0"/>
                              </a:rPr>
                              <m:t>𝑅</m:t>
                            </m:r>
                          </m:e>
                          <m:sub>
                            <m:r>
                              <a:rPr lang="en-US" sz="3200" b="0" i="1" smtClean="0">
                                <a:solidFill>
                                  <a:srgbClr val="FF0000"/>
                                </a:solidFill>
                                <a:latin typeface="Cambria Math" panose="02040503050406030204" pitchFamily="18" charset="0"/>
                                <a:ea typeface="Cambria Math" panose="02040503050406030204" pitchFamily="18" charset="0"/>
                              </a:rPr>
                              <m:t>𝑡</m:t>
                            </m:r>
                          </m:sub>
                        </m:sSub>
                      </m:e>
                    </m:d>
                  </m:oMath>
                </a14:m>
                <a:endParaRPr lang="en-US" sz="3200" dirty="0" smtClean="0">
                  <a:ea typeface="Cambria Math" panose="02040503050406030204" pitchFamily="18" charset="0"/>
                </a:endParaRPr>
              </a:p>
              <a:p>
                <a:pPr indent="-457200"/>
                <a:r>
                  <a:rPr lang="en-US" sz="3200" dirty="0" smtClean="0">
                    <a:solidFill>
                      <a:srgbClr val="003DB8"/>
                    </a:solidFill>
                    <a:ea typeface="Cambria Math" panose="02040503050406030204" pitchFamily="18" charset="0"/>
                  </a:rPr>
                  <a:t>B</a:t>
                </a:r>
                <a:r>
                  <a:rPr lang="en-US" sz="3200" baseline="-25000" dirty="0" smtClean="0">
                    <a:solidFill>
                      <a:srgbClr val="003DB8"/>
                    </a:solidFill>
                    <a:ea typeface="Cambria Math" panose="02040503050406030204" pitchFamily="18" charset="0"/>
                  </a:rPr>
                  <a:t>i </a:t>
                </a:r>
                <a:r>
                  <a:rPr lang="en-US" sz="3200" dirty="0">
                    <a:ea typeface="Cambria Math" panose="02040503050406030204" pitchFamily="18" charset="0"/>
                  </a:rPr>
                  <a:t>s</a:t>
                </a:r>
                <a:r>
                  <a:rPr lang="en-US" sz="3200" dirty="0" smtClean="0">
                    <a:ea typeface="Cambria Math" panose="02040503050406030204" pitchFamily="18" charset="0"/>
                  </a:rPr>
                  <a:t>et of labels stored in memory at time </a:t>
                </a:r>
                <a:r>
                  <a:rPr lang="en-US" sz="3200" dirty="0" err="1" smtClean="0">
                    <a:ea typeface="Cambria Math" panose="02040503050406030204" pitchFamily="18" charset="0"/>
                  </a:rPr>
                  <a:t>i</a:t>
                </a:r>
                <a:endParaRPr lang="en-US" sz="3200" dirty="0" smtClean="0">
                  <a:ea typeface="Cambria Math" panose="02040503050406030204" pitchFamily="18" charset="0"/>
                </a:endParaRPr>
              </a:p>
              <a:p>
                <a:pPr indent="-457200"/>
                <a:r>
                  <a:rPr lang="en-US" sz="3200" dirty="0" err="1" smtClean="0">
                    <a:solidFill>
                      <a:srgbClr val="FF0000"/>
                    </a:solidFill>
                    <a:ea typeface="Cambria Math" panose="02040503050406030204" pitchFamily="18" charset="0"/>
                  </a:rPr>
                  <a:t>R</a:t>
                </a:r>
                <a:r>
                  <a:rPr lang="en-US" sz="3200" baseline="-25000" dirty="0" err="1" smtClean="0">
                    <a:solidFill>
                      <a:srgbClr val="FF0000"/>
                    </a:solidFill>
                    <a:ea typeface="Cambria Math" panose="02040503050406030204" pitchFamily="18" charset="0"/>
                  </a:rPr>
                  <a:t>i</a:t>
                </a:r>
                <a:r>
                  <a:rPr lang="en-US" sz="3200" dirty="0" smtClean="0">
                    <a:ea typeface="Cambria Math" panose="02040503050406030204" pitchFamily="18" charset="0"/>
                  </a:rPr>
                  <a:t> set of labels stored in cache at time </a:t>
                </a:r>
                <a:r>
                  <a:rPr lang="en-US" sz="3200" dirty="0" err="1" smtClean="0">
                    <a:ea typeface="Cambria Math" panose="02040503050406030204" pitchFamily="18" charset="0"/>
                  </a:rPr>
                  <a:t>i</a:t>
                </a:r>
                <a:r>
                  <a:rPr lang="en-US" sz="3200" dirty="0" smtClean="0">
                    <a:ea typeface="Cambria Math" panose="02040503050406030204" pitchFamily="18" charset="0"/>
                  </a:rPr>
                  <a:t>. (Cache-Size: </a:t>
                </a:r>
                <a14:m>
                  <m:oMath xmlns:m="http://schemas.openxmlformats.org/officeDocument/2006/math">
                    <m:d>
                      <m:dPr>
                        <m:begChr m:val="|"/>
                        <m:endChr m:val="|"/>
                        <m:ctrlPr>
                          <a:rPr lang="en-US" sz="3200" i="1" smtClean="0">
                            <a:latin typeface="Cambria Math" panose="02040503050406030204" pitchFamily="18" charset="0"/>
                            <a:ea typeface="Cambria Math" panose="02040503050406030204" pitchFamily="18" charset="0"/>
                          </a:rPr>
                        </m:ctrlPr>
                      </m:dPr>
                      <m:e>
                        <m:r>
                          <m:rPr>
                            <m:nor/>
                          </m:rPr>
                          <a:rPr lang="en-US" sz="3200" dirty="0">
                            <a:solidFill>
                              <a:srgbClr val="FF0000"/>
                            </a:solidFill>
                            <a:ea typeface="Cambria Math" panose="02040503050406030204" pitchFamily="18" charset="0"/>
                          </a:rPr>
                          <m:t>R</m:t>
                        </m:r>
                        <m:r>
                          <m:rPr>
                            <m:nor/>
                          </m:rPr>
                          <a:rPr lang="en-US" sz="3200" baseline="-25000" dirty="0">
                            <a:solidFill>
                              <a:srgbClr val="FF0000"/>
                            </a:solidFill>
                            <a:ea typeface="Cambria Math" panose="02040503050406030204" pitchFamily="18" charset="0"/>
                          </a:rPr>
                          <m:t>i</m:t>
                        </m:r>
                      </m:e>
                    </m:d>
                    <m:r>
                      <a:rPr lang="en-US" sz="320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𝑚</m:t>
                    </m:r>
                  </m:oMath>
                </a14:m>
                <a:r>
                  <a:rPr lang="en-US" sz="3200" dirty="0" smtClean="0">
                    <a:ea typeface="Cambria Math" panose="02040503050406030204" pitchFamily="18" charset="0"/>
                  </a:rPr>
                  <a:t>)</a:t>
                </a:r>
              </a:p>
              <a:p>
                <a:pPr marL="50800" indent="0">
                  <a:buNone/>
                </a:pPr>
                <a:endParaRPr lang="en-US" sz="3200" b="1" dirty="0" smtClean="0">
                  <a:ea typeface="Cambria Math" panose="02040503050406030204" pitchFamily="18" charset="0"/>
                </a:endParaRPr>
              </a:p>
              <a:p>
                <a:pPr marL="50800" indent="0">
                  <a:buNone/>
                </a:pPr>
                <a:r>
                  <a:rPr lang="en-US" sz="3200" b="1" dirty="0" smtClean="0">
                    <a:ea typeface="Cambria Math" panose="02040503050406030204" pitchFamily="18" charset="0"/>
                  </a:rPr>
                  <a:t>Legal Pebbling Moves between Rounds:</a:t>
                </a:r>
              </a:p>
              <a:p>
                <a:r>
                  <a:rPr lang="en-US" sz="3200" dirty="0" smtClean="0">
                    <a:solidFill>
                      <a:srgbClr val="00339A"/>
                    </a:solidFill>
                    <a:ea typeface="Cambria Math" panose="02040503050406030204" pitchFamily="18" charset="0"/>
                  </a:rPr>
                  <a:t>[Blue Move] </a:t>
                </a:r>
                <a:r>
                  <a:rPr lang="en-US" sz="3200" dirty="0" smtClean="0">
                    <a:ea typeface="Cambria Math" panose="02040503050406030204" pitchFamily="18" charset="0"/>
                  </a:rPr>
                  <a:t>Change the color of a pebble (cache-miss: store/load value from memory)</a:t>
                </a:r>
              </a:p>
              <a:p>
                <a:r>
                  <a:rPr lang="en-US" sz="3200" dirty="0" smtClean="0">
                    <a:solidFill>
                      <a:srgbClr val="FF0000"/>
                    </a:solidFill>
                    <a:ea typeface="Cambria Math" panose="02040503050406030204" pitchFamily="18" charset="0"/>
                  </a:rPr>
                  <a:t>[Red Move] </a:t>
                </a:r>
                <a:r>
                  <a:rPr lang="en-US" sz="3200" dirty="0" smtClean="0">
                    <a:ea typeface="Cambria Math" panose="02040503050406030204" pitchFamily="18" charset="0"/>
                  </a:rPr>
                  <a:t>Place new red pebble on node </a:t>
                </a:r>
                <a:r>
                  <a:rPr lang="en-US" sz="3200" dirty="0" smtClean="0">
                    <a:solidFill>
                      <a:srgbClr val="FF0000"/>
                    </a:solidFill>
                    <a:ea typeface="Cambria Math" panose="02040503050406030204" pitchFamily="18" charset="0"/>
                  </a:rPr>
                  <a:t>v</a:t>
                </a:r>
                <a:r>
                  <a:rPr lang="en-US" sz="3200" dirty="0" smtClean="0">
                    <a:ea typeface="Cambria Math" panose="02040503050406030204" pitchFamily="18" charset="0"/>
                  </a:rPr>
                  <a:t> if </a:t>
                </a:r>
                <a14:m>
                  <m:oMath xmlns:m="http://schemas.openxmlformats.org/officeDocument/2006/math">
                    <m:r>
                      <m:rPr>
                        <m:sty m:val="p"/>
                      </m:rPr>
                      <a:rPr lang="en-US" sz="3200">
                        <a:latin typeface="Cambria Math" panose="02040503050406030204" pitchFamily="18" charset="0"/>
                        <a:ea typeface="Cambria Math" panose="02040503050406030204" pitchFamily="18" charset="0"/>
                      </a:rPr>
                      <m:t>parents</m:t>
                    </m:r>
                    <m:d>
                      <m:dPr>
                        <m:ctrlPr>
                          <a:rPr lang="en-US" sz="3200" i="1">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𝑣</m:t>
                        </m:r>
                      </m:e>
                    </m:d>
                    <m:r>
                      <a:rPr lang="en-US" sz="3200" i="1">
                        <a:latin typeface="Cambria Math" panose="02040503050406030204" pitchFamily="18" charset="0"/>
                        <a:ea typeface="Cambria Math" panose="02040503050406030204" pitchFamily="18" charset="0"/>
                      </a:rPr>
                      <m:t>⊂</m:t>
                    </m:r>
                    <m:r>
                      <m:rPr>
                        <m:nor/>
                      </m:rPr>
                      <a:rPr lang="en-US" sz="3200" dirty="0">
                        <a:solidFill>
                          <a:srgbClr val="FF0000"/>
                        </a:solidFill>
                        <a:ea typeface="Cambria Math" panose="02040503050406030204" pitchFamily="18" charset="0"/>
                      </a:rPr>
                      <m:t>R</m:t>
                    </m:r>
                    <m:r>
                      <m:rPr>
                        <m:nor/>
                      </m:rPr>
                      <a:rPr lang="en-US" sz="3200" baseline="-25000" dirty="0">
                        <a:solidFill>
                          <a:srgbClr val="FF0000"/>
                        </a:solidFill>
                        <a:ea typeface="Cambria Math" panose="02040503050406030204" pitchFamily="18" charset="0"/>
                      </a:rPr>
                      <m:t>i</m:t>
                    </m:r>
                  </m:oMath>
                </a14:m>
                <a:endParaRPr lang="en-US" sz="3200" baseline="-25000" dirty="0">
                  <a:solidFill>
                    <a:srgbClr val="FF0000"/>
                  </a:solidFill>
                  <a:ea typeface="Cambria Math" panose="02040503050406030204" pitchFamily="18" charset="0"/>
                </a:endParaRPr>
              </a:p>
              <a:p>
                <a:r>
                  <a:rPr lang="en-US" sz="3200" dirty="0" smtClean="0">
                    <a:ea typeface="Cambria Math" panose="02040503050406030204" pitchFamily="18" charset="0"/>
                  </a:rPr>
                  <a:t>[Discard Pebble] May discard pebble(s) at any time.</a:t>
                </a:r>
              </a:p>
              <a:p>
                <a:pPr marL="50800" indent="0">
                  <a:buNone/>
                </a:pP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447800"/>
                <a:ext cx="11564404" cy="1871175"/>
              </a:xfrm>
              <a:blipFill>
                <a:blip r:embed="rId3"/>
                <a:stretch>
                  <a:fillRect l="-1371" r="-1265" b="-187255"/>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17</a:t>
            </a:fld>
            <a:endParaRPr lang="en-US"/>
          </a:p>
        </p:txBody>
      </p:sp>
    </p:spTree>
    <p:extLst>
      <p:ext uri="{BB962C8B-B14F-4D97-AF65-F5344CB8AC3E}">
        <p14:creationId xmlns:p14="http://schemas.microsoft.com/office/powerpoint/2010/main" val="1855212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Red</a:t>
            </a:r>
            <a:r>
              <a:rPr lang="en-US" dirty="0" smtClean="0"/>
              <a:t>-</a:t>
            </a:r>
            <a:r>
              <a:rPr lang="en-US" dirty="0">
                <a:solidFill>
                  <a:srgbClr val="003DB8"/>
                </a:solidFill>
              </a:rPr>
              <a:t>B</a:t>
            </a:r>
            <a:r>
              <a:rPr lang="en-US" dirty="0" smtClean="0">
                <a:solidFill>
                  <a:srgbClr val="003DB8"/>
                </a:solidFill>
              </a:rPr>
              <a:t>lue</a:t>
            </a:r>
            <a:r>
              <a:rPr lang="en-US" dirty="0" smtClean="0"/>
              <a:t> Pebbling Cost [RD17]</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52400" y="1447800"/>
                <a:ext cx="11564404" cy="1871175"/>
              </a:xfrm>
            </p:spPr>
            <p:txBody>
              <a:bodyPr>
                <a:noAutofit/>
              </a:bodyPr>
              <a:lstStyle/>
              <a:p>
                <a:pPr marL="50800" indent="0">
                  <a:buNone/>
                </a:pPr>
                <a14:m>
                  <m:oMathPara xmlns:m="http://schemas.openxmlformats.org/officeDocument/2006/math">
                    <m:oMathParaPr>
                      <m:jc m:val="centerGroup"/>
                    </m:oMathParaPr>
                    <m:oMath xmlns:m="http://schemas.openxmlformats.org/officeDocument/2006/math">
                      <m:r>
                        <m:rPr>
                          <m:sty m:val="p"/>
                        </m:rPr>
                        <a:rPr lang="en-US" sz="3200" b="0" i="0" smtClean="0">
                          <a:solidFill>
                            <a:schemeClr val="tx1"/>
                          </a:solidFill>
                          <a:latin typeface="Cambria Math" panose="02040503050406030204" pitchFamily="18" charset="0"/>
                        </a:rPr>
                        <m:t>rbpeb</m:t>
                      </m:r>
                      <m:d>
                        <m:dPr>
                          <m:ctrlPr>
                            <a:rPr lang="en-US" sz="3200" i="1">
                              <a:solidFill>
                                <a:schemeClr val="tx1"/>
                              </a:solidFill>
                              <a:latin typeface="Cambria Math" panose="02040503050406030204" pitchFamily="18" charset="0"/>
                            </a:rPr>
                          </m:ctrlPr>
                        </m:dPr>
                        <m:e>
                          <m:r>
                            <a:rPr lang="en-US" sz="3200" b="0" i="1" smtClean="0">
                              <a:solidFill>
                                <a:schemeClr val="tx1"/>
                              </a:solidFill>
                              <a:latin typeface="Cambria Math" panose="02040503050406030204" pitchFamily="18" charset="0"/>
                            </a:rPr>
                            <m:t>𝑃</m:t>
                          </m:r>
                        </m:e>
                      </m:d>
                      <m:r>
                        <a:rPr lang="en-US" sz="3200" i="1" smtClean="0">
                          <a:solidFill>
                            <a:schemeClr val="tx1"/>
                          </a:solidFill>
                          <a:latin typeface="Cambria Math" panose="02040503050406030204" pitchFamily="18" charset="0"/>
                        </a:rPr>
                        <m:t>= </m:t>
                      </m:r>
                      <m:sSub>
                        <m:sSubPr>
                          <m:ctrlPr>
                            <a:rPr lang="en-US" sz="3200" i="1">
                              <a:solidFill>
                                <a:srgbClr val="003DB8"/>
                              </a:solidFill>
                              <a:latin typeface="Cambria Math" panose="02040503050406030204" pitchFamily="18" charset="0"/>
                            </a:rPr>
                          </m:ctrlPr>
                        </m:sSubPr>
                        <m:e>
                          <m:r>
                            <m:rPr>
                              <m:sty m:val="p"/>
                            </m:rPr>
                            <a:rPr lang="en-US" sz="3200">
                              <a:solidFill>
                                <a:srgbClr val="003DB8"/>
                              </a:solidFill>
                              <a:latin typeface="Cambria Math" panose="02040503050406030204" pitchFamily="18" charset="0"/>
                            </a:rPr>
                            <m:t>C</m:t>
                          </m:r>
                        </m:e>
                        <m:sub>
                          <m:r>
                            <m:rPr>
                              <m:sty m:val="p"/>
                            </m:rPr>
                            <a:rPr lang="en-US" sz="3200">
                              <a:solidFill>
                                <a:srgbClr val="003DB8"/>
                              </a:solidFill>
                              <a:latin typeface="Cambria Math" panose="02040503050406030204" pitchFamily="18" charset="0"/>
                            </a:rPr>
                            <m:t>b</m:t>
                          </m:r>
                        </m:sub>
                      </m:sSub>
                      <m:r>
                        <a:rPr lang="en-US" sz="3200">
                          <a:solidFill>
                            <a:srgbClr val="003DB8"/>
                          </a:solidFill>
                          <a:latin typeface="Cambria Math" panose="02040503050406030204" pitchFamily="18" charset="0"/>
                          <a:ea typeface="Cambria Math" panose="02040503050406030204" pitchFamily="18" charset="0"/>
                        </a:rPr>
                        <m:t>×</m:t>
                      </m:r>
                      <m:d>
                        <m:dPr>
                          <m:ctrlPr>
                            <a:rPr lang="en-US" sz="3200" i="1">
                              <a:solidFill>
                                <a:srgbClr val="003DB8"/>
                              </a:solidFill>
                              <a:latin typeface="Cambria Math" panose="02040503050406030204" pitchFamily="18" charset="0"/>
                              <a:ea typeface="Cambria Math" panose="02040503050406030204" pitchFamily="18" charset="0"/>
                            </a:rPr>
                          </m:ctrlPr>
                        </m:dPr>
                        <m:e>
                          <m:r>
                            <a:rPr lang="en-US" sz="3200">
                              <a:solidFill>
                                <a:srgbClr val="003DB8"/>
                              </a:solidFill>
                              <a:latin typeface="Cambria Math" panose="02040503050406030204" pitchFamily="18" charset="0"/>
                              <a:ea typeface="Cambria Math" panose="02040503050406030204" pitchFamily="18" charset="0"/>
                            </a:rPr>
                            <m:t>#</m:t>
                          </m:r>
                          <m:r>
                            <m:rPr>
                              <m:sty m:val="p"/>
                            </m:rPr>
                            <a:rPr lang="en-US" sz="3200">
                              <a:solidFill>
                                <a:srgbClr val="003DB8"/>
                              </a:solidFill>
                              <a:latin typeface="Cambria Math" panose="02040503050406030204" pitchFamily="18" charset="0"/>
                              <a:ea typeface="Cambria Math" panose="02040503050406030204" pitchFamily="18" charset="0"/>
                            </a:rPr>
                            <m:t>Blue</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Moves</m:t>
                          </m:r>
                          <m:r>
                            <a:rPr lang="en-US" sz="3200" b="0" i="0" smtClean="0">
                              <a:solidFill>
                                <a:srgbClr val="003DB8"/>
                              </a:solidFill>
                              <a:latin typeface="Cambria Math" panose="02040503050406030204" pitchFamily="18" charset="0"/>
                              <a:ea typeface="Cambria Math" panose="02040503050406030204" pitchFamily="18" charset="0"/>
                            </a:rPr>
                            <m:t> </m:t>
                          </m:r>
                          <m:r>
                            <m:rPr>
                              <m:sty m:val="p"/>
                            </m:rPr>
                            <a:rPr lang="en-US" sz="3200" b="0" i="0" smtClean="0">
                              <a:solidFill>
                                <a:srgbClr val="003DB8"/>
                              </a:solidFill>
                              <a:latin typeface="Cambria Math" panose="02040503050406030204" pitchFamily="18" charset="0"/>
                              <a:ea typeface="Cambria Math" panose="02040503050406030204" pitchFamily="18" charset="0"/>
                            </a:rPr>
                            <m:t>in</m:t>
                          </m:r>
                          <m:r>
                            <a:rPr lang="en-US" sz="3200" b="0" i="0" smtClean="0">
                              <a:solidFill>
                                <a:srgbClr val="003DB8"/>
                              </a:solidFill>
                              <a:latin typeface="Cambria Math" panose="02040503050406030204" pitchFamily="18" charset="0"/>
                              <a:ea typeface="Cambria Math" panose="02040503050406030204" pitchFamily="18" charset="0"/>
                            </a:rPr>
                            <m:t> </m:t>
                          </m:r>
                          <m:r>
                            <m:rPr>
                              <m:sty m:val="p"/>
                            </m:rPr>
                            <a:rPr lang="en-US" sz="3200" b="0" i="0" smtClean="0">
                              <a:solidFill>
                                <a:srgbClr val="003DB8"/>
                              </a:solidFill>
                              <a:latin typeface="Cambria Math" panose="02040503050406030204" pitchFamily="18" charset="0"/>
                              <a:ea typeface="Cambria Math" panose="02040503050406030204" pitchFamily="18" charset="0"/>
                            </a:rPr>
                            <m:t>P</m:t>
                          </m:r>
                        </m:e>
                      </m:d>
                      <m:r>
                        <a:rPr lang="en-US" sz="3200">
                          <a:solidFill>
                            <a:srgbClr val="003DB8"/>
                          </a:solidFill>
                          <a:latin typeface="Cambria Math" panose="02040503050406030204" pitchFamily="18" charset="0"/>
                          <a:ea typeface="Cambria Math" panose="02040503050406030204" pitchFamily="18" charset="0"/>
                        </a:rPr>
                        <m:t>+</m:t>
                      </m:r>
                      <m:sSub>
                        <m:sSubPr>
                          <m:ctrlPr>
                            <a:rPr lang="en-US" sz="3200" i="1">
                              <a:solidFill>
                                <a:srgbClr val="FF0000"/>
                              </a:solidFill>
                              <a:latin typeface="Cambria Math" panose="02040503050406030204" pitchFamily="18" charset="0"/>
                            </a:rPr>
                          </m:ctrlPr>
                        </m:sSubPr>
                        <m:e>
                          <m:r>
                            <m:rPr>
                              <m:sty m:val="p"/>
                            </m:rPr>
                            <a:rPr lang="en-US" sz="3200">
                              <a:solidFill>
                                <a:srgbClr val="FF0000"/>
                              </a:solidFill>
                              <a:latin typeface="Cambria Math" panose="02040503050406030204" pitchFamily="18" charset="0"/>
                            </a:rPr>
                            <m:t>C</m:t>
                          </m:r>
                        </m:e>
                        <m:sub>
                          <m:r>
                            <m:rPr>
                              <m:sty m:val="p"/>
                            </m:rPr>
                            <a:rPr lang="en-US" sz="3200">
                              <a:solidFill>
                                <a:srgbClr val="FF0000"/>
                              </a:solidFill>
                              <a:latin typeface="Cambria Math" panose="02040503050406030204" pitchFamily="18" charset="0"/>
                            </a:rPr>
                            <m:t>r</m:t>
                          </m:r>
                        </m:sub>
                      </m:sSub>
                      <m:r>
                        <a:rPr lang="en-US" sz="3200">
                          <a:solidFill>
                            <a:srgbClr val="FF0000"/>
                          </a:solidFill>
                          <a:latin typeface="Cambria Math" panose="02040503050406030204" pitchFamily="18" charset="0"/>
                          <a:ea typeface="Cambria Math" panose="02040503050406030204" pitchFamily="18" charset="0"/>
                        </a:rPr>
                        <m:t>×</m:t>
                      </m:r>
                      <m:d>
                        <m:dPr>
                          <m:ctrlPr>
                            <a:rPr lang="en-US" sz="3200" i="1">
                              <a:solidFill>
                                <a:srgbClr val="FF0000"/>
                              </a:solidFill>
                              <a:latin typeface="Cambria Math" panose="02040503050406030204" pitchFamily="18" charset="0"/>
                              <a:ea typeface="Cambria Math" panose="02040503050406030204" pitchFamily="18" charset="0"/>
                            </a:rPr>
                          </m:ctrlPr>
                        </m:dPr>
                        <m:e>
                          <m:r>
                            <a:rPr lang="en-US" sz="3200">
                              <a:solidFill>
                                <a:srgbClr val="FF0000"/>
                              </a:solidFill>
                              <a:latin typeface="Cambria Math" panose="02040503050406030204" pitchFamily="18" charset="0"/>
                              <a:ea typeface="Cambria Math" panose="02040503050406030204" pitchFamily="18" charset="0"/>
                            </a:rPr>
                            <m:t>#</m:t>
                          </m:r>
                          <m:r>
                            <m:rPr>
                              <m:sty m:val="p"/>
                            </m:rPr>
                            <a:rPr lang="en-US" sz="3200">
                              <a:solidFill>
                                <a:srgbClr val="FF0000"/>
                              </a:solidFill>
                              <a:latin typeface="Cambria Math" panose="02040503050406030204" pitchFamily="18" charset="0"/>
                              <a:ea typeface="Cambria Math" panose="02040503050406030204" pitchFamily="18" charset="0"/>
                            </a:rPr>
                            <m:t>Red</m:t>
                          </m:r>
                          <m:r>
                            <a:rPr lang="en-US" sz="3200">
                              <a:solidFill>
                                <a:srgbClr val="FF0000"/>
                              </a:solidFill>
                              <a:latin typeface="Cambria Math" panose="02040503050406030204" pitchFamily="18" charset="0"/>
                              <a:ea typeface="Cambria Math" panose="02040503050406030204" pitchFamily="18" charset="0"/>
                            </a:rPr>
                            <m:t> </m:t>
                          </m:r>
                          <m:r>
                            <m:rPr>
                              <m:sty m:val="p"/>
                            </m:rPr>
                            <a:rPr lang="en-US" sz="3200">
                              <a:solidFill>
                                <a:srgbClr val="FF0000"/>
                              </a:solidFill>
                              <a:latin typeface="Cambria Math" panose="02040503050406030204" pitchFamily="18" charset="0"/>
                              <a:ea typeface="Cambria Math" panose="02040503050406030204" pitchFamily="18" charset="0"/>
                            </a:rPr>
                            <m:t>Moves</m:t>
                          </m:r>
                          <m:r>
                            <a:rPr lang="en-US" sz="3200" b="0" i="1" smtClean="0">
                              <a:solidFill>
                                <a:srgbClr val="FF0000"/>
                              </a:solidFill>
                              <a:latin typeface="Cambria Math" panose="02040503050406030204" pitchFamily="18" charset="0"/>
                              <a:ea typeface="Cambria Math" panose="02040503050406030204" pitchFamily="18" charset="0"/>
                            </a:rPr>
                            <m:t> </m:t>
                          </m:r>
                          <m:r>
                            <m:rPr>
                              <m:sty m:val="p"/>
                            </m:rPr>
                            <a:rPr lang="en-US" sz="3200" b="0" i="0" smtClean="0">
                              <a:solidFill>
                                <a:srgbClr val="FF0000"/>
                              </a:solidFill>
                              <a:latin typeface="Cambria Math" panose="02040503050406030204" pitchFamily="18" charset="0"/>
                              <a:ea typeface="Cambria Math" panose="02040503050406030204" pitchFamily="18" charset="0"/>
                            </a:rPr>
                            <m:t>in</m:t>
                          </m:r>
                          <m:r>
                            <a:rPr lang="en-US" sz="3200" b="0" i="1" smtClean="0">
                              <a:solidFill>
                                <a:srgbClr val="FF0000"/>
                              </a:solidFill>
                              <a:latin typeface="Cambria Math" panose="02040503050406030204" pitchFamily="18" charset="0"/>
                              <a:ea typeface="Cambria Math" panose="02040503050406030204" pitchFamily="18" charset="0"/>
                            </a:rPr>
                            <m:t> </m:t>
                          </m:r>
                          <m:r>
                            <a:rPr lang="en-US" sz="3200" b="0" i="1" smtClean="0">
                              <a:solidFill>
                                <a:srgbClr val="FF0000"/>
                              </a:solidFill>
                              <a:latin typeface="Cambria Math" panose="02040503050406030204" pitchFamily="18" charset="0"/>
                              <a:ea typeface="Cambria Math" panose="02040503050406030204" pitchFamily="18" charset="0"/>
                            </a:rPr>
                            <m:t>𝑃</m:t>
                          </m:r>
                        </m:e>
                      </m:d>
                    </m:oMath>
                  </m:oMathPara>
                </a14:m>
                <a:endParaRPr lang="en-US" sz="3200" dirty="0" smtClean="0">
                  <a:solidFill>
                    <a:srgbClr val="FF0000"/>
                  </a:solidFill>
                  <a:ea typeface="Cambria Math" panose="02040503050406030204" pitchFamily="18" charset="0"/>
                </a:endParaRPr>
              </a:p>
              <a:p>
                <a:pPr marL="50800" indent="0">
                  <a:buNone/>
                </a:pPr>
                <a:endParaRPr lang="en-US" sz="3200" dirty="0" smtClean="0"/>
              </a:p>
              <a:p>
                <a:pPr marL="50800" indent="0">
                  <a:buNone/>
                </a:pPr>
                <a:endParaRPr lang="en-US" sz="3200" dirty="0" smtClean="0"/>
              </a:p>
              <a:p>
                <a:pPr marL="50800" indent="0">
                  <a:buNone/>
                </a:pPr>
                <a14:m>
                  <m:oMathPara xmlns:m="http://schemas.openxmlformats.org/officeDocument/2006/math">
                    <m:oMathParaPr>
                      <m:jc m:val="centerGroup"/>
                    </m:oMathParaPr>
                    <m:oMath xmlns:m="http://schemas.openxmlformats.org/officeDocument/2006/math">
                      <m:r>
                        <m:rPr>
                          <m:sty m:val="p"/>
                        </m:rPr>
                        <a:rPr lang="en-US" sz="3200" b="0" i="0" smtClean="0">
                          <a:solidFill>
                            <a:schemeClr val="tx1"/>
                          </a:solidFill>
                          <a:latin typeface="Cambria Math" panose="02040503050406030204" pitchFamily="18" charset="0"/>
                        </a:rPr>
                        <m:t>rbpeb</m:t>
                      </m:r>
                      <m:d>
                        <m:dPr>
                          <m:ctrlPr>
                            <a:rPr lang="en-US" sz="3200" i="1">
                              <a:solidFill>
                                <a:schemeClr val="tx1"/>
                              </a:solidFill>
                              <a:latin typeface="Cambria Math" panose="02040503050406030204" pitchFamily="18" charset="0"/>
                            </a:rPr>
                          </m:ctrlPr>
                        </m:dPr>
                        <m:e>
                          <m:r>
                            <a:rPr lang="en-US" sz="3200" b="0" i="1" smtClean="0">
                              <a:solidFill>
                                <a:schemeClr val="tx1"/>
                              </a:solidFill>
                              <a:latin typeface="Cambria Math" panose="02040503050406030204" pitchFamily="18" charset="0"/>
                            </a:rPr>
                            <m:t>𝐺</m:t>
                          </m:r>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𝑚</m:t>
                          </m:r>
                        </m:e>
                      </m:d>
                      <m:r>
                        <a:rPr lang="en-US" sz="3200" b="0" i="1" smtClean="0">
                          <a:solidFill>
                            <a:schemeClr val="tx1"/>
                          </a:solidFill>
                          <a:latin typeface="Cambria Math" panose="02040503050406030204" pitchFamily="18" charset="0"/>
                        </a:rPr>
                        <m:t>=</m:t>
                      </m:r>
                      <m:func>
                        <m:funcPr>
                          <m:ctrlPr>
                            <a:rPr lang="en-US" sz="3200" i="1" smtClean="0">
                              <a:solidFill>
                                <a:schemeClr val="tx1"/>
                              </a:solidFill>
                              <a:latin typeface="Cambria Math" panose="02040503050406030204" pitchFamily="18" charset="0"/>
                            </a:rPr>
                          </m:ctrlPr>
                        </m:funcPr>
                        <m:fName>
                          <m:limLow>
                            <m:limLowPr>
                              <m:ctrlPr>
                                <a:rPr lang="en-US" sz="3200" i="1" smtClean="0">
                                  <a:solidFill>
                                    <a:schemeClr val="tx1"/>
                                  </a:solidFill>
                                  <a:latin typeface="Cambria Math" panose="02040503050406030204" pitchFamily="18" charset="0"/>
                                </a:rPr>
                              </m:ctrlPr>
                            </m:limLowPr>
                            <m:e>
                              <m:r>
                                <m:rPr>
                                  <m:sty m:val="p"/>
                                </m:rPr>
                                <a:rPr lang="en-US" sz="3200" i="0" smtClean="0">
                                  <a:solidFill>
                                    <a:schemeClr val="tx1"/>
                                  </a:solidFill>
                                  <a:latin typeface="Cambria Math" panose="02040503050406030204" pitchFamily="18" charset="0"/>
                                </a:rPr>
                                <m:t>min</m:t>
                              </m:r>
                            </m:e>
                            <m:lim>
                              <m:r>
                                <a:rPr lang="en-US" sz="3200" i="1">
                                  <a:solidFill>
                                    <a:schemeClr val="tx1"/>
                                  </a:solidFill>
                                  <a:latin typeface="Cambria Math" panose="02040503050406030204" pitchFamily="18" charset="0"/>
                                </a:rPr>
                                <m:t>𝑃</m:t>
                              </m:r>
                              <m:r>
                                <a:rPr lang="en-US" sz="3200" i="1" smtClean="0">
                                  <a:solidFill>
                                    <a:schemeClr val="tx1"/>
                                  </a:solidFill>
                                  <a:latin typeface="Cambria Math" panose="02040503050406030204" pitchFamily="18" charset="0"/>
                                  <a:ea typeface="Cambria Math" panose="02040503050406030204" pitchFamily="18" charset="0"/>
                                </a:rPr>
                                <m:t>∈</m:t>
                              </m:r>
                              <m:r>
                                <a:rPr lang="en-US" sz="3200" i="1" smtClean="0">
                                  <a:solidFill>
                                    <a:schemeClr val="tx1"/>
                                  </a:solidFill>
                                  <a:latin typeface="Cambria Math" panose="02040503050406030204" pitchFamily="18" charset="0"/>
                                  <a:ea typeface="Cambria Math" panose="02040503050406030204" pitchFamily="18" charset="0"/>
                                </a:rPr>
                                <m:t>ℛℬ</m:t>
                              </m:r>
                              <m:r>
                                <a:rPr lang="en-US" sz="3200" b="0" i="1" smtClean="0">
                                  <a:solidFill>
                                    <a:schemeClr val="tx1"/>
                                  </a:solidFill>
                                  <a:latin typeface="Cambria Math" panose="02040503050406030204" pitchFamily="18" charset="0"/>
                                  <a:ea typeface="Cambria Math" panose="02040503050406030204" pitchFamily="18" charset="0"/>
                                </a:rPr>
                                <m:t> (</m:t>
                              </m:r>
                              <m:r>
                                <a:rPr lang="en-US" sz="3200" b="0" i="1" smtClean="0">
                                  <a:solidFill>
                                    <a:schemeClr val="tx1"/>
                                  </a:solidFill>
                                  <a:latin typeface="Cambria Math" panose="02040503050406030204" pitchFamily="18" charset="0"/>
                                  <a:ea typeface="Cambria Math" panose="02040503050406030204" pitchFamily="18" charset="0"/>
                                </a:rPr>
                                <m:t>𝐺</m:t>
                              </m:r>
                              <m:r>
                                <a:rPr lang="en-US" sz="3200" b="0" i="1" smtClean="0">
                                  <a:solidFill>
                                    <a:schemeClr val="tx1"/>
                                  </a:solidFill>
                                  <a:latin typeface="Cambria Math" panose="02040503050406030204" pitchFamily="18" charset="0"/>
                                  <a:ea typeface="Cambria Math" panose="02040503050406030204" pitchFamily="18" charset="0"/>
                                </a:rPr>
                                <m:t>,</m:t>
                              </m:r>
                              <m:r>
                                <a:rPr lang="en-US" sz="3200" b="0" i="1" smtClean="0">
                                  <a:solidFill>
                                    <a:schemeClr val="tx1"/>
                                  </a:solidFill>
                                  <a:latin typeface="Cambria Math" panose="02040503050406030204" pitchFamily="18" charset="0"/>
                                  <a:ea typeface="Cambria Math" panose="02040503050406030204" pitchFamily="18" charset="0"/>
                                </a:rPr>
                                <m:t>𝑚</m:t>
                              </m:r>
                              <m:r>
                                <a:rPr lang="en-US" sz="3200" b="0" i="1" smtClean="0">
                                  <a:solidFill>
                                    <a:schemeClr val="tx1"/>
                                  </a:solidFill>
                                  <a:latin typeface="Cambria Math" panose="02040503050406030204" pitchFamily="18" charset="0"/>
                                  <a:ea typeface="Cambria Math" panose="02040503050406030204" pitchFamily="18" charset="0"/>
                                </a:rPr>
                                <m:t>)</m:t>
                              </m:r>
                            </m:lim>
                          </m:limLow>
                        </m:fName>
                        <m:e>
                          <m:r>
                            <m:rPr>
                              <m:sty m:val="p"/>
                            </m:rPr>
                            <a:rPr lang="en-US" sz="3200">
                              <a:solidFill>
                                <a:schemeClr val="tx1"/>
                              </a:solidFill>
                              <a:latin typeface="Cambria Math" panose="02040503050406030204" pitchFamily="18" charset="0"/>
                            </a:rPr>
                            <m:t>rbpeb</m:t>
                          </m:r>
                          <m:d>
                            <m:dPr>
                              <m:ctrlPr>
                                <a:rPr lang="en-US" sz="3200" i="1">
                                  <a:solidFill>
                                    <a:schemeClr val="tx1"/>
                                  </a:solidFill>
                                  <a:latin typeface="Cambria Math" panose="02040503050406030204" pitchFamily="18" charset="0"/>
                                </a:rPr>
                              </m:ctrlPr>
                            </m:dPr>
                            <m:e>
                              <m:r>
                                <a:rPr lang="en-US" sz="3200" i="1">
                                  <a:solidFill>
                                    <a:schemeClr val="tx1"/>
                                  </a:solidFill>
                                  <a:latin typeface="Cambria Math" panose="02040503050406030204" pitchFamily="18" charset="0"/>
                                </a:rPr>
                                <m:t>𝑃</m:t>
                              </m:r>
                            </m:e>
                          </m:d>
                        </m:e>
                      </m:func>
                    </m:oMath>
                  </m:oMathPara>
                </a14:m>
                <a:endParaRPr lang="en-US" sz="3200" dirty="0"/>
              </a:p>
              <a:p>
                <a:pPr marL="50800" indent="0">
                  <a:buNone/>
                </a:pPr>
                <a:endParaRPr lang="en-US" sz="32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2400" y="1447800"/>
                <a:ext cx="11564404" cy="1871175"/>
              </a:xfrm>
              <a:blipFill>
                <a:blip r:embed="rId3"/>
                <a:stretch>
                  <a:fillRect b="-23856"/>
                </a:stretch>
              </a:blipFill>
            </p:spPr>
            <p:txBody>
              <a:bodyPr/>
              <a:lstStyle/>
              <a:p>
                <a:r>
                  <a:rPr lang="en-US">
                    <a:noFill/>
                  </a:rPr>
                  <a:t> </a:t>
                </a:r>
              </a:p>
            </p:txBody>
          </p:sp>
        </mc:Fallback>
      </mc:AlternateContent>
      <p:sp>
        <p:nvSpPr>
          <p:cNvPr id="5" name="Oval 4"/>
          <p:cNvSpPr/>
          <p:nvPr/>
        </p:nvSpPr>
        <p:spPr>
          <a:xfrm>
            <a:off x="5934602" y="3318975"/>
            <a:ext cx="1447800" cy="685800"/>
          </a:xfrm>
          <a:prstGeom prst="ellipse">
            <a:avLst/>
          </a:prstGeom>
          <a:solidFill>
            <a:schemeClr val="tx1">
              <a:alpha val="27000"/>
            </a:schemeClr>
          </a:solidFill>
          <a:ln>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Rectangular Callout 5"/>
          <p:cNvSpPr/>
          <p:nvPr/>
        </p:nvSpPr>
        <p:spPr>
          <a:xfrm>
            <a:off x="2286000" y="4529288"/>
            <a:ext cx="4419600" cy="1524000"/>
          </a:xfrm>
          <a:prstGeom prst="wedgeRectCallout">
            <a:avLst>
              <a:gd name="adj1" fmla="val 36173"/>
              <a:gd name="adj2" fmla="val -8781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panose="020B0604020202020204" pitchFamily="34" charset="0"/>
              </a:rPr>
              <a:t>Set of all legal red-blue </a:t>
            </a:r>
            <a:r>
              <a:rPr lang="en-US" sz="3200" dirty="0" err="1" smtClean="0">
                <a:latin typeface="Arial" panose="020B0604020202020204" pitchFamily="34" charset="0"/>
              </a:rPr>
              <a:t>pebblings</a:t>
            </a:r>
            <a:r>
              <a:rPr lang="en-US" sz="3200" dirty="0" smtClean="0">
                <a:latin typeface="Arial" panose="020B0604020202020204" pitchFamily="34" charset="0"/>
              </a:rPr>
              <a:t> of DAG G</a:t>
            </a:r>
          </a:p>
          <a:p>
            <a:pPr algn="ctr"/>
            <a:r>
              <a:rPr lang="en-US" sz="3200" dirty="0" smtClean="0">
                <a:latin typeface="Arial" panose="020B0604020202020204" pitchFamily="34" charset="0"/>
              </a:rPr>
              <a:t>with cache-size m.</a:t>
            </a:r>
            <a:endParaRPr lang="en-US" sz="3200" dirty="0">
              <a:latin typeface="Arial" panose="020B0604020202020204" pitchFamily="34" charset="0"/>
            </a:endParaRP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18</a:t>
            </a:fld>
            <a:endParaRPr lang="en-US"/>
          </a:p>
        </p:txBody>
      </p:sp>
    </p:spTree>
    <p:extLst>
      <p:ext uri="{BB962C8B-B14F-4D97-AF65-F5344CB8AC3E}">
        <p14:creationId xmlns:p14="http://schemas.microsoft.com/office/powerpoint/2010/main" val="4005407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Red</a:t>
            </a:r>
            <a:r>
              <a:rPr lang="en-US" dirty="0" smtClean="0"/>
              <a:t>-</a:t>
            </a:r>
            <a:r>
              <a:rPr lang="en-US" dirty="0">
                <a:solidFill>
                  <a:srgbClr val="003DB8"/>
                </a:solidFill>
              </a:rPr>
              <a:t>B</a:t>
            </a:r>
            <a:r>
              <a:rPr lang="en-US" dirty="0" smtClean="0">
                <a:solidFill>
                  <a:srgbClr val="003DB8"/>
                </a:solidFill>
              </a:rPr>
              <a:t>lue</a:t>
            </a:r>
            <a:r>
              <a:rPr lang="en-US" dirty="0" smtClean="0"/>
              <a:t> Pebbling Cost Inequity [RD17]</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52400" y="1371600"/>
                <a:ext cx="11887200" cy="1871175"/>
              </a:xfrm>
            </p:spPr>
            <p:txBody>
              <a:bodyPr>
                <a:noAutofit/>
              </a:bodyPr>
              <a:lstStyle/>
              <a:p>
                <a:pPr marL="50800" indent="0">
                  <a:buNone/>
                </a:pPr>
                <a:r>
                  <a:rPr lang="en-US" sz="3200" dirty="0" smtClean="0"/>
                  <a:t>Honest Party (CPU):</a:t>
                </a:r>
              </a:p>
              <a:p>
                <a:pPr marL="50800" indent="0">
                  <a:buNone/>
                </a:pPr>
                <a:endParaRPr lang="en-US" sz="3200" dirty="0" smtClean="0"/>
              </a:p>
              <a:p>
                <a:pPr marL="50800" indent="0">
                  <a:buNone/>
                </a:pPr>
                <a14:m>
                  <m:oMathPara xmlns:m="http://schemas.openxmlformats.org/officeDocument/2006/math">
                    <m:oMathParaPr>
                      <m:jc m:val="centerGroup"/>
                    </m:oMathParaPr>
                    <m:oMath xmlns:m="http://schemas.openxmlformats.org/officeDocument/2006/math">
                      <m:r>
                        <m:rPr>
                          <m:sty m:val="p"/>
                        </m:rPr>
                        <a:rPr lang="en-US" sz="3200" b="0" i="0" smtClean="0">
                          <a:solidFill>
                            <a:schemeClr val="tx1"/>
                          </a:solidFill>
                          <a:latin typeface="Cambria Math" panose="02040503050406030204" pitchFamily="18" charset="0"/>
                        </a:rPr>
                        <m:t>rbpeb</m:t>
                      </m:r>
                      <m:d>
                        <m:dPr>
                          <m:ctrlPr>
                            <a:rPr lang="en-US" sz="3200" i="1">
                              <a:solidFill>
                                <a:schemeClr val="tx1"/>
                              </a:solidFill>
                              <a:latin typeface="Cambria Math" panose="02040503050406030204" pitchFamily="18" charset="0"/>
                            </a:rPr>
                          </m:ctrlPr>
                        </m:dPr>
                        <m:e>
                          <m:r>
                            <a:rPr lang="en-US" sz="3200" i="1">
                              <a:solidFill>
                                <a:schemeClr val="tx1"/>
                              </a:solidFill>
                              <a:latin typeface="Cambria Math" panose="02040503050406030204" pitchFamily="18" charset="0"/>
                            </a:rPr>
                            <m:t>𝑃</m:t>
                          </m:r>
                        </m:e>
                      </m:d>
                      <m:r>
                        <a:rPr lang="en-US" sz="3200" i="1">
                          <a:solidFill>
                            <a:schemeClr val="tx1"/>
                          </a:solidFill>
                          <a:latin typeface="Cambria Math" panose="02040503050406030204" pitchFamily="18" charset="0"/>
                        </a:rPr>
                        <m:t>= </m:t>
                      </m:r>
                      <m:sSub>
                        <m:sSubPr>
                          <m:ctrlPr>
                            <a:rPr lang="en-US" sz="3200" i="1">
                              <a:solidFill>
                                <a:srgbClr val="003DB8"/>
                              </a:solidFill>
                              <a:latin typeface="Cambria Math" panose="02040503050406030204" pitchFamily="18" charset="0"/>
                            </a:rPr>
                          </m:ctrlPr>
                        </m:sSubPr>
                        <m:e>
                          <m:r>
                            <m:rPr>
                              <m:sty m:val="p"/>
                            </m:rPr>
                            <a:rPr lang="en-US" sz="3200">
                              <a:solidFill>
                                <a:srgbClr val="003DB8"/>
                              </a:solidFill>
                              <a:latin typeface="Cambria Math" panose="02040503050406030204" pitchFamily="18" charset="0"/>
                            </a:rPr>
                            <m:t>C</m:t>
                          </m:r>
                        </m:e>
                        <m:sub>
                          <m:r>
                            <m:rPr>
                              <m:sty m:val="p"/>
                            </m:rPr>
                            <a:rPr lang="en-US" sz="3200">
                              <a:solidFill>
                                <a:srgbClr val="003DB8"/>
                              </a:solidFill>
                              <a:latin typeface="Cambria Math" panose="02040503050406030204" pitchFamily="18" charset="0"/>
                            </a:rPr>
                            <m:t>b</m:t>
                          </m:r>
                        </m:sub>
                      </m:sSub>
                      <m:r>
                        <a:rPr lang="en-US" sz="3200">
                          <a:solidFill>
                            <a:srgbClr val="003DB8"/>
                          </a:solidFill>
                          <a:latin typeface="Cambria Math" panose="02040503050406030204" pitchFamily="18" charset="0"/>
                          <a:ea typeface="Cambria Math" panose="02040503050406030204" pitchFamily="18" charset="0"/>
                        </a:rPr>
                        <m:t>×</m:t>
                      </m:r>
                      <m:d>
                        <m:dPr>
                          <m:ctrlPr>
                            <a:rPr lang="en-US" sz="3200" i="1">
                              <a:solidFill>
                                <a:srgbClr val="003DB8"/>
                              </a:solidFill>
                              <a:latin typeface="Cambria Math" panose="02040503050406030204" pitchFamily="18" charset="0"/>
                              <a:ea typeface="Cambria Math" panose="02040503050406030204" pitchFamily="18" charset="0"/>
                            </a:rPr>
                          </m:ctrlPr>
                        </m:dPr>
                        <m:e>
                          <m:r>
                            <a:rPr lang="en-US" sz="3200">
                              <a:solidFill>
                                <a:srgbClr val="003DB8"/>
                              </a:solidFill>
                              <a:latin typeface="Cambria Math" panose="02040503050406030204" pitchFamily="18" charset="0"/>
                              <a:ea typeface="Cambria Math" panose="02040503050406030204" pitchFamily="18" charset="0"/>
                            </a:rPr>
                            <m:t>#</m:t>
                          </m:r>
                          <m:r>
                            <m:rPr>
                              <m:sty m:val="p"/>
                            </m:rPr>
                            <a:rPr lang="en-US" sz="3200">
                              <a:solidFill>
                                <a:srgbClr val="003DB8"/>
                              </a:solidFill>
                              <a:latin typeface="Cambria Math" panose="02040503050406030204" pitchFamily="18" charset="0"/>
                              <a:ea typeface="Cambria Math" panose="02040503050406030204" pitchFamily="18" charset="0"/>
                            </a:rPr>
                            <m:t>Blue</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Moves</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in</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P</m:t>
                          </m:r>
                        </m:e>
                      </m:d>
                      <m:r>
                        <a:rPr lang="en-US" sz="3200">
                          <a:solidFill>
                            <a:srgbClr val="003DB8"/>
                          </a:solidFill>
                          <a:latin typeface="Cambria Math" panose="02040503050406030204" pitchFamily="18" charset="0"/>
                          <a:ea typeface="Cambria Math" panose="02040503050406030204" pitchFamily="18" charset="0"/>
                        </a:rPr>
                        <m:t>+</m:t>
                      </m:r>
                      <m:sSub>
                        <m:sSubPr>
                          <m:ctrlPr>
                            <a:rPr lang="en-US" sz="3200" i="1">
                              <a:solidFill>
                                <a:srgbClr val="FF0000"/>
                              </a:solidFill>
                              <a:latin typeface="Cambria Math" panose="02040503050406030204" pitchFamily="18" charset="0"/>
                            </a:rPr>
                          </m:ctrlPr>
                        </m:sSubPr>
                        <m:e>
                          <m:r>
                            <m:rPr>
                              <m:sty m:val="p"/>
                            </m:rPr>
                            <a:rPr lang="en-US" sz="3200">
                              <a:solidFill>
                                <a:srgbClr val="FF0000"/>
                              </a:solidFill>
                              <a:latin typeface="Cambria Math" panose="02040503050406030204" pitchFamily="18" charset="0"/>
                            </a:rPr>
                            <m:t>C</m:t>
                          </m:r>
                        </m:e>
                        <m:sub>
                          <m:r>
                            <m:rPr>
                              <m:sty m:val="p"/>
                            </m:rPr>
                            <a:rPr lang="en-US" sz="3200">
                              <a:solidFill>
                                <a:srgbClr val="FF0000"/>
                              </a:solidFill>
                              <a:latin typeface="Cambria Math" panose="02040503050406030204" pitchFamily="18" charset="0"/>
                            </a:rPr>
                            <m:t>r</m:t>
                          </m:r>
                        </m:sub>
                      </m:sSub>
                      <m:r>
                        <a:rPr lang="en-US" sz="3200">
                          <a:solidFill>
                            <a:srgbClr val="FF0000"/>
                          </a:solidFill>
                          <a:latin typeface="Cambria Math" panose="02040503050406030204" pitchFamily="18" charset="0"/>
                          <a:ea typeface="Cambria Math" panose="02040503050406030204" pitchFamily="18" charset="0"/>
                        </a:rPr>
                        <m:t>×</m:t>
                      </m:r>
                      <m:d>
                        <m:dPr>
                          <m:ctrlPr>
                            <a:rPr lang="en-US" sz="3200" i="1">
                              <a:solidFill>
                                <a:srgbClr val="FF0000"/>
                              </a:solidFill>
                              <a:latin typeface="Cambria Math" panose="02040503050406030204" pitchFamily="18" charset="0"/>
                              <a:ea typeface="Cambria Math" panose="02040503050406030204" pitchFamily="18" charset="0"/>
                            </a:rPr>
                          </m:ctrlPr>
                        </m:dPr>
                        <m:e>
                          <m:r>
                            <a:rPr lang="en-US" sz="3200">
                              <a:solidFill>
                                <a:srgbClr val="FF0000"/>
                              </a:solidFill>
                              <a:latin typeface="Cambria Math" panose="02040503050406030204" pitchFamily="18" charset="0"/>
                              <a:ea typeface="Cambria Math" panose="02040503050406030204" pitchFamily="18" charset="0"/>
                            </a:rPr>
                            <m:t>#</m:t>
                          </m:r>
                          <m:r>
                            <m:rPr>
                              <m:sty m:val="p"/>
                            </m:rPr>
                            <a:rPr lang="en-US" sz="3200">
                              <a:solidFill>
                                <a:srgbClr val="FF0000"/>
                              </a:solidFill>
                              <a:latin typeface="Cambria Math" panose="02040503050406030204" pitchFamily="18" charset="0"/>
                              <a:ea typeface="Cambria Math" panose="02040503050406030204" pitchFamily="18" charset="0"/>
                            </a:rPr>
                            <m:t>Red</m:t>
                          </m:r>
                          <m:r>
                            <a:rPr lang="en-US" sz="3200">
                              <a:solidFill>
                                <a:srgbClr val="FF0000"/>
                              </a:solidFill>
                              <a:latin typeface="Cambria Math" panose="02040503050406030204" pitchFamily="18" charset="0"/>
                              <a:ea typeface="Cambria Math" panose="02040503050406030204" pitchFamily="18" charset="0"/>
                            </a:rPr>
                            <m:t> </m:t>
                          </m:r>
                          <m:r>
                            <m:rPr>
                              <m:sty m:val="p"/>
                            </m:rPr>
                            <a:rPr lang="en-US" sz="3200">
                              <a:solidFill>
                                <a:srgbClr val="FF0000"/>
                              </a:solidFill>
                              <a:latin typeface="Cambria Math" panose="02040503050406030204" pitchFamily="18" charset="0"/>
                              <a:ea typeface="Cambria Math" panose="02040503050406030204" pitchFamily="18" charset="0"/>
                            </a:rPr>
                            <m:t>Moves</m:t>
                          </m:r>
                          <m:r>
                            <a:rPr lang="en-US" sz="3200" i="1">
                              <a:solidFill>
                                <a:srgbClr val="FF0000"/>
                              </a:solidFill>
                              <a:latin typeface="Cambria Math" panose="02040503050406030204" pitchFamily="18" charset="0"/>
                              <a:ea typeface="Cambria Math" panose="02040503050406030204" pitchFamily="18" charset="0"/>
                            </a:rPr>
                            <m:t> </m:t>
                          </m:r>
                          <m:r>
                            <m:rPr>
                              <m:sty m:val="p"/>
                            </m:rPr>
                            <a:rPr lang="en-US" sz="3200">
                              <a:solidFill>
                                <a:srgbClr val="FF0000"/>
                              </a:solidFill>
                              <a:latin typeface="Cambria Math" panose="02040503050406030204" pitchFamily="18" charset="0"/>
                              <a:ea typeface="Cambria Math" panose="02040503050406030204" pitchFamily="18" charset="0"/>
                            </a:rPr>
                            <m:t>in</m:t>
                          </m:r>
                          <m:r>
                            <a:rPr lang="en-US" sz="3200" i="1">
                              <a:solidFill>
                                <a:srgbClr val="FF0000"/>
                              </a:solidFill>
                              <a:latin typeface="Cambria Math" panose="02040503050406030204" pitchFamily="18" charset="0"/>
                              <a:ea typeface="Cambria Math" panose="02040503050406030204" pitchFamily="18" charset="0"/>
                            </a:rPr>
                            <m:t> </m:t>
                          </m:r>
                          <m:r>
                            <a:rPr lang="en-US" sz="3200" i="1">
                              <a:solidFill>
                                <a:srgbClr val="FF0000"/>
                              </a:solidFill>
                              <a:latin typeface="Cambria Math" panose="02040503050406030204" pitchFamily="18" charset="0"/>
                              <a:ea typeface="Cambria Math" panose="02040503050406030204" pitchFamily="18" charset="0"/>
                            </a:rPr>
                            <m:t>𝑃</m:t>
                          </m:r>
                        </m:e>
                      </m:d>
                    </m:oMath>
                  </m:oMathPara>
                </a14:m>
                <a:endParaRPr lang="en-US" sz="3200" dirty="0" smtClean="0"/>
              </a:p>
              <a:p>
                <a:pPr marL="50800" indent="0">
                  <a:buNone/>
                </a:pPr>
                <a:endParaRPr lang="en-US" sz="3200" dirty="0"/>
              </a:p>
              <a:p>
                <a:pPr marL="50800" indent="0">
                  <a:buNone/>
                </a:pPr>
                <a:r>
                  <a:rPr lang="en-US" sz="3200" dirty="0" smtClean="0"/>
                  <a:t>Attacker (ASIC): </a:t>
                </a:r>
              </a:p>
              <a:p>
                <a:pPr marL="50800" indent="0">
                  <a:buNone/>
                </a:pPr>
                <a14:m>
                  <m:oMathPara xmlns:m="http://schemas.openxmlformats.org/officeDocument/2006/math">
                    <m:oMathParaPr>
                      <m:jc m:val="centerGroup"/>
                    </m:oMathParaPr>
                    <m:oMath xmlns:m="http://schemas.openxmlformats.org/officeDocument/2006/math">
                      <m:r>
                        <m:rPr>
                          <m:sty m:val="p"/>
                        </m:rPr>
                        <a:rPr lang="en-US" sz="3200" b="0" i="0" smtClean="0">
                          <a:solidFill>
                            <a:schemeClr val="tx1"/>
                          </a:solidFill>
                          <a:latin typeface="Cambria Math" panose="02040503050406030204" pitchFamily="18" charset="0"/>
                        </a:rPr>
                        <m:t>rbpeb</m:t>
                      </m:r>
                      <m:r>
                        <a:rPr lang="en-US" sz="3200" b="0" i="0" smtClean="0">
                          <a:solidFill>
                            <a:schemeClr val="tx1"/>
                          </a:solidFill>
                          <a:latin typeface="Cambria Math" panose="02040503050406030204" pitchFamily="18" charset="0"/>
                        </a:rPr>
                        <m:t>′</m:t>
                      </m:r>
                      <m:d>
                        <m:dPr>
                          <m:ctrlPr>
                            <a:rPr lang="en-US" sz="3200" i="1">
                              <a:solidFill>
                                <a:schemeClr val="tx1"/>
                              </a:solidFill>
                              <a:latin typeface="Cambria Math" panose="02040503050406030204" pitchFamily="18" charset="0"/>
                            </a:rPr>
                          </m:ctrlPr>
                        </m:dPr>
                        <m:e>
                          <m:r>
                            <a:rPr lang="en-US" sz="3200" i="1">
                              <a:solidFill>
                                <a:schemeClr val="tx1"/>
                              </a:solidFill>
                              <a:latin typeface="Cambria Math" panose="02040503050406030204" pitchFamily="18" charset="0"/>
                            </a:rPr>
                            <m:t>𝑃</m:t>
                          </m:r>
                          <m:r>
                            <a:rPr lang="en-US" sz="3200" b="0" i="1" smtClean="0">
                              <a:solidFill>
                                <a:schemeClr val="tx1"/>
                              </a:solidFill>
                              <a:latin typeface="Cambria Math" panose="02040503050406030204" pitchFamily="18" charset="0"/>
                            </a:rPr>
                            <m:t>′</m:t>
                          </m:r>
                        </m:e>
                      </m:d>
                      <m:r>
                        <a:rPr lang="en-US" sz="3200" i="1">
                          <a:solidFill>
                            <a:schemeClr val="tx1"/>
                          </a:solidFill>
                          <a:latin typeface="Cambria Math" panose="02040503050406030204" pitchFamily="18" charset="0"/>
                        </a:rPr>
                        <m:t>=</m:t>
                      </m:r>
                      <m:sSubSup>
                        <m:sSubSupPr>
                          <m:ctrlPr>
                            <a:rPr lang="en-US" sz="3200" i="1">
                              <a:solidFill>
                                <a:srgbClr val="003DB8"/>
                              </a:solidFill>
                              <a:latin typeface="Cambria Math" panose="02040503050406030204" pitchFamily="18" charset="0"/>
                            </a:rPr>
                          </m:ctrlPr>
                        </m:sSubSupPr>
                        <m:e>
                          <m:r>
                            <m:rPr>
                              <m:sty m:val="p"/>
                            </m:rPr>
                            <a:rPr lang="en-US" sz="3200">
                              <a:solidFill>
                                <a:srgbClr val="003DB8"/>
                              </a:solidFill>
                              <a:latin typeface="Cambria Math" panose="02040503050406030204" pitchFamily="18" charset="0"/>
                            </a:rPr>
                            <m:t>C</m:t>
                          </m:r>
                        </m:e>
                        <m:sub>
                          <m:r>
                            <m:rPr>
                              <m:sty m:val="p"/>
                            </m:rPr>
                            <a:rPr lang="en-US" sz="3200">
                              <a:solidFill>
                                <a:srgbClr val="003DB8"/>
                              </a:solidFill>
                              <a:latin typeface="Cambria Math" panose="02040503050406030204" pitchFamily="18" charset="0"/>
                            </a:rPr>
                            <m:t>b</m:t>
                          </m:r>
                        </m:sub>
                        <m:sup>
                          <m:r>
                            <a:rPr lang="en-US" sz="3200">
                              <a:solidFill>
                                <a:srgbClr val="003DB8"/>
                              </a:solidFill>
                              <a:latin typeface="Cambria Math" panose="02040503050406030204" pitchFamily="18" charset="0"/>
                            </a:rPr>
                            <m:t>′</m:t>
                          </m:r>
                        </m:sup>
                      </m:sSubSup>
                      <m:r>
                        <a:rPr lang="en-US" sz="3200">
                          <a:solidFill>
                            <a:srgbClr val="003DB8"/>
                          </a:solidFill>
                          <a:latin typeface="Cambria Math" panose="02040503050406030204" pitchFamily="18" charset="0"/>
                          <a:ea typeface="Cambria Math" panose="02040503050406030204" pitchFamily="18" charset="0"/>
                        </a:rPr>
                        <m:t>×</m:t>
                      </m:r>
                      <m:d>
                        <m:dPr>
                          <m:ctrlPr>
                            <a:rPr lang="en-US" sz="3200" i="1">
                              <a:solidFill>
                                <a:srgbClr val="003DB8"/>
                              </a:solidFill>
                              <a:latin typeface="Cambria Math" panose="02040503050406030204" pitchFamily="18" charset="0"/>
                              <a:ea typeface="Cambria Math" panose="02040503050406030204" pitchFamily="18" charset="0"/>
                            </a:rPr>
                          </m:ctrlPr>
                        </m:dPr>
                        <m:e>
                          <m:r>
                            <a:rPr lang="en-US" sz="3200">
                              <a:solidFill>
                                <a:srgbClr val="003DB8"/>
                              </a:solidFill>
                              <a:latin typeface="Cambria Math" panose="02040503050406030204" pitchFamily="18" charset="0"/>
                              <a:ea typeface="Cambria Math" panose="02040503050406030204" pitchFamily="18" charset="0"/>
                            </a:rPr>
                            <m:t>#</m:t>
                          </m:r>
                          <m:r>
                            <m:rPr>
                              <m:sty m:val="p"/>
                            </m:rPr>
                            <a:rPr lang="en-US" sz="3200">
                              <a:solidFill>
                                <a:srgbClr val="003DB8"/>
                              </a:solidFill>
                              <a:latin typeface="Cambria Math" panose="02040503050406030204" pitchFamily="18" charset="0"/>
                              <a:ea typeface="Cambria Math" panose="02040503050406030204" pitchFamily="18" charset="0"/>
                            </a:rPr>
                            <m:t>Blue</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Moves</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in</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P</m:t>
                          </m:r>
                          <m:r>
                            <a:rPr lang="en-US" sz="3200" b="0" i="0" smtClean="0">
                              <a:solidFill>
                                <a:srgbClr val="003DB8"/>
                              </a:solidFill>
                              <a:latin typeface="Cambria Math" panose="02040503050406030204" pitchFamily="18" charset="0"/>
                              <a:ea typeface="Cambria Math" panose="02040503050406030204" pitchFamily="18" charset="0"/>
                            </a:rPr>
                            <m:t>′</m:t>
                          </m:r>
                        </m:e>
                      </m:d>
                      <m:r>
                        <a:rPr lang="en-US" sz="3200">
                          <a:solidFill>
                            <a:srgbClr val="003DB8"/>
                          </a:solidFill>
                          <a:latin typeface="Cambria Math" panose="02040503050406030204" pitchFamily="18" charset="0"/>
                          <a:ea typeface="Cambria Math" panose="02040503050406030204" pitchFamily="18" charset="0"/>
                        </a:rPr>
                        <m:t>+</m:t>
                      </m:r>
                      <m:sSubSup>
                        <m:sSubSupPr>
                          <m:ctrlPr>
                            <a:rPr lang="en-US" sz="3200" i="1">
                              <a:solidFill>
                                <a:srgbClr val="FF0000"/>
                              </a:solidFill>
                              <a:latin typeface="Cambria Math" panose="02040503050406030204" pitchFamily="18" charset="0"/>
                            </a:rPr>
                          </m:ctrlPr>
                        </m:sSubSupPr>
                        <m:e>
                          <m:r>
                            <a:rPr lang="en-US" sz="3200">
                              <a:solidFill>
                                <a:srgbClr val="FF0000"/>
                              </a:solidFill>
                              <a:latin typeface="Cambria Math" panose="02040503050406030204" pitchFamily="18" charset="0"/>
                            </a:rPr>
                            <m:t> </m:t>
                          </m:r>
                          <m:r>
                            <m:rPr>
                              <m:sty m:val="p"/>
                            </m:rPr>
                            <a:rPr lang="en-US" sz="3200">
                              <a:solidFill>
                                <a:srgbClr val="FF0000"/>
                              </a:solidFill>
                              <a:latin typeface="Cambria Math" panose="02040503050406030204" pitchFamily="18" charset="0"/>
                            </a:rPr>
                            <m:t>C</m:t>
                          </m:r>
                        </m:e>
                        <m:sub>
                          <m:r>
                            <m:rPr>
                              <m:sty m:val="p"/>
                            </m:rPr>
                            <a:rPr lang="en-US" sz="3200">
                              <a:solidFill>
                                <a:srgbClr val="FF0000"/>
                              </a:solidFill>
                              <a:latin typeface="Cambria Math" panose="02040503050406030204" pitchFamily="18" charset="0"/>
                            </a:rPr>
                            <m:t>r</m:t>
                          </m:r>
                        </m:sub>
                        <m:sup>
                          <m:r>
                            <a:rPr lang="en-US" sz="3200">
                              <a:solidFill>
                                <a:srgbClr val="FF0000"/>
                              </a:solidFill>
                              <a:latin typeface="Cambria Math" panose="02040503050406030204" pitchFamily="18" charset="0"/>
                            </a:rPr>
                            <m:t>′</m:t>
                          </m:r>
                        </m:sup>
                      </m:sSubSup>
                      <m:r>
                        <a:rPr lang="en-US" sz="3200" b="0" i="0" smtClean="0">
                          <a:solidFill>
                            <a:srgbClr val="FF0000"/>
                          </a:solidFill>
                          <a:latin typeface="Cambria Math" panose="02040503050406030204" pitchFamily="18" charset="0"/>
                        </a:rPr>
                        <m:t> </m:t>
                      </m:r>
                      <m:r>
                        <a:rPr lang="en-US" sz="3200">
                          <a:solidFill>
                            <a:srgbClr val="FF0000"/>
                          </a:solidFill>
                          <a:latin typeface="Cambria Math" panose="02040503050406030204" pitchFamily="18" charset="0"/>
                          <a:ea typeface="Cambria Math" panose="02040503050406030204" pitchFamily="18" charset="0"/>
                        </a:rPr>
                        <m:t>×</m:t>
                      </m:r>
                      <m:d>
                        <m:dPr>
                          <m:ctrlPr>
                            <a:rPr lang="en-US" sz="3200" i="1">
                              <a:solidFill>
                                <a:srgbClr val="FF0000"/>
                              </a:solidFill>
                              <a:latin typeface="Cambria Math" panose="02040503050406030204" pitchFamily="18" charset="0"/>
                              <a:ea typeface="Cambria Math" panose="02040503050406030204" pitchFamily="18" charset="0"/>
                            </a:rPr>
                          </m:ctrlPr>
                        </m:dPr>
                        <m:e>
                          <m:r>
                            <a:rPr lang="en-US" sz="3200">
                              <a:solidFill>
                                <a:srgbClr val="FF0000"/>
                              </a:solidFill>
                              <a:latin typeface="Cambria Math" panose="02040503050406030204" pitchFamily="18" charset="0"/>
                              <a:ea typeface="Cambria Math" panose="02040503050406030204" pitchFamily="18" charset="0"/>
                            </a:rPr>
                            <m:t>#</m:t>
                          </m:r>
                          <m:r>
                            <m:rPr>
                              <m:sty m:val="p"/>
                            </m:rPr>
                            <a:rPr lang="en-US" sz="3200">
                              <a:solidFill>
                                <a:srgbClr val="FF0000"/>
                              </a:solidFill>
                              <a:latin typeface="Cambria Math" panose="02040503050406030204" pitchFamily="18" charset="0"/>
                              <a:ea typeface="Cambria Math" panose="02040503050406030204" pitchFamily="18" charset="0"/>
                            </a:rPr>
                            <m:t>Red</m:t>
                          </m:r>
                          <m:r>
                            <a:rPr lang="en-US" sz="3200">
                              <a:solidFill>
                                <a:srgbClr val="FF0000"/>
                              </a:solidFill>
                              <a:latin typeface="Cambria Math" panose="02040503050406030204" pitchFamily="18" charset="0"/>
                              <a:ea typeface="Cambria Math" panose="02040503050406030204" pitchFamily="18" charset="0"/>
                            </a:rPr>
                            <m:t> </m:t>
                          </m:r>
                          <m:r>
                            <m:rPr>
                              <m:sty m:val="p"/>
                            </m:rPr>
                            <a:rPr lang="en-US" sz="3200">
                              <a:solidFill>
                                <a:srgbClr val="FF0000"/>
                              </a:solidFill>
                              <a:latin typeface="Cambria Math" panose="02040503050406030204" pitchFamily="18" charset="0"/>
                              <a:ea typeface="Cambria Math" panose="02040503050406030204" pitchFamily="18" charset="0"/>
                            </a:rPr>
                            <m:t>Moves</m:t>
                          </m:r>
                          <m:r>
                            <a:rPr lang="en-US" sz="3200" i="1">
                              <a:solidFill>
                                <a:srgbClr val="FF0000"/>
                              </a:solidFill>
                              <a:latin typeface="Cambria Math" panose="02040503050406030204" pitchFamily="18" charset="0"/>
                              <a:ea typeface="Cambria Math" panose="02040503050406030204" pitchFamily="18" charset="0"/>
                            </a:rPr>
                            <m:t> </m:t>
                          </m:r>
                          <m:r>
                            <m:rPr>
                              <m:sty m:val="p"/>
                            </m:rPr>
                            <a:rPr lang="en-US" sz="3200">
                              <a:solidFill>
                                <a:srgbClr val="FF0000"/>
                              </a:solidFill>
                              <a:latin typeface="Cambria Math" panose="02040503050406030204" pitchFamily="18" charset="0"/>
                              <a:ea typeface="Cambria Math" panose="02040503050406030204" pitchFamily="18" charset="0"/>
                            </a:rPr>
                            <m:t>in</m:t>
                          </m:r>
                          <m:r>
                            <a:rPr lang="en-US" sz="3200" i="1">
                              <a:solidFill>
                                <a:srgbClr val="FF0000"/>
                              </a:solidFill>
                              <a:latin typeface="Cambria Math" panose="02040503050406030204" pitchFamily="18" charset="0"/>
                              <a:ea typeface="Cambria Math" panose="02040503050406030204" pitchFamily="18" charset="0"/>
                            </a:rPr>
                            <m:t> </m:t>
                          </m:r>
                          <m:r>
                            <a:rPr lang="en-US" sz="3200" i="1">
                              <a:solidFill>
                                <a:srgbClr val="FF0000"/>
                              </a:solidFill>
                              <a:latin typeface="Cambria Math" panose="02040503050406030204" pitchFamily="18" charset="0"/>
                              <a:ea typeface="Cambria Math" panose="02040503050406030204" pitchFamily="18" charset="0"/>
                            </a:rPr>
                            <m:t>𝑃</m:t>
                          </m:r>
                          <m:r>
                            <a:rPr lang="en-US" sz="3200" b="0" i="1" smtClean="0">
                              <a:solidFill>
                                <a:srgbClr val="FF0000"/>
                              </a:solidFill>
                              <a:latin typeface="Cambria Math" panose="02040503050406030204" pitchFamily="18" charset="0"/>
                              <a:ea typeface="Cambria Math" panose="02040503050406030204" pitchFamily="18" charset="0"/>
                            </a:rPr>
                            <m:t>′</m:t>
                          </m:r>
                        </m:e>
                      </m:d>
                    </m:oMath>
                  </m:oMathPara>
                </a14:m>
                <a:endParaRPr lang="en-US" sz="3200" dirty="0"/>
              </a:p>
              <a:p>
                <a:pPr marL="50800" indent="0">
                  <a:buNone/>
                </a:pPr>
                <a:endParaRPr lang="en-US" sz="3200" dirty="0" smtClean="0"/>
              </a:p>
              <a:p>
                <a:pPr marL="50800" indent="0">
                  <a:buNone/>
                </a:pPr>
                <a:r>
                  <a:rPr lang="en-US" sz="3200" dirty="0" smtClean="0"/>
                  <a:t>Attacker gets to play with potentially advantageous constants</a:t>
                </a:r>
              </a:p>
              <a:p>
                <a:pPr marL="50800" indent="0">
                  <a:buNone/>
                </a:pPr>
                <a:r>
                  <a:rPr lang="en-US" sz="3200" dirty="0" smtClean="0"/>
                  <a:t>	</a:t>
                </a:r>
                <a:endParaRPr lang="en-US" sz="32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2400" y="1371600"/>
                <a:ext cx="11887200" cy="1871175"/>
              </a:xfrm>
              <a:blipFill>
                <a:blip r:embed="rId3"/>
                <a:stretch>
                  <a:fillRect l="-923" b="-14658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689831" y="5755431"/>
                <a:ext cx="5935537" cy="597728"/>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m:rPr>
                          <m:nor/>
                        </m:rPr>
                        <a:rPr lang="en-US" sz="3200" dirty="0" smtClean="0">
                          <a:solidFill>
                            <a:schemeClr val="tx1"/>
                          </a:solidFill>
                          <a:latin typeface="Calibri" panose="020F0502020204030204" pitchFamily="34" charset="0"/>
                          <a:cs typeface="Calibri" panose="020F0502020204030204" pitchFamily="34" charset="0"/>
                        </a:rPr>
                        <m:t>1</m:t>
                      </m:r>
                      <m:r>
                        <m:rPr>
                          <m:nor/>
                        </m:rPr>
                        <a:rPr lang="en-US" sz="3200" dirty="0" smtClean="0">
                          <a:solidFill>
                            <a:schemeClr val="tx1"/>
                          </a:solidFill>
                          <a:latin typeface="Calibri" panose="020F0502020204030204" pitchFamily="34" charset="0"/>
                          <a:cs typeface="Calibri" panose="020F0502020204030204" pitchFamily="34" charset="0"/>
                        </a:rPr>
                        <m:t>nJ</m:t>
                      </m:r>
                      <m:r>
                        <a:rPr lang="en-US" sz="3200" i="1" dirty="0">
                          <a:solidFill>
                            <a:schemeClr val="tx1"/>
                          </a:solidFill>
                          <a:latin typeface="Cambria Math" panose="02040503050406030204" pitchFamily="18" charset="0"/>
                          <a:ea typeface="Cambria Math" panose="02040503050406030204" pitchFamily="18" charset="0"/>
                        </a:rPr>
                        <m:t>≈</m:t>
                      </m:r>
                      <m:sSubSup>
                        <m:sSubSupPr>
                          <m:ctrlPr>
                            <a:rPr lang="en-US" sz="3200" i="1" smtClean="0">
                              <a:solidFill>
                                <a:srgbClr val="003DB8"/>
                              </a:solidFill>
                              <a:latin typeface="Cambria Math" panose="02040503050406030204" pitchFamily="18" charset="0"/>
                            </a:rPr>
                          </m:ctrlPr>
                        </m:sSubSupPr>
                        <m:e>
                          <m:r>
                            <m:rPr>
                              <m:sty m:val="p"/>
                            </m:rPr>
                            <a:rPr lang="en-US" sz="3200">
                              <a:solidFill>
                                <a:srgbClr val="003DB8"/>
                              </a:solidFill>
                              <a:latin typeface="Cambria Math" panose="02040503050406030204" pitchFamily="18" charset="0"/>
                            </a:rPr>
                            <m:t>C</m:t>
                          </m:r>
                        </m:e>
                        <m:sub>
                          <m:r>
                            <m:rPr>
                              <m:sty m:val="p"/>
                            </m:rPr>
                            <a:rPr lang="en-US" sz="3200">
                              <a:solidFill>
                                <a:srgbClr val="003DB8"/>
                              </a:solidFill>
                              <a:latin typeface="Cambria Math" panose="02040503050406030204" pitchFamily="18" charset="0"/>
                            </a:rPr>
                            <m:t>b</m:t>
                          </m:r>
                        </m:sub>
                        <m:sup>
                          <m:r>
                            <a:rPr lang="en-US" sz="3200">
                              <a:solidFill>
                                <a:srgbClr val="003DB8"/>
                              </a:solidFill>
                              <a:latin typeface="Cambria Math" panose="02040503050406030204" pitchFamily="18" charset="0"/>
                            </a:rPr>
                            <m:t>′</m:t>
                          </m:r>
                        </m:sup>
                      </m:sSubSup>
                      <m:r>
                        <a:rPr lang="en-US" sz="3200" i="1" dirty="0">
                          <a:latin typeface="Cambria Math" panose="02040503050406030204" pitchFamily="18" charset="0"/>
                          <a:ea typeface="Cambria Math" panose="02040503050406030204" pitchFamily="18" charset="0"/>
                        </a:rPr>
                        <m:t>≈ </m:t>
                      </m:r>
                      <m:sSub>
                        <m:sSubPr>
                          <m:ctrlPr>
                            <a:rPr lang="en-US" sz="3200" i="1" smtClean="0">
                              <a:solidFill>
                                <a:srgbClr val="00339A"/>
                              </a:solidFill>
                              <a:latin typeface="Cambria Math" panose="02040503050406030204" pitchFamily="18" charset="0"/>
                            </a:rPr>
                          </m:ctrlPr>
                        </m:sSubPr>
                        <m:e>
                          <m:r>
                            <m:rPr>
                              <m:sty m:val="p"/>
                            </m:rPr>
                            <a:rPr lang="en-US" sz="3200">
                              <a:solidFill>
                                <a:srgbClr val="00339A"/>
                              </a:solidFill>
                              <a:latin typeface="Cambria Math" panose="02040503050406030204" pitchFamily="18" charset="0"/>
                            </a:rPr>
                            <m:t>C</m:t>
                          </m:r>
                        </m:e>
                        <m:sub>
                          <m:r>
                            <m:rPr>
                              <m:sty m:val="p"/>
                            </m:rPr>
                            <a:rPr lang="en-US" sz="3200">
                              <a:solidFill>
                                <a:srgbClr val="00339A"/>
                              </a:solidFill>
                              <a:latin typeface="Cambria Math" panose="02040503050406030204" pitchFamily="18" charset="0"/>
                            </a:rPr>
                            <m:t>b</m:t>
                          </m:r>
                        </m:sub>
                      </m:sSub>
                      <m:r>
                        <a:rPr lang="en-US" sz="3200" i="1" dirty="0">
                          <a:latin typeface="Cambria Math" panose="02040503050406030204" pitchFamily="18" charset="0"/>
                          <a:ea typeface="Cambria Math" panose="02040503050406030204" pitchFamily="18" charset="0"/>
                        </a:rPr>
                        <m:t>≈</m:t>
                      </m:r>
                      <m:sSub>
                        <m:sSubPr>
                          <m:ctrlPr>
                            <a:rPr lang="en-US" sz="3200" i="1">
                              <a:solidFill>
                                <a:srgbClr val="FF0000"/>
                              </a:solidFill>
                              <a:latin typeface="Cambria Math" panose="02040503050406030204" pitchFamily="18" charset="0"/>
                            </a:rPr>
                          </m:ctrlPr>
                        </m:sSubPr>
                        <m:e>
                          <m:r>
                            <m:rPr>
                              <m:sty m:val="p"/>
                            </m:rPr>
                            <a:rPr lang="en-US" sz="3200">
                              <a:solidFill>
                                <a:srgbClr val="FF0000"/>
                              </a:solidFill>
                              <a:latin typeface="Cambria Math" panose="02040503050406030204" pitchFamily="18" charset="0"/>
                            </a:rPr>
                            <m:t>C</m:t>
                          </m:r>
                        </m:e>
                        <m:sub>
                          <m:r>
                            <m:rPr>
                              <m:sty m:val="p"/>
                            </m:rPr>
                            <a:rPr lang="en-US" sz="3200">
                              <a:solidFill>
                                <a:srgbClr val="FF0000"/>
                              </a:solidFill>
                              <a:latin typeface="Cambria Math" panose="02040503050406030204" pitchFamily="18" charset="0"/>
                            </a:rPr>
                            <m:t>r</m:t>
                          </m:r>
                        </m:sub>
                      </m:sSub>
                      <m:r>
                        <a:rPr lang="en-US" sz="3200" i="1" dirty="0">
                          <a:latin typeface="Cambria Math" panose="02040503050406030204" pitchFamily="18" charset="0"/>
                          <a:ea typeface="Cambria Math" panose="02040503050406030204" pitchFamily="18" charset="0"/>
                        </a:rPr>
                        <m:t>≈</m:t>
                      </m:r>
                      <m:sSup>
                        <m:sSupPr>
                          <m:ctrlPr>
                            <a:rPr lang="en-US" sz="3200" i="1" dirty="0" smtClean="0">
                              <a:latin typeface="Cambria Math" panose="02040503050406030204" pitchFamily="18" charset="0"/>
                              <a:ea typeface="Cambria Math" panose="02040503050406030204" pitchFamily="18" charset="0"/>
                            </a:rPr>
                          </m:ctrlPr>
                        </m:sSupPr>
                        <m:e>
                          <m:r>
                            <a:rPr lang="en-US" sz="3200" b="0" i="1" dirty="0" smtClean="0">
                              <a:latin typeface="Cambria Math" panose="02040503050406030204" pitchFamily="18" charset="0"/>
                              <a:ea typeface="Cambria Math" panose="02040503050406030204" pitchFamily="18" charset="0"/>
                            </a:rPr>
                            <m:t>10</m:t>
                          </m:r>
                        </m:e>
                        <m:sup>
                          <m:r>
                            <a:rPr lang="en-US" sz="3200" b="0" i="1" dirty="0" smtClean="0">
                              <a:latin typeface="Cambria Math" panose="02040503050406030204" pitchFamily="18" charset="0"/>
                              <a:ea typeface="Cambria Math" panose="02040503050406030204" pitchFamily="18" charset="0"/>
                            </a:rPr>
                            <m:t>−3</m:t>
                          </m:r>
                        </m:sup>
                      </m:sSup>
                      <m:r>
                        <a:rPr lang="en-US" sz="3200" i="1" dirty="0" smtClean="0">
                          <a:latin typeface="Cambria Math" panose="02040503050406030204" pitchFamily="18" charset="0"/>
                          <a:ea typeface="Cambria Math" panose="02040503050406030204" pitchFamily="18" charset="0"/>
                        </a:rPr>
                        <m:t>×</m:t>
                      </m:r>
                      <m:sSubSup>
                        <m:sSubSupPr>
                          <m:ctrlPr>
                            <a:rPr lang="en-US" sz="3200" i="1">
                              <a:solidFill>
                                <a:srgbClr val="FF0000"/>
                              </a:solidFill>
                              <a:latin typeface="Cambria Math" panose="02040503050406030204" pitchFamily="18" charset="0"/>
                            </a:rPr>
                          </m:ctrlPr>
                        </m:sSubSupPr>
                        <m:e>
                          <m:r>
                            <a:rPr lang="en-US" sz="3200">
                              <a:solidFill>
                                <a:srgbClr val="FF0000"/>
                              </a:solidFill>
                              <a:latin typeface="Cambria Math" panose="02040503050406030204" pitchFamily="18" charset="0"/>
                            </a:rPr>
                            <m:t> </m:t>
                          </m:r>
                          <m:r>
                            <m:rPr>
                              <m:sty m:val="p"/>
                            </m:rPr>
                            <a:rPr lang="en-US" sz="3200">
                              <a:solidFill>
                                <a:srgbClr val="FF0000"/>
                              </a:solidFill>
                              <a:latin typeface="Cambria Math" panose="02040503050406030204" pitchFamily="18" charset="0"/>
                            </a:rPr>
                            <m:t>C</m:t>
                          </m:r>
                        </m:e>
                        <m:sub>
                          <m:r>
                            <m:rPr>
                              <m:sty m:val="p"/>
                            </m:rPr>
                            <a:rPr lang="en-US" sz="3200">
                              <a:solidFill>
                                <a:srgbClr val="FF0000"/>
                              </a:solidFill>
                              <a:latin typeface="Cambria Math" panose="02040503050406030204" pitchFamily="18" charset="0"/>
                            </a:rPr>
                            <m:t>r</m:t>
                          </m:r>
                        </m:sub>
                        <m:sup>
                          <m:r>
                            <a:rPr lang="en-US" sz="3200">
                              <a:solidFill>
                                <a:srgbClr val="FF0000"/>
                              </a:solidFill>
                              <a:latin typeface="Cambria Math" panose="02040503050406030204" pitchFamily="18" charset="0"/>
                            </a:rPr>
                            <m:t>′</m:t>
                          </m:r>
                        </m:sup>
                      </m:sSubSup>
                    </m:oMath>
                  </m:oMathPara>
                </a14:m>
                <a:endParaRPr lang="en-US" sz="3200" i="1" dirty="0">
                  <a:latin typeface="Calibri" panose="020F0502020204030204" pitchFamily="34" charset="0"/>
                  <a:cs typeface="Calibri" panose="020F050202020403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689831" y="5755431"/>
                <a:ext cx="5935537" cy="59772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6477000" y="5799161"/>
                <a:ext cx="2834174" cy="553998"/>
              </a:xfrm>
              <a:prstGeom prst="rect">
                <a:avLst/>
              </a:prstGeom>
            </p:spPr>
            <p:txBody>
              <a:bodyPr wrap="none">
                <a:spAutoFit/>
              </a:bodyPr>
              <a:lstStyle/>
              <a:p>
                <a14:m>
                  <m:oMath xmlns:m="http://schemas.openxmlformats.org/officeDocument/2006/math">
                    <m:r>
                      <a:rPr lang="en-US" sz="3000" i="1" dirty="0" smtClean="0">
                        <a:solidFill>
                          <a:srgbClr val="FF0000"/>
                        </a:solidFill>
                        <a:latin typeface="Cambria Math" panose="02040503050406030204" pitchFamily="18" charset="0"/>
                        <a:ea typeface="Cambria Math" panose="02040503050406030204" pitchFamily="18" charset="0"/>
                      </a:rPr>
                      <m:t>≈</m:t>
                    </m:r>
                    <m:r>
                      <a:rPr lang="en-US" sz="3000" b="0" i="1" dirty="0" smtClean="0">
                        <a:solidFill>
                          <a:srgbClr val="FF0000"/>
                        </a:solidFill>
                        <a:latin typeface="Cambria Math" panose="02040503050406030204" pitchFamily="18" charset="0"/>
                        <a:ea typeface="Cambria Math" panose="02040503050406030204" pitchFamily="18" charset="0"/>
                      </a:rPr>
                      <m:t>1</m:t>
                    </m:r>
                    <m:r>
                      <m:rPr>
                        <m:sty m:val="p"/>
                      </m:rPr>
                      <a:rPr lang="en-US" sz="3000" b="0" i="0" dirty="0" smtClean="0">
                        <a:solidFill>
                          <a:srgbClr val="FF0000"/>
                        </a:solidFill>
                        <a:latin typeface="Cambria Math" panose="02040503050406030204" pitchFamily="18" charset="0"/>
                        <a:ea typeface="Cambria Math" panose="02040503050406030204" pitchFamily="18" charset="0"/>
                      </a:rPr>
                      <m:t>pJ</m:t>
                    </m:r>
                    <m:r>
                      <a:rPr lang="en-US" sz="3000" b="0" i="0" dirty="0" smtClean="0">
                        <a:solidFill>
                          <a:srgbClr val="FF0000"/>
                        </a:solidFill>
                        <a:latin typeface="Cambria Math" panose="02040503050406030204" pitchFamily="18" charset="0"/>
                        <a:ea typeface="Cambria Math" panose="02040503050406030204" pitchFamily="18" charset="0"/>
                      </a:rPr>
                      <m:t>   (</m:t>
                    </m:r>
                    <m:sSubSup>
                      <m:sSubSupPr>
                        <m:ctrlPr>
                          <a:rPr lang="en-US" sz="2800" i="1">
                            <a:solidFill>
                              <a:srgbClr val="FF0000"/>
                            </a:solidFill>
                            <a:latin typeface="Cambria Math" panose="02040503050406030204" pitchFamily="18" charset="0"/>
                          </a:rPr>
                        </m:ctrlPr>
                      </m:sSubSupPr>
                      <m:e>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C</m:t>
                        </m:r>
                      </m:e>
                      <m:sub>
                        <m:r>
                          <m:rPr>
                            <m:sty m:val="p"/>
                          </m:rPr>
                          <a:rPr lang="en-US" sz="2800">
                            <a:solidFill>
                              <a:srgbClr val="FF0000"/>
                            </a:solidFill>
                            <a:latin typeface="Cambria Math" panose="02040503050406030204" pitchFamily="18" charset="0"/>
                          </a:rPr>
                          <m:t>r</m:t>
                        </m:r>
                      </m:sub>
                      <m:sup>
                        <m:r>
                          <a:rPr lang="en-US" sz="2800">
                            <a:solidFill>
                              <a:srgbClr val="FF0000"/>
                            </a:solidFill>
                            <a:latin typeface="Cambria Math" panose="02040503050406030204" pitchFamily="18" charset="0"/>
                          </a:rPr>
                          <m:t>′</m:t>
                        </m:r>
                      </m:sup>
                    </m:sSubSup>
                    <m:r>
                      <a:rPr lang="en-US" sz="2800" i="1">
                        <a:solidFill>
                          <a:srgbClr val="FF0000"/>
                        </a:solidFill>
                        <a:latin typeface="Cambria Math" panose="02040503050406030204" pitchFamily="18" charset="0"/>
                        <a:ea typeface="Cambria Math" panose="02040503050406030204" pitchFamily="18" charset="0"/>
                      </a:rPr>
                      <m:t>≪</m:t>
                    </m:r>
                    <m:sSub>
                      <m:sSubPr>
                        <m:ctrlPr>
                          <a:rPr lang="en-US" sz="2800" i="1">
                            <a:solidFill>
                              <a:srgbClr val="FF0000"/>
                            </a:solidFill>
                            <a:latin typeface="Cambria Math" panose="02040503050406030204" pitchFamily="18" charset="0"/>
                          </a:rPr>
                        </m:ctrlPr>
                      </m:sSubPr>
                      <m:e>
                        <m:r>
                          <m:rPr>
                            <m:sty m:val="p"/>
                          </m:rPr>
                          <a:rPr lang="en-US" sz="2800">
                            <a:solidFill>
                              <a:srgbClr val="FF0000"/>
                            </a:solidFill>
                            <a:latin typeface="Cambria Math" panose="02040503050406030204" pitchFamily="18" charset="0"/>
                          </a:rPr>
                          <m:t>C</m:t>
                        </m:r>
                      </m:e>
                      <m:sub>
                        <m:r>
                          <m:rPr>
                            <m:sty m:val="p"/>
                          </m:rPr>
                          <a:rPr lang="en-US" sz="2800">
                            <a:solidFill>
                              <a:srgbClr val="FF0000"/>
                            </a:solidFill>
                            <a:latin typeface="Cambria Math" panose="02040503050406030204" pitchFamily="18" charset="0"/>
                          </a:rPr>
                          <m:t>r</m:t>
                        </m:r>
                      </m:sub>
                    </m:sSub>
                  </m:oMath>
                </a14:m>
                <a:r>
                  <a:rPr lang="en-US" sz="3000" dirty="0" smtClean="0">
                    <a:solidFill>
                      <a:srgbClr val="FF0000"/>
                    </a:solidFill>
                    <a:latin typeface="Calibri" panose="020F0502020204030204" pitchFamily="34" charset="0"/>
                    <a:cs typeface="Calibri" panose="020F0502020204030204" pitchFamily="34" charset="0"/>
                  </a:rPr>
                  <a:t>)</a:t>
                </a:r>
                <a:endParaRPr lang="en-US" sz="3000" dirty="0">
                  <a:solidFill>
                    <a:srgbClr val="FF0000"/>
                  </a:solidFill>
                  <a:latin typeface="Calibri" panose="020F0502020204030204" pitchFamily="34" charset="0"/>
                  <a:cs typeface="Calibri" panose="020F050202020403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6477000" y="5799161"/>
                <a:ext cx="2834174" cy="553998"/>
              </a:xfrm>
              <a:prstGeom prst="rect">
                <a:avLst/>
              </a:prstGeom>
              <a:blipFill>
                <a:blip r:embed="rId5"/>
                <a:stretch>
                  <a:fillRect t="-13187" r="-4095" b="-34066"/>
                </a:stretch>
              </a:blipFill>
            </p:spPr>
            <p:txBody>
              <a:bodyPr/>
              <a:lstStyle/>
              <a:p>
                <a:r>
                  <a:rPr lang="en-US">
                    <a:noFill/>
                  </a:rPr>
                  <a:t> </a:t>
                </a:r>
              </a:p>
            </p:txBody>
          </p:sp>
        </mc:Fallback>
      </mc:AlternateContent>
      <p:sp>
        <p:nvSpPr>
          <p:cNvPr id="7" name="Slide Number Placeholder 6"/>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1001489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dirty="0" smtClean="0">
                <a:solidFill>
                  <a:schemeClr val="dk1"/>
                </a:solidFill>
                <a:latin typeface="Calibri"/>
                <a:ea typeface="Calibri"/>
                <a:cs typeface="Calibri"/>
                <a:sym typeface="Calibri"/>
              </a:rPr>
              <a:t>Offline Attacks</a:t>
            </a:r>
            <a:endParaRPr dirty="0"/>
          </a:p>
        </p:txBody>
      </p:sp>
      <p:sp>
        <p:nvSpPr>
          <p:cNvPr id="179" name="Shape 1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800" b="0" i="0" u="none" strike="noStrike" cap="none">
                <a:solidFill>
                  <a:srgbClr val="000000"/>
                </a:solidFill>
                <a:latin typeface="Calibri"/>
                <a:ea typeface="Calibri"/>
                <a:cs typeface="Calibri"/>
                <a:sym typeface="Calibri"/>
              </a:rPr>
              <a:t>2</a:t>
            </a:fld>
            <a:endParaRPr sz="1800" b="0" i="0" u="none" strike="noStrike" cap="none">
              <a:solidFill>
                <a:srgbClr val="000000"/>
              </a:solidFill>
              <a:latin typeface="Calibri"/>
              <a:ea typeface="Calibri"/>
              <a:cs typeface="Calibri"/>
              <a:sym typeface="Calibri"/>
            </a:endParaRPr>
          </a:p>
        </p:txBody>
      </p:sp>
      <p:graphicFrame>
        <p:nvGraphicFramePr>
          <p:cNvPr id="180" name="Shape 180"/>
          <p:cNvGraphicFramePr/>
          <p:nvPr/>
        </p:nvGraphicFramePr>
        <p:xfrm>
          <a:off x="6096000" y="2895600"/>
          <a:ext cx="1219200" cy="1637275"/>
        </p:xfrm>
        <a:graphic>
          <a:graphicData uri="http://schemas.openxmlformats.org/drawingml/2006/table">
            <a:tbl>
              <a:tblPr firstRow="1" bandRow="1">
                <a:noFill/>
                <a:tableStyleId>{8891E569-2921-4238-9C33-A33D3B80E82E}</a:tableStyleId>
              </a:tblPr>
              <a:tblGrid>
                <a:gridCol w="1219200">
                  <a:extLst>
                    <a:ext uri="{9D8B030D-6E8A-4147-A177-3AD203B41FA5}">
                      <a16:colId xmlns:a16="http://schemas.microsoft.com/office/drawing/2014/main" val="20000"/>
                    </a:ext>
                  </a:extLst>
                </a:gridCol>
              </a:tblGrid>
              <a:tr h="457200">
                <a:tc>
                  <a:txBody>
                    <a:bodyPr/>
                    <a:lstStyle/>
                    <a:p>
                      <a:pPr marL="0" marR="0" lvl="0" indent="0" algn="l" rtl="0">
                        <a:spcBef>
                          <a:spcPts val="0"/>
                        </a:spcBef>
                        <a:spcAft>
                          <a:spcPts val="0"/>
                        </a:spcAft>
                        <a:buNone/>
                      </a:pPr>
                      <a:r>
                        <a:rPr lang="en-US" sz="1800" u="none" strike="noStrike" cap="none"/>
                        <a:t>Username</a:t>
                      </a:r>
                      <a:endParaRPr/>
                    </a:p>
                  </a:txBody>
                  <a:tcPr marL="91450" marR="91450" marT="45725" marB="45725"/>
                </a:tc>
                <a:extLst>
                  <a:ext uri="{0D108BD9-81ED-4DB2-BD59-A6C34878D82A}">
                    <a16:rowId xmlns:a16="http://schemas.microsoft.com/office/drawing/2014/main" val="10000"/>
                  </a:ext>
                </a:extLst>
              </a:tr>
              <a:tr h="1180075">
                <a:tc>
                  <a:txBody>
                    <a:bodyPr/>
                    <a:lstStyle/>
                    <a:p>
                      <a:pPr marL="0" marR="0" lvl="0" indent="0" algn="l" rtl="0">
                        <a:spcBef>
                          <a:spcPts val="0"/>
                        </a:spcBef>
                        <a:spcAft>
                          <a:spcPts val="0"/>
                        </a:spcAft>
                        <a:buNone/>
                      </a:pPr>
                      <a:r>
                        <a:rPr lang="en-US" sz="1800"/>
                        <a:t>jblocki</a:t>
                      </a:r>
                      <a:endParaRPr sz="1800"/>
                    </a:p>
                  </a:txBody>
                  <a:tcPr marL="91450" marR="91450" marT="45725" marB="45725"/>
                </a:tc>
                <a:extLst>
                  <a:ext uri="{0D108BD9-81ED-4DB2-BD59-A6C34878D82A}">
                    <a16:rowId xmlns:a16="http://schemas.microsoft.com/office/drawing/2014/main" val="10001"/>
                  </a:ext>
                </a:extLst>
              </a:tr>
            </a:tbl>
          </a:graphicData>
        </a:graphic>
      </p:graphicFrame>
      <p:pic>
        <p:nvPicPr>
          <p:cNvPr id="181" name="Shape 181"/>
          <p:cNvPicPr preferRelativeResize="0"/>
          <p:nvPr/>
        </p:nvPicPr>
        <p:blipFill rotWithShape="1">
          <a:blip r:embed="rId3">
            <a:alphaModFix/>
          </a:blip>
          <a:srcRect/>
          <a:stretch/>
        </p:blipFill>
        <p:spPr>
          <a:xfrm>
            <a:off x="7086600" y="1828800"/>
            <a:ext cx="507682" cy="762000"/>
          </a:xfrm>
          <a:prstGeom prst="rect">
            <a:avLst/>
          </a:prstGeom>
          <a:noFill/>
          <a:ln>
            <a:noFill/>
          </a:ln>
        </p:spPr>
      </p:pic>
      <p:pic>
        <p:nvPicPr>
          <p:cNvPr id="182" name="Shape 182"/>
          <p:cNvPicPr preferRelativeResize="0"/>
          <p:nvPr/>
        </p:nvPicPr>
        <p:blipFill rotWithShape="1">
          <a:blip r:embed="rId4">
            <a:alphaModFix/>
          </a:blip>
          <a:srcRect/>
          <a:stretch/>
        </p:blipFill>
        <p:spPr>
          <a:xfrm>
            <a:off x="2286000" y="2133600"/>
            <a:ext cx="990600" cy="1524000"/>
          </a:xfrm>
          <a:prstGeom prst="rect">
            <a:avLst/>
          </a:prstGeom>
          <a:noFill/>
          <a:ln>
            <a:noFill/>
          </a:ln>
        </p:spPr>
      </p:pic>
      <p:cxnSp>
        <p:nvCxnSpPr>
          <p:cNvPr id="183" name="Shape 183"/>
          <p:cNvCxnSpPr>
            <a:endCxn id="181" idx="1"/>
          </p:cNvCxnSpPr>
          <p:nvPr/>
        </p:nvCxnSpPr>
        <p:spPr>
          <a:xfrm rot="10800000" flipH="1">
            <a:off x="3276600" y="2209800"/>
            <a:ext cx="3810000" cy="457200"/>
          </a:xfrm>
          <a:prstGeom prst="straightConnector1">
            <a:avLst/>
          </a:prstGeom>
          <a:noFill/>
          <a:ln w="38100" cap="flat" cmpd="sng">
            <a:solidFill>
              <a:srgbClr val="0070C0"/>
            </a:solidFill>
            <a:prstDash val="solid"/>
            <a:miter lim="8000"/>
            <a:headEnd type="none" w="sm" len="sm"/>
            <a:tailEnd type="stealth" w="med" len="med"/>
          </a:ln>
        </p:spPr>
      </p:cxnSp>
      <p:pic>
        <p:nvPicPr>
          <p:cNvPr id="184" name="Shape 184"/>
          <p:cNvPicPr preferRelativeResize="0"/>
          <p:nvPr/>
        </p:nvPicPr>
        <p:blipFill rotWithShape="1">
          <a:blip r:embed="rId5">
            <a:alphaModFix/>
          </a:blip>
          <a:srcRect/>
          <a:stretch/>
        </p:blipFill>
        <p:spPr>
          <a:xfrm>
            <a:off x="7772400" y="1828800"/>
            <a:ext cx="810912" cy="685800"/>
          </a:xfrm>
          <a:prstGeom prst="rect">
            <a:avLst/>
          </a:prstGeom>
          <a:noFill/>
          <a:ln>
            <a:noFill/>
          </a:ln>
        </p:spPr>
      </p:pic>
      <p:pic>
        <p:nvPicPr>
          <p:cNvPr id="185" name="Shape 185"/>
          <p:cNvPicPr preferRelativeResize="0"/>
          <p:nvPr/>
        </p:nvPicPr>
        <p:blipFill rotWithShape="1">
          <a:blip r:embed="rId6">
            <a:alphaModFix/>
          </a:blip>
          <a:srcRect/>
          <a:stretch/>
        </p:blipFill>
        <p:spPr>
          <a:xfrm>
            <a:off x="9144000" y="1524000"/>
            <a:ext cx="1219200" cy="1120140"/>
          </a:xfrm>
          <a:prstGeom prst="rect">
            <a:avLst/>
          </a:prstGeom>
          <a:noFill/>
          <a:ln>
            <a:noFill/>
          </a:ln>
        </p:spPr>
      </p:pic>
      <p:pic>
        <p:nvPicPr>
          <p:cNvPr id="186" name="Shape 186"/>
          <p:cNvPicPr preferRelativeResize="0"/>
          <p:nvPr/>
        </p:nvPicPr>
        <p:blipFill rotWithShape="1">
          <a:blip r:embed="rId7">
            <a:alphaModFix/>
          </a:blip>
          <a:srcRect/>
          <a:stretch/>
        </p:blipFill>
        <p:spPr>
          <a:xfrm>
            <a:off x="2286000" y="3581401"/>
            <a:ext cx="990600" cy="1651479"/>
          </a:xfrm>
          <a:prstGeom prst="rect">
            <a:avLst/>
          </a:prstGeom>
          <a:noFill/>
          <a:ln>
            <a:noFill/>
          </a:ln>
        </p:spPr>
      </p:pic>
      <p:pic>
        <p:nvPicPr>
          <p:cNvPr id="187" name="Shape 187"/>
          <p:cNvPicPr preferRelativeResize="0"/>
          <p:nvPr/>
        </p:nvPicPr>
        <p:blipFill rotWithShape="1">
          <a:blip r:embed="rId8">
            <a:alphaModFix/>
          </a:blip>
          <a:srcRect/>
          <a:stretch/>
        </p:blipFill>
        <p:spPr>
          <a:xfrm>
            <a:off x="3581401" y="5181600"/>
            <a:ext cx="1170709" cy="990600"/>
          </a:xfrm>
          <a:prstGeom prst="rect">
            <a:avLst/>
          </a:prstGeom>
          <a:noFill/>
          <a:ln>
            <a:noFill/>
          </a:ln>
        </p:spPr>
      </p:pic>
      <p:sp>
        <p:nvSpPr>
          <p:cNvPr id="188" name="Shape 188"/>
          <p:cNvSpPr txBox="1"/>
          <p:nvPr/>
        </p:nvSpPr>
        <p:spPr>
          <a:xfrm>
            <a:off x="4572000" y="5334001"/>
            <a:ext cx="389850"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3200" b="0" i="0" u="none" strike="noStrike" cap="none" dirty="0">
                <a:solidFill>
                  <a:srgbClr val="000000"/>
                </a:solidFill>
                <a:latin typeface="Calibri"/>
                <a:ea typeface="Calibri"/>
                <a:cs typeface="Calibri"/>
                <a:sym typeface="Calibri"/>
              </a:rPr>
              <a:t>+</a:t>
            </a:r>
            <a:endParaRPr dirty="0">
              <a:latin typeface="Arial" panose="020B0604020202020204" pitchFamily="34" charset="0"/>
              <a:cs typeface="Arial" panose="020B0604020202020204" pitchFamily="34" charset="0"/>
            </a:endParaRPr>
          </a:p>
        </p:txBody>
      </p:sp>
      <p:cxnSp>
        <p:nvCxnSpPr>
          <p:cNvPr id="189" name="Shape 189"/>
          <p:cNvCxnSpPr/>
          <p:nvPr/>
        </p:nvCxnSpPr>
        <p:spPr>
          <a:xfrm>
            <a:off x="3124200" y="4953000"/>
            <a:ext cx="685800" cy="457200"/>
          </a:xfrm>
          <a:prstGeom prst="straightConnector1">
            <a:avLst/>
          </a:prstGeom>
          <a:noFill/>
          <a:ln w="38100" cap="flat" cmpd="sng">
            <a:solidFill>
              <a:srgbClr val="0070C0"/>
            </a:solidFill>
            <a:prstDash val="solid"/>
            <a:miter lim="8000"/>
            <a:headEnd type="none" w="sm" len="sm"/>
            <a:tailEnd type="stealth" w="med" len="med"/>
          </a:ln>
        </p:spPr>
      </p:cxnSp>
      <p:cxnSp>
        <p:nvCxnSpPr>
          <p:cNvPr id="190" name="Shape 190"/>
          <p:cNvCxnSpPr/>
          <p:nvPr/>
        </p:nvCxnSpPr>
        <p:spPr>
          <a:xfrm flipH="1">
            <a:off x="3276600" y="3352800"/>
            <a:ext cx="2667000" cy="914400"/>
          </a:xfrm>
          <a:prstGeom prst="straightConnector1">
            <a:avLst/>
          </a:prstGeom>
          <a:noFill/>
          <a:ln w="38100" cap="flat" cmpd="sng">
            <a:solidFill>
              <a:srgbClr val="0070C0"/>
            </a:solidFill>
            <a:prstDash val="solid"/>
            <a:miter lim="8000"/>
            <a:headEnd type="none" w="sm" len="sm"/>
            <a:tailEnd type="stealth" w="med" len="med"/>
          </a:ln>
        </p:spPr>
      </p:cxnSp>
      <p:sp>
        <p:nvSpPr>
          <p:cNvPr id="191" name="Shape 191"/>
          <p:cNvSpPr txBox="1"/>
          <p:nvPr/>
        </p:nvSpPr>
        <p:spPr>
          <a:xfrm>
            <a:off x="4038600" y="1981200"/>
            <a:ext cx="1603324"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1800" b="0" i="0" u="none" strike="noStrike" cap="none" dirty="0" err="1">
                <a:solidFill>
                  <a:srgbClr val="000000"/>
                </a:solidFill>
                <a:latin typeface="Calibri"/>
                <a:ea typeface="Calibri"/>
                <a:cs typeface="Calibri"/>
                <a:sym typeface="Calibri"/>
              </a:rPr>
              <a:t>jblocki</a:t>
            </a:r>
            <a:r>
              <a:rPr lang="en-US" sz="1800" b="0" i="0" u="none" strike="noStrike" cap="none" dirty="0">
                <a:solidFill>
                  <a:srgbClr val="000000"/>
                </a:solidFill>
                <a:latin typeface="Calibri"/>
                <a:ea typeface="Calibri"/>
                <a:cs typeface="Calibri"/>
                <a:sym typeface="Calibri"/>
              </a:rPr>
              <a:t>, 123456</a:t>
            </a:r>
            <a:endParaRPr dirty="0">
              <a:latin typeface="Arial" panose="020B0604020202020204" pitchFamily="34" charset="0"/>
              <a:cs typeface="Arial" panose="020B0604020202020204" pitchFamily="34" charset="0"/>
            </a:endParaRPr>
          </a:p>
        </p:txBody>
      </p:sp>
      <p:sp>
        <p:nvSpPr>
          <p:cNvPr id="192" name="Shape 192"/>
          <p:cNvSpPr txBox="1"/>
          <p:nvPr/>
        </p:nvSpPr>
        <p:spPr>
          <a:xfrm>
            <a:off x="6096000" y="4656891"/>
            <a:ext cx="4419600" cy="126188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000" b="0" i="0" u="none" strike="noStrike" cap="none" dirty="0" smtClean="0">
                <a:solidFill>
                  <a:srgbClr val="000000"/>
                </a:solidFill>
                <a:latin typeface="Calibri"/>
                <a:ea typeface="Calibri"/>
                <a:cs typeface="Calibri"/>
                <a:sym typeface="Calibri"/>
              </a:rPr>
              <a:t>HASH(123456</a:t>
            </a:r>
            <a:r>
              <a:rPr lang="en-US" sz="2000" b="0" i="0" u="none" strike="noStrike" cap="none" dirty="0" smtClean="0">
                <a:solidFill>
                  <a:srgbClr val="FFC000"/>
                </a:solidFill>
                <a:latin typeface="Calibri"/>
                <a:ea typeface="Calibri"/>
                <a:cs typeface="Calibri"/>
                <a:sym typeface="Calibri"/>
              </a:rPr>
              <a:t>89d978034a3f6</a:t>
            </a:r>
            <a:r>
              <a:rPr lang="en-US" sz="2000" b="0" i="0" u="none" strike="noStrike" cap="none" dirty="0">
                <a:solidFill>
                  <a:srgbClr val="000000"/>
                </a:solidFill>
                <a:latin typeface="Calibri"/>
                <a:ea typeface="Calibri"/>
                <a:cs typeface="Calibri"/>
                <a:sym typeface="Calibri"/>
              </a:rPr>
              <a:t>)=</a:t>
            </a:r>
            <a:r>
              <a:rPr lang="en-US" sz="2000" b="0" i="0" u="none" strike="noStrike" cap="none" dirty="0">
                <a:solidFill>
                  <a:srgbClr val="00B050"/>
                </a:solidFill>
                <a:latin typeface="Calibri"/>
                <a:ea typeface="Calibri"/>
                <a:cs typeface="Calibri"/>
                <a:sym typeface="Calibri"/>
              </a:rPr>
              <a:t>85e23cfe0021f584e3db87aa72630a9a2345c062</a:t>
            </a:r>
            <a:endParaRPr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Font typeface="Calibri"/>
              <a:buNone/>
            </a:pPr>
            <a:r>
              <a:rPr lang="en-US" sz="3600" b="0" i="0" u="none" strike="noStrike" cap="none" dirty="0">
                <a:solidFill>
                  <a:srgbClr val="000000"/>
                </a:solidFill>
                <a:latin typeface="Calibri"/>
                <a:ea typeface="Calibri"/>
                <a:cs typeface="Calibri"/>
                <a:sym typeface="Calibri"/>
              </a:rPr>
              <a:t> </a:t>
            </a:r>
            <a:endParaRPr dirty="0">
              <a:latin typeface="Arial" panose="020B0604020202020204" pitchFamily="34" charset="0"/>
              <a:cs typeface="Arial" panose="020B0604020202020204" pitchFamily="34" charset="0"/>
            </a:endParaRPr>
          </a:p>
        </p:txBody>
      </p:sp>
      <p:graphicFrame>
        <p:nvGraphicFramePr>
          <p:cNvPr id="193" name="Shape 193"/>
          <p:cNvGraphicFramePr/>
          <p:nvPr/>
        </p:nvGraphicFramePr>
        <p:xfrm>
          <a:off x="8991600" y="2895600"/>
          <a:ext cx="1524000" cy="1645930"/>
        </p:xfrm>
        <a:graphic>
          <a:graphicData uri="http://schemas.openxmlformats.org/drawingml/2006/table">
            <a:tbl>
              <a:tblPr firstRow="1" bandRow="1">
                <a:noFill/>
                <a:tableStyleId>{8891E569-2921-4238-9C33-A33D3B80E82E}</a:tableStyleId>
              </a:tblPr>
              <a:tblGrid>
                <a:gridCol w="1524000">
                  <a:extLst>
                    <a:ext uri="{9D8B030D-6E8A-4147-A177-3AD203B41FA5}">
                      <a16:colId xmlns:a16="http://schemas.microsoft.com/office/drawing/2014/main" val="20000"/>
                    </a:ext>
                  </a:extLst>
                </a:gridCol>
              </a:tblGrid>
              <a:tr h="457200">
                <a:tc>
                  <a:txBody>
                    <a:bodyPr/>
                    <a:lstStyle/>
                    <a:p>
                      <a:pPr marL="0" marR="0" lvl="0" indent="0" algn="l" rtl="0">
                        <a:spcBef>
                          <a:spcPts val="0"/>
                        </a:spcBef>
                        <a:spcAft>
                          <a:spcPts val="0"/>
                        </a:spcAft>
                        <a:buNone/>
                      </a:pPr>
                      <a:r>
                        <a:rPr lang="en-US" sz="1800"/>
                        <a:t>Hash</a:t>
                      </a:r>
                      <a:endParaRPr/>
                    </a:p>
                  </a:txBody>
                  <a:tcPr marL="91450" marR="91450" marT="45725" marB="45725"/>
                </a:tc>
                <a:extLst>
                  <a:ext uri="{0D108BD9-81ED-4DB2-BD59-A6C34878D82A}">
                    <a16:rowId xmlns:a16="http://schemas.microsoft.com/office/drawing/2014/main" val="10000"/>
                  </a:ext>
                </a:extLst>
              </a:tr>
              <a:tr h="1180075">
                <a:tc>
                  <a:txBody>
                    <a:bodyPr/>
                    <a:lstStyle/>
                    <a:p>
                      <a:pPr marL="0" marR="0" lvl="0" indent="0" algn="l" rtl="0">
                        <a:spcBef>
                          <a:spcPts val="0"/>
                        </a:spcBef>
                        <a:spcAft>
                          <a:spcPts val="0"/>
                        </a:spcAft>
                        <a:buNone/>
                      </a:pPr>
                      <a:r>
                        <a:rPr lang="en-US" sz="1800">
                          <a:solidFill>
                            <a:srgbClr val="00B050"/>
                          </a:solidFill>
                        </a:rPr>
                        <a:t>85e23cfe0021f584e3db87aa72630a9a2345c062</a:t>
                      </a:r>
                      <a:endParaRP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194" name="Shape 194"/>
          <p:cNvGraphicFramePr/>
          <p:nvPr/>
        </p:nvGraphicFramePr>
        <p:xfrm>
          <a:off x="7319659" y="2895600"/>
          <a:ext cx="1676400" cy="1637275"/>
        </p:xfrm>
        <a:graphic>
          <a:graphicData uri="http://schemas.openxmlformats.org/drawingml/2006/table">
            <a:tbl>
              <a:tblPr firstRow="1" bandRow="1">
                <a:noFill/>
                <a:tableStyleId>{8891E569-2921-4238-9C33-A33D3B80E82E}</a:tableStyleId>
              </a:tblPr>
              <a:tblGrid>
                <a:gridCol w="1676400">
                  <a:extLst>
                    <a:ext uri="{9D8B030D-6E8A-4147-A177-3AD203B41FA5}">
                      <a16:colId xmlns:a16="http://schemas.microsoft.com/office/drawing/2014/main" val="20000"/>
                    </a:ext>
                  </a:extLst>
                </a:gridCol>
              </a:tblGrid>
              <a:tr h="457200">
                <a:tc>
                  <a:txBody>
                    <a:bodyPr/>
                    <a:lstStyle/>
                    <a:p>
                      <a:pPr marL="0" marR="0" lvl="0" indent="0" algn="l" rtl="0">
                        <a:spcBef>
                          <a:spcPts val="0"/>
                        </a:spcBef>
                        <a:spcAft>
                          <a:spcPts val="0"/>
                        </a:spcAft>
                        <a:buNone/>
                      </a:pPr>
                      <a:r>
                        <a:rPr lang="en-US" sz="1800"/>
                        <a:t>Salt</a:t>
                      </a:r>
                      <a:endParaRPr/>
                    </a:p>
                  </a:txBody>
                  <a:tcPr marL="91450" marR="91450" marT="45725" marB="45725"/>
                </a:tc>
                <a:extLst>
                  <a:ext uri="{0D108BD9-81ED-4DB2-BD59-A6C34878D82A}">
                    <a16:rowId xmlns:a16="http://schemas.microsoft.com/office/drawing/2014/main" val="10000"/>
                  </a:ext>
                </a:extLst>
              </a:tr>
              <a:tr h="1180075">
                <a:tc>
                  <a:txBody>
                    <a:bodyPr/>
                    <a:lstStyle/>
                    <a:p>
                      <a:pPr marL="0" marR="0" lvl="0" indent="0" algn="l" rtl="0">
                        <a:lnSpc>
                          <a:spcPct val="100000"/>
                        </a:lnSpc>
                        <a:spcBef>
                          <a:spcPts val="0"/>
                        </a:spcBef>
                        <a:spcAft>
                          <a:spcPts val="0"/>
                        </a:spcAft>
                        <a:buClr>
                          <a:srgbClr val="FFC000"/>
                        </a:buClr>
                        <a:buFont typeface="Calibri"/>
                        <a:buNone/>
                      </a:pPr>
                      <a:r>
                        <a:rPr lang="en-US" sz="1800">
                          <a:solidFill>
                            <a:srgbClr val="FFC000"/>
                          </a:solidFill>
                        </a:rPr>
                        <a:t>89d978034a3f6</a:t>
                      </a:r>
                      <a:endParaRPr/>
                    </a:p>
                    <a:p>
                      <a:pPr marL="0" marR="0" lvl="0" indent="0" algn="l" rtl="0">
                        <a:spcBef>
                          <a:spcPts val="0"/>
                        </a:spcBef>
                        <a:spcAft>
                          <a:spcPts val="0"/>
                        </a:spcAft>
                        <a:buNone/>
                      </a:pPr>
                      <a:endParaRPr sz="1800">
                        <a:solidFill>
                          <a:srgbClr val="00B050"/>
                        </a:solidFill>
                      </a:endParaRPr>
                    </a:p>
                  </a:txBody>
                  <a:tcPr marL="91450" marR="91450" marT="45725" marB="45725"/>
                </a:tc>
                <a:extLst>
                  <a:ext uri="{0D108BD9-81ED-4DB2-BD59-A6C34878D82A}">
                    <a16:rowId xmlns:a16="http://schemas.microsoft.com/office/drawing/2014/main" val="10001"/>
                  </a:ext>
                </a:extLst>
              </a:tr>
            </a:tbl>
          </a:graphicData>
        </a:graphic>
      </p:graphicFrame>
      <p:pic>
        <p:nvPicPr>
          <p:cNvPr id="195" name="Shape 195" descr="https://encrypted-tbn1.gstatic.com/images?q=tbn:ANd9GcQ9cjZNOl4HyE6gJwKOqDkkMpbTyjHjVjbbBjOvx0WryGTwk-2a"/>
          <p:cNvPicPr preferRelativeResize="0"/>
          <p:nvPr/>
        </p:nvPicPr>
        <p:blipFill rotWithShape="1">
          <a:blip r:embed="rId9">
            <a:alphaModFix/>
          </a:blip>
          <a:srcRect/>
          <a:stretch/>
        </p:blipFill>
        <p:spPr>
          <a:xfrm>
            <a:off x="4955886" y="5181600"/>
            <a:ext cx="876300" cy="876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92"/>
                                        </p:tgtEl>
                                        <p:attrNameLst>
                                          <p:attrName>style.visibility</p:attrName>
                                        </p:attrNameLst>
                                      </p:cBhvr>
                                      <p:to>
                                        <p:strVal val="visible"/>
                                      </p:to>
                                    </p:set>
                                    <p:animEffect transition="in" filter="fade">
                                      <p:cBhvr>
                                        <p:cTn id="11" dur="500"/>
                                        <p:tgtEl>
                                          <p:spTgt spid="19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9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8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90"/>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8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89"/>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8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88"/>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Red</a:t>
            </a:r>
            <a:r>
              <a:rPr lang="en-US" dirty="0" smtClean="0"/>
              <a:t>-</a:t>
            </a:r>
            <a:r>
              <a:rPr lang="en-US" dirty="0">
                <a:solidFill>
                  <a:srgbClr val="003DB8"/>
                </a:solidFill>
              </a:rPr>
              <a:t>B</a:t>
            </a:r>
            <a:r>
              <a:rPr lang="en-US" dirty="0" smtClean="0">
                <a:solidFill>
                  <a:srgbClr val="003DB8"/>
                </a:solidFill>
              </a:rPr>
              <a:t>lue</a:t>
            </a:r>
            <a:r>
              <a:rPr lang="en-US" dirty="0" smtClean="0"/>
              <a:t> Pebbling Cost Inequity [RD17]</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52400" y="1371600"/>
                <a:ext cx="11887200" cy="1871175"/>
              </a:xfrm>
            </p:spPr>
            <p:txBody>
              <a:bodyPr>
                <a:noAutofit/>
              </a:bodyPr>
              <a:lstStyle/>
              <a:p>
                <a:pPr marL="50800" indent="0">
                  <a:buNone/>
                </a:pPr>
                <a:r>
                  <a:rPr lang="en-US" sz="3200" dirty="0" smtClean="0"/>
                  <a:t>Honest Party (CPU):</a:t>
                </a:r>
              </a:p>
              <a:p>
                <a:pPr marL="50800" indent="0">
                  <a:buNone/>
                </a:pPr>
                <a:endParaRPr lang="en-US" sz="3200" dirty="0" smtClean="0"/>
              </a:p>
              <a:p>
                <a:pPr marL="50800" indent="0">
                  <a:buNone/>
                </a:pPr>
                <a14:m>
                  <m:oMathPara xmlns:m="http://schemas.openxmlformats.org/officeDocument/2006/math">
                    <m:oMathParaPr>
                      <m:jc m:val="centerGroup"/>
                    </m:oMathParaPr>
                    <m:oMath xmlns:m="http://schemas.openxmlformats.org/officeDocument/2006/math">
                      <m:r>
                        <m:rPr>
                          <m:sty m:val="p"/>
                        </m:rPr>
                        <a:rPr lang="en-US" sz="3200" b="0" i="0" smtClean="0">
                          <a:solidFill>
                            <a:srgbClr val="003DB8"/>
                          </a:solidFill>
                          <a:latin typeface="Cambria Math" panose="02040503050406030204" pitchFamily="18" charset="0"/>
                        </a:rPr>
                        <m:t>rbpeb</m:t>
                      </m:r>
                      <m:d>
                        <m:dPr>
                          <m:ctrlPr>
                            <a:rPr lang="en-US" sz="3200" i="1">
                              <a:solidFill>
                                <a:srgbClr val="003DB8"/>
                              </a:solidFill>
                              <a:latin typeface="Cambria Math" panose="02040503050406030204" pitchFamily="18" charset="0"/>
                            </a:rPr>
                          </m:ctrlPr>
                        </m:dPr>
                        <m:e>
                          <m:r>
                            <a:rPr lang="en-US" sz="3200" i="1">
                              <a:solidFill>
                                <a:srgbClr val="003DB8"/>
                              </a:solidFill>
                              <a:latin typeface="Cambria Math" panose="02040503050406030204" pitchFamily="18" charset="0"/>
                            </a:rPr>
                            <m:t>𝑃</m:t>
                          </m:r>
                        </m:e>
                      </m:d>
                      <m:r>
                        <a:rPr lang="en-US" sz="3200" i="1">
                          <a:solidFill>
                            <a:srgbClr val="003DB8"/>
                          </a:solidFill>
                          <a:latin typeface="Cambria Math" panose="02040503050406030204" pitchFamily="18" charset="0"/>
                        </a:rPr>
                        <m:t>= </m:t>
                      </m:r>
                      <m:sSub>
                        <m:sSubPr>
                          <m:ctrlPr>
                            <a:rPr lang="en-US" sz="3200" i="1">
                              <a:solidFill>
                                <a:srgbClr val="003DB8"/>
                              </a:solidFill>
                              <a:latin typeface="Cambria Math" panose="02040503050406030204" pitchFamily="18" charset="0"/>
                            </a:rPr>
                          </m:ctrlPr>
                        </m:sSubPr>
                        <m:e>
                          <m:r>
                            <m:rPr>
                              <m:sty m:val="p"/>
                            </m:rPr>
                            <a:rPr lang="en-US" sz="3200">
                              <a:solidFill>
                                <a:srgbClr val="003DB8"/>
                              </a:solidFill>
                              <a:latin typeface="Cambria Math" panose="02040503050406030204" pitchFamily="18" charset="0"/>
                            </a:rPr>
                            <m:t>C</m:t>
                          </m:r>
                        </m:e>
                        <m:sub>
                          <m:r>
                            <m:rPr>
                              <m:sty m:val="p"/>
                            </m:rPr>
                            <a:rPr lang="en-US" sz="3200">
                              <a:solidFill>
                                <a:srgbClr val="003DB8"/>
                              </a:solidFill>
                              <a:latin typeface="Cambria Math" panose="02040503050406030204" pitchFamily="18" charset="0"/>
                            </a:rPr>
                            <m:t>b</m:t>
                          </m:r>
                        </m:sub>
                      </m:sSub>
                      <m:r>
                        <a:rPr lang="en-US" sz="3200">
                          <a:solidFill>
                            <a:srgbClr val="003DB8"/>
                          </a:solidFill>
                          <a:latin typeface="Cambria Math" panose="02040503050406030204" pitchFamily="18" charset="0"/>
                          <a:ea typeface="Cambria Math" panose="02040503050406030204" pitchFamily="18" charset="0"/>
                        </a:rPr>
                        <m:t>×</m:t>
                      </m:r>
                      <m:d>
                        <m:dPr>
                          <m:ctrlPr>
                            <a:rPr lang="en-US" sz="3200" i="1">
                              <a:solidFill>
                                <a:srgbClr val="003DB8"/>
                              </a:solidFill>
                              <a:latin typeface="Cambria Math" panose="02040503050406030204" pitchFamily="18" charset="0"/>
                              <a:ea typeface="Cambria Math" panose="02040503050406030204" pitchFamily="18" charset="0"/>
                            </a:rPr>
                          </m:ctrlPr>
                        </m:dPr>
                        <m:e>
                          <m:r>
                            <a:rPr lang="en-US" sz="3200">
                              <a:solidFill>
                                <a:srgbClr val="003DB8"/>
                              </a:solidFill>
                              <a:latin typeface="Cambria Math" panose="02040503050406030204" pitchFamily="18" charset="0"/>
                              <a:ea typeface="Cambria Math" panose="02040503050406030204" pitchFamily="18" charset="0"/>
                            </a:rPr>
                            <m:t>#</m:t>
                          </m:r>
                          <m:r>
                            <m:rPr>
                              <m:sty m:val="p"/>
                            </m:rPr>
                            <a:rPr lang="en-US" sz="3200">
                              <a:solidFill>
                                <a:srgbClr val="003DB8"/>
                              </a:solidFill>
                              <a:latin typeface="Cambria Math" panose="02040503050406030204" pitchFamily="18" charset="0"/>
                              <a:ea typeface="Cambria Math" panose="02040503050406030204" pitchFamily="18" charset="0"/>
                            </a:rPr>
                            <m:t>Blue</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Moves</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in</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P</m:t>
                          </m:r>
                        </m:e>
                      </m:d>
                      <m:r>
                        <a:rPr lang="en-US" sz="3200">
                          <a:solidFill>
                            <a:srgbClr val="003DB8"/>
                          </a:solidFill>
                          <a:latin typeface="Cambria Math" panose="02040503050406030204" pitchFamily="18" charset="0"/>
                          <a:ea typeface="Cambria Math" panose="02040503050406030204" pitchFamily="18" charset="0"/>
                        </a:rPr>
                        <m:t>+</m:t>
                      </m:r>
                      <m:sSub>
                        <m:sSubPr>
                          <m:ctrlPr>
                            <a:rPr lang="en-US" sz="3200" i="1">
                              <a:solidFill>
                                <a:srgbClr val="FF0000"/>
                              </a:solidFill>
                              <a:latin typeface="Cambria Math" panose="02040503050406030204" pitchFamily="18" charset="0"/>
                            </a:rPr>
                          </m:ctrlPr>
                        </m:sSubPr>
                        <m:e>
                          <m:r>
                            <m:rPr>
                              <m:sty m:val="p"/>
                            </m:rPr>
                            <a:rPr lang="en-US" sz="3200">
                              <a:solidFill>
                                <a:srgbClr val="FF0000"/>
                              </a:solidFill>
                              <a:latin typeface="Cambria Math" panose="02040503050406030204" pitchFamily="18" charset="0"/>
                            </a:rPr>
                            <m:t>C</m:t>
                          </m:r>
                        </m:e>
                        <m:sub>
                          <m:r>
                            <m:rPr>
                              <m:sty m:val="p"/>
                            </m:rPr>
                            <a:rPr lang="en-US" sz="3200">
                              <a:solidFill>
                                <a:srgbClr val="FF0000"/>
                              </a:solidFill>
                              <a:latin typeface="Cambria Math" panose="02040503050406030204" pitchFamily="18" charset="0"/>
                            </a:rPr>
                            <m:t>r</m:t>
                          </m:r>
                        </m:sub>
                      </m:sSub>
                      <m:r>
                        <a:rPr lang="en-US" sz="3200">
                          <a:solidFill>
                            <a:srgbClr val="FF0000"/>
                          </a:solidFill>
                          <a:latin typeface="Cambria Math" panose="02040503050406030204" pitchFamily="18" charset="0"/>
                          <a:ea typeface="Cambria Math" panose="02040503050406030204" pitchFamily="18" charset="0"/>
                        </a:rPr>
                        <m:t>×</m:t>
                      </m:r>
                      <m:d>
                        <m:dPr>
                          <m:ctrlPr>
                            <a:rPr lang="en-US" sz="3200" i="1">
                              <a:solidFill>
                                <a:srgbClr val="FF0000"/>
                              </a:solidFill>
                              <a:latin typeface="Cambria Math" panose="02040503050406030204" pitchFamily="18" charset="0"/>
                              <a:ea typeface="Cambria Math" panose="02040503050406030204" pitchFamily="18" charset="0"/>
                            </a:rPr>
                          </m:ctrlPr>
                        </m:dPr>
                        <m:e>
                          <m:r>
                            <a:rPr lang="en-US" sz="3200">
                              <a:solidFill>
                                <a:srgbClr val="FF0000"/>
                              </a:solidFill>
                              <a:latin typeface="Cambria Math" panose="02040503050406030204" pitchFamily="18" charset="0"/>
                              <a:ea typeface="Cambria Math" panose="02040503050406030204" pitchFamily="18" charset="0"/>
                            </a:rPr>
                            <m:t>#</m:t>
                          </m:r>
                          <m:r>
                            <m:rPr>
                              <m:sty m:val="p"/>
                            </m:rPr>
                            <a:rPr lang="en-US" sz="3200">
                              <a:solidFill>
                                <a:srgbClr val="FF0000"/>
                              </a:solidFill>
                              <a:latin typeface="Cambria Math" panose="02040503050406030204" pitchFamily="18" charset="0"/>
                              <a:ea typeface="Cambria Math" panose="02040503050406030204" pitchFamily="18" charset="0"/>
                            </a:rPr>
                            <m:t>Red</m:t>
                          </m:r>
                          <m:r>
                            <a:rPr lang="en-US" sz="3200">
                              <a:solidFill>
                                <a:srgbClr val="FF0000"/>
                              </a:solidFill>
                              <a:latin typeface="Cambria Math" panose="02040503050406030204" pitchFamily="18" charset="0"/>
                              <a:ea typeface="Cambria Math" panose="02040503050406030204" pitchFamily="18" charset="0"/>
                            </a:rPr>
                            <m:t> </m:t>
                          </m:r>
                          <m:r>
                            <m:rPr>
                              <m:sty m:val="p"/>
                            </m:rPr>
                            <a:rPr lang="en-US" sz="3200">
                              <a:solidFill>
                                <a:srgbClr val="FF0000"/>
                              </a:solidFill>
                              <a:latin typeface="Cambria Math" panose="02040503050406030204" pitchFamily="18" charset="0"/>
                              <a:ea typeface="Cambria Math" panose="02040503050406030204" pitchFamily="18" charset="0"/>
                            </a:rPr>
                            <m:t>Moves</m:t>
                          </m:r>
                          <m:r>
                            <a:rPr lang="en-US" sz="3200" i="1">
                              <a:solidFill>
                                <a:srgbClr val="FF0000"/>
                              </a:solidFill>
                              <a:latin typeface="Cambria Math" panose="02040503050406030204" pitchFamily="18" charset="0"/>
                              <a:ea typeface="Cambria Math" panose="02040503050406030204" pitchFamily="18" charset="0"/>
                            </a:rPr>
                            <m:t> </m:t>
                          </m:r>
                          <m:r>
                            <m:rPr>
                              <m:sty m:val="p"/>
                            </m:rPr>
                            <a:rPr lang="en-US" sz="3200">
                              <a:solidFill>
                                <a:srgbClr val="FF0000"/>
                              </a:solidFill>
                              <a:latin typeface="Cambria Math" panose="02040503050406030204" pitchFamily="18" charset="0"/>
                              <a:ea typeface="Cambria Math" panose="02040503050406030204" pitchFamily="18" charset="0"/>
                            </a:rPr>
                            <m:t>in</m:t>
                          </m:r>
                          <m:r>
                            <a:rPr lang="en-US" sz="3200" i="1">
                              <a:solidFill>
                                <a:srgbClr val="FF0000"/>
                              </a:solidFill>
                              <a:latin typeface="Cambria Math" panose="02040503050406030204" pitchFamily="18" charset="0"/>
                              <a:ea typeface="Cambria Math" panose="02040503050406030204" pitchFamily="18" charset="0"/>
                            </a:rPr>
                            <m:t> </m:t>
                          </m:r>
                          <m:r>
                            <a:rPr lang="en-US" sz="3200" i="1">
                              <a:solidFill>
                                <a:srgbClr val="FF0000"/>
                              </a:solidFill>
                              <a:latin typeface="Cambria Math" panose="02040503050406030204" pitchFamily="18" charset="0"/>
                              <a:ea typeface="Cambria Math" panose="02040503050406030204" pitchFamily="18" charset="0"/>
                            </a:rPr>
                            <m:t>𝑃</m:t>
                          </m:r>
                        </m:e>
                      </m:d>
                    </m:oMath>
                  </m:oMathPara>
                </a14:m>
                <a:endParaRPr lang="en-US" sz="3200" dirty="0" smtClean="0"/>
              </a:p>
              <a:p>
                <a:pPr marL="50800" indent="0">
                  <a:buNone/>
                </a:pPr>
                <a:endParaRPr lang="en-US" sz="3200" dirty="0"/>
              </a:p>
              <a:p>
                <a:pPr marL="50800" indent="0">
                  <a:buNone/>
                </a:pPr>
                <a:r>
                  <a:rPr lang="en-US" sz="3200" dirty="0" smtClean="0"/>
                  <a:t>Attacker (ASIC): </a:t>
                </a:r>
              </a:p>
              <a:p>
                <a:pPr marL="50800" indent="0">
                  <a:buNone/>
                </a:pPr>
                <a14:m>
                  <m:oMathPara xmlns:m="http://schemas.openxmlformats.org/officeDocument/2006/math">
                    <m:oMathParaPr>
                      <m:jc m:val="centerGroup"/>
                    </m:oMathParaPr>
                    <m:oMath xmlns:m="http://schemas.openxmlformats.org/officeDocument/2006/math">
                      <m:r>
                        <m:rPr>
                          <m:sty m:val="p"/>
                        </m:rPr>
                        <a:rPr lang="en-US" sz="3200" b="0" i="0" smtClean="0">
                          <a:solidFill>
                            <a:srgbClr val="003DB8"/>
                          </a:solidFill>
                          <a:latin typeface="Cambria Math" panose="02040503050406030204" pitchFamily="18" charset="0"/>
                        </a:rPr>
                        <m:t>rbpeb</m:t>
                      </m:r>
                      <m:r>
                        <a:rPr lang="en-US" sz="3200" b="0" i="0" smtClean="0">
                          <a:solidFill>
                            <a:srgbClr val="003DB8"/>
                          </a:solidFill>
                          <a:latin typeface="Cambria Math" panose="02040503050406030204" pitchFamily="18" charset="0"/>
                        </a:rPr>
                        <m:t>′</m:t>
                      </m:r>
                      <m:d>
                        <m:dPr>
                          <m:ctrlPr>
                            <a:rPr lang="en-US" sz="3200" i="1">
                              <a:solidFill>
                                <a:srgbClr val="003DB8"/>
                              </a:solidFill>
                              <a:latin typeface="Cambria Math" panose="02040503050406030204" pitchFamily="18" charset="0"/>
                            </a:rPr>
                          </m:ctrlPr>
                        </m:dPr>
                        <m:e>
                          <m:r>
                            <a:rPr lang="en-US" sz="3200" i="1">
                              <a:solidFill>
                                <a:srgbClr val="003DB8"/>
                              </a:solidFill>
                              <a:latin typeface="Cambria Math" panose="02040503050406030204" pitchFamily="18" charset="0"/>
                            </a:rPr>
                            <m:t>𝑃</m:t>
                          </m:r>
                          <m:r>
                            <a:rPr lang="en-US" sz="3200" b="0" i="1" smtClean="0">
                              <a:solidFill>
                                <a:srgbClr val="003DB8"/>
                              </a:solidFill>
                              <a:latin typeface="Cambria Math" panose="02040503050406030204" pitchFamily="18" charset="0"/>
                            </a:rPr>
                            <m:t>′</m:t>
                          </m:r>
                        </m:e>
                      </m:d>
                      <m:r>
                        <a:rPr lang="en-US" sz="3200" i="1">
                          <a:solidFill>
                            <a:srgbClr val="003DB8"/>
                          </a:solidFill>
                          <a:latin typeface="Cambria Math" panose="02040503050406030204" pitchFamily="18" charset="0"/>
                        </a:rPr>
                        <m:t>=</m:t>
                      </m:r>
                      <m:sSubSup>
                        <m:sSubSupPr>
                          <m:ctrlPr>
                            <a:rPr lang="en-US" sz="3200" i="1">
                              <a:solidFill>
                                <a:srgbClr val="003DB8"/>
                              </a:solidFill>
                              <a:latin typeface="Cambria Math" panose="02040503050406030204" pitchFamily="18" charset="0"/>
                            </a:rPr>
                          </m:ctrlPr>
                        </m:sSubSupPr>
                        <m:e>
                          <m:r>
                            <m:rPr>
                              <m:sty m:val="p"/>
                            </m:rPr>
                            <a:rPr lang="en-US" sz="3200">
                              <a:solidFill>
                                <a:srgbClr val="003DB8"/>
                              </a:solidFill>
                              <a:latin typeface="Cambria Math" panose="02040503050406030204" pitchFamily="18" charset="0"/>
                            </a:rPr>
                            <m:t>C</m:t>
                          </m:r>
                        </m:e>
                        <m:sub>
                          <m:r>
                            <m:rPr>
                              <m:sty m:val="p"/>
                            </m:rPr>
                            <a:rPr lang="en-US" sz="3200">
                              <a:solidFill>
                                <a:srgbClr val="003DB8"/>
                              </a:solidFill>
                              <a:latin typeface="Cambria Math" panose="02040503050406030204" pitchFamily="18" charset="0"/>
                            </a:rPr>
                            <m:t>b</m:t>
                          </m:r>
                        </m:sub>
                        <m:sup>
                          <m:r>
                            <a:rPr lang="en-US" sz="3200">
                              <a:solidFill>
                                <a:srgbClr val="003DB8"/>
                              </a:solidFill>
                              <a:latin typeface="Cambria Math" panose="02040503050406030204" pitchFamily="18" charset="0"/>
                            </a:rPr>
                            <m:t>′</m:t>
                          </m:r>
                        </m:sup>
                      </m:sSubSup>
                      <m:r>
                        <a:rPr lang="en-US" sz="3200">
                          <a:solidFill>
                            <a:srgbClr val="003DB8"/>
                          </a:solidFill>
                          <a:latin typeface="Cambria Math" panose="02040503050406030204" pitchFamily="18" charset="0"/>
                          <a:ea typeface="Cambria Math" panose="02040503050406030204" pitchFamily="18" charset="0"/>
                        </a:rPr>
                        <m:t>×</m:t>
                      </m:r>
                      <m:d>
                        <m:dPr>
                          <m:ctrlPr>
                            <a:rPr lang="en-US" sz="3200" i="1">
                              <a:solidFill>
                                <a:srgbClr val="003DB8"/>
                              </a:solidFill>
                              <a:latin typeface="Cambria Math" panose="02040503050406030204" pitchFamily="18" charset="0"/>
                              <a:ea typeface="Cambria Math" panose="02040503050406030204" pitchFamily="18" charset="0"/>
                            </a:rPr>
                          </m:ctrlPr>
                        </m:dPr>
                        <m:e>
                          <m:r>
                            <a:rPr lang="en-US" sz="3200">
                              <a:solidFill>
                                <a:srgbClr val="003DB8"/>
                              </a:solidFill>
                              <a:latin typeface="Cambria Math" panose="02040503050406030204" pitchFamily="18" charset="0"/>
                              <a:ea typeface="Cambria Math" panose="02040503050406030204" pitchFamily="18" charset="0"/>
                            </a:rPr>
                            <m:t>#</m:t>
                          </m:r>
                          <m:r>
                            <m:rPr>
                              <m:sty m:val="p"/>
                            </m:rPr>
                            <a:rPr lang="en-US" sz="3200">
                              <a:solidFill>
                                <a:srgbClr val="003DB8"/>
                              </a:solidFill>
                              <a:latin typeface="Cambria Math" panose="02040503050406030204" pitchFamily="18" charset="0"/>
                              <a:ea typeface="Cambria Math" panose="02040503050406030204" pitchFamily="18" charset="0"/>
                            </a:rPr>
                            <m:t>Blue</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Moves</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in</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P</m:t>
                          </m:r>
                          <m:r>
                            <a:rPr lang="en-US" sz="3200" b="0" i="0" smtClean="0">
                              <a:solidFill>
                                <a:srgbClr val="003DB8"/>
                              </a:solidFill>
                              <a:latin typeface="Cambria Math" panose="02040503050406030204" pitchFamily="18" charset="0"/>
                              <a:ea typeface="Cambria Math" panose="02040503050406030204" pitchFamily="18" charset="0"/>
                            </a:rPr>
                            <m:t>′</m:t>
                          </m:r>
                        </m:e>
                      </m:d>
                      <m:r>
                        <a:rPr lang="en-US" sz="3200">
                          <a:solidFill>
                            <a:srgbClr val="003DB8"/>
                          </a:solidFill>
                          <a:latin typeface="Cambria Math" panose="02040503050406030204" pitchFamily="18" charset="0"/>
                          <a:ea typeface="Cambria Math" panose="02040503050406030204" pitchFamily="18" charset="0"/>
                        </a:rPr>
                        <m:t>+</m:t>
                      </m:r>
                      <m:sSubSup>
                        <m:sSubSupPr>
                          <m:ctrlPr>
                            <a:rPr lang="en-US" sz="3200" i="1">
                              <a:solidFill>
                                <a:srgbClr val="FF0000"/>
                              </a:solidFill>
                              <a:latin typeface="Cambria Math" panose="02040503050406030204" pitchFamily="18" charset="0"/>
                            </a:rPr>
                          </m:ctrlPr>
                        </m:sSubSupPr>
                        <m:e>
                          <m:r>
                            <a:rPr lang="en-US" sz="3200">
                              <a:solidFill>
                                <a:srgbClr val="FF0000"/>
                              </a:solidFill>
                              <a:latin typeface="Cambria Math" panose="02040503050406030204" pitchFamily="18" charset="0"/>
                            </a:rPr>
                            <m:t> </m:t>
                          </m:r>
                          <m:r>
                            <m:rPr>
                              <m:sty m:val="p"/>
                            </m:rPr>
                            <a:rPr lang="en-US" sz="3200">
                              <a:solidFill>
                                <a:srgbClr val="FF0000"/>
                              </a:solidFill>
                              <a:latin typeface="Cambria Math" panose="02040503050406030204" pitchFamily="18" charset="0"/>
                            </a:rPr>
                            <m:t>C</m:t>
                          </m:r>
                        </m:e>
                        <m:sub>
                          <m:r>
                            <m:rPr>
                              <m:sty m:val="p"/>
                            </m:rPr>
                            <a:rPr lang="en-US" sz="3200">
                              <a:solidFill>
                                <a:srgbClr val="FF0000"/>
                              </a:solidFill>
                              <a:latin typeface="Cambria Math" panose="02040503050406030204" pitchFamily="18" charset="0"/>
                            </a:rPr>
                            <m:t>r</m:t>
                          </m:r>
                        </m:sub>
                        <m:sup>
                          <m:r>
                            <a:rPr lang="en-US" sz="3200">
                              <a:solidFill>
                                <a:srgbClr val="FF0000"/>
                              </a:solidFill>
                              <a:latin typeface="Cambria Math" panose="02040503050406030204" pitchFamily="18" charset="0"/>
                            </a:rPr>
                            <m:t>′</m:t>
                          </m:r>
                        </m:sup>
                      </m:sSubSup>
                      <m:r>
                        <a:rPr lang="en-US" sz="3200" b="0" i="0" smtClean="0">
                          <a:solidFill>
                            <a:srgbClr val="FF0000"/>
                          </a:solidFill>
                          <a:latin typeface="Cambria Math" panose="02040503050406030204" pitchFamily="18" charset="0"/>
                        </a:rPr>
                        <m:t> </m:t>
                      </m:r>
                      <m:r>
                        <a:rPr lang="en-US" sz="3200">
                          <a:solidFill>
                            <a:srgbClr val="FF0000"/>
                          </a:solidFill>
                          <a:latin typeface="Cambria Math" panose="02040503050406030204" pitchFamily="18" charset="0"/>
                          <a:ea typeface="Cambria Math" panose="02040503050406030204" pitchFamily="18" charset="0"/>
                        </a:rPr>
                        <m:t>×</m:t>
                      </m:r>
                      <m:d>
                        <m:dPr>
                          <m:ctrlPr>
                            <a:rPr lang="en-US" sz="3200" i="1">
                              <a:solidFill>
                                <a:srgbClr val="FF0000"/>
                              </a:solidFill>
                              <a:latin typeface="Cambria Math" panose="02040503050406030204" pitchFamily="18" charset="0"/>
                              <a:ea typeface="Cambria Math" panose="02040503050406030204" pitchFamily="18" charset="0"/>
                            </a:rPr>
                          </m:ctrlPr>
                        </m:dPr>
                        <m:e>
                          <m:r>
                            <a:rPr lang="en-US" sz="3200">
                              <a:solidFill>
                                <a:srgbClr val="FF0000"/>
                              </a:solidFill>
                              <a:latin typeface="Cambria Math" panose="02040503050406030204" pitchFamily="18" charset="0"/>
                              <a:ea typeface="Cambria Math" panose="02040503050406030204" pitchFamily="18" charset="0"/>
                            </a:rPr>
                            <m:t>#</m:t>
                          </m:r>
                          <m:r>
                            <m:rPr>
                              <m:sty m:val="p"/>
                            </m:rPr>
                            <a:rPr lang="en-US" sz="3200">
                              <a:solidFill>
                                <a:srgbClr val="FF0000"/>
                              </a:solidFill>
                              <a:latin typeface="Cambria Math" panose="02040503050406030204" pitchFamily="18" charset="0"/>
                              <a:ea typeface="Cambria Math" panose="02040503050406030204" pitchFamily="18" charset="0"/>
                            </a:rPr>
                            <m:t>Red</m:t>
                          </m:r>
                          <m:r>
                            <a:rPr lang="en-US" sz="3200">
                              <a:solidFill>
                                <a:srgbClr val="FF0000"/>
                              </a:solidFill>
                              <a:latin typeface="Cambria Math" panose="02040503050406030204" pitchFamily="18" charset="0"/>
                              <a:ea typeface="Cambria Math" panose="02040503050406030204" pitchFamily="18" charset="0"/>
                            </a:rPr>
                            <m:t> </m:t>
                          </m:r>
                          <m:r>
                            <m:rPr>
                              <m:sty m:val="p"/>
                            </m:rPr>
                            <a:rPr lang="en-US" sz="3200">
                              <a:solidFill>
                                <a:srgbClr val="FF0000"/>
                              </a:solidFill>
                              <a:latin typeface="Cambria Math" panose="02040503050406030204" pitchFamily="18" charset="0"/>
                              <a:ea typeface="Cambria Math" panose="02040503050406030204" pitchFamily="18" charset="0"/>
                            </a:rPr>
                            <m:t>Moves</m:t>
                          </m:r>
                          <m:r>
                            <a:rPr lang="en-US" sz="3200" i="1">
                              <a:solidFill>
                                <a:srgbClr val="FF0000"/>
                              </a:solidFill>
                              <a:latin typeface="Cambria Math" panose="02040503050406030204" pitchFamily="18" charset="0"/>
                              <a:ea typeface="Cambria Math" panose="02040503050406030204" pitchFamily="18" charset="0"/>
                            </a:rPr>
                            <m:t> </m:t>
                          </m:r>
                          <m:r>
                            <m:rPr>
                              <m:sty m:val="p"/>
                            </m:rPr>
                            <a:rPr lang="en-US" sz="3200">
                              <a:solidFill>
                                <a:srgbClr val="FF0000"/>
                              </a:solidFill>
                              <a:latin typeface="Cambria Math" panose="02040503050406030204" pitchFamily="18" charset="0"/>
                              <a:ea typeface="Cambria Math" panose="02040503050406030204" pitchFamily="18" charset="0"/>
                            </a:rPr>
                            <m:t>in</m:t>
                          </m:r>
                          <m:r>
                            <a:rPr lang="en-US" sz="3200" i="1">
                              <a:solidFill>
                                <a:srgbClr val="FF0000"/>
                              </a:solidFill>
                              <a:latin typeface="Cambria Math" panose="02040503050406030204" pitchFamily="18" charset="0"/>
                              <a:ea typeface="Cambria Math" panose="02040503050406030204" pitchFamily="18" charset="0"/>
                            </a:rPr>
                            <m:t> </m:t>
                          </m:r>
                          <m:r>
                            <a:rPr lang="en-US" sz="3200" i="1">
                              <a:solidFill>
                                <a:srgbClr val="FF0000"/>
                              </a:solidFill>
                              <a:latin typeface="Cambria Math" panose="02040503050406030204" pitchFamily="18" charset="0"/>
                              <a:ea typeface="Cambria Math" panose="02040503050406030204" pitchFamily="18" charset="0"/>
                            </a:rPr>
                            <m:t>𝑃</m:t>
                          </m:r>
                          <m:r>
                            <a:rPr lang="en-US" sz="3200" b="0" i="1" smtClean="0">
                              <a:solidFill>
                                <a:srgbClr val="FF0000"/>
                              </a:solidFill>
                              <a:latin typeface="Cambria Math" panose="02040503050406030204" pitchFamily="18" charset="0"/>
                              <a:ea typeface="Cambria Math" panose="02040503050406030204" pitchFamily="18" charset="0"/>
                            </a:rPr>
                            <m:t>′</m:t>
                          </m:r>
                        </m:e>
                      </m:d>
                    </m:oMath>
                  </m:oMathPara>
                </a14:m>
                <a:endParaRPr lang="en-US" sz="3200" dirty="0"/>
              </a:p>
              <a:p>
                <a:pPr marL="50800" indent="0">
                  <a:buNone/>
                </a:pPr>
                <a:endParaRPr lang="en-US" sz="3200" dirty="0" smtClean="0"/>
              </a:p>
              <a:p>
                <a:pPr marL="50800" indent="0">
                  <a:buNone/>
                </a:pPr>
                <a:r>
                  <a:rPr lang="en-US" sz="3200" dirty="0"/>
                  <a:t>Attacker gets to play with potentially advantageous constants</a:t>
                </a:r>
              </a:p>
              <a:p>
                <a:pPr marL="50800" indent="0">
                  <a:buNone/>
                </a:pPr>
                <a:r>
                  <a:rPr lang="en-US" sz="3200" dirty="0"/>
                  <a:t>	</a:t>
                </a:r>
                <a14:m>
                  <m:oMath xmlns:m="http://schemas.openxmlformats.org/officeDocument/2006/math">
                    <m:sSubSup>
                      <m:sSubSupPr>
                        <m:ctrlPr>
                          <a:rPr lang="en-US" sz="3200" i="1">
                            <a:solidFill>
                              <a:srgbClr val="FF0000"/>
                            </a:solidFill>
                            <a:latin typeface="Cambria Math" panose="02040503050406030204" pitchFamily="18" charset="0"/>
                          </a:rPr>
                        </m:ctrlPr>
                      </m:sSubSupPr>
                      <m:e>
                        <m:r>
                          <a:rPr lang="en-US" sz="3200">
                            <a:solidFill>
                              <a:srgbClr val="FF0000"/>
                            </a:solidFill>
                            <a:latin typeface="Cambria Math" panose="02040503050406030204" pitchFamily="18" charset="0"/>
                          </a:rPr>
                          <m:t> </m:t>
                        </m:r>
                        <m:r>
                          <m:rPr>
                            <m:sty m:val="p"/>
                          </m:rPr>
                          <a:rPr lang="en-US" sz="3200">
                            <a:solidFill>
                              <a:srgbClr val="FF0000"/>
                            </a:solidFill>
                            <a:latin typeface="Cambria Math" panose="02040503050406030204" pitchFamily="18" charset="0"/>
                          </a:rPr>
                          <m:t>C</m:t>
                        </m:r>
                      </m:e>
                      <m:sub>
                        <m:r>
                          <m:rPr>
                            <m:sty m:val="p"/>
                          </m:rPr>
                          <a:rPr lang="en-US" sz="3200">
                            <a:solidFill>
                              <a:srgbClr val="FF0000"/>
                            </a:solidFill>
                            <a:latin typeface="Cambria Math" panose="02040503050406030204" pitchFamily="18" charset="0"/>
                          </a:rPr>
                          <m:t>r</m:t>
                        </m:r>
                      </m:sub>
                      <m:sup>
                        <m:r>
                          <a:rPr lang="en-US" sz="3200">
                            <a:solidFill>
                              <a:srgbClr val="FF0000"/>
                            </a:solidFill>
                            <a:latin typeface="Cambria Math" panose="02040503050406030204" pitchFamily="18" charset="0"/>
                          </a:rPr>
                          <m:t>′</m:t>
                        </m:r>
                      </m:sup>
                    </m:sSubSup>
                    <m:r>
                      <a:rPr lang="en-US" sz="3200" i="1">
                        <a:solidFill>
                          <a:srgbClr val="FF0000"/>
                        </a:solidFill>
                        <a:latin typeface="Cambria Math" panose="02040503050406030204" pitchFamily="18" charset="0"/>
                        <a:ea typeface="Cambria Math" panose="02040503050406030204" pitchFamily="18" charset="0"/>
                      </a:rPr>
                      <m:t>≪</m:t>
                    </m:r>
                    <m:sSub>
                      <m:sSubPr>
                        <m:ctrlPr>
                          <a:rPr lang="en-US" sz="3200" i="1">
                            <a:solidFill>
                              <a:srgbClr val="FF0000"/>
                            </a:solidFill>
                            <a:latin typeface="Cambria Math" panose="02040503050406030204" pitchFamily="18" charset="0"/>
                          </a:rPr>
                        </m:ctrlPr>
                      </m:sSubPr>
                      <m:e>
                        <m:r>
                          <m:rPr>
                            <m:sty m:val="p"/>
                          </m:rPr>
                          <a:rPr lang="en-US" sz="3200">
                            <a:solidFill>
                              <a:srgbClr val="FF0000"/>
                            </a:solidFill>
                            <a:latin typeface="Cambria Math" panose="02040503050406030204" pitchFamily="18" charset="0"/>
                          </a:rPr>
                          <m:t>C</m:t>
                        </m:r>
                      </m:e>
                      <m:sub>
                        <m:r>
                          <m:rPr>
                            <m:sty m:val="p"/>
                          </m:rPr>
                          <a:rPr lang="en-US" sz="3200">
                            <a:solidFill>
                              <a:srgbClr val="FF0000"/>
                            </a:solidFill>
                            <a:latin typeface="Cambria Math" panose="02040503050406030204" pitchFamily="18" charset="0"/>
                          </a:rPr>
                          <m:t>r</m:t>
                        </m:r>
                      </m:sub>
                    </m:sSub>
                  </m:oMath>
                </a14:m>
                <a:r>
                  <a:rPr lang="en-US" sz="3200" dirty="0"/>
                  <a:t>                  </a:t>
                </a:r>
                <a14:m>
                  <m:oMath xmlns:m="http://schemas.openxmlformats.org/officeDocument/2006/math">
                    <m:sSubSup>
                      <m:sSubSupPr>
                        <m:ctrlPr>
                          <a:rPr lang="en-US" sz="3200" i="1">
                            <a:solidFill>
                              <a:srgbClr val="003DB8"/>
                            </a:solidFill>
                            <a:latin typeface="Cambria Math" panose="02040503050406030204" pitchFamily="18" charset="0"/>
                          </a:rPr>
                        </m:ctrlPr>
                      </m:sSubSupPr>
                      <m:e>
                        <m:r>
                          <m:rPr>
                            <m:sty m:val="p"/>
                          </m:rPr>
                          <a:rPr lang="en-US" sz="3200">
                            <a:solidFill>
                              <a:srgbClr val="003DB8"/>
                            </a:solidFill>
                            <a:latin typeface="Cambria Math" panose="02040503050406030204" pitchFamily="18" charset="0"/>
                          </a:rPr>
                          <m:t>C</m:t>
                        </m:r>
                      </m:e>
                      <m:sub>
                        <m:r>
                          <m:rPr>
                            <m:sty m:val="p"/>
                          </m:rPr>
                          <a:rPr lang="en-US" sz="3200">
                            <a:solidFill>
                              <a:srgbClr val="003DB8"/>
                            </a:solidFill>
                            <a:latin typeface="Cambria Math" panose="02040503050406030204" pitchFamily="18" charset="0"/>
                          </a:rPr>
                          <m:t>b</m:t>
                        </m:r>
                      </m:sub>
                      <m:sup>
                        <m:r>
                          <a:rPr lang="en-US" sz="3200">
                            <a:solidFill>
                              <a:srgbClr val="003DB8"/>
                            </a:solidFill>
                            <a:latin typeface="Cambria Math" panose="02040503050406030204" pitchFamily="18" charset="0"/>
                          </a:rPr>
                          <m:t>′</m:t>
                        </m:r>
                      </m:sup>
                    </m:sSubSup>
                    <m:r>
                      <a:rPr lang="en-US" sz="3200" i="1">
                        <a:solidFill>
                          <a:schemeClr val="tx1"/>
                        </a:solidFill>
                        <a:latin typeface="Cambria Math" panose="02040503050406030204" pitchFamily="18" charset="0"/>
                      </a:rPr>
                      <m:t>=</m:t>
                    </m:r>
                    <m:r>
                      <m:rPr>
                        <m:sty m:val="p"/>
                      </m:rPr>
                      <a:rPr lang="el-GR" sz="3200" i="1">
                        <a:solidFill>
                          <a:schemeClr val="tx1"/>
                        </a:solidFill>
                        <a:latin typeface="Cambria Math" panose="02040503050406030204" pitchFamily="18" charset="0"/>
                        <a:ea typeface="Cambria Math" panose="02040503050406030204" pitchFamily="18" charset="0"/>
                      </a:rPr>
                      <m:t>Θ</m:t>
                    </m:r>
                    <m:d>
                      <m:dPr>
                        <m:ctrlPr>
                          <a:rPr lang="el-GR" sz="3200" i="1">
                            <a:solidFill>
                              <a:schemeClr val="tx1"/>
                            </a:solidFill>
                            <a:latin typeface="Cambria Math" panose="02040503050406030204" pitchFamily="18" charset="0"/>
                            <a:ea typeface="Cambria Math" panose="02040503050406030204" pitchFamily="18" charset="0"/>
                          </a:rPr>
                        </m:ctrlPr>
                      </m:dPr>
                      <m:e>
                        <m:sSub>
                          <m:sSubPr>
                            <m:ctrlPr>
                              <a:rPr lang="en-US" sz="3200" i="1" smtClean="0">
                                <a:solidFill>
                                  <a:srgbClr val="00339A"/>
                                </a:solidFill>
                                <a:latin typeface="Cambria Math" panose="02040503050406030204" pitchFamily="18" charset="0"/>
                              </a:rPr>
                            </m:ctrlPr>
                          </m:sSubPr>
                          <m:e>
                            <m:r>
                              <m:rPr>
                                <m:sty m:val="p"/>
                              </m:rPr>
                              <a:rPr lang="en-US" sz="3200">
                                <a:solidFill>
                                  <a:srgbClr val="00339A"/>
                                </a:solidFill>
                                <a:latin typeface="Cambria Math" panose="02040503050406030204" pitchFamily="18" charset="0"/>
                              </a:rPr>
                              <m:t>C</m:t>
                            </m:r>
                          </m:e>
                          <m:sub>
                            <m:r>
                              <m:rPr>
                                <m:sty m:val="p"/>
                              </m:rPr>
                              <a:rPr lang="en-US" sz="3200">
                                <a:solidFill>
                                  <a:srgbClr val="00339A"/>
                                </a:solidFill>
                                <a:latin typeface="Cambria Math" panose="02040503050406030204" pitchFamily="18" charset="0"/>
                              </a:rPr>
                              <m:t>b</m:t>
                            </m:r>
                          </m:sub>
                        </m:sSub>
                      </m:e>
                    </m:d>
                  </m:oMath>
                </a14:m>
                <a:endParaRPr lang="en-US" sz="32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2400" y="1371600"/>
                <a:ext cx="11887200" cy="1871175"/>
              </a:xfrm>
              <a:blipFill>
                <a:blip r:embed="rId3"/>
                <a:stretch>
                  <a:fillRect l="-923" b="-163844"/>
                </a:stretch>
              </a:blipFill>
            </p:spPr>
            <p:txBody>
              <a:bodyPr/>
              <a:lstStyle/>
              <a:p>
                <a:r>
                  <a:rPr lang="en-US">
                    <a:noFill/>
                  </a:rPr>
                  <a:t> </a:t>
                </a:r>
              </a:p>
            </p:txBody>
          </p:sp>
        </mc:Fallback>
      </mc:AlternateContent>
      <p:pic>
        <p:nvPicPr>
          <p:cNvPr id="2050" name="Picture 2" descr="Image result for lifes not fai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0" y="4011041"/>
            <a:ext cx="2057400" cy="28227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ular Callout 3"/>
          <p:cNvSpPr/>
          <p:nvPr/>
        </p:nvSpPr>
        <p:spPr>
          <a:xfrm>
            <a:off x="8933396" y="1371600"/>
            <a:ext cx="3106204" cy="1871175"/>
          </a:xfrm>
          <a:prstGeom prst="wedgeRectCallout">
            <a:avLst>
              <a:gd name="adj1" fmla="val 2595"/>
              <a:gd name="adj2" fmla="val 1308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panose="020B0604020202020204" pitchFamily="34" charset="0"/>
              </a:rPr>
              <a:t>How can I make sure that the function is energy intensive for the attacker as well?</a:t>
            </a:r>
            <a:endParaRPr lang="en-US" sz="2400" dirty="0">
              <a:latin typeface="Arial" panose="020B0604020202020204" pitchFamily="34" charset="0"/>
            </a:endParaRPr>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3917808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Natural Approach		</a:t>
            </a:r>
            <a:endParaRPr lang="en-US" sz="2000" dirty="0"/>
          </a:p>
        </p:txBody>
      </p:sp>
      <p:sp>
        <p:nvSpPr>
          <p:cNvPr id="4" name="Slide Number Placeholder 3"/>
          <p:cNvSpPr>
            <a:spLocks noGrp="1"/>
          </p:cNvSpPr>
          <p:nvPr>
            <p:ph type="sldNum" sz="quarter" idx="12"/>
          </p:nvPr>
        </p:nvSpPr>
        <p:spPr/>
        <p:txBody>
          <a:bodyPr/>
          <a:lstStyle/>
          <a:p>
            <a:fld id="{6EA6D8CF-3CDE-4807-BCD2-C9F2B831AAA5}" type="slidenum">
              <a:rPr lang="en-US" smtClean="0"/>
              <a:t>21</a:t>
            </a:fld>
            <a:endParaRPr lang="en-US"/>
          </a:p>
        </p:txBody>
      </p:sp>
      <p:sp>
        <p:nvSpPr>
          <p:cNvPr id="7" name="Content Placeholder 2"/>
          <p:cNvSpPr>
            <a:spLocks noGrp="1"/>
          </p:cNvSpPr>
          <p:nvPr>
            <p:ph idx="1"/>
          </p:nvPr>
        </p:nvSpPr>
        <p:spPr>
          <a:xfrm>
            <a:off x="533400" y="1311789"/>
            <a:ext cx="9677400" cy="2117211"/>
          </a:xfrm>
          <a:solidFill>
            <a:schemeClr val="bg1">
              <a:lumMod val="95000"/>
            </a:schemeClr>
          </a:solidFill>
          <a:ln>
            <a:solidFill>
              <a:schemeClr val="tx1"/>
            </a:solidFill>
          </a:ln>
        </p:spPr>
        <p:txBody>
          <a:bodyPr/>
          <a:lstStyle/>
          <a:p>
            <a:r>
              <a:rPr lang="en-US" dirty="0" smtClean="0"/>
              <a:t>An </a:t>
            </a:r>
            <a:r>
              <a:rPr lang="en-US" dirty="0" err="1" smtClean="0"/>
              <a:t>iMHF</a:t>
            </a:r>
            <a:r>
              <a:rPr lang="en-US" dirty="0" smtClean="0"/>
              <a:t> </a:t>
            </a:r>
            <a:r>
              <a:rPr lang="en-US" dirty="0" err="1" smtClean="0"/>
              <a:t>f</a:t>
            </a:r>
            <a:r>
              <a:rPr lang="en-US" baseline="-25000" dirty="0" err="1" smtClean="0"/>
              <a:t>G,H</a:t>
            </a:r>
            <a:r>
              <a:rPr lang="en-US" baseline="-25000" dirty="0" smtClean="0"/>
              <a:t> </a:t>
            </a:r>
            <a:r>
              <a:rPr lang="en-US" dirty="0" smtClean="0"/>
              <a:t>is memory-bound if: </a:t>
            </a:r>
          </a:p>
          <a:p>
            <a:pPr lvl="1"/>
            <a:r>
              <a:rPr lang="en-US" dirty="0" smtClean="0"/>
              <a:t>Computable with at most </a:t>
            </a:r>
            <a:r>
              <a:rPr lang="en-US" i="1" dirty="0" smtClean="0"/>
              <a:t>B</a:t>
            </a:r>
            <a:r>
              <a:rPr lang="en-US" dirty="0" smtClean="0"/>
              <a:t> cache misses (resp. blue moves)</a:t>
            </a:r>
          </a:p>
          <a:p>
            <a:pPr lvl="1"/>
            <a:r>
              <a:rPr lang="en-US" altLang="zh-CN" dirty="0" smtClean="0"/>
              <a:t>N</a:t>
            </a:r>
            <a:r>
              <a:rPr lang="en-US" dirty="0" smtClean="0"/>
              <a:t>ot computable with </a:t>
            </a:r>
            <a:r>
              <a:rPr lang="en-US" i="1" dirty="0" smtClean="0"/>
              <a:t>&lt; </a:t>
            </a:r>
            <a:r>
              <a:rPr lang="en-US" i="1" dirty="0" err="1" smtClean="0"/>
              <a:t>cB</a:t>
            </a:r>
            <a:r>
              <a:rPr lang="en-US" i="1" dirty="0" smtClean="0"/>
              <a:t> </a:t>
            </a:r>
            <a:r>
              <a:rPr lang="en-US" dirty="0" smtClean="0"/>
              <a:t>cache misses (resp. blue moves) even using a cache of size </a:t>
            </a:r>
            <a:r>
              <a:rPr lang="en-US" i="1" dirty="0" smtClean="0"/>
              <a:t>M</a:t>
            </a:r>
            <a:endParaRPr lang="en-US" i="1" dirty="0"/>
          </a:p>
          <a:p>
            <a:pPr marL="533400" lvl="1" indent="0">
              <a:buNone/>
            </a:pPr>
            <a:r>
              <a:rPr lang="en-US" i="1" dirty="0" smtClean="0"/>
              <a:t>(definition for </a:t>
            </a:r>
            <a:r>
              <a:rPr lang="en-US" i="1" dirty="0" err="1" smtClean="0"/>
              <a:t>dMHFs</a:t>
            </a:r>
            <a:r>
              <a:rPr lang="en-US" i="1" dirty="0" smtClean="0"/>
              <a:t> is similar, but does not involve pebbling)</a:t>
            </a:r>
          </a:p>
        </p:txBody>
      </p:sp>
      <p:sp>
        <p:nvSpPr>
          <p:cNvPr id="10" name="Rectangle 9"/>
          <p:cNvSpPr/>
          <p:nvPr/>
        </p:nvSpPr>
        <p:spPr>
          <a:xfrm>
            <a:off x="7842415" y="165984"/>
            <a:ext cx="2268570" cy="830997"/>
          </a:xfrm>
          <a:prstGeom prst="rect">
            <a:avLst/>
          </a:prstGeom>
        </p:spPr>
        <p:txBody>
          <a:bodyPr wrap="none">
            <a:spAutoFit/>
          </a:bodyPr>
          <a:lstStyle/>
          <a:p>
            <a:pPr algn="ct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Abadi</a:t>
            </a:r>
            <a:r>
              <a:rPr lang="en-US" sz="2400" dirty="0">
                <a:latin typeface="Calibri" panose="020F0502020204030204" pitchFamily="34" charset="0"/>
                <a:cs typeface="Calibri" panose="020F0502020204030204" pitchFamily="34" charset="0"/>
              </a:rPr>
              <a:t> et al.’05] </a:t>
            </a:r>
          </a:p>
          <a:p>
            <a:pPr algn="ct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Dwork</a:t>
            </a:r>
            <a:r>
              <a:rPr lang="en-US" sz="2400" dirty="0">
                <a:latin typeface="Calibri" panose="020F0502020204030204" pitchFamily="34" charset="0"/>
                <a:cs typeface="Calibri" panose="020F0502020204030204" pitchFamily="34" charset="0"/>
              </a:rPr>
              <a:t> et al.’03]</a:t>
            </a:r>
          </a:p>
        </p:txBody>
      </p:sp>
      <p:sp>
        <p:nvSpPr>
          <p:cNvPr id="11" name="Content Placeholder 6"/>
          <p:cNvSpPr txBox="1">
            <a:spLocks/>
          </p:cNvSpPr>
          <p:nvPr/>
        </p:nvSpPr>
        <p:spPr>
          <a:xfrm>
            <a:off x="228600" y="3352800"/>
            <a:ext cx="11430000" cy="3231654"/>
          </a:xfrm>
          <a:prstGeom prst="rect">
            <a:avLst/>
          </a:prstGeom>
        </p:spPr>
        <p:txBody>
          <a:bodyPr vert="horz" wrap="square" lIns="91440" tIns="0" rIns="0" bIns="0" rtlCol="0">
            <a:spAutoFit/>
          </a:bodyPr>
          <a:lstStyle>
            <a:lvl1pPr marL="228600" indent="-228600" algn="l" defTabSz="914400" rtl="0" eaLnBrk="1" latinLnBrk="0" hangingPunct="1">
              <a:lnSpc>
                <a:spcPct val="150000"/>
              </a:lnSpc>
              <a:spcBef>
                <a:spcPts val="1200"/>
              </a:spcBef>
              <a:buClr>
                <a:schemeClr val="tx1"/>
              </a:buClr>
              <a:buSzPct val="90000"/>
              <a:buFont typeface="Arial" panose="020B0604020202020204" pitchFamily="34" charset="0"/>
              <a:buChar char="•"/>
              <a:defRPr sz="3200" b="0" kern="1200">
                <a:solidFill>
                  <a:schemeClr val="tx1"/>
                </a:solidFill>
                <a:latin typeface="Gill Sans" charset="0"/>
                <a:ea typeface="Gill Sans" charset="0"/>
                <a:cs typeface="Gill Sans" charset="0"/>
              </a:defRPr>
            </a:lvl1pPr>
            <a:lvl2pPr marL="502920" indent="-228600" algn="l" defTabSz="914400" rtl="0" eaLnBrk="1" latinLnBrk="0" hangingPunct="1">
              <a:lnSpc>
                <a:spcPct val="150000"/>
              </a:lnSpc>
              <a:spcBef>
                <a:spcPts val="800"/>
              </a:spcBef>
              <a:buClr>
                <a:srgbClr val="0070C0"/>
              </a:buClr>
              <a:buSzPct val="85000"/>
              <a:buFont typeface="Arial" panose="020B0604020202020204" pitchFamily="34" charset="0"/>
              <a:buChar char="–"/>
              <a:defRPr sz="2800" kern="1200">
                <a:solidFill>
                  <a:srgbClr val="0070C0"/>
                </a:solidFill>
                <a:latin typeface="Gill Sans" charset="0"/>
                <a:ea typeface="Gill Sans" charset="0"/>
                <a:cs typeface="Gill Sans" charset="0"/>
              </a:defRPr>
            </a:lvl2pPr>
            <a:lvl3pPr marL="731520" indent="-182880" algn="l" defTabSz="914400" rtl="0" eaLnBrk="1" latinLnBrk="0" hangingPunct="1">
              <a:lnSpc>
                <a:spcPct val="150000"/>
              </a:lnSpc>
              <a:spcBef>
                <a:spcPts val="600"/>
              </a:spcBef>
              <a:buClr>
                <a:schemeClr val="tx1">
                  <a:lumMod val="60000"/>
                  <a:lumOff val="40000"/>
                </a:schemeClr>
              </a:buClr>
              <a:buSzPct val="90000"/>
              <a:buFont typeface="Arial" panose="020B0604020202020204" pitchFamily="34" charset="0"/>
              <a:buChar char="•"/>
              <a:defRPr sz="2400" kern="1200">
                <a:solidFill>
                  <a:schemeClr val="tx1"/>
                </a:solidFill>
                <a:latin typeface="Gill Sans" charset="0"/>
                <a:ea typeface="Gill Sans" charset="0"/>
                <a:cs typeface="Gill Sans" charset="0"/>
              </a:defRPr>
            </a:lvl3pPr>
            <a:lvl4pPr marL="960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6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en-US" sz="2400" dirty="0">
              <a:latin typeface="Arial" panose="020B0604020202020204" pitchFamily="34" charset="0"/>
              <a:ea typeface="Cambria Math" panose="02040503050406030204" pitchFamily="18" charset="0"/>
              <a:cs typeface="Arial" panose="020B0604020202020204" pitchFamily="34" charset="0"/>
            </a:endParaRPr>
          </a:p>
          <a:p>
            <a:pPr marL="0" indent="0">
              <a:buNone/>
            </a:pPr>
            <a:r>
              <a:rPr lang="en-US" sz="2400" b="1" dirty="0" smtClean="0">
                <a:latin typeface="Calibri" panose="020F0502020204030204" pitchFamily="34" charset="0"/>
                <a:ea typeface="Cambria Math" panose="02040503050406030204" pitchFamily="18" charset="0"/>
                <a:cs typeface="Calibri" panose="020F0502020204030204" pitchFamily="34" charset="0"/>
              </a:rPr>
              <a:t>Problem: </a:t>
            </a:r>
            <a:r>
              <a:rPr lang="en-US" sz="2400" dirty="0" smtClean="0">
                <a:latin typeface="Calibri" panose="020F0502020204030204" pitchFamily="34" charset="0"/>
                <a:ea typeface="Cambria Math" panose="02040503050406030204" pitchFamily="18" charset="0"/>
                <a:cs typeface="Calibri" panose="020F0502020204030204" pitchFamily="34" charset="0"/>
              </a:rPr>
              <a:t>Hard </a:t>
            </a:r>
            <a:r>
              <a:rPr lang="en-US" sz="2400" dirty="0">
                <a:latin typeface="Calibri" panose="020F0502020204030204" pitchFamily="34" charset="0"/>
                <a:ea typeface="Cambria Math" panose="02040503050406030204" pitchFamily="18" charset="0"/>
                <a:cs typeface="Calibri" panose="020F0502020204030204" pitchFamily="34" charset="0"/>
              </a:rPr>
              <a:t>to construct; </a:t>
            </a:r>
            <a:r>
              <a:rPr lang="en-US" sz="2400" dirty="0" smtClean="0">
                <a:latin typeface="Calibri" panose="020F0502020204030204" pitchFamily="34" charset="0"/>
                <a:ea typeface="Cambria Math" panose="02040503050406030204" pitchFamily="18" charset="0"/>
                <a:cs typeface="Calibri" panose="020F0502020204030204" pitchFamily="34" charset="0"/>
              </a:rPr>
              <a:t>must rule </a:t>
            </a:r>
            <a:r>
              <a:rPr lang="en-US" sz="2400" dirty="0">
                <a:latin typeface="Calibri" panose="020F0502020204030204" pitchFamily="34" charset="0"/>
                <a:ea typeface="Cambria Math" panose="02040503050406030204" pitchFamily="18" charset="0"/>
                <a:cs typeface="Calibri" panose="020F0502020204030204" pitchFamily="34" charset="0"/>
              </a:rPr>
              <a:t>out </a:t>
            </a:r>
            <a:r>
              <a:rPr lang="en-US" sz="2400" i="1" dirty="0" smtClean="0">
                <a:latin typeface="Calibri" panose="020F0502020204030204" pitchFamily="34" charset="0"/>
                <a:ea typeface="Cambria Math" panose="02040503050406030204" pitchFamily="18" charset="0"/>
                <a:cs typeface="Calibri" panose="020F0502020204030204" pitchFamily="34" charset="0"/>
              </a:rPr>
              <a:t>all</a:t>
            </a:r>
            <a:r>
              <a:rPr lang="en-US" sz="2400" dirty="0" smtClean="0">
                <a:latin typeface="Calibri" panose="020F0502020204030204" pitchFamily="34" charset="0"/>
                <a:ea typeface="Cambria Math" panose="02040503050406030204" pitchFamily="18" charset="0"/>
                <a:cs typeface="Calibri" panose="020F0502020204030204" pitchFamily="34" charset="0"/>
              </a:rPr>
              <a:t> space-time tradeoffs</a:t>
            </a:r>
          </a:p>
          <a:p>
            <a:pPr marL="0" indent="0">
              <a:buNone/>
            </a:pPr>
            <a:r>
              <a:rPr lang="en-US" sz="2400" b="1" dirty="0" smtClean="0">
                <a:latin typeface="Calibri" panose="020F0502020204030204" pitchFamily="34" charset="0"/>
                <a:ea typeface="Cambria Math" panose="02040503050406030204" pitchFamily="18" charset="0"/>
                <a:cs typeface="Calibri" panose="020F0502020204030204" pitchFamily="34" charset="0"/>
              </a:rPr>
              <a:t>Theorem[Hopcroft’77]: </a:t>
            </a:r>
            <a:r>
              <a:rPr lang="en-US" sz="2400" dirty="0" smtClean="0">
                <a:latin typeface="Calibri" panose="020F0502020204030204" pitchFamily="34" charset="0"/>
                <a:ea typeface="Cambria Math" panose="02040503050406030204" pitchFamily="18" charset="0"/>
                <a:cs typeface="Calibri" panose="020F0502020204030204" pitchFamily="34" charset="0"/>
              </a:rPr>
              <a:t>If G has constant indegree then there is a black pebbling which never requires more than S = O(N/log(N)) pebbles.</a:t>
            </a:r>
          </a:p>
          <a:p>
            <a:pPr marL="0" indent="0">
              <a:buNone/>
            </a:pPr>
            <a:r>
              <a:rPr lang="en-US" sz="2400" b="1" dirty="0" smtClean="0">
                <a:latin typeface="Calibri" panose="020F0502020204030204" pitchFamily="34" charset="0"/>
                <a:ea typeface="Cambria Math" panose="02040503050406030204" pitchFamily="18" charset="0"/>
                <a:cs typeface="Calibri" panose="020F0502020204030204" pitchFamily="34" charset="0"/>
              </a:rPr>
              <a:t>Corollary: </a:t>
            </a:r>
            <a:r>
              <a:rPr lang="en-US" sz="2400" dirty="0" smtClean="0">
                <a:latin typeface="Calibri" panose="020F0502020204030204" pitchFamily="34" charset="0"/>
                <a:ea typeface="Cambria Math" panose="02040503050406030204" pitchFamily="18" charset="0"/>
                <a:cs typeface="Calibri" panose="020F0502020204030204" pitchFamily="34" charset="0"/>
              </a:rPr>
              <a:t>If M= </a:t>
            </a:r>
            <a:r>
              <a:rPr lang="en-US" sz="2400" dirty="0">
                <a:latin typeface="Calibri" panose="020F0502020204030204" pitchFamily="34" charset="0"/>
                <a:ea typeface="Cambria Math" panose="02040503050406030204" pitchFamily="18" charset="0"/>
                <a:cs typeface="Calibri" panose="020F0502020204030204" pitchFamily="34" charset="0"/>
              </a:rPr>
              <a:t>O(N/log(N</a:t>
            </a:r>
            <a:r>
              <a:rPr lang="en-US" sz="2400" dirty="0" smtClean="0">
                <a:latin typeface="Calibri" panose="020F0502020204030204" pitchFamily="34" charset="0"/>
                <a:ea typeface="Cambria Math" panose="02040503050406030204" pitchFamily="18" charset="0"/>
                <a:cs typeface="Calibri" panose="020F0502020204030204" pitchFamily="34" charset="0"/>
              </a:rPr>
              <a:t>)) we need 0 blue-moves</a:t>
            </a:r>
            <a:endParaRPr lang="en-US" sz="2400" dirty="0">
              <a:latin typeface="Calibri" panose="020F0502020204030204" pitchFamily="34" charset="0"/>
              <a:ea typeface="Cambria Math" panose="02040503050406030204" pitchFamily="18" charset="0"/>
              <a:cs typeface="Calibri" panose="020F0502020204030204" pitchFamily="34" charset="0"/>
            </a:endParaRPr>
          </a:p>
        </p:txBody>
      </p:sp>
    </p:spTree>
    <p:extLst>
      <p:ext uri="{BB962C8B-B14F-4D97-AF65-F5344CB8AC3E}">
        <p14:creationId xmlns:p14="http://schemas.microsoft.com/office/powerpoint/2010/main" val="351568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a:t>
            </a:r>
            <a:r>
              <a:rPr lang="en-US" altLang="zh-CN" dirty="0" smtClean="0"/>
              <a:t>-hard functions [RD17]</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33400" y="1447800"/>
                <a:ext cx="9677400" cy="4750018"/>
              </a:xfrm>
            </p:spPr>
            <p:txBody>
              <a:bodyPr/>
              <a:lstStyle/>
              <a:p>
                <a:r>
                  <a:rPr lang="en-US" b="1" dirty="0" smtClean="0"/>
                  <a:t>Observation: </a:t>
                </a:r>
                <a:r>
                  <a:rPr lang="en-US" dirty="0" smtClean="0"/>
                  <a:t>computation is not free (even for attacker)!</a:t>
                </a:r>
              </a:p>
              <a:p>
                <a:pPr lvl="1"/>
                <a:r>
                  <a:rPr lang="en-US" dirty="0" smtClean="0"/>
                  <a:t>Allows for slight relaxation of goal</a:t>
                </a:r>
              </a:p>
              <a:p>
                <a:r>
                  <a:rPr lang="en-US" sz="3000" b="1" dirty="0" smtClean="0">
                    <a:solidFill>
                      <a:schemeClr val="tx1"/>
                    </a:solidFill>
                    <a:latin typeface="Calibri" panose="020F0502020204030204" pitchFamily="34" charset="0"/>
                    <a:cs typeface="Calibri" panose="020F0502020204030204" pitchFamily="34" charset="0"/>
                  </a:rPr>
                  <a:t>Definition:</a:t>
                </a:r>
                <a:r>
                  <a:rPr lang="en-US" sz="3000" b="1" dirty="0" smtClean="0">
                    <a:solidFill>
                      <a:srgbClr val="FF0000"/>
                    </a:solidFill>
                    <a:latin typeface="Calibri" panose="020F0502020204030204" pitchFamily="34" charset="0"/>
                    <a:cs typeface="Calibri" panose="020F0502020204030204" pitchFamily="34" charset="0"/>
                  </a:rPr>
                  <a:t> </a:t>
                </a:r>
                <a:r>
                  <a:rPr lang="en-US" dirty="0" smtClean="0"/>
                  <a:t>An </a:t>
                </a:r>
                <a:r>
                  <a:rPr lang="en-US" dirty="0" err="1"/>
                  <a:t>iMHF</a:t>
                </a:r>
                <a:r>
                  <a:rPr lang="en-US" dirty="0"/>
                  <a:t> </a:t>
                </a:r>
                <a:r>
                  <a:rPr lang="en-US" dirty="0" err="1" smtClean="0"/>
                  <a:t>f</a:t>
                </a:r>
                <a:r>
                  <a:rPr lang="en-US" baseline="-25000" dirty="0" err="1" smtClean="0"/>
                  <a:t>G,H</a:t>
                </a:r>
                <a:r>
                  <a:rPr lang="en-US" baseline="-25000" dirty="0" smtClean="0"/>
                  <a:t> </a:t>
                </a:r>
                <a:r>
                  <a:rPr lang="en-US" dirty="0" smtClean="0"/>
                  <a:t> is bandwidth hard against attacker with cache-size m if </a:t>
                </a:r>
              </a:p>
              <a:p>
                <a:pPr marL="50800" indent="0">
                  <a:buNone/>
                </a:pPr>
                <a:endParaRPr lang="en-US" i="1" dirty="0" smtClean="0">
                  <a:solidFill>
                    <a:schemeClr val="tx1"/>
                  </a:solidFill>
                  <a:latin typeface="Cambria Math" panose="02040503050406030204" pitchFamily="18" charset="0"/>
                </a:endParaRPr>
              </a:p>
              <a:p>
                <a:pPr marL="50800" indent="0">
                  <a:buNone/>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panose="02040503050406030204" pitchFamily="18" charset="0"/>
                            </a:rPr>
                          </m:ctrlPr>
                        </m:fPr>
                        <m:num>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𝑚</m:t>
                              </m:r>
                            </m:e>
                          </m:d>
                        </m:num>
                        <m:den>
                          <m:r>
                            <m:rPr>
                              <m:sty m:val="p"/>
                            </m:rPr>
                            <a:rPr lang="en-US">
                              <a:solidFill>
                                <a:schemeClr val="tx1"/>
                              </a:solidFill>
                              <a:latin typeface="Cambria Math" panose="02040503050406030204" pitchFamily="18" charset="0"/>
                            </a:rPr>
                            <m:t>rbpeb</m:t>
                          </m:r>
                          <m:r>
                            <a:rPr lang="en-US" b="0" i="0" smtClean="0">
                              <a:solidFill>
                                <a:schemeClr val="tx1"/>
                              </a:solidFill>
                              <a:latin typeface="Cambria Math" panose="02040503050406030204" pitchFamily="18" charset="0"/>
                            </a:rPr>
                            <m:t>′</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𝑚</m:t>
                              </m:r>
                            </m:e>
                          </m:d>
                        </m:den>
                      </m:f>
                      <m:r>
                        <a:rPr lang="en-US" b="0" i="1" smtClean="0">
                          <a:latin typeface="Cambria Math" panose="02040503050406030204" pitchFamily="18" charset="0"/>
                        </a:rPr>
                        <m:t>=</m:t>
                      </m:r>
                      <m:r>
                        <m:rPr>
                          <m:sty m:val="p"/>
                        </m:rPr>
                        <a:rPr lang="el-GR" i="1">
                          <a:solidFill>
                            <a:schemeClr val="tx1"/>
                          </a:solidFill>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oMath>
                  </m:oMathPara>
                </a14:m>
                <a:endParaRPr lang="en-US" dirty="0" smtClean="0"/>
              </a:p>
              <a:p>
                <a:pPr marL="50800" indent="0">
                  <a:buNone/>
                </a:pPr>
                <a:endParaRPr lang="en-US" dirty="0"/>
              </a:p>
              <a:p>
                <a:pPr marL="50800" indent="0">
                  <a:buNone/>
                </a:pPr>
                <a:endParaRPr lang="en-US" dirty="0" smtClean="0"/>
              </a:p>
              <a:p>
                <a:pPr marL="50800" indent="0">
                  <a:buNone/>
                </a:pPr>
                <a:r>
                  <a:rPr lang="en-US" sz="3000" b="1" dirty="0" smtClean="0">
                    <a:solidFill>
                      <a:schemeClr val="tx1"/>
                    </a:solidFill>
                    <a:latin typeface="Calibri" panose="020F0502020204030204" pitchFamily="34" charset="0"/>
                    <a:cs typeface="Calibri" panose="020F0502020204030204" pitchFamily="34" charset="0"/>
                  </a:rPr>
                  <a:t>Sufficient Condition:   </a:t>
                </a:r>
                <a14:m>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𝑚</m:t>
                        </m:r>
                      </m:e>
                    </m:d>
                    <m:r>
                      <a:rPr lang="en-US" b="0" i="1" smtClean="0">
                        <a:solidFill>
                          <a:schemeClr val="tx1"/>
                        </a:solidFill>
                        <a:latin typeface="Cambria Math" panose="02040503050406030204" pitchFamily="18" charset="0"/>
                      </a:rPr>
                      <m:t>=</m:t>
                    </m:r>
                    <m:r>
                      <m:rPr>
                        <m:sty m:val="p"/>
                      </m:rPr>
                      <a:rPr lang="el-GR" b="0" i="1" smtClean="0">
                        <a:solidFill>
                          <a:schemeClr val="tx1"/>
                        </a:solidFill>
                        <a:latin typeface="Cambria Math" panose="02040503050406030204" pitchFamily="18" charset="0"/>
                        <a:ea typeface="Cambria Math" panose="02040503050406030204" pitchFamily="18" charset="0"/>
                      </a:rPr>
                      <m:t>Ω</m:t>
                    </m:r>
                    <m:d>
                      <m:dPr>
                        <m:ctrlPr>
                          <a:rPr lang="el-GR" b="0" i="1" smtClean="0">
                            <a:solidFill>
                              <a:schemeClr val="tx1"/>
                            </a:solidFill>
                            <a:latin typeface="Cambria Math" panose="02040503050406030204" pitchFamily="18"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𝑁</m:t>
                        </m:r>
                        <m:r>
                          <a:rPr lang="en-US" smtClean="0">
                            <a:solidFill>
                              <a:schemeClr val="tx1"/>
                            </a:solidFill>
                            <a:latin typeface="Cambria Math" panose="02040503050406030204" pitchFamily="18" charset="0"/>
                            <a:ea typeface="Cambria Math" panose="02040503050406030204" pitchFamily="18" charset="0"/>
                          </a:rPr>
                          <m:t>×</m:t>
                        </m:r>
                        <m:sSub>
                          <m:sSubPr>
                            <m:ctrlPr>
                              <a:rPr lang="en-US" i="1">
                                <a:solidFill>
                                  <a:srgbClr val="003DB8"/>
                                </a:solidFill>
                                <a:latin typeface="Cambria Math" panose="02040503050406030204" pitchFamily="18" charset="0"/>
                              </a:rPr>
                            </m:ctrlPr>
                          </m:sSubPr>
                          <m:e>
                            <m:r>
                              <m:rPr>
                                <m:sty m:val="p"/>
                              </m:rPr>
                              <a:rPr lang="en-US">
                                <a:solidFill>
                                  <a:srgbClr val="003DB8"/>
                                </a:solidFill>
                                <a:latin typeface="Cambria Math" panose="02040503050406030204" pitchFamily="18" charset="0"/>
                              </a:rPr>
                              <m:t>C</m:t>
                            </m:r>
                          </m:e>
                          <m:sub>
                            <m:r>
                              <m:rPr>
                                <m:sty m:val="p"/>
                              </m:rPr>
                              <a:rPr lang="en-US">
                                <a:solidFill>
                                  <a:srgbClr val="003DB8"/>
                                </a:solidFill>
                                <a:latin typeface="Cambria Math" panose="02040503050406030204" pitchFamily="18" charset="0"/>
                              </a:rPr>
                              <m:t>b</m:t>
                            </m:r>
                          </m:sub>
                        </m:sSub>
                      </m:e>
                    </m:d>
                  </m:oMath>
                </a14:m>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33400" y="1447800"/>
                <a:ext cx="9677400" cy="4750018"/>
              </a:xfrm>
              <a:blipFill>
                <a:blip r:embed="rId2"/>
                <a:stretch>
                  <a:fillRect l="-1008" b="-60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EA6D8CF-3CDE-4807-BCD2-C9F2B831AAA5}" type="slidenum">
              <a:rPr lang="en-US" smtClean="0"/>
              <a:t>22</a:t>
            </a:fld>
            <a:endParaRPr lang="en-US"/>
          </a:p>
        </p:txBody>
      </p:sp>
      <p:cxnSp>
        <p:nvCxnSpPr>
          <p:cNvPr id="6" name="Straight Arrow Connector 5"/>
          <p:cNvCxnSpPr/>
          <p:nvPr/>
        </p:nvCxnSpPr>
        <p:spPr>
          <a:xfrm>
            <a:off x="2514600" y="3657897"/>
            <a:ext cx="1295400" cy="2599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514600" y="4670822"/>
            <a:ext cx="1295400" cy="244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3361699"/>
            <a:ext cx="436529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Best Red-Blue Pebbling for Honest Party</a:t>
            </a:r>
            <a:endParaRPr lang="en-US" sz="1800" dirty="0">
              <a:latin typeface="Arial" panose="020B0604020202020204" pitchFamily="34" charset="0"/>
              <a:cs typeface="Arial" panose="020B0604020202020204" pitchFamily="34" charset="0"/>
            </a:endParaRPr>
          </a:p>
        </p:txBody>
      </p:sp>
      <p:sp>
        <p:nvSpPr>
          <p:cNvPr id="16" name="TextBox 15"/>
          <p:cNvSpPr txBox="1"/>
          <p:nvPr/>
        </p:nvSpPr>
        <p:spPr>
          <a:xfrm>
            <a:off x="533400" y="4902763"/>
            <a:ext cx="4455066"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Best Red-Blue Pebbling for </a:t>
            </a:r>
            <a:r>
              <a:rPr lang="en-US" sz="1800" dirty="0" smtClean="0">
                <a:latin typeface="Arial" panose="020B0604020202020204" pitchFamily="34" charset="0"/>
                <a:cs typeface="Arial" panose="020B0604020202020204" pitchFamily="34" charset="0"/>
              </a:rPr>
              <a:t>ASIC attacker</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04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44200" cy="1325563"/>
          </a:xfrm>
        </p:spPr>
        <p:txBody>
          <a:bodyPr/>
          <a:lstStyle/>
          <a:p>
            <a:r>
              <a:rPr lang="en-US" dirty="0" smtClean="0"/>
              <a:t>Prior State of Affairs (Bandwidth-Hardness)</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457200" y="1825625"/>
                <a:ext cx="5181600" cy="4351338"/>
              </a:xfrm>
            </p:spPr>
            <p:txBody>
              <a:bodyPr/>
              <a:lstStyle/>
              <a:p>
                <a:pPr marL="50800" indent="0">
                  <a:buNone/>
                </a:pPr>
                <a:r>
                  <a:rPr lang="en-US" b="1" dirty="0" smtClean="0"/>
                  <a:t>Prior Results [RD17]:</a:t>
                </a:r>
              </a:p>
              <a:p>
                <a:r>
                  <a:rPr lang="en-US" dirty="0" smtClean="0"/>
                  <a:t>Proved that DAGs for several key </a:t>
                </a:r>
                <a:r>
                  <a:rPr lang="en-US" dirty="0" err="1" smtClean="0"/>
                  <a:t>iMHFs</a:t>
                </a:r>
                <a:r>
                  <a:rPr lang="en-US" dirty="0" smtClean="0"/>
                  <a:t> satisfy </a:t>
                </a:r>
                <a:endParaRPr lang="en-US" dirty="0" smtClean="0">
                  <a:solidFill>
                    <a:schemeClr val="tx1"/>
                  </a:solidFill>
                  <a:latin typeface="Cambria Math" panose="02040503050406030204" pitchFamily="18" charset="0"/>
                </a:endParaRPr>
              </a:p>
              <a:p>
                <a:pPr marL="50800" indent="0">
                  <a:buNone/>
                </a:pPr>
                <a14:m>
                  <m:oMathPara xmlns:m="http://schemas.openxmlformats.org/officeDocument/2006/math">
                    <m:oMathParaPr>
                      <m:jc m:val="centerGroup"/>
                    </m:oMathParaPr>
                    <m:oMath xmlns:m="http://schemas.openxmlformats.org/officeDocument/2006/math">
                      <m:r>
                        <m:rPr>
                          <m:sty m:val="p"/>
                        </m:rPr>
                        <a:rPr lang="en-US" b="0" i="0" smtClean="0">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𝑚</m:t>
                          </m:r>
                        </m:e>
                      </m:d>
                      <m:r>
                        <a:rPr lang="en-US" b="0" i="1" smtClean="0">
                          <a:solidFill>
                            <a:schemeClr val="tx1"/>
                          </a:solidFill>
                          <a:latin typeface="Cambria Math" panose="02040503050406030204" pitchFamily="18" charset="0"/>
                        </a:rPr>
                        <m:t>=</m:t>
                      </m:r>
                      <m:r>
                        <m:rPr>
                          <m:sty m:val="p"/>
                        </m:rPr>
                        <a:rPr lang="el-GR" i="1">
                          <a:solidFill>
                            <a:schemeClr val="tx1"/>
                          </a:solidFill>
                          <a:latin typeface="Cambria Math" panose="02040503050406030204" pitchFamily="18" charset="0"/>
                          <a:ea typeface="Cambria Math" panose="02040503050406030204" pitchFamily="18" charset="0"/>
                        </a:rPr>
                        <m:t>Ω</m:t>
                      </m:r>
                      <m:d>
                        <m:dPr>
                          <m:ctrlPr>
                            <a:rPr lang="el-GR" i="1">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𝑁</m:t>
                          </m:r>
                          <m:r>
                            <a:rPr lang="en-US">
                              <a:solidFill>
                                <a:srgbClr val="003DB8"/>
                              </a:solidFill>
                              <a:latin typeface="Cambria Math" panose="02040503050406030204" pitchFamily="18" charset="0"/>
                              <a:ea typeface="Cambria Math" panose="02040503050406030204" pitchFamily="18" charset="0"/>
                            </a:rPr>
                            <m:t>×</m:t>
                          </m:r>
                          <m:sSub>
                            <m:sSubPr>
                              <m:ctrlPr>
                                <a:rPr lang="en-US" i="1">
                                  <a:solidFill>
                                    <a:srgbClr val="003DB8"/>
                                  </a:solidFill>
                                  <a:latin typeface="Cambria Math" panose="02040503050406030204" pitchFamily="18" charset="0"/>
                                </a:rPr>
                              </m:ctrlPr>
                            </m:sSubPr>
                            <m:e>
                              <m:r>
                                <m:rPr>
                                  <m:sty m:val="p"/>
                                </m:rPr>
                                <a:rPr lang="en-US">
                                  <a:solidFill>
                                    <a:srgbClr val="003DB8"/>
                                  </a:solidFill>
                                  <a:latin typeface="Cambria Math" panose="02040503050406030204" pitchFamily="18" charset="0"/>
                                </a:rPr>
                                <m:t>C</m:t>
                              </m:r>
                            </m:e>
                            <m:sub>
                              <m:r>
                                <m:rPr>
                                  <m:sty m:val="p"/>
                                </m:rPr>
                                <a:rPr lang="en-US">
                                  <a:solidFill>
                                    <a:srgbClr val="003DB8"/>
                                  </a:solidFill>
                                  <a:latin typeface="Cambria Math" panose="02040503050406030204" pitchFamily="18" charset="0"/>
                                </a:rPr>
                                <m:t>b</m:t>
                              </m:r>
                            </m:sub>
                          </m:sSub>
                        </m:e>
                      </m:d>
                      <m:r>
                        <a:rPr lang="en-US" b="0" i="1" smtClean="0">
                          <a:solidFill>
                            <a:srgbClr val="003DB8"/>
                          </a:solidFill>
                          <a:latin typeface="Cambria Math" panose="02040503050406030204" pitchFamily="18" charset="0"/>
                        </a:rPr>
                        <m:t>  </m:t>
                      </m:r>
                      <m:r>
                        <a:rPr lang="en-US" b="0" i="1" smtClean="0">
                          <a:solidFill>
                            <a:schemeClr val="tx1"/>
                          </a:solidFill>
                          <a:latin typeface="Cambria Math" panose="02040503050406030204" pitchFamily="18" charset="0"/>
                        </a:rPr>
                        <m:t>(1)</m:t>
                      </m:r>
                    </m:oMath>
                  </m:oMathPara>
                </a14:m>
                <a:endParaRPr lang="en-US" dirty="0" smtClean="0"/>
              </a:p>
              <a:p>
                <a:pPr lvl="1"/>
                <a:r>
                  <a:rPr lang="en-US" dirty="0" smtClean="0"/>
                  <a:t>Catena-BRG</a:t>
                </a:r>
              </a:p>
              <a:p>
                <a:pPr lvl="1"/>
                <a:r>
                  <a:rPr lang="en-US" dirty="0" smtClean="0"/>
                  <a:t>Balloon Hash</a:t>
                </a:r>
              </a:p>
              <a:p>
                <a:pPr lvl="1"/>
                <a:endParaRPr lang="en-US" dirty="0"/>
              </a:p>
              <a:p>
                <a:r>
                  <a:rPr lang="en-US" dirty="0" smtClean="0"/>
                  <a:t>Proved that </a:t>
                </a:r>
                <a:r>
                  <a:rPr lang="en-US" dirty="0" err="1" smtClean="0"/>
                  <a:t>dMHF</a:t>
                </a:r>
                <a:r>
                  <a:rPr lang="en-US" dirty="0" smtClean="0"/>
                  <a:t> </a:t>
                </a:r>
                <a:r>
                  <a:rPr lang="en-US" dirty="0" err="1" smtClean="0"/>
                  <a:t>scrypt</a:t>
                </a:r>
                <a:r>
                  <a:rPr lang="en-US" dirty="0" smtClean="0"/>
                  <a:t> is bandwidth-hard *</a:t>
                </a:r>
              </a:p>
              <a:p>
                <a:pPr marL="50800" indent="0">
                  <a:buNone/>
                </a:pPr>
                <a:r>
                  <a:rPr lang="en-US" dirty="0" smtClean="0"/>
                  <a:t>*vs restricted class of attackers</a:t>
                </a: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457200" y="1825625"/>
                <a:ext cx="5181600" cy="4351338"/>
              </a:xfrm>
              <a:blipFill>
                <a:blip r:embed="rId2"/>
                <a:stretch>
                  <a:fillRect l="-1529" b="-7703"/>
                </a:stretch>
              </a:blipFill>
            </p:spPr>
            <p:txBody>
              <a:bodyPr/>
              <a:lstStyle/>
              <a:p>
                <a:r>
                  <a:rPr lang="en-US">
                    <a:noFill/>
                  </a:rPr>
                  <a:t> </a:t>
                </a:r>
              </a:p>
            </p:txBody>
          </p:sp>
        </mc:Fallback>
      </mc:AlternateContent>
      <p:sp>
        <p:nvSpPr>
          <p:cNvPr id="4" name="Text Placeholder 3"/>
          <p:cNvSpPr>
            <a:spLocks noGrp="1"/>
          </p:cNvSpPr>
          <p:nvPr>
            <p:ph type="body" idx="2"/>
          </p:nvPr>
        </p:nvSpPr>
        <p:spPr>
          <a:xfrm>
            <a:off x="5715000" y="1822450"/>
            <a:ext cx="6019800" cy="4351338"/>
          </a:xfrm>
        </p:spPr>
        <p:txBody>
          <a:bodyPr/>
          <a:lstStyle/>
          <a:p>
            <a:pPr marL="50800" indent="0">
              <a:buNone/>
            </a:pPr>
            <a:r>
              <a:rPr lang="en-US" b="1" dirty="0" smtClean="0"/>
              <a:t>Key Open Questions: </a:t>
            </a:r>
          </a:p>
          <a:p>
            <a:pPr marL="50800" indent="0">
              <a:buNone/>
            </a:pPr>
            <a:r>
              <a:rPr lang="en-US" b="1" dirty="0"/>
              <a:t>Pebbling Reduction?</a:t>
            </a:r>
            <a:r>
              <a:rPr lang="en-US" dirty="0"/>
              <a:t> Is it true that </a:t>
            </a:r>
            <a:r>
              <a:rPr lang="en-US" i="1" dirty="0"/>
              <a:t>any </a:t>
            </a:r>
            <a:r>
              <a:rPr lang="en-US" dirty="0" smtClean="0"/>
              <a:t>algorithm </a:t>
            </a:r>
            <a:r>
              <a:rPr lang="en-US" dirty="0"/>
              <a:t>A computing </a:t>
            </a:r>
            <a:r>
              <a:rPr lang="en-US" dirty="0" err="1"/>
              <a:t>f</a:t>
            </a:r>
            <a:r>
              <a:rPr lang="en-US" baseline="-25000" dirty="0" err="1"/>
              <a:t>G,H</a:t>
            </a:r>
            <a:r>
              <a:rPr lang="en-US" baseline="-25000" dirty="0"/>
              <a:t> </a:t>
            </a:r>
            <a:r>
              <a:rPr lang="en-US" dirty="0" smtClean="0"/>
              <a:t>in the random oracle model can </a:t>
            </a:r>
            <a:r>
              <a:rPr lang="en-US" dirty="0"/>
              <a:t>be described as a red-blue pebbling strategy</a:t>
            </a:r>
            <a:r>
              <a:rPr lang="en-US" dirty="0" smtClean="0"/>
              <a:t>?</a:t>
            </a:r>
          </a:p>
          <a:p>
            <a:pPr marL="50800" indent="0">
              <a:buNone/>
            </a:pPr>
            <a:r>
              <a:rPr lang="en-US" dirty="0" smtClean="0"/>
              <a:t>(</a:t>
            </a:r>
            <a:r>
              <a:rPr lang="en-US" b="1" dirty="0" err="1" smtClean="0"/>
              <a:t>Thm</a:t>
            </a:r>
            <a:r>
              <a:rPr lang="en-US" b="1" dirty="0" smtClean="0"/>
              <a:t>: </a:t>
            </a:r>
            <a:r>
              <a:rPr lang="en-US" dirty="0" smtClean="0"/>
              <a:t>[AS15</a:t>
            </a:r>
            <a:r>
              <a:rPr lang="en-US" dirty="0"/>
              <a:t>] </a:t>
            </a:r>
            <a:r>
              <a:rPr lang="en-US" dirty="0" smtClean="0"/>
              <a:t>holds for black </a:t>
            </a:r>
            <a:r>
              <a:rPr lang="en-US" dirty="0" err="1" smtClean="0"/>
              <a:t>pebblings</a:t>
            </a:r>
            <a:r>
              <a:rPr lang="en-US" dirty="0" smtClean="0"/>
              <a:t>)</a:t>
            </a:r>
            <a:endParaRPr lang="en-US" dirty="0"/>
          </a:p>
          <a:p>
            <a:pPr marL="50800" indent="0">
              <a:buNone/>
            </a:pPr>
            <a:r>
              <a:rPr lang="en-US" dirty="0" smtClean="0"/>
              <a:t>Does equation (1) hold for</a:t>
            </a:r>
          </a:p>
          <a:p>
            <a:r>
              <a:rPr lang="en-US" dirty="0" smtClean="0"/>
              <a:t>Argon2i? (PHC Winner)</a:t>
            </a:r>
          </a:p>
          <a:p>
            <a:r>
              <a:rPr lang="en-US" dirty="0" err="1" smtClean="0"/>
              <a:t>DRSample</a:t>
            </a:r>
            <a:r>
              <a:rPr lang="en-US" dirty="0" smtClean="0"/>
              <a:t>?  (Maximal CMC [ABH17])</a:t>
            </a:r>
          </a:p>
          <a:p>
            <a:r>
              <a:rPr lang="en-US" dirty="0" err="1" smtClean="0"/>
              <a:t>aATSample</a:t>
            </a:r>
            <a:r>
              <a:rPr lang="en-US" dirty="0" smtClean="0"/>
              <a:t>? (Maximal CMC [ABH17])</a:t>
            </a:r>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23</a:t>
            </a:fld>
            <a:endParaRPr lang="en-US"/>
          </a:p>
        </p:txBody>
      </p:sp>
    </p:spTree>
    <p:extLst>
      <p:ext uri="{BB962C8B-B14F-4D97-AF65-F5344CB8AC3E}">
        <p14:creationId xmlns:p14="http://schemas.microsoft.com/office/powerpoint/2010/main" val="41048169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44200" cy="1325563"/>
          </a:xfrm>
        </p:spPr>
        <p:txBody>
          <a:bodyPr/>
          <a:lstStyle/>
          <a:p>
            <a:r>
              <a:rPr lang="en-US" dirty="0" smtClean="0"/>
              <a:t>Our Contributions</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38200" y="1825625"/>
                <a:ext cx="10896600" cy="4351338"/>
              </a:xfrm>
            </p:spPr>
            <p:txBody>
              <a:bodyPr/>
              <a:lstStyle/>
              <a:p>
                <a:pPr marL="50800" indent="0">
                  <a:buNone/>
                </a:pPr>
                <a:r>
                  <a:rPr lang="en-US" b="1" dirty="0" smtClean="0"/>
                  <a:t>Pebbling Reduction: </a:t>
                </a:r>
                <a:r>
                  <a:rPr lang="en-US" i="1" dirty="0" smtClean="0"/>
                  <a:t>Any </a:t>
                </a:r>
                <a:r>
                  <a:rPr lang="en-US" dirty="0"/>
                  <a:t>algorithm A computing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𝐻</m:t>
                        </m:r>
                      </m:sub>
                    </m:sSub>
                  </m:oMath>
                </a14:m>
                <a:r>
                  <a:rPr lang="en-US" baseline="-25000" dirty="0" smtClean="0"/>
                  <a:t> </a:t>
                </a:r>
                <a:r>
                  <a:rPr lang="en-US" dirty="0"/>
                  <a:t>in the random oracle model can be described as a red-blue pebbling </a:t>
                </a:r>
                <a:r>
                  <a:rPr lang="en-US" dirty="0" smtClean="0"/>
                  <a:t>strategy with comparable cost.</a:t>
                </a:r>
                <a:endParaRPr lang="en-US" i="1" dirty="0" smtClean="0">
                  <a:solidFill>
                    <a:schemeClr val="tx1"/>
                  </a:solidFill>
                  <a:latin typeface="Cambria Math" panose="02040503050406030204" pitchFamily="18" charset="0"/>
                </a:endParaRPr>
              </a:p>
              <a:p>
                <a:pPr marL="50800" indent="0">
                  <a:buNone/>
                </a:pPr>
                <a14:m>
                  <m:oMathPara xmlns:m="http://schemas.openxmlformats.org/officeDocument/2006/math">
                    <m:oMathParaPr>
                      <m:jc m:val="centerGroup"/>
                    </m:oMathParaPr>
                    <m:oMath xmlns:m="http://schemas.openxmlformats.org/officeDocument/2006/math">
                      <m:r>
                        <m:rPr>
                          <m:sty m:val="p"/>
                        </m:rPr>
                        <a:rPr lang="en-US" i="0">
                          <a:solidFill>
                            <a:schemeClr val="tx1"/>
                          </a:solidFill>
                          <a:latin typeface="Cambria Math" panose="02040503050406030204" pitchFamily="18" charset="0"/>
                        </a:rPr>
                        <m:t>ecost</m:t>
                      </m:r>
                      <m:d>
                        <m:dPr>
                          <m:ctrlPr>
                            <a:rPr lang="en-US" i="1">
                              <a:solidFill>
                                <a:schemeClr val="tx1"/>
                              </a:solidFill>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𝐺</m:t>
                              </m:r>
                              <m:r>
                                <a:rPr lang="en-US" i="1">
                                  <a:latin typeface="Cambria Math" panose="02040503050406030204" pitchFamily="18" charset="0"/>
                                </a:rPr>
                                <m:t>,</m:t>
                              </m:r>
                              <m:r>
                                <a:rPr lang="en-US" i="1">
                                  <a:latin typeface="Cambria Math" panose="02040503050406030204" pitchFamily="18" charset="0"/>
                                </a:rPr>
                                <m:t>𝐻</m:t>
                              </m:r>
                            </m:sub>
                          </m:sSub>
                          <m:r>
                            <a:rPr lang="en-US" i="1">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𝑤</m:t>
                          </m:r>
                        </m:e>
                      </m:d>
                      <m:r>
                        <a:rPr lang="en-US" b="0" i="1" smtClean="0">
                          <a:latin typeface="Cambria Math" panose="02040503050406030204" pitchFamily="18" charset="0"/>
                          <a:ea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Ω</m:t>
                      </m:r>
                      <m:d>
                        <m:dPr>
                          <m:ctrlPr>
                            <a:rPr lang="el-GR" b="0" i="1" smtClean="0">
                              <a:latin typeface="Cambria Math" panose="02040503050406030204" pitchFamily="18" charset="0"/>
                              <a:ea typeface="Cambria Math" panose="02040503050406030204" pitchFamily="18" charset="0"/>
                            </a:rPr>
                          </m:ctrlPr>
                        </m:dPr>
                        <m:e>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,8</m:t>
                              </m:r>
                              <m:r>
                                <a:rPr lang="en-US" i="1">
                                  <a:solidFill>
                                    <a:schemeClr val="tx1"/>
                                  </a:solidFill>
                                  <a:latin typeface="Cambria Math" panose="02040503050406030204" pitchFamily="18" charset="0"/>
                                </a:rPr>
                                <m:t>𝑚</m:t>
                              </m:r>
                            </m:e>
                          </m:d>
                        </m:e>
                      </m:d>
                    </m:oMath>
                  </m:oMathPara>
                </a14:m>
                <a:endParaRPr lang="en-US" dirty="0" smtClean="0"/>
              </a:p>
              <a:p>
                <a:pPr marL="50800" indent="0">
                  <a:buNone/>
                </a:pPr>
                <a:r>
                  <a:rPr lang="en-US" dirty="0"/>
                  <a:t>	</a:t>
                </a:r>
              </a:p>
              <a:p>
                <a:r>
                  <a:rPr lang="en-US" dirty="0" smtClean="0"/>
                  <a:t>Argon2i:     </a:t>
                </a:r>
                <a14:m>
                  <m:oMath xmlns:m="http://schemas.openxmlformats.org/officeDocument/2006/math">
                    <m:r>
                      <a:rPr lang="en-US" b="0" i="0" smtClean="0">
                        <a:solidFill>
                          <a:schemeClr val="tx1"/>
                        </a:solidFill>
                        <a:latin typeface="Cambria Math" panose="02040503050406030204" pitchFamily="18" charset="0"/>
                      </a:rPr>
                      <m:t>   </m:t>
                    </m:r>
                    <m:r>
                      <m:rPr>
                        <m:sty m:val="p"/>
                      </m:rPr>
                      <a:rPr lang="en-US">
                        <a:solidFill>
                          <a:schemeClr val="tx1"/>
                        </a:solidFill>
                        <a:latin typeface="Cambria Math" panose="02040503050406030204" pitchFamily="18" charset="0"/>
                      </a:rPr>
                      <m:t>ecost</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 </m:t>
                        </m:r>
                        <m:acc>
                          <m:accPr>
                            <m:chr m:val="̃"/>
                            <m:ctrlPr>
                              <a:rPr lang="en-US"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𝑂</m:t>
                            </m:r>
                          </m:e>
                        </m:acc>
                        <m:d>
                          <m:dPr>
                            <m:ctrlPr>
                              <a:rPr lang="en-US" i="1" smtClean="0">
                                <a:solidFill>
                                  <a:schemeClr val="tx1"/>
                                </a:solidFill>
                                <a:latin typeface="Cambria Math" panose="02040503050406030204" pitchFamily="18" charset="0"/>
                              </a:rPr>
                            </m:ctrlPr>
                          </m:dPr>
                          <m:e>
                            <m:sSup>
                              <m:sSupPr>
                                <m:ctrlPr>
                                  <a:rPr lang="en-US"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𝑁</m:t>
                                </m:r>
                              </m:e>
                              <m:sup>
                                <m:r>
                                  <a:rPr lang="en-US" b="0" i="1" smtClean="0">
                                    <a:solidFill>
                                      <a:schemeClr val="tx1"/>
                                    </a:solidFill>
                                    <a:latin typeface="Cambria Math" panose="02040503050406030204" pitchFamily="18" charset="0"/>
                                  </a:rPr>
                                  <m:t>2/3</m:t>
                                </m:r>
                              </m:sup>
                            </m:sSup>
                          </m:e>
                        </m:d>
                      </m:e>
                    </m:d>
                    <m:r>
                      <a:rPr lang="en-US" i="1">
                        <a:solidFill>
                          <a:schemeClr val="tx1"/>
                        </a:solidFill>
                        <a:latin typeface="Cambria Math" panose="02040503050406030204" pitchFamily="18" charset="0"/>
                      </a:rPr>
                      <m:t>=</m:t>
                    </m:r>
                    <m:r>
                      <m:rPr>
                        <m:sty m:val="p"/>
                      </m:rPr>
                      <a:rPr lang="el-GR" i="1">
                        <a:solidFill>
                          <a:schemeClr val="tx1"/>
                        </a:solidFill>
                        <a:latin typeface="Cambria Math" panose="02040503050406030204" pitchFamily="18" charset="0"/>
                        <a:ea typeface="Cambria Math" panose="02040503050406030204" pitchFamily="18" charset="0"/>
                      </a:rPr>
                      <m:t>Ω</m:t>
                    </m:r>
                    <m:d>
                      <m:dPr>
                        <m:ctrlPr>
                          <a:rPr lang="el-GR" i="1">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𝑁</m:t>
                        </m:r>
                        <m:r>
                          <a:rPr lang="en-US">
                            <a:solidFill>
                              <a:srgbClr val="003DB8"/>
                            </a:solidFill>
                            <a:latin typeface="Cambria Math" panose="02040503050406030204" pitchFamily="18" charset="0"/>
                            <a:ea typeface="Cambria Math" panose="02040503050406030204" pitchFamily="18" charset="0"/>
                          </a:rPr>
                          <m:t>×</m:t>
                        </m:r>
                        <m:sSub>
                          <m:sSubPr>
                            <m:ctrlPr>
                              <a:rPr lang="en-US" i="1">
                                <a:solidFill>
                                  <a:srgbClr val="003DB8"/>
                                </a:solidFill>
                                <a:latin typeface="Cambria Math" panose="02040503050406030204" pitchFamily="18" charset="0"/>
                              </a:rPr>
                            </m:ctrlPr>
                          </m:sSubPr>
                          <m:e>
                            <m:r>
                              <m:rPr>
                                <m:sty m:val="p"/>
                              </m:rPr>
                              <a:rPr lang="en-US">
                                <a:solidFill>
                                  <a:srgbClr val="003DB8"/>
                                </a:solidFill>
                                <a:latin typeface="Cambria Math" panose="02040503050406030204" pitchFamily="18" charset="0"/>
                              </a:rPr>
                              <m:t>C</m:t>
                            </m:r>
                          </m:e>
                          <m:sub>
                            <m:r>
                              <m:rPr>
                                <m:sty m:val="p"/>
                              </m:rPr>
                              <a:rPr lang="en-US">
                                <a:solidFill>
                                  <a:srgbClr val="003DB8"/>
                                </a:solidFill>
                                <a:latin typeface="Cambria Math" panose="02040503050406030204" pitchFamily="18" charset="0"/>
                              </a:rPr>
                              <m:t>b</m:t>
                            </m:r>
                          </m:sub>
                        </m:sSub>
                      </m:e>
                    </m:d>
                  </m:oMath>
                </a14:m>
                <a:endParaRPr lang="en-US" dirty="0" smtClean="0"/>
              </a:p>
              <a:p>
                <a:r>
                  <a:rPr lang="en-US" dirty="0" err="1" smtClean="0"/>
                  <a:t>DRSample</a:t>
                </a:r>
                <a:r>
                  <a:rPr lang="en-US" dirty="0" smtClean="0"/>
                  <a:t>:    </a:t>
                </a:r>
                <a14:m>
                  <m:oMath xmlns:m="http://schemas.openxmlformats.org/officeDocument/2006/math">
                    <m:r>
                      <m:rPr>
                        <m:sty m:val="p"/>
                      </m:rPr>
                      <a:rPr lang="en-US">
                        <a:solidFill>
                          <a:schemeClr val="tx1"/>
                        </a:solidFill>
                        <a:latin typeface="Cambria Math" panose="02040503050406030204" pitchFamily="18" charset="0"/>
                      </a:rPr>
                      <m:t>ecost</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𝑂</m:t>
                        </m:r>
                        <m:d>
                          <m:dPr>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𝑁</m:t>
                                </m:r>
                              </m:e>
                              <m:sup>
                                <m: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ea typeface="Cambria Math" panose="02040503050406030204" pitchFamily="18" charset="0"/>
                                  </a:rPr>
                                  <m:t>𝜀</m:t>
                                </m:r>
                              </m:sup>
                            </m:sSup>
                          </m:e>
                        </m:d>
                      </m:e>
                    </m:d>
                    <m:r>
                      <a:rPr lang="en-US" i="1">
                        <a:solidFill>
                          <a:schemeClr val="tx1"/>
                        </a:solidFill>
                        <a:latin typeface="Cambria Math" panose="02040503050406030204" pitchFamily="18" charset="0"/>
                      </a:rPr>
                      <m:t>=</m:t>
                    </m:r>
                    <m:r>
                      <m:rPr>
                        <m:sty m:val="p"/>
                      </m:rPr>
                      <a:rPr lang="el-GR" i="1">
                        <a:solidFill>
                          <a:schemeClr val="tx1"/>
                        </a:solidFill>
                        <a:latin typeface="Cambria Math" panose="02040503050406030204" pitchFamily="18" charset="0"/>
                        <a:ea typeface="Cambria Math" panose="02040503050406030204" pitchFamily="18" charset="0"/>
                      </a:rPr>
                      <m:t>Ω</m:t>
                    </m:r>
                    <m:d>
                      <m:dPr>
                        <m:ctrlPr>
                          <a:rPr lang="el-GR" i="1">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𝑁</m:t>
                        </m:r>
                        <m:r>
                          <a:rPr lang="en-US">
                            <a:solidFill>
                              <a:srgbClr val="003DB8"/>
                            </a:solidFill>
                            <a:latin typeface="Cambria Math" panose="02040503050406030204" pitchFamily="18" charset="0"/>
                            <a:ea typeface="Cambria Math" panose="02040503050406030204" pitchFamily="18" charset="0"/>
                          </a:rPr>
                          <m:t>×</m:t>
                        </m:r>
                        <m:sSub>
                          <m:sSubPr>
                            <m:ctrlPr>
                              <a:rPr lang="en-US" i="1">
                                <a:solidFill>
                                  <a:srgbClr val="003DB8"/>
                                </a:solidFill>
                                <a:latin typeface="Cambria Math" panose="02040503050406030204" pitchFamily="18" charset="0"/>
                              </a:rPr>
                            </m:ctrlPr>
                          </m:sSubPr>
                          <m:e>
                            <m:r>
                              <m:rPr>
                                <m:sty m:val="p"/>
                              </m:rPr>
                              <a:rPr lang="en-US">
                                <a:solidFill>
                                  <a:srgbClr val="003DB8"/>
                                </a:solidFill>
                                <a:latin typeface="Cambria Math" panose="02040503050406030204" pitchFamily="18" charset="0"/>
                              </a:rPr>
                              <m:t>C</m:t>
                            </m:r>
                          </m:e>
                          <m:sub>
                            <m:r>
                              <m:rPr>
                                <m:sty m:val="p"/>
                              </m:rPr>
                              <a:rPr lang="en-US">
                                <a:solidFill>
                                  <a:srgbClr val="003DB8"/>
                                </a:solidFill>
                                <a:latin typeface="Cambria Math" panose="02040503050406030204" pitchFamily="18" charset="0"/>
                              </a:rPr>
                              <m:t>b</m:t>
                            </m:r>
                          </m:sub>
                        </m:sSub>
                      </m:e>
                    </m:d>
                  </m:oMath>
                </a14:m>
                <a:endParaRPr lang="en-US" dirty="0" smtClean="0"/>
              </a:p>
              <a:p>
                <a:r>
                  <a:rPr lang="en-US" dirty="0" err="1" smtClean="0"/>
                  <a:t>aATSample</a:t>
                </a:r>
                <a:r>
                  <a:rPr lang="en-US" dirty="0" smtClean="0"/>
                  <a:t>:  </a:t>
                </a:r>
                <a14:m>
                  <m:oMath xmlns:m="http://schemas.openxmlformats.org/officeDocument/2006/math">
                    <m:r>
                      <m:rPr>
                        <m:sty m:val="p"/>
                      </m:rPr>
                      <a:rPr lang="en-US">
                        <a:solidFill>
                          <a:schemeClr val="tx1"/>
                        </a:solidFill>
                        <a:latin typeface="Cambria Math" panose="02040503050406030204" pitchFamily="18" charset="0"/>
                      </a:rPr>
                      <m:t>ecost</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𝑂</m:t>
                            </m:r>
                          </m:e>
                        </m:acc>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𝑁</m:t>
                            </m:r>
                          </m:e>
                        </m:d>
                      </m:e>
                    </m:d>
                    <m:r>
                      <a:rPr lang="en-US" i="1">
                        <a:solidFill>
                          <a:schemeClr val="tx1"/>
                        </a:solidFill>
                        <a:latin typeface="Cambria Math" panose="02040503050406030204" pitchFamily="18" charset="0"/>
                      </a:rPr>
                      <m:t>=</m:t>
                    </m:r>
                    <m:r>
                      <m:rPr>
                        <m:sty m:val="p"/>
                      </m:rPr>
                      <a:rPr lang="el-GR" i="1">
                        <a:solidFill>
                          <a:schemeClr val="tx1"/>
                        </a:solidFill>
                        <a:latin typeface="Cambria Math" panose="02040503050406030204" pitchFamily="18" charset="0"/>
                        <a:ea typeface="Cambria Math" panose="02040503050406030204" pitchFamily="18" charset="0"/>
                      </a:rPr>
                      <m:t>Ω</m:t>
                    </m:r>
                    <m:d>
                      <m:dPr>
                        <m:ctrlPr>
                          <a:rPr lang="el-GR" i="1">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𝑁</m:t>
                        </m:r>
                        <m:r>
                          <a:rPr lang="en-US">
                            <a:solidFill>
                              <a:srgbClr val="003DB8"/>
                            </a:solidFill>
                            <a:latin typeface="Cambria Math" panose="02040503050406030204" pitchFamily="18" charset="0"/>
                            <a:ea typeface="Cambria Math" panose="02040503050406030204" pitchFamily="18" charset="0"/>
                          </a:rPr>
                          <m:t>×</m:t>
                        </m:r>
                        <m:sSub>
                          <m:sSubPr>
                            <m:ctrlPr>
                              <a:rPr lang="en-US" i="1">
                                <a:solidFill>
                                  <a:srgbClr val="003DB8"/>
                                </a:solidFill>
                                <a:latin typeface="Cambria Math" panose="02040503050406030204" pitchFamily="18" charset="0"/>
                              </a:rPr>
                            </m:ctrlPr>
                          </m:sSubPr>
                          <m:e>
                            <m:r>
                              <m:rPr>
                                <m:sty m:val="p"/>
                              </m:rPr>
                              <a:rPr lang="en-US">
                                <a:solidFill>
                                  <a:srgbClr val="003DB8"/>
                                </a:solidFill>
                                <a:latin typeface="Cambria Math" panose="02040503050406030204" pitchFamily="18" charset="0"/>
                              </a:rPr>
                              <m:t>C</m:t>
                            </m:r>
                          </m:e>
                          <m:sub>
                            <m:r>
                              <m:rPr>
                                <m:sty m:val="p"/>
                              </m:rPr>
                              <a:rPr lang="en-US">
                                <a:solidFill>
                                  <a:srgbClr val="003DB8"/>
                                </a:solidFill>
                                <a:latin typeface="Cambria Math" panose="02040503050406030204" pitchFamily="18" charset="0"/>
                              </a:rPr>
                              <m:t>b</m:t>
                            </m:r>
                          </m:sub>
                        </m:sSub>
                      </m:e>
                    </m:d>
                  </m:oMath>
                </a14:m>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200" y="1825625"/>
                <a:ext cx="10896600" cy="4351338"/>
              </a:xfrm>
              <a:blipFill>
                <a:blip r:embed="rId2"/>
                <a:stretch>
                  <a:fillRect l="-727" b="-1961"/>
                </a:stretch>
              </a:blipFill>
            </p:spPr>
            <p:txBody>
              <a:bodyPr/>
              <a:lstStyle/>
              <a:p>
                <a:r>
                  <a:rPr lang="en-US">
                    <a:noFill/>
                  </a:rPr>
                  <a:t> </a:t>
                </a:r>
              </a:p>
            </p:txBody>
          </p:sp>
        </mc:Fallback>
      </mc:AlternateContent>
      <p:cxnSp>
        <p:nvCxnSpPr>
          <p:cNvPr id="7" name="Straight Arrow Connector 6"/>
          <p:cNvCxnSpPr/>
          <p:nvPr/>
        </p:nvCxnSpPr>
        <p:spPr>
          <a:xfrm>
            <a:off x="8382000" y="4608610"/>
            <a:ext cx="0" cy="160020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534400" y="5731221"/>
            <a:ext cx="2472152" cy="307777"/>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Tolerates Larger Cache-Size</a:t>
            </a:r>
            <a:endParaRPr lang="en-US" dirty="0">
              <a:latin typeface="Arial" panose="020B0604020202020204" pitchFamily="34" charset="0"/>
              <a:cs typeface="Arial" panose="020B0604020202020204" pitchFamily="34" charset="0"/>
            </a:endParaRPr>
          </a:p>
        </p:txBody>
      </p:sp>
      <p:cxnSp>
        <p:nvCxnSpPr>
          <p:cNvPr id="9" name="Straight Arrow Connector 8"/>
          <p:cNvCxnSpPr/>
          <p:nvPr/>
        </p:nvCxnSpPr>
        <p:spPr>
          <a:xfrm flipH="1">
            <a:off x="5334000" y="4114800"/>
            <a:ext cx="2656850" cy="1555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1" name="TextBox 10"/>
              <p:cNvSpPr txBox="1"/>
              <p:nvPr/>
            </p:nvSpPr>
            <p:spPr>
              <a:xfrm>
                <a:off x="7990850" y="4001294"/>
                <a:ext cx="4182555" cy="746679"/>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Arguably a reasonable upper bound on cache-size</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Typical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20</m:t>
                        </m:r>
                      </m:sup>
                    </m:sSup>
                  </m:oMath>
                </a14:m>
                <a:r>
                  <a:rPr lang="en-US" dirty="0" smtClean="0">
                    <a:latin typeface="Arial" panose="020B0604020202020204" pitchFamily="34" charset="0"/>
                    <a:cs typeface="Arial" panose="020B0604020202020204" pitchFamily="34" charset="0"/>
                  </a:rPr>
                  <a:t> (1KB Blocks) = (1GB RAM)</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14:m>
                  <m:oMath xmlns:m="http://schemas.openxmlformats.org/officeDocument/2006/math">
                    <m:r>
                      <a:rPr lang="en-US" i="1">
                        <a:latin typeface="Cambria Math" panose="02040503050406030204" pitchFamily="18" charset="0"/>
                      </a:rPr>
                      <m:t>𝑁</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b="0" i="1" smtClean="0">
                            <a:latin typeface="Cambria Math" panose="02040503050406030204" pitchFamily="18" charset="0"/>
                          </a:rPr>
                          <m:t>40/3</m:t>
                        </m:r>
                      </m:sup>
                    </m:sSup>
                  </m:oMath>
                </a14:m>
                <a:r>
                  <a:rPr lang="en-US" dirty="0" smtClean="0">
                    <a:latin typeface="Arial" panose="020B0604020202020204" pitchFamily="34" charset="0"/>
                    <a:cs typeface="Arial" panose="020B0604020202020204" pitchFamily="34" charset="0"/>
                  </a:rPr>
                  <a:t> (1KB Blocks) = (10MB cache)</a:t>
                </a:r>
                <a:endParaRPr lang="en-US" dirty="0">
                  <a:latin typeface="Arial" panose="020B0604020202020204" pitchFamily="34" charset="0"/>
                  <a:cs typeface="Arial" panose="020B0604020202020204" pitchFamily="34" charset="0"/>
                </a:endParaRPr>
              </a:p>
            </p:txBody>
          </p:sp>
        </mc:Choice>
        <mc:Fallback>
          <p:sp>
            <p:nvSpPr>
              <p:cNvPr id="11" name="TextBox 10"/>
              <p:cNvSpPr txBox="1">
                <a:spLocks noRot="1" noChangeAspect="1" noMove="1" noResize="1" noEditPoints="1" noAdjustHandles="1" noChangeArrowheads="1" noChangeShapeType="1" noTextEdit="1"/>
              </p:cNvSpPr>
              <p:nvPr/>
            </p:nvSpPr>
            <p:spPr>
              <a:xfrm>
                <a:off x="7990850" y="4001294"/>
                <a:ext cx="4182555" cy="746679"/>
              </a:xfrm>
              <a:prstGeom prst="rect">
                <a:avLst/>
              </a:prstGeom>
              <a:blipFill>
                <a:blip r:embed="rId3"/>
                <a:stretch>
                  <a:fillRect l="-437" t="-813" r="-146" b="-8130"/>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24</a:t>
            </a:fld>
            <a:endParaRPr lang="en-US"/>
          </a:p>
        </p:txBody>
      </p:sp>
    </p:spTree>
    <p:extLst>
      <p:ext uri="{BB962C8B-B14F-4D97-AF65-F5344CB8AC3E}">
        <p14:creationId xmlns:p14="http://schemas.microsoft.com/office/powerpoint/2010/main" val="257712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44200" cy="1325563"/>
          </a:xfrm>
        </p:spPr>
        <p:txBody>
          <a:bodyPr/>
          <a:lstStyle/>
          <a:p>
            <a:r>
              <a:rPr lang="en-US" dirty="0" smtClean="0"/>
              <a:t>Bonus: More Contributions</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38200" y="1825625"/>
                <a:ext cx="10896600" cy="4351338"/>
              </a:xfrm>
            </p:spPr>
            <p:txBody>
              <a:bodyPr/>
              <a:lstStyle/>
              <a:p>
                <a:pPr marL="50800" indent="0">
                  <a:buNone/>
                </a:pPr>
                <a:r>
                  <a:rPr lang="en-US" b="1" dirty="0" smtClean="0"/>
                  <a:t>Computational Complexity: </a:t>
                </a:r>
                <a:r>
                  <a:rPr lang="en-US" dirty="0" smtClean="0"/>
                  <a:t>NP-Hard to find </a:t>
                </a:r>
                <a14:m>
                  <m:oMath xmlns:m="http://schemas.openxmlformats.org/officeDocument/2006/math">
                    <m:r>
                      <m:rPr>
                        <m:sty m:val="p"/>
                      </m:rPr>
                      <a:rPr lang="en-US">
                        <a:latin typeface="Cambria Math" panose="02040503050406030204" pitchFamily="18" charset="0"/>
                      </a:rPr>
                      <m:t>ecost</m:t>
                    </m:r>
                    <m:d>
                      <m:dPr>
                        <m:ctrlPr>
                          <a:rPr lang="en-US" i="1">
                            <a:latin typeface="Cambria Math" panose="02040503050406030204" pitchFamily="18" charset="0"/>
                          </a:rPr>
                        </m:ctrlPr>
                      </m:dPr>
                      <m:e>
                        <m:r>
                          <m:rPr>
                            <m:sty m:val="p"/>
                          </m:rPr>
                          <a:rPr lang="en-US" b="0" i="0" smtClean="0">
                            <a:latin typeface="Cambria Math" panose="02040503050406030204" pitchFamily="18" charset="0"/>
                          </a:rPr>
                          <m:t>G</m:t>
                        </m:r>
                      </m:e>
                    </m:d>
                    <m:r>
                      <a:rPr lang="en-US" b="0" i="1" smtClean="0">
                        <a:latin typeface="Cambria Math" panose="02040503050406030204" pitchFamily="18" charset="0"/>
                      </a:rPr>
                      <m:t>.</m:t>
                    </m:r>
                  </m:oMath>
                </a14:m>
                <a:r>
                  <a:rPr lang="en-US" b="1" dirty="0" smtClean="0"/>
                  <a:t> </a:t>
                </a:r>
              </a:p>
              <a:p>
                <a:pPr marL="50800" indent="0">
                  <a:buNone/>
                </a:pPr>
                <a:r>
                  <a:rPr lang="en-US" b="1" dirty="0"/>
                  <a:t> </a:t>
                </a:r>
                <a:r>
                  <a:rPr lang="en-US" b="1" dirty="0" smtClean="0"/>
                  <a:t> (Open Question: </a:t>
                </a:r>
                <a:r>
                  <a:rPr lang="en-US" dirty="0" smtClean="0"/>
                  <a:t>Approximate</a:t>
                </a:r>
                <a:r>
                  <a:rPr lang="en-US" b="1" dirty="0" smtClean="0"/>
                  <a:t> </a:t>
                </a:r>
                <a14:m>
                  <m:oMath xmlns:m="http://schemas.openxmlformats.org/officeDocument/2006/math">
                    <m:r>
                      <m:rPr>
                        <m:sty m:val="p"/>
                      </m:rPr>
                      <a:rPr lang="en-US">
                        <a:latin typeface="Cambria Math" panose="02040503050406030204" pitchFamily="18" charset="0"/>
                      </a:rPr>
                      <m:t>ecost</m:t>
                    </m:r>
                    <m:d>
                      <m:dPr>
                        <m:ctrlPr>
                          <a:rPr lang="en-US" i="1">
                            <a:latin typeface="Cambria Math" panose="02040503050406030204" pitchFamily="18" charset="0"/>
                          </a:rPr>
                        </m:ctrlPr>
                      </m:dPr>
                      <m:e>
                        <m:r>
                          <m:rPr>
                            <m:sty m:val="p"/>
                          </m:rPr>
                          <a:rPr lang="en-US">
                            <a:latin typeface="Cambria Math" panose="02040503050406030204" pitchFamily="18" charset="0"/>
                          </a:rPr>
                          <m:t>G</m:t>
                        </m:r>
                      </m:e>
                    </m:d>
                  </m:oMath>
                </a14:m>
                <a:r>
                  <a:rPr lang="en-US" dirty="0" smtClean="0"/>
                  <a:t>?)</a:t>
                </a:r>
              </a:p>
              <a:p>
                <a:pPr marL="50800" indent="0">
                  <a:buNone/>
                </a:pPr>
                <a:endParaRPr lang="en-US" dirty="0"/>
              </a:p>
              <a:p>
                <a:pPr marL="50800" indent="0">
                  <a:buNone/>
                </a:pPr>
                <a:r>
                  <a:rPr lang="en-US" dirty="0" smtClean="0"/>
                  <a:t>Tight Relationship between parallel and sequential </a:t>
                </a:r>
                <a:r>
                  <a:rPr lang="en-US" dirty="0" err="1" smtClean="0"/>
                  <a:t>pebblings</a:t>
                </a:r>
                <a:r>
                  <a:rPr lang="en-US" dirty="0" smtClean="0"/>
                  <a:t>:</a:t>
                </a:r>
              </a:p>
              <a:p>
                <a:pPr marL="5080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𝑚</m:t>
                              </m:r>
                            </m:e>
                          </m:d>
                          <m:r>
                            <a:rPr lang="en-US" b="0" i="1" smtClean="0">
                              <a:latin typeface="Cambria Math" panose="02040503050406030204" pitchFamily="18" charset="0"/>
                              <a:ea typeface="Cambria Math" panose="02040503050406030204" pitchFamily="18" charset="0"/>
                            </a:rPr>
                            <m:t>≤</m:t>
                          </m:r>
                          <m:r>
                            <m:rPr>
                              <m:sty m:val="p"/>
                            </m:rPr>
                            <a:rPr lang="en-US" i="0">
                              <a:latin typeface="Cambria Math" panose="02040503050406030204" pitchFamily="18" charset="0"/>
                            </a:rPr>
                            <m:t>rbpeb</m:t>
                          </m:r>
                        </m:e>
                        <m:sup>
                          <m:r>
                            <a:rPr lang="en-US" b="0" i="0" smtClean="0">
                              <a:latin typeface="Cambria Math" panose="02040503050406030204" pitchFamily="18" charset="0"/>
                              <a:ea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𝐺</m:t>
                          </m:r>
                          <m:r>
                            <a:rPr lang="en-US" b="0" i="1" smtClean="0">
                              <a:latin typeface="Cambria Math" panose="02040503050406030204" pitchFamily="18" charset="0"/>
                            </a:rPr>
                            <m:t>, </m:t>
                          </m:r>
                          <m:r>
                            <a:rPr lang="en-US" b="0" i="1" smtClean="0">
                              <a:latin typeface="Cambria Math" panose="02040503050406030204" pitchFamily="18" charset="0"/>
                            </a:rPr>
                            <m:t>𝑚</m:t>
                          </m:r>
                        </m:e>
                      </m:d>
                    </m:oMath>
                  </m:oMathPara>
                </a14:m>
                <a:endParaRPr lang="en-US" dirty="0" smtClean="0"/>
              </a:p>
              <a:p>
                <a:pPr marL="50800" indent="0">
                  <a:buNone/>
                </a:pPr>
                <a:r>
                  <a:rPr lang="en-US" dirty="0" smtClean="0"/>
                  <a:t>(this relationship does not hold for black </a:t>
                </a:r>
                <a:r>
                  <a:rPr lang="en-US" dirty="0" err="1" smtClean="0"/>
                  <a:t>pebblings</a:t>
                </a:r>
                <a:r>
                  <a:rPr lang="en-US" dirty="0" smtClean="0"/>
                  <a:t>!)</a:t>
                </a:r>
              </a:p>
              <a:p>
                <a:pPr marL="50800" indent="0">
                  <a:buNone/>
                </a:pPr>
                <a:r>
                  <a:rPr lang="en-US" b="1" dirty="0" smtClean="0"/>
                  <a:t>Generic Connection Between Memory Hardness and Bandwidth Hardness: </a:t>
                </a:r>
                <a:r>
                  <a:rPr lang="en-US" i="1" dirty="0" smtClean="0"/>
                  <a:t>Any MHF f(.) with high cumulative memory complexity must have reasonably high energy cost.</a:t>
                </a:r>
              </a:p>
              <a:p>
                <a:pPr marL="50800" indent="0">
                  <a:buNone/>
                </a:pPr>
                <a:endParaRPr lang="en-US" b="1" dirty="0" smtClean="0"/>
              </a:p>
              <a:p>
                <a:pPr marL="50800" indent="0">
                  <a:buNone/>
                </a:pPr>
                <a:endParaRPr lang="en-US" dirty="0" smtClean="0"/>
              </a:p>
              <a:p>
                <a:pPr marL="50800" indent="0">
                  <a:buNone/>
                </a:pPr>
                <a:endParaRPr lang="en-US" dirty="0"/>
              </a:p>
              <a:p>
                <a:pPr marL="50800" indent="0">
                  <a:buNone/>
                </a:pPr>
                <a:endParaRPr lang="en-US" i="1" dirty="0"/>
              </a:p>
              <a:p>
                <a:pPr marL="50800" indent="0">
                  <a:buNone/>
                </a:pPr>
                <a:endParaRPr lang="en-US" i="1"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200" y="1825625"/>
                <a:ext cx="10896600" cy="4351338"/>
              </a:xfrm>
              <a:blipFill>
                <a:blip r:embed="rId2"/>
                <a:stretch>
                  <a:fillRect l="-727" b="-4342"/>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25</a:t>
            </a:fld>
            <a:endParaRPr lang="en-US"/>
          </a:p>
        </p:txBody>
      </p:sp>
    </p:spTree>
    <p:extLst>
      <p:ext uri="{BB962C8B-B14F-4D97-AF65-F5344CB8AC3E}">
        <p14:creationId xmlns:p14="http://schemas.microsoft.com/office/powerpoint/2010/main" val="33494867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44200" cy="1325563"/>
          </a:xfrm>
        </p:spPr>
        <p:txBody>
          <a:bodyPr/>
          <a:lstStyle/>
          <a:p>
            <a:r>
              <a:rPr lang="en-US" dirty="0" smtClean="0"/>
              <a:t>Bonus: More Contributions</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38200" y="1825625"/>
                <a:ext cx="10896600" cy="4351338"/>
              </a:xfrm>
            </p:spPr>
            <p:txBody>
              <a:bodyPr/>
              <a:lstStyle/>
              <a:p>
                <a:pPr marL="50800" indent="0">
                  <a:buNone/>
                </a:pPr>
                <a:r>
                  <a:rPr lang="en-US" b="1" dirty="0" smtClean="0"/>
                  <a:t>Generic Connection Between Memory Hardness and Bandwidth Hardness: </a:t>
                </a:r>
                <a:r>
                  <a:rPr lang="en-US" i="1" dirty="0" smtClean="0"/>
                  <a:t>Any MHF f(.) with high cumulative memory complexity must have reasonably high energy cost.</a:t>
                </a:r>
              </a:p>
              <a:p>
                <a:pPr marL="5080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ecost</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𝑓</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𝑚𝑤</m:t>
                          </m:r>
                        </m:e>
                      </m:d>
                      <m:r>
                        <a:rPr lang="en-US">
                          <a:solidFill>
                            <a:schemeClr val="tx1"/>
                          </a:solidFill>
                          <a:latin typeface="Cambria Math" panose="02040503050406030204" pitchFamily="18" charset="0"/>
                        </a:rPr>
                        <m:t> </m:t>
                      </m:r>
                      <m:r>
                        <a:rPr lang="en-US" i="1">
                          <a:solidFill>
                            <a:schemeClr val="tx1"/>
                          </a:solidFill>
                          <a:latin typeface="Cambria Math" panose="02040503050406030204" pitchFamily="18" charset="0"/>
                          <a:ea typeface="Cambria Math" panose="02040503050406030204" pitchFamily="18" charset="0"/>
                        </a:rPr>
                        <m:t>≥</m:t>
                      </m:r>
                      <m:r>
                        <m:rPr>
                          <m:sty m:val="p"/>
                        </m:rPr>
                        <a:rPr lang="el-GR" i="1">
                          <a:solidFill>
                            <a:schemeClr val="tx1"/>
                          </a:solidFill>
                          <a:latin typeface="Cambria Math" panose="02040503050406030204" pitchFamily="18" charset="0"/>
                          <a:ea typeface="Cambria Math" panose="02040503050406030204" pitchFamily="18" charset="0"/>
                        </a:rPr>
                        <m:t>Ω</m:t>
                      </m:r>
                      <m:d>
                        <m:dPr>
                          <m:ctrlPr>
                            <a:rPr lang="el-GR" i="1">
                              <a:solidFill>
                                <a:schemeClr val="tx1"/>
                              </a:solidFill>
                              <a:latin typeface="Cambria Math" panose="02040503050406030204" pitchFamily="18" charset="0"/>
                              <a:ea typeface="Cambria Math" panose="02040503050406030204" pitchFamily="18" charset="0"/>
                            </a:rPr>
                          </m:ctrlPr>
                        </m:dPr>
                        <m:e>
                          <m:func>
                            <m:funcPr>
                              <m:ctrlPr>
                                <a:rPr lang="en-US" i="1">
                                  <a:solidFill>
                                    <a:schemeClr val="tx1"/>
                                  </a:solidFill>
                                  <a:latin typeface="Cambria Math" panose="02040503050406030204" pitchFamily="18" charset="0"/>
                                  <a:ea typeface="Cambria Math" panose="02040503050406030204" pitchFamily="18" charset="0"/>
                                </a:rPr>
                              </m:ctrlPr>
                            </m:funcPr>
                            <m:fName>
                              <m:limLow>
                                <m:limLowPr>
                                  <m:ctrlPr>
                                    <a:rPr lang="en-US" i="1">
                                      <a:solidFill>
                                        <a:schemeClr val="tx1"/>
                                      </a:solidFill>
                                      <a:latin typeface="Cambria Math" panose="02040503050406030204" pitchFamily="18" charset="0"/>
                                      <a:ea typeface="Cambria Math" panose="02040503050406030204" pitchFamily="18" charset="0"/>
                                    </a:rPr>
                                  </m:ctrlPr>
                                </m:limLowPr>
                                <m:e>
                                  <m:r>
                                    <m:rPr>
                                      <m:sty m:val="p"/>
                                    </m:rPr>
                                    <a:rPr lang="en-US">
                                      <a:solidFill>
                                        <a:schemeClr val="tx1"/>
                                      </a:solidFill>
                                      <a:latin typeface="Cambria Math" panose="02040503050406030204" pitchFamily="18" charset="0"/>
                                      <a:ea typeface="Cambria Math" panose="02040503050406030204" pitchFamily="18" charset="0"/>
                                    </a:rPr>
                                    <m:t>min</m:t>
                                  </m:r>
                                </m:e>
                                <m:lim>
                                  <m:r>
                                    <m:rPr>
                                      <m:sty m:val="p"/>
                                    </m:rPr>
                                    <a:rPr lang="en-US">
                                      <a:solidFill>
                                        <a:schemeClr val="tx1"/>
                                      </a:solidFill>
                                      <a:latin typeface="Cambria Math" panose="02040503050406030204" pitchFamily="18" charset="0"/>
                                    </a:rPr>
                                    <m:t>t</m:t>
                                  </m:r>
                                </m:lim>
                              </m:limLow>
                            </m:fName>
                            <m:e>
                              <m:d>
                                <m:dPr>
                                  <m:ctrlPr>
                                    <a:rPr lang="en-US" i="1">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𝑡</m:t>
                                  </m:r>
                                  <m:sSub>
                                    <m:sSubPr>
                                      <m:ctrlPr>
                                        <a:rPr lang="en-US" i="1">
                                          <a:solidFill>
                                            <a:srgbClr val="FF0000"/>
                                          </a:solidFill>
                                          <a:latin typeface="Cambria Math" panose="02040503050406030204" pitchFamily="18" charset="0"/>
                                        </a:rPr>
                                      </m:ctrlPr>
                                    </m:sSubPr>
                                    <m:e>
                                      <m:r>
                                        <a:rPr lang="en-US">
                                          <a:solidFill>
                                            <a:srgbClr val="FF0000"/>
                                          </a:solidFill>
                                          <a:latin typeface="Cambria Math" panose="02040503050406030204" pitchFamily="18" charset="0"/>
                                        </a:rPr>
                                        <m:t> </m:t>
                                      </m:r>
                                      <m:r>
                                        <m:rPr>
                                          <m:sty m:val="p"/>
                                        </m:rPr>
                                        <a:rPr lang="en-US">
                                          <a:solidFill>
                                            <a:srgbClr val="FF0000"/>
                                          </a:solidFill>
                                          <a:latin typeface="Cambria Math" panose="02040503050406030204" pitchFamily="18" charset="0"/>
                                        </a:rPr>
                                        <m:t>C</m:t>
                                      </m:r>
                                    </m:e>
                                    <m:sub>
                                      <m:r>
                                        <m:rPr>
                                          <m:sty m:val="p"/>
                                        </m:rPr>
                                        <a:rPr lang="en-US">
                                          <a:solidFill>
                                            <a:srgbClr val="FF0000"/>
                                          </a:solidFill>
                                          <a:latin typeface="Cambria Math" panose="02040503050406030204" pitchFamily="18" charset="0"/>
                                        </a:rPr>
                                        <m:t>r</m:t>
                                      </m:r>
                                    </m:sub>
                                  </m:sSub>
                                  <m:r>
                                    <a:rPr lang="en-US" i="1">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m:rPr>
                                          <m:sty m:val="p"/>
                                        </m:rPr>
                                        <a:rPr lang="en-US">
                                          <a:solidFill>
                                            <a:srgbClr val="003DB8"/>
                                          </a:solidFill>
                                          <a:latin typeface="Cambria Math" panose="02040503050406030204" pitchFamily="18" charset="0"/>
                                        </a:rPr>
                                        <m:t>C</m:t>
                                      </m:r>
                                    </m:e>
                                    <m:sub>
                                      <m:r>
                                        <m:rPr>
                                          <m:sty m:val="p"/>
                                        </m:rPr>
                                        <a:rPr lang="en-US">
                                          <a:solidFill>
                                            <a:srgbClr val="003DB8"/>
                                          </a:solidFill>
                                          <a:latin typeface="Cambria Math" panose="02040503050406030204" pitchFamily="18" charset="0"/>
                                        </a:rPr>
                                        <m:t>b</m:t>
                                      </m:r>
                                    </m:sub>
                                  </m:sSub>
                                  <m:d>
                                    <m:dPr>
                                      <m:ctrlPr>
                                        <a:rPr lang="en-US" i="1">
                                          <a:solidFill>
                                            <a:srgbClr val="003DB8"/>
                                          </a:solidFill>
                                          <a:latin typeface="Cambria Math" panose="02040503050406030204" pitchFamily="18" charset="0"/>
                                        </a:rPr>
                                      </m:ctrlPr>
                                    </m:dPr>
                                    <m:e>
                                      <m:f>
                                        <m:fPr>
                                          <m:ctrlPr>
                                            <a:rPr lang="en-US" i="1">
                                              <a:solidFill>
                                                <a:schemeClr val="tx1"/>
                                              </a:solidFill>
                                              <a:latin typeface="Cambria Math" panose="02040503050406030204" pitchFamily="18" charset="0"/>
                                            </a:rPr>
                                          </m:ctrlPr>
                                        </m:fPr>
                                        <m:num>
                                          <m:r>
                                            <m:rPr>
                                              <m:sty m:val="p"/>
                                            </m:rPr>
                                            <a:rPr lang="en-US">
                                              <a:solidFill>
                                                <a:schemeClr val="tx1"/>
                                              </a:solidFill>
                                              <a:latin typeface="Cambria Math" panose="02040503050406030204" pitchFamily="18" charset="0"/>
                                            </a:rPr>
                                            <m:t>cmc</m:t>
                                          </m:r>
                                          <m:d>
                                            <m:dPr>
                                              <m:ctrlPr>
                                                <a:rPr lang="en-US" i="1">
                                                  <a:solidFill>
                                                    <a:schemeClr val="tx1"/>
                                                  </a:solidFill>
                                                  <a:latin typeface="Cambria Math" panose="02040503050406030204" pitchFamily="18" charset="0"/>
                                                </a:rPr>
                                              </m:ctrlPr>
                                            </m:dPr>
                                            <m:e>
                                              <m:r>
                                                <m:rPr>
                                                  <m:sty m:val="p"/>
                                                </m:rPr>
                                                <a:rPr lang="en-US">
                                                  <a:solidFill>
                                                    <a:schemeClr val="tx1"/>
                                                  </a:solidFill>
                                                  <a:latin typeface="Cambria Math" panose="02040503050406030204" pitchFamily="18" charset="0"/>
                                                </a:rPr>
                                                <m:t>f</m:t>
                                              </m:r>
                                            </m:e>
                                          </m:d>
                                        </m:num>
                                        <m:den>
                                          <m:r>
                                            <a:rPr lang="en-US" i="1">
                                              <a:solidFill>
                                                <a:schemeClr val="tx1"/>
                                              </a:solidFill>
                                              <a:latin typeface="Cambria Math" panose="02040503050406030204" pitchFamily="18" charset="0"/>
                                            </a:rPr>
                                            <m:t>𝑡𝑤</m:t>
                                          </m:r>
                                        </m:den>
                                      </m:f>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e>
                                  </m:d>
                                </m:e>
                              </m:d>
                            </m:e>
                          </m:func>
                        </m:e>
                      </m:d>
                    </m:oMath>
                  </m:oMathPara>
                </a14:m>
                <a:endParaRPr lang="en-US" i="1" dirty="0" smtClean="0"/>
              </a:p>
              <a:p>
                <a:pPr marL="50800" indent="0">
                  <a:buNone/>
                </a:pPr>
                <a:endParaRPr lang="en-US" b="1" dirty="0" smtClean="0"/>
              </a:p>
              <a:p>
                <a:pPr marL="50800" indent="0">
                  <a:buNone/>
                </a:pPr>
                <a:r>
                  <a:rPr lang="en-US" b="1" dirty="0" smtClean="0"/>
                  <a:t>Theorem</a:t>
                </a:r>
                <a:r>
                  <a:rPr lang="en-US" dirty="0" smtClean="0"/>
                  <a:t> </a:t>
                </a:r>
                <a:r>
                  <a:rPr lang="en-US" dirty="0"/>
                  <a:t>[ABPRT17]: </a:t>
                </a:r>
                <a14:m>
                  <m:oMath xmlns:m="http://schemas.openxmlformats.org/officeDocument/2006/math">
                    <m:r>
                      <m:rPr>
                        <m:sty m:val="p"/>
                      </m:rPr>
                      <a:rPr lang="en-US">
                        <a:latin typeface="Cambria Math" panose="02040503050406030204" pitchFamily="18" charset="0"/>
                      </a:rPr>
                      <m:t>cmc</m:t>
                    </m:r>
                    <m:d>
                      <m:dPr>
                        <m:ctrlPr>
                          <a:rPr lang="en-US" i="1">
                            <a:latin typeface="Cambria Math" panose="02040503050406030204" pitchFamily="18" charset="0"/>
                          </a:rPr>
                        </m:ctrlPr>
                      </m:dPr>
                      <m:e>
                        <m:r>
                          <m:rPr>
                            <m:sty m:val="p"/>
                          </m:rPr>
                          <a:rPr lang="en-US">
                            <a:latin typeface="Cambria Math" panose="02040503050406030204" pitchFamily="18" charset="0"/>
                          </a:rPr>
                          <m:t>scrypt</m:t>
                        </m:r>
                      </m:e>
                    </m:d>
                    <m:r>
                      <a:rPr lang="en-US">
                        <a:latin typeface="Cambria Math" panose="02040503050406030204" pitchFamily="18" charset="0"/>
                      </a:rPr>
                      <m:t>=</m:t>
                    </m:r>
                    <m:r>
                      <m:rPr>
                        <m:sty m:val="p"/>
                      </m:rPr>
                      <a:rPr lang="el-GR">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sSup>
                          <m:sSupPr>
                            <m:ctrlPr>
                              <a:rPr lang="el-GR" i="1">
                                <a:latin typeface="Cambria Math" panose="02040503050406030204" pitchFamily="18" charset="0"/>
                                <a:ea typeface="Cambria Math" panose="02040503050406030204" pitchFamily="18" charset="0"/>
                              </a:rPr>
                            </m:ctrlPr>
                          </m:sSupPr>
                          <m:e>
                            <m:r>
                              <m:rPr>
                                <m:sty m:val="p"/>
                              </m:rPr>
                              <a:rPr lang="en-US">
                                <a:latin typeface="Cambria Math" panose="02040503050406030204" pitchFamily="18" charset="0"/>
                                <a:ea typeface="Cambria Math" panose="02040503050406030204" pitchFamily="18" charset="0"/>
                              </a:rPr>
                              <m:t>N</m:t>
                            </m:r>
                          </m:e>
                          <m:sup>
                            <m:r>
                              <a:rPr lang="en-US" i="1">
                                <a:latin typeface="Cambria Math" panose="02040503050406030204" pitchFamily="18" charset="0"/>
                                <a:ea typeface="Cambria Math" panose="02040503050406030204" pitchFamily="18" charset="0"/>
                              </a:rPr>
                              <m:t>2</m:t>
                            </m:r>
                          </m:sup>
                        </m:sSup>
                      </m:e>
                    </m:d>
                  </m:oMath>
                </a14:m>
                <a:endParaRPr lang="en-US" i="1" dirty="0"/>
              </a:p>
              <a:p>
                <a:pPr marL="50800" indent="0">
                  <a:buNone/>
                </a:pPr>
                <a:r>
                  <a:rPr lang="en-US" b="1" dirty="0" smtClean="0"/>
                  <a:t>Corollary: </a:t>
                </a:r>
                <a14:m>
                  <m:oMath xmlns:m="http://schemas.openxmlformats.org/officeDocument/2006/math">
                    <m:r>
                      <m:rPr>
                        <m:sty m:val="p"/>
                      </m:rPr>
                      <a:rPr lang="en-US" b="0" i="0" smtClean="0">
                        <a:latin typeface="Cambria Math" panose="02040503050406030204" pitchFamily="18" charset="0"/>
                      </a:rPr>
                      <m:t>ecost</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scrypt</m:t>
                        </m:r>
                      </m:e>
                    </m:d>
                    <m:r>
                      <a:rPr lang="en-US" b="0" i="0" smtClean="0">
                        <a:latin typeface="Cambria Math" panose="02040503050406030204" pitchFamily="18" charset="0"/>
                      </a:rPr>
                      <m:t>=</m:t>
                    </m:r>
                    <m:r>
                      <m:rPr>
                        <m:sty m:val="p"/>
                      </m:rPr>
                      <a:rPr lang="el-GR" b="0" i="0" smtClean="0">
                        <a:latin typeface="Cambria Math" panose="02040503050406030204" pitchFamily="18" charset="0"/>
                        <a:ea typeface="Cambria Math" panose="02040503050406030204" pitchFamily="18" charset="0"/>
                      </a:rPr>
                      <m:t>Ω</m:t>
                    </m:r>
                    <m:d>
                      <m:dPr>
                        <m:ctrlPr>
                          <a:rPr lang="el-GR"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N</m:t>
                        </m:r>
                        <m:rad>
                          <m:radPr>
                            <m:degHide m:val="on"/>
                            <m:ctrlPr>
                              <a:rPr lang="en-US" b="0" i="1" smtClean="0">
                                <a:latin typeface="Cambria Math" panose="02040503050406030204" pitchFamily="18" charset="0"/>
                                <a:ea typeface="Cambria Math" panose="02040503050406030204" pitchFamily="18" charset="0"/>
                              </a:rPr>
                            </m:ctrlPr>
                          </m:radPr>
                          <m:deg/>
                          <m:e>
                            <m:sSub>
                              <m:sSubPr>
                                <m:ctrlPr>
                                  <a:rPr lang="en-US" i="1">
                                    <a:solidFill>
                                      <a:srgbClr val="FF0000"/>
                                    </a:solidFill>
                                    <a:latin typeface="Cambria Math" panose="02040503050406030204" pitchFamily="18" charset="0"/>
                                  </a:rPr>
                                </m:ctrlPr>
                              </m:sSubPr>
                              <m:e>
                                <m:r>
                                  <m:rPr>
                                    <m:sty m:val="p"/>
                                  </m:rPr>
                                  <a:rPr lang="en-US" i="0">
                                    <a:solidFill>
                                      <a:srgbClr val="FF0000"/>
                                    </a:solidFill>
                                    <a:latin typeface="Cambria Math" panose="02040503050406030204" pitchFamily="18" charset="0"/>
                                  </a:rPr>
                                  <m:t>C</m:t>
                                </m:r>
                              </m:e>
                              <m:sub>
                                <m:r>
                                  <m:rPr>
                                    <m:sty m:val="p"/>
                                  </m:rPr>
                                  <a:rPr lang="en-US" i="0">
                                    <a:solidFill>
                                      <a:srgbClr val="FF0000"/>
                                    </a:solidFill>
                                    <a:latin typeface="Cambria Math" panose="02040503050406030204" pitchFamily="18" charset="0"/>
                                  </a:rPr>
                                  <m:t>r</m:t>
                                </m:r>
                              </m:sub>
                            </m:sSub>
                            <m:r>
                              <a:rPr lang="en-US" i="0">
                                <a:solidFill>
                                  <a:schemeClr val="tx1"/>
                                </a:solidFill>
                                <a:latin typeface="Cambria Math" panose="02040503050406030204" pitchFamily="18" charset="0"/>
                                <a:ea typeface="Cambria Math" panose="02040503050406030204" pitchFamily="18" charset="0"/>
                              </a:rPr>
                              <m:t>×</m:t>
                            </m:r>
                            <m:sSub>
                              <m:sSubPr>
                                <m:ctrlPr>
                                  <a:rPr lang="en-US" i="1">
                                    <a:solidFill>
                                      <a:srgbClr val="003DB8"/>
                                    </a:solidFill>
                                    <a:latin typeface="Cambria Math" panose="02040503050406030204" pitchFamily="18" charset="0"/>
                                  </a:rPr>
                                </m:ctrlPr>
                              </m:sSubPr>
                              <m:e>
                                <m:r>
                                  <m:rPr>
                                    <m:sty m:val="p"/>
                                  </m:rPr>
                                  <a:rPr lang="en-US" i="0">
                                    <a:solidFill>
                                      <a:srgbClr val="003DB8"/>
                                    </a:solidFill>
                                    <a:latin typeface="Cambria Math" panose="02040503050406030204" pitchFamily="18" charset="0"/>
                                  </a:rPr>
                                  <m:t>C</m:t>
                                </m:r>
                              </m:e>
                              <m:sub>
                                <m:r>
                                  <m:rPr>
                                    <m:sty m:val="p"/>
                                  </m:rPr>
                                  <a:rPr lang="en-US" i="0">
                                    <a:solidFill>
                                      <a:srgbClr val="003DB8"/>
                                    </a:solidFill>
                                    <a:latin typeface="Cambria Math" panose="02040503050406030204" pitchFamily="18" charset="0"/>
                                  </a:rPr>
                                  <m:t>b</m:t>
                                </m:r>
                              </m:sub>
                            </m:sSub>
                          </m:e>
                        </m:rad>
                      </m:e>
                    </m:d>
                  </m:oMath>
                </a14:m>
                <a:r>
                  <a:rPr lang="en-US" dirty="0" smtClean="0"/>
                  <a:t>  </a:t>
                </a:r>
              </a:p>
              <a:p>
                <a:pPr marL="50800" indent="0">
                  <a:buNone/>
                </a:pPr>
                <a:r>
                  <a:rPr lang="en-US" dirty="0" smtClean="0"/>
                  <a:t>(first </a:t>
                </a:r>
                <a:r>
                  <a:rPr lang="en-US" dirty="0"/>
                  <a:t>unconditional lower bound on energy cost of </a:t>
                </a:r>
                <a:r>
                  <a:rPr lang="en-US" dirty="0" err="1" smtClean="0"/>
                  <a:t>scrypt</a:t>
                </a:r>
                <a:r>
                  <a:rPr lang="en-US" dirty="0" smtClean="0"/>
                  <a:t>)</a:t>
                </a:r>
                <a:endParaRPr lang="en-US" dirty="0"/>
              </a:p>
              <a:p>
                <a:pPr marL="50800" indent="0">
                  <a:buNone/>
                </a:pPr>
                <a:endParaRPr lang="en-US" dirty="0" smtClean="0"/>
              </a:p>
              <a:p>
                <a:pPr marL="50800" indent="0">
                  <a:buNone/>
                </a:pPr>
                <a:endParaRPr lang="en-US" dirty="0"/>
              </a:p>
              <a:p>
                <a:pPr marL="50800" indent="0">
                  <a:buNone/>
                </a:pPr>
                <a:endParaRPr lang="en-US" i="1" dirty="0"/>
              </a:p>
              <a:p>
                <a:pPr marL="50800" indent="0">
                  <a:buNone/>
                </a:pPr>
                <a:endParaRPr lang="en-US" i="1"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200" y="1825625"/>
                <a:ext cx="10896600" cy="4351338"/>
              </a:xfrm>
              <a:blipFill>
                <a:blip r:embed="rId2"/>
                <a:stretch>
                  <a:fillRect l="-727" b="-8263"/>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26</a:t>
            </a:fld>
            <a:endParaRPr lang="en-US"/>
          </a:p>
        </p:txBody>
      </p:sp>
    </p:spTree>
    <p:extLst>
      <p:ext uri="{BB962C8B-B14F-4D97-AF65-F5344CB8AC3E}">
        <p14:creationId xmlns:p14="http://schemas.microsoft.com/office/powerpoint/2010/main" val="42001493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44200" cy="1325563"/>
          </a:xfrm>
        </p:spPr>
        <p:txBody>
          <a:bodyPr/>
          <a:lstStyle/>
          <a:p>
            <a:r>
              <a:rPr lang="en-US" dirty="0" smtClean="0"/>
              <a:t>Bonus: More Contributions</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38200" y="1825625"/>
                <a:ext cx="10896600" cy="4351338"/>
              </a:xfrm>
            </p:spPr>
            <p:txBody>
              <a:bodyPr/>
              <a:lstStyle/>
              <a:p>
                <a:pPr marL="5080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ecost</m:t>
                      </m:r>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𝑓</m:t>
                          </m:r>
                          <m:r>
                            <a:rPr lang="en-US" i="1">
                              <a:solidFill>
                                <a:schemeClr val="tx1"/>
                              </a:solidFill>
                              <a:latin typeface="Cambria Math" panose="02040503050406030204" pitchFamily="18" charset="0"/>
                            </a:rPr>
                            <m:t>,</m:t>
                          </m:r>
                          <m:r>
                            <a:rPr lang="en-US" i="1" smtClean="0">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𝑚</m:t>
                          </m:r>
                          <m:r>
                            <a:rPr lang="en-US" b="0" i="1" smtClean="0">
                              <a:solidFill>
                                <a:schemeClr val="tx1"/>
                              </a:solidFill>
                              <a:latin typeface="Cambria Math" panose="02040503050406030204" pitchFamily="18" charset="0"/>
                            </a:rPr>
                            <m:t>𝑤</m:t>
                          </m:r>
                        </m:e>
                      </m:d>
                      <m:r>
                        <a:rPr lang="en-US" b="0" i="0"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ea typeface="Cambria Math" panose="02040503050406030204" pitchFamily="18" charset="0"/>
                        </a:rPr>
                        <m:t>≥</m:t>
                      </m:r>
                      <m:r>
                        <m:rPr>
                          <m:sty m:val="p"/>
                        </m:rPr>
                        <a:rPr lang="el-GR" b="0" i="1" smtClean="0">
                          <a:solidFill>
                            <a:schemeClr val="tx1"/>
                          </a:solidFill>
                          <a:latin typeface="Cambria Math" panose="02040503050406030204" pitchFamily="18" charset="0"/>
                          <a:ea typeface="Cambria Math" panose="02040503050406030204" pitchFamily="18" charset="0"/>
                        </a:rPr>
                        <m:t>Ω</m:t>
                      </m:r>
                      <m:d>
                        <m:dPr>
                          <m:ctrlPr>
                            <a:rPr lang="el-GR" b="0" i="1" smtClean="0">
                              <a:solidFill>
                                <a:schemeClr val="tx1"/>
                              </a:solidFill>
                              <a:latin typeface="Cambria Math" panose="02040503050406030204" pitchFamily="18" charset="0"/>
                              <a:ea typeface="Cambria Math" panose="02040503050406030204" pitchFamily="18" charset="0"/>
                            </a:rPr>
                          </m:ctrlPr>
                        </m:dPr>
                        <m:e>
                          <m:func>
                            <m:funcPr>
                              <m:ctrlPr>
                                <a:rPr lang="en-US" b="0" i="1" smtClean="0">
                                  <a:solidFill>
                                    <a:schemeClr val="tx1"/>
                                  </a:solidFill>
                                  <a:latin typeface="Cambria Math" panose="02040503050406030204" pitchFamily="18" charset="0"/>
                                  <a:ea typeface="Cambria Math" panose="02040503050406030204" pitchFamily="18" charset="0"/>
                                </a:rPr>
                              </m:ctrlPr>
                            </m:funcPr>
                            <m:fName>
                              <m:limLow>
                                <m:limLowPr>
                                  <m:ctrlPr>
                                    <a:rPr lang="en-US" b="0" i="1" smtClean="0">
                                      <a:solidFill>
                                        <a:schemeClr val="tx1"/>
                                      </a:solidFill>
                                      <a:latin typeface="Cambria Math" panose="02040503050406030204" pitchFamily="18" charset="0"/>
                                      <a:ea typeface="Cambria Math" panose="02040503050406030204" pitchFamily="18" charset="0"/>
                                    </a:rPr>
                                  </m:ctrlPr>
                                </m:limLowPr>
                                <m:e>
                                  <m:r>
                                    <m:rPr>
                                      <m:sty m:val="p"/>
                                    </m:rPr>
                                    <a:rPr lang="en-US" b="0" i="0" smtClean="0">
                                      <a:solidFill>
                                        <a:schemeClr val="tx1"/>
                                      </a:solidFill>
                                      <a:latin typeface="Cambria Math" panose="02040503050406030204" pitchFamily="18" charset="0"/>
                                      <a:ea typeface="Cambria Math" panose="02040503050406030204" pitchFamily="18" charset="0"/>
                                    </a:rPr>
                                    <m:t>min</m:t>
                                  </m:r>
                                </m:e>
                                <m:lim>
                                  <m:r>
                                    <m:rPr>
                                      <m:sty m:val="p"/>
                                    </m:rPr>
                                    <a:rPr lang="en-US" smtClean="0">
                                      <a:solidFill>
                                        <a:schemeClr val="tx1"/>
                                      </a:solidFill>
                                      <a:latin typeface="Cambria Math" panose="02040503050406030204" pitchFamily="18" charset="0"/>
                                    </a:rPr>
                                    <m:t>t</m:t>
                                  </m:r>
                                </m:lim>
                              </m:limLow>
                            </m:fName>
                            <m:e>
                              <m:d>
                                <m:dPr>
                                  <m:ctrlPr>
                                    <a:rPr lang="en-US" b="0" i="1" smtClean="0">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𝑡</m:t>
                                  </m:r>
                                  <m:sSub>
                                    <m:sSubPr>
                                      <m:ctrlPr>
                                        <a:rPr lang="en-US" i="1">
                                          <a:solidFill>
                                            <a:srgbClr val="FF0000"/>
                                          </a:solidFill>
                                          <a:latin typeface="Cambria Math" panose="02040503050406030204" pitchFamily="18" charset="0"/>
                                        </a:rPr>
                                      </m:ctrlPr>
                                    </m:sSubPr>
                                    <m:e>
                                      <m:r>
                                        <a:rPr lang="en-US">
                                          <a:solidFill>
                                            <a:srgbClr val="FF0000"/>
                                          </a:solidFill>
                                          <a:latin typeface="Cambria Math" panose="02040503050406030204" pitchFamily="18" charset="0"/>
                                        </a:rPr>
                                        <m:t> </m:t>
                                      </m:r>
                                      <m:r>
                                        <m:rPr>
                                          <m:sty m:val="p"/>
                                        </m:rPr>
                                        <a:rPr lang="en-US">
                                          <a:solidFill>
                                            <a:srgbClr val="FF0000"/>
                                          </a:solidFill>
                                          <a:latin typeface="Cambria Math" panose="02040503050406030204" pitchFamily="18" charset="0"/>
                                        </a:rPr>
                                        <m:t>C</m:t>
                                      </m:r>
                                    </m:e>
                                    <m:sub>
                                      <m:r>
                                        <m:rPr>
                                          <m:sty m:val="p"/>
                                        </m:rPr>
                                        <a:rPr lang="en-US">
                                          <a:solidFill>
                                            <a:srgbClr val="FF0000"/>
                                          </a:solidFill>
                                          <a:latin typeface="Cambria Math" panose="02040503050406030204" pitchFamily="18" charset="0"/>
                                        </a:rPr>
                                        <m:t>r</m:t>
                                      </m:r>
                                    </m:sub>
                                  </m:sSub>
                                  <m:r>
                                    <a:rPr lang="en-US" i="1" smtClean="0">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m:rPr>
                                          <m:sty m:val="p"/>
                                        </m:rPr>
                                        <a:rPr lang="en-US">
                                          <a:solidFill>
                                            <a:srgbClr val="003DB8"/>
                                          </a:solidFill>
                                          <a:latin typeface="Cambria Math" panose="02040503050406030204" pitchFamily="18" charset="0"/>
                                        </a:rPr>
                                        <m:t>C</m:t>
                                      </m:r>
                                    </m:e>
                                    <m:sub>
                                      <m:r>
                                        <m:rPr>
                                          <m:sty m:val="p"/>
                                        </m:rPr>
                                        <a:rPr lang="en-US">
                                          <a:solidFill>
                                            <a:srgbClr val="003DB8"/>
                                          </a:solidFill>
                                          <a:latin typeface="Cambria Math" panose="02040503050406030204" pitchFamily="18" charset="0"/>
                                        </a:rPr>
                                        <m:t>b</m:t>
                                      </m:r>
                                    </m:sub>
                                  </m:sSub>
                                  <m:d>
                                    <m:dPr>
                                      <m:ctrlPr>
                                        <a:rPr lang="en-US" i="1">
                                          <a:solidFill>
                                            <a:srgbClr val="003DB8"/>
                                          </a:solidFill>
                                          <a:latin typeface="Cambria Math" panose="02040503050406030204" pitchFamily="18" charset="0"/>
                                        </a:rPr>
                                      </m:ctrlPr>
                                    </m:dPr>
                                    <m:e>
                                      <m:f>
                                        <m:fPr>
                                          <m:ctrlPr>
                                            <a:rPr lang="en-US" i="1" smtClean="0">
                                              <a:solidFill>
                                                <a:schemeClr val="tx1"/>
                                              </a:solidFill>
                                              <a:latin typeface="Cambria Math" panose="02040503050406030204" pitchFamily="18" charset="0"/>
                                            </a:rPr>
                                          </m:ctrlPr>
                                        </m:fPr>
                                        <m:num>
                                          <m:r>
                                            <m:rPr>
                                              <m:sty m:val="p"/>
                                            </m:rPr>
                                            <a:rPr lang="en-US">
                                              <a:solidFill>
                                                <a:schemeClr val="tx1"/>
                                              </a:solidFill>
                                              <a:latin typeface="Cambria Math" panose="02040503050406030204" pitchFamily="18" charset="0"/>
                                            </a:rPr>
                                            <m:t>cmc</m:t>
                                          </m:r>
                                          <m:d>
                                            <m:dPr>
                                              <m:ctrlPr>
                                                <a:rPr lang="en-US" i="1">
                                                  <a:solidFill>
                                                    <a:schemeClr val="tx1"/>
                                                  </a:solidFill>
                                                  <a:latin typeface="Cambria Math" panose="02040503050406030204" pitchFamily="18" charset="0"/>
                                                </a:rPr>
                                              </m:ctrlPr>
                                            </m:dPr>
                                            <m:e>
                                              <m:r>
                                                <m:rPr>
                                                  <m:sty m:val="p"/>
                                                </m:rPr>
                                                <a:rPr lang="en-US" b="0" i="0" smtClean="0">
                                                  <a:solidFill>
                                                    <a:schemeClr val="tx1"/>
                                                  </a:solidFill>
                                                  <a:latin typeface="Cambria Math" panose="02040503050406030204" pitchFamily="18" charset="0"/>
                                                </a:rPr>
                                                <m:t>f</m:t>
                                              </m:r>
                                            </m:e>
                                          </m:d>
                                        </m:num>
                                        <m:den>
                                          <m:r>
                                            <a:rPr lang="en-US" b="0" i="1" smtClean="0">
                                              <a:solidFill>
                                                <a:schemeClr val="tx1"/>
                                              </a:solidFill>
                                              <a:latin typeface="Cambria Math" panose="02040503050406030204" pitchFamily="18" charset="0"/>
                                            </a:rPr>
                                            <m:t>𝑡𝑤</m:t>
                                          </m:r>
                                        </m:den>
                                      </m:f>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𝑚</m:t>
                                      </m:r>
                                    </m:e>
                                  </m:d>
                                </m:e>
                              </m:d>
                            </m:e>
                          </m:func>
                        </m:e>
                      </m:d>
                    </m:oMath>
                  </m:oMathPara>
                </a14:m>
                <a:endParaRPr lang="en-US" i="1" dirty="0" smtClean="0"/>
              </a:p>
              <a:p>
                <a:pPr marL="50800" indent="0">
                  <a:buNone/>
                </a:pPr>
                <a:endParaRPr lang="en-US" b="1" dirty="0" smtClean="0"/>
              </a:p>
              <a:p>
                <a:pPr marL="50800" indent="0">
                  <a:buNone/>
                </a:pPr>
                <a:r>
                  <a:rPr lang="en-US" b="1" dirty="0" smtClean="0"/>
                  <a:t>Theorem</a:t>
                </a:r>
                <a:r>
                  <a:rPr lang="en-US" dirty="0" smtClean="0"/>
                  <a:t> </a:t>
                </a:r>
                <a:r>
                  <a:rPr lang="en-US" dirty="0"/>
                  <a:t>[ABPRT17]: </a:t>
                </a:r>
                <a14:m>
                  <m:oMath xmlns:m="http://schemas.openxmlformats.org/officeDocument/2006/math">
                    <m:r>
                      <m:rPr>
                        <m:sty m:val="p"/>
                      </m:rPr>
                      <a:rPr lang="en-US">
                        <a:latin typeface="Cambria Math" panose="02040503050406030204" pitchFamily="18" charset="0"/>
                      </a:rPr>
                      <m:t>cmc</m:t>
                    </m:r>
                    <m:d>
                      <m:dPr>
                        <m:ctrlPr>
                          <a:rPr lang="en-US" i="1">
                            <a:latin typeface="Cambria Math" panose="02040503050406030204" pitchFamily="18" charset="0"/>
                          </a:rPr>
                        </m:ctrlPr>
                      </m:dPr>
                      <m:e>
                        <m:r>
                          <m:rPr>
                            <m:sty m:val="p"/>
                          </m:rPr>
                          <a:rPr lang="en-US">
                            <a:latin typeface="Cambria Math" panose="02040503050406030204" pitchFamily="18" charset="0"/>
                          </a:rPr>
                          <m:t>scrypt</m:t>
                        </m:r>
                      </m:e>
                    </m:d>
                    <m:r>
                      <a:rPr lang="en-US">
                        <a:latin typeface="Cambria Math" panose="02040503050406030204" pitchFamily="18" charset="0"/>
                      </a:rPr>
                      <m:t>=</m:t>
                    </m:r>
                    <m:r>
                      <m:rPr>
                        <m:sty m:val="p"/>
                      </m:rPr>
                      <a:rPr lang="el-GR">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sSup>
                          <m:sSupPr>
                            <m:ctrlPr>
                              <a:rPr lang="el-GR" i="1">
                                <a:latin typeface="Cambria Math" panose="02040503050406030204" pitchFamily="18" charset="0"/>
                                <a:ea typeface="Cambria Math" panose="02040503050406030204" pitchFamily="18" charset="0"/>
                              </a:rPr>
                            </m:ctrlPr>
                          </m:sSupPr>
                          <m:e>
                            <m:r>
                              <m:rPr>
                                <m:sty m:val="p"/>
                              </m:rPr>
                              <a:rPr lang="en-US">
                                <a:latin typeface="Cambria Math" panose="02040503050406030204" pitchFamily="18" charset="0"/>
                                <a:ea typeface="Cambria Math" panose="02040503050406030204" pitchFamily="18" charset="0"/>
                              </a:rPr>
                              <m:t>N</m:t>
                            </m:r>
                          </m:e>
                          <m:sup>
                            <m:r>
                              <a:rPr lang="en-US" i="1">
                                <a:latin typeface="Cambria Math" panose="02040503050406030204" pitchFamily="18" charset="0"/>
                                <a:ea typeface="Cambria Math" panose="02040503050406030204" pitchFamily="18" charset="0"/>
                              </a:rPr>
                              <m:t>2</m:t>
                            </m:r>
                          </m:sup>
                        </m:sSup>
                      </m:e>
                    </m:d>
                  </m:oMath>
                </a14:m>
                <a:endParaRPr lang="en-US" i="1" dirty="0"/>
              </a:p>
              <a:p>
                <a:pPr marL="50800" indent="0">
                  <a:buNone/>
                </a:pPr>
                <a:r>
                  <a:rPr lang="en-US" b="1" dirty="0" smtClean="0"/>
                  <a:t>Corollary: </a:t>
                </a:r>
                <a14:m>
                  <m:oMath xmlns:m="http://schemas.openxmlformats.org/officeDocument/2006/math">
                    <m:r>
                      <m:rPr>
                        <m:sty m:val="p"/>
                      </m:rPr>
                      <a:rPr lang="en-US" b="0" i="0" smtClean="0">
                        <a:latin typeface="Cambria Math" panose="02040503050406030204" pitchFamily="18" charset="0"/>
                      </a:rPr>
                      <m:t>ecost</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scrypt</m:t>
                        </m:r>
                      </m:e>
                    </m:d>
                    <m:r>
                      <a:rPr lang="en-US" b="0" i="0" smtClean="0">
                        <a:latin typeface="Cambria Math" panose="02040503050406030204" pitchFamily="18" charset="0"/>
                      </a:rPr>
                      <m:t>=</m:t>
                    </m:r>
                    <m:r>
                      <m:rPr>
                        <m:sty m:val="p"/>
                      </m:rPr>
                      <a:rPr lang="el-GR" b="0" i="0" smtClean="0">
                        <a:latin typeface="Cambria Math" panose="02040503050406030204" pitchFamily="18" charset="0"/>
                        <a:ea typeface="Cambria Math" panose="02040503050406030204" pitchFamily="18" charset="0"/>
                      </a:rPr>
                      <m:t>Ω</m:t>
                    </m:r>
                    <m:d>
                      <m:dPr>
                        <m:ctrlPr>
                          <a:rPr lang="el-GR"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N</m:t>
                        </m:r>
                        <m:rad>
                          <m:radPr>
                            <m:degHide m:val="on"/>
                            <m:ctrlPr>
                              <a:rPr lang="en-US" b="0" i="1" smtClean="0">
                                <a:latin typeface="Cambria Math" panose="02040503050406030204" pitchFamily="18" charset="0"/>
                                <a:ea typeface="Cambria Math" panose="02040503050406030204" pitchFamily="18" charset="0"/>
                              </a:rPr>
                            </m:ctrlPr>
                          </m:radPr>
                          <m:deg/>
                          <m:e>
                            <m:sSub>
                              <m:sSubPr>
                                <m:ctrlPr>
                                  <a:rPr lang="en-US" i="1">
                                    <a:solidFill>
                                      <a:srgbClr val="FF0000"/>
                                    </a:solidFill>
                                    <a:latin typeface="Cambria Math" panose="02040503050406030204" pitchFamily="18" charset="0"/>
                                  </a:rPr>
                                </m:ctrlPr>
                              </m:sSubPr>
                              <m:e>
                                <m:r>
                                  <m:rPr>
                                    <m:sty m:val="p"/>
                                  </m:rPr>
                                  <a:rPr lang="en-US" i="0">
                                    <a:solidFill>
                                      <a:srgbClr val="FF0000"/>
                                    </a:solidFill>
                                    <a:latin typeface="Cambria Math" panose="02040503050406030204" pitchFamily="18" charset="0"/>
                                  </a:rPr>
                                  <m:t>C</m:t>
                                </m:r>
                              </m:e>
                              <m:sub>
                                <m:r>
                                  <m:rPr>
                                    <m:sty m:val="p"/>
                                  </m:rPr>
                                  <a:rPr lang="en-US" i="0">
                                    <a:solidFill>
                                      <a:srgbClr val="FF0000"/>
                                    </a:solidFill>
                                    <a:latin typeface="Cambria Math" panose="02040503050406030204" pitchFamily="18" charset="0"/>
                                  </a:rPr>
                                  <m:t>r</m:t>
                                </m:r>
                              </m:sub>
                            </m:sSub>
                            <m:r>
                              <a:rPr lang="en-US" i="0">
                                <a:solidFill>
                                  <a:schemeClr val="tx1"/>
                                </a:solidFill>
                                <a:latin typeface="Cambria Math" panose="02040503050406030204" pitchFamily="18" charset="0"/>
                                <a:ea typeface="Cambria Math" panose="02040503050406030204" pitchFamily="18" charset="0"/>
                              </a:rPr>
                              <m:t>×</m:t>
                            </m:r>
                            <m:sSub>
                              <m:sSubPr>
                                <m:ctrlPr>
                                  <a:rPr lang="en-US" i="1">
                                    <a:solidFill>
                                      <a:srgbClr val="003DB8"/>
                                    </a:solidFill>
                                    <a:latin typeface="Cambria Math" panose="02040503050406030204" pitchFamily="18" charset="0"/>
                                  </a:rPr>
                                </m:ctrlPr>
                              </m:sSubPr>
                              <m:e>
                                <m:r>
                                  <m:rPr>
                                    <m:sty m:val="p"/>
                                  </m:rPr>
                                  <a:rPr lang="en-US" i="0">
                                    <a:solidFill>
                                      <a:srgbClr val="003DB8"/>
                                    </a:solidFill>
                                    <a:latin typeface="Cambria Math" panose="02040503050406030204" pitchFamily="18" charset="0"/>
                                  </a:rPr>
                                  <m:t>C</m:t>
                                </m:r>
                              </m:e>
                              <m:sub>
                                <m:r>
                                  <m:rPr>
                                    <m:sty m:val="p"/>
                                  </m:rPr>
                                  <a:rPr lang="en-US" i="0">
                                    <a:solidFill>
                                      <a:srgbClr val="003DB8"/>
                                    </a:solidFill>
                                    <a:latin typeface="Cambria Math" panose="02040503050406030204" pitchFamily="18" charset="0"/>
                                  </a:rPr>
                                  <m:t>b</m:t>
                                </m:r>
                              </m:sub>
                            </m:sSub>
                          </m:e>
                        </m:rad>
                      </m:e>
                    </m:d>
                  </m:oMath>
                </a14:m>
                <a:r>
                  <a:rPr lang="en-US" dirty="0" smtClean="0"/>
                  <a:t>  </a:t>
                </a:r>
              </a:p>
              <a:p>
                <a:pPr marL="50800" indent="0">
                  <a:buNone/>
                </a:pPr>
                <a:r>
                  <a:rPr lang="en-US" dirty="0" smtClean="0"/>
                  <a:t>(first </a:t>
                </a:r>
                <a:r>
                  <a:rPr lang="en-US" dirty="0"/>
                  <a:t>unconditional lower bound on energy cost of </a:t>
                </a:r>
                <a:r>
                  <a:rPr lang="en-US" dirty="0" err="1" smtClean="0"/>
                  <a:t>scrypt</a:t>
                </a:r>
                <a:r>
                  <a:rPr lang="en-US" dirty="0" smtClean="0"/>
                  <a:t>)</a:t>
                </a:r>
                <a:endParaRPr lang="en-US" dirty="0"/>
              </a:p>
              <a:p>
                <a:pPr marL="50800" indent="0">
                  <a:buNone/>
                </a:pPr>
                <a:r>
                  <a:rPr lang="en-US" b="1" dirty="0" smtClean="0"/>
                  <a:t>Comparison</a:t>
                </a:r>
                <a:r>
                  <a:rPr lang="en-US" dirty="0"/>
                  <a:t>: [RD17] lower bound is slightly stronger </a:t>
                </a:r>
                <a14:m>
                  <m:oMath xmlns:m="http://schemas.openxmlformats.org/officeDocument/2006/math">
                    <m:r>
                      <m:rPr>
                        <m:sty m:val="p"/>
                      </m:rPr>
                      <a:rPr lang="el-GR">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r>
                          <m:rPr>
                            <m:sty m:val="p"/>
                          </m:rPr>
                          <a:rPr lang="en-US">
                            <a:latin typeface="Cambria Math" panose="02040503050406030204" pitchFamily="18" charset="0"/>
                            <a:ea typeface="Cambria Math" panose="02040503050406030204" pitchFamily="18" charset="0"/>
                          </a:rPr>
                          <m:t>N</m:t>
                        </m:r>
                        <m:r>
                          <a:rPr lang="en-US">
                            <a:solidFill>
                              <a:schemeClr val="tx1"/>
                            </a:solidFill>
                            <a:latin typeface="Cambria Math" panose="02040503050406030204" pitchFamily="18" charset="0"/>
                            <a:ea typeface="Cambria Math" panose="02040503050406030204" pitchFamily="18" charset="0"/>
                          </a:rPr>
                          <m:t>×</m:t>
                        </m:r>
                        <m:sSub>
                          <m:sSubPr>
                            <m:ctrlPr>
                              <a:rPr lang="en-US" i="1">
                                <a:solidFill>
                                  <a:srgbClr val="003DB8"/>
                                </a:solidFill>
                                <a:latin typeface="Cambria Math" panose="02040503050406030204" pitchFamily="18" charset="0"/>
                              </a:rPr>
                            </m:ctrlPr>
                          </m:sSubPr>
                          <m:e>
                            <m:r>
                              <m:rPr>
                                <m:sty m:val="p"/>
                              </m:rPr>
                              <a:rPr lang="en-US">
                                <a:solidFill>
                                  <a:srgbClr val="003DB8"/>
                                </a:solidFill>
                                <a:latin typeface="Cambria Math" panose="02040503050406030204" pitchFamily="18" charset="0"/>
                              </a:rPr>
                              <m:t>C</m:t>
                            </m:r>
                          </m:e>
                          <m:sub>
                            <m:r>
                              <m:rPr>
                                <m:sty m:val="p"/>
                              </m:rPr>
                              <a:rPr lang="en-US">
                                <a:solidFill>
                                  <a:srgbClr val="003DB8"/>
                                </a:solidFill>
                                <a:latin typeface="Cambria Math" panose="02040503050406030204" pitchFamily="18" charset="0"/>
                              </a:rPr>
                              <m:t>b</m:t>
                            </m:r>
                          </m:sub>
                        </m:sSub>
                      </m:e>
                    </m:d>
                  </m:oMath>
                </a14:m>
                <a:r>
                  <a:rPr lang="en-US" dirty="0"/>
                  <a:t> for restricted adversary class.</a:t>
                </a:r>
              </a:p>
              <a:p>
                <a:pPr marL="50800" indent="0">
                  <a:buNone/>
                </a:pPr>
                <a:r>
                  <a:rPr lang="en-US" b="1" dirty="0"/>
                  <a:t>Open: </a:t>
                </a:r>
                <a:r>
                  <a:rPr lang="en-US" dirty="0"/>
                  <a:t>Unconditional proof that </a:t>
                </a:r>
                <a14:m>
                  <m:oMath xmlns:m="http://schemas.openxmlformats.org/officeDocument/2006/math">
                    <m:r>
                      <m:rPr>
                        <m:sty m:val="p"/>
                      </m:rPr>
                      <a:rPr lang="en-US">
                        <a:latin typeface="Cambria Math" panose="02040503050406030204" pitchFamily="18" charset="0"/>
                      </a:rPr>
                      <m:t>ecost</m:t>
                    </m:r>
                    <m:d>
                      <m:dPr>
                        <m:ctrlPr>
                          <a:rPr lang="en-US" i="1">
                            <a:latin typeface="Cambria Math" panose="02040503050406030204" pitchFamily="18" charset="0"/>
                          </a:rPr>
                        </m:ctrlPr>
                      </m:dPr>
                      <m:e>
                        <m:r>
                          <m:rPr>
                            <m:sty m:val="p"/>
                          </m:rPr>
                          <a:rPr lang="en-US">
                            <a:latin typeface="Cambria Math" panose="02040503050406030204" pitchFamily="18" charset="0"/>
                          </a:rPr>
                          <m:t>scrypt</m:t>
                        </m:r>
                      </m:e>
                    </m:d>
                    <m:r>
                      <a:rPr lang="en-US">
                        <a:latin typeface="Cambria Math" panose="02040503050406030204" pitchFamily="18" charset="0"/>
                      </a:rPr>
                      <m:t>=</m:t>
                    </m:r>
                    <m:r>
                      <m:rPr>
                        <m:sty m:val="p"/>
                      </m:rPr>
                      <a:rPr lang="el-GR">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r>
                          <m:rPr>
                            <m:sty m:val="p"/>
                          </m:rPr>
                          <a:rPr lang="en-US">
                            <a:latin typeface="Cambria Math" panose="02040503050406030204" pitchFamily="18" charset="0"/>
                            <a:ea typeface="Cambria Math" panose="02040503050406030204" pitchFamily="18" charset="0"/>
                          </a:rPr>
                          <m:t>N</m:t>
                        </m:r>
                        <m:r>
                          <a:rPr lang="en-US">
                            <a:solidFill>
                              <a:schemeClr val="tx1"/>
                            </a:solidFill>
                            <a:latin typeface="Cambria Math" panose="02040503050406030204" pitchFamily="18" charset="0"/>
                            <a:ea typeface="Cambria Math" panose="02040503050406030204" pitchFamily="18" charset="0"/>
                          </a:rPr>
                          <m:t>×</m:t>
                        </m:r>
                        <m:sSub>
                          <m:sSubPr>
                            <m:ctrlPr>
                              <a:rPr lang="en-US" i="1">
                                <a:solidFill>
                                  <a:srgbClr val="003DB8"/>
                                </a:solidFill>
                                <a:latin typeface="Cambria Math" panose="02040503050406030204" pitchFamily="18" charset="0"/>
                              </a:rPr>
                            </m:ctrlPr>
                          </m:sSubPr>
                          <m:e>
                            <m:r>
                              <m:rPr>
                                <m:sty m:val="p"/>
                              </m:rPr>
                              <a:rPr lang="en-US">
                                <a:solidFill>
                                  <a:srgbClr val="003DB8"/>
                                </a:solidFill>
                                <a:latin typeface="Cambria Math" panose="02040503050406030204" pitchFamily="18" charset="0"/>
                              </a:rPr>
                              <m:t>C</m:t>
                            </m:r>
                          </m:e>
                          <m:sub>
                            <m:r>
                              <m:rPr>
                                <m:sty m:val="p"/>
                              </m:rPr>
                              <a:rPr lang="en-US">
                                <a:solidFill>
                                  <a:srgbClr val="003DB8"/>
                                </a:solidFill>
                                <a:latin typeface="Cambria Math" panose="02040503050406030204" pitchFamily="18" charset="0"/>
                              </a:rPr>
                              <m:t>b</m:t>
                            </m:r>
                          </m:sub>
                        </m:sSub>
                      </m:e>
                    </m:d>
                  </m:oMath>
                </a14:m>
                <a:r>
                  <a:rPr lang="en-US" dirty="0"/>
                  <a:t>?</a:t>
                </a:r>
              </a:p>
              <a:p>
                <a:pPr marL="50800" indent="0">
                  <a:buNone/>
                </a:pPr>
                <a:endParaRPr lang="en-US" dirty="0" smtClean="0"/>
              </a:p>
              <a:p>
                <a:pPr marL="50800" indent="0">
                  <a:buNone/>
                </a:pPr>
                <a:endParaRPr lang="en-US" dirty="0"/>
              </a:p>
              <a:p>
                <a:pPr marL="50800" indent="0">
                  <a:buNone/>
                </a:pPr>
                <a:endParaRPr lang="en-US" i="1" dirty="0"/>
              </a:p>
              <a:p>
                <a:pPr marL="50800" indent="0">
                  <a:buNone/>
                </a:pPr>
                <a:endParaRPr lang="en-US" i="1"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200" y="1825625"/>
                <a:ext cx="10896600" cy="4351338"/>
              </a:xfrm>
              <a:blipFill>
                <a:blip r:embed="rId2"/>
                <a:stretch>
                  <a:fillRect l="-727" b="-11204"/>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27</a:t>
            </a:fld>
            <a:endParaRPr lang="en-US"/>
          </a:p>
        </p:txBody>
      </p:sp>
    </p:spTree>
    <p:extLst>
      <p:ext uri="{BB962C8B-B14F-4D97-AF65-F5344CB8AC3E}">
        <p14:creationId xmlns:p14="http://schemas.microsoft.com/office/powerpoint/2010/main" val="1488552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Reduction</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r>
                  <a:rPr lang="en-US" b="1" dirty="0" smtClean="0"/>
                  <a:t>Goal: </a:t>
                </a:r>
                <a:r>
                  <a:rPr lang="en-US" dirty="0" smtClean="0"/>
                  <a:t>Compute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𝑓</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𝐻</m:t>
                        </m:r>
                      </m:sub>
                    </m:sSub>
                  </m:oMath>
                </a14:m>
                <a:endParaRPr lang="en-US" dirty="0" smtClean="0"/>
              </a:p>
              <a:p>
                <a:pPr marL="50800" indent="0">
                  <a:buNone/>
                </a:pPr>
                <a:r>
                  <a:rPr lang="en-US" dirty="0" smtClean="0"/>
                  <a:t>                               </a:t>
                </a:r>
                <a:r>
                  <a:rPr lang="en-US" b="1" dirty="0" smtClean="0"/>
                  <a:t>minimize</a:t>
                </a:r>
                <a:endParaRPr lang="en-US" b="1" dirty="0"/>
              </a:p>
              <a:p>
                <a:pPr marL="50800" indent="0">
                  <a:buNone/>
                </a:pPr>
                <a14:m>
                  <m:oMathPara xmlns:m="http://schemas.openxmlformats.org/officeDocument/2006/math">
                    <m:oMathParaPr>
                      <m:jc m:val="centerGroup"/>
                    </m:oMathParaPr>
                    <m:oMath xmlns:m="http://schemas.openxmlformats.org/officeDocument/2006/math">
                      <m:r>
                        <a:rPr lang="en-US" b="0" i="0" smtClean="0">
                          <a:solidFill>
                            <a:schemeClr val="tx1"/>
                          </a:solidFill>
                          <a:latin typeface="Cambria Math" panose="02040503050406030204" pitchFamily="18" charset="0"/>
                        </a:rPr>
                        <m:t>                          </m:t>
                      </m:r>
                      <m:r>
                        <m:rPr>
                          <m:sty m:val="p"/>
                        </m:rPr>
                        <a:rPr lang="en-US">
                          <a:solidFill>
                            <a:schemeClr val="tx1"/>
                          </a:solidFill>
                          <a:latin typeface="Cambria Math" panose="02040503050406030204" pitchFamily="18" charset="0"/>
                        </a:rPr>
                        <m:t>ecost</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𝑓</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𝐻</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𝑚𝑤</m:t>
                          </m:r>
                        </m:e>
                      </m:d>
                    </m:oMath>
                  </m:oMathPara>
                </a14:m>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l="-1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 Placeholder 3"/>
              <p:cNvSpPr>
                <a:spLocks noGrp="1"/>
              </p:cNvSpPr>
              <p:nvPr>
                <p:ph type="body" idx="2"/>
              </p:nvPr>
            </p:nvSpPr>
            <p:spPr/>
            <p:txBody>
              <a:bodyPr/>
              <a:lstStyle/>
              <a:p>
                <a:r>
                  <a:rPr lang="en-US" b="1" dirty="0" smtClean="0"/>
                  <a:t>Goal: </a:t>
                </a:r>
                <a:r>
                  <a:rPr lang="en-US" dirty="0" smtClean="0"/>
                  <a:t>Pebble G</a:t>
                </a:r>
              </a:p>
              <a:p>
                <a:pPr marL="50800" indent="0">
                  <a:buNone/>
                </a:pPr>
                <a:r>
                  <a:rPr lang="en-US" dirty="0"/>
                  <a:t> </a:t>
                </a:r>
                <a:r>
                  <a:rPr lang="en-US" dirty="0" smtClean="0"/>
                  <a:t>         </a:t>
                </a:r>
                <a:r>
                  <a:rPr lang="en-US" b="1" dirty="0" smtClean="0"/>
                  <a:t>minimize </a:t>
                </a:r>
              </a:p>
              <a:p>
                <a:pPr marL="50800" indent="0">
                  <a:buNone/>
                </a:pPr>
                <a:r>
                  <a:rPr lang="en-US" dirty="0" smtClean="0"/>
                  <a:t>        </a:t>
                </a:r>
                <a14:m>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e>
                    </m:d>
                  </m:oMath>
                </a14:m>
                <a:endParaRPr lang="en-US" dirty="0"/>
              </a:p>
            </p:txBody>
          </p:sp>
        </mc:Choice>
        <mc:Fallback xmlns="">
          <p:sp>
            <p:nvSpPr>
              <p:cNvPr id="4" name="Text Placeholder 3"/>
              <p:cNvSpPr>
                <a:spLocks noGrp="1" noRot="1" noChangeAspect="1" noMove="1" noResize="1" noEditPoints="1" noAdjustHandles="1" noChangeArrowheads="1" noChangeShapeType="1" noTextEdit="1"/>
              </p:cNvSpPr>
              <p:nvPr>
                <p:ph type="body" idx="2"/>
              </p:nvPr>
            </p:nvSpPr>
            <p:spPr>
              <a:blipFill>
                <a:blip r:embed="rId3"/>
                <a:stretch>
                  <a:fillRect l="-1294"/>
                </a:stretch>
              </a:blipFill>
            </p:spPr>
            <p:txBody>
              <a:bodyPr/>
              <a:lstStyle/>
              <a:p>
                <a:r>
                  <a:rPr lang="en-US">
                    <a:noFill/>
                  </a:rPr>
                  <a:t> </a:t>
                </a:r>
              </a:p>
            </p:txBody>
          </p:sp>
        </mc:Fallback>
      </mc:AlternateContent>
      <p:pic>
        <p:nvPicPr>
          <p:cNvPr id="43" name="Picture 20" descr="alt=&quot;Memory Ddr Magnus Erik L Clipart Icon PNG&quot; title=&quot;Memory Ddr Magnus Erik L Clipart Icon PNG&quo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2027" y="4866959"/>
            <a:ext cx="1737425" cy="130524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integrated circuit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887181"/>
            <a:ext cx="1292424" cy="1292424"/>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1316093" y="3804038"/>
            <a:ext cx="814647" cy="707886"/>
          </a:xfrm>
          <a:prstGeom prst="rect">
            <a:avLst/>
          </a:prstGeom>
        </p:spPr>
        <p:txBody>
          <a:bodyPr wrap="none">
            <a:spAutoFit/>
          </a:bodyPr>
          <a:lstStyle/>
          <a:p>
            <a:pPr algn="ctr"/>
            <a:r>
              <a:rPr lang="en-US" sz="4000" i="1" dirty="0">
                <a:latin typeface="Calibri" panose="020F0502020204030204" pitchFamily="34" charset="0"/>
                <a:cs typeface="Calibri" panose="020F0502020204030204" pitchFamily="34" charset="0"/>
              </a:rPr>
              <a:t>H</a:t>
            </a:r>
            <a:r>
              <a:rPr lang="en-US" sz="4000" dirty="0">
                <a:latin typeface="Calibri" panose="020F0502020204030204" pitchFamily="34" charset="0"/>
                <a:cs typeface="Calibri" panose="020F0502020204030204" pitchFamily="34" charset="0"/>
              </a:rPr>
              <a:t>()</a:t>
            </a:r>
          </a:p>
        </p:txBody>
      </p:sp>
      <p:cxnSp>
        <p:nvCxnSpPr>
          <p:cNvPr id="46" name="Straight Arrow Connector 45"/>
          <p:cNvCxnSpPr/>
          <p:nvPr/>
        </p:nvCxnSpPr>
        <p:spPr>
          <a:xfrm>
            <a:off x="2359224" y="3409569"/>
            <a:ext cx="0" cy="2042188"/>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47" name="Picture 20" descr="alt=&quot;Memory Ddr Magnus Erik L Clipart Icon PNG&quot; title=&quot;Memory Ddr Magnus Erik L Clipart Icon PNG&quot;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2476" y="2827946"/>
            <a:ext cx="774207" cy="581623"/>
          </a:xfrm>
          <a:prstGeom prst="rect">
            <a:avLst/>
          </a:prstGeom>
          <a:noFill/>
          <a:extLst>
            <a:ext uri="{909E8E84-426E-40DD-AFC4-6F175D3DCCD1}">
              <a14:hiddenFill xmlns:a14="http://schemas.microsoft.com/office/drawing/2010/main">
                <a:solidFill>
                  <a:srgbClr val="FFFFFF"/>
                </a:solidFill>
              </a14:hiddenFill>
            </a:ext>
          </a:extLst>
        </p:spPr>
      </p:pic>
      <p:sp>
        <p:nvSpPr>
          <p:cNvPr id="51" name="Oval 50"/>
          <p:cNvSpPr/>
          <p:nvPr/>
        </p:nvSpPr>
        <p:spPr>
          <a:xfrm>
            <a:off x="7285207" y="4351900"/>
            <a:ext cx="625344" cy="6230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1</a:t>
            </a:r>
          </a:p>
        </p:txBody>
      </p:sp>
      <p:sp>
        <p:nvSpPr>
          <p:cNvPr id="52" name="Oval 51"/>
          <p:cNvSpPr/>
          <p:nvPr/>
        </p:nvSpPr>
        <p:spPr>
          <a:xfrm>
            <a:off x="8261315" y="4031313"/>
            <a:ext cx="707779" cy="5913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2</a:t>
            </a:r>
          </a:p>
        </p:txBody>
      </p:sp>
      <p:sp>
        <p:nvSpPr>
          <p:cNvPr id="53" name="Oval 52"/>
          <p:cNvSpPr/>
          <p:nvPr/>
        </p:nvSpPr>
        <p:spPr>
          <a:xfrm>
            <a:off x="9163462" y="4543923"/>
            <a:ext cx="581135" cy="55789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3</a:t>
            </a:r>
          </a:p>
        </p:txBody>
      </p:sp>
      <p:sp>
        <p:nvSpPr>
          <p:cNvPr id="54" name="Oval 53"/>
          <p:cNvSpPr/>
          <p:nvPr/>
        </p:nvSpPr>
        <p:spPr>
          <a:xfrm>
            <a:off x="10128630" y="4090778"/>
            <a:ext cx="1034711"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smtClean="0">
                <a:latin typeface="Arial" panose="020B0604020202020204" pitchFamily="34" charset="0"/>
              </a:rPr>
              <a:t>N=4</a:t>
            </a:r>
            <a:endParaRPr lang="en-US" sz="2267" b="1" dirty="0">
              <a:latin typeface="Arial" panose="020B0604020202020204" pitchFamily="34" charset="0"/>
            </a:endParaRPr>
          </a:p>
        </p:txBody>
      </p:sp>
      <p:cxnSp>
        <p:nvCxnSpPr>
          <p:cNvPr id="55" name="Straight Arrow Connector 54"/>
          <p:cNvCxnSpPr/>
          <p:nvPr/>
        </p:nvCxnSpPr>
        <p:spPr>
          <a:xfrm flipV="1">
            <a:off x="7094748" y="4635317"/>
            <a:ext cx="187608" cy="1335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1" idx="7"/>
          </p:cNvCxnSpPr>
          <p:nvPr/>
        </p:nvCxnSpPr>
        <p:spPr>
          <a:xfrm flipV="1">
            <a:off x="7818972" y="4309887"/>
            <a:ext cx="438555" cy="1332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7902659" y="4813172"/>
            <a:ext cx="1270603" cy="339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9735762" y="4511924"/>
            <a:ext cx="344735" cy="23051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8972882" y="4371286"/>
            <a:ext cx="366271" cy="2073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8981582" y="4243287"/>
            <a:ext cx="1162161" cy="1073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7297563" y="4351900"/>
            <a:ext cx="625344" cy="623013"/>
          </a:xfrm>
          <a:prstGeom prst="ellipse">
            <a:avLst/>
          </a:prstGeom>
          <a:solidFill>
            <a:srgbClr val="003DB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1</a:t>
            </a:r>
          </a:p>
        </p:txBody>
      </p:sp>
      <p:cxnSp>
        <p:nvCxnSpPr>
          <p:cNvPr id="80" name="Straight Connector 79"/>
          <p:cNvCxnSpPr/>
          <p:nvPr/>
        </p:nvCxnSpPr>
        <p:spPr>
          <a:xfrm>
            <a:off x="5964896" y="1447800"/>
            <a:ext cx="54904" cy="52578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871663" y="1447800"/>
            <a:ext cx="54904" cy="52578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164567" y="4376512"/>
            <a:ext cx="1524000" cy="0"/>
          </a:xfrm>
          <a:prstGeom prst="straightConnector1">
            <a:avLst/>
          </a:prstGeom>
          <a:ln w="762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28</a:t>
            </a:fld>
            <a:endParaRPr lang="en-US"/>
          </a:p>
        </p:txBody>
      </p:sp>
    </p:spTree>
    <p:extLst>
      <p:ext uri="{BB962C8B-B14F-4D97-AF65-F5344CB8AC3E}">
        <p14:creationId xmlns:p14="http://schemas.microsoft.com/office/powerpoint/2010/main" val="24170043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Reduction</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r>
                  <a:rPr lang="en-US" b="1" dirty="0" smtClean="0"/>
                  <a:t>Goal: </a:t>
                </a:r>
                <a:r>
                  <a:rPr lang="en-US" dirty="0" smtClean="0"/>
                  <a:t>Compute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𝑓</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𝐻</m:t>
                        </m:r>
                      </m:sub>
                    </m:sSub>
                  </m:oMath>
                </a14:m>
                <a:endParaRPr lang="en-US" dirty="0" smtClean="0"/>
              </a:p>
              <a:p>
                <a:pPr marL="50800" indent="0">
                  <a:buNone/>
                </a:pPr>
                <a:r>
                  <a:rPr lang="en-US" dirty="0" smtClean="0"/>
                  <a:t>                               </a:t>
                </a:r>
                <a:r>
                  <a:rPr lang="en-US" b="1" dirty="0" smtClean="0"/>
                  <a:t>minimize</a:t>
                </a:r>
                <a:endParaRPr lang="en-US" b="1" dirty="0"/>
              </a:p>
              <a:p>
                <a:pPr marL="50800" indent="0">
                  <a:buNone/>
                </a:pPr>
                <a14:m>
                  <m:oMathPara xmlns:m="http://schemas.openxmlformats.org/officeDocument/2006/math">
                    <m:oMathParaPr>
                      <m:jc m:val="centerGroup"/>
                    </m:oMathParaPr>
                    <m:oMath xmlns:m="http://schemas.openxmlformats.org/officeDocument/2006/math">
                      <m:r>
                        <a:rPr lang="en-US" b="0" i="0" smtClean="0">
                          <a:solidFill>
                            <a:schemeClr val="tx1"/>
                          </a:solidFill>
                          <a:latin typeface="Cambria Math" panose="02040503050406030204" pitchFamily="18" charset="0"/>
                        </a:rPr>
                        <m:t>                          </m:t>
                      </m:r>
                      <m:r>
                        <m:rPr>
                          <m:sty m:val="p"/>
                        </m:rPr>
                        <a:rPr lang="en-US">
                          <a:solidFill>
                            <a:schemeClr val="tx1"/>
                          </a:solidFill>
                          <a:latin typeface="Cambria Math" panose="02040503050406030204" pitchFamily="18" charset="0"/>
                        </a:rPr>
                        <m:t>ecost</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𝑓</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𝐻</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𝑚𝑤</m:t>
                          </m:r>
                        </m:e>
                      </m:d>
                    </m:oMath>
                  </m:oMathPara>
                </a14:m>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l="-1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 Placeholder 3"/>
              <p:cNvSpPr>
                <a:spLocks noGrp="1"/>
              </p:cNvSpPr>
              <p:nvPr>
                <p:ph type="body" idx="2"/>
              </p:nvPr>
            </p:nvSpPr>
            <p:spPr/>
            <p:txBody>
              <a:bodyPr/>
              <a:lstStyle/>
              <a:p>
                <a:r>
                  <a:rPr lang="en-US" b="1" dirty="0" smtClean="0"/>
                  <a:t>Goal: </a:t>
                </a:r>
                <a:r>
                  <a:rPr lang="en-US" dirty="0" smtClean="0"/>
                  <a:t>Pebble G</a:t>
                </a:r>
              </a:p>
              <a:p>
                <a:pPr marL="50800" indent="0">
                  <a:buNone/>
                </a:pPr>
                <a:r>
                  <a:rPr lang="en-US" dirty="0"/>
                  <a:t> </a:t>
                </a:r>
                <a:r>
                  <a:rPr lang="en-US" dirty="0" smtClean="0"/>
                  <a:t>         </a:t>
                </a:r>
                <a:r>
                  <a:rPr lang="en-US" b="1" dirty="0" smtClean="0"/>
                  <a:t>minimize </a:t>
                </a:r>
              </a:p>
              <a:p>
                <a:pPr marL="50800" indent="0">
                  <a:buNone/>
                </a:pPr>
                <a:r>
                  <a:rPr lang="en-US" dirty="0" smtClean="0"/>
                  <a:t>        </a:t>
                </a:r>
                <a14:m>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e>
                    </m:d>
                  </m:oMath>
                </a14:m>
                <a:endParaRPr lang="en-US" dirty="0"/>
              </a:p>
            </p:txBody>
          </p:sp>
        </mc:Choice>
        <mc:Fallback xmlns="">
          <p:sp>
            <p:nvSpPr>
              <p:cNvPr id="4" name="Text Placeholder 3"/>
              <p:cNvSpPr>
                <a:spLocks noGrp="1" noRot="1" noChangeAspect="1" noMove="1" noResize="1" noEditPoints="1" noAdjustHandles="1" noChangeArrowheads="1" noChangeShapeType="1" noTextEdit="1"/>
              </p:cNvSpPr>
              <p:nvPr>
                <p:ph type="body" idx="2"/>
              </p:nvPr>
            </p:nvSpPr>
            <p:spPr>
              <a:blipFill>
                <a:blip r:embed="rId3"/>
                <a:stretch>
                  <a:fillRect l="-1294"/>
                </a:stretch>
              </a:blipFill>
            </p:spPr>
            <p:txBody>
              <a:bodyPr/>
              <a:lstStyle/>
              <a:p>
                <a:r>
                  <a:rPr lang="en-US">
                    <a:noFill/>
                  </a:rPr>
                  <a:t> </a:t>
                </a:r>
              </a:p>
            </p:txBody>
          </p:sp>
        </mc:Fallback>
      </mc:AlternateContent>
      <p:pic>
        <p:nvPicPr>
          <p:cNvPr id="43" name="Picture 20" descr="alt=&quot;Memory Ddr Magnus Erik L Clipart Icon PNG&quot; title=&quot;Memory Ddr Magnus Erik L Clipart Icon PNG&quo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2027" y="4866959"/>
            <a:ext cx="1737425" cy="130524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integrated circuit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887181"/>
            <a:ext cx="1292424" cy="1292424"/>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1343299" y="3788274"/>
            <a:ext cx="814647" cy="707886"/>
          </a:xfrm>
          <a:prstGeom prst="rect">
            <a:avLst/>
          </a:prstGeom>
        </p:spPr>
        <p:txBody>
          <a:bodyPr wrap="none">
            <a:spAutoFit/>
          </a:bodyPr>
          <a:lstStyle/>
          <a:p>
            <a:pPr algn="ctr"/>
            <a:r>
              <a:rPr lang="en-US" sz="4000" i="1" dirty="0">
                <a:latin typeface="Calibri" panose="020F0502020204030204" pitchFamily="34" charset="0"/>
                <a:cs typeface="Calibri" panose="020F0502020204030204" pitchFamily="34" charset="0"/>
              </a:rPr>
              <a:t>H</a:t>
            </a:r>
            <a:r>
              <a:rPr lang="en-US" sz="4000" dirty="0">
                <a:latin typeface="Calibri" panose="020F0502020204030204" pitchFamily="34" charset="0"/>
                <a:cs typeface="Calibri" panose="020F0502020204030204" pitchFamily="34" charset="0"/>
              </a:rPr>
              <a:t>()</a:t>
            </a:r>
          </a:p>
        </p:txBody>
      </p:sp>
      <p:cxnSp>
        <p:nvCxnSpPr>
          <p:cNvPr id="46" name="Straight Arrow Connector 45"/>
          <p:cNvCxnSpPr/>
          <p:nvPr/>
        </p:nvCxnSpPr>
        <p:spPr>
          <a:xfrm>
            <a:off x="2359224" y="3409569"/>
            <a:ext cx="0" cy="2042188"/>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47" name="Picture 20" descr="alt=&quot;Memory Ddr Magnus Erik L Clipart Icon PNG&quot; title=&quot;Memory Ddr Magnus Erik L Clipart Icon PNG&quot;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2476" y="2827946"/>
            <a:ext cx="774207" cy="581623"/>
          </a:xfrm>
          <a:prstGeom prst="rect">
            <a:avLst/>
          </a:prstGeom>
          <a:noFill/>
          <a:extLst>
            <a:ext uri="{909E8E84-426E-40DD-AFC4-6F175D3DCCD1}">
              <a14:hiddenFill xmlns:a14="http://schemas.microsoft.com/office/drawing/2010/main">
                <a:solidFill>
                  <a:srgbClr val="FFFFFF"/>
                </a:solidFill>
              </a14:hiddenFill>
            </a:ext>
          </a:extLst>
        </p:spPr>
      </p:pic>
      <p:sp>
        <p:nvSpPr>
          <p:cNvPr id="51" name="Oval 50"/>
          <p:cNvSpPr/>
          <p:nvPr/>
        </p:nvSpPr>
        <p:spPr>
          <a:xfrm>
            <a:off x="7285207" y="4351900"/>
            <a:ext cx="625344" cy="6230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1</a:t>
            </a:r>
          </a:p>
        </p:txBody>
      </p:sp>
      <p:sp>
        <p:nvSpPr>
          <p:cNvPr id="52" name="Oval 51"/>
          <p:cNvSpPr/>
          <p:nvPr/>
        </p:nvSpPr>
        <p:spPr>
          <a:xfrm>
            <a:off x="8261315" y="4031313"/>
            <a:ext cx="707779" cy="5913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2</a:t>
            </a:r>
          </a:p>
        </p:txBody>
      </p:sp>
      <p:sp>
        <p:nvSpPr>
          <p:cNvPr id="53" name="Oval 52"/>
          <p:cNvSpPr/>
          <p:nvPr/>
        </p:nvSpPr>
        <p:spPr>
          <a:xfrm>
            <a:off x="9163462" y="4543923"/>
            <a:ext cx="581135" cy="55789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3</a:t>
            </a:r>
          </a:p>
        </p:txBody>
      </p:sp>
      <p:sp>
        <p:nvSpPr>
          <p:cNvPr id="54" name="Oval 53"/>
          <p:cNvSpPr/>
          <p:nvPr/>
        </p:nvSpPr>
        <p:spPr>
          <a:xfrm>
            <a:off x="10128630" y="4090778"/>
            <a:ext cx="1034711"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smtClean="0">
                <a:latin typeface="Arial" panose="020B0604020202020204" pitchFamily="34" charset="0"/>
              </a:rPr>
              <a:t>N=4</a:t>
            </a:r>
            <a:endParaRPr lang="en-US" sz="2267" b="1" dirty="0">
              <a:latin typeface="Arial" panose="020B0604020202020204" pitchFamily="34" charset="0"/>
            </a:endParaRPr>
          </a:p>
        </p:txBody>
      </p:sp>
      <p:cxnSp>
        <p:nvCxnSpPr>
          <p:cNvPr id="55" name="Straight Arrow Connector 54"/>
          <p:cNvCxnSpPr/>
          <p:nvPr/>
        </p:nvCxnSpPr>
        <p:spPr>
          <a:xfrm flipV="1">
            <a:off x="7094748" y="4635317"/>
            <a:ext cx="187608" cy="1335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1" idx="7"/>
          </p:cNvCxnSpPr>
          <p:nvPr/>
        </p:nvCxnSpPr>
        <p:spPr>
          <a:xfrm flipV="1">
            <a:off x="7818972" y="4309887"/>
            <a:ext cx="438555" cy="1332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7902659" y="4813172"/>
            <a:ext cx="1270603" cy="339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9735762" y="4511924"/>
            <a:ext cx="344735" cy="23051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8972882" y="4371286"/>
            <a:ext cx="366271" cy="2073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8981582" y="4243287"/>
            <a:ext cx="1162161" cy="1073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7297563" y="4351900"/>
            <a:ext cx="625344" cy="623013"/>
          </a:xfrm>
          <a:prstGeom prst="ellipse">
            <a:avLst/>
          </a:prstGeom>
          <a:solidFill>
            <a:srgbClr val="003DB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1</a:t>
            </a:r>
          </a:p>
        </p:txBody>
      </p:sp>
      <p:cxnSp>
        <p:nvCxnSpPr>
          <p:cNvPr id="80" name="Straight Connector 79"/>
          <p:cNvCxnSpPr/>
          <p:nvPr/>
        </p:nvCxnSpPr>
        <p:spPr>
          <a:xfrm>
            <a:off x="5964896" y="1447800"/>
            <a:ext cx="54904" cy="52578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871663" y="1447800"/>
            <a:ext cx="54904" cy="52578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233346" y="4450345"/>
            <a:ext cx="2574947" cy="24612"/>
          </a:xfrm>
          <a:prstGeom prst="straightConnector1">
            <a:avLst/>
          </a:prstGeom>
          <a:ln w="762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641709" y="4575475"/>
            <a:ext cx="2170787"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Easy Direction</a:t>
            </a:r>
          </a:p>
        </p:txBody>
      </p:sp>
      <p:sp>
        <p:nvSpPr>
          <p:cNvPr id="6" name="Slide Number Placeholder 5"/>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29</a:t>
            </a:fld>
            <a:endParaRPr lang="en-US"/>
          </a:p>
        </p:txBody>
      </p:sp>
    </p:spTree>
    <p:extLst>
      <p:ext uri="{BB962C8B-B14F-4D97-AF65-F5344CB8AC3E}">
        <p14:creationId xmlns:p14="http://schemas.microsoft.com/office/powerpoint/2010/main" val="2134285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Offline Attacks: A Common Problem</a:t>
            </a:r>
            <a:endParaRPr/>
          </a:p>
        </p:txBody>
      </p:sp>
      <p:sp>
        <p:nvSpPr>
          <p:cNvPr id="202" name="Shape 202"/>
          <p:cNvSpPr txBox="1">
            <a:spLocks noGrp="1"/>
          </p:cNvSpPr>
          <p:nvPr>
            <p:ph type="body" idx="1"/>
          </p:nvPr>
        </p:nvSpPr>
        <p:spPr>
          <a:xfrm>
            <a:off x="762000" y="1825625"/>
            <a:ext cx="10515600" cy="43512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Password breaches at major companies have affected </a:t>
            </a:r>
            <a:r>
              <a:rPr lang="en-US" sz="2800" b="0" i="0" u="none" strike="sngStrike" cap="none" dirty="0" smtClean="0">
                <a:solidFill>
                  <a:srgbClr val="FF0000"/>
                </a:solidFill>
                <a:latin typeface="Calibri"/>
                <a:ea typeface="Calibri"/>
                <a:cs typeface="Calibri"/>
                <a:sym typeface="Calibri"/>
              </a:rPr>
              <a:t>millions</a:t>
            </a:r>
            <a:r>
              <a:rPr lang="en-US" sz="2800" b="0" i="0" u="none" strike="noStrike" cap="none" dirty="0" smtClean="0">
                <a:solidFill>
                  <a:schemeClr val="dk1"/>
                </a:solidFill>
                <a:latin typeface="Calibri"/>
                <a:ea typeface="Calibri"/>
                <a:cs typeface="Calibri"/>
                <a:sym typeface="Calibri"/>
              </a:rPr>
              <a:t> billions </a:t>
            </a:r>
            <a:r>
              <a:rPr lang="en-US" sz="2800" b="0" i="0" u="none" strike="noStrike" cap="none" dirty="0">
                <a:solidFill>
                  <a:schemeClr val="dk1"/>
                </a:solidFill>
                <a:latin typeface="Calibri"/>
                <a:ea typeface="Calibri"/>
                <a:cs typeface="Calibri"/>
                <a:sym typeface="Calibri"/>
              </a:rPr>
              <a:t>of </a:t>
            </a:r>
            <a:r>
              <a:rPr lang="en-US" sz="2800" b="0" i="0" u="none" strike="noStrike" cap="none" dirty="0" smtClean="0">
                <a:solidFill>
                  <a:schemeClr val="dk1"/>
                </a:solidFill>
                <a:latin typeface="Calibri"/>
                <a:ea typeface="Calibri"/>
                <a:cs typeface="Calibri"/>
                <a:sym typeface="Calibri"/>
              </a:rPr>
              <a:t>user accounts.</a:t>
            </a:r>
            <a:endParaRPr dirty="0"/>
          </a:p>
        </p:txBody>
      </p:sp>
      <p:pic>
        <p:nvPicPr>
          <p:cNvPr id="203" name="Shape 203" descr="http://blogs-images.forbes.com/tomiogeron/files/2011/10/linkedin_logo_11.jpg"/>
          <p:cNvPicPr preferRelativeResize="0"/>
          <p:nvPr/>
        </p:nvPicPr>
        <p:blipFill rotWithShape="1">
          <a:blip r:embed="rId3">
            <a:alphaModFix/>
          </a:blip>
          <a:srcRect l="9127" t="27272" r="10603" b="40807"/>
          <a:stretch/>
        </p:blipFill>
        <p:spPr>
          <a:xfrm>
            <a:off x="2348619" y="3960313"/>
            <a:ext cx="1229400" cy="366900"/>
          </a:xfrm>
          <a:prstGeom prst="rect">
            <a:avLst/>
          </a:prstGeom>
          <a:noFill/>
          <a:ln>
            <a:noFill/>
          </a:ln>
        </p:spPr>
      </p:pic>
      <p:pic>
        <p:nvPicPr>
          <p:cNvPr id="204" name="Shape 204" descr="http://friskymongoose.com/wp-content/uploads/2011/02/rock-you-logo.jpg"/>
          <p:cNvPicPr preferRelativeResize="0"/>
          <p:nvPr/>
        </p:nvPicPr>
        <p:blipFill rotWithShape="1">
          <a:blip r:embed="rId4">
            <a:alphaModFix/>
          </a:blip>
          <a:srcRect/>
          <a:stretch/>
        </p:blipFill>
        <p:spPr>
          <a:xfrm>
            <a:off x="3958940" y="3990839"/>
            <a:ext cx="2378400" cy="607200"/>
          </a:xfrm>
          <a:prstGeom prst="rect">
            <a:avLst/>
          </a:prstGeom>
          <a:noFill/>
          <a:ln>
            <a:noFill/>
          </a:ln>
        </p:spPr>
      </p:pic>
      <p:pic>
        <p:nvPicPr>
          <p:cNvPr id="205" name="Shape 205" descr="http://prime.peta.org/wp-content/uploads/2008/10/zappos.jpg"/>
          <p:cNvPicPr preferRelativeResize="0"/>
          <p:nvPr/>
        </p:nvPicPr>
        <p:blipFill rotWithShape="1">
          <a:blip r:embed="rId5">
            <a:alphaModFix/>
          </a:blip>
          <a:srcRect t="24868" b="25434"/>
          <a:stretch/>
        </p:blipFill>
        <p:spPr>
          <a:xfrm>
            <a:off x="6994501" y="3991643"/>
            <a:ext cx="1505700" cy="748200"/>
          </a:xfrm>
          <a:prstGeom prst="rect">
            <a:avLst/>
          </a:prstGeom>
          <a:noFill/>
          <a:ln>
            <a:noFill/>
          </a:ln>
        </p:spPr>
      </p:pic>
      <p:pic>
        <p:nvPicPr>
          <p:cNvPr id="206" name="Shape 206" descr="http://static4.businessinsider.com/image/4a6c958839a903010623f2a3/gawkers-latest-trendy-web-metric-branded-traffic.jpg"/>
          <p:cNvPicPr preferRelativeResize="0"/>
          <p:nvPr/>
        </p:nvPicPr>
        <p:blipFill rotWithShape="1">
          <a:blip r:embed="rId6">
            <a:alphaModFix/>
          </a:blip>
          <a:srcRect/>
          <a:stretch/>
        </p:blipFill>
        <p:spPr>
          <a:xfrm>
            <a:off x="5148095" y="4739946"/>
            <a:ext cx="1421100" cy="863400"/>
          </a:xfrm>
          <a:prstGeom prst="rect">
            <a:avLst/>
          </a:prstGeom>
          <a:noFill/>
          <a:ln>
            <a:noFill/>
          </a:ln>
        </p:spPr>
      </p:pic>
      <p:pic>
        <p:nvPicPr>
          <p:cNvPr id="207" name="Shape 207" descr="http://news.mindprocessors.com/wp-content/uploads/2012/11/adobe.jpg"/>
          <p:cNvPicPr preferRelativeResize="0"/>
          <p:nvPr/>
        </p:nvPicPr>
        <p:blipFill rotWithShape="1">
          <a:blip r:embed="rId7">
            <a:alphaModFix/>
          </a:blip>
          <a:srcRect/>
          <a:stretch/>
        </p:blipFill>
        <p:spPr>
          <a:xfrm>
            <a:off x="3148748" y="4790689"/>
            <a:ext cx="1789800" cy="830700"/>
          </a:xfrm>
          <a:prstGeom prst="rect">
            <a:avLst/>
          </a:prstGeom>
          <a:noFill/>
          <a:ln>
            <a:noFill/>
          </a:ln>
        </p:spPr>
      </p:pic>
      <p:pic>
        <p:nvPicPr>
          <p:cNvPr id="208" name="Shape 208" descr="http://hackersnewsbulletin.com/wp-content/uploads/2013/04/living-social-logo.jpg"/>
          <p:cNvPicPr preferRelativeResize="0"/>
          <p:nvPr/>
        </p:nvPicPr>
        <p:blipFill rotWithShape="1">
          <a:blip r:embed="rId8">
            <a:alphaModFix/>
          </a:blip>
          <a:srcRect/>
          <a:stretch/>
        </p:blipFill>
        <p:spPr>
          <a:xfrm>
            <a:off x="7038681" y="4942308"/>
            <a:ext cx="1805400" cy="657000"/>
          </a:xfrm>
          <a:prstGeom prst="rect">
            <a:avLst/>
          </a:prstGeom>
          <a:noFill/>
          <a:ln>
            <a:noFill/>
          </a:ln>
        </p:spPr>
      </p:pic>
      <p:pic>
        <p:nvPicPr>
          <p:cNvPr id="209" name="Shape 209" descr="http://assets.fontsinuse.com/static/use-media-items/15/14246/full-2048x768/522903b7/Yahoo_Logo.png"/>
          <p:cNvPicPr preferRelativeResize="0"/>
          <p:nvPr/>
        </p:nvPicPr>
        <p:blipFill rotWithShape="1">
          <a:blip r:embed="rId9">
            <a:alphaModFix/>
          </a:blip>
          <a:srcRect/>
          <a:stretch/>
        </p:blipFill>
        <p:spPr>
          <a:xfrm>
            <a:off x="746860" y="4882261"/>
            <a:ext cx="2005800" cy="753300"/>
          </a:xfrm>
          <a:prstGeom prst="rect">
            <a:avLst/>
          </a:prstGeom>
          <a:noFill/>
          <a:ln>
            <a:noFill/>
          </a:ln>
        </p:spPr>
      </p:pic>
      <p:sp>
        <p:nvSpPr>
          <p:cNvPr id="210" name="Shape 21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p:nvPr/>
        </p:nvSpPr>
        <p:spPr>
          <a:xfrm>
            <a:off x="1679575" y="-1790700"/>
            <a:ext cx="5619750" cy="37433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sz="1800" b="0" i="0" u="none" strike="noStrike" cap="none">
              <a:solidFill>
                <a:srgbClr val="000000"/>
              </a:solidFill>
              <a:latin typeface="Calibri"/>
              <a:ea typeface="Calibri"/>
              <a:cs typeface="Calibri"/>
              <a:sym typeface="Calibri"/>
            </a:endParaRPr>
          </a:p>
        </p:txBody>
      </p:sp>
      <p:sp>
        <p:nvSpPr>
          <p:cNvPr id="211" name="Shape 211"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p:nvPr/>
        </p:nvSpPr>
        <p:spPr>
          <a:xfrm>
            <a:off x="1831975" y="-1638300"/>
            <a:ext cx="5619750" cy="37433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sz="1800" b="0" i="0" u="none" strike="noStrike" cap="none">
              <a:solidFill>
                <a:srgbClr val="000000"/>
              </a:solidFill>
              <a:latin typeface="Calibri"/>
              <a:ea typeface="Calibri"/>
              <a:cs typeface="Calibri"/>
              <a:sym typeface="Calibri"/>
            </a:endParaRPr>
          </a:p>
        </p:txBody>
      </p:sp>
      <p:pic>
        <p:nvPicPr>
          <p:cNvPr id="212" name="Shape 212" descr="http://cdn.redmondpie.com/wp-content/uploads/2013/08/Sony-logo.jpg"/>
          <p:cNvPicPr preferRelativeResize="0"/>
          <p:nvPr/>
        </p:nvPicPr>
        <p:blipFill rotWithShape="1">
          <a:blip r:embed="rId10">
            <a:alphaModFix/>
          </a:blip>
          <a:srcRect t="16482" b="27948"/>
          <a:stretch/>
        </p:blipFill>
        <p:spPr>
          <a:xfrm>
            <a:off x="4253040" y="3073397"/>
            <a:ext cx="1790100" cy="662700"/>
          </a:xfrm>
          <a:prstGeom prst="rect">
            <a:avLst/>
          </a:prstGeom>
          <a:noFill/>
          <a:ln>
            <a:noFill/>
          </a:ln>
        </p:spPr>
      </p:pic>
      <p:pic>
        <p:nvPicPr>
          <p:cNvPr id="213" name="Shape 213"/>
          <p:cNvPicPr preferRelativeResize="0"/>
          <p:nvPr/>
        </p:nvPicPr>
        <p:blipFill rotWithShape="1">
          <a:blip r:embed="rId11">
            <a:alphaModFix/>
          </a:blip>
          <a:srcRect/>
          <a:stretch/>
        </p:blipFill>
        <p:spPr>
          <a:xfrm>
            <a:off x="6430768" y="3058969"/>
            <a:ext cx="1587300" cy="633900"/>
          </a:xfrm>
          <a:prstGeom prst="rect">
            <a:avLst/>
          </a:prstGeom>
          <a:noFill/>
          <a:ln>
            <a:noFill/>
          </a:ln>
        </p:spPr>
      </p:pic>
      <p:pic>
        <p:nvPicPr>
          <p:cNvPr id="214" name="Shape 214"/>
          <p:cNvPicPr preferRelativeResize="0"/>
          <p:nvPr/>
        </p:nvPicPr>
        <p:blipFill rotWithShape="1">
          <a:blip r:embed="rId12">
            <a:alphaModFix/>
          </a:blip>
          <a:srcRect/>
          <a:stretch/>
        </p:blipFill>
        <p:spPr>
          <a:xfrm>
            <a:off x="746860" y="3903911"/>
            <a:ext cx="1398900" cy="624900"/>
          </a:xfrm>
          <a:prstGeom prst="rect">
            <a:avLst/>
          </a:prstGeom>
          <a:noFill/>
          <a:ln>
            <a:noFill/>
          </a:ln>
        </p:spPr>
      </p:pic>
      <p:pic>
        <p:nvPicPr>
          <p:cNvPr id="215" name="Shape 215"/>
          <p:cNvPicPr preferRelativeResize="0"/>
          <p:nvPr/>
        </p:nvPicPr>
        <p:blipFill rotWithShape="1">
          <a:blip r:embed="rId13">
            <a:alphaModFix/>
          </a:blip>
          <a:srcRect/>
          <a:stretch/>
        </p:blipFill>
        <p:spPr>
          <a:xfrm>
            <a:off x="457198" y="3003401"/>
            <a:ext cx="3602100" cy="900600"/>
          </a:xfrm>
          <a:prstGeom prst="rect">
            <a:avLst/>
          </a:prstGeom>
          <a:noFill/>
          <a:ln>
            <a:noFill/>
          </a:ln>
        </p:spPr>
      </p:pic>
      <p:pic>
        <p:nvPicPr>
          <p:cNvPr id="216" name="Shape 216"/>
          <p:cNvPicPr preferRelativeResize="0"/>
          <p:nvPr/>
        </p:nvPicPr>
        <p:blipFill>
          <a:blip r:embed="rId14">
            <a:alphaModFix/>
          </a:blip>
          <a:stretch>
            <a:fillRect/>
          </a:stretch>
        </p:blipFill>
        <p:spPr>
          <a:xfrm>
            <a:off x="8227257" y="3035900"/>
            <a:ext cx="3393243" cy="753300"/>
          </a:xfrm>
          <a:prstGeom prst="rect">
            <a:avLst/>
          </a:prstGeom>
          <a:noFill/>
          <a:ln>
            <a:noFill/>
          </a:ln>
        </p:spPr>
      </p:pic>
      <p:pic>
        <p:nvPicPr>
          <p:cNvPr id="217" name="Shape 217"/>
          <p:cNvPicPr preferRelativeResize="0"/>
          <p:nvPr/>
        </p:nvPicPr>
        <p:blipFill>
          <a:blip r:embed="rId15">
            <a:alphaModFix/>
          </a:blip>
          <a:stretch>
            <a:fillRect/>
          </a:stretch>
        </p:blipFill>
        <p:spPr>
          <a:xfrm>
            <a:off x="562699" y="5890261"/>
            <a:ext cx="3393252" cy="514472"/>
          </a:xfrm>
          <a:prstGeom prst="rect">
            <a:avLst/>
          </a:prstGeom>
          <a:noFill/>
          <a:ln>
            <a:noFill/>
          </a:ln>
        </p:spPr>
      </p:pic>
      <p:pic>
        <p:nvPicPr>
          <p:cNvPr id="218" name="Shape 218"/>
          <p:cNvPicPr preferRelativeResize="0"/>
          <p:nvPr/>
        </p:nvPicPr>
        <p:blipFill>
          <a:blip r:embed="rId16">
            <a:alphaModFix/>
          </a:blip>
          <a:stretch>
            <a:fillRect/>
          </a:stretch>
        </p:blipFill>
        <p:spPr>
          <a:xfrm>
            <a:off x="4189126" y="5770848"/>
            <a:ext cx="2776294" cy="657000"/>
          </a:xfrm>
          <a:prstGeom prst="rect">
            <a:avLst/>
          </a:prstGeom>
          <a:noFill/>
          <a:ln>
            <a:noFill/>
          </a:ln>
        </p:spPr>
      </p:pic>
      <p:pic>
        <p:nvPicPr>
          <p:cNvPr id="219" name="Shape 219"/>
          <p:cNvPicPr preferRelativeResize="0"/>
          <p:nvPr/>
        </p:nvPicPr>
        <p:blipFill>
          <a:blip r:embed="rId17">
            <a:alphaModFix/>
          </a:blip>
          <a:stretch>
            <a:fillRect/>
          </a:stretch>
        </p:blipFill>
        <p:spPr>
          <a:xfrm>
            <a:off x="8938495" y="3915188"/>
            <a:ext cx="2506018" cy="900600"/>
          </a:xfrm>
          <a:prstGeom prst="rect">
            <a:avLst/>
          </a:prstGeom>
          <a:noFill/>
          <a:ln>
            <a:noFill/>
          </a:ln>
        </p:spPr>
      </p:pic>
      <p:pic>
        <p:nvPicPr>
          <p:cNvPr id="220" name="Shape 220"/>
          <p:cNvPicPr preferRelativeResize="0"/>
          <p:nvPr/>
        </p:nvPicPr>
        <p:blipFill>
          <a:blip r:embed="rId18">
            <a:alphaModFix/>
          </a:blip>
          <a:stretch>
            <a:fillRect/>
          </a:stretch>
        </p:blipFill>
        <p:spPr>
          <a:xfrm>
            <a:off x="7198604" y="5801750"/>
            <a:ext cx="3720421" cy="662700"/>
          </a:xfrm>
          <a:prstGeom prst="rect">
            <a:avLst/>
          </a:prstGeom>
          <a:noFill/>
          <a:ln>
            <a:noFill/>
          </a:ln>
        </p:spPr>
      </p:pic>
      <p:pic>
        <p:nvPicPr>
          <p:cNvPr id="221" name="Shape 221"/>
          <p:cNvPicPr preferRelativeResize="0"/>
          <p:nvPr/>
        </p:nvPicPr>
        <p:blipFill>
          <a:blip r:embed="rId19">
            <a:alphaModFix/>
          </a:blip>
          <a:stretch>
            <a:fillRect/>
          </a:stretch>
        </p:blipFill>
        <p:spPr>
          <a:xfrm>
            <a:off x="9313550" y="4877071"/>
            <a:ext cx="1885925" cy="863400"/>
          </a:xfrm>
          <a:prstGeom prst="rect">
            <a:avLst/>
          </a:prstGeom>
          <a:noFill/>
          <a:ln>
            <a:noFill/>
          </a:ln>
        </p:spPr>
      </p:pic>
      <p:sp>
        <p:nvSpPr>
          <p:cNvPr id="24" name="Shape 179"/>
          <p:cNvSpPr txBox="1">
            <a:spLocks noGrp="1"/>
          </p:cNvSpPr>
          <p:nvPr>
            <p:ph type="sldNum" idx="12"/>
          </p:nvPr>
        </p:nvSpPr>
        <p:spPr>
          <a:xfrm>
            <a:off x="9058814" y="6427848"/>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800" b="0" i="0" u="none" strike="noStrike" cap="none">
                <a:solidFill>
                  <a:srgbClr val="000000"/>
                </a:solidFill>
                <a:latin typeface="Calibri"/>
                <a:ea typeface="Calibri"/>
                <a:cs typeface="Calibri"/>
                <a:sym typeface="Calibri"/>
              </a:rPr>
              <a:t>3</a:t>
            </a:fld>
            <a:endParaRPr sz="18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Reduction</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r>
                  <a:rPr lang="en-US" b="1" dirty="0" smtClean="0"/>
                  <a:t>Goal: </a:t>
                </a:r>
                <a:r>
                  <a:rPr lang="en-US" dirty="0" smtClean="0"/>
                  <a:t>Compute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𝑓</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𝐻</m:t>
                        </m:r>
                      </m:sub>
                    </m:sSub>
                  </m:oMath>
                </a14:m>
                <a:endParaRPr lang="en-US" dirty="0" smtClean="0"/>
              </a:p>
              <a:p>
                <a:pPr marL="50800" indent="0">
                  <a:buNone/>
                </a:pPr>
                <a:r>
                  <a:rPr lang="en-US" dirty="0" smtClean="0"/>
                  <a:t>                               </a:t>
                </a:r>
                <a:r>
                  <a:rPr lang="en-US" b="1" dirty="0" smtClean="0"/>
                  <a:t>minimize</a:t>
                </a:r>
                <a:endParaRPr lang="en-US" b="1" dirty="0"/>
              </a:p>
              <a:p>
                <a:pPr marL="50800" indent="0">
                  <a:buNone/>
                </a:pPr>
                <a14:m>
                  <m:oMathPara xmlns:m="http://schemas.openxmlformats.org/officeDocument/2006/math">
                    <m:oMathParaPr>
                      <m:jc m:val="centerGroup"/>
                    </m:oMathParaPr>
                    <m:oMath xmlns:m="http://schemas.openxmlformats.org/officeDocument/2006/math">
                      <m:r>
                        <a:rPr lang="en-US" b="0" i="0" smtClean="0">
                          <a:solidFill>
                            <a:schemeClr val="tx1"/>
                          </a:solidFill>
                          <a:latin typeface="Cambria Math" panose="02040503050406030204" pitchFamily="18" charset="0"/>
                        </a:rPr>
                        <m:t>                          </m:t>
                      </m:r>
                      <m:r>
                        <m:rPr>
                          <m:sty m:val="p"/>
                        </m:rPr>
                        <a:rPr lang="en-US">
                          <a:solidFill>
                            <a:schemeClr val="tx1"/>
                          </a:solidFill>
                          <a:latin typeface="Cambria Math" panose="02040503050406030204" pitchFamily="18" charset="0"/>
                        </a:rPr>
                        <m:t>ecost</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𝑓</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𝐻</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𝑚𝑤</m:t>
                          </m:r>
                        </m:e>
                      </m:d>
                    </m:oMath>
                  </m:oMathPara>
                </a14:m>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l="-129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 Placeholder 3"/>
              <p:cNvSpPr>
                <a:spLocks noGrp="1"/>
              </p:cNvSpPr>
              <p:nvPr>
                <p:ph type="body" idx="2"/>
              </p:nvPr>
            </p:nvSpPr>
            <p:spPr/>
            <p:txBody>
              <a:bodyPr/>
              <a:lstStyle/>
              <a:p>
                <a:r>
                  <a:rPr lang="en-US" b="1" dirty="0" smtClean="0"/>
                  <a:t>Goal: </a:t>
                </a:r>
                <a:r>
                  <a:rPr lang="en-US" dirty="0" smtClean="0"/>
                  <a:t>Pebble G</a:t>
                </a:r>
              </a:p>
              <a:p>
                <a:pPr marL="50800" indent="0">
                  <a:buNone/>
                </a:pPr>
                <a:r>
                  <a:rPr lang="en-US" dirty="0"/>
                  <a:t> </a:t>
                </a:r>
                <a:r>
                  <a:rPr lang="en-US" dirty="0" smtClean="0"/>
                  <a:t>         </a:t>
                </a:r>
                <a:r>
                  <a:rPr lang="en-US" b="1" dirty="0" smtClean="0"/>
                  <a:t>minimize </a:t>
                </a:r>
              </a:p>
              <a:p>
                <a:pPr marL="50800" indent="0">
                  <a:buNone/>
                </a:pPr>
                <a:r>
                  <a:rPr lang="en-US" dirty="0" smtClean="0"/>
                  <a:t>        </a:t>
                </a:r>
                <a14:m>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𝑂</m:t>
                        </m:r>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b="0" i="1" smtClean="0">
                            <a:solidFill>
                              <a:schemeClr val="tx1"/>
                            </a:solidFill>
                            <a:latin typeface="Cambria Math" panose="02040503050406030204" pitchFamily="18" charset="0"/>
                          </a:rPr>
                          <m:t>)</m:t>
                        </m:r>
                      </m:e>
                    </m:d>
                  </m:oMath>
                </a14:m>
                <a:endParaRPr lang="en-US" dirty="0"/>
              </a:p>
            </p:txBody>
          </p:sp>
        </mc:Choice>
        <mc:Fallback>
          <p:sp>
            <p:nvSpPr>
              <p:cNvPr id="4" name="Text Placeholder 3"/>
              <p:cNvSpPr>
                <a:spLocks noGrp="1" noRot="1" noChangeAspect="1" noMove="1" noResize="1" noEditPoints="1" noAdjustHandles="1" noChangeArrowheads="1" noChangeShapeType="1" noTextEdit="1"/>
              </p:cNvSpPr>
              <p:nvPr>
                <p:ph type="body" idx="2"/>
              </p:nvPr>
            </p:nvSpPr>
            <p:spPr>
              <a:blipFill>
                <a:blip r:embed="rId3"/>
                <a:stretch>
                  <a:fillRect l="-1294"/>
                </a:stretch>
              </a:blipFill>
            </p:spPr>
            <p:txBody>
              <a:bodyPr/>
              <a:lstStyle/>
              <a:p>
                <a:r>
                  <a:rPr lang="en-US">
                    <a:noFill/>
                  </a:rPr>
                  <a:t> </a:t>
                </a:r>
              </a:p>
            </p:txBody>
          </p:sp>
        </mc:Fallback>
      </mc:AlternateContent>
      <p:pic>
        <p:nvPicPr>
          <p:cNvPr id="43" name="Picture 20" descr="alt=&quot;Memory Ddr Magnus Erik L Clipart Icon PNG&quot; title=&quot;Memory Ddr Magnus Erik L Clipart Icon PNG&quo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2027" y="4866959"/>
            <a:ext cx="1737425" cy="130524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integrated circuit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887181"/>
            <a:ext cx="1292424" cy="1292424"/>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1343299" y="3788274"/>
            <a:ext cx="814647" cy="707886"/>
          </a:xfrm>
          <a:prstGeom prst="rect">
            <a:avLst/>
          </a:prstGeom>
        </p:spPr>
        <p:txBody>
          <a:bodyPr wrap="none">
            <a:spAutoFit/>
          </a:bodyPr>
          <a:lstStyle/>
          <a:p>
            <a:pPr algn="ctr"/>
            <a:r>
              <a:rPr lang="en-US" sz="4000" i="1" dirty="0">
                <a:latin typeface="Calibri" panose="020F0502020204030204" pitchFamily="34" charset="0"/>
                <a:cs typeface="Calibri" panose="020F0502020204030204" pitchFamily="34" charset="0"/>
              </a:rPr>
              <a:t>H</a:t>
            </a:r>
            <a:r>
              <a:rPr lang="en-US" sz="4000" dirty="0">
                <a:latin typeface="Calibri" panose="020F0502020204030204" pitchFamily="34" charset="0"/>
                <a:cs typeface="Calibri" panose="020F0502020204030204" pitchFamily="34" charset="0"/>
              </a:rPr>
              <a:t>()</a:t>
            </a:r>
          </a:p>
        </p:txBody>
      </p:sp>
      <p:cxnSp>
        <p:nvCxnSpPr>
          <p:cNvPr id="46" name="Straight Arrow Connector 45"/>
          <p:cNvCxnSpPr/>
          <p:nvPr/>
        </p:nvCxnSpPr>
        <p:spPr>
          <a:xfrm>
            <a:off x="2359224" y="3409569"/>
            <a:ext cx="0" cy="2042188"/>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47" name="Picture 20" descr="alt=&quot;Memory Ddr Magnus Erik L Clipart Icon PNG&quot; title=&quot;Memory Ddr Magnus Erik L Clipart Icon PNG&quot;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2476" y="2827946"/>
            <a:ext cx="774207" cy="581623"/>
          </a:xfrm>
          <a:prstGeom prst="rect">
            <a:avLst/>
          </a:prstGeom>
          <a:noFill/>
          <a:extLst>
            <a:ext uri="{909E8E84-426E-40DD-AFC4-6F175D3DCCD1}">
              <a14:hiddenFill xmlns:a14="http://schemas.microsoft.com/office/drawing/2010/main">
                <a:solidFill>
                  <a:srgbClr val="FFFFFF"/>
                </a:solidFill>
              </a14:hiddenFill>
            </a:ext>
          </a:extLst>
        </p:spPr>
      </p:pic>
      <p:sp>
        <p:nvSpPr>
          <p:cNvPr id="51" name="Oval 50"/>
          <p:cNvSpPr/>
          <p:nvPr/>
        </p:nvSpPr>
        <p:spPr>
          <a:xfrm>
            <a:off x="7285207" y="4351900"/>
            <a:ext cx="625344" cy="6230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1</a:t>
            </a:r>
          </a:p>
        </p:txBody>
      </p:sp>
      <p:sp>
        <p:nvSpPr>
          <p:cNvPr id="52" name="Oval 51"/>
          <p:cNvSpPr/>
          <p:nvPr/>
        </p:nvSpPr>
        <p:spPr>
          <a:xfrm>
            <a:off x="8261315" y="4031313"/>
            <a:ext cx="707779" cy="5913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2</a:t>
            </a:r>
          </a:p>
        </p:txBody>
      </p:sp>
      <p:sp>
        <p:nvSpPr>
          <p:cNvPr id="53" name="Oval 52"/>
          <p:cNvSpPr/>
          <p:nvPr/>
        </p:nvSpPr>
        <p:spPr>
          <a:xfrm>
            <a:off x="9163462" y="4543923"/>
            <a:ext cx="581135" cy="55789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3</a:t>
            </a:r>
          </a:p>
        </p:txBody>
      </p:sp>
      <p:sp>
        <p:nvSpPr>
          <p:cNvPr id="54" name="Oval 53"/>
          <p:cNvSpPr/>
          <p:nvPr/>
        </p:nvSpPr>
        <p:spPr>
          <a:xfrm>
            <a:off x="10128630" y="4090778"/>
            <a:ext cx="1034711"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smtClean="0">
                <a:latin typeface="Arial" panose="020B0604020202020204" pitchFamily="34" charset="0"/>
              </a:rPr>
              <a:t>N=4</a:t>
            </a:r>
            <a:endParaRPr lang="en-US" sz="2267" b="1" dirty="0">
              <a:latin typeface="Arial" panose="020B0604020202020204" pitchFamily="34" charset="0"/>
            </a:endParaRPr>
          </a:p>
        </p:txBody>
      </p:sp>
      <p:cxnSp>
        <p:nvCxnSpPr>
          <p:cNvPr id="55" name="Straight Arrow Connector 54"/>
          <p:cNvCxnSpPr/>
          <p:nvPr/>
        </p:nvCxnSpPr>
        <p:spPr>
          <a:xfrm flipV="1">
            <a:off x="7094748" y="4635317"/>
            <a:ext cx="187608" cy="1335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1" idx="7"/>
          </p:cNvCxnSpPr>
          <p:nvPr/>
        </p:nvCxnSpPr>
        <p:spPr>
          <a:xfrm flipV="1">
            <a:off x="7818972" y="4309887"/>
            <a:ext cx="438555" cy="1332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7902659" y="4813172"/>
            <a:ext cx="1270603" cy="339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9735762" y="4511924"/>
            <a:ext cx="344735" cy="23051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8972882" y="4371286"/>
            <a:ext cx="366271" cy="2073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8981582" y="4243287"/>
            <a:ext cx="1162161" cy="1073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7297563" y="4351900"/>
            <a:ext cx="625344" cy="623013"/>
          </a:xfrm>
          <a:prstGeom prst="ellipse">
            <a:avLst/>
          </a:prstGeom>
          <a:solidFill>
            <a:srgbClr val="003DB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1</a:t>
            </a:r>
          </a:p>
        </p:txBody>
      </p:sp>
      <p:cxnSp>
        <p:nvCxnSpPr>
          <p:cNvPr id="80" name="Straight Connector 79"/>
          <p:cNvCxnSpPr/>
          <p:nvPr/>
        </p:nvCxnSpPr>
        <p:spPr>
          <a:xfrm>
            <a:off x="5964896" y="1447800"/>
            <a:ext cx="54904" cy="52578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871663" y="1447800"/>
            <a:ext cx="54904" cy="52578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3124200" y="4351900"/>
            <a:ext cx="3581400" cy="0"/>
          </a:xfrm>
          <a:prstGeom prst="straightConnector1">
            <a:avLst/>
          </a:prstGeom>
          <a:ln w="762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964321" y="4491867"/>
            <a:ext cx="2836033" cy="1200329"/>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Extractor Argument</a:t>
            </a:r>
          </a:p>
          <a:p>
            <a:r>
              <a:rPr lang="en-US" sz="2400" dirty="0" smtClean="0">
                <a:latin typeface="Arial" panose="020B0604020202020204" pitchFamily="34" charset="0"/>
                <a:cs typeface="Arial" panose="020B0604020202020204" pitchFamily="34" charset="0"/>
              </a:rPr>
              <a:t>(can’t compress </a:t>
            </a:r>
          </a:p>
          <a:p>
            <a:r>
              <a:rPr lang="en-US" sz="2400" dirty="0" smtClean="0">
                <a:latin typeface="Arial" panose="020B0604020202020204" pitchFamily="34" charset="0"/>
                <a:cs typeface="Arial" panose="020B0604020202020204" pitchFamily="34" charset="0"/>
              </a:rPr>
              <a:t> labels from RO) </a:t>
            </a:r>
          </a:p>
        </p:txBody>
      </p:sp>
      <p:sp>
        <p:nvSpPr>
          <p:cNvPr id="6" name="Slide Number Placeholder 5"/>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30</a:t>
            </a:fld>
            <a:endParaRPr lang="en-US"/>
          </a:p>
        </p:txBody>
      </p:sp>
    </p:spTree>
    <p:extLst>
      <p:ext uri="{BB962C8B-B14F-4D97-AF65-F5344CB8AC3E}">
        <p14:creationId xmlns:p14="http://schemas.microsoft.com/office/powerpoint/2010/main" val="3382359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Reduction Challenges</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38200" y="1825625"/>
                <a:ext cx="5334000" cy="4351338"/>
              </a:xfrm>
            </p:spPr>
            <p:txBody>
              <a:bodyPr/>
              <a:lstStyle/>
              <a:p>
                <a:r>
                  <a:rPr lang="en-US" b="1" dirty="0" smtClean="0"/>
                  <a:t>Extractor:</a:t>
                </a:r>
              </a:p>
              <a:p>
                <a:pPr lvl="1"/>
                <a:r>
                  <a:rPr lang="en-US" b="1" dirty="0" smtClean="0"/>
                  <a:t>Goal: </a:t>
                </a:r>
                <a:r>
                  <a:rPr lang="en-US" dirty="0" smtClean="0"/>
                  <a:t>output (</a:t>
                </a:r>
                <a:r>
                  <a:rPr lang="en-US" dirty="0" err="1" smtClean="0"/>
                  <a:t>x</a:t>
                </a:r>
                <a:r>
                  <a:rPr lang="en-US" baseline="-25000" dirty="0" err="1" smtClean="0"/>
                  <a:t>i</a:t>
                </a:r>
                <a:r>
                  <a:rPr lang="en-US" dirty="0" err="1" smtClean="0"/>
                  <a:t>,H</a:t>
                </a:r>
                <a:r>
                  <a:rPr lang="en-US" dirty="0" smtClean="0"/>
                  <a:t>(x</a:t>
                </a:r>
                <a:r>
                  <a:rPr lang="en-US" baseline="-25000" dirty="0" smtClean="0"/>
                  <a:t>i</a:t>
                </a:r>
                <a:r>
                  <a:rPr lang="en-US" dirty="0" smtClean="0"/>
                  <a:t>)) for as many points x</a:t>
                </a:r>
                <a:r>
                  <a:rPr lang="en-US" baseline="-25000" dirty="0" smtClean="0"/>
                  <a:t>i </a:t>
                </a:r>
                <a:r>
                  <a:rPr lang="en-US" dirty="0"/>
                  <a:t>as </a:t>
                </a:r>
                <a:r>
                  <a:rPr lang="en-US" dirty="0" smtClean="0"/>
                  <a:t>possible (without actually querying H(x</a:t>
                </a:r>
                <a:r>
                  <a:rPr lang="en-US" baseline="-25000" dirty="0" smtClean="0"/>
                  <a:t>i</a:t>
                </a:r>
                <a:r>
                  <a:rPr lang="en-US" dirty="0" smtClean="0"/>
                  <a:t>))</a:t>
                </a:r>
              </a:p>
              <a:p>
                <a:pPr lvl="1"/>
                <a:r>
                  <a:rPr lang="en-US" dirty="0"/>
                  <a:t>Given a hint </a:t>
                </a:r>
                <a:r>
                  <a:rPr lang="en-US" b="1" dirty="0"/>
                  <a:t>h, </a:t>
                </a:r>
                <a:r>
                  <a:rPr lang="en-US" dirty="0"/>
                  <a:t>initial state etc…</a:t>
                </a:r>
              </a:p>
              <a:p>
                <a:pPr lvl="1"/>
                <a:r>
                  <a:rPr lang="en-US" b="1" dirty="0" smtClean="0"/>
                  <a:t>Simulates PROM attacker A with initial state </a:t>
                </a:r>
                <a14:m>
                  <m:oMath xmlns:m="http://schemas.openxmlformats.org/officeDocument/2006/math">
                    <m:d>
                      <m:dPr>
                        <m:ctrlPr>
                          <a:rPr lang="en-US" b="1" i="1" smtClean="0">
                            <a:latin typeface="Cambria Math" panose="02040503050406030204" pitchFamily="18" charset="0"/>
                          </a:rPr>
                        </m:ctrlPr>
                      </m:dPr>
                      <m:e>
                        <m:sSub>
                          <m:sSubPr>
                            <m:ctrlPr>
                              <a:rPr lang="en-US" b="1" i="1" smtClean="0">
                                <a:solidFill>
                                  <a:srgbClr val="00339A"/>
                                </a:solidFill>
                                <a:latin typeface="Cambria Math" panose="02040503050406030204" pitchFamily="18" charset="0"/>
                              </a:rPr>
                            </m:ctrlPr>
                          </m:sSubPr>
                          <m:e>
                            <m:r>
                              <a:rPr lang="en-US" b="1" i="1" smtClean="0">
                                <a:solidFill>
                                  <a:srgbClr val="00339A"/>
                                </a:solidFill>
                                <a:latin typeface="Cambria Math" panose="02040503050406030204" pitchFamily="18" charset="0"/>
                                <a:ea typeface="Cambria Math" panose="02040503050406030204" pitchFamily="18" charset="0"/>
                              </a:rPr>
                              <m:t>𝝃</m:t>
                            </m:r>
                          </m:e>
                          <m:sub>
                            <m:r>
                              <a:rPr lang="en-US" b="1" i="1" smtClean="0">
                                <a:solidFill>
                                  <a:srgbClr val="00339A"/>
                                </a:solidFill>
                                <a:latin typeface="Cambria Math" panose="02040503050406030204" pitchFamily="18" charset="0"/>
                              </a:rPr>
                              <m:t>𝟎</m:t>
                            </m:r>
                          </m:sub>
                        </m:sSub>
                        <m:r>
                          <a:rPr lang="en-US" b="1" i="1" smtClean="0">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ea typeface="Cambria Math" panose="02040503050406030204" pitchFamily="18" charset="0"/>
                              </a:rPr>
                              <m:t>𝝈</m:t>
                            </m:r>
                          </m:e>
                          <m:sub>
                            <m:r>
                              <a:rPr lang="en-US" b="1" i="1" smtClean="0">
                                <a:solidFill>
                                  <a:srgbClr val="FF0000"/>
                                </a:solidFill>
                                <a:latin typeface="Cambria Math" panose="02040503050406030204" pitchFamily="18" charset="0"/>
                              </a:rPr>
                              <m:t>𝟎</m:t>
                            </m:r>
                          </m:sub>
                        </m:sSub>
                      </m:e>
                    </m:d>
                  </m:oMath>
                </a14:m>
                <a:r>
                  <a:rPr lang="en-US" b="1" dirty="0" smtClean="0"/>
                  <a:t> encoding contents of </a:t>
                </a:r>
                <a:r>
                  <a:rPr lang="en-US" b="1" dirty="0" smtClean="0">
                    <a:solidFill>
                      <a:srgbClr val="FF0000"/>
                    </a:solidFill>
                  </a:rPr>
                  <a:t>cache</a:t>
                </a:r>
                <a:r>
                  <a:rPr lang="en-US" b="1" dirty="0" smtClean="0"/>
                  <a:t> and </a:t>
                </a:r>
                <a:r>
                  <a:rPr lang="en-US" b="1" dirty="0" smtClean="0">
                    <a:solidFill>
                      <a:srgbClr val="003DB8"/>
                    </a:solidFill>
                  </a:rPr>
                  <a:t>memory</a:t>
                </a:r>
                <a:r>
                  <a:rPr lang="en-US" b="1" dirty="0" smtClean="0"/>
                  <a:t>.</a:t>
                </a:r>
              </a:p>
              <a:p>
                <a:pPr marL="50800" indent="0">
                  <a:buNone/>
                </a:pPr>
                <a:r>
                  <a:rPr lang="en-US" b="1" dirty="0" smtClean="0"/>
                  <a:t>Theorem[DKW11]: </a:t>
                </a:r>
                <a:r>
                  <a:rPr lang="en-US" dirty="0" smtClean="0"/>
                  <a:t>If probability extractor successfully output k points is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&gt;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b="0" i="1" smtClean="0">
                            <a:latin typeface="Cambria Math" panose="02040503050406030204" pitchFamily="18" charset="0"/>
                          </a:rPr>
                          <m:t>𝑦</m:t>
                        </m:r>
                      </m:sup>
                    </m:sSup>
                  </m:oMath>
                </a14:m>
                <a:r>
                  <a:rPr lang="en-US" b="1" dirty="0" smtClean="0"/>
                  <a:t> then </a:t>
                </a:r>
                <a:endParaRPr lang="en-US" dirty="0" smtClean="0">
                  <a:latin typeface="Cambria Math" panose="02040503050406030204" pitchFamily="18" charset="0"/>
                </a:endParaRPr>
              </a:p>
              <a:p>
                <a:pPr marL="50800" indent="0">
                  <a:buNone/>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m:rPr>
                              <m:sty m:val="p"/>
                            </m:rPr>
                            <a:rPr lang="en-US" b="0" i="0" smtClean="0">
                              <a:latin typeface="Cambria Math" panose="02040503050406030204" pitchFamily="18" charset="0"/>
                            </a:rPr>
                            <m:t>h</m:t>
                          </m:r>
                        </m:e>
                      </m:d>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kw</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y</m:t>
                      </m:r>
                    </m:oMath>
                  </m:oMathPara>
                </a14:m>
                <a:endParaRPr lang="en-US"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200" y="1825625"/>
                <a:ext cx="5334000" cy="4351338"/>
              </a:xfrm>
              <a:blipFill>
                <a:blip r:embed="rId2"/>
                <a:stretch>
                  <a:fillRect l="-1486" r="-1486" b="-11905"/>
                </a:stretch>
              </a:blipFill>
            </p:spPr>
            <p:txBody>
              <a:bodyPr/>
              <a:lstStyle/>
              <a:p>
                <a:r>
                  <a:rPr lang="en-US">
                    <a:noFill/>
                  </a:rPr>
                  <a:t> </a:t>
                </a:r>
              </a:p>
            </p:txBody>
          </p:sp>
        </mc:Fallback>
      </mc:AlternateContent>
      <p:sp>
        <p:nvSpPr>
          <p:cNvPr id="4" name="Text Placeholder 3"/>
          <p:cNvSpPr>
            <a:spLocks noGrp="1"/>
          </p:cNvSpPr>
          <p:nvPr>
            <p:ph type="body" idx="2"/>
          </p:nvPr>
        </p:nvSpPr>
        <p:spPr>
          <a:xfrm>
            <a:off x="6172200" y="1825625"/>
            <a:ext cx="5562600" cy="4351338"/>
          </a:xfrm>
        </p:spPr>
        <p:txBody>
          <a:bodyPr/>
          <a:lstStyle/>
          <a:p>
            <a:r>
              <a:rPr lang="en-US" b="1" dirty="0" smtClean="0"/>
              <a:t>Challenge</a:t>
            </a:r>
            <a:r>
              <a:rPr lang="en-US" b="1" dirty="0"/>
              <a:t>: </a:t>
            </a:r>
            <a:r>
              <a:rPr lang="en-US" dirty="0"/>
              <a:t>A might stores labels in encrypted form</a:t>
            </a:r>
          </a:p>
          <a:p>
            <a:pPr lvl="1"/>
            <a:r>
              <a:rPr lang="en-US" dirty="0" smtClean="0"/>
              <a:t>Monitor </a:t>
            </a:r>
            <a:r>
              <a:rPr lang="en-US" dirty="0"/>
              <a:t>A’s queries to H(.)</a:t>
            </a:r>
          </a:p>
          <a:p>
            <a:pPr lvl="2"/>
            <a:r>
              <a:rPr lang="en-US" dirty="0"/>
              <a:t>Queries contain decrypted labels</a:t>
            </a:r>
          </a:p>
          <a:p>
            <a:pPr lvl="2"/>
            <a:r>
              <a:rPr lang="en-US" dirty="0"/>
              <a:t>[AS15] </a:t>
            </a:r>
            <a:r>
              <a:rPr lang="en-US" dirty="0" smtClean="0"/>
              <a:t>Can </a:t>
            </a:r>
            <a:r>
              <a:rPr lang="en-US" dirty="0"/>
              <a:t>infer what labels were </a:t>
            </a:r>
            <a:r>
              <a:rPr lang="en-US" dirty="0" smtClean="0"/>
              <a:t>stored </a:t>
            </a:r>
            <a:r>
              <a:rPr lang="en-US" dirty="0"/>
              <a:t>in memory </a:t>
            </a:r>
            <a:r>
              <a:rPr lang="en-US" dirty="0" smtClean="0"/>
              <a:t>somewhere and extract legal black pebbling</a:t>
            </a:r>
            <a:endParaRPr lang="en-US" dirty="0"/>
          </a:p>
          <a:p>
            <a:pPr lvl="1"/>
            <a:r>
              <a:rPr lang="en-US" dirty="0"/>
              <a:t>Monitor bits transferred to/from cache?</a:t>
            </a:r>
          </a:p>
          <a:p>
            <a:pPr lvl="2"/>
            <a:r>
              <a:rPr lang="en-US" dirty="0"/>
              <a:t>Might be encrypted </a:t>
            </a:r>
            <a:r>
              <a:rPr lang="en-US" dirty="0">
                <a:sym typeface="Wingdings" panose="05000000000000000000" pitchFamily="2" charset="2"/>
              </a:rPr>
              <a:t></a:t>
            </a:r>
            <a:endParaRPr lang="en-US" dirty="0"/>
          </a:p>
          <a:p>
            <a:endParaRPr lang="en-US"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31</a:t>
            </a:fld>
            <a:endParaRPr lang="en-US"/>
          </a:p>
        </p:txBody>
      </p:sp>
    </p:spTree>
    <p:extLst>
      <p:ext uri="{BB962C8B-B14F-4D97-AF65-F5344CB8AC3E}">
        <p14:creationId xmlns:p14="http://schemas.microsoft.com/office/powerpoint/2010/main" val="2337674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Reduction</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38200" y="1825625"/>
                <a:ext cx="5486400" cy="4351338"/>
              </a:xfrm>
            </p:spPr>
            <p:txBody>
              <a:bodyPr/>
              <a:lstStyle/>
              <a:p>
                <a:r>
                  <a:rPr lang="en-US" b="1" dirty="0" smtClean="0"/>
                  <a:t>Key Definition: </a:t>
                </a:r>
                <a:r>
                  <a:rPr lang="en-US" dirty="0" err="1" smtClean="0"/>
                  <a:t>QueryFirst</a:t>
                </a:r>
                <a:r>
                  <a:rPr lang="en-US" dirty="0" smtClean="0"/>
                  <a:t>(t</a:t>
                </a:r>
                <a:r>
                  <a:rPr lang="en-US" baseline="-25000" dirty="0" smtClean="0"/>
                  <a:t>1</a:t>
                </a:r>
                <a:r>
                  <a:rPr lang="en-US" dirty="0" smtClean="0"/>
                  <a:t>,t</a:t>
                </a:r>
                <a:r>
                  <a:rPr lang="en-US" baseline="-25000" dirty="0" smtClean="0"/>
                  <a:t>2</a:t>
                </a:r>
                <a:r>
                  <a:rPr lang="en-US" dirty="0" smtClean="0"/>
                  <a:t>)</a:t>
                </a:r>
              </a:p>
              <a:p>
                <a:pPr lvl="1"/>
                <a:r>
                  <a:rPr lang="en-US" dirty="0" smtClean="0"/>
                  <a:t>Data-labels </a:t>
                </a:r>
                <a14:m>
                  <m:oMath xmlns:m="http://schemas.openxmlformats.org/officeDocument/2006/math">
                    <m:r>
                      <a:rPr lang="en-US" i="1">
                        <a:solidFill>
                          <a:srgbClr val="003DB8"/>
                        </a:solidFill>
                        <a:latin typeface="Cambria Math" panose="02040503050406030204" pitchFamily="18" charset="0"/>
                      </a:rPr>
                      <m:t>𝐿</m:t>
                    </m:r>
                    <m:r>
                      <a:rPr lang="en-US" i="1" baseline="-25000">
                        <a:solidFill>
                          <a:srgbClr val="003DB8"/>
                        </a:solidFill>
                        <a:latin typeface="Cambria Math" panose="02040503050406030204" pitchFamily="18" charset="0"/>
                      </a:rPr>
                      <m:t>𝑣</m:t>
                    </m:r>
                  </m:oMath>
                </a14:m>
                <a:r>
                  <a:rPr lang="en-US" dirty="0" smtClean="0"/>
                  <a:t> that appear “out of the </a:t>
                </a:r>
                <a:r>
                  <a:rPr lang="en-US" dirty="0" smtClean="0">
                    <a:solidFill>
                      <a:srgbClr val="003DB8"/>
                    </a:solidFill>
                  </a:rPr>
                  <a:t>blue</a:t>
                </a:r>
                <a:r>
                  <a:rPr lang="en-US" dirty="0" smtClean="0"/>
                  <a:t>” as input to RO query before output during rounds [t</a:t>
                </a:r>
                <a:r>
                  <a:rPr lang="en-US" baseline="-25000" dirty="0" smtClean="0"/>
                  <a:t>1</a:t>
                </a:r>
                <a:r>
                  <a:rPr lang="en-US" dirty="0" smtClean="0"/>
                  <a:t>,</a:t>
                </a:r>
                <a:r>
                  <a:rPr lang="en-US" dirty="0"/>
                  <a:t> t</a:t>
                </a:r>
                <a:r>
                  <a:rPr lang="en-US" baseline="-25000" dirty="0"/>
                  <a:t>2</a:t>
                </a:r>
                <a:r>
                  <a:rPr lang="en-US" dirty="0" smtClean="0"/>
                  <a:t>]</a:t>
                </a:r>
              </a:p>
              <a:p>
                <a:pPr lvl="1"/>
                <a:r>
                  <a:rPr lang="en-US" dirty="0" smtClean="0"/>
                  <a:t>Dependent on execution trace of attacker.</a:t>
                </a:r>
              </a:p>
              <a:p>
                <a:pPr marL="457200" lvl="1" indent="-406400">
                  <a:spcBef>
                    <a:spcPts val="1000"/>
                  </a:spcBef>
                  <a:buSzPts val="2800"/>
                </a:pPr>
                <a:r>
                  <a:rPr lang="en-US" b="1" dirty="0" smtClean="0"/>
                  <a:t>Partition time into intervals </a:t>
                </a:r>
                <a:r>
                  <a:rPr lang="en-US" dirty="0" smtClean="0"/>
                  <a:t>[t</a:t>
                </a:r>
                <a:r>
                  <a:rPr lang="en-US" baseline="-25000" dirty="0" smtClean="0"/>
                  <a:t>1</a:t>
                </a:r>
                <a:r>
                  <a:rPr lang="en-US" dirty="0"/>
                  <a:t>, t</a:t>
                </a:r>
                <a:r>
                  <a:rPr lang="en-US" baseline="-25000" dirty="0"/>
                  <a:t>2</a:t>
                </a:r>
                <a:r>
                  <a:rPr lang="en-US" dirty="0" smtClean="0"/>
                  <a:t>],</a:t>
                </a:r>
                <a:r>
                  <a:rPr lang="en-US" dirty="0"/>
                  <a:t> </a:t>
                </a:r>
                <a:r>
                  <a:rPr lang="en-US" dirty="0" smtClean="0"/>
                  <a:t>[1+t</a:t>
                </a:r>
                <a:r>
                  <a:rPr lang="en-US" baseline="-25000" dirty="0" smtClean="0"/>
                  <a:t>2</a:t>
                </a:r>
                <a:r>
                  <a:rPr lang="en-US" dirty="0" smtClean="0"/>
                  <a:t>, t</a:t>
                </a:r>
                <a:r>
                  <a:rPr lang="en-US" baseline="-25000" dirty="0" smtClean="0"/>
                  <a:t>3</a:t>
                </a:r>
                <a:r>
                  <a:rPr lang="en-US" dirty="0" smtClean="0"/>
                  <a:t>]… s.t </a:t>
                </a:r>
              </a:p>
              <a:p>
                <a:pPr marL="50800" lvl="1" indent="0" algn="ctr">
                  <a:spcBef>
                    <a:spcPts val="1000"/>
                  </a:spcBef>
                  <a:buSzPts val="2800"/>
                  <a:buNone/>
                </a:pPr>
                <a:r>
                  <a:rPr lang="en-US" dirty="0" smtClean="0"/>
                  <a:t> 4m &gt; |</a:t>
                </a:r>
                <a:r>
                  <a:rPr lang="en-US" dirty="0" err="1" smtClean="0"/>
                  <a:t>QueryFirst</a:t>
                </a:r>
                <a:r>
                  <a:rPr lang="en-US" dirty="0" smtClean="0"/>
                  <a:t>(t</a:t>
                </a:r>
                <a:r>
                  <a:rPr lang="en-US" baseline="-25000" dirty="0" smtClean="0"/>
                  <a:t>i</a:t>
                </a:r>
                <a:r>
                  <a:rPr lang="en-US" dirty="0" smtClean="0"/>
                  <a:t>,t</a:t>
                </a:r>
                <a:r>
                  <a:rPr lang="en-US" baseline="-25000" dirty="0" smtClean="0"/>
                  <a:t>i+1</a:t>
                </a:r>
                <a:r>
                  <a:rPr lang="en-US" dirty="0" smtClean="0"/>
                  <a:t>)| &gt; 3m</a:t>
                </a:r>
              </a:p>
              <a:p>
                <a:pPr marL="50800" lvl="1" indent="0" algn="ctr">
                  <a:spcBef>
                    <a:spcPts val="1000"/>
                  </a:spcBef>
                  <a:buSzPts val="2800"/>
                  <a:buNone/>
                </a:pPr>
                <a:endParaRPr lang="en-US" dirty="0"/>
              </a:p>
              <a:p>
                <a:endParaRPr lang="en-US" b="1"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200" y="1825625"/>
                <a:ext cx="5486400" cy="4351338"/>
              </a:xfrm>
              <a:blipFill>
                <a:blip r:embed="rId2"/>
                <a:stretch>
                  <a:fillRect l="-1222" r="-1000"/>
                </a:stretch>
              </a:blipFill>
            </p:spPr>
            <p:txBody>
              <a:bodyPr/>
              <a:lstStyle/>
              <a:p>
                <a:r>
                  <a:rPr lang="en-US">
                    <a:noFill/>
                  </a:rPr>
                  <a:t> </a:t>
                </a:r>
              </a:p>
            </p:txBody>
          </p:sp>
        </mc:Fallback>
      </mc:AlternateContent>
      <p:sp>
        <p:nvSpPr>
          <p:cNvPr id="4" name="Text Placeholder 3"/>
          <p:cNvSpPr>
            <a:spLocks noGrp="1"/>
          </p:cNvSpPr>
          <p:nvPr>
            <p:ph type="body" idx="2"/>
          </p:nvPr>
        </p:nvSpPr>
        <p:spPr>
          <a:xfrm>
            <a:off x="6172200" y="1825625"/>
            <a:ext cx="5791200" cy="4351338"/>
          </a:xfrm>
        </p:spPr>
        <p:txBody>
          <a:bodyPr/>
          <a:lstStyle/>
          <a:p>
            <a:r>
              <a:rPr lang="en-US" b="1" dirty="0"/>
              <a:t>Claim 1: </a:t>
            </a:r>
            <a:r>
              <a:rPr lang="en-US" dirty="0"/>
              <a:t>Attacker must transfer at least mw bits to/from cache during each interval </a:t>
            </a:r>
            <a:r>
              <a:rPr lang="en-US" dirty="0" smtClean="0"/>
              <a:t>[1+t</a:t>
            </a:r>
            <a:r>
              <a:rPr lang="en-US" baseline="-25000" dirty="0" smtClean="0"/>
              <a:t>i</a:t>
            </a:r>
            <a:r>
              <a:rPr lang="en-US" dirty="0" smtClean="0"/>
              <a:t>,t</a:t>
            </a:r>
            <a:r>
              <a:rPr lang="en-US" baseline="-25000" dirty="0" smtClean="0"/>
              <a:t>i+1</a:t>
            </a:r>
            <a:r>
              <a:rPr lang="en-US" dirty="0" smtClean="0"/>
              <a:t>]</a:t>
            </a:r>
            <a:endParaRPr lang="en-US" dirty="0"/>
          </a:p>
          <a:p>
            <a:endParaRPr lang="en-US" b="1" dirty="0"/>
          </a:p>
          <a:p>
            <a:r>
              <a:rPr lang="en-US" b="1" dirty="0" smtClean="0"/>
              <a:t>Claim 2: </a:t>
            </a:r>
            <a:r>
              <a:rPr lang="en-US" dirty="0" smtClean="0"/>
              <a:t>Can find legal red-blue pebbling in which </a:t>
            </a:r>
          </a:p>
          <a:p>
            <a:pPr marL="990600" lvl="1" indent="-457200">
              <a:buFont typeface="+mj-lt"/>
              <a:buAutoNum type="arabicPeriod"/>
            </a:pPr>
            <a:r>
              <a:rPr lang="en-US" dirty="0" smtClean="0"/>
              <a:t>The number of </a:t>
            </a:r>
            <a:r>
              <a:rPr lang="en-US" dirty="0" smtClean="0">
                <a:solidFill>
                  <a:srgbClr val="00339A"/>
                </a:solidFill>
              </a:rPr>
              <a:t>blue</a:t>
            </a:r>
            <a:r>
              <a:rPr lang="en-US" dirty="0" smtClean="0"/>
              <a:t> moves during each interval </a:t>
            </a:r>
            <a:r>
              <a:rPr lang="en-US" dirty="0"/>
              <a:t>[1+t</a:t>
            </a:r>
            <a:r>
              <a:rPr lang="en-US" baseline="-25000" dirty="0"/>
              <a:t>i</a:t>
            </a:r>
            <a:r>
              <a:rPr lang="en-US" dirty="0"/>
              <a:t>,t</a:t>
            </a:r>
            <a:r>
              <a:rPr lang="en-US" baseline="-25000" dirty="0"/>
              <a:t>i+1</a:t>
            </a:r>
            <a:r>
              <a:rPr lang="en-US" dirty="0" smtClean="0"/>
              <a:t>] is at most 4m</a:t>
            </a:r>
          </a:p>
          <a:p>
            <a:pPr marL="990600" lvl="1" indent="-457200">
              <a:buFont typeface="+mj-lt"/>
              <a:buAutoNum type="arabicPeriod"/>
            </a:pPr>
            <a:r>
              <a:rPr lang="en-US" dirty="0" smtClean="0"/>
              <a:t>We never use more than 8m </a:t>
            </a:r>
            <a:r>
              <a:rPr lang="en-US" dirty="0" smtClean="0">
                <a:solidFill>
                  <a:srgbClr val="FF0000"/>
                </a:solidFill>
              </a:rPr>
              <a:t>red</a:t>
            </a:r>
            <a:r>
              <a:rPr lang="en-US" dirty="0" smtClean="0"/>
              <a:t> pebbles.</a:t>
            </a:r>
            <a:endParaRPr lang="en-US"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32</a:t>
            </a:fld>
            <a:endParaRPr lang="en-US"/>
          </a:p>
        </p:txBody>
      </p:sp>
    </p:spTree>
    <p:extLst>
      <p:ext uri="{BB962C8B-B14F-4D97-AF65-F5344CB8AC3E}">
        <p14:creationId xmlns:p14="http://schemas.microsoft.com/office/powerpoint/2010/main" val="10785715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Reduction</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838200" y="1825625"/>
                <a:ext cx="5334000" cy="4351338"/>
              </a:xfrm>
            </p:spPr>
            <p:txBody>
              <a:bodyPr/>
              <a:lstStyle/>
              <a:p>
                <a:pPr marL="50800" indent="0">
                  <a:buNone/>
                </a:pPr>
                <a:r>
                  <a:rPr lang="en-US" b="1" dirty="0" smtClean="0"/>
                  <a:t>Claim 1: </a:t>
                </a:r>
                <a:r>
                  <a:rPr lang="en-US" dirty="0"/>
                  <a:t>Attacker must transfer at least mw bits to/from cache during each interval [1+t</a:t>
                </a:r>
                <a:r>
                  <a:rPr lang="en-US" baseline="-25000" dirty="0"/>
                  <a:t>i</a:t>
                </a:r>
                <a:r>
                  <a:rPr lang="en-US" dirty="0"/>
                  <a:t>,t</a:t>
                </a:r>
                <a:r>
                  <a:rPr lang="en-US" baseline="-25000" dirty="0"/>
                  <a:t>i+1</a:t>
                </a:r>
                <a:r>
                  <a:rPr lang="en-US" dirty="0"/>
                  <a:t>]</a:t>
                </a:r>
              </a:p>
              <a:p>
                <a:pPr marL="50800" indent="0">
                  <a:buNone/>
                </a:pPr>
                <a:r>
                  <a:rPr lang="en-US" b="1" dirty="0" smtClean="0"/>
                  <a:t>Proof Sketch: </a:t>
                </a:r>
                <a:r>
                  <a:rPr lang="en-US" dirty="0" smtClean="0"/>
                  <a:t>Suppose not then we could use an extractor to extract 3m labels with a hint of size </a:t>
                </a:r>
                <a:endParaRPr lang="en-US" b="0" i="0" dirty="0" smtClean="0">
                  <a:latin typeface="Cambria Math" panose="02040503050406030204" pitchFamily="18" charset="0"/>
                </a:endParaRPr>
              </a:p>
              <a:p>
                <a:pPr marL="50800" indent="0">
                  <a:buNone/>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m:t>
                      </m:r>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h</m:t>
                          </m:r>
                        </m:e>
                      </m:d>
                      <m:r>
                        <a:rPr lang="en-US" b="0" i="1" smtClean="0">
                          <a:latin typeface="Cambria Math" panose="02040503050406030204" pitchFamily="18" charset="0"/>
                        </a:rPr>
                        <m:t>−2</m:t>
                      </m:r>
                      <m:r>
                        <a:rPr lang="en-US" b="0" i="1" smtClean="0">
                          <a:latin typeface="Cambria Math" panose="02040503050406030204" pitchFamily="18" charset="0"/>
                        </a:rPr>
                        <m:t>𝑚𝑤</m:t>
                      </m:r>
                      <m:r>
                        <a:rPr lang="en-US" b="0" i="1" smtClean="0">
                          <a:latin typeface="Cambria Math" panose="02040503050406030204" pitchFamily="18" charset="0"/>
                        </a:rPr>
                        <m:t>)≪</m:t>
                      </m:r>
                      <m:r>
                        <a:rPr lang="en-US" b="0" i="0" smtClean="0">
                          <a:latin typeface="Cambria Math" panose="02040503050406030204" pitchFamily="18" charset="0"/>
                          <a:ea typeface="Cambria Math" panose="02040503050406030204" pitchFamily="18" charset="0"/>
                        </a:rPr>
                        <m:t>3</m:t>
                      </m:r>
                      <m:r>
                        <m:rPr>
                          <m:sty m:val="p"/>
                        </m:rPr>
                        <a:rPr lang="en-US" b="0" i="0" smtClean="0">
                          <a:latin typeface="Cambria Math" panose="02040503050406030204" pitchFamily="18" charset="0"/>
                          <a:ea typeface="Cambria Math" panose="02040503050406030204" pitchFamily="18" charset="0"/>
                        </a:rPr>
                        <m:t>mw</m:t>
                      </m:r>
                    </m:oMath>
                  </m:oMathPara>
                </a14:m>
                <a:endParaRPr lang="en-US" dirty="0"/>
              </a:p>
              <a:p>
                <a:pPr marL="50800" indent="0">
                  <a:buNone/>
                </a:pPr>
                <a:endParaRPr lang="en-US" dirty="0" smtClean="0"/>
              </a:p>
              <a:p>
                <a:pPr marL="50800" indent="0">
                  <a:buNone/>
                </a:pPr>
                <a:r>
                  <a:rPr lang="en-US" dirty="0" smtClean="0"/>
                  <a:t>The odds of this happening are negligible!</a:t>
                </a:r>
              </a:p>
              <a:p>
                <a:endParaRPr lang="en-US" b="1" dirty="0" smtClean="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838200" y="1825625"/>
                <a:ext cx="5334000" cy="4351338"/>
              </a:xfrm>
              <a:blipFill>
                <a:blip r:embed="rId2"/>
                <a:stretch>
                  <a:fillRect l="-1486" r="-3657" b="-71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 Placeholder 3"/>
              <p:cNvSpPr>
                <a:spLocks noGrp="1"/>
              </p:cNvSpPr>
              <p:nvPr>
                <p:ph type="body" idx="2"/>
              </p:nvPr>
            </p:nvSpPr>
            <p:spPr>
              <a:xfrm>
                <a:off x="6172200" y="1825625"/>
                <a:ext cx="5562600" cy="4351338"/>
              </a:xfrm>
            </p:spPr>
            <p:txBody>
              <a:bodyPr/>
              <a:lstStyle/>
              <a:p>
                <a:r>
                  <a:rPr lang="en-US" b="1" dirty="0" smtClean="0"/>
                  <a:t>Extractor Hint:</a:t>
                </a:r>
              </a:p>
              <a:p>
                <a:pPr lvl="1"/>
                <a:r>
                  <a:rPr lang="en-US" b="1" dirty="0" smtClean="0"/>
                  <a:t>State </a:t>
                </a:r>
                <a14:m>
                  <m:oMath xmlns:m="http://schemas.openxmlformats.org/officeDocument/2006/math">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ea typeface="Cambria Math" panose="02040503050406030204" pitchFamily="18" charset="0"/>
                          </a:rPr>
                          <m:t>𝝈</m:t>
                        </m:r>
                      </m:e>
                      <m:sub>
                        <m:sSub>
                          <m:sSubPr>
                            <m:ctrlPr>
                              <a:rPr lang="en-US" b="1" i="1">
                                <a:solidFill>
                                  <a:srgbClr val="FF0000"/>
                                </a:solidFill>
                                <a:latin typeface="Cambria Math" panose="02040503050406030204" pitchFamily="18" charset="0"/>
                                <a:ea typeface="Cambria Math" panose="02040503050406030204" pitchFamily="18" charset="0"/>
                              </a:rPr>
                            </m:ctrlPr>
                          </m:sSubPr>
                          <m:e>
                            <m:r>
                              <a:rPr lang="en-US" b="1" i="1">
                                <a:solidFill>
                                  <a:srgbClr val="FF0000"/>
                                </a:solidFill>
                                <a:latin typeface="Cambria Math" panose="02040503050406030204" pitchFamily="18" charset="0"/>
                                <a:ea typeface="Cambria Math" panose="02040503050406030204" pitchFamily="18" charset="0"/>
                              </a:rPr>
                              <m:t>𝟏</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𝒕</m:t>
                            </m:r>
                          </m:e>
                          <m:sub>
                            <m:r>
                              <a:rPr lang="en-US" b="1" i="1">
                                <a:solidFill>
                                  <a:srgbClr val="FF0000"/>
                                </a:solidFill>
                                <a:latin typeface="Cambria Math" panose="02040503050406030204" pitchFamily="18" charset="0"/>
                                <a:ea typeface="Cambria Math" panose="02040503050406030204" pitchFamily="18" charset="0"/>
                              </a:rPr>
                              <m:t>𝒊</m:t>
                            </m:r>
                          </m:sub>
                        </m:sSub>
                      </m:sub>
                    </m:sSub>
                  </m:oMath>
                </a14:m>
                <a:r>
                  <a:rPr lang="en-US" b="1" dirty="0"/>
                  <a:t> of PROM attacker cache A at time </a:t>
                </a:r>
                <a:r>
                  <a:rPr lang="en-US" dirty="0" smtClean="0"/>
                  <a:t>1+t</a:t>
                </a:r>
                <a:r>
                  <a:rPr lang="en-US" baseline="-25000" dirty="0" smtClean="0"/>
                  <a:t>i</a:t>
                </a:r>
                <a:endParaRPr lang="en-US" b="1" dirty="0"/>
              </a:p>
              <a:p>
                <a:pPr lvl="2"/>
                <a:r>
                  <a:rPr lang="en-US" b="1" dirty="0"/>
                  <a:t>ignore </a:t>
                </a:r>
                <a:r>
                  <a:rPr lang="en-US" b="1" dirty="0">
                    <a:solidFill>
                      <a:srgbClr val="00339A"/>
                    </a:solidFill>
                  </a:rPr>
                  <a:t>memory</a:t>
                </a:r>
                <a:r>
                  <a:rPr lang="en-US" b="1" dirty="0"/>
                  <a:t> </a:t>
                </a:r>
                <a14:m>
                  <m:oMath xmlns:m="http://schemas.openxmlformats.org/officeDocument/2006/math">
                    <m:d>
                      <m:dPr>
                        <m:ctrlPr>
                          <a:rPr lang="en-US" b="1" i="1">
                            <a:latin typeface="Cambria Math" panose="02040503050406030204" pitchFamily="18" charset="0"/>
                          </a:rPr>
                        </m:ctrlPr>
                      </m:dPr>
                      <m:e>
                        <m:sSub>
                          <m:sSubPr>
                            <m:ctrlPr>
                              <a:rPr lang="en-US" b="1" i="1">
                                <a:solidFill>
                                  <a:srgbClr val="003DB8"/>
                                </a:solidFill>
                                <a:latin typeface="Cambria Math" panose="02040503050406030204" pitchFamily="18" charset="0"/>
                              </a:rPr>
                            </m:ctrlPr>
                          </m:sSubPr>
                          <m:e>
                            <m:r>
                              <a:rPr lang="en-US" b="1" i="1">
                                <a:solidFill>
                                  <a:srgbClr val="003DB8"/>
                                </a:solidFill>
                                <a:latin typeface="Cambria Math" panose="02040503050406030204" pitchFamily="18" charset="0"/>
                                <a:ea typeface="Cambria Math" panose="02040503050406030204" pitchFamily="18" charset="0"/>
                              </a:rPr>
                              <m:t>𝝃</m:t>
                            </m:r>
                          </m:e>
                          <m:sub>
                            <m:sSub>
                              <m:sSubPr>
                                <m:ctrlPr>
                                  <a:rPr lang="en-US" b="1" i="1">
                                    <a:solidFill>
                                      <a:srgbClr val="003DB8"/>
                                    </a:solidFill>
                                    <a:latin typeface="Cambria Math" panose="02040503050406030204" pitchFamily="18" charset="0"/>
                                    <a:ea typeface="Cambria Math" panose="02040503050406030204" pitchFamily="18" charset="0"/>
                                  </a:rPr>
                                </m:ctrlPr>
                              </m:sSubPr>
                              <m:e>
                                <m:r>
                                  <a:rPr lang="en-US" b="1" i="1">
                                    <a:solidFill>
                                      <a:srgbClr val="003DB8"/>
                                    </a:solidFill>
                                    <a:latin typeface="Cambria Math" panose="02040503050406030204" pitchFamily="18" charset="0"/>
                                    <a:ea typeface="Cambria Math" panose="02040503050406030204" pitchFamily="18" charset="0"/>
                                  </a:rPr>
                                  <m:t>𝟏</m:t>
                                </m:r>
                                <m:r>
                                  <a:rPr lang="en-US" b="1" i="1">
                                    <a:solidFill>
                                      <a:srgbClr val="003DB8"/>
                                    </a:solidFill>
                                    <a:latin typeface="Cambria Math" panose="02040503050406030204" pitchFamily="18" charset="0"/>
                                    <a:ea typeface="Cambria Math" panose="02040503050406030204" pitchFamily="18" charset="0"/>
                                  </a:rPr>
                                  <m:t>+</m:t>
                                </m:r>
                                <m:r>
                                  <a:rPr lang="en-US" b="1" i="1">
                                    <a:solidFill>
                                      <a:srgbClr val="003DB8"/>
                                    </a:solidFill>
                                    <a:latin typeface="Cambria Math" panose="02040503050406030204" pitchFamily="18" charset="0"/>
                                    <a:ea typeface="Cambria Math" panose="02040503050406030204" pitchFamily="18" charset="0"/>
                                  </a:rPr>
                                  <m:t>𝒕</m:t>
                                </m:r>
                              </m:e>
                              <m:sub>
                                <m:r>
                                  <a:rPr lang="en-US" b="1" i="1">
                                    <a:solidFill>
                                      <a:srgbClr val="003DB8"/>
                                    </a:solidFill>
                                    <a:latin typeface="Cambria Math" panose="02040503050406030204" pitchFamily="18" charset="0"/>
                                    <a:ea typeface="Cambria Math" panose="02040503050406030204" pitchFamily="18" charset="0"/>
                                  </a:rPr>
                                  <m:t>𝒊</m:t>
                                </m:r>
                              </m:sub>
                            </m:sSub>
                          </m:sub>
                        </m:sSub>
                        <m:r>
                          <a:rPr lang="en-US" b="1" i="1">
                            <a:solidFill>
                              <a:srgbClr val="003DB8"/>
                            </a:solidFill>
                            <a:latin typeface="Cambria Math" panose="02040503050406030204" pitchFamily="18" charset="0"/>
                          </a:rPr>
                          <m:t> </m:t>
                        </m:r>
                      </m:e>
                    </m:d>
                  </m:oMath>
                </a14:m>
                <a:endParaRPr lang="en-US" b="1" dirty="0" smtClean="0">
                  <a:solidFill>
                    <a:srgbClr val="003DB8"/>
                  </a:solidFill>
                </a:endParaRPr>
              </a:p>
              <a:p>
                <a:pPr lvl="2"/>
                <a:r>
                  <a:rPr lang="en-US" b="1" dirty="0"/>
                  <a:t>At most mw bits</a:t>
                </a:r>
                <a:endParaRPr lang="en-US" b="1" dirty="0">
                  <a:solidFill>
                    <a:srgbClr val="003DB8"/>
                  </a:solidFill>
                </a:endParaRPr>
              </a:p>
              <a:p>
                <a:pPr lvl="1"/>
                <a:r>
                  <a:rPr lang="en-US" b="1" dirty="0" smtClean="0"/>
                  <a:t>List of messages passed to/from cache during interval </a:t>
                </a:r>
                <a:r>
                  <a:rPr lang="en-US" dirty="0"/>
                  <a:t>[1+t</a:t>
                </a:r>
                <a:r>
                  <a:rPr lang="en-US" baseline="-25000" dirty="0"/>
                  <a:t>i</a:t>
                </a:r>
                <a:r>
                  <a:rPr lang="en-US" dirty="0"/>
                  <a:t>,t</a:t>
                </a:r>
                <a:r>
                  <a:rPr lang="en-US" baseline="-25000" dirty="0"/>
                  <a:t>i+1</a:t>
                </a:r>
                <a:r>
                  <a:rPr lang="en-US" dirty="0" smtClean="0"/>
                  <a:t>]</a:t>
                </a:r>
              </a:p>
              <a:p>
                <a:pPr lvl="2"/>
                <a:r>
                  <a:rPr lang="en-US" b="1" dirty="0"/>
                  <a:t>At most mw bits</a:t>
                </a:r>
                <a:endParaRPr lang="en-US" b="1" dirty="0">
                  <a:solidFill>
                    <a:srgbClr val="003DB8"/>
                  </a:solidFill>
                </a:endParaRPr>
              </a:p>
              <a:p>
                <a:pPr lvl="1"/>
                <a:r>
                  <a:rPr lang="en-US" i="1" dirty="0" smtClean="0"/>
                  <a:t>List </a:t>
                </a:r>
                <a:r>
                  <a:rPr lang="en-US" i="1" dirty="0"/>
                  <a:t>of labels in</a:t>
                </a:r>
                <a:r>
                  <a:rPr lang="en-US" b="1" dirty="0"/>
                  <a:t> </a:t>
                </a:r>
                <a:r>
                  <a:rPr lang="en-US" dirty="0" err="1"/>
                  <a:t>QueryFirst</a:t>
                </a:r>
                <a:r>
                  <a:rPr lang="en-US" dirty="0"/>
                  <a:t>(t</a:t>
                </a:r>
                <a:r>
                  <a:rPr lang="en-US" baseline="-25000" dirty="0"/>
                  <a:t>i</a:t>
                </a:r>
                <a:r>
                  <a:rPr lang="en-US" dirty="0"/>
                  <a:t>,t</a:t>
                </a:r>
                <a:r>
                  <a:rPr lang="en-US" baseline="-25000" dirty="0"/>
                  <a:t>i+1</a:t>
                </a:r>
                <a:r>
                  <a:rPr lang="en-US" dirty="0" smtClean="0"/>
                  <a:t>) to extract (plus information to  recognize relevant queries)</a:t>
                </a:r>
              </a:p>
              <a:p>
                <a:pPr lvl="2"/>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r>
                          <a:rPr lang="en-US" b="0" i="1" smtClean="0">
                            <a:latin typeface="Cambria Math" panose="02040503050406030204" pitchFamily="18" charset="0"/>
                          </a:rPr>
                          <m:t> </m:t>
                        </m:r>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e>
                            </m:func>
                          </m:e>
                        </m:d>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𝑚𝑤</m:t>
                    </m:r>
                  </m:oMath>
                </a14:m>
                <a:endParaRPr lang="en-US" dirty="0"/>
              </a:p>
            </p:txBody>
          </p:sp>
        </mc:Choice>
        <mc:Fallback>
          <p:sp>
            <p:nvSpPr>
              <p:cNvPr id="4" name="Text Placeholder 3"/>
              <p:cNvSpPr>
                <a:spLocks noGrp="1" noRot="1" noChangeAspect="1" noMove="1" noResize="1" noEditPoints="1" noAdjustHandles="1" noChangeArrowheads="1" noChangeShapeType="1" noTextEdit="1"/>
              </p:cNvSpPr>
              <p:nvPr>
                <p:ph type="body" idx="2"/>
              </p:nvPr>
            </p:nvSpPr>
            <p:spPr>
              <a:xfrm>
                <a:off x="6172200" y="1825625"/>
                <a:ext cx="5562600" cy="4351338"/>
              </a:xfrm>
              <a:blipFill>
                <a:blip r:embed="rId3"/>
                <a:stretch>
                  <a:fillRect l="-1206" b="-7563"/>
                </a:stretch>
              </a:blipFill>
            </p:spPr>
            <p:txBody>
              <a:bodyPr/>
              <a:lstStyle/>
              <a:p>
                <a:r>
                  <a:rPr lang="en-US">
                    <a:noFill/>
                  </a:rPr>
                  <a:t> </a:t>
                </a:r>
              </a:p>
            </p:txBody>
          </p:sp>
        </mc:Fallback>
      </mc:AlternateContent>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33</a:t>
            </a:fld>
            <a:endParaRPr lang="en-US"/>
          </a:p>
        </p:txBody>
      </p:sp>
    </p:spTree>
    <p:extLst>
      <p:ext uri="{BB962C8B-B14F-4D97-AF65-F5344CB8AC3E}">
        <p14:creationId xmlns:p14="http://schemas.microsoft.com/office/powerpoint/2010/main" val="23363865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Extractor for Pebbling Reduction</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r>
                  <a:rPr lang="en-US" dirty="0" smtClean="0"/>
                  <a:t>Given state of cache </a:t>
                </a:r>
                <a14:m>
                  <m:oMath xmlns:m="http://schemas.openxmlformats.org/officeDocument/2006/math">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ea typeface="Cambria Math" panose="02040503050406030204" pitchFamily="18" charset="0"/>
                          </a:rPr>
                          <m:t>𝝈</m:t>
                        </m:r>
                      </m:e>
                      <m:sub>
                        <m:sSub>
                          <m:sSubPr>
                            <m:ctrlPr>
                              <a:rPr lang="en-US" b="1" i="1">
                                <a:solidFill>
                                  <a:srgbClr val="FF0000"/>
                                </a:solidFill>
                                <a:latin typeface="Cambria Math" panose="02040503050406030204" pitchFamily="18" charset="0"/>
                                <a:ea typeface="Cambria Math" panose="02040503050406030204" pitchFamily="18" charset="0"/>
                              </a:rPr>
                            </m:ctrlPr>
                          </m:sSubPr>
                          <m:e>
                            <m:r>
                              <a:rPr lang="en-US" b="1" i="1">
                                <a:solidFill>
                                  <a:srgbClr val="FF0000"/>
                                </a:solidFill>
                                <a:latin typeface="Cambria Math" panose="02040503050406030204" pitchFamily="18" charset="0"/>
                                <a:ea typeface="Cambria Math" panose="02040503050406030204" pitchFamily="18" charset="0"/>
                              </a:rPr>
                              <m:t>𝟏</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𝒕</m:t>
                            </m:r>
                          </m:e>
                          <m:sub>
                            <m:r>
                              <a:rPr lang="en-US" b="1" i="1">
                                <a:solidFill>
                                  <a:srgbClr val="FF0000"/>
                                </a:solidFill>
                                <a:latin typeface="Cambria Math" panose="02040503050406030204" pitchFamily="18" charset="0"/>
                                <a:ea typeface="Cambria Math" panose="02040503050406030204" pitchFamily="18" charset="0"/>
                              </a:rPr>
                              <m:t>𝒊</m:t>
                            </m:r>
                          </m:sub>
                        </m:sSub>
                      </m:sub>
                    </m:sSub>
                  </m:oMath>
                </a14:m>
                <a:r>
                  <a:rPr lang="en-US" dirty="0" smtClean="0"/>
                  <a:t> and list of messages passed to/from memory we can simulate the attacker.</a:t>
                </a:r>
              </a:p>
              <a:p>
                <a:r>
                  <a:rPr lang="en-US" dirty="0" smtClean="0"/>
                  <a:t>When the attacker submits the </a:t>
                </a:r>
                <a:r>
                  <a:rPr lang="en-US" dirty="0" err="1" smtClean="0"/>
                  <a:t>i</a:t>
                </a:r>
                <a:r>
                  <a:rPr lang="en-US" baseline="30000" dirty="0" err="1" smtClean="0"/>
                  <a:t>th</a:t>
                </a:r>
                <a:r>
                  <a:rPr lang="en-US" dirty="0" smtClean="0"/>
                  <a:t> random oracle query</a:t>
                </a:r>
              </a:p>
              <a:p>
                <a:pPr lvl="1"/>
                <a:r>
                  <a:rPr lang="en-US" dirty="0" smtClean="0"/>
                  <a:t>Check hint to see the </a:t>
                </a:r>
                <a:r>
                  <a:rPr lang="en-US" dirty="0" err="1" smtClean="0"/>
                  <a:t>i</a:t>
                </a:r>
                <a:r>
                  <a:rPr lang="en-US" baseline="30000" dirty="0" err="1" smtClean="0"/>
                  <a:t>th</a:t>
                </a:r>
                <a:r>
                  <a:rPr lang="en-US" dirty="0" smtClean="0"/>
                  <a:t> query x is of interest</a:t>
                </a:r>
              </a:p>
              <a:p>
                <a:pPr lvl="1"/>
                <a:r>
                  <a:rPr lang="en-US" dirty="0" smtClean="0"/>
                  <a:t>Otherwise forward query to random oracle</a:t>
                </a:r>
              </a:p>
              <a:p>
                <a:pPr lvl="2"/>
                <a:endParaRPr lang="en-US" dirty="0" smtClean="0"/>
              </a:p>
              <a:p>
                <a:pPr lvl="1"/>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l="-1294" r="-2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 Placeholder 3"/>
              <p:cNvSpPr>
                <a:spLocks noGrp="1"/>
              </p:cNvSpPr>
              <p:nvPr>
                <p:ph type="body" idx="2"/>
              </p:nvPr>
            </p:nvSpPr>
            <p:spPr/>
            <p:txBody>
              <a:bodyPr/>
              <a:lstStyle/>
              <a:p>
                <a:r>
                  <a:rPr lang="en-US" dirty="0" smtClean="0"/>
                  <a:t>Label appears “out of the </a:t>
                </a:r>
                <a:r>
                  <a:rPr lang="en-US" dirty="0" smtClean="0">
                    <a:solidFill>
                      <a:srgbClr val="00339A"/>
                    </a:solidFill>
                  </a:rPr>
                  <a:t>blue</a:t>
                </a:r>
                <a:r>
                  <a:rPr lang="en-US" dirty="0" smtClean="0"/>
                  <a:t>”</a:t>
                </a:r>
              </a:p>
              <a:p>
                <a:pPr lvl="1"/>
                <a14:m>
                  <m:oMath xmlns:m="http://schemas.openxmlformats.org/officeDocument/2006/math">
                    <m:r>
                      <a:rPr lang="en-US" i="1">
                        <a:latin typeface="Cambria Math" panose="02040503050406030204" pitchFamily="18" charset="0"/>
                      </a:rPr>
                      <m:t>𝐿</m:t>
                    </m:r>
                    <m:r>
                      <a:rPr lang="en-US" i="1" baseline="-25000">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𝐻</m:t>
                    </m:r>
                    <m:r>
                      <a:rPr lang="en-US" i="1">
                        <a:latin typeface="Cambria Math" panose="02040503050406030204" pitchFamily="18" charset="0"/>
                      </a:rPr>
                      <m:t>(</m:t>
                    </m:r>
                    <m:r>
                      <a:rPr lang="en-US" i="1">
                        <a:latin typeface="Cambria Math" panose="02040503050406030204" pitchFamily="18" charset="0"/>
                      </a:rPr>
                      <m:t>𝑣</m:t>
                    </m:r>
                    <m:r>
                      <a:rPr lang="en-US" i="1">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𝐿</m:t>
                        </m:r>
                      </m:e>
                      <m:sub>
                        <m:r>
                          <a:rPr lang="en-US" i="1">
                            <a:solidFill>
                              <a:srgbClr val="003DB8"/>
                            </a:solidFill>
                            <a:latin typeface="Cambria Math" panose="02040503050406030204" pitchFamily="18" charset="0"/>
                          </a:rPr>
                          <m:t>𝑣</m:t>
                        </m:r>
                        <m:r>
                          <a:rPr lang="en-US" i="1">
                            <a:solidFill>
                              <a:srgbClr val="003DB8"/>
                            </a:solidFill>
                            <a:latin typeface="Cambria Math" panose="02040503050406030204" pitchFamily="18" charset="0"/>
                          </a:rPr>
                          <m:t>−1</m:t>
                        </m:r>
                      </m:sub>
                    </m:sSub>
                    <m:r>
                      <a:rPr lang="en-US" i="1">
                        <a:solidFill>
                          <a:srgbClr val="003DB8"/>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𝐿</m:t>
                        </m:r>
                      </m:e>
                      <m:sub>
                        <m:r>
                          <a:rPr lang="en-US" i="1">
                            <a:solidFill>
                              <a:srgbClr val="003DB8"/>
                            </a:solidFill>
                            <a:latin typeface="Cambria Math" panose="02040503050406030204" pitchFamily="18" charset="0"/>
                          </a:rPr>
                          <m:t>𝑟</m:t>
                        </m:r>
                        <m:r>
                          <a:rPr lang="en-US" i="1">
                            <a:solidFill>
                              <a:srgbClr val="003DB8"/>
                            </a:solidFill>
                            <a:latin typeface="Cambria Math" panose="02040503050406030204" pitchFamily="18" charset="0"/>
                          </a:rPr>
                          <m:t>(</m:t>
                        </m:r>
                        <m:r>
                          <a:rPr lang="en-US" i="1">
                            <a:solidFill>
                              <a:srgbClr val="003DB8"/>
                            </a:solidFill>
                            <a:latin typeface="Cambria Math" panose="02040503050406030204" pitchFamily="18" charset="0"/>
                          </a:rPr>
                          <m:t>𝑉</m:t>
                        </m:r>
                        <m:r>
                          <a:rPr lang="en-US" i="1">
                            <a:solidFill>
                              <a:srgbClr val="003DB8"/>
                            </a:solidFill>
                            <a:latin typeface="Cambria Math" panose="02040503050406030204" pitchFamily="18" charset="0"/>
                          </a:rPr>
                          <m:t>)</m:t>
                        </m:r>
                      </m:sub>
                    </m:sSub>
                    <m:r>
                      <a:rPr lang="en-US" i="1">
                        <a:latin typeface="Cambria Math" panose="02040503050406030204" pitchFamily="18" charset="0"/>
                      </a:rPr>
                      <m:t>)</m:t>
                    </m:r>
                  </m:oMath>
                </a14:m>
                <a:endParaRPr lang="en-US" dirty="0"/>
              </a:p>
              <a:p>
                <a:pPr lvl="1"/>
                <a:r>
                  <a:rPr lang="en-US" dirty="0"/>
                  <a:t>Query to obtain </a:t>
                </a:r>
                <a14:m>
                  <m:oMath xmlns:m="http://schemas.openxmlformats.org/officeDocument/2006/math">
                    <m:r>
                      <a:rPr lang="en-US" i="1">
                        <a:latin typeface="Cambria Math" panose="02040503050406030204" pitchFamily="18" charset="0"/>
                      </a:rPr>
                      <m:t>𝐿</m:t>
                    </m:r>
                    <m:r>
                      <a:rPr lang="en-US" i="1" baseline="-25000">
                        <a:latin typeface="Cambria Math" panose="02040503050406030204" pitchFamily="18" charset="0"/>
                      </a:rPr>
                      <m:t>𝑣</m:t>
                    </m:r>
                  </m:oMath>
                </a14:m>
                <a:r>
                  <a:rPr lang="en-US" dirty="0"/>
                  <a:t> reveals previously unseen label(s) </a:t>
                </a:r>
                <a14:m>
                  <m:oMath xmlns:m="http://schemas.openxmlformats.org/officeDocument/2006/math">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𝐿</m:t>
                        </m:r>
                      </m:e>
                      <m:sub>
                        <m:r>
                          <a:rPr lang="en-US" i="1">
                            <a:solidFill>
                              <a:srgbClr val="003DB8"/>
                            </a:solidFill>
                            <a:latin typeface="Cambria Math" panose="02040503050406030204" pitchFamily="18" charset="0"/>
                          </a:rPr>
                          <m:t>𝑣</m:t>
                        </m:r>
                        <m:r>
                          <a:rPr lang="en-US" i="1">
                            <a:solidFill>
                              <a:srgbClr val="003DB8"/>
                            </a:solidFill>
                            <a:latin typeface="Cambria Math" panose="02040503050406030204" pitchFamily="18" charset="0"/>
                          </a:rPr>
                          <m:t>−1</m:t>
                        </m:r>
                      </m:sub>
                    </m:sSub>
                  </m:oMath>
                </a14:m>
                <a:r>
                  <a:rPr lang="en-US" dirty="0"/>
                  <a:t> and/or </a:t>
                </a:r>
                <a14:m>
                  <m:oMath xmlns:m="http://schemas.openxmlformats.org/officeDocument/2006/math">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𝐿</m:t>
                        </m:r>
                      </m:e>
                      <m:sub>
                        <m:r>
                          <a:rPr lang="en-US" i="1">
                            <a:solidFill>
                              <a:srgbClr val="003DB8"/>
                            </a:solidFill>
                            <a:latin typeface="Cambria Math" panose="02040503050406030204" pitchFamily="18" charset="0"/>
                          </a:rPr>
                          <m:t>𝑟</m:t>
                        </m:r>
                        <m:r>
                          <a:rPr lang="en-US" i="1">
                            <a:solidFill>
                              <a:srgbClr val="003DB8"/>
                            </a:solidFill>
                            <a:latin typeface="Cambria Math" panose="02040503050406030204" pitchFamily="18" charset="0"/>
                          </a:rPr>
                          <m:t>(</m:t>
                        </m:r>
                        <m:r>
                          <a:rPr lang="en-US" i="1">
                            <a:solidFill>
                              <a:srgbClr val="003DB8"/>
                            </a:solidFill>
                            <a:latin typeface="Cambria Math" panose="02040503050406030204" pitchFamily="18" charset="0"/>
                          </a:rPr>
                          <m:t>𝑉</m:t>
                        </m:r>
                        <m:r>
                          <a:rPr lang="en-US" i="1">
                            <a:solidFill>
                              <a:srgbClr val="003DB8"/>
                            </a:solidFill>
                            <a:latin typeface="Cambria Math" panose="02040503050406030204" pitchFamily="18" charset="0"/>
                          </a:rPr>
                          <m:t>)</m:t>
                        </m:r>
                      </m:sub>
                    </m:sSub>
                  </m:oMath>
                </a14:m>
                <a:endParaRPr lang="en-US" dirty="0" smtClean="0"/>
              </a:p>
              <a:p>
                <a:pPr lvl="1"/>
                <a:r>
                  <a:rPr lang="en-US" dirty="0" smtClean="0"/>
                  <a:t>Hint </a:t>
                </a:r>
                <a:r>
                  <a:rPr lang="en-US" dirty="0"/>
                  <a:t>indicates that </a:t>
                </a:r>
                <a:r>
                  <a:rPr lang="en-US" dirty="0" err="1"/>
                  <a:t>i</a:t>
                </a:r>
                <a:r>
                  <a:rPr lang="en-US" baseline="30000" dirty="0" err="1"/>
                  <a:t>th</a:t>
                </a:r>
                <a:r>
                  <a:rPr lang="en-US" dirty="0"/>
                  <a:t> query is useful for extraction (i.e., the labels </a:t>
                </a:r>
                <a14:m>
                  <m:oMath xmlns:m="http://schemas.openxmlformats.org/officeDocument/2006/math">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𝐿</m:t>
                        </m:r>
                      </m:e>
                      <m:sub>
                        <m:r>
                          <a:rPr lang="en-US" i="1">
                            <a:solidFill>
                              <a:srgbClr val="003DB8"/>
                            </a:solidFill>
                            <a:latin typeface="Cambria Math" panose="02040503050406030204" pitchFamily="18" charset="0"/>
                          </a:rPr>
                          <m:t>𝑣</m:t>
                        </m:r>
                        <m:r>
                          <a:rPr lang="en-US" i="1">
                            <a:solidFill>
                              <a:srgbClr val="003DB8"/>
                            </a:solidFill>
                            <a:latin typeface="Cambria Math" panose="02040503050406030204" pitchFamily="18" charset="0"/>
                          </a:rPr>
                          <m:t>−1</m:t>
                        </m:r>
                      </m:sub>
                    </m:sSub>
                    <m:r>
                      <a:rPr lang="en-US" i="1">
                        <a:solidFill>
                          <a:srgbClr val="003DB8"/>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𝐿</m:t>
                        </m:r>
                      </m:e>
                      <m:sub>
                        <m:r>
                          <a:rPr lang="en-US" i="1">
                            <a:solidFill>
                              <a:srgbClr val="003DB8"/>
                            </a:solidFill>
                            <a:latin typeface="Cambria Math" panose="02040503050406030204" pitchFamily="18" charset="0"/>
                          </a:rPr>
                          <m:t>𝑟</m:t>
                        </m:r>
                        <m:r>
                          <a:rPr lang="en-US" i="1">
                            <a:solidFill>
                              <a:srgbClr val="003DB8"/>
                            </a:solidFill>
                            <a:latin typeface="Cambria Math" panose="02040503050406030204" pitchFamily="18" charset="0"/>
                          </a:rPr>
                          <m:t>(</m:t>
                        </m:r>
                        <m:r>
                          <a:rPr lang="en-US" i="1">
                            <a:solidFill>
                              <a:srgbClr val="003DB8"/>
                            </a:solidFill>
                            <a:latin typeface="Cambria Math" panose="02040503050406030204" pitchFamily="18" charset="0"/>
                          </a:rPr>
                          <m:t>𝑉</m:t>
                        </m:r>
                        <m:r>
                          <a:rPr lang="en-US" i="1">
                            <a:solidFill>
                              <a:srgbClr val="003DB8"/>
                            </a:solidFill>
                            <a:latin typeface="Cambria Math" panose="02040503050406030204" pitchFamily="18" charset="0"/>
                          </a:rPr>
                          <m:t>)</m:t>
                        </m:r>
                      </m:sub>
                    </m:sSub>
                  </m:oMath>
                </a14:m>
                <a:r>
                  <a:rPr lang="en-US" dirty="0"/>
                  <a:t> are correct)</a:t>
                </a:r>
              </a:p>
              <a:p>
                <a:r>
                  <a:rPr lang="en-US" dirty="0" smtClean="0"/>
                  <a:t>Making the query “ruins” label </a:t>
                </a:r>
                <a14:m>
                  <m:oMath xmlns:m="http://schemas.openxmlformats.org/officeDocument/2006/math">
                    <m:r>
                      <a:rPr lang="en-US" i="1" smtClean="0">
                        <a:solidFill>
                          <a:srgbClr val="003DB8"/>
                        </a:solidFill>
                        <a:latin typeface="Cambria Math" panose="02040503050406030204" pitchFamily="18" charset="0"/>
                      </a:rPr>
                      <m:t>𝐿</m:t>
                    </m:r>
                    <m:r>
                      <a:rPr lang="en-US" i="1" baseline="-25000">
                        <a:solidFill>
                          <a:srgbClr val="003DB8"/>
                        </a:solidFill>
                        <a:latin typeface="Cambria Math" panose="02040503050406030204" pitchFamily="18" charset="0"/>
                      </a:rPr>
                      <m:t>𝑣</m:t>
                    </m:r>
                  </m:oMath>
                </a14:m>
                <a:r>
                  <a:rPr lang="en-US" dirty="0" smtClean="0"/>
                  <a:t> we want to extract</a:t>
                </a:r>
              </a:p>
              <a:p>
                <a:pPr lvl="1"/>
                <a14:m>
                  <m:oMath xmlns:m="http://schemas.openxmlformats.org/officeDocument/2006/math">
                    <m:r>
                      <a:rPr lang="en-US" i="1" smtClean="0">
                        <a:solidFill>
                          <a:srgbClr val="003DB8"/>
                        </a:solidFill>
                        <a:latin typeface="Cambria Math" panose="02040503050406030204" pitchFamily="18" charset="0"/>
                      </a:rPr>
                      <m:t>𝐿</m:t>
                    </m:r>
                    <m:r>
                      <a:rPr lang="en-US" i="1" baseline="-25000">
                        <a:solidFill>
                          <a:srgbClr val="003DB8"/>
                        </a:solidFill>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𝐻</m:t>
                    </m:r>
                    <m:r>
                      <a:rPr lang="en-US" i="1">
                        <a:latin typeface="Cambria Math" panose="02040503050406030204" pitchFamily="18" charset="0"/>
                      </a:rPr>
                      <m:t>(</m:t>
                    </m:r>
                    <m:r>
                      <a:rPr lang="en-US" i="1">
                        <a:latin typeface="Cambria Math" panose="02040503050406030204" pitchFamily="18" charset="0"/>
                      </a:rPr>
                      <m:t>𝑣</m:t>
                    </m:r>
                    <m:r>
                      <a:rPr lang="en-US" i="1">
                        <a:latin typeface="Cambria Math" panose="02040503050406030204" pitchFamily="18" charset="0"/>
                      </a:rPr>
                      <m:t>,</m:t>
                    </m:r>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𝐿</m:t>
                        </m:r>
                      </m:e>
                      <m:sub>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𝐿</m:t>
                        </m:r>
                      </m:e>
                      <m:sub>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𝑉</m:t>
                        </m:r>
                        <m:r>
                          <a:rPr lang="en-US" i="1">
                            <a:solidFill>
                              <a:schemeClr val="tx1"/>
                            </a:solidFill>
                            <a:latin typeface="Cambria Math" panose="02040503050406030204" pitchFamily="18" charset="0"/>
                          </a:rPr>
                          <m:t>)</m:t>
                        </m:r>
                      </m:sub>
                    </m:sSub>
                    <m:r>
                      <a:rPr lang="en-US" i="1">
                        <a:latin typeface="Cambria Math" panose="02040503050406030204" pitchFamily="18" charset="0"/>
                      </a:rPr>
                      <m:t>)</m:t>
                    </m:r>
                  </m:oMath>
                </a14:m>
                <a:endParaRPr lang="en-US" dirty="0" smtClean="0"/>
              </a:p>
              <a:p>
                <a:pPr lvl="1"/>
                <a:endParaRPr lang="en-US" dirty="0" smtClean="0"/>
              </a:p>
              <a:p>
                <a:endParaRPr lang="en-US" dirty="0"/>
              </a:p>
            </p:txBody>
          </p:sp>
        </mc:Choice>
        <mc:Fallback xmlns="">
          <p:sp>
            <p:nvSpPr>
              <p:cNvPr id="4" name="Text Placeholder 3"/>
              <p:cNvSpPr>
                <a:spLocks noGrp="1" noRot="1" noChangeAspect="1" noMove="1" noResize="1" noEditPoints="1" noAdjustHandles="1" noChangeArrowheads="1" noChangeShapeType="1" noTextEdit="1"/>
              </p:cNvSpPr>
              <p:nvPr>
                <p:ph type="body" idx="2"/>
              </p:nvPr>
            </p:nvSpPr>
            <p:spPr>
              <a:blipFill>
                <a:blip r:embed="rId3"/>
                <a:stretch>
                  <a:fillRect l="-1294" r="-1765" b="-7003"/>
                </a:stretch>
              </a:blipFill>
            </p:spPr>
            <p:txBody>
              <a:bodyPr/>
              <a:lstStyle/>
              <a:p>
                <a:r>
                  <a:rPr lang="en-US">
                    <a:noFill/>
                  </a:rPr>
                  <a:t> </a:t>
                </a:r>
              </a:p>
            </p:txBody>
          </p:sp>
        </mc:Fallback>
      </mc:AlternateContent>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34</a:t>
            </a:fld>
            <a:endParaRPr lang="en-US"/>
          </a:p>
        </p:txBody>
      </p:sp>
    </p:spTree>
    <p:extLst>
      <p:ext uri="{BB962C8B-B14F-4D97-AF65-F5344CB8AC3E}">
        <p14:creationId xmlns:p14="http://schemas.microsoft.com/office/powerpoint/2010/main" val="41106154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Extractor for Pebbling Reduction</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r>
                  <a:rPr lang="en-US" dirty="0" smtClean="0"/>
                  <a:t>Given state of cache </a:t>
                </a:r>
                <a14:m>
                  <m:oMath xmlns:m="http://schemas.openxmlformats.org/officeDocument/2006/math">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ea typeface="Cambria Math" panose="02040503050406030204" pitchFamily="18" charset="0"/>
                          </a:rPr>
                          <m:t>𝝈</m:t>
                        </m:r>
                      </m:e>
                      <m:sub>
                        <m:sSub>
                          <m:sSubPr>
                            <m:ctrlPr>
                              <a:rPr lang="en-US" b="1" i="1">
                                <a:solidFill>
                                  <a:srgbClr val="FF0000"/>
                                </a:solidFill>
                                <a:latin typeface="Cambria Math" panose="02040503050406030204" pitchFamily="18" charset="0"/>
                                <a:ea typeface="Cambria Math" panose="02040503050406030204" pitchFamily="18" charset="0"/>
                              </a:rPr>
                            </m:ctrlPr>
                          </m:sSubPr>
                          <m:e>
                            <m:r>
                              <a:rPr lang="en-US" b="1" i="1">
                                <a:solidFill>
                                  <a:srgbClr val="FF0000"/>
                                </a:solidFill>
                                <a:latin typeface="Cambria Math" panose="02040503050406030204" pitchFamily="18" charset="0"/>
                                <a:ea typeface="Cambria Math" panose="02040503050406030204" pitchFamily="18" charset="0"/>
                              </a:rPr>
                              <m:t>𝟏</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𝒕</m:t>
                            </m:r>
                          </m:e>
                          <m:sub>
                            <m:r>
                              <a:rPr lang="en-US" b="1" i="1">
                                <a:solidFill>
                                  <a:srgbClr val="FF0000"/>
                                </a:solidFill>
                                <a:latin typeface="Cambria Math" panose="02040503050406030204" pitchFamily="18" charset="0"/>
                                <a:ea typeface="Cambria Math" panose="02040503050406030204" pitchFamily="18" charset="0"/>
                              </a:rPr>
                              <m:t>𝒊</m:t>
                            </m:r>
                          </m:sub>
                        </m:sSub>
                      </m:sub>
                    </m:sSub>
                  </m:oMath>
                </a14:m>
                <a:r>
                  <a:rPr lang="en-US" dirty="0" smtClean="0"/>
                  <a:t> and list of messages passed to/from memory we can simulate the attacker.</a:t>
                </a:r>
              </a:p>
              <a:p>
                <a:r>
                  <a:rPr lang="en-US" dirty="0" smtClean="0"/>
                  <a:t>When the attacker submits the </a:t>
                </a:r>
                <a:r>
                  <a:rPr lang="en-US" dirty="0" err="1" smtClean="0"/>
                  <a:t>i</a:t>
                </a:r>
                <a:r>
                  <a:rPr lang="en-US" baseline="30000" dirty="0" err="1" smtClean="0"/>
                  <a:t>th</a:t>
                </a:r>
                <a:r>
                  <a:rPr lang="en-US" dirty="0" smtClean="0"/>
                  <a:t> random oracle query</a:t>
                </a:r>
              </a:p>
              <a:p>
                <a:pPr lvl="1"/>
                <a:r>
                  <a:rPr lang="en-US" dirty="0" smtClean="0"/>
                  <a:t>Check hint to see the </a:t>
                </a:r>
                <a:r>
                  <a:rPr lang="en-US" dirty="0" err="1" smtClean="0"/>
                  <a:t>i</a:t>
                </a:r>
                <a:r>
                  <a:rPr lang="en-US" baseline="30000" dirty="0" err="1" smtClean="0"/>
                  <a:t>th</a:t>
                </a:r>
                <a:r>
                  <a:rPr lang="en-US" dirty="0" smtClean="0"/>
                  <a:t> query x is of interest</a:t>
                </a:r>
              </a:p>
              <a:p>
                <a:pPr lvl="1"/>
                <a:r>
                  <a:rPr lang="en-US" dirty="0" smtClean="0"/>
                  <a:t>Otherwise forward query to random oracle and forward the response to the attacker</a:t>
                </a:r>
              </a:p>
              <a:p>
                <a:pPr lvl="2"/>
                <a:endParaRPr lang="en-US" dirty="0" smtClean="0"/>
              </a:p>
              <a:p>
                <a:pPr lvl="1"/>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l="-1294" r="-2824" b="-67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 Placeholder 3"/>
              <p:cNvSpPr>
                <a:spLocks noGrp="1"/>
              </p:cNvSpPr>
              <p:nvPr>
                <p:ph type="body" idx="2"/>
              </p:nvPr>
            </p:nvSpPr>
            <p:spPr/>
            <p:txBody>
              <a:bodyPr/>
              <a:lstStyle/>
              <a:p>
                <a:r>
                  <a:rPr lang="en-US" dirty="0" smtClean="0"/>
                  <a:t>Label appears “out of the </a:t>
                </a:r>
                <a:r>
                  <a:rPr lang="en-US" dirty="0" smtClean="0">
                    <a:solidFill>
                      <a:srgbClr val="00339A"/>
                    </a:solidFill>
                  </a:rPr>
                  <a:t>blue</a:t>
                </a:r>
                <a:r>
                  <a:rPr lang="en-US" dirty="0" smtClean="0"/>
                  <a:t>”</a:t>
                </a:r>
              </a:p>
              <a:p>
                <a:r>
                  <a:rPr lang="en-US" dirty="0" smtClean="0"/>
                  <a:t>Making the query “ruins” label </a:t>
                </a:r>
                <a14:m>
                  <m:oMath xmlns:m="http://schemas.openxmlformats.org/officeDocument/2006/math">
                    <m:r>
                      <a:rPr lang="en-US" i="1" smtClean="0">
                        <a:solidFill>
                          <a:srgbClr val="003DB8"/>
                        </a:solidFill>
                        <a:latin typeface="Cambria Math" panose="02040503050406030204" pitchFamily="18" charset="0"/>
                      </a:rPr>
                      <m:t>𝐿</m:t>
                    </m:r>
                    <m:r>
                      <a:rPr lang="en-US" i="1" baseline="-25000">
                        <a:solidFill>
                          <a:srgbClr val="003DB8"/>
                        </a:solidFill>
                        <a:latin typeface="Cambria Math" panose="02040503050406030204" pitchFamily="18" charset="0"/>
                      </a:rPr>
                      <m:t>𝑣</m:t>
                    </m:r>
                  </m:oMath>
                </a14:m>
                <a:r>
                  <a:rPr lang="en-US" dirty="0" smtClean="0"/>
                  <a:t> we want to extract</a:t>
                </a:r>
              </a:p>
              <a:p>
                <a:pPr lvl="1"/>
                <a14:m>
                  <m:oMath xmlns:m="http://schemas.openxmlformats.org/officeDocument/2006/math">
                    <m:r>
                      <a:rPr lang="en-US" i="1" smtClean="0">
                        <a:solidFill>
                          <a:srgbClr val="003DB8"/>
                        </a:solidFill>
                        <a:latin typeface="Cambria Math" panose="02040503050406030204" pitchFamily="18" charset="0"/>
                      </a:rPr>
                      <m:t>𝐿</m:t>
                    </m:r>
                    <m:r>
                      <a:rPr lang="en-US" i="1" baseline="-25000">
                        <a:solidFill>
                          <a:srgbClr val="003DB8"/>
                        </a:solidFill>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𝐻</m:t>
                    </m:r>
                    <m:r>
                      <a:rPr lang="en-US" i="1">
                        <a:latin typeface="Cambria Math" panose="02040503050406030204" pitchFamily="18" charset="0"/>
                      </a:rPr>
                      <m:t>(</m:t>
                    </m:r>
                    <m:r>
                      <a:rPr lang="en-US" i="1">
                        <a:latin typeface="Cambria Math" panose="02040503050406030204" pitchFamily="18" charset="0"/>
                      </a:rPr>
                      <m:t>𝑣</m:t>
                    </m:r>
                    <m:r>
                      <a:rPr lang="en-US" i="1">
                        <a:latin typeface="Cambria Math" panose="02040503050406030204" pitchFamily="18" charset="0"/>
                      </a:rPr>
                      <m:t>,</m:t>
                    </m:r>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𝐿</m:t>
                        </m:r>
                      </m:e>
                      <m:sub>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𝐿</m:t>
                        </m:r>
                      </m:e>
                      <m:sub>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𝑉</m:t>
                        </m:r>
                        <m:r>
                          <a:rPr lang="en-US" i="1">
                            <a:solidFill>
                              <a:schemeClr val="tx1"/>
                            </a:solidFill>
                            <a:latin typeface="Cambria Math" panose="02040503050406030204" pitchFamily="18" charset="0"/>
                          </a:rPr>
                          <m:t>)</m:t>
                        </m:r>
                      </m:sub>
                    </m:sSub>
                    <m:r>
                      <a:rPr lang="en-US" i="1">
                        <a:latin typeface="Cambria Math" panose="02040503050406030204" pitchFamily="18" charset="0"/>
                      </a:rPr>
                      <m:t>)</m:t>
                    </m:r>
                  </m:oMath>
                </a14:m>
                <a:endParaRPr lang="en-US" dirty="0" smtClean="0"/>
              </a:p>
              <a:p>
                <a:pPr lvl="1"/>
                <a:r>
                  <a:rPr lang="en-US" dirty="0" smtClean="0"/>
                  <a:t>How to identify such a query?</a:t>
                </a:r>
              </a:p>
              <a:p>
                <a:pPr lvl="2"/>
                <a:r>
                  <a:rPr lang="en-US" dirty="0" smtClean="0"/>
                  <a:t>Rely on hint.</a:t>
                </a:r>
              </a:p>
              <a:p>
                <a:pPr lvl="1"/>
                <a:r>
                  <a:rPr lang="en-US" dirty="0" smtClean="0"/>
                  <a:t>How to continue simulation without making the RO query?</a:t>
                </a:r>
              </a:p>
              <a:p>
                <a:pPr lvl="2"/>
                <a14:m>
                  <m:oMath xmlns:m="http://schemas.openxmlformats.org/officeDocument/2006/math">
                    <m:r>
                      <a:rPr lang="en-US" i="1">
                        <a:solidFill>
                          <a:srgbClr val="003DB8"/>
                        </a:solidFill>
                        <a:latin typeface="Cambria Math" panose="02040503050406030204" pitchFamily="18" charset="0"/>
                      </a:rPr>
                      <m:t>𝐿</m:t>
                    </m:r>
                    <m:r>
                      <a:rPr lang="en-US" i="1" baseline="-25000">
                        <a:solidFill>
                          <a:srgbClr val="003DB8"/>
                        </a:solidFill>
                        <a:latin typeface="Cambria Math" panose="02040503050406030204" pitchFamily="18" charset="0"/>
                      </a:rPr>
                      <m:t>𝑣</m:t>
                    </m:r>
                  </m:oMath>
                </a14:m>
                <a:r>
                  <a:rPr lang="en-US" dirty="0" smtClean="0"/>
                  <a:t> previously appeared out of the </a:t>
                </a:r>
                <a:r>
                  <a:rPr lang="en-US" dirty="0" smtClean="0">
                    <a:solidFill>
                      <a:srgbClr val="003DB8"/>
                    </a:solidFill>
                  </a:rPr>
                  <a:t>blue</a:t>
                </a:r>
                <a:r>
                  <a:rPr lang="en-US" dirty="0" smtClean="0"/>
                  <a:t>. </a:t>
                </a:r>
              </a:p>
              <a:p>
                <a:pPr lvl="2"/>
                <a:r>
                  <a:rPr lang="en-US" dirty="0" smtClean="0"/>
                  <a:t>Thus, extractor can simply send the response </a:t>
                </a:r>
                <a14:m>
                  <m:oMath xmlns:m="http://schemas.openxmlformats.org/officeDocument/2006/math">
                    <m:r>
                      <a:rPr lang="en-US" i="1">
                        <a:solidFill>
                          <a:srgbClr val="003DB8"/>
                        </a:solidFill>
                        <a:latin typeface="Cambria Math" panose="02040503050406030204" pitchFamily="18" charset="0"/>
                      </a:rPr>
                      <m:t>𝐿</m:t>
                    </m:r>
                    <m:r>
                      <a:rPr lang="en-US" i="1" baseline="-25000">
                        <a:solidFill>
                          <a:srgbClr val="003DB8"/>
                        </a:solidFill>
                        <a:latin typeface="Cambria Math" panose="02040503050406030204" pitchFamily="18" charset="0"/>
                      </a:rPr>
                      <m:t>𝑣</m:t>
                    </m:r>
                  </m:oMath>
                </a14:m>
                <a:r>
                  <a:rPr lang="en-US" dirty="0" smtClean="0"/>
                  <a:t> </a:t>
                </a:r>
              </a:p>
              <a:p>
                <a:endParaRPr lang="en-US" dirty="0"/>
              </a:p>
            </p:txBody>
          </p:sp>
        </mc:Choice>
        <mc:Fallback xmlns="">
          <p:sp>
            <p:nvSpPr>
              <p:cNvPr id="4" name="Text Placeholder 3"/>
              <p:cNvSpPr>
                <a:spLocks noGrp="1" noRot="1" noChangeAspect="1" noMove="1" noResize="1" noEditPoints="1" noAdjustHandles="1" noChangeArrowheads="1" noChangeShapeType="1" noTextEdit="1"/>
              </p:cNvSpPr>
              <p:nvPr>
                <p:ph type="body" idx="2"/>
              </p:nvPr>
            </p:nvSpPr>
            <p:spPr>
              <a:blipFill>
                <a:blip r:embed="rId3"/>
                <a:stretch>
                  <a:fillRect l="-1294" r="-1765" b="-9384"/>
                </a:stretch>
              </a:blipFill>
            </p:spPr>
            <p:txBody>
              <a:bodyPr/>
              <a:lstStyle/>
              <a:p>
                <a:r>
                  <a:rPr lang="en-US">
                    <a:noFill/>
                  </a:rPr>
                  <a:t> </a:t>
                </a:r>
              </a:p>
            </p:txBody>
          </p:sp>
        </mc:Fallback>
      </mc:AlternateContent>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35</a:t>
            </a:fld>
            <a:endParaRPr lang="en-US"/>
          </a:p>
        </p:txBody>
      </p:sp>
    </p:spTree>
    <p:extLst>
      <p:ext uri="{BB962C8B-B14F-4D97-AF65-F5344CB8AC3E}">
        <p14:creationId xmlns:p14="http://schemas.microsoft.com/office/powerpoint/2010/main" val="19701052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Hardness of Candidate </a:t>
            </a:r>
            <a:r>
              <a:rPr lang="en-US" dirty="0" err="1" smtClean="0"/>
              <a:t>iMHFs</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381000" y="1825625"/>
                <a:ext cx="5791200" cy="4351338"/>
              </a:xfrm>
            </p:spPr>
            <p:txBody>
              <a:bodyPr/>
              <a:lstStyle/>
              <a:p>
                <a:r>
                  <a:rPr lang="en-US" dirty="0" smtClean="0"/>
                  <a:t>Key Lemma (central to all proofs)</a:t>
                </a:r>
              </a:p>
              <a:p>
                <a:r>
                  <a:rPr lang="en-US" dirty="0" smtClean="0"/>
                  <a:t>Lower bounds </a:t>
                </a:r>
                <a14:m>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m:t>
                        </m:r>
                        <m:r>
                          <a:rPr lang="en-US" i="1" smtClean="0">
                            <a:solidFill>
                              <a:srgbClr val="003DB8"/>
                            </a:solidFill>
                            <a:latin typeface="Cambria Math" panose="02040503050406030204" pitchFamily="18" charset="0"/>
                          </a:rPr>
                          <m:t>𝐵</m:t>
                        </m:r>
                        <m:r>
                          <a:rPr lang="en-US" i="1">
                            <a:solidFill>
                              <a:schemeClr val="tx1"/>
                            </a:solidFill>
                            <a:latin typeface="Cambria Math" panose="02040503050406030204" pitchFamily="18" charset="0"/>
                          </a:rPr>
                          <m:t>,</m:t>
                        </m:r>
                        <m:r>
                          <a:rPr lang="en-US" i="1" smtClean="0">
                            <a:solidFill>
                              <a:srgbClr val="FF0000"/>
                            </a:solidFill>
                            <a:latin typeface="Cambria Math" panose="02040503050406030204" pitchFamily="18" charset="0"/>
                          </a:rPr>
                          <m:t>𝑅</m:t>
                        </m:r>
                      </m:e>
                    </m:d>
                  </m:oMath>
                </a14:m>
                <a:r>
                  <a:rPr lang="en-US" dirty="0" smtClean="0"/>
                  <a:t> cost to pebble target nodes            </a:t>
                </a:r>
                <a14:m>
                  <m:oMath xmlns:m="http://schemas.openxmlformats.org/officeDocument/2006/math">
                    <m:r>
                      <a:rPr lang="en-US" i="1">
                        <a:latin typeface="Cambria Math" panose="02040503050406030204" pitchFamily="18" charset="0"/>
                        <a:ea typeface="Cambria Math" panose="02040503050406030204" pitchFamily="18" charset="0"/>
                      </a:rPr>
                      <m:t>𝑇</m:t>
                    </m:r>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oMath>
                </a14:m>
                <a:r>
                  <a:rPr lang="en-US" dirty="0"/>
                  <a:t> </a:t>
                </a:r>
                <a:r>
                  <a:rPr lang="en-US" dirty="0" smtClean="0"/>
                  <a:t>starting from configuration with</a:t>
                </a:r>
              </a:p>
              <a:p>
                <a:pPr lvl="1"/>
                <a:r>
                  <a:rPr lang="en-US" dirty="0" smtClean="0">
                    <a:solidFill>
                      <a:srgbClr val="00339A"/>
                    </a:solidFill>
                  </a:rPr>
                  <a:t>Blue Pebbles </a:t>
                </a:r>
                <a:r>
                  <a:rPr lang="en-US" dirty="0" smtClean="0"/>
                  <a:t>on </a:t>
                </a:r>
                <a14:m>
                  <m:oMath xmlns:m="http://schemas.openxmlformats.org/officeDocument/2006/math">
                    <m:r>
                      <a:rPr lang="en-US" i="1" smtClean="0">
                        <a:solidFill>
                          <a:srgbClr val="003DB8"/>
                        </a:solidFill>
                        <a:latin typeface="Cambria Math" panose="02040503050406030204" pitchFamily="18" charset="0"/>
                        <a:ea typeface="Cambria Math" panose="02040503050406030204" pitchFamily="18" charset="0"/>
                      </a:rPr>
                      <m:t>𝐵</m:t>
                    </m:r>
                    <m:r>
                      <a:rPr lang="en-US"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r>
                      <m:rPr>
                        <m:sty m:val="p"/>
                      </m:rPr>
                      <a:rPr lang="en-US" i="1">
                        <a:latin typeface="Cambria Math" panose="02040503050406030204" pitchFamily="18" charset="0"/>
                        <a:ea typeface="Cambria Math" panose="02040503050406030204" pitchFamily="18" charset="0"/>
                      </a:rPr>
                      <m:t>T</m:t>
                    </m:r>
                  </m:oMath>
                </a14:m>
                <a:r>
                  <a:rPr lang="en-US" dirty="0"/>
                  <a:t> </a:t>
                </a:r>
                <a:endParaRPr lang="en-US" dirty="0" smtClean="0"/>
              </a:p>
              <a:p>
                <a:pPr lvl="1"/>
                <a:r>
                  <a:rPr lang="en-US" dirty="0" smtClean="0">
                    <a:solidFill>
                      <a:srgbClr val="FF0000"/>
                    </a:solidFill>
                  </a:rPr>
                  <a:t>Red Pebbles </a:t>
                </a:r>
                <a:r>
                  <a:rPr lang="en-US" dirty="0" smtClean="0"/>
                  <a:t>on </a:t>
                </a:r>
                <a14:m>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𝑅</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r>
                      <m:rPr>
                        <m:sty m:val="p"/>
                      </m:rPr>
                      <a:rPr lang="en-US" i="1">
                        <a:latin typeface="Cambria Math" panose="02040503050406030204" pitchFamily="18" charset="0"/>
                        <a:ea typeface="Cambria Math" panose="02040503050406030204" pitchFamily="18" charset="0"/>
                      </a:rPr>
                      <m:t>T</m:t>
                    </m:r>
                  </m:oMath>
                </a14:m>
                <a:endParaRPr lang="en-US" dirty="0" smtClean="0"/>
              </a:p>
              <a:p>
                <a:r>
                  <a:rPr lang="en-US" dirty="0" smtClean="0"/>
                  <a:t>Let </a:t>
                </a:r>
                <a14:m>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𝐵</m:t>
                    </m:r>
                    <m:r>
                      <a:rPr lang="en-US" b="0" i="1" smtClean="0">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m:t>
                    </m:r>
                    <m:r>
                      <a:rPr lang="en-US" i="1">
                        <a:solidFill>
                          <a:srgbClr val="003DB8"/>
                        </a:solidFill>
                        <a:latin typeface="Cambria Math" panose="02040503050406030204" pitchFamily="18" charset="0"/>
                        <a:ea typeface="Cambria Math" panose="02040503050406030204" pitchFamily="18" charset="0"/>
                      </a:rPr>
                      <m:t>𝐵</m:t>
                    </m:r>
                  </m:oMath>
                </a14:m>
                <a:r>
                  <a:rPr lang="en-US" dirty="0" smtClean="0"/>
                  <a:t> be </a:t>
                </a:r>
                <a:r>
                  <a:rPr lang="en-US" dirty="0" smtClean="0">
                    <a:solidFill>
                      <a:srgbClr val="00339A"/>
                    </a:solidFill>
                  </a:rPr>
                  <a:t>blue</a:t>
                </a:r>
                <a:r>
                  <a:rPr lang="en-US" dirty="0" smtClean="0"/>
                  <a:t> moves that are eventually converted to </a:t>
                </a:r>
                <a:r>
                  <a:rPr lang="en-US" dirty="0" smtClean="0">
                    <a:solidFill>
                      <a:srgbClr val="FF0000"/>
                    </a:solidFill>
                  </a:rPr>
                  <a:t>red pebbles</a:t>
                </a:r>
                <a:r>
                  <a:rPr lang="en-US" dirty="0" smtClean="0"/>
                  <a:t>.</a:t>
                </a:r>
              </a:p>
              <a:p>
                <a:pPr marL="508000" lvl="2" indent="0">
                  <a:spcBef>
                    <a:spcPts val="1000"/>
                  </a:spcBef>
                  <a:buSzPts val="2800"/>
                  <a:buNone/>
                </a:pPr>
                <a14:m>
                  <m:oMathPara xmlns:m="http://schemas.openxmlformats.org/officeDocument/2006/math">
                    <m:oMathParaPr>
                      <m:jc m:val="centerGroup"/>
                    </m:oMathParaPr>
                    <m:oMath xmlns:m="http://schemas.openxmlformats.org/officeDocument/2006/math">
                      <m:r>
                        <m:rPr>
                          <m:sty m:val="p"/>
                        </m:rPr>
                        <a:rPr lang="en-US" sz="2400" smtClean="0">
                          <a:solidFill>
                            <a:schemeClr val="tx1"/>
                          </a:solidFill>
                          <a:latin typeface="Cambria Math" panose="02040503050406030204" pitchFamily="18" charset="0"/>
                        </a:rPr>
                        <m:t>rbpeb</m:t>
                      </m:r>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𝐺</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𝑚</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𝑇</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𝐵</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𝑅</m:t>
                          </m:r>
                        </m:e>
                      </m:d>
                      <m:r>
                        <a:rPr lang="en-US" sz="2400" i="1">
                          <a:solidFill>
                            <a:schemeClr val="tx1"/>
                          </a:solidFill>
                          <a:latin typeface="Cambria Math" panose="02040503050406030204" pitchFamily="18" charset="0"/>
                          <a:ea typeface="Cambria Math" panose="02040503050406030204" pitchFamily="18" charset="0"/>
                        </a:rPr>
                        <m:t>≥</m:t>
                      </m:r>
                      <m:sSub>
                        <m:sSubPr>
                          <m:ctrlPr>
                            <a:rPr lang="en-US" sz="2400" b="0" i="1" smtClean="0">
                              <a:solidFill>
                                <a:srgbClr val="003DB8"/>
                              </a:solidFill>
                              <a:latin typeface="Cambria Math" panose="02040503050406030204" pitchFamily="18" charset="0"/>
                            </a:rPr>
                          </m:ctrlPr>
                        </m:sSubPr>
                        <m:e>
                          <m:r>
                            <a:rPr lang="en-US" sz="2400" b="0" i="1" smtClean="0">
                              <a:solidFill>
                                <a:srgbClr val="003DB8"/>
                              </a:solidFill>
                              <a:latin typeface="Cambria Math" panose="02040503050406030204" pitchFamily="18" charset="0"/>
                            </a:rPr>
                            <m:t>𝐶</m:t>
                          </m:r>
                        </m:e>
                        <m:sub>
                          <m:r>
                            <a:rPr lang="en-US" sz="2400" b="0" i="1" smtClean="0">
                              <a:solidFill>
                                <a:srgbClr val="003DB8"/>
                              </a:solidFill>
                              <a:latin typeface="Cambria Math" panose="02040503050406030204" pitchFamily="18" charset="0"/>
                            </a:rPr>
                            <m:t>𝑏</m:t>
                          </m:r>
                        </m:sub>
                      </m:sSub>
                      <m:d>
                        <m:dPr>
                          <m:begChr m:val="|"/>
                          <m:endChr m:val="|"/>
                          <m:ctrlPr>
                            <a:rPr lang="en-US" sz="2400" b="0" i="1" smtClean="0">
                              <a:solidFill>
                                <a:schemeClr val="tx1"/>
                              </a:solidFill>
                              <a:latin typeface="Cambria Math" panose="02040503050406030204" pitchFamily="18" charset="0"/>
                            </a:rPr>
                          </m:ctrlPr>
                        </m:dPr>
                        <m:e>
                          <m:r>
                            <a:rPr lang="en-US" sz="2400" i="1">
                              <a:solidFill>
                                <a:srgbClr val="FF0000"/>
                              </a:solidFill>
                              <a:latin typeface="Cambria Math" panose="02040503050406030204" pitchFamily="18" charset="0"/>
                              <a:ea typeface="Cambria Math" panose="02040503050406030204" pitchFamily="18" charset="0"/>
                            </a:rPr>
                            <m:t>𝐵</m:t>
                          </m:r>
                          <m:r>
                            <a:rPr lang="en-US" sz="2400" i="1">
                              <a:solidFill>
                                <a:srgbClr val="FF0000"/>
                              </a:solidFill>
                              <a:latin typeface="Cambria Math" panose="02040503050406030204" pitchFamily="18" charset="0"/>
                              <a:ea typeface="Cambria Math" panose="02040503050406030204" pitchFamily="18" charset="0"/>
                            </a:rPr>
                            <m:t>′</m:t>
                          </m:r>
                        </m:e>
                      </m:d>
                    </m:oMath>
                  </m:oMathPara>
                </a14:m>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381000" y="1825625"/>
                <a:ext cx="5791200" cy="4351338"/>
              </a:xfrm>
              <a:blipFill>
                <a:blip r:embed="rId2"/>
                <a:stretch>
                  <a:fillRect l="-1158" r="-1684" b="-1008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 Placeholder 3"/>
              <p:cNvSpPr>
                <a:spLocks noGrp="1"/>
              </p:cNvSpPr>
              <p:nvPr>
                <p:ph type="body" idx="2"/>
              </p:nvPr>
            </p:nvSpPr>
            <p:spPr>
              <a:xfrm>
                <a:off x="6324600" y="1825625"/>
                <a:ext cx="5029200" cy="4351338"/>
              </a:xfrm>
            </p:spPr>
            <p:txBody>
              <a:bodyPr/>
              <a:lstStyle/>
              <a:p>
                <a:endParaRPr lang="en-US" dirty="0" smtClean="0">
                  <a:ea typeface="Cambria Math" panose="02040503050406030204" pitchFamily="18" charset="0"/>
                </a:endParaRPr>
              </a:p>
              <a:p>
                <a:pPr marL="50800" indent="0">
                  <a:buNone/>
                </a:pPr>
                <a14:m>
                  <m:oMathPara xmlns:m="http://schemas.openxmlformats.org/officeDocument/2006/math">
                    <m:oMathParaPr>
                      <m:jc m:val="centerGroup"/>
                    </m:oMathParaPr>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𝐵</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𝑅</m:t>
                          </m:r>
                        </m:e>
                      </m:d>
                      <m:r>
                        <a:rPr lang="en-US" i="1">
                          <a:solidFill>
                            <a:schemeClr val="tx1"/>
                          </a:solidFill>
                          <a:latin typeface="Cambria Math" panose="02040503050406030204" pitchFamily="18" charset="0"/>
                          <a:ea typeface="Cambria Math" panose="02040503050406030204" pitchFamily="18" charset="0"/>
                        </a:rPr>
                        <m:t>≥</m:t>
                      </m:r>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b="0" i="1" smtClean="0">
                              <a:solidFill>
                                <a:srgbClr val="FF0000"/>
                              </a:solidFill>
                              <a:latin typeface="Cambria Math" panose="02040503050406030204" pitchFamily="18" charset="0"/>
                            </a:rPr>
                            <m:t>𝑟</m:t>
                          </m:r>
                        </m:sub>
                      </m:sSub>
                      <m:d>
                        <m:dPr>
                          <m:begChr m:val="|"/>
                          <m:endChr m:val="|"/>
                          <m:ctrlPr>
                            <a:rPr lang="en-US" i="1">
                              <a:solidFill>
                                <a:schemeClr val="tx1"/>
                              </a:solidFill>
                              <a:latin typeface="Cambria Math" panose="02040503050406030204" pitchFamily="18" charset="0"/>
                            </a:rPr>
                          </m:ctrlPr>
                        </m:dPr>
                        <m:e>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𝑎𝑛𝑐𝑒𝑠𝑡𝑜𝑟𝑠</m:t>
                              </m:r>
                            </m:e>
                            <m:sub>
                              <m:r>
                                <a:rPr lang="en-US" b="0" i="1" smtClean="0">
                                  <a:solidFill>
                                    <a:schemeClr val="tx1"/>
                                  </a:solidFill>
                                  <a:latin typeface="Cambria Math" panose="02040503050406030204" pitchFamily="18" charset="0"/>
                                </a:rPr>
                                <m:t>𝐺</m:t>
                              </m:r>
                              <m:r>
                                <a:rPr lang="en-US" b="0" i="1" smtClean="0">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𝑇</m:t>
                              </m:r>
                            </m:e>
                          </m:d>
                        </m:e>
                      </m:d>
                    </m:oMath>
                  </m:oMathPara>
                </a14:m>
                <a:endParaRPr lang="en-US" dirty="0">
                  <a:ea typeface="Cambria Math" panose="02040503050406030204" pitchFamily="18" charset="0"/>
                </a:endParaRPr>
              </a:p>
              <a:p>
                <a:r>
                  <a:rPr lang="en-US" b="1" dirty="0" smtClean="0">
                    <a:ea typeface="Cambria Math" panose="02040503050406030204" pitchFamily="18" charset="0"/>
                  </a:rPr>
                  <a:t>Intuition: </a:t>
                </a:r>
                <a:r>
                  <a:rPr lang="en-US" dirty="0" smtClean="0">
                    <a:ea typeface="Cambria Math" panose="02040503050406030204" pitchFamily="18" charset="0"/>
                  </a:rPr>
                  <a:t>If </a:t>
                </a:r>
                <a:r>
                  <a:rPr lang="en-US" dirty="0" smtClean="0">
                    <a:ea typeface="Cambria Math" panose="02040503050406030204" pitchFamily="18" charset="0"/>
                  </a:rPr>
                  <a:t>there is a path from v to T which avoids the set </a:t>
                </a:r>
                <a14:m>
                  <m:oMath xmlns:m="http://schemas.openxmlformats.org/officeDocument/2006/math">
                    <m:r>
                      <a:rPr lang="en-US" i="1">
                        <a:solidFill>
                          <a:srgbClr val="FF0000"/>
                        </a:solidFill>
                        <a:latin typeface="Cambria Math" panose="02040503050406030204" pitchFamily="18" charset="0"/>
                        <a:ea typeface="Cambria Math" panose="02040503050406030204" pitchFamily="18" charset="0"/>
                      </a:rPr>
                      <m:t>𝑅</m:t>
                    </m:r>
                    <m:r>
                      <a:rPr lang="en-US" i="1" smtClean="0">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oMath>
                </a14:m>
                <a:r>
                  <a:rPr lang="en-US" dirty="0" smtClean="0"/>
                  <a:t> then v must be pebbled at some point.</a:t>
                </a:r>
                <a:endParaRPr lang="en-US" dirty="0"/>
              </a:p>
            </p:txBody>
          </p:sp>
        </mc:Choice>
        <mc:Fallback>
          <p:sp>
            <p:nvSpPr>
              <p:cNvPr id="4" name="Text Placeholder 3"/>
              <p:cNvSpPr>
                <a:spLocks noGrp="1" noRot="1" noChangeAspect="1" noMove="1" noResize="1" noEditPoints="1" noAdjustHandles="1" noChangeArrowheads="1" noChangeShapeType="1" noTextEdit="1"/>
              </p:cNvSpPr>
              <p:nvPr>
                <p:ph type="body" idx="2"/>
              </p:nvPr>
            </p:nvSpPr>
            <p:spPr>
              <a:xfrm>
                <a:off x="6324600" y="1825625"/>
                <a:ext cx="5029200" cy="4351338"/>
              </a:xfrm>
              <a:blipFill>
                <a:blip r:embed="rId3"/>
                <a:stretch>
                  <a:fillRect l="-1333"/>
                </a:stretch>
              </a:blipFill>
            </p:spPr>
            <p:txBody>
              <a:bodyPr/>
              <a:lstStyle/>
              <a:p>
                <a:r>
                  <a:rPr lang="en-US">
                    <a:noFill/>
                  </a:rPr>
                  <a:t> </a:t>
                </a:r>
              </a:p>
            </p:txBody>
          </p:sp>
        </mc:Fallback>
      </mc:AlternateContent>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36</a:t>
            </a:fld>
            <a:endParaRPr lang="en-US"/>
          </a:p>
        </p:txBody>
      </p:sp>
    </p:spTree>
    <p:extLst>
      <p:ext uri="{BB962C8B-B14F-4D97-AF65-F5344CB8AC3E}">
        <p14:creationId xmlns:p14="http://schemas.microsoft.com/office/powerpoint/2010/main" val="19599240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Hardness of Candidate </a:t>
            </a:r>
            <a:r>
              <a:rPr lang="en-US" dirty="0" err="1" smtClean="0"/>
              <a:t>iMHFs</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533400" y="1828800"/>
                <a:ext cx="10972800" cy="4351338"/>
              </a:xfrm>
            </p:spPr>
            <p:txBody>
              <a:bodyPr/>
              <a:lstStyle/>
              <a:p>
                <a:r>
                  <a:rPr lang="en-US" dirty="0" smtClean="0"/>
                  <a:t>Key Lemma (central to all proofs)</a:t>
                </a:r>
              </a:p>
              <a:p>
                <a:r>
                  <a:rPr lang="en-US" dirty="0" smtClean="0"/>
                  <a:t>Lower bounds </a:t>
                </a:r>
                <a14:m>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𝐵</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𝑅</m:t>
                        </m:r>
                      </m:e>
                    </m:d>
                  </m:oMath>
                </a14:m>
                <a:r>
                  <a:rPr lang="en-US" dirty="0" smtClean="0"/>
                  <a:t> cost to pebble target nodes            </a:t>
                </a:r>
                <a14:m>
                  <m:oMath xmlns:m="http://schemas.openxmlformats.org/officeDocument/2006/math">
                    <m:r>
                      <a:rPr lang="en-US" i="1">
                        <a:latin typeface="Cambria Math" panose="02040503050406030204" pitchFamily="18" charset="0"/>
                        <a:ea typeface="Cambria Math" panose="02040503050406030204" pitchFamily="18" charset="0"/>
                      </a:rPr>
                      <m:t>𝑇</m:t>
                    </m:r>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oMath>
                </a14:m>
                <a:r>
                  <a:rPr lang="en-US" dirty="0"/>
                  <a:t> </a:t>
                </a:r>
                <a:r>
                  <a:rPr lang="en-US" dirty="0" smtClean="0"/>
                  <a:t>starting from configuration with</a:t>
                </a:r>
              </a:p>
              <a:p>
                <a:pPr lvl="1"/>
                <a:r>
                  <a:rPr lang="en-US" dirty="0" smtClean="0">
                    <a:solidFill>
                      <a:srgbClr val="00339A"/>
                    </a:solidFill>
                  </a:rPr>
                  <a:t>Blue Pebbles </a:t>
                </a:r>
                <a:r>
                  <a:rPr lang="en-US" dirty="0" smtClean="0"/>
                  <a:t>on </a:t>
                </a:r>
                <a14:m>
                  <m:oMath xmlns:m="http://schemas.openxmlformats.org/officeDocument/2006/math">
                    <m:r>
                      <a:rPr lang="en-US" i="1" smtClean="0">
                        <a:solidFill>
                          <a:srgbClr val="003DB8"/>
                        </a:solidFill>
                        <a:latin typeface="Cambria Math" panose="02040503050406030204" pitchFamily="18" charset="0"/>
                        <a:ea typeface="Cambria Math" panose="02040503050406030204" pitchFamily="18" charset="0"/>
                      </a:rPr>
                      <m:t>𝐵</m:t>
                    </m:r>
                    <m:r>
                      <a:rPr lang="en-US"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r>
                      <m:rPr>
                        <m:sty m:val="p"/>
                      </m:rPr>
                      <a:rPr lang="en-US" i="1">
                        <a:latin typeface="Cambria Math" panose="02040503050406030204" pitchFamily="18" charset="0"/>
                        <a:ea typeface="Cambria Math" panose="02040503050406030204" pitchFamily="18" charset="0"/>
                      </a:rPr>
                      <m:t>T</m:t>
                    </m:r>
                    <m:r>
                      <m:rPr>
                        <m:nor/>
                      </m:rPr>
                      <a:rPr lang="en-US" dirty="0"/>
                      <m:t> </m:t>
                    </m:r>
                  </m:oMath>
                </a14:m>
                <a:endParaRPr lang="en-US" dirty="0"/>
              </a:p>
              <a:p>
                <a:pPr lvl="1"/>
                <a:r>
                  <a:rPr lang="en-US" dirty="0" smtClean="0">
                    <a:solidFill>
                      <a:srgbClr val="FF0000"/>
                    </a:solidFill>
                  </a:rPr>
                  <a:t>Red Pebbles </a:t>
                </a:r>
                <a:r>
                  <a:rPr lang="en-US" dirty="0" smtClean="0"/>
                  <a:t>on </a:t>
                </a:r>
                <a14:m>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𝑅</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r>
                      <m:rPr>
                        <m:sty m:val="p"/>
                      </m:rPr>
                      <a:rPr lang="en-US" i="1">
                        <a:latin typeface="Cambria Math" panose="02040503050406030204" pitchFamily="18" charset="0"/>
                        <a:ea typeface="Cambria Math" panose="02040503050406030204" pitchFamily="18" charset="0"/>
                      </a:rPr>
                      <m:t>T</m:t>
                    </m:r>
                    <m:r>
                      <m:rPr>
                        <m:nor/>
                      </m:rPr>
                      <a:rPr lang="en-US" dirty="0"/>
                      <m:t> </m:t>
                    </m:r>
                  </m:oMath>
                </a14:m>
                <a:endParaRPr lang="en-US" dirty="0"/>
              </a:p>
              <a:p>
                <a:pPr marL="457200" lvl="1" indent="-406400">
                  <a:spcBef>
                    <a:spcPts val="1000"/>
                  </a:spcBef>
                  <a:buSzPts val="2800"/>
                </a:pPr>
                <a:r>
                  <a:rPr lang="en-US" dirty="0" smtClean="0"/>
                  <a:t>Let </a:t>
                </a:r>
                <a14:m>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𝐵</m:t>
                    </m:r>
                    <m:r>
                      <a:rPr lang="en-US" b="0" i="1" smtClean="0">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m:t>
                    </m:r>
                    <m:r>
                      <a:rPr lang="en-US" i="1">
                        <a:solidFill>
                          <a:srgbClr val="003DB8"/>
                        </a:solidFill>
                        <a:latin typeface="Cambria Math" panose="02040503050406030204" pitchFamily="18" charset="0"/>
                        <a:ea typeface="Cambria Math" panose="02040503050406030204" pitchFamily="18" charset="0"/>
                      </a:rPr>
                      <m:t>𝐵</m:t>
                    </m:r>
                  </m:oMath>
                </a14:m>
                <a:r>
                  <a:rPr lang="en-US" dirty="0" smtClean="0"/>
                  <a:t> be </a:t>
                </a:r>
                <a:r>
                  <a:rPr lang="en-US" dirty="0" smtClean="0">
                    <a:solidFill>
                      <a:srgbClr val="00339A"/>
                    </a:solidFill>
                  </a:rPr>
                  <a:t>blue</a:t>
                </a:r>
                <a:r>
                  <a:rPr lang="en-US" dirty="0" smtClean="0"/>
                  <a:t> moves that are eventually converted to </a:t>
                </a:r>
                <a:r>
                  <a:rPr lang="en-US" dirty="0" smtClean="0">
                    <a:solidFill>
                      <a:srgbClr val="FF0000"/>
                    </a:solidFill>
                  </a:rPr>
                  <a:t>red pebbles</a:t>
                </a:r>
                <a:r>
                  <a:rPr lang="en-US" dirty="0" smtClean="0"/>
                  <a:t>.</a:t>
                </a:r>
              </a:p>
              <a:p>
                <a:pPr marL="50800" lvl="1" indent="0">
                  <a:spcBef>
                    <a:spcPts val="1000"/>
                  </a:spcBef>
                  <a:buSzPts val="2800"/>
                  <a:buNone/>
                </a:pPr>
                <a:endParaRPr lang="en-US" dirty="0" smtClean="0"/>
              </a:p>
              <a:p>
                <a:pPr marL="50800" lvl="1" indent="0">
                  <a:spcBef>
                    <a:spcPts val="1000"/>
                  </a:spcBef>
                  <a:buSzPts val="2800"/>
                  <a:buNone/>
                </a:pPr>
                <a:r>
                  <a:rPr lang="en-US" b="1" dirty="0" smtClean="0"/>
                  <a:t>Lemma: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m:t>
                    </m:r>
                    <m:r>
                      <a:rPr lang="en-US" i="1" smtClean="0">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smtClean="0">
                        <a:solidFill>
                          <a:srgbClr val="FF0000"/>
                        </a:solidFill>
                        <a:latin typeface="Cambria Math" panose="02040503050406030204" pitchFamily="18" charset="0"/>
                        <a:ea typeface="Cambria Math" panose="02040503050406030204" pitchFamily="18" charset="0"/>
                      </a:rPr>
                      <m:t>𝑅</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r>
                      <m:rPr>
                        <m:sty m:val="p"/>
                      </m:rPr>
                      <a:rPr lang="en-US" i="1">
                        <a:latin typeface="Cambria Math" panose="02040503050406030204" pitchFamily="18" charset="0"/>
                        <a:ea typeface="Cambria Math" panose="02040503050406030204" pitchFamily="18" charset="0"/>
                      </a:rPr>
                      <m:t>T</m:t>
                    </m:r>
                  </m:oMath>
                </a14:m>
                <a:endParaRPr lang="en-US" dirty="0"/>
              </a:p>
              <a:p>
                <a:pPr marL="50800" lvl="1" indent="0">
                  <a:spcBef>
                    <a:spcPts val="1000"/>
                  </a:spcBef>
                  <a:buSzPts val="2800"/>
                  <a:buNone/>
                </a:pPr>
                <a14:m>
                  <m:oMathPara xmlns:m="http://schemas.openxmlformats.org/officeDocument/2006/math">
                    <m:oMathParaPr>
                      <m:jc m:val="centerGroup"/>
                    </m:oMathParaPr>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m:t>
                          </m:r>
                          <m:r>
                            <a:rPr lang="en-US" i="1" smtClean="0">
                              <a:solidFill>
                                <a:srgbClr val="003DB8"/>
                              </a:solidFill>
                              <a:latin typeface="Cambria Math" panose="02040503050406030204" pitchFamily="18" charset="0"/>
                            </a:rPr>
                            <m:t>𝐵</m:t>
                          </m:r>
                          <m:r>
                            <a:rPr lang="en-US" i="1">
                              <a:solidFill>
                                <a:schemeClr val="tx1"/>
                              </a:solidFill>
                              <a:latin typeface="Cambria Math" panose="02040503050406030204" pitchFamily="18" charset="0"/>
                            </a:rPr>
                            <m:t>,</m:t>
                          </m:r>
                          <m:r>
                            <a:rPr lang="en-US" i="1" smtClean="0">
                              <a:solidFill>
                                <a:srgbClr val="FF0000"/>
                              </a:solidFill>
                              <a:latin typeface="Cambria Math" panose="02040503050406030204" pitchFamily="18" charset="0"/>
                            </a:rPr>
                            <m:t>𝑅</m:t>
                          </m:r>
                        </m:e>
                      </m:d>
                      <m:r>
                        <a:rPr lang="en-US" i="1" smtClean="0">
                          <a:solidFill>
                            <a:schemeClr val="tx1"/>
                          </a:solidFill>
                          <a:latin typeface="Cambria Math" panose="02040503050406030204" pitchFamily="18" charset="0"/>
                          <a:ea typeface="Cambria Math" panose="02040503050406030204" pitchFamily="18" charset="0"/>
                        </a:rPr>
                        <m:t>≥</m:t>
                      </m:r>
                      <m:func>
                        <m:funcPr>
                          <m:ctrlPr>
                            <a:rPr lang="en-US" i="1" smtClean="0">
                              <a:solidFill>
                                <a:schemeClr val="tx1"/>
                              </a:solidFill>
                              <a:latin typeface="Cambria Math" panose="02040503050406030204" pitchFamily="18" charset="0"/>
                            </a:rPr>
                          </m:ctrlPr>
                        </m:funcPr>
                        <m:fName>
                          <m:limLow>
                            <m:limLowPr>
                              <m:ctrlPr>
                                <a:rPr lang="en-US" i="1" smtClean="0">
                                  <a:solidFill>
                                    <a:schemeClr val="tx1"/>
                                  </a:solidFill>
                                  <a:latin typeface="Cambria Math" panose="02040503050406030204" pitchFamily="18" charset="0"/>
                                </a:rPr>
                              </m:ctrlPr>
                            </m:limLowPr>
                            <m:e>
                              <m:r>
                                <m:rPr>
                                  <m:sty m:val="p"/>
                                </m:rPr>
                                <a:rPr lang="en-US" i="0" smtClean="0">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smtClean="0">
                                  <a:solidFill>
                                    <a:schemeClr val="tx1"/>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𝑇</m:t>
                                      </m:r>
                                    </m:e>
                                  </m:d>
                                </m:e>
                              </m:d>
                              <m:r>
                                <a:rPr lang="en-US" i="1">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oMath>
                  </m:oMathPara>
                </a14:m>
                <a:endParaRPr lang="en-US" dirty="0"/>
              </a:p>
              <a:p>
                <a:endParaRPr lang="en-US" dirty="0" smtClean="0"/>
              </a:p>
              <a:p>
                <a:endParaRPr lang="en-US" dirty="0" smtClean="0"/>
              </a:p>
              <a:p>
                <a:pPr marL="50800" indent="0">
                  <a:buNone/>
                </a:pPr>
                <a:endParaRPr lang="en-US" dirty="0"/>
              </a:p>
              <a:p>
                <a:pPr marL="50800" indent="0">
                  <a:buNone/>
                </a:pPr>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533400" y="1828800"/>
                <a:ext cx="10972800" cy="4351338"/>
              </a:xfrm>
              <a:blipFill>
                <a:blip r:embed="rId2"/>
                <a:stretch>
                  <a:fillRect l="-611"/>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37</a:t>
            </a:fld>
            <a:endParaRPr lang="en-US"/>
          </a:p>
        </p:txBody>
      </p:sp>
    </p:spTree>
    <p:extLst>
      <p:ext uri="{BB962C8B-B14F-4D97-AF65-F5344CB8AC3E}">
        <p14:creationId xmlns:p14="http://schemas.microsoft.com/office/powerpoint/2010/main" val="31208827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Hardness of Candidate </a:t>
            </a:r>
            <a:r>
              <a:rPr lang="en-US" dirty="0" err="1" smtClean="0"/>
              <a:t>iMHFs</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533400" y="1828800"/>
                <a:ext cx="10972800" cy="4351338"/>
              </a:xfrm>
            </p:spPr>
            <p:txBody>
              <a:bodyPr/>
              <a:lstStyle/>
              <a:p>
                <a:pPr marL="50800" lvl="1" indent="0">
                  <a:spcBef>
                    <a:spcPts val="1000"/>
                  </a:spcBef>
                  <a:buSzPts val="2800"/>
                  <a:buNone/>
                </a:pPr>
                <a:r>
                  <a:rPr lang="en-US" b="1" dirty="0" smtClean="0"/>
                  <a:t>Lemma: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m:t>
                    </m:r>
                    <m:r>
                      <a:rPr lang="en-US" i="1" smtClean="0">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smtClean="0">
                        <a:solidFill>
                          <a:srgbClr val="FF0000"/>
                        </a:solidFill>
                        <a:latin typeface="Cambria Math" panose="02040503050406030204" pitchFamily="18" charset="0"/>
                        <a:ea typeface="Cambria Math" panose="02040503050406030204" pitchFamily="18" charset="0"/>
                      </a:rPr>
                      <m:t>𝑅</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r>
                      <m:rPr>
                        <m:sty m:val="p"/>
                      </m:rPr>
                      <a:rPr lang="en-US" i="1">
                        <a:latin typeface="Cambria Math" panose="02040503050406030204" pitchFamily="18" charset="0"/>
                        <a:ea typeface="Cambria Math" panose="02040503050406030204" pitchFamily="18" charset="0"/>
                      </a:rPr>
                      <m:t>T</m:t>
                    </m:r>
                  </m:oMath>
                </a14:m>
                <a:r>
                  <a:rPr lang="en-US" dirty="0"/>
                  <a:t> </a:t>
                </a:r>
              </a:p>
              <a:p>
                <a:pPr marL="50800" lvl="1" indent="0">
                  <a:spcBef>
                    <a:spcPts val="1000"/>
                  </a:spcBef>
                  <a:buSzPts val="2800"/>
                  <a:buNone/>
                </a:pPr>
                <a14:m>
                  <m:oMathPara xmlns:m="http://schemas.openxmlformats.org/officeDocument/2006/math">
                    <m:oMathParaPr>
                      <m:jc m:val="centerGroup"/>
                    </m:oMathParaPr>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m:t>
                          </m:r>
                          <m:r>
                            <a:rPr lang="en-US" i="1" smtClean="0">
                              <a:solidFill>
                                <a:srgbClr val="003DB8"/>
                              </a:solidFill>
                              <a:latin typeface="Cambria Math" panose="02040503050406030204" pitchFamily="18" charset="0"/>
                            </a:rPr>
                            <m:t>𝐵</m:t>
                          </m:r>
                          <m:r>
                            <a:rPr lang="en-US" i="1">
                              <a:solidFill>
                                <a:schemeClr val="tx1"/>
                              </a:solidFill>
                              <a:latin typeface="Cambria Math" panose="02040503050406030204" pitchFamily="18" charset="0"/>
                            </a:rPr>
                            <m:t>,</m:t>
                          </m:r>
                          <m:r>
                            <a:rPr lang="en-US" i="1" smtClean="0">
                              <a:solidFill>
                                <a:srgbClr val="FF0000"/>
                              </a:solidFill>
                              <a:latin typeface="Cambria Math" panose="02040503050406030204" pitchFamily="18" charset="0"/>
                            </a:rPr>
                            <m:t>𝑅</m:t>
                          </m:r>
                        </m:e>
                      </m:d>
                      <m:r>
                        <a:rPr lang="en-US" i="1" smtClean="0">
                          <a:solidFill>
                            <a:schemeClr val="tx1"/>
                          </a:solidFill>
                          <a:latin typeface="Cambria Math" panose="02040503050406030204" pitchFamily="18" charset="0"/>
                          <a:ea typeface="Cambria Math" panose="02040503050406030204" pitchFamily="18" charset="0"/>
                        </a:rPr>
                        <m:t>≥</m:t>
                      </m:r>
                      <m:func>
                        <m:funcPr>
                          <m:ctrlPr>
                            <a:rPr lang="en-US" i="1" smtClean="0">
                              <a:solidFill>
                                <a:schemeClr val="tx1"/>
                              </a:solidFill>
                              <a:latin typeface="Cambria Math" panose="02040503050406030204" pitchFamily="18" charset="0"/>
                            </a:rPr>
                          </m:ctrlPr>
                        </m:funcPr>
                        <m:fName>
                          <m:limLow>
                            <m:limLowPr>
                              <m:ctrlPr>
                                <a:rPr lang="en-US" i="1" smtClean="0">
                                  <a:solidFill>
                                    <a:schemeClr val="tx1"/>
                                  </a:solidFill>
                                  <a:latin typeface="Cambria Math" panose="02040503050406030204" pitchFamily="18" charset="0"/>
                                </a:rPr>
                              </m:ctrlPr>
                            </m:limLowPr>
                            <m:e>
                              <m:r>
                                <m:rPr>
                                  <m:sty m:val="p"/>
                                </m:rPr>
                                <a:rPr lang="en-US" i="0" smtClean="0">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smtClean="0">
                                  <a:solidFill>
                                    <a:schemeClr val="tx1"/>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𝑇</m:t>
                                      </m:r>
                                    </m:e>
                                  </m:d>
                                </m:e>
                              </m:d>
                              <m:r>
                                <a:rPr lang="en-US" i="1">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oMath>
                  </m:oMathPara>
                </a14:m>
                <a:endParaRPr lang="en-US" dirty="0"/>
              </a:p>
              <a:p>
                <a:endParaRPr lang="en-US" dirty="0" smtClean="0"/>
              </a:p>
              <a:p>
                <a:pPr marL="50800" indent="0">
                  <a:buNone/>
                </a:pPr>
                <a:r>
                  <a:rPr lang="en-US" b="1" dirty="0" smtClean="0"/>
                  <a:t>Partition the nodes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𝑁</m:t>
                            </m:r>
                          </m:num>
                          <m:den>
                            <m:r>
                              <a:rPr lang="en-US" b="0" i="1" smtClean="0">
                                <a:latin typeface="Cambria Math" panose="02040503050406030204" pitchFamily="18" charset="0"/>
                                <a:ea typeface="Cambria Math" panose="02040503050406030204" pitchFamily="18" charset="0"/>
                              </a:rPr>
                              <m:t>2</m:t>
                            </m:r>
                          </m:den>
                        </m:f>
                      </m:e>
                    </m:d>
                  </m:oMath>
                </a14:m>
                <a:r>
                  <a:rPr lang="en-US" dirty="0" smtClean="0"/>
                  <a:t> into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d>
                      <m:dPr>
                        <m:ctrlPr>
                          <a:rPr lang="el-GR" i="1" smtClean="0">
                            <a:latin typeface="Cambria Math" panose="02040503050406030204" pitchFamily="18" charset="0"/>
                            <a:ea typeface="Cambria Math" panose="02040503050406030204" pitchFamily="18" charset="0"/>
                          </a:rPr>
                        </m:ctrlPr>
                      </m:dPr>
                      <m:e>
                        <m:f>
                          <m:fPr>
                            <m:ctrlPr>
                              <a:rPr lang="el-GR"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𝑁</m:t>
                            </m:r>
                          </m:num>
                          <m:den>
                            <m:r>
                              <a:rPr lang="en-US" b="0" i="1" smtClean="0">
                                <a:latin typeface="Cambria Math" panose="02040503050406030204" pitchFamily="18" charset="0"/>
                                <a:ea typeface="Cambria Math" panose="02040503050406030204" pitchFamily="18" charset="0"/>
                              </a:rPr>
                              <m:t>𝑚</m:t>
                            </m:r>
                          </m:den>
                        </m:f>
                      </m:e>
                    </m:d>
                  </m:oMath>
                </a14:m>
                <a:r>
                  <a:rPr lang="en-US" dirty="0" smtClean="0"/>
                  <a:t> intervals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m:t>
                    </m:r>
                  </m:oMath>
                </a14:m>
                <a:r>
                  <a:rPr lang="en-US" dirty="0" smtClean="0"/>
                  <a:t> each containing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𝑚</m:t>
                        </m:r>
                      </m:e>
                    </m:d>
                  </m:oMath>
                </a14:m>
                <a:r>
                  <a:rPr lang="en-US" dirty="0"/>
                  <a:t> nodes</a:t>
                </a:r>
                <a:r>
                  <a:rPr lang="en-US" dirty="0" smtClean="0"/>
                  <a:t>.</a:t>
                </a:r>
                <a:endParaRPr lang="en-US" dirty="0" smtClean="0"/>
              </a:p>
              <a:p>
                <a:pPr marL="50800" indent="0">
                  <a:buNone/>
                </a:pPr>
                <a14:m>
                  <m:oMathPara xmlns:m="http://schemas.openxmlformats.org/officeDocument/2006/math">
                    <m:oMathParaPr>
                      <m:jc m:val="centerGroup"/>
                    </m:oMathParaPr>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smtClean="0">
                              <a:solidFill>
                                <a:schemeClr val="tx1"/>
                              </a:solidFill>
                              <a:latin typeface="Cambria Math" panose="02040503050406030204" pitchFamily="18" charset="0"/>
                            </a:rPr>
                            <m:t> </m:t>
                          </m:r>
                        </m:e>
                      </m:d>
                      <m:r>
                        <a:rPr lang="en-US" i="1">
                          <a:solidFill>
                            <a:schemeClr val="tx1"/>
                          </a:solidFill>
                          <a:latin typeface="Cambria Math" panose="02040503050406030204" pitchFamily="18" charset="0"/>
                          <a:ea typeface="Cambria Math" panose="02040503050406030204" pitchFamily="18" charset="0"/>
                        </a:rPr>
                        <m:t>≥</m:t>
                      </m:r>
                      <m:nary>
                        <m:naryPr>
                          <m:chr m:val="∑"/>
                          <m:supHide m:val="on"/>
                          <m:ctrlPr>
                            <a:rPr lang="en-US" i="1" smtClean="0">
                              <a:solidFill>
                                <a:schemeClr val="tx1"/>
                              </a:solidFill>
                              <a:latin typeface="Cambria Math" panose="02040503050406030204" pitchFamily="18" charset="0"/>
                              <a:ea typeface="Cambria Math" panose="02040503050406030204" pitchFamily="18" charset="0"/>
                            </a:rPr>
                          </m:ctrlPr>
                        </m:naryPr>
                        <m:sub>
                          <m:r>
                            <m:rPr>
                              <m:brk m:alnAt="7"/>
                            </m:rPr>
                            <a:rPr lang="en-US" b="0" i="1" smtClean="0">
                              <a:solidFill>
                                <a:schemeClr val="tx1"/>
                              </a:solidFill>
                              <a:latin typeface="Cambria Math" panose="02040503050406030204" pitchFamily="18" charset="0"/>
                              <a:ea typeface="Cambria Math" panose="02040503050406030204" pitchFamily="18" charset="0"/>
                            </a:rPr>
                            <m:t>𝑖</m:t>
                          </m:r>
                          <m:r>
                            <a:rPr lang="en-US" b="0" i="1" smtClean="0">
                              <a:solidFill>
                                <a:schemeClr val="tx1"/>
                              </a:solidFill>
                              <a:latin typeface="Cambria Math" panose="02040503050406030204" pitchFamily="18" charset="0"/>
                              <a:ea typeface="Cambria Math" panose="02040503050406030204" pitchFamily="18" charset="0"/>
                            </a:rPr>
                            <m:t>≥1</m:t>
                          </m:r>
                        </m:sub>
                        <m:sup/>
                        <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panose="02040503050406030204" pitchFamily="18" charset="0"/>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e>
                      </m:nary>
                      <m:d>
                        <m:dPr>
                          <m:ctrlPr>
                            <a:rPr lang="en-US" i="1">
                              <a:solidFill>
                                <a:schemeClr val="tx1"/>
                              </a:solidFill>
                              <a:latin typeface="Cambria Math" panose="02040503050406030204" pitchFamily="18" charset="0"/>
                              <a:ea typeface="Cambria Math" panose="02040503050406030204" pitchFamily="18" charset="0"/>
                            </a:rPr>
                          </m:ctrlPr>
                        </m:dPr>
                        <m:e>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r>
                                <a:rPr lang="en-US" i="1">
                                  <a:solidFill>
                                    <a:schemeClr val="tx1"/>
                                  </a:solidFill>
                                  <a:latin typeface="Cambria Math" panose="02040503050406030204" pitchFamily="18" charset="0"/>
                                </a:rPr>
                                <m:t>,</m:t>
                              </m:r>
                              <m:r>
                                <a:rPr lang="en-US" i="1">
                                  <a:solidFill>
                                    <a:srgbClr val="003DB8"/>
                                  </a:solidFill>
                                  <a:latin typeface="Cambria Math" panose="02040503050406030204" pitchFamily="18" charset="0"/>
                                </a:rPr>
                                <m:t>𝐵</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rPr>
                                <m:t>𝑅</m:t>
                              </m:r>
                            </m:e>
                          </m:d>
                        </m:e>
                      </m:d>
                    </m:oMath>
                  </m:oMathPara>
                </a14:m>
                <a:endParaRPr lang="en-US" dirty="0" smtClean="0"/>
              </a:p>
              <a:p>
                <a:pPr marL="50800" indent="0">
                  <a:buNone/>
                </a:pPr>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533400" y="1828800"/>
                <a:ext cx="10972800" cy="4351338"/>
              </a:xfrm>
              <a:blipFill>
                <a:blip r:embed="rId2"/>
                <a:stretch>
                  <a:fillRect l="-722"/>
                </a:stretch>
              </a:blipFill>
            </p:spPr>
            <p:txBody>
              <a:bodyPr/>
              <a:lstStyle/>
              <a:p>
                <a:r>
                  <a:rPr lang="en-US">
                    <a:noFill/>
                  </a:rPr>
                  <a:t> </a:t>
                </a:r>
              </a:p>
            </p:txBody>
          </p:sp>
        </mc:Fallback>
      </mc:AlternateContent>
      <p:cxnSp>
        <p:nvCxnSpPr>
          <p:cNvPr id="5" name="Straight Connector 4"/>
          <p:cNvCxnSpPr/>
          <p:nvPr/>
        </p:nvCxnSpPr>
        <p:spPr>
          <a:xfrm>
            <a:off x="1371600" y="5943600"/>
            <a:ext cx="89916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5867400" y="5722938"/>
            <a:ext cx="0" cy="4572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629400" y="5722938"/>
            <a:ext cx="0" cy="4572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315200" y="5728856"/>
            <a:ext cx="0" cy="4572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001000" y="5715000"/>
            <a:ext cx="0" cy="4572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Rectangle 11"/>
              <p:cNvSpPr/>
              <p:nvPr/>
            </p:nvSpPr>
            <p:spPr>
              <a:xfrm>
                <a:off x="6002861" y="5923774"/>
                <a:ext cx="493597" cy="40011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1</m:t>
                          </m:r>
                        </m:sub>
                      </m:sSub>
                    </m:oMath>
                  </m:oMathPara>
                </a14:m>
                <a:endParaRPr lang="en-US" sz="2000" dirty="0">
                  <a:latin typeface="Arial" panose="020B0604020202020204" pitchFamily="34" charset="0"/>
                  <a:cs typeface="Arial" panose="020B0604020202020204" pitchFamily="34"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6002861" y="5923774"/>
                <a:ext cx="493597" cy="400110"/>
              </a:xfrm>
              <a:prstGeom prst="rect">
                <a:avLst/>
              </a:prstGeom>
              <a:blipFill>
                <a:blip r:embed="rId3"/>
                <a:stretch>
                  <a:fillRect b="-30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Rectangle 12"/>
              <p:cNvSpPr/>
              <p:nvPr/>
            </p:nvSpPr>
            <p:spPr>
              <a:xfrm>
                <a:off x="6723420" y="5890552"/>
                <a:ext cx="499560" cy="40011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𝑇</m:t>
                          </m:r>
                        </m:e>
                        <m:sub>
                          <m:r>
                            <a:rPr lang="en-US" sz="2000" b="0" i="1" smtClean="0">
                              <a:latin typeface="Cambria Math" panose="02040503050406030204" pitchFamily="18" charset="0"/>
                            </a:rPr>
                            <m:t>2</m:t>
                          </m:r>
                        </m:sub>
                      </m:sSub>
                    </m:oMath>
                  </m:oMathPara>
                </a14:m>
                <a:endParaRPr lang="en-US" sz="2000" dirty="0">
                  <a:latin typeface="Arial" panose="020B0604020202020204" pitchFamily="34" charset="0"/>
                  <a:cs typeface="Arial" panose="020B0604020202020204" pitchFamily="34" charset="0"/>
                </a:endParaRPr>
              </a:p>
            </p:txBody>
          </p:sp>
        </mc:Choice>
        <mc:Fallback>
          <p:sp>
            <p:nvSpPr>
              <p:cNvPr id="13" name="Rectangle 12"/>
              <p:cNvSpPr>
                <a:spLocks noRot="1" noChangeAspect="1" noMove="1" noResize="1" noEditPoints="1" noAdjustHandles="1" noChangeArrowheads="1" noChangeShapeType="1" noTextEdit="1"/>
              </p:cNvSpPr>
              <p:nvPr/>
            </p:nvSpPr>
            <p:spPr>
              <a:xfrm>
                <a:off x="6723420" y="5890552"/>
                <a:ext cx="499560" cy="400110"/>
              </a:xfrm>
              <a:prstGeom prst="rect">
                <a:avLst/>
              </a:prstGeom>
              <a:blipFill>
                <a:blip r:embed="rId4"/>
                <a:stretch>
                  <a:fillRect b="-30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Rectangle 13"/>
              <p:cNvSpPr/>
              <p:nvPr/>
            </p:nvSpPr>
            <p:spPr>
              <a:xfrm>
                <a:off x="7409219" y="5908791"/>
                <a:ext cx="499560" cy="40011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𝑇</m:t>
                          </m:r>
                        </m:e>
                        <m:sub>
                          <m:r>
                            <a:rPr lang="en-US" sz="2000" b="0" i="1" smtClean="0">
                              <a:latin typeface="Cambria Math" panose="02040503050406030204" pitchFamily="18" charset="0"/>
                            </a:rPr>
                            <m:t>3</m:t>
                          </m:r>
                        </m:sub>
                      </m:sSub>
                    </m:oMath>
                  </m:oMathPara>
                </a14:m>
                <a:endParaRPr lang="en-US" sz="2000" dirty="0">
                  <a:latin typeface="Arial" panose="020B0604020202020204" pitchFamily="34" charset="0"/>
                  <a:cs typeface="Arial" panose="020B0604020202020204" pitchFamily="34"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7409219" y="5908791"/>
                <a:ext cx="499560" cy="400110"/>
              </a:xfrm>
              <a:prstGeom prst="rect">
                <a:avLst/>
              </a:prstGeom>
              <a:blipFill>
                <a:blip r:embed="rId5"/>
                <a:stretch>
                  <a:fillRect b="-30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p:cNvSpPr/>
              <p:nvPr/>
            </p:nvSpPr>
            <p:spPr>
              <a:xfrm>
                <a:off x="5700587" y="6173340"/>
                <a:ext cx="449034" cy="666529"/>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𝑁</m:t>
                          </m:r>
                        </m:num>
                        <m:den>
                          <m:r>
                            <a:rPr lang="en-US" sz="2000" b="0" i="1" smtClean="0">
                              <a:latin typeface="Cambria Math" panose="02040503050406030204" pitchFamily="18" charset="0"/>
                            </a:rPr>
                            <m:t>2</m:t>
                          </m:r>
                        </m:den>
                      </m:f>
                    </m:oMath>
                  </m:oMathPara>
                </a14:m>
                <a:endParaRPr lang="en-US" sz="2000" dirty="0">
                  <a:latin typeface="Arial" panose="020B0604020202020204" pitchFamily="34"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5700587" y="6173340"/>
                <a:ext cx="449034" cy="66652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ectangle 15"/>
              <p:cNvSpPr/>
              <p:nvPr/>
            </p:nvSpPr>
            <p:spPr>
              <a:xfrm>
                <a:off x="10178117" y="6090607"/>
                <a:ext cx="449034" cy="40011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𝑁</m:t>
                      </m:r>
                    </m:oMath>
                  </m:oMathPara>
                </a14:m>
                <a:endParaRPr lang="en-US" sz="2000" dirty="0">
                  <a:latin typeface="Arial" panose="020B0604020202020204" pitchFamily="34"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10178117" y="6090607"/>
                <a:ext cx="449034"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p:cNvSpPr/>
              <p:nvPr/>
            </p:nvSpPr>
            <p:spPr>
              <a:xfrm>
                <a:off x="1259477" y="6069424"/>
                <a:ext cx="397865" cy="40011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m:t>
                      </m:r>
                    </m:oMath>
                  </m:oMathPara>
                </a14:m>
                <a:endParaRPr lang="en-US" sz="2000" dirty="0">
                  <a:latin typeface="Arial" panose="020B0604020202020204" pitchFamily="34" charset="0"/>
                  <a:cs typeface="Arial" panose="020B0604020202020204" pitchFamily="34"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1259477" y="6069424"/>
                <a:ext cx="397865" cy="400110"/>
              </a:xfrm>
              <a:prstGeom prst="rect">
                <a:avLst/>
              </a:prstGeom>
              <a:blipFill>
                <a:blip r:embed="rId8"/>
                <a:stretch>
                  <a:fillRect/>
                </a:stretch>
              </a:blipFill>
            </p:spPr>
            <p:txBody>
              <a:bodyPr/>
              <a:lstStyle/>
              <a:p>
                <a:r>
                  <a:rPr lang="en-US">
                    <a:noFill/>
                  </a:rPr>
                  <a:t> </a:t>
                </a:r>
              </a:p>
            </p:txBody>
          </p:sp>
        </mc:Fallback>
      </mc:AlternateContent>
      <p:sp>
        <p:nvSpPr>
          <p:cNvPr id="18" name="Left Brace 17"/>
          <p:cNvSpPr/>
          <p:nvPr/>
        </p:nvSpPr>
        <p:spPr>
          <a:xfrm rot="16200000">
            <a:off x="8212137" y="6015901"/>
            <a:ext cx="308580" cy="685800"/>
          </a:xfrm>
          <a:prstGeom prst="leftBrace">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endParaRPr>
          </a:p>
        </p:txBody>
      </p:sp>
      <mc:AlternateContent xmlns:mc="http://schemas.openxmlformats.org/markup-compatibility/2006">
        <mc:Choice xmlns:a14="http://schemas.microsoft.com/office/drawing/2010/main" Requires="a14">
          <p:sp>
            <p:nvSpPr>
              <p:cNvPr id="19" name="Rectangle 18"/>
              <p:cNvSpPr/>
              <p:nvPr/>
            </p:nvSpPr>
            <p:spPr>
              <a:xfrm>
                <a:off x="7635851" y="6413291"/>
                <a:ext cx="1560877" cy="400110"/>
              </a:xfrm>
              <a:prstGeom prst="rect">
                <a:avLst/>
              </a:prstGeom>
            </p:spPr>
            <p:txBody>
              <a:bodyPr wrap="none">
                <a:spAutoFit/>
              </a:bodyPr>
              <a:lstStyle/>
              <a:p>
                <a14:m>
                  <m:oMath xmlns:m="http://schemas.openxmlformats.org/officeDocument/2006/math">
                    <m:r>
                      <m:rPr>
                        <m:sty m:val="p"/>
                      </m:rPr>
                      <a:rPr lang="el-GR" sz="2000" i="1">
                        <a:latin typeface="Cambria Math" panose="02040503050406030204" pitchFamily="18" charset="0"/>
                        <a:ea typeface="Cambria Math" panose="02040503050406030204" pitchFamily="18" charset="0"/>
                      </a:rPr>
                      <m:t>Ω</m:t>
                    </m:r>
                    <m:d>
                      <m:dPr>
                        <m:ctrlPr>
                          <a:rPr lang="el-GR"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𝑚</m:t>
                        </m:r>
                      </m:e>
                    </m:d>
                  </m:oMath>
                </a14:m>
                <a:r>
                  <a:rPr lang="en-US" sz="2000" dirty="0">
                    <a:latin typeface="Arial" panose="020B0604020202020204" pitchFamily="34" charset="0"/>
                    <a:cs typeface="Arial" panose="020B0604020202020204" pitchFamily="34" charset="0"/>
                  </a:rPr>
                  <a:t> nodes</a:t>
                </a:r>
              </a:p>
            </p:txBody>
          </p:sp>
        </mc:Choice>
        <mc:Fallback>
          <p:sp>
            <p:nvSpPr>
              <p:cNvPr id="19" name="Rectangle 18"/>
              <p:cNvSpPr>
                <a:spLocks noRot="1" noChangeAspect="1" noMove="1" noResize="1" noEditPoints="1" noAdjustHandles="1" noChangeArrowheads="1" noChangeShapeType="1" noTextEdit="1"/>
              </p:cNvSpPr>
              <p:nvPr/>
            </p:nvSpPr>
            <p:spPr>
              <a:xfrm>
                <a:off x="7635851" y="6413291"/>
                <a:ext cx="1560877" cy="400110"/>
              </a:xfrm>
              <a:prstGeom prst="rect">
                <a:avLst/>
              </a:prstGeom>
              <a:blipFill>
                <a:blip r:embed="rId9"/>
                <a:stretch>
                  <a:fillRect t="-6061" r="-2344" b="-2727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Rectangle 19"/>
              <p:cNvSpPr/>
              <p:nvPr/>
            </p:nvSpPr>
            <p:spPr>
              <a:xfrm>
                <a:off x="8139171" y="5800710"/>
                <a:ext cx="447558" cy="40011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latin typeface="Arial" panose="020B0604020202020204" pitchFamily="34" charset="0"/>
                  <a:cs typeface="Arial" panose="020B0604020202020204" pitchFamily="34" charset="0"/>
                </a:endParaRPr>
              </a:p>
            </p:txBody>
          </p:sp>
        </mc:Choice>
        <mc:Fallback>
          <p:sp>
            <p:nvSpPr>
              <p:cNvPr id="20" name="Rectangle 19"/>
              <p:cNvSpPr>
                <a:spLocks noRot="1" noChangeAspect="1" noMove="1" noResize="1" noEditPoints="1" noAdjustHandles="1" noChangeArrowheads="1" noChangeShapeType="1" noTextEdit="1"/>
              </p:cNvSpPr>
              <p:nvPr/>
            </p:nvSpPr>
            <p:spPr>
              <a:xfrm>
                <a:off x="8139171" y="5800710"/>
                <a:ext cx="447558" cy="400110"/>
              </a:xfrm>
              <a:prstGeom prst="rect">
                <a:avLst/>
              </a:prstGeom>
              <a:blipFill>
                <a:blip r:embed="rId10"/>
                <a:stretch>
                  <a:fillRect/>
                </a:stretch>
              </a:blipFill>
            </p:spPr>
            <p:txBody>
              <a:bodyPr/>
              <a:lstStyle/>
              <a:p>
                <a:r>
                  <a:rPr lang="en-US">
                    <a:noFill/>
                  </a:rPr>
                  <a:t> </a:t>
                </a:r>
              </a:p>
            </p:txBody>
          </p:sp>
        </mc:Fallback>
      </mc:AlternateContent>
      <p:cxnSp>
        <p:nvCxnSpPr>
          <p:cNvPr id="21" name="Straight Connector 20"/>
          <p:cNvCxnSpPr/>
          <p:nvPr/>
        </p:nvCxnSpPr>
        <p:spPr>
          <a:xfrm flipV="1">
            <a:off x="8724900" y="5722938"/>
            <a:ext cx="0" cy="4572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14500" y="5934041"/>
            <a:ext cx="2362200" cy="12846"/>
          </a:xfrm>
          <a:prstGeom prst="line">
            <a:avLst/>
          </a:prstGeom>
          <a:ln w="57150">
            <a:solidFill>
              <a:srgbClr val="003DB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17112" y="5946887"/>
            <a:ext cx="627419" cy="333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6" name="Rectangle 25"/>
              <p:cNvSpPr/>
              <p:nvPr/>
            </p:nvSpPr>
            <p:spPr>
              <a:xfrm>
                <a:off x="4335681" y="5972145"/>
                <a:ext cx="1142557" cy="40011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sz="2000" i="1">
                              <a:latin typeface="Cambria Math" panose="02040503050406030204" pitchFamily="18" charset="0"/>
                            </a:rPr>
                          </m:ctrlPr>
                        </m:dPr>
                        <m:e>
                          <m:r>
                            <a:rPr lang="en-US" sz="2000" i="1">
                              <a:solidFill>
                                <a:srgbClr val="FF0000"/>
                              </a:solidFill>
                              <a:latin typeface="Cambria Math" panose="02040503050406030204" pitchFamily="18" charset="0"/>
                              <a:ea typeface="Cambria Math" panose="02040503050406030204" pitchFamily="18" charset="0"/>
                            </a:rPr>
                            <m:t>𝑅</m:t>
                          </m:r>
                        </m:e>
                      </m:d>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𝑚</m:t>
                      </m:r>
                    </m:oMath>
                  </m:oMathPara>
                </a14:m>
                <a:endParaRPr lang="en-US" sz="2000" dirty="0">
                  <a:solidFill>
                    <a:srgbClr val="FF0000"/>
                  </a:solidFill>
                  <a:latin typeface="Arial" panose="020B0604020202020204" pitchFamily="34" charset="0"/>
                  <a:cs typeface="Arial" panose="020B0604020202020204" pitchFamily="34" charset="0"/>
                </a:endParaRPr>
              </a:p>
            </p:txBody>
          </p:sp>
        </mc:Choice>
        <mc:Fallback>
          <p:sp>
            <p:nvSpPr>
              <p:cNvPr id="26" name="Rectangle 25"/>
              <p:cNvSpPr>
                <a:spLocks noRot="1" noChangeAspect="1" noMove="1" noResize="1" noEditPoints="1" noAdjustHandles="1" noChangeArrowheads="1" noChangeShapeType="1" noTextEdit="1"/>
              </p:cNvSpPr>
              <p:nvPr/>
            </p:nvSpPr>
            <p:spPr>
              <a:xfrm>
                <a:off x="4335681" y="5972145"/>
                <a:ext cx="1142557" cy="400110"/>
              </a:xfrm>
              <a:prstGeom prst="rect">
                <a:avLst/>
              </a:prstGeom>
              <a:blipFill>
                <a:blip r:embed="rId11"/>
                <a:stretch>
                  <a:fillRect b="-15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Rectangle 26"/>
              <p:cNvSpPr/>
              <p:nvPr/>
            </p:nvSpPr>
            <p:spPr>
              <a:xfrm>
                <a:off x="2443405" y="6028915"/>
                <a:ext cx="357790" cy="30777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i="1">
                          <a:solidFill>
                            <a:srgbClr val="00339A"/>
                          </a:solidFill>
                          <a:latin typeface="Cambria Math" panose="02040503050406030204" pitchFamily="18" charset="0"/>
                          <a:ea typeface="Cambria Math" panose="02040503050406030204" pitchFamily="18" charset="0"/>
                        </a:rPr>
                        <m:t>𝐵</m:t>
                      </m:r>
                    </m:oMath>
                  </m:oMathPara>
                </a14:m>
                <a:endParaRPr lang="en-US" dirty="0">
                  <a:latin typeface="Arial" panose="020B0604020202020204" pitchFamily="34" charset="0"/>
                  <a:cs typeface="Arial" panose="020B0604020202020204" pitchFamily="34" charset="0"/>
                </a:endParaRPr>
              </a:p>
            </p:txBody>
          </p:sp>
        </mc:Choice>
        <mc:Fallback>
          <p:sp>
            <p:nvSpPr>
              <p:cNvPr id="27" name="Rectangle 26"/>
              <p:cNvSpPr>
                <a:spLocks noRot="1" noChangeAspect="1" noMove="1" noResize="1" noEditPoints="1" noAdjustHandles="1" noChangeArrowheads="1" noChangeShapeType="1" noTextEdit="1"/>
              </p:cNvSpPr>
              <p:nvPr/>
            </p:nvSpPr>
            <p:spPr>
              <a:xfrm>
                <a:off x="2443405" y="6028915"/>
                <a:ext cx="357790" cy="307777"/>
              </a:xfrm>
              <a:prstGeom prst="rect">
                <a:avLst/>
              </a:prstGeom>
              <a:blipFill>
                <a:blip r:embed="rId12"/>
                <a:stretch>
                  <a:fillRect/>
                </a:stretch>
              </a:blipFill>
            </p:spPr>
            <p:txBody>
              <a:bodyPr/>
              <a:lstStyle/>
              <a:p>
                <a:r>
                  <a:rPr lang="en-US">
                    <a:noFill/>
                  </a:rPr>
                  <a:t> </a:t>
                </a:r>
              </a:p>
            </p:txBody>
          </p:sp>
        </mc:Fallback>
      </mc:AlternateContent>
      <p:sp>
        <p:nvSpPr>
          <p:cNvPr id="28" name="Slide Number Placeholder 27"/>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38</a:t>
            </a:fld>
            <a:endParaRPr lang="en-US"/>
          </a:p>
        </p:txBody>
      </p:sp>
    </p:spTree>
    <p:extLst>
      <p:ext uri="{BB962C8B-B14F-4D97-AF65-F5344CB8AC3E}">
        <p14:creationId xmlns:p14="http://schemas.microsoft.com/office/powerpoint/2010/main" val="39700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Hardness of Candidate </a:t>
            </a:r>
            <a:r>
              <a:rPr lang="en-US" dirty="0" err="1" smtClean="0"/>
              <a:t>iMHFs</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533400" y="1828800"/>
                <a:ext cx="10972800" cy="4351338"/>
              </a:xfrm>
            </p:spPr>
            <p:txBody>
              <a:bodyPr/>
              <a:lstStyle/>
              <a:p>
                <a:pPr marL="50800" lvl="1" indent="0">
                  <a:spcBef>
                    <a:spcPts val="1000"/>
                  </a:spcBef>
                  <a:buSzPts val="2800"/>
                  <a:buNone/>
                </a:pPr>
                <a:r>
                  <a:rPr lang="en-US" b="1" dirty="0" smtClean="0"/>
                  <a:t>Lemma: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m:t>
                    </m:r>
                    <m:r>
                      <a:rPr lang="en-US" i="1" smtClean="0">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smtClean="0">
                        <a:solidFill>
                          <a:srgbClr val="FF0000"/>
                        </a:solidFill>
                        <a:latin typeface="Cambria Math" panose="02040503050406030204" pitchFamily="18" charset="0"/>
                        <a:ea typeface="Cambria Math" panose="02040503050406030204" pitchFamily="18" charset="0"/>
                      </a:rPr>
                      <m:t>𝑅</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r>
                      <m:rPr>
                        <m:sty m:val="p"/>
                      </m:rPr>
                      <a:rPr lang="en-US" i="1">
                        <a:latin typeface="Cambria Math" panose="02040503050406030204" pitchFamily="18" charset="0"/>
                        <a:ea typeface="Cambria Math" panose="02040503050406030204" pitchFamily="18" charset="0"/>
                      </a:rPr>
                      <m:t>T</m:t>
                    </m:r>
                  </m:oMath>
                </a14:m>
                <a:r>
                  <a:rPr lang="en-US" dirty="0"/>
                  <a:t> </a:t>
                </a:r>
              </a:p>
              <a:p>
                <a:pPr marL="50800" lvl="1" indent="0">
                  <a:spcBef>
                    <a:spcPts val="1000"/>
                  </a:spcBef>
                  <a:buSzPts val="2800"/>
                  <a:buNone/>
                </a:pPr>
                <a14:m>
                  <m:oMathPara xmlns:m="http://schemas.openxmlformats.org/officeDocument/2006/math">
                    <m:oMathParaPr>
                      <m:jc m:val="centerGroup"/>
                    </m:oMathParaPr>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m:t>
                          </m:r>
                          <m:r>
                            <a:rPr lang="en-US" i="1" smtClean="0">
                              <a:solidFill>
                                <a:srgbClr val="003DB8"/>
                              </a:solidFill>
                              <a:latin typeface="Cambria Math" panose="02040503050406030204" pitchFamily="18" charset="0"/>
                            </a:rPr>
                            <m:t>𝐵</m:t>
                          </m:r>
                          <m:r>
                            <a:rPr lang="en-US" i="1">
                              <a:solidFill>
                                <a:schemeClr val="tx1"/>
                              </a:solidFill>
                              <a:latin typeface="Cambria Math" panose="02040503050406030204" pitchFamily="18" charset="0"/>
                            </a:rPr>
                            <m:t>,</m:t>
                          </m:r>
                          <m:r>
                            <a:rPr lang="en-US" i="1" smtClean="0">
                              <a:solidFill>
                                <a:srgbClr val="FF0000"/>
                              </a:solidFill>
                              <a:latin typeface="Cambria Math" panose="02040503050406030204" pitchFamily="18" charset="0"/>
                            </a:rPr>
                            <m:t>𝑅</m:t>
                          </m:r>
                        </m:e>
                      </m:d>
                      <m:r>
                        <a:rPr lang="en-US" i="1" smtClean="0">
                          <a:solidFill>
                            <a:schemeClr val="tx1"/>
                          </a:solidFill>
                          <a:latin typeface="Cambria Math" panose="02040503050406030204" pitchFamily="18" charset="0"/>
                          <a:ea typeface="Cambria Math" panose="02040503050406030204" pitchFamily="18" charset="0"/>
                        </a:rPr>
                        <m:t>≥</m:t>
                      </m:r>
                      <m:func>
                        <m:funcPr>
                          <m:ctrlPr>
                            <a:rPr lang="en-US" i="1" smtClean="0">
                              <a:solidFill>
                                <a:schemeClr val="tx1"/>
                              </a:solidFill>
                              <a:latin typeface="Cambria Math" panose="02040503050406030204" pitchFamily="18" charset="0"/>
                            </a:rPr>
                          </m:ctrlPr>
                        </m:funcPr>
                        <m:fName>
                          <m:limLow>
                            <m:limLowPr>
                              <m:ctrlPr>
                                <a:rPr lang="en-US" i="1" smtClean="0">
                                  <a:solidFill>
                                    <a:schemeClr val="tx1"/>
                                  </a:solidFill>
                                  <a:latin typeface="Cambria Math" panose="02040503050406030204" pitchFamily="18" charset="0"/>
                                </a:rPr>
                              </m:ctrlPr>
                            </m:limLowPr>
                            <m:e>
                              <m:r>
                                <m:rPr>
                                  <m:sty m:val="p"/>
                                </m:rPr>
                                <a:rPr lang="en-US" i="0" smtClean="0">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smtClean="0">
                                  <a:solidFill>
                                    <a:schemeClr val="tx1"/>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𝑇</m:t>
                                      </m:r>
                                    </m:e>
                                  </m:d>
                                </m:e>
                              </m:d>
                              <m:r>
                                <a:rPr lang="en-US" i="1">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oMath>
                  </m:oMathPara>
                </a14:m>
                <a:endParaRPr lang="en-US" dirty="0"/>
              </a:p>
              <a:p>
                <a:endParaRPr lang="en-US" dirty="0" smtClean="0"/>
              </a:p>
              <a:p>
                <a:pPr marL="50800" indent="0">
                  <a:buNone/>
                </a:pPr>
                <a:r>
                  <a:rPr lang="en-US" b="1" dirty="0" smtClean="0"/>
                  <a:t>Partition the nodes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𝑁</m:t>
                            </m:r>
                          </m:num>
                          <m:den>
                            <m:r>
                              <a:rPr lang="en-US" b="0" i="1" smtClean="0">
                                <a:latin typeface="Cambria Math" panose="02040503050406030204" pitchFamily="18" charset="0"/>
                                <a:ea typeface="Cambria Math" panose="02040503050406030204" pitchFamily="18" charset="0"/>
                              </a:rPr>
                              <m:t>2</m:t>
                            </m:r>
                          </m:den>
                        </m:f>
                      </m:e>
                    </m:d>
                  </m:oMath>
                </a14:m>
                <a:r>
                  <a:rPr lang="en-US" dirty="0" smtClean="0"/>
                  <a:t> into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d>
                      <m:dPr>
                        <m:ctrlPr>
                          <a:rPr lang="el-GR" i="1" smtClean="0">
                            <a:latin typeface="Cambria Math" panose="02040503050406030204" pitchFamily="18" charset="0"/>
                            <a:ea typeface="Cambria Math" panose="02040503050406030204" pitchFamily="18" charset="0"/>
                          </a:rPr>
                        </m:ctrlPr>
                      </m:dPr>
                      <m:e>
                        <m:f>
                          <m:fPr>
                            <m:ctrlPr>
                              <a:rPr lang="el-GR"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𝑁</m:t>
                            </m:r>
                          </m:num>
                          <m:den>
                            <m:r>
                              <a:rPr lang="en-US" b="0" i="1" smtClean="0">
                                <a:latin typeface="Cambria Math" panose="02040503050406030204" pitchFamily="18" charset="0"/>
                                <a:ea typeface="Cambria Math" panose="02040503050406030204" pitchFamily="18" charset="0"/>
                              </a:rPr>
                              <m:t>𝑚</m:t>
                            </m:r>
                          </m:den>
                        </m:f>
                      </m:e>
                    </m:d>
                  </m:oMath>
                </a14:m>
                <a:r>
                  <a:rPr lang="en-US" dirty="0" smtClean="0"/>
                  <a:t> intervals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m:t>
                    </m:r>
                  </m:oMath>
                </a14:m>
                <a:r>
                  <a:rPr lang="en-US" dirty="0" smtClean="0"/>
                  <a:t> each containing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𝑚</m:t>
                        </m:r>
                      </m:e>
                    </m:d>
                  </m:oMath>
                </a14:m>
                <a:r>
                  <a:rPr lang="en-US" dirty="0" smtClean="0"/>
                  <a:t> nodes.</a:t>
                </a:r>
                <a:endParaRPr lang="en-US" dirty="0" smtClean="0"/>
              </a:p>
              <a:p>
                <a:pPr marL="50800" indent="0">
                  <a:buNone/>
                </a:pPr>
                <a14:m>
                  <m:oMathPara xmlns:m="http://schemas.openxmlformats.org/officeDocument/2006/math">
                    <m:oMathParaPr>
                      <m:jc m:val="centerGroup"/>
                    </m:oMathParaPr>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smtClean="0">
                              <a:solidFill>
                                <a:schemeClr val="tx1"/>
                              </a:solidFill>
                              <a:latin typeface="Cambria Math" panose="02040503050406030204" pitchFamily="18" charset="0"/>
                            </a:rPr>
                            <m:t> </m:t>
                          </m:r>
                        </m:e>
                      </m:d>
                      <m:r>
                        <a:rPr lang="en-US" i="1">
                          <a:solidFill>
                            <a:schemeClr val="tx1"/>
                          </a:solidFill>
                          <a:latin typeface="Cambria Math" panose="02040503050406030204" pitchFamily="18" charset="0"/>
                          <a:ea typeface="Cambria Math" panose="02040503050406030204" pitchFamily="18" charset="0"/>
                        </a:rPr>
                        <m:t>≥</m:t>
                      </m:r>
                      <m:nary>
                        <m:naryPr>
                          <m:chr m:val="∑"/>
                          <m:supHide m:val="on"/>
                          <m:ctrlPr>
                            <a:rPr lang="en-US" i="1" smtClean="0">
                              <a:solidFill>
                                <a:schemeClr val="tx1"/>
                              </a:solidFill>
                              <a:latin typeface="Cambria Math" panose="02040503050406030204" pitchFamily="18" charset="0"/>
                              <a:ea typeface="Cambria Math" panose="02040503050406030204" pitchFamily="18" charset="0"/>
                            </a:rPr>
                          </m:ctrlPr>
                        </m:naryPr>
                        <m:sub>
                          <m:r>
                            <m:rPr>
                              <m:brk m:alnAt="7"/>
                            </m:rPr>
                            <a:rPr lang="en-US" b="0" i="1" smtClean="0">
                              <a:solidFill>
                                <a:schemeClr val="tx1"/>
                              </a:solidFill>
                              <a:latin typeface="Cambria Math" panose="02040503050406030204" pitchFamily="18" charset="0"/>
                              <a:ea typeface="Cambria Math" panose="02040503050406030204" pitchFamily="18" charset="0"/>
                            </a:rPr>
                            <m:t>𝑖</m:t>
                          </m:r>
                          <m:r>
                            <a:rPr lang="en-US" b="0" i="1" smtClean="0">
                              <a:solidFill>
                                <a:schemeClr val="tx1"/>
                              </a:solidFill>
                              <a:latin typeface="Cambria Math" panose="02040503050406030204" pitchFamily="18" charset="0"/>
                              <a:ea typeface="Cambria Math" panose="02040503050406030204" pitchFamily="18" charset="0"/>
                            </a:rPr>
                            <m:t>≥1</m:t>
                          </m:r>
                        </m:sub>
                        <m:sup/>
                        <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panose="02040503050406030204" pitchFamily="18" charset="0"/>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e>
                      </m:nary>
                      <m:d>
                        <m:dPr>
                          <m:ctrlPr>
                            <a:rPr lang="en-US" i="1">
                              <a:solidFill>
                                <a:schemeClr val="tx1"/>
                              </a:solidFill>
                              <a:latin typeface="Cambria Math" panose="02040503050406030204" pitchFamily="18" charset="0"/>
                              <a:ea typeface="Cambria Math" panose="02040503050406030204" pitchFamily="18" charset="0"/>
                            </a:rPr>
                          </m:ctrlPr>
                        </m:dPr>
                        <m:e>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r>
                                <a:rPr lang="en-US" i="1">
                                  <a:solidFill>
                                    <a:schemeClr val="tx1"/>
                                  </a:solidFill>
                                  <a:latin typeface="Cambria Math" panose="02040503050406030204" pitchFamily="18" charset="0"/>
                                </a:rPr>
                                <m:t>,</m:t>
                              </m:r>
                              <m:r>
                                <a:rPr lang="en-US" i="1">
                                  <a:solidFill>
                                    <a:srgbClr val="003DB8"/>
                                  </a:solidFill>
                                  <a:latin typeface="Cambria Math" panose="02040503050406030204" pitchFamily="18" charset="0"/>
                                </a:rPr>
                                <m:t>𝐵</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rPr>
                                <m:t>𝑅</m:t>
                              </m:r>
                            </m:e>
                          </m:d>
                        </m:e>
                      </m:d>
                    </m:oMath>
                  </m:oMathPara>
                </a14:m>
                <a:endParaRPr lang="en-US" dirty="0" smtClean="0"/>
              </a:p>
              <a:p>
                <a:pPr marL="50800" indent="0">
                  <a:buNone/>
                </a:pP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m:t>
                      </m:r>
                      <m:nary>
                        <m:naryPr>
                          <m:chr m:val="∑"/>
                          <m:supHide m:val="on"/>
                          <m:ctrlPr>
                            <a:rPr lang="en-US" i="1">
                              <a:solidFill>
                                <a:schemeClr val="tx1"/>
                              </a:solidFill>
                              <a:latin typeface="Cambria Math" panose="02040503050406030204" pitchFamily="18" charset="0"/>
                              <a:ea typeface="Cambria Math" panose="02040503050406030204" pitchFamily="18" charset="0"/>
                            </a:rPr>
                          </m:ctrlPr>
                        </m:naryPr>
                        <m:sub>
                          <m:r>
                            <m:rPr>
                              <m:brk m:alnAt="7"/>
                            </m:rPr>
                            <a:rPr lang="en-US" i="1">
                              <a:solidFill>
                                <a:schemeClr val="tx1"/>
                              </a:solidFill>
                              <a:latin typeface="Cambria Math" panose="02040503050406030204" pitchFamily="18" charset="0"/>
                              <a:ea typeface="Cambria Math" panose="02040503050406030204" pitchFamily="18" charset="0"/>
                            </a:rPr>
                            <m:t>𝑖</m:t>
                          </m:r>
                          <m:r>
                            <a:rPr lang="en-US" i="1">
                              <a:solidFill>
                                <a:schemeClr val="tx1"/>
                              </a:solidFill>
                              <a:latin typeface="Cambria Math" panose="02040503050406030204" pitchFamily="18" charset="0"/>
                              <a:ea typeface="Cambria Math" panose="02040503050406030204" pitchFamily="18" charset="0"/>
                            </a:rPr>
                            <m:t>≥1</m:t>
                          </m:r>
                        </m:sub>
                        <m:sup/>
                        <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panose="02040503050406030204" pitchFamily="18" charset="0"/>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e>
                      </m:nary>
                      <m:d>
                        <m:dPr>
                          <m:ctrlPr>
                            <a:rPr lang="en-US" i="1">
                              <a:solidFill>
                                <a:schemeClr val="tx1"/>
                              </a:solidFill>
                              <a:latin typeface="Cambria Math" panose="02040503050406030204" pitchFamily="18" charset="0"/>
                              <a:ea typeface="Cambria Math" panose="02040503050406030204" pitchFamily="18" charset="0"/>
                            </a:rPr>
                          </m:ctrlPr>
                        </m:dPr>
                        <m:e>
                          <m:func>
                            <m:funcPr>
                              <m:ctrlPr>
                                <a:rPr lang="en-US" i="1">
                                  <a:solidFill>
                                    <a:schemeClr val="tx1"/>
                                  </a:solidFill>
                                  <a:latin typeface="Cambria Math" panose="02040503050406030204" pitchFamily="18" charset="0"/>
                                </a:rPr>
                              </m:ctrlPr>
                            </m:funcPr>
                            <m:fNa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a:solidFill>
                                        <a:schemeClr val="tx1"/>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d>
                                    </m:e>
                                  </m:d>
                                  <m:r>
                                    <a:rPr lang="en-US" i="1">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e>
                      </m:d>
                    </m:oMath>
                  </m:oMathPara>
                </a14:m>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533400" y="1828800"/>
                <a:ext cx="10972800" cy="4351338"/>
              </a:xfrm>
              <a:blipFill>
                <a:blip r:embed="rId2"/>
                <a:stretch>
                  <a:fillRect l="-722" b="-7563"/>
                </a:stretch>
              </a:blipFill>
            </p:spPr>
            <p:txBody>
              <a:bodyPr/>
              <a:lstStyle/>
              <a:p>
                <a:r>
                  <a:rPr lang="en-US">
                    <a:noFill/>
                  </a:rPr>
                  <a:t> </a:t>
                </a:r>
              </a:p>
            </p:txBody>
          </p:sp>
        </mc:Fallback>
      </mc:AlternateContent>
      <p:sp>
        <p:nvSpPr>
          <p:cNvPr id="4" name="Oval 3"/>
          <p:cNvSpPr/>
          <p:nvPr/>
        </p:nvSpPr>
        <p:spPr>
          <a:xfrm>
            <a:off x="2057400" y="5263497"/>
            <a:ext cx="9135932" cy="1828800"/>
          </a:xfrm>
          <a:prstGeom prst="ellipse">
            <a:avLst/>
          </a:prstGeom>
          <a:solidFill>
            <a:schemeClr val="accent1">
              <a:alpha val="48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 name="Cloud Callout 4"/>
          <p:cNvSpPr/>
          <p:nvPr/>
        </p:nvSpPr>
        <p:spPr>
          <a:xfrm>
            <a:off x="4572000" y="1875351"/>
            <a:ext cx="5638800" cy="2480469"/>
          </a:xfrm>
          <a:prstGeom prst="cloudCallout">
            <a:avLst>
              <a:gd name="adj1" fmla="val -30181"/>
              <a:gd name="adj2" fmla="val 96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rPr>
              <a:t>We lower bound this quantity for three </a:t>
            </a:r>
            <a:r>
              <a:rPr lang="en-US" sz="2000" dirty="0" err="1" smtClean="0">
                <a:latin typeface="Arial" panose="020B0604020202020204" pitchFamily="34" charset="0"/>
              </a:rPr>
              <a:t>iMHF</a:t>
            </a:r>
            <a:r>
              <a:rPr lang="en-US" sz="2000" dirty="0" smtClean="0">
                <a:latin typeface="Arial" panose="020B0604020202020204" pitchFamily="34" charset="0"/>
              </a:rPr>
              <a:t> candidates Argon2i, </a:t>
            </a:r>
            <a:r>
              <a:rPr lang="en-US" sz="2000" dirty="0" err="1" smtClean="0">
                <a:latin typeface="Arial" panose="020B0604020202020204" pitchFamily="34" charset="0"/>
              </a:rPr>
              <a:t>DRSample</a:t>
            </a:r>
            <a:r>
              <a:rPr lang="en-US" sz="2000" dirty="0" smtClean="0">
                <a:latin typeface="Arial" panose="020B0604020202020204" pitchFamily="34" charset="0"/>
              </a:rPr>
              <a:t> and </a:t>
            </a:r>
            <a:r>
              <a:rPr lang="en-US" sz="2000" dirty="0" err="1" smtClean="0">
                <a:latin typeface="Arial" panose="020B0604020202020204" pitchFamily="34" charset="0"/>
              </a:rPr>
              <a:t>aATSample</a:t>
            </a:r>
            <a:endParaRPr lang="en-US" sz="2000" dirty="0">
              <a:latin typeface="Arial" panose="020B0604020202020204" pitchFamily="34" charset="0"/>
            </a:endParaRPr>
          </a:p>
        </p:txBody>
      </p:sp>
      <p:sp>
        <p:nvSpPr>
          <p:cNvPr id="6" name="Slide Number Placeholder 5"/>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39</a:t>
            </a:fld>
            <a:endParaRPr lang="en-US"/>
          </a:p>
        </p:txBody>
      </p:sp>
    </p:spTree>
    <p:extLst>
      <p:ext uri="{BB962C8B-B14F-4D97-AF65-F5344CB8AC3E}">
        <p14:creationId xmlns:p14="http://schemas.microsoft.com/office/powerpoint/2010/main" val="353408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Stretching</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5289957"/>
            <a:ext cx="3041783" cy="721624"/>
          </a:xfrm>
        </p:spPr>
      </p:pic>
      <p:pic>
        <p:nvPicPr>
          <p:cNvPr id="4" name="Picture 3" descr="https://xifin.files.wordpress.com/2012/03/scryp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9362" y="5148541"/>
            <a:ext cx="4278238" cy="11899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05000" y="4572000"/>
            <a:ext cx="2582758" cy="523220"/>
          </a:xfrm>
          <a:prstGeom prst="rect">
            <a:avLst/>
          </a:prstGeom>
          <a:noFill/>
        </p:spPr>
        <p:txBody>
          <a:bodyPr wrap="none" rtlCol="0">
            <a:spAutoFit/>
          </a:bodyPr>
          <a:lstStyle/>
          <a:p>
            <a:r>
              <a:rPr lang="en-US" sz="2800" b="1" dirty="0" smtClean="0">
                <a:latin typeface="Arial" panose="020B0604020202020204" pitchFamily="34" charset="0"/>
                <a:cs typeface="Arial" panose="020B0604020202020204" pitchFamily="34" charset="0"/>
              </a:rPr>
              <a:t>Hash Iteration</a:t>
            </a:r>
            <a:endParaRPr lang="en-US" sz="2800" b="1" dirty="0">
              <a:latin typeface="Arial" panose="020B0604020202020204" pitchFamily="34" charset="0"/>
              <a:cs typeface="Arial" panose="020B0604020202020204" pitchFamily="34" charset="0"/>
            </a:endParaRPr>
          </a:p>
        </p:txBody>
      </p:sp>
      <p:sp>
        <p:nvSpPr>
          <p:cNvPr id="7" name="TextBox 6"/>
          <p:cNvSpPr txBox="1"/>
          <p:nvPr/>
        </p:nvSpPr>
        <p:spPr>
          <a:xfrm>
            <a:off x="7296082" y="4625321"/>
            <a:ext cx="4299575" cy="523220"/>
          </a:xfrm>
          <a:prstGeom prst="rect">
            <a:avLst/>
          </a:prstGeom>
          <a:noFill/>
        </p:spPr>
        <p:txBody>
          <a:bodyPr wrap="none" rtlCol="0">
            <a:spAutoFit/>
          </a:bodyPr>
          <a:lstStyle/>
          <a:p>
            <a:r>
              <a:rPr lang="en-US" sz="2800" b="1" dirty="0" smtClean="0">
                <a:latin typeface="Arial" panose="020B0604020202020204" pitchFamily="34" charset="0"/>
                <a:cs typeface="Arial" panose="020B0604020202020204" pitchFamily="34" charset="0"/>
              </a:rPr>
              <a:t>Memory Hard Functions</a:t>
            </a:r>
            <a:endParaRPr lang="en-US" sz="28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graphicFrame>
            <p:nvGraphicFramePr>
              <p:cNvPr id="8" name="Table 7"/>
              <p:cNvGraphicFramePr>
                <a:graphicFrameLocks noGrp="1"/>
              </p:cNvGraphicFramePr>
              <p:nvPr>
                <p:extLst>
                  <p:ext uri="{D42A27DB-BD31-4B8C-83A1-F6EECF244321}">
                    <p14:modId xmlns:p14="http://schemas.microsoft.com/office/powerpoint/2010/main" val="1612474848"/>
                  </p:ext>
                </p:extLst>
              </p:nvPr>
            </p:nvGraphicFramePr>
            <p:xfrm>
              <a:off x="1446784" y="1855634"/>
              <a:ext cx="8776208" cy="2460333"/>
            </p:xfrm>
            <a:graphic>
              <a:graphicData uri="http://schemas.openxmlformats.org/drawingml/2006/table">
                <a:tbl>
                  <a:tblPr firstRow="1" bandRow="1">
                    <a:tableStyleId>{5C22544A-7EE6-4342-B048-85BDC9FD1C3A}</a:tableStyleId>
                  </a:tblPr>
                  <a:tblGrid>
                    <a:gridCol w="4388104">
                      <a:extLst>
                        <a:ext uri="{9D8B030D-6E8A-4147-A177-3AD203B41FA5}">
                          <a16:colId xmlns:a16="http://schemas.microsoft.com/office/drawing/2014/main" val="20000"/>
                        </a:ext>
                      </a:extLst>
                    </a:gridCol>
                    <a:gridCol w="4388104">
                      <a:extLst>
                        <a:ext uri="{9D8B030D-6E8A-4147-A177-3AD203B41FA5}">
                          <a16:colId xmlns:a16="http://schemas.microsoft.com/office/drawing/2014/main" val="20001"/>
                        </a:ext>
                      </a:extLst>
                    </a:gridCol>
                  </a:tblGrid>
                  <a:tr h="820111">
                    <a:tc>
                      <a:txBody>
                        <a:bodyPr/>
                        <a:lstStyle/>
                        <a:p>
                          <a:r>
                            <a:rPr lang="en-US" sz="3600" dirty="0" smtClean="0">
                              <a:latin typeface="Arial" panose="020B0604020202020204" pitchFamily="34" charset="0"/>
                            </a:rPr>
                            <a:t>Hash</a:t>
                          </a:r>
                          <a:r>
                            <a:rPr lang="en-US" sz="3600" baseline="0" dirty="0" smtClean="0">
                              <a:latin typeface="Arial" panose="020B0604020202020204" pitchFamily="34" charset="0"/>
                            </a:rPr>
                            <a:t> Function</a:t>
                          </a:r>
                          <a:endParaRPr lang="en-US" sz="3600" dirty="0">
                            <a:latin typeface="Arial" panose="020B0604020202020204" pitchFamily="34" charset="0"/>
                          </a:endParaRPr>
                        </a:p>
                      </a:txBody>
                      <a:tcPr/>
                    </a:tc>
                    <a:tc>
                      <a:txBody>
                        <a:bodyPr/>
                        <a:lstStyle/>
                        <a:p>
                          <a:r>
                            <a:rPr lang="en-US" sz="3600" dirty="0" smtClean="0">
                              <a:latin typeface="Arial" panose="020B0604020202020204" pitchFamily="34" charset="0"/>
                            </a:rPr>
                            <a:t>Cost: C</a:t>
                          </a:r>
                          <a:endParaRPr lang="en-US" sz="3600" dirty="0">
                            <a:latin typeface="Arial" panose="020B0604020202020204" pitchFamily="34" charset="0"/>
                          </a:endParaRPr>
                        </a:p>
                      </a:txBody>
                      <a:tcPr/>
                    </a:tc>
                    <a:extLst>
                      <a:ext uri="{0D108BD9-81ED-4DB2-BD59-A6C34878D82A}">
                        <a16:rowId xmlns:a16="http://schemas.microsoft.com/office/drawing/2014/main" val="10000"/>
                      </a:ext>
                    </a:extLst>
                  </a:tr>
                  <a:tr h="820111">
                    <a:tc>
                      <a:txBody>
                        <a:bodyPr/>
                        <a:lstStyle/>
                        <a:p>
                          <a:r>
                            <a:rPr lang="en-US" sz="3600" dirty="0" smtClean="0">
                              <a:latin typeface="Arial" panose="020B0604020202020204" pitchFamily="34" charset="0"/>
                            </a:rPr>
                            <a:t>H</a:t>
                          </a:r>
                          <a:endParaRPr lang="en-US" sz="3600" dirty="0">
                            <a:latin typeface="Arial" panose="020B0604020202020204" pitchFamily="34" charset="0"/>
                          </a:endParaRPr>
                        </a:p>
                      </a:txBody>
                      <a:tcPr/>
                    </a:tc>
                    <a:tc>
                      <a:txBody>
                        <a:bodyPr/>
                        <a:lstStyle/>
                        <a:p>
                          <a:endParaRPr lang="en-US" sz="3600" dirty="0">
                            <a:latin typeface="Arial" panose="020B0604020202020204" pitchFamily="34" charset="0"/>
                          </a:endParaRPr>
                        </a:p>
                      </a:txBody>
                      <a:tcPr/>
                    </a:tc>
                    <a:extLst>
                      <a:ext uri="{0D108BD9-81ED-4DB2-BD59-A6C34878D82A}">
                        <a16:rowId xmlns:a16="http://schemas.microsoft.com/office/drawing/2014/main" val="10001"/>
                      </a:ext>
                    </a:extLst>
                  </a:tr>
                  <a:tr h="820111">
                    <a:tc>
                      <a:txBody>
                        <a:bodyPr/>
                        <a:lstStyle/>
                        <a:p>
                          <a14:m>
                            <m:oMath xmlns:m="http://schemas.openxmlformats.org/officeDocument/2006/math">
                              <m:sSup>
                                <m:sSupPr>
                                  <m:ctrlPr>
                                    <a:rPr lang="en-US" sz="3600" i="1" dirty="0" smtClean="0">
                                      <a:latin typeface="Cambria Math" panose="02040503050406030204" pitchFamily="18" charset="0"/>
                                    </a:rPr>
                                  </m:ctrlPr>
                                </m:sSupPr>
                                <m:e>
                                  <m:r>
                                    <m:rPr>
                                      <m:sty m:val="p"/>
                                    </m:rPr>
                                    <a:rPr lang="en-US" sz="3600" b="0" i="0" dirty="0" smtClean="0">
                                      <a:latin typeface="Cambria Math" panose="02040503050406030204" pitchFamily="18" charset="0"/>
                                    </a:rPr>
                                    <m:t>H</m:t>
                                  </m:r>
                                </m:e>
                                <m:sup>
                                  <m:r>
                                    <a:rPr lang="en-US" sz="3600" b="1" i="0" smtClean="0">
                                      <a:latin typeface="Cambria Math"/>
                                      <a:ea typeface="Cambria Math"/>
                                    </a:rPr>
                                    <m:t>𝛕</m:t>
                                  </m:r>
                                </m:sup>
                              </m:sSup>
                            </m:oMath>
                          </a14:m>
                          <a:r>
                            <a:rPr lang="en-US" sz="3600" i="0" baseline="30000" dirty="0" smtClean="0">
                              <a:latin typeface="Arial" panose="020B0604020202020204" pitchFamily="34" charset="0"/>
                            </a:rPr>
                            <a:t> </a:t>
                          </a:r>
                          <a:endParaRPr lang="en-US" sz="3600" i="0" baseline="30000" dirty="0">
                            <a:latin typeface="Arial" panose="020B0604020202020204" pitchFamily="34" charset="0"/>
                          </a:endParaRPr>
                        </a:p>
                      </a:txBody>
                      <a:tcPr/>
                    </a:tc>
                    <a:tc>
                      <a:txBody>
                        <a:bodyPr/>
                        <a:lstStyle/>
                        <a:p>
                          <a:r>
                            <a:rPr lang="en-US" sz="3600" dirty="0" smtClean="0">
                              <a:latin typeface="Arial" panose="020B0604020202020204" pitchFamily="34" charset="0"/>
                            </a:rPr>
                            <a:t>                    …</a:t>
                          </a:r>
                          <a:endParaRPr lang="en-US" sz="3600" dirty="0">
                            <a:latin typeface="Arial" panose="020B0604020202020204" pitchFamily="34" charset="0"/>
                          </a:endParaRPr>
                        </a:p>
                      </a:txBody>
                      <a:tcPr/>
                    </a:tc>
                    <a:extLst>
                      <a:ext uri="{0D108BD9-81ED-4DB2-BD59-A6C34878D82A}">
                        <a16:rowId xmlns:a16="http://schemas.microsoft.com/office/drawing/2014/main" val="10002"/>
                      </a:ext>
                    </a:extLst>
                  </a:tr>
                </a:tbl>
              </a:graphicData>
            </a:graphic>
          </p:graphicFrame>
        </mc:Choice>
        <mc:Fallback>
          <p:graphicFrame>
            <p:nvGraphicFramePr>
              <p:cNvPr id="8" name="Table 7"/>
              <p:cNvGraphicFramePr>
                <a:graphicFrameLocks noGrp="1"/>
              </p:cNvGraphicFramePr>
              <p:nvPr>
                <p:extLst>
                  <p:ext uri="{D42A27DB-BD31-4B8C-83A1-F6EECF244321}">
                    <p14:modId xmlns:p14="http://schemas.microsoft.com/office/powerpoint/2010/main" val="1612474848"/>
                  </p:ext>
                </p:extLst>
              </p:nvPr>
            </p:nvGraphicFramePr>
            <p:xfrm>
              <a:off x="1446784" y="1855634"/>
              <a:ext cx="8776208" cy="2460333"/>
            </p:xfrm>
            <a:graphic>
              <a:graphicData uri="http://schemas.openxmlformats.org/drawingml/2006/table">
                <a:tbl>
                  <a:tblPr firstRow="1" bandRow="1">
                    <a:tableStyleId>{5C22544A-7EE6-4342-B048-85BDC9FD1C3A}</a:tableStyleId>
                  </a:tblPr>
                  <a:tblGrid>
                    <a:gridCol w="4388104">
                      <a:extLst>
                        <a:ext uri="{9D8B030D-6E8A-4147-A177-3AD203B41FA5}">
                          <a16:colId xmlns:a16="http://schemas.microsoft.com/office/drawing/2014/main" val="20000"/>
                        </a:ext>
                      </a:extLst>
                    </a:gridCol>
                    <a:gridCol w="4388104">
                      <a:extLst>
                        <a:ext uri="{9D8B030D-6E8A-4147-A177-3AD203B41FA5}">
                          <a16:colId xmlns:a16="http://schemas.microsoft.com/office/drawing/2014/main" val="20001"/>
                        </a:ext>
                      </a:extLst>
                    </a:gridCol>
                  </a:tblGrid>
                  <a:tr h="820111">
                    <a:tc>
                      <a:txBody>
                        <a:bodyPr/>
                        <a:lstStyle/>
                        <a:p>
                          <a:r>
                            <a:rPr lang="en-US" sz="3600" dirty="0" smtClean="0">
                              <a:latin typeface="Arial" panose="020B0604020202020204" pitchFamily="34" charset="0"/>
                            </a:rPr>
                            <a:t>Hash</a:t>
                          </a:r>
                          <a:r>
                            <a:rPr lang="en-US" sz="3600" baseline="0" dirty="0" smtClean="0">
                              <a:latin typeface="Arial" panose="020B0604020202020204" pitchFamily="34" charset="0"/>
                            </a:rPr>
                            <a:t> Function</a:t>
                          </a:r>
                          <a:endParaRPr lang="en-US" sz="3600" dirty="0">
                            <a:latin typeface="Arial" panose="020B0604020202020204" pitchFamily="34" charset="0"/>
                          </a:endParaRPr>
                        </a:p>
                      </a:txBody>
                      <a:tcPr/>
                    </a:tc>
                    <a:tc>
                      <a:txBody>
                        <a:bodyPr/>
                        <a:lstStyle/>
                        <a:p>
                          <a:r>
                            <a:rPr lang="en-US" sz="3600" dirty="0" smtClean="0">
                              <a:latin typeface="Arial" panose="020B0604020202020204" pitchFamily="34" charset="0"/>
                            </a:rPr>
                            <a:t>Cost: C</a:t>
                          </a:r>
                          <a:endParaRPr lang="en-US" sz="3600" dirty="0">
                            <a:latin typeface="Arial" panose="020B0604020202020204" pitchFamily="34" charset="0"/>
                          </a:endParaRPr>
                        </a:p>
                      </a:txBody>
                      <a:tcPr/>
                    </a:tc>
                    <a:extLst>
                      <a:ext uri="{0D108BD9-81ED-4DB2-BD59-A6C34878D82A}">
                        <a16:rowId xmlns:a16="http://schemas.microsoft.com/office/drawing/2014/main" val="10000"/>
                      </a:ext>
                    </a:extLst>
                  </a:tr>
                  <a:tr h="820111">
                    <a:tc>
                      <a:txBody>
                        <a:bodyPr/>
                        <a:lstStyle/>
                        <a:p>
                          <a:r>
                            <a:rPr lang="en-US" sz="3600" dirty="0" smtClean="0">
                              <a:latin typeface="Arial" panose="020B0604020202020204" pitchFamily="34" charset="0"/>
                            </a:rPr>
                            <a:t>H</a:t>
                          </a:r>
                          <a:endParaRPr lang="en-US" sz="3600" dirty="0">
                            <a:latin typeface="Arial" panose="020B0604020202020204" pitchFamily="34" charset="0"/>
                          </a:endParaRPr>
                        </a:p>
                      </a:txBody>
                      <a:tcPr/>
                    </a:tc>
                    <a:tc>
                      <a:txBody>
                        <a:bodyPr/>
                        <a:lstStyle/>
                        <a:p>
                          <a:endParaRPr lang="en-US" sz="3600" dirty="0">
                            <a:latin typeface="Arial" panose="020B0604020202020204" pitchFamily="34" charset="0"/>
                          </a:endParaRPr>
                        </a:p>
                      </a:txBody>
                      <a:tcPr/>
                    </a:tc>
                    <a:extLst>
                      <a:ext uri="{0D108BD9-81ED-4DB2-BD59-A6C34878D82A}">
                        <a16:rowId xmlns:a16="http://schemas.microsoft.com/office/drawing/2014/main" val="10001"/>
                      </a:ext>
                    </a:extLst>
                  </a:tr>
                  <a:tr h="820111">
                    <a:tc>
                      <a:txBody>
                        <a:bodyPr/>
                        <a:lstStyle/>
                        <a:p>
                          <a:endParaRPr lang="en-US"/>
                        </a:p>
                      </a:txBody>
                      <a:tcPr>
                        <a:blipFill>
                          <a:blip r:embed="rId4"/>
                          <a:stretch>
                            <a:fillRect l="-139" t="-210370" r="-100694" b="-5926"/>
                          </a:stretch>
                        </a:blipFill>
                      </a:tcPr>
                    </a:tc>
                    <a:tc>
                      <a:txBody>
                        <a:bodyPr/>
                        <a:lstStyle/>
                        <a:p>
                          <a:r>
                            <a:rPr lang="en-US" sz="3600" dirty="0" smtClean="0">
                              <a:latin typeface="Arial" panose="020B0604020202020204" pitchFamily="34" charset="0"/>
                            </a:rPr>
                            <a:t>                    …</a:t>
                          </a:r>
                          <a:endParaRPr lang="en-US" sz="3600" dirty="0">
                            <a:latin typeface="Arial" panose="020B0604020202020204" pitchFamily="34" charset="0"/>
                          </a:endParaRPr>
                        </a:p>
                      </a:txBody>
                      <a:tcPr/>
                    </a:tc>
                    <a:extLst>
                      <a:ext uri="{0D108BD9-81ED-4DB2-BD59-A6C34878D82A}">
                        <a16:rowId xmlns:a16="http://schemas.microsoft.com/office/drawing/2014/main" val="10002"/>
                      </a:ext>
                    </a:extLst>
                  </a:tr>
                </a:tbl>
              </a:graphicData>
            </a:graphic>
          </p:graphicFrame>
        </mc:Fallback>
      </mc:AlternateContent>
      <p:pic>
        <p:nvPicPr>
          <p:cNvPr id="9" name="Picture 6" descr="http://us.123rf.com/400wm/400/400/frbird/frbird1002/frbird100200075/6443766-gold-coi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5720" y="2779522"/>
            <a:ext cx="459286" cy="4688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us.123rf.com/400wm/400/400/frbird/frbird1002/frbird100200075/6443766-gold-coi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3705433"/>
            <a:ext cx="459286" cy="4688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us.123rf.com/400wm/400/400/frbird/frbird1002/frbird100200075/6443766-gold-coi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8463" y="3695104"/>
            <a:ext cx="459286" cy="4688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us.123rf.com/400wm/400/400/frbird/frbird1002/frbird100200075/6443766-gold-coi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8558" y="3695104"/>
            <a:ext cx="459286" cy="4688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us.123rf.com/400wm/400/400/frbird/frbird1002/frbird100200075/6443766-gold-coi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1132" y="3678752"/>
            <a:ext cx="459286" cy="4688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53868" y="5254397"/>
            <a:ext cx="2492990" cy="707886"/>
          </a:xfrm>
          <a:prstGeom prst="rect">
            <a:avLst/>
          </a:prstGeom>
          <a:noFill/>
        </p:spPr>
        <p:txBody>
          <a:bodyPr wrap="none" rtlCol="0">
            <a:spAutoFit/>
          </a:bodyPr>
          <a:lstStyle/>
          <a:p>
            <a:r>
              <a:rPr lang="en-US" sz="4000" dirty="0" smtClean="0">
                <a:latin typeface="Arial Black" pitchFamily="34" charset="0"/>
                <a:cs typeface="Arial" panose="020B0604020202020204" pitchFamily="34" charset="0"/>
              </a:rPr>
              <a:t>PBKDF2</a:t>
            </a:r>
            <a:endParaRPr lang="en-US" sz="4000" dirty="0">
              <a:latin typeface="Arial Black" pitchFamily="34" charset="0"/>
              <a:cs typeface="Arial" panose="020B0604020202020204" pitchFamily="34" charset="0"/>
            </a:endParaRPr>
          </a:p>
        </p:txBody>
      </p:sp>
      <p:sp>
        <p:nvSpPr>
          <p:cNvPr id="14" name="Shape 179"/>
          <p:cNvSpPr txBox="1">
            <a:spLocks noGrp="1"/>
          </p:cNvSpPr>
          <p:nvPr>
            <p:ph type="sldNum" idx="12"/>
          </p:nvPr>
        </p:nvSpPr>
        <p:spPr>
          <a:xfrm>
            <a:off x="9107303" y="640080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800" b="0" i="0" u="none" strike="noStrike" cap="none">
                <a:solidFill>
                  <a:srgbClr val="000000"/>
                </a:solidFill>
                <a:latin typeface="Calibri"/>
                <a:ea typeface="Calibri"/>
                <a:cs typeface="Calibri"/>
                <a:sym typeface="Calibri"/>
              </a:rPr>
              <a:t>4</a:t>
            </a:fld>
            <a:endParaRP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9749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Hardness of Candidate </a:t>
            </a:r>
            <a:r>
              <a:rPr lang="en-US" dirty="0" err="1" smtClean="0"/>
              <a:t>iMHFs</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304800" y="1828800"/>
                <a:ext cx="11887200" cy="4351338"/>
              </a:xfrm>
            </p:spPr>
            <p:txBody>
              <a:bodyPr/>
              <a:lstStyle/>
              <a:p>
                <a:pPr marL="50800" indent="0">
                  <a:buNone/>
                </a:pPr>
                <a:r>
                  <a:rPr lang="en-US" b="1" dirty="0" smtClean="0"/>
                  <a:t>Theorem: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𝑁</m:t>
                            </m:r>
                          </m:num>
                          <m:den>
                            <m:r>
                              <a:rPr lang="en-US" i="1">
                                <a:latin typeface="Cambria Math" panose="02040503050406030204" pitchFamily="18" charset="0"/>
                                <a:ea typeface="Cambria Math" panose="02040503050406030204" pitchFamily="18" charset="0"/>
                              </a:rPr>
                              <m:t>2</m:t>
                            </m:r>
                          </m:den>
                        </m:f>
                      </m:e>
                    </m:d>
                  </m:oMath>
                </a14:m>
                <a:r>
                  <a:rPr lang="en-US" dirty="0"/>
                  <a:t> into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f>
                          <m:fPr>
                            <m:ctrlPr>
                              <a:rPr lang="el-GR"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𝑁</m:t>
                            </m:r>
                          </m:num>
                          <m:den>
                            <m:r>
                              <a:rPr lang="en-US" i="1">
                                <a:latin typeface="Cambria Math" panose="02040503050406030204" pitchFamily="18" charset="0"/>
                                <a:ea typeface="Cambria Math" panose="02040503050406030204" pitchFamily="18" charset="0"/>
                              </a:rPr>
                              <m:t>𝑚</m:t>
                            </m:r>
                          </m:den>
                        </m:f>
                      </m:e>
                    </m:d>
                  </m:oMath>
                </a14:m>
                <a:r>
                  <a:rPr lang="en-US" dirty="0"/>
                  <a:t> intervals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2</m:t>
                        </m:r>
                      </m:sub>
                    </m:sSub>
                    <m:r>
                      <a:rPr lang="en-US" i="1">
                        <a:latin typeface="Cambria Math" panose="02040503050406030204" pitchFamily="18" charset="0"/>
                      </a:rPr>
                      <m:t>,…,</m:t>
                    </m:r>
                  </m:oMath>
                </a14:m>
                <a:r>
                  <a:rPr lang="en-US" dirty="0"/>
                  <a:t> each containing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𝑚</m:t>
                        </m:r>
                      </m:e>
                    </m:d>
                  </m:oMath>
                </a14:m>
                <a:r>
                  <a:rPr lang="en-US" dirty="0"/>
                  <a:t> </a:t>
                </a:r>
                <a:r>
                  <a:rPr lang="en-US" dirty="0" smtClean="0"/>
                  <a:t>nodes then </a:t>
                </a:r>
                <a14:m>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 </m:t>
                        </m:r>
                      </m:e>
                    </m:d>
                    <m:r>
                      <a:rPr lang="en-US" i="1">
                        <a:solidFill>
                          <a:schemeClr val="tx1"/>
                        </a:solidFill>
                        <a:latin typeface="Cambria Math" panose="02040503050406030204" pitchFamily="18" charset="0"/>
                        <a:ea typeface="Cambria Math" panose="02040503050406030204" pitchFamily="18" charset="0"/>
                      </a:rPr>
                      <m:t>≥</m:t>
                    </m:r>
                  </m:oMath>
                </a14:m>
                <a:endParaRPr lang="en-US" dirty="0">
                  <a:solidFill>
                    <a:schemeClr val="tx1"/>
                  </a:solidFill>
                  <a:latin typeface="Cambria Math" panose="02040503050406030204" pitchFamily="18" charset="0"/>
                </a:endParaRPr>
              </a:p>
              <a:p>
                <a:pPr marL="50800" indent="0">
                  <a:buNone/>
                </a:pPr>
                <a14:m>
                  <m:oMathPara xmlns:m="http://schemas.openxmlformats.org/officeDocument/2006/math">
                    <m:oMathParaPr>
                      <m:jc m:val="centerGroup"/>
                    </m:oMathParaPr>
                    <m:oMath xmlns:m="http://schemas.openxmlformats.org/officeDocument/2006/math">
                      <m:nary>
                        <m:naryPr>
                          <m:chr m:val="∑"/>
                          <m:supHide m:val="on"/>
                          <m:ctrlPr>
                            <a:rPr lang="en-US" i="1">
                              <a:solidFill>
                                <a:schemeClr val="tx1"/>
                              </a:solidFill>
                              <a:latin typeface="Cambria Math" panose="02040503050406030204" pitchFamily="18" charset="0"/>
                              <a:ea typeface="Cambria Math" panose="02040503050406030204" pitchFamily="18" charset="0"/>
                            </a:rPr>
                          </m:ctrlPr>
                        </m:naryPr>
                        <m:sub>
                          <m:r>
                            <m:rPr>
                              <m:brk m:alnAt="7"/>
                            </m:rPr>
                            <a:rPr lang="en-US" i="1">
                              <a:solidFill>
                                <a:schemeClr val="tx1"/>
                              </a:solidFill>
                              <a:latin typeface="Cambria Math" panose="02040503050406030204" pitchFamily="18" charset="0"/>
                              <a:ea typeface="Cambria Math" panose="02040503050406030204" pitchFamily="18" charset="0"/>
                            </a:rPr>
                            <m:t>𝑖</m:t>
                          </m:r>
                          <m:r>
                            <a:rPr lang="en-US" i="1">
                              <a:solidFill>
                                <a:schemeClr val="tx1"/>
                              </a:solidFill>
                              <a:latin typeface="Cambria Math" panose="02040503050406030204" pitchFamily="18" charset="0"/>
                              <a:ea typeface="Cambria Math" panose="02040503050406030204" pitchFamily="18" charset="0"/>
                            </a:rPr>
                            <m:t>≥1</m:t>
                          </m:r>
                        </m:sub>
                        <m:sup/>
                        <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panose="02040503050406030204" pitchFamily="18" charset="0"/>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e>
                      </m:nary>
                      <m:d>
                        <m:dPr>
                          <m:ctrlPr>
                            <a:rPr lang="en-US" i="1">
                              <a:solidFill>
                                <a:schemeClr val="tx1"/>
                              </a:solidFill>
                              <a:latin typeface="Cambria Math" panose="02040503050406030204" pitchFamily="18" charset="0"/>
                              <a:ea typeface="Cambria Math" panose="02040503050406030204" pitchFamily="18" charset="0"/>
                            </a:rPr>
                          </m:ctrlPr>
                        </m:dPr>
                        <m:e>
                          <m:func>
                            <m:funcPr>
                              <m:ctrlPr>
                                <a:rPr lang="en-US" i="1">
                                  <a:solidFill>
                                    <a:schemeClr val="tx1"/>
                                  </a:solidFill>
                                  <a:latin typeface="Cambria Math" panose="02040503050406030204" pitchFamily="18" charset="0"/>
                                </a:rPr>
                              </m:ctrlPr>
                            </m:funcPr>
                            <m:fNa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a:solidFill>
                                        <a:schemeClr val="tx1"/>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d>
                                    </m:e>
                                  </m:d>
                                  <m:r>
                                    <a:rPr lang="en-US" i="1">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e>
                      </m:d>
                    </m:oMath>
                  </m:oMathPara>
                </a14:m>
                <a:endParaRPr lang="en-US" dirty="0"/>
              </a:p>
              <a:p>
                <a:endParaRPr lang="en-US" dirty="0" smtClean="0"/>
              </a:p>
              <a:p>
                <a:pPr marL="50800" indent="0">
                  <a:buNone/>
                </a:pPr>
                <a:r>
                  <a:rPr lang="en-US" b="1" dirty="0" smtClean="0"/>
                  <a:t>Argon2i </a:t>
                </a:r>
                <a:r>
                  <a:rPr lang="en-US" dirty="0" smtClean="0"/>
                  <a:t>if </a:t>
                </a:r>
                <a14:m>
                  <m:oMath xmlns:m="http://schemas.openxmlformats.org/officeDocument/2006/math">
                    <m:r>
                      <a:rPr lang="en-US" b="0" i="1" smtClean="0">
                        <a:solidFill>
                          <a:srgbClr val="FF0000"/>
                        </a:solidFill>
                        <a:latin typeface="Cambria Math" panose="02040503050406030204" pitchFamily="18" charset="0"/>
                        <a:ea typeface="Cambria Math" panose="02040503050406030204" pitchFamily="18" charset="0"/>
                      </a:rPr>
                      <m:t>𝑚</m:t>
                    </m:r>
                    <m:r>
                      <a:rPr lang="en-US" b="0" i="1" smtClean="0">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𝑂</m:t>
                    </m:r>
                    <m:d>
                      <m:dPr>
                        <m:ctrlPr>
                          <a:rPr lang="en-US" b="0" i="1" smtClean="0">
                            <a:solidFill>
                              <a:srgbClr val="FF0000"/>
                            </a:solidFill>
                            <a:latin typeface="Cambria Math" panose="02040503050406030204" pitchFamily="18" charset="0"/>
                            <a:ea typeface="Cambria Math" panose="02040503050406030204" pitchFamily="18" charset="0"/>
                          </a:rPr>
                        </m:ctrlPr>
                      </m:dPr>
                      <m:e>
                        <m:sSup>
                          <m:sSupPr>
                            <m:ctrlPr>
                              <a:rPr lang="en-US" i="1">
                                <a:solidFill>
                                  <a:srgbClr val="FF0000"/>
                                </a:solidFill>
                                <a:latin typeface="Cambria Math" panose="02040503050406030204" pitchFamily="18" charset="0"/>
                                <a:ea typeface="Cambria Math" panose="02040503050406030204" pitchFamily="18" charset="0"/>
                              </a:rPr>
                            </m:ctrlPr>
                          </m:sSupPr>
                          <m:e>
                            <m:r>
                              <a:rPr lang="en-US" b="0" i="1" smtClean="0">
                                <a:solidFill>
                                  <a:srgbClr val="FF0000"/>
                                </a:solidFill>
                                <a:latin typeface="Cambria Math" panose="02040503050406030204" pitchFamily="18" charset="0"/>
                                <a:ea typeface="Cambria Math" panose="02040503050406030204" pitchFamily="18" charset="0"/>
                              </a:rPr>
                              <m:t>𝑁</m:t>
                            </m:r>
                          </m:e>
                          <m:sup>
                            <m:f>
                              <m:fPr>
                                <m:ctrlPr>
                                  <a:rPr lang="en-US" i="1">
                                    <a:solidFill>
                                      <a:srgbClr val="FF0000"/>
                                    </a:solidFill>
                                    <a:latin typeface="Cambria Math" panose="02040503050406030204" pitchFamily="18" charset="0"/>
                                    <a:ea typeface="Cambria Math" panose="02040503050406030204" pitchFamily="18" charset="0"/>
                                  </a:rPr>
                                </m:ctrlPr>
                              </m:fPr>
                              <m:num>
                                <m:r>
                                  <a:rPr lang="en-US" i="1">
                                    <a:solidFill>
                                      <a:srgbClr val="FF0000"/>
                                    </a:solidFill>
                                    <a:latin typeface="Cambria Math" panose="02040503050406030204" pitchFamily="18" charset="0"/>
                                    <a:ea typeface="Cambria Math" panose="02040503050406030204" pitchFamily="18" charset="0"/>
                                  </a:rPr>
                                  <m:t>2</m:t>
                                </m:r>
                              </m:num>
                              <m:den>
                                <m:r>
                                  <a:rPr lang="en-US" i="1">
                                    <a:solidFill>
                                      <a:srgbClr val="FF0000"/>
                                    </a:solidFill>
                                    <a:latin typeface="Cambria Math" panose="02040503050406030204" pitchFamily="18" charset="0"/>
                                    <a:ea typeface="Cambria Math" panose="02040503050406030204" pitchFamily="18" charset="0"/>
                                  </a:rPr>
                                  <m:t>3</m:t>
                                </m:r>
                              </m:den>
                            </m:f>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𝜀</m:t>
                            </m:r>
                          </m:sup>
                        </m:sSup>
                      </m:e>
                    </m:d>
                  </m:oMath>
                </a14:m>
                <a:r>
                  <a:rPr lang="en-US" dirty="0" smtClean="0"/>
                  <a:t> </a:t>
                </a:r>
                <a:r>
                  <a:rPr lang="en-US" dirty="0" smtClean="0"/>
                  <a:t>then for each interval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b="0" i="1" smtClean="0">
                            <a:latin typeface="Cambria Math" panose="02040503050406030204" pitchFamily="18" charset="0"/>
                          </a:rPr>
                          <m:t>𝑖</m:t>
                        </m:r>
                      </m:sub>
                    </m:sSub>
                  </m:oMath>
                </a14:m>
                <a:r>
                  <a:rPr lang="en-US" dirty="0" smtClean="0"/>
                  <a:t> of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𝑚</m:t>
                        </m:r>
                      </m:e>
                    </m:d>
                  </m:oMath>
                </a14:m>
                <a:r>
                  <a:rPr lang="en-US" dirty="0"/>
                  <a:t> </a:t>
                </a:r>
                <a:r>
                  <a:rPr lang="en-US" dirty="0"/>
                  <a:t>nodes </a:t>
                </a:r>
                <a:r>
                  <a:rPr lang="en-US" dirty="0" smtClean="0"/>
                  <a:t>we have</a:t>
                </a:r>
                <a:endParaRPr lang="en-US" dirty="0" smtClean="0"/>
              </a:p>
              <a:p>
                <a:pPr marL="50800" indent="0">
                  <a:buNone/>
                </a:pPr>
                <a14:m>
                  <m:oMathPara xmlns:m="http://schemas.openxmlformats.org/officeDocument/2006/math">
                    <m:oMathParaPr>
                      <m:jc m:val="centerGroup"/>
                    </m:oMathParaPr>
                    <m:oMath xmlns:m="http://schemas.openxmlformats.org/officeDocument/2006/math">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panose="02040503050406030204" pitchFamily="18" charset="0"/>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d>
                        <m:dPr>
                          <m:ctrlPr>
                            <a:rPr lang="en-US" i="1">
                              <a:solidFill>
                                <a:schemeClr val="tx1"/>
                              </a:solidFill>
                              <a:latin typeface="Cambria Math" panose="02040503050406030204" pitchFamily="18" charset="0"/>
                              <a:ea typeface="Cambria Math" panose="02040503050406030204" pitchFamily="18" charset="0"/>
                            </a:rPr>
                          </m:ctrlPr>
                        </m:dPr>
                        <m:e>
                          <m:func>
                            <m:funcPr>
                              <m:ctrlPr>
                                <a:rPr lang="en-US" i="1">
                                  <a:solidFill>
                                    <a:schemeClr val="tx1"/>
                                  </a:solidFill>
                                  <a:latin typeface="Cambria Math" panose="02040503050406030204" pitchFamily="18" charset="0"/>
                                </a:rPr>
                              </m:ctrlPr>
                            </m:funcPr>
                            <m:fNa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a:solidFill>
                                        <a:schemeClr val="tx1"/>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𝑇</m:t>
                                          </m:r>
                                        </m:e>
                                      </m:d>
                                    </m:e>
                                  </m:d>
                                  <m:r>
                                    <a:rPr lang="en-US" i="1">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e>
                      </m:d>
                      <m:r>
                        <a:rPr lang="en-US" b="0" i="1" smtClean="0">
                          <a:solidFill>
                            <a:schemeClr val="tx1"/>
                          </a:solidFill>
                          <a:latin typeface="Cambria Math" panose="02040503050406030204" pitchFamily="18" charset="0"/>
                          <a:ea typeface="Cambria Math" panose="02040503050406030204" pitchFamily="18" charset="0"/>
                        </a:rPr>
                        <m:t>=</m:t>
                      </m:r>
                      <m:func>
                        <m:funcPr>
                          <m:ctrlPr>
                            <a:rPr lang="en-US" i="1">
                              <a:solidFill>
                                <a:schemeClr val="tx1"/>
                              </a:solidFill>
                              <a:latin typeface="Cambria Math" panose="02040503050406030204" pitchFamily="18" charset="0"/>
                            </a:rPr>
                          </m:ctrlPr>
                        </m:funcPr>
                        <m:fName>
                          <m:r>
                            <m:rPr>
                              <m:sty m:val="p"/>
                            </m:rPr>
                            <a:rPr lang="el-GR" i="1">
                              <a:solidFill>
                                <a:schemeClr val="tx1"/>
                              </a:solidFill>
                              <a:latin typeface="Cambria Math" panose="02040503050406030204" pitchFamily="18" charset="0"/>
                              <a:ea typeface="Cambria Math" panose="02040503050406030204" pitchFamily="18" charset="0"/>
                            </a:rPr>
                            <m:t>Ω</m:t>
                          </m:r>
                        </m:fName>
                        <m:e>
                          <m:d>
                            <m:dPr>
                              <m:ctrlPr>
                                <a:rPr lang="en-US" i="1">
                                  <a:solidFill>
                                    <a:schemeClr val="tx1"/>
                                  </a:solidFill>
                                  <a:latin typeface="Cambria Math" panose="02040503050406030204" pitchFamily="18" charset="0"/>
                                </a:rPr>
                              </m:ctrlPr>
                            </m:dPr>
                            <m:e>
                              <m:r>
                                <m:rPr>
                                  <m:sty m:val="p"/>
                                </m:rPr>
                                <a:rPr lang="en-US">
                                  <a:solidFill>
                                    <a:schemeClr val="tx1"/>
                                  </a:solidFill>
                                  <a:latin typeface="Cambria Math" panose="02040503050406030204" pitchFamily="18" charset="0"/>
                                </a:rPr>
                                <m:t>min</m:t>
                              </m:r>
                              <m:d>
                                <m:dPr>
                                  <m:begChr m:val="{"/>
                                  <m:endChr m:val="}"/>
                                  <m:ctrlPr>
                                    <a:rPr lang="en-US" i="1" smtClean="0">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𝑁</m:t>
                                  </m:r>
                                  <m:r>
                                    <a:rPr lang="en-US" i="1">
                                      <a:solidFill>
                                        <a:schemeClr val="tx1"/>
                                      </a:solidFill>
                                      <a:latin typeface="Cambria Math" panose="02040503050406030204" pitchFamily="18" charset="0"/>
                                    </a:rPr>
                                    <m:t> </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r>
                                    <a:rPr lang="en-US" b="0" i="1" smtClean="0">
                                      <a:solidFill>
                                        <a:srgbClr val="FF0000"/>
                                      </a:solidFill>
                                      <a:latin typeface="Cambria Math" panose="02040503050406030204" pitchFamily="18" charset="0"/>
                                    </a:rPr>
                                    <m:t>,</m:t>
                                  </m:r>
                                  <m:sSup>
                                    <m:sSupPr>
                                      <m:ctrlPr>
                                        <a:rPr lang="el-GR"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𝑁</m:t>
                                      </m:r>
                                    </m:e>
                                    <m:sup>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3</m:t>
                                          </m:r>
                                        </m:den>
                                      </m:f>
                                    </m:sup>
                                  </m:sSup>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e>
                              </m:d>
                            </m:e>
                          </m:d>
                        </m:e>
                      </m:func>
                    </m:oMath>
                  </m:oMathPara>
                </a14:m>
                <a:endParaRPr lang="en-US" dirty="0" smtClean="0"/>
              </a:p>
              <a:p>
                <a:pPr marL="50800" indent="0">
                  <a:buNone/>
                </a:pPr>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304800" y="1828800"/>
                <a:ext cx="11887200" cy="4351338"/>
              </a:xfrm>
              <a:blipFill>
                <a:blip r:embed="rId2"/>
                <a:stretch>
                  <a:fillRect l="-667" b="-1821"/>
                </a:stretch>
              </a:blipFill>
            </p:spPr>
            <p:txBody>
              <a:bodyPr/>
              <a:lstStyle/>
              <a:p>
                <a:r>
                  <a:rPr lang="en-US">
                    <a:noFill/>
                  </a:rPr>
                  <a:t> </a:t>
                </a:r>
              </a:p>
            </p:txBody>
          </p:sp>
        </mc:Fallback>
      </mc:AlternateContent>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40</a:t>
            </a:fld>
            <a:endParaRPr lang="en-US"/>
          </a:p>
        </p:txBody>
      </p:sp>
    </p:spTree>
    <p:extLst>
      <p:ext uri="{BB962C8B-B14F-4D97-AF65-F5344CB8AC3E}">
        <p14:creationId xmlns:p14="http://schemas.microsoft.com/office/powerpoint/2010/main" val="5328173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Hardness of Candidate </a:t>
            </a:r>
            <a:r>
              <a:rPr lang="en-US" dirty="0" err="1" smtClean="0"/>
              <a:t>iMHFs</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304800" y="1828800"/>
                <a:ext cx="11887200" cy="4351338"/>
              </a:xfrm>
            </p:spPr>
            <p:txBody>
              <a:bodyPr/>
              <a:lstStyle/>
              <a:p>
                <a:pPr marL="50800" indent="0">
                  <a:buNone/>
                </a:pPr>
                <a:r>
                  <a:rPr lang="en-US" b="1" dirty="0" smtClean="0"/>
                  <a:t>Theorem: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𝑁</m:t>
                            </m:r>
                          </m:num>
                          <m:den>
                            <m:r>
                              <a:rPr lang="en-US" i="1">
                                <a:latin typeface="Cambria Math" panose="02040503050406030204" pitchFamily="18" charset="0"/>
                                <a:ea typeface="Cambria Math" panose="02040503050406030204" pitchFamily="18" charset="0"/>
                              </a:rPr>
                              <m:t>2</m:t>
                            </m:r>
                          </m:den>
                        </m:f>
                      </m:e>
                    </m:d>
                  </m:oMath>
                </a14:m>
                <a:r>
                  <a:rPr lang="en-US" dirty="0"/>
                  <a:t> into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f>
                          <m:fPr>
                            <m:ctrlPr>
                              <a:rPr lang="el-GR"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𝑁</m:t>
                            </m:r>
                          </m:num>
                          <m:den>
                            <m:r>
                              <a:rPr lang="en-US" i="1">
                                <a:latin typeface="Cambria Math" panose="02040503050406030204" pitchFamily="18" charset="0"/>
                                <a:ea typeface="Cambria Math" panose="02040503050406030204" pitchFamily="18" charset="0"/>
                              </a:rPr>
                              <m:t>𝑚</m:t>
                            </m:r>
                          </m:den>
                        </m:f>
                      </m:e>
                    </m:d>
                  </m:oMath>
                </a14:m>
                <a:r>
                  <a:rPr lang="en-US" dirty="0"/>
                  <a:t> intervals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2</m:t>
                        </m:r>
                      </m:sub>
                    </m:sSub>
                    <m:r>
                      <a:rPr lang="en-US" i="1">
                        <a:latin typeface="Cambria Math" panose="02040503050406030204" pitchFamily="18" charset="0"/>
                      </a:rPr>
                      <m:t>,…,</m:t>
                    </m:r>
                  </m:oMath>
                </a14:m>
                <a:r>
                  <a:rPr lang="en-US" dirty="0"/>
                  <a:t> each containing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𝑚</m:t>
                        </m:r>
                      </m:e>
                    </m:d>
                  </m:oMath>
                </a14:m>
                <a:r>
                  <a:rPr lang="en-US" dirty="0"/>
                  <a:t> </a:t>
                </a:r>
                <a:r>
                  <a:rPr lang="en-US" dirty="0" smtClean="0"/>
                  <a:t>nodes then </a:t>
                </a:r>
                <a14:m>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 </m:t>
                        </m:r>
                      </m:e>
                    </m:d>
                    <m:r>
                      <a:rPr lang="en-US" i="1">
                        <a:solidFill>
                          <a:schemeClr val="tx1"/>
                        </a:solidFill>
                        <a:latin typeface="Cambria Math" panose="02040503050406030204" pitchFamily="18" charset="0"/>
                        <a:ea typeface="Cambria Math" panose="02040503050406030204" pitchFamily="18" charset="0"/>
                      </a:rPr>
                      <m:t>≥</m:t>
                    </m:r>
                  </m:oMath>
                </a14:m>
                <a:endParaRPr lang="en-US" dirty="0">
                  <a:solidFill>
                    <a:schemeClr val="tx1"/>
                  </a:solidFill>
                  <a:latin typeface="Cambria Math" panose="02040503050406030204" pitchFamily="18" charset="0"/>
                </a:endParaRPr>
              </a:p>
              <a:p>
                <a:pPr marL="50800" indent="0">
                  <a:buNone/>
                </a:pPr>
                <a14:m>
                  <m:oMathPara xmlns:m="http://schemas.openxmlformats.org/officeDocument/2006/math">
                    <m:oMathParaPr>
                      <m:jc m:val="centerGroup"/>
                    </m:oMathParaPr>
                    <m:oMath xmlns:m="http://schemas.openxmlformats.org/officeDocument/2006/math">
                      <m:nary>
                        <m:naryPr>
                          <m:chr m:val="∑"/>
                          <m:supHide m:val="on"/>
                          <m:ctrlPr>
                            <a:rPr lang="en-US" i="1">
                              <a:solidFill>
                                <a:schemeClr val="tx1"/>
                              </a:solidFill>
                              <a:latin typeface="Cambria Math" panose="02040503050406030204" pitchFamily="18" charset="0"/>
                              <a:ea typeface="Cambria Math" panose="02040503050406030204" pitchFamily="18" charset="0"/>
                            </a:rPr>
                          </m:ctrlPr>
                        </m:naryPr>
                        <m:sub>
                          <m:r>
                            <m:rPr>
                              <m:brk m:alnAt="7"/>
                            </m:rPr>
                            <a:rPr lang="en-US" i="1">
                              <a:solidFill>
                                <a:schemeClr val="tx1"/>
                              </a:solidFill>
                              <a:latin typeface="Cambria Math" panose="02040503050406030204" pitchFamily="18" charset="0"/>
                              <a:ea typeface="Cambria Math" panose="02040503050406030204" pitchFamily="18" charset="0"/>
                            </a:rPr>
                            <m:t>𝑖</m:t>
                          </m:r>
                          <m:r>
                            <a:rPr lang="en-US" i="1">
                              <a:solidFill>
                                <a:schemeClr val="tx1"/>
                              </a:solidFill>
                              <a:latin typeface="Cambria Math" panose="02040503050406030204" pitchFamily="18" charset="0"/>
                              <a:ea typeface="Cambria Math" panose="02040503050406030204" pitchFamily="18" charset="0"/>
                            </a:rPr>
                            <m:t>≥1</m:t>
                          </m:r>
                        </m:sub>
                        <m:sup/>
                        <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panose="02040503050406030204" pitchFamily="18" charset="0"/>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e>
                      </m:nary>
                      <m:d>
                        <m:dPr>
                          <m:ctrlPr>
                            <a:rPr lang="en-US" i="1">
                              <a:solidFill>
                                <a:schemeClr val="tx1"/>
                              </a:solidFill>
                              <a:latin typeface="Cambria Math" panose="02040503050406030204" pitchFamily="18" charset="0"/>
                              <a:ea typeface="Cambria Math" panose="02040503050406030204" pitchFamily="18" charset="0"/>
                            </a:rPr>
                          </m:ctrlPr>
                        </m:dPr>
                        <m:e>
                          <m:func>
                            <m:funcPr>
                              <m:ctrlPr>
                                <a:rPr lang="en-US" i="1">
                                  <a:solidFill>
                                    <a:schemeClr val="tx1"/>
                                  </a:solidFill>
                                  <a:latin typeface="Cambria Math" panose="02040503050406030204" pitchFamily="18" charset="0"/>
                                </a:rPr>
                              </m:ctrlPr>
                            </m:funcPr>
                            <m:fNa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a:solidFill>
                                        <a:schemeClr val="tx1"/>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𝑇</m:t>
                                          </m:r>
                                        </m:e>
                                      </m:d>
                                    </m:e>
                                  </m:d>
                                  <m:r>
                                    <a:rPr lang="en-US" i="1">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e>
                      </m:d>
                    </m:oMath>
                  </m:oMathPara>
                </a14:m>
                <a:endParaRPr lang="en-US" dirty="0"/>
              </a:p>
              <a:p>
                <a:endParaRPr lang="en-US" dirty="0" smtClean="0"/>
              </a:p>
              <a:p>
                <a:pPr marL="50800" indent="0">
                  <a:buNone/>
                </a:pPr>
                <a:r>
                  <a:rPr lang="en-US" b="1" dirty="0" smtClean="0"/>
                  <a:t>Argon2i </a:t>
                </a:r>
                <a:r>
                  <a:rPr lang="en-US" dirty="0" smtClean="0"/>
                  <a:t>if </a:t>
                </a:r>
                <a14:m>
                  <m:oMath xmlns:m="http://schemas.openxmlformats.org/officeDocument/2006/math">
                    <m:r>
                      <a:rPr lang="en-US" b="0" i="1" smtClean="0">
                        <a:solidFill>
                          <a:srgbClr val="FF0000"/>
                        </a:solidFill>
                        <a:latin typeface="Cambria Math" panose="02040503050406030204" pitchFamily="18" charset="0"/>
                        <a:ea typeface="Cambria Math" panose="02040503050406030204" pitchFamily="18" charset="0"/>
                      </a:rPr>
                      <m:t>𝑚</m:t>
                    </m:r>
                    <m:r>
                      <a:rPr lang="en-US" b="0" i="1" smtClean="0">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𝑂</m:t>
                    </m:r>
                    <m:d>
                      <m:dPr>
                        <m:ctrlPr>
                          <a:rPr lang="en-US" b="0" i="1" smtClean="0">
                            <a:solidFill>
                              <a:srgbClr val="FF0000"/>
                            </a:solidFill>
                            <a:latin typeface="Cambria Math" panose="02040503050406030204" pitchFamily="18" charset="0"/>
                            <a:ea typeface="Cambria Math" panose="02040503050406030204" pitchFamily="18" charset="0"/>
                          </a:rPr>
                        </m:ctrlPr>
                      </m:dPr>
                      <m:e>
                        <m:sSup>
                          <m:sSupPr>
                            <m:ctrlPr>
                              <a:rPr lang="en-US" i="1">
                                <a:solidFill>
                                  <a:srgbClr val="FF0000"/>
                                </a:solidFill>
                                <a:latin typeface="Cambria Math" panose="02040503050406030204" pitchFamily="18" charset="0"/>
                                <a:ea typeface="Cambria Math" panose="02040503050406030204" pitchFamily="18" charset="0"/>
                              </a:rPr>
                            </m:ctrlPr>
                          </m:sSupPr>
                          <m:e>
                            <m:r>
                              <a:rPr lang="en-US" b="0" i="1" smtClean="0">
                                <a:solidFill>
                                  <a:srgbClr val="FF0000"/>
                                </a:solidFill>
                                <a:latin typeface="Cambria Math" panose="02040503050406030204" pitchFamily="18" charset="0"/>
                                <a:ea typeface="Cambria Math" panose="02040503050406030204" pitchFamily="18" charset="0"/>
                              </a:rPr>
                              <m:t>𝑁</m:t>
                            </m:r>
                          </m:e>
                          <m:sup>
                            <m:f>
                              <m:fPr>
                                <m:ctrlPr>
                                  <a:rPr lang="en-US" i="1">
                                    <a:solidFill>
                                      <a:srgbClr val="FF0000"/>
                                    </a:solidFill>
                                    <a:latin typeface="Cambria Math" panose="02040503050406030204" pitchFamily="18" charset="0"/>
                                    <a:ea typeface="Cambria Math" panose="02040503050406030204" pitchFamily="18" charset="0"/>
                                  </a:rPr>
                                </m:ctrlPr>
                              </m:fPr>
                              <m:num>
                                <m:r>
                                  <a:rPr lang="en-US" i="1">
                                    <a:solidFill>
                                      <a:srgbClr val="FF0000"/>
                                    </a:solidFill>
                                    <a:latin typeface="Cambria Math" panose="02040503050406030204" pitchFamily="18" charset="0"/>
                                    <a:ea typeface="Cambria Math" panose="02040503050406030204" pitchFamily="18" charset="0"/>
                                  </a:rPr>
                                  <m:t>2</m:t>
                                </m:r>
                              </m:num>
                              <m:den>
                                <m:r>
                                  <a:rPr lang="en-US" i="1">
                                    <a:solidFill>
                                      <a:srgbClr val="FF0000"/>
                                    </a:solidFill>
                                    <a:latin typeface="Cambria Math" panose="02040503050406030204" pitchFamily="18" charset="0"/>
                                    <a:ea typeface="Cambria Math" panose="02040503050406030204" pitchFamily="18" charset="0"/>
                                  </a:rPr>
                                  <m:t>3</m:t>
                                </m:r>
                              </m:den>
                            </m:f>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𝜀</m:t>
                            </m:r>
                          </m:sup>
                        </m:sSup>
                      </m:e>
                    </m:d>
                  </m:oMath>
                </a14:m>
                <a:r>
                  <a:rPr lang="en-US" dirty="0" smtClean="0"/>
                  <a:t> </a:t>
                </a:r>
                <a:r>
                  <a:rPr lang="en-US" dirty="0" smtClean="0"/>
                  <a:t>then for each interval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b="0" i="1" smtClean="0">
                            <a:latin typeface="Cambria Math" panose="02040503050406030204" pitchFamily="18" charset="0"/>
                          </a:rPr>
                          <m:t>𝑖</m:t>
                        </m:r>
                      </m:sub>
                    </m:sSub>
                  </m:oMath>
                </a14:m>
                <a:r>
                  <a:rPr lang="en-US" dirty="0" smtClean="0"/>
                  <a:t> of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𝑚</m:t>
                        </m:r>
                      </m:e>
                    </m:d>
                  </m:oMath>
                </a14:m>
                <a:r>
                  <a:rPr lang="en-US" dirty="0"/>
                  <a:t> </a:t>
                </a:r>
                <a:r>
                  <a:rPr lang="en-US" dirty="0"/>
                  <a:t>nodes </a:t>
                </a:r>
                <a:r>
                  <a:rPr lang="en-US" dirty="0" smtClean="0"/>
                  <a:t>we have</a:t>
                </a:r>
                <a:endParaRPr lang="en-US" dirty="0" smtClean="0"/>
              </a:p>
              <a:p>
                <a:pPr marL="50800" indent="0">
                  <a:buNone/>
                </a:pPr>
                <a14:m>
                  <m:oMathPara xmlns:m="http://schemas.openxmlformats.org/officeDocument/2006/math">
                    <m:oMathParaPr>
                      <m:jc m:val="centerGroup"/>
                    </m:oMathParaPr>
                    <m:oMath xmlns:m="http://schemas.openxmlformats.org/officeDocument/2006/math">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panose="02040503050406030204" pitchFamily="18" charset="0"/>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d>
                        <m:dPr>
                          <m:ctrlPr>
                            <a:rPr lang="en-US" i="1">
                              <a:solidFill>
                                <a:schemeClr val="tx1"/>
                              </a:solidFill>
                              <a:latin typeface="Cambria Math" panose="02040503050406030204" pitchFamily="18" charset="0"/>
                              <a:ea typeface="Cambria Math" panose="02040503050406030204" pitchFamily="18" charset="0"/>
                            </a:rPr>
                          </m:ctrlPr>
                        </m:dPr>
                        <m:e>
                          <m:func>
                            <m:funcPr>
                              <m:ctrlPr>
                                <a:rPr lang="en-US" i="1">
                                  <a:solidFill>
                                    <a:schemeClr val="tx1"/>
                                  </a:solidFill>
                                  <a:latin typeface="Cambria Math" panose="02040503050406030204" pitchFamily="18" charset="0"/>
                                </a:rPr>
                              </m:ctrlPr>
                            </m:funcPr>
                            <m:fNa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a:solidFill>
                                        <a:schemeClr val="tx1"/>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𝑇</m:t>
                                          </m:r>
                                        </m:e>
                                      </m:d>
                                    </m:e>
                                  </m:d>
                                  <m:r>
                                    <a:rPr lang="en-US" i="1">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e>
                      </m:d>
                      <m:r>
                        <a:rPr lang="en-US" b="0" i="1" smtClean="0">
                          <a:solidFill>
                            <a:schemeClr val="tx1"/>
                          </a:solidFill>
                          <a:latin typeface="Cambria Math" panose="02040503050406030204" pitchFamily="18" charset="0"/>
                          <a:ea typeface="Cambria Math" panose="02040503050406030204" pitchFamily="18" charset="0"/>
                        </a:rPr>
                        <m:t>=</m:t>
                      </m:r>
                      <m:func>
                        <m:funcPr>
                          <m:ctrlPr>
                            <a:rPr lang="en-US" i="1">
                              <a:solidFill>
                                <a:schemeClr val="tx1"/>
                              </a:solidFill>
                              <a:latin typeface="Cambria Math" panose="02040503050406030204" pitchFamily="18" charset="0"/>
                            </a:rPr>
                          </m:ctrlPr>
                        </m:funcPr>
                        <m:fName>
                          <m:r>
                            <m:rPr>
                              <m:sty m:val="p"/>
                            </m:rPr>
                            <a:rPr lang="el-GR" i="1">
                              <a:solidFill>
                                <a:schemeClr val="tx1"/>
                              </a:solidFill>
                              <a:latin typeface="Cambria Math" panose="02040503050406030204" pitchFamily="18" charset="0"/>
                              <a:ea typeface="Cambria Math" panose="02040503050406030204" pitchFamily="18" charset="0"/>
                            </a:rPr>
                            <m:t>Ω</m:t>
                          </m:r>
                        </m:fName>
                        <m:e>
                          <m:d>
                            <m:dPr>
                              <m:ctrlPr>
                                <a:rPr lang="en-US" i="1">
                                  <a:solidFill>
                                    <a:schemeClr val="tx1"/>
                                  </a:solidFill>
                                  <a:latin typeface="Cambria Math" panose="02040503050406030204" pitchFamily="18" charset="0"/>
                                </a:rPr>
                              </m:ctrlPr>
                            </m:dPr>
                            <m:e>
                              <m:r>
                                <m:rPr>
                                  <m:sty m:val="p"/>
                                </m:rPr>
                                <a:rPr lang="en-US">
                                  <a:solidFill>
                                    <a:schemeClr val="tx1"/>
                                  </a:solidFill>
                                  <a:latin typeface="Cambria Math" panose="02040503050406030204" pitchFamily="18" charset="0"/>
                                </a:rPr>
                                <m:t>min</m:t>
                              </m:r>
                              <m:d>
                                <m:dPr>
                                  <m:begChr m:val="{"/>
                                  <m:endChr m:val="}"/>
                                  <m:ctrlPr>
                                    <a:rPr lang="en-US" i="1" smtClean="0">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𝑁</m:t>
                                  </m:r>
                                  <m:r>
                                    <a:rPr lang="en-US" i="1">
                                      <a:solidFill>
                                        <a:schemeClr val="tx1"/>
                                      </a:solidFill>
                                      <a:latin typeface="Cambria Math" panose="02040503050406030204" pitchFamily="18" charset="0"/>
                                    </a:rPr>
                                    <m:t> </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r>
                                    <a:rPr lang="en-US" b="0" i="1" smtClean="0">
                                      <a:solidFill>
                                        <a:srgbClr val="FF0000"/>
                                      </a:solidFill>
                                      <a:latin typeface="Cambria Math" panose="02040503050406030204" pitchFamily="18" charset="0"/>
                                    </a:rPr>
                                    <m:t>,</m:t>
                                  </m:r>
                                  <m:sSup>
                                    <m:sSupPr>
                                      <m:ctrlPr>
                                        <a:rPr lang="el-GR"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𝑁</m:t>
                                      </m:r>
                                    </m:e>
                                    <m:sup>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3</m:t>
                                          </m:r>
                                        </m:den>
                                      </m:f>
                                    </m:sup>
                                  </m:sSup>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e>
                              </m:d>
                            </m:e>
                          </m:d>
                        </m:e>
                      </m:func>
                    </m:oMath>
                  </m:oMathPara>
                </a14:m>
                <a:endParaRPr lang="en-US" dirty="0" smtClean="0"/>
              </a:p>
              <a:p>
                <a:pPr marL="50800" indent="0">
                  <a:buNone/>
                </a:pPr>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304800" y="1828800"/>
                <a:ext cx="11887200" cy="4351338"/>
              </a:xfrm>
              <a:blipFill>
                <a:blip r:embed="rId2"/>
                <a:stretch>
                  <a:fillRect l="-667" b="-1821"/>
                </a:stretch>
              </a:blipFill>
            </p:spPr>
            <p:txBody>
              <a:bodyPr/>
              <a:lstStyle/>
              <a:p>
                <a:r>
                  <a:rPr lang="en-US">
                    <a:noFill/>
                  </a:rPr>
                  <a:t> </a:t>
                </a:r>
              </a:p>
            </p:txBody>
          </p:sp>
        </mc:Fallback>
      </mc:AlternateContent>
      <p:sp>
        <p:nvSpPr>
          <p:cNvPr id="4" name="Oval 3"/>
          <p:cNvSpPr/>
          <p:nvPr/>
        </p:nvSpPr>
        <p:spPr>
          <a:xfrm>
            <a:off x="10786334" y="4808538"/>
            <a:ext cx="1134932" cy="1371600"/>
          </a:xfrm>
          <a:prstGeom prst="ellipse">
            <a:avLst/>
          </a:prstGeom>
          <a:solidFill>
            <a:schemeClr val="accent1">
              <a:alpha val="48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mc:AlternateContent xmlns:mc="http://schemas.openxmlformats.org/markup-compatibility/2006">
        <mc:Choice xmlns:a14="http://schemas.microsoft.com/office/drawing/2010/main" Requires="a14">
          <p:sp>
            <p:nvSpPr>
              <p:cNvPr id="5" name="Cloud Callout 4"/>
              <p:cNvSpPr/>
              <p:nvPr/>
            </p:nvSpPr>
            <p:spPr>
              <a:xfrm>
                <a:off x="4572000" y="1875351"/>
                <a:ext cx="5638800" cy="2480469"/>
              </a:xfrm>
              <a:prstGeom prst="cloudCallout">
                <a:avLst>
                  <a:gd name="adj1" fmla="val 62728"/>
                  <a:gd name="adj2" fmla="val 716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ea typeface="Cambria Math" panose="02040503050406030204" pitchFamily="18" charset="0"/>
                  </a:rPr>
                  <a:t>Amortized: </a:t>
                </a:r>
                <a14:m>
                  <m:oMath xmlns:m="http://schemas.openxmlformats.org/officeDocument/2006/math">
                    <m:r>
                      <m:rPr>
                        <m:sty m:val="p"/>
                      </m:rPr>
                      <a:rPr lang="el-GR" sz="2000" i="1" smtClean="0">
                        <a:latin typeface="Cambria Math" panose="02040503050406030204" pitchFamily="18" charset="0"/>
                        <a:ea typeface="Cambria Math" panose="02040503050406030204" pitchFamily="18" charset="0"/>
                      </a:rPr>
                      <m:t>Ω</m:t>
                    </m:r>
                    <m:d>
                      <m:dPr>
                        <m:ctrlPr>
                          <a:rPr lang="el-GR"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1</m:t>
                        </m:r>
                      </m:e>
                    </m:d>
                  </m:oMath>
                </a14:m>
                <a:r>
                  <a:rPr lang="en-US" sz="2000" dirty="0" smtClean="0">
                    <a:latin typeface="Arial" panose="020B0604020202020204" pitchFamily="34" charset="0"/>
                  </a:rPr>
                  <a:t> blue moves per node in interval (best possible)</a:t>
                </a:r>
                <a:endParaRPr lang="en-US" sz="2000" dirty="0">
                  <a:latin typeface="Arial" panose="020B0604020202020204" pitchFamily="34" charset="0"/>
                </a:endParaRPr>
              </a:p>
            </p:txBody>
          </p:sp>
        </mc:Choice>
        <mc:Fallback>
          <p:sp>
            <p:nvSpPr>
              <p:cNvPr id="5" name="Cloud Callout 4"/>
              <p:cNvSpPr>
                <a:spLocks noRot="1" noChangeAspect="1" noMove="1" noResize="1" noEditPoints="1" noAdjustHandles="1" noChangeArrowheads="1" noChangeShapeType="1" noTextEdit="1"/>
              </p:cNvSpPr>
              <p:nvPr/>
            </p:nvSpPr>
            <p:spPr>
              <a:xfrm>
                <a:off x="4572000" y="1875351"/>
                <a:ext cx="5638800" cy="2480469"/>
              </a:xfrm>
              <a:prstGeom prst="cloudCallout">
                <a:avLst>
                  <a:gd name="adj1" fmla="val 62728"/>
                  <a:gd name="adj2" fmla="val 71608"/>
                </a:avLst>
              </a:prstGeom>
              <a:blipFill>
                <a:blip r:embed="rId3"/>
                <a:stretch>
                  <a:fillRect/>
                </a:stretch>
              </a:blipFill>
            </p:spPr>
            <p:txBody>
              <a:bodyPr/>
              <a:lstStyle/>
              <a:p>
                <a:r>
                  <a:rPr lang="en-US">
                    <a:noFill/>
                  </a:rPr>
                  <a:t> </a:t>
                </a:r>
              </a:p>
            </p:txBody>
          </p:sp>
        </mc:Fallback>
      </mc:AlternateContent>
      <p:sp>
        <p:nvSpPr>
          <p:cNvPr id="6" name="Slide Number Placeholder 5"/>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41</a:t>
            </a:fld>
            <a:endParaRPr lang="en-US"/>
          </a:p>
        </p:txBody>
      </p:sp>
    </p:spTree>
    <p:extLst>
      <p:ext uri="{BB962C8B-B14F-4D97-AF65-F5344CB8AC3E}">
        <p14:creationId xmlns:p14="http://schemas.microsoft.com/office/powerpoint/2010/main" val="73745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Hardness of Candidate </a:t>
            </a:r>
            <a:r>
              <a:rPr lang="en-US" dirty="0" err="1" smtClean="0"/>
              <a:t>iMHFs</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304800" y="1828800"/>
                <a:ext cx="11887200" cy="4351338"/>
              </a:xfrm>
            </p:spPr>
            <p:txBody>
              <a:bodyPr/>
              <a:lstStyle/>
              <a:p>
                <a:pPr marL="50800" indent="0">
                  <a:buNone/>
                </a:pPr>
                <a:r>
                  <a:rPr lang="en-US" b="1" dirty="0" smtClean="0"/>
                  <a:t>Theorem: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𝑁</m:t>
                            </m:r>
                          </m:num>
                          <m:den>
                            <m:r>
                              <a:rPr lang="en-US" i="1">
                                <a:latin typeface="Cambria Math" panose="02040503050406030204" pitchFamily="18" charset="0"/>
                                <a:ea typeface="Cambria Math" panose="02040503050406030204" pitchFamily="18" charset="0"/>
                              </a:rPr>
                              <m:t>2</m:t>
                            </m:r>
                          </m:den>
                        </m:f>
                      </m:e>
                    </m:d>
                  </m:oMath>
                </a14:m>
                <a:r>
                  <a:rPr lang="en-US" dirty="0"/>
                  <a:t> into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f>
                          <m:fPr>
                            <m:ctrlPr>
                              <a:rPr lang="el-GR"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𝑁</m:t>
                            </m:r>
                          </m:num>
                          <m:den>
                            <m:r>
                              <a:rPr lang="en-US" i="1">
                                <a:latin typeface="Cambria Math" panose="02040503050406030204" pitchFamily="18" charset="0"/>
                                <a:ea typeface="Cambria Math" panose="02040503050406030204" pitchFamily="18" charset="0"/>
                              </a:rPr>
                              <m:t>𝑚</m:t>
                            </m:r>
                          </m:den>
                        </m:f>
                      </m:e>
                    </m:d>
                  </m:oMath>
                </a14:m>
                <a:r>
                  <a:rPr lang="en-US" dirty="0"/>
                  <a:t> intervals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2</m:t>
                        </m:r>
                      </m:sub>
                    </m:sSub>
                    <m:r>
                      <a:rPr lang="en-US" i="1">
                        <a:latin typeface="Cambria Math" panose="02040503050406030204" pitchFamily="18" charset="0"/>
                      </a:rPr>
                      <m:t>,…,</m:t>
                    </m:r>
                  </m:oMath>
                </a14:m>
                <a:r>
                  <a:rPr lang="en-US" dirty="0"/>
                  <a:t> each containing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𝑚</m:t>
                        </m:r>
                      </m:e>
                    </m:d>
                  </m:oMath>
                </a14:m>
                <a:r>
                  <a:rPr lang="en-US" dirty="0"/>
                  <a:t> </a:t>
                </a:r>
                <a:r>
                  <a:rPr lang="en-US" dirty="0" smtClean="0"/>
                  <a:t>nodes then </a:t>
                </a:r>
                <a14:m>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 </m:t>
                        </m:r>
                      </m:e>
                    </m:d>
                    <m:r>
                      <a:rPr lang="en-US" i="1">
                        <a:solidFill>
                          <a:schemeClr val="tx1"/>
                        </a:solidFill>
                        <a:latin typeface="Cambria Math" panose="02040503050406030204" pitchFamily="18" charset="0"/>
                        <a:ea typeface="Cambria Math" panose="02040503050406030204" pitchFamily="18" charset="0"/>
                      </a:rPr>
                      <m:t>≥</m:t>
                    </m:r>
                  </m:oMath>
                </a14:m>
                <a:endParaRPr lang="en-US" dirty="0">
                  <a:solidFill>
                    <a:schemeClr val="tx1"/>
                  </a:solidFill>
                  <a:latin typeface="Cambria Math" panose="02040503050406030204" pitchFamily="18" charset="0"/>
                </a:endParaRPr>
              </a:p>
              <a:p>
                <a:pPr marL="50800" indent="0">
                  <a:buNone/>
                </a:pPr>
                <a14:m>
                  <m:oMathPara xmlns:m="http://schemas.openxmlformats.org/officeDocument/2006/math">
                    <m:oMathParaPr>
                      <m:jc m:val="centerGroup"/>
                    </m:oMathParaPr>
                    <m:oMath xmlns:m="http://schemas.openxmlformats.org/officeDocument/2006/math">
                      <m:nary>
                        <m:naryPr>
                          <m:chr m:val="∑"/>
                          <m:supHide m:val="on"/>
                          <m:ctrlPr>
                            <a:rPr lang="en-US" i="1">
                              <a:solidFill>
                                <a:schemeClr val="tx1"/>
                              </a:solidFill>
                              <a:latin typeface="Cambria Math" panose="02040503050406030204" pitchFamily="18" charset="0"/>
                              <a:ea typeface="Cambria Math" panose="02040503050406030204" pitchFamily="18" charset="0"/>
                            </a:rPr>
                          </m:ctrlPr>
                        </m:naryPr>
                        <m:sub>
                          <m:r>
                            <m:rPr>
                              <m:brk m:alnAt="7"/>
                            </m:rPr>
                            <a:rPr lang="en-US" i="1">
                              <a:solidFill>
                                <a:schemeClr val="tx1"/>
                              </a:solidFill>
                              <a:latin typeface="Cambria Math" panose="02040503050406030204" pitchFamily="18" charset="0"/>
                              <a:ea typeface="Cambria Math" panose="02040503050406030204" pitchFamily="18" charset="0"/>
                            </a:rPr>
                            <m:t>𝑖</m:t>
                          </m:r>
                          <m:r>
                            <a:rPr lang="en-US" i="1">
                              <a:solidFill>
                                <a:schemeClr val="tx1"/>
                              </a:solidFill>
                              <a:latin typeface="Cambria Math" panose="02040503050406030204" pitchFamily="18" charset="0"/>
                              <a:ea typeface="Cambria Math" panose="02040503050406030204" pitchFamily="18" charset="0"/>
                            </a:rPr>
                            <m:t>≥1</m:t>
                          </m:r>
                        </m:sub>
                        <m:sup/>
                        <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panose="02040503050406030204" pitchFamily="18" charset="0"/>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e>
                      </m:nary>
                      <m:d>
                        <m:dPr>
                          <m:ctrlPr>
                            <a:rPr lang="en-US" i="1">
                              <a:solidFill>
                                <a:schemeClr val="tx1"/>
                              </a:solidFill>
                              <a:latin typeface="Cambria Math" panose="02040503050406030204" pitchFamily="18" charset="0"/>
                              <a:ea typeface="Cambria Math" panose="02040503050406030204" pitchFamily="18" charset="0"/>
                            </a:rPr>
                          </m:ctrlPr>
                        </m:dPr>
                        <m:e>
                          <m:func>
                            <m:funcPr>
                              <m:ctrlPr>
                                <a:rPr lang="en-US" i="1">
                                  <a:solidFill>
                                    <a:schemeClr val="tx1"/>
                                  </a:solidFill>
                                  <a:latin typeface="Cambria Math" panose="02040503050406030204" pitchFamily="18" charset="0"/>
                                </a:rPr>
                              </m:ctrlPr>
                            </m:funcPr>
                            <m:fNa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a:solidFill>
                                        <a:schemeClr val="tx1"/>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𝑇</m:t>
                                          </m:r>
                                        </m:e>
                                      </m:d>
                                    </m:e>
                                  </m:d>
                                  <m:r>
                                    <a:rPr lang="en-US" i="1">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e>
                      </m:d>
                    </m:oMath>
                  </m:oMathPara>
                </a14:m>
                <a:endParaRPr lang="en-US" dirty="0"/>
              </a:p>
              <a:p>
                <a:endParaRPr lang="en-US" dirty="0" smtClean="0"/>
              </a:p>
              <a:p>
                <a:pPr marL="50800" indent="0">
                  <a:buNone/>
                </a:pPr>
                <a:r>
                  <a:rPr lang="en-US" b="1" dirty="0" smtClean="0"/>
                  <a:t>Argon2i </a:t>
                </a:r>
                <a:r>
                  <a:rPr lang="en-US" dirty="0" smtClean="0"/>
                  <a:t>if </a:t>
                </a:r>
                <a14:m>
                  <m:oMath xmlns:m="http://schemas.openxmlformats.org/officeDocument/2006/math">
                    <m:r>
                      <a:rPr lang="en-US" b="0" i="1" smtClean="0">
                        <a:solidFill>
                          <a:srgbClr val="FF0000"/>
                        </a:solidFill>
                        <a:latin typeface="Cambria Math" panose="02040503050406030204" pitchFamily="18" charset="0"/>
                        <a:ea typeface="Cambria Math" panose="02040503050406030204" pitchFamily="18" charset="0"/>
                      </a:rPr>
                      <m:t>𝑚</m:t>
                    </m:r>
                    <m:r>
                      <a:rPr lang="en-US" b="0" i="1" smtClean="0">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𝑂</m:t>
                    </m:r>
                    <m:d>
                      <m:dPr>
                        <m:ctrlPr>
                          <a:rPr lang="en-US" b="0" i="1" smtClean="0">
                            <a:solidFill>
                              <a:srgbClr val="FF0000"/>
                            </a:solidFill>
                            <a:latin typeface="Cambria Math" panose="02040503050406030204" pitchFamily="18" charset="0"/>
                            <a:ea typeface="Cambria Math" panose="02040503050406030204" pitchFamily="18" charset="0"/>
                          </a:rPr>
                        </m:ctrlPr>
                      </m:dPr>
                      <m:e>
                        <m:sSup>
                          <m:sSupPr>
                            <m:ctrlPr>
                              <a:rPr lang="en-US" i="1">
                                <a:solidFill>
                                  <a:srgbClr val="FF0000"/>
                                </a:solidFill>
                                <a:latin typeface="Cambria Math" panose="02040503050406030204" pitchFamily="18" charset="0"/>
                                <a:ea typeface="Cambria Math" panose="02040503050406030204" pitchFamily="18" charset="0"/>
                              </a:rPr>
                            </m:ctrlPr>
                          </m:sSupPr>
                          <m:e>
                            <m:r>
                              <a:rPr lang="en-US" b="0" i="1" smtClean="0">
                                <a:solidFill>
                                  <a:srgbClr val="FF0000"/>
                                </a:solidFill>
                                <a:latin typeface="Cambria Math" panose="02040503050406030204" pitchFamily="18" charset="0"/>
                                <a:ea typeface="Cambria Math" panose="02040503050406030204" pitchFamily="18" charset="0"/>
                              </a:rPr>
                              <m:t>𝑁</m:t>
                            </m:r>
                          </m:e>
                          <m:sup>
                            <m:f>
                              <m:fPr>
                                <m:ctrlPr>
                                  <a:rPr lang="en-US" i="1">
                                    <a:solidFill>
                                      <a:srgbClr val="FF0000"/>
                                    </a:solidFill>
                                    <a:latin typeface="Cambria Math" panose="02040503050406030204" pitchFamily="18" charset="0"/>
                                    <a:ea typeface="Cambria Math" panose="02040503050406030204" pitchFamily="18" charset="0"/>
                                  </a:rPr>
                                </m:ctrlPr>
                              </m:fPr>
                              <m:num>
                                <m:r>
                                  <a:rPr lang="en-US" i="1">
                                    <a:solidFill>
                                      <a:srgbClr val="FF0000"/>
                                    </a:solidFill>
                                    <a:latin typeface="Cambria Math" panose="02040503050406030204" pitchFamily="18" charset="0"/>
                                    <a:ea typeface="Cambria Math" panose="02040503050406030204" pitchFamily="18" charset="0"/>
                                  </a:rPr>
                                  <m:t>2</m:t>
                                </m:r>
                              </m:num>
                              <m:den>
                                <m:r>
                                  <a:rPr lang="en-US" i="1">
                                    <a:solidFill>
                                      <a:srgbClr val="FF0000"/>
                                    </a:solidFill>
                                    <a:latin typeface="Cambria Math" panose="02040503050406030204" pitchFamily="18" charset="0"/>
                                    <a:ea typeface="Cambria Math" panose="02040503050406030204" pitchFamily="18" charset="0"/>
                                  </a:rPr>
                                  <m:t>3</m:t>
                                </m:r>
                              </m:den>
                            </m:f>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𝜀</m:t>
                            </m:r>
                          </m:sup>
                        </m:sSup>
                      </m:e>
                    </m:d>
                  </m:oMath>
                </a14:m>
                <a:r>
                  <a:rPr lang="en-US" dirty="0" smtClean="0"/>
                  <a:t> </a:t>
                </a:r>
                <a:r>
                  <a:rPr lang="en-US" dirty="0" smtClean="0"/>
                  <a:t>then for each interval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b="0" i="1" smtClean="0">
                            <a:latin typeface="Cambria Math" panose="02040503050406030204" pitchFamily="18" charset="0"/>
                          </a:rPr>
                          <m:t>𝑖</m:t>
                        </m:r>
                      </m:sub>
                    </m:sSub>
                  </m:oMath>
                </a14:m>
                <a:r>
                  <a:rPr lang="en-US" dirty="0" smtClean="0"/>
                  <a:t> of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𝑚</m:t>
                        </m:r>
                      </m:e>
                    </m:d>
                  </m:oMath>
                </a14:m>
                <a:r>
                  <a:rPr lang="en-US" dirty="0"/>
                  <a:t> </a:t>
                </a:r>
                <a:r>
                  <a:rPr lang="en-US" dirty="0"/>
                  <a:t>nodes </a:t>
                </a:r>
                <a:r>
                  <a:rPr lang="en-US" dirty="0" smtClean="0"/>
                  <a:t>we have</a:t>
                </a:r>
                <a:endParaRPr lang="en-US" dirty="0" smtClean="0"/>
              </a:p>
              <a:p>
                <a:pPr marL="50800" indent="0">
                  <a:buNone/>
                </a:pPr>
                <a14:m>
                  <m:oMathPara xmlns:m="http://schemas.openxmlformats.org/officeDocument/2006/math">
                    <m:oMathParaPr>
                      <m:jc m:val="centerGroup"/>
                    </m:oMathParaPr>
                    <m:oMath xmlns:m="http://schemas.openxmlformats.org/officeDocument/2006/math">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panose="02040503050406030204" pitchFamily="18" charset="0"/>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d>
                        <m:dPr>
                          <m:ctrlPr>
                            <a:rPr lang="en-US" i="1">
                              <a:solidFill>
                                <a:schemeClr val="tx1"/>
                              </a:solidFill>
                              <a:latin typeface="Cambria Math" panose="02040503050406030204" pitchFamily="18" charset="0"/>
                              <a:ea typeface="Cambria Math" panose="02040503050406030204" pitchFamily="18" charset="0"/>
                            </a:rPr>
                          </m:ctrlPr>
                        </m:dPr>
                        <m:e>
                          <m:func>
                            <m:funcPr>
                              <m:ctrlPr>
                                <a:rPr lang="en-US" i="1">
                                  <a:solidFill>
                                    <a:schemeClr val="tx1"/>
                                  </a:solidFill>
                                  <a:latin typeface="Cambria Math" panose="02040503050406030204" pitchFamily="18" charset="0"/>
                                </a:rPr>
                              </m:ctrlPr>
                            </m:funcPr>
                            <m:fNa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a:solidFill>
                                        <a:schemeClr val="tx1"/>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d>
                                    </m:e>
                                  </m:d>
                                  <m:r>
                                    <a:rPr lang="en-US" i="1">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e>
                      </m:d>
                      <m:r>
                        <a:rPr lang="en-US" b="0" i="1" smtClean="0">
                          <a:solidFill>
                            <a:schemeClr val="tx1"/>
                          </a:solidFill>
                          <a:latin typeface="Cambria Math" panose="02040503050406030204" pitchFamily="18" charset="0"/>
                          <a:ea typeface="Cambria Math" panose="02040503050406030204" pitchFamily="18" charset="0"/>
                        </a:rPr>
                        <m:t>=</m:t>
                      </m:r>
                      <m:func>
                        <m:funcPr>
                          <m:ctrlPr>
                            <a:rPr lang="en-US" i="1">
                              <a:solidFill>
                                <a:schemeClr val="tx1"/>
                              </a:solidFill>
                              <a:latin typeface="Cambria Math" panose="02040503050406030204" pitchFamily="18" charset="0"/>
                            </a:rPr>
                          </m:ctrlPr>
                        </m:funcPr>
                        <m:fName>
                          <m:r>
                            <m:rPr>
                              <m:sty m:val="p"/>
                            </m:rPr>
                            <a:rPr lang="el-GR" i="1">
                              <a:solidFill>
                                <a:schemeClr val="tx1"/>
                              </a:solidFill>
                              <a:latin typeface="Cambria Math" panose="02040503050406030204" pitchFamily="18" charset="0"/>
                              <a:ea typeface="Cambria Math" panose="02040503050406030204" pitchFamily="18" charset="0"/>
                            </a:rPr>
                            <m:t>Ω</m:t>
                          </m:r>
                        </m:fName>
                        <m:e>
                          <m:d>
                            <m:dPr>
                              <m:ctrlPr>
                                <a:rPr lang="en-US" i="1">
                                  <a:solidFill>
                                    <a:schemeClr val="tx1"/>
                                  </a:solidFill>
                                  <a:latin typeface="Cambria Math" panose="02040503050406030204" pitchFamily="18" charset="0"/>
                                </a:rPr>
                              </m:ctrlPr>
                            </m:dPr>
                            <m:e>
                              <m:r>
                                <m:rPr>
                                  <m:sty m:val="p"/>
                                </m:rPr>
                                <a:rPr lang="en-US">
                                  <a:solidFill>
                                    <a:schemeClr val="tx1"/>
                                  </a:solidFill>
                                  <a:latin typeface="Cambria Math" panose="02040503050406030204" pitchFamily="18" charset="0"/>
                                </a:rPr>
                                <m:t>min</m:t>
                              </m:r>
                              <m:d>
                                <m:dPr>
                                  <m:begChr m:val="{"/>
                                  <m:endChr m:val="}"/>
                                  <m:ctrlPr>
                                    <a:rPr lang="en-US" i="1" smtClean="0">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𝑁</m:t>
                                  </m:r>
                                  <m:r>
                                    <a:rPr lang="en-US" i="1">
                                      <a:solidFill>
                                        <a:schemeClr val="tx1"/>
                                      </a:solidFill>
                                      <a:latin typeface="Cambria Math" panose="02040503050406030204" pitchFamily="18" charset="0"/>
                                    </a:rPr>
                                    <m:t> </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r>
                                    <a:rPr lang="en-US" b="0" i="1" smtClean="0">
                                      <a:solidFill>
                                        <a:srgbClr val="FF0000"/>
                                      </a:solidFill>
                                      <a:latin typeface="Cambria Math" panose="02040503050406030204" pitchFamily="18" charset="0"/>
                                    </a:rPr>
                                    <m:t>,</m:t>
                                  </m:r>
                                  <m:sSup>
                                    <m:sSupPr>
                                      <m:ctrlPr>
                                        <a:rPr lang="el-GR"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𝑁</m:t>
                                      </m:r>
                                    </m:e>
                                    <m:sup>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3</m:t>
                                          </m:r>
                                        </m:den>
                                      </m:f>
                                    </m:sup>
                                  </m:sSup>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e>
                              </m:d>
                            </m:e>
                          </m:d>
                        </m:e>
                      </m:func>
                    </m:oMath>
                  </m:oMathPara>
                </a14:m>
                <a:endParaRPr lang="en-US" dirty="0" smtClean="0"/>
              </a:p>
              <a:p>
                <a:pPr marL="50800" indent="0">
                  <a:buNone/>
                </a:pPr>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304800" y="1828800"/>
                <a:ext cx="11887200" cy="4351338"/>
              </a:xfrm>
              <a:blipFill>
                <a:blip r:embed="rId2"/>
                <a:stretch>
                  <a:fillRect l="-667" b="-1821"/>
                </a:stretch>
              </a:blipFill>
            </p:spPr>
            <p:txBody>
              <a:bodyPr/>
              <a:lstStyle/>
              <a:p>
                <a:r>
                  <a:rPr lang="en-US">
                    <a:noFill/>
                  </a:rPr>
                  <a:t> </a:t>
                </a:r>
              </a:p>
            </p:txBody>
          </p:sp>
        </mc:Fallback>
      </mc:AlternateContent>
      <p:sp>
        <p:nvSpPr>
          <p:cNvPr id="4" name="Oval 3"/>
          <p:cNvSpPr/>
          <p:nvPr/>
        </p:nvSpPr>
        <p:spPr>
          <a:xfrm>
            <a:off x="9906000" y="5015427"/>
            <a:ext cx="838200" cy="1164711"/>
          </a:xfrm>
          <a:prstGeom prst="ellipse">
            <a:avLst/>
          </a:prstGeom>
          <a:solidFill>
            <a:schemeClr val="accent1">
              <a:alpha val="48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mc:AlternateContent xmlns:mc="http://schemas.openxmlformats.org/markup-compatibility/2006">
        <mc:Choice xmlns:a14="http://schemas.microsoft.com/office/drawing/2010/main" Requires="a14">
          <p:sp>
            <p:nvSpPr>
              <p:cNvPr id="5" name="Cloud Callout 4"/>
              <p:cNvSpPr/>
              <p:nvPr/>
            </p:nvSpPr>
            <p:spPr>
              <a:xfrm>
                <a:off x="4800600" y="1981200"/>
                <a:ext cx="5638800" cy="2480469"/>
              </a:xfrm>
              <a:prstGeom prst="cloudCallout">
                <a:avLst>
                  <a:gd name="adj1" fmla="val 50709"/>
                  <a:gd name="adj2" fmla="val 746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ea typeface="Cambria Math" panose="02040503050406030204" pitchFamily="18" charset="0"/>
                  </a:rPr>
                  <a:t>Amortized: </a:t>
                </a:r>
                <a14:m>
                  <m:oMath xmlns:m="http://schemas.openxmlformats.org/officeDocument/2006/math">
                    <m:r>
                      <m:rPr>
                        <m:sty m:val="p"/>
                      </m:rPr>
                      <a:rPr lang="el-GR" sz="2000" i="1" smtClean="0">
                        <a:latin typeface="Cambria Math" panose="02040503050406030204" pitchFamily="18" charset="0"/>
                        <a:ea typeface="Cambria Math" panose="02040503050406030204" pitchFamily="18" charset="0"/>
                      </a:rPr>
                      <m:t>Ω</m:t>
                    </m:r>
                    <m:d>
                      <m:dPr>
                        <m:ctrlPr>
                          <a:rPr lang="el-GR" sz="2000" i="1">
                            <a:latin typeface="Cambria Math" panose="02040503050406030204" pitchFamily="18" charset="0"/>
                            <a:ea typeface="Cambria Math" panose="02040503050406030204" pitchFamily="18" charset="0"/>
                          </a:rPr>
                        </m:ctrlPr>
                      </m:dPr>
                      <m:e>
                        <m:sSup>
                          <m:sSupPr>
                            <m:ctrlPr>
                              <a:rPr lang="el-GR"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𝑁</m:t>
                            </m:r>
                          </m:e>
                          <m:sup>
                            <m:f>
                              <m:fPr>
                                <m:ctrlPr>
                                  <a:rPr lang="en-US" sz="2000" i="1">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1</m:t>
                                </m:r>
                              </m:num>
                              <m:den>
                                <m:r>
                                  <a:rPr lang="en-US" sz="2000" i="1">
                                    <a:latin typeface="Cambria Math" panose="02040503050406030204" pitchFamily="18" charset="0"/>
                                    <a:ea typeface="Cambria Math" panose="02040503050406030204" pitchFamily="18" charset="0"/>
                                  </a:rPr>
                                  <m:t>3</m:t>
                                </m:r>
                              </m:den>
                            </m:f>
                          </m:sup>
                        </m:sSup>
                      </m:e>
                    </m:d>
                  </m:oMath>
                </a14:m>
                <a:r>
                  <a:rPr lang="en-US" sz="2000" dirty="0" smtClean="0">
                    <a:latin typeface="Arial" panose="020B0604020202020204" pitchFamily="34" charset="0"/>
                  </a:rPr>
                  <a:t> red moves per node in interval (expensive even if </a:t>
                </a:r>
                <a14:m>
                  <m:oMath xmlns:m="http://schemas.openxmlformats.org/officeDocument/2006/math">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𝐶</m:t>
                        </m:r>
                      </m:e>
                      <m:sub>
                        <m:r>
                          <a:rPr lang="en-US" sz="2000" i="1">
                            <a:solidFill>
                              <a:srgbClr val="FF0000"/>
                            </a:solidFill>
                            <a:latin typeface="Cambria Math" panose="02040503050406030204" pitchFamily="18" charset="0"/>
                          </a:rPr>
                          <m:t>𝑟</m:t>
                        </m:r>
                      </m:sub>
                    </m:sSub>
                    <m:r>
                      <a:rPr lang="en-US" sz="2000" b="0" i="0" smtClean="0">
                        <a:solidFill>
                          <a:srgbClr val="003DB8"/>
                        </a:solidFill>
                        <a:latin typeface="Cambria Math" panose="02040503050406030204" pitchFamily="18" charset="0"/>
                      </a:rPr>
                      <m:t>≪ </m:t>
                    </m:r>
                    <m:sSub>
                      <m:sSubPr>
                        <m:ctrlPr>
                          <a:rPr lang="en-US" sz="2000" i="1">
                            <a:solidFill>
                              <a:srgbClr val="003DB8"/>
                            </a:solidFill>
                            <a:latin typeface="Cambria Math" panose="02040503050406030204" pitchFamily="18" charset="0"/>
                          </a:rPr>
                        </m:ctrlPr>
                      </m:sSubPr>
                      <m:e>
                        <m:r>
                          <a:rPr lang="en-US" sz="2000" i="1">
                            <a:solidFill>
                              <a:srgbClr val="003DB8"/>
                            </a:solidFill>
                            <a:latin typeface="Cambria Math" panose="02040503050406030204" pitchFamily="18" charset="0"/>
                          </a:rPr>
                          <m:t>𝐶</m:t>
                        </m:r>
                      </m:e>
                      <m:sub>
                        <m:r>
                          <a:rPr lang="en-US" sz="2000" i="1">
                            <a:solidFill>
                              <a:srgbClr val="003DB8"/>
                            </a:solidFill>
                            <a:latin typeface="Cambria Math" panose="02040503050406030204" pitchFamily="18" charset="0"/>
                          </a:rPr>
                          <m:t>𝑏</m:t>
                        </m:r>
                      </m:sub>
                    </m:sSub>
                  </m:oMath>
                </a14:m>
                <a:endParaRPr lang="en-US" sz="2000" dirty="0">
                  <a:latin typeface="Arial" panose="020B0604020202020204" pitchFamily="34" charset="0"/>
                </a:endParaRPr>
              </a:p>
            </p:txBody>
          </p:sp>
        </mc:Choice>
        <mc:Fallback>
          <p:sp>
            <p:nvSpPr>
              <p:cNvPr id="5" name="Cloud Callout 4"/>
              <p:cNvSpPr>
                <a:spLocks noRot="1" noChangeAspect="1" noMove="1" noResize="1" noEditPoints="1" noAdjustHandles="1" noChangeArrowheads="1" noChangeShapeType="1" noTextEdit="1"/>
              </p:cNvSpPr>
              <p:nvPr/>
            </p:nvSpPr>
            <p:spPr>
              <a:xfrm>
                <a:off x="4800600" y="1981200"/>
                <a:ext cx="5638800" cy="2480469"/>
              </a:xfrm>
              <a:prstGeom prst="cloudCallout">
                <a:avLst>
                  <a:gd name="adj1" fmla="val 50709"/>
                  <a:gd name="adj2" fmla="val 74644"/>
                </a:avLst>
              </a:prstGeom>
              <a:blipFill>
                <a:blip r:embed="rId3"/>
                <a:stretch>
                  <a:fillRect/>
                </a:stretch>
              </a:blipFill>
            </p:spPr>
            <p:txBody>
              <a:bodyPr/>
              <a:lstStyle/>
              <a:p>
                <a:r>
                  <a:rPr lang="en-US">
                    <a:noFill/>
                  </a:rPr>
                  <a:t> </a:t>
                </a:r>
              </a:p>
            </p:txBody>
          </p:sp>
        </mc:Fallback>
      </mc:AlternateContent>
      <p:sp>
        <p:nvSpPr>
          <p:cNvPr id="6" name="Slide Number Placeholder 5"/>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42</a:t>
            </a:fld>
            <a:endParaRPr lang="en-US"/>
          </a:p>
        </p:txBody>
      </p:sp>
    </p:spTree>
    <p:extLst>
      <p:ext uri="{BB962C8B-B14F-4D97-AF65-F5344CB8AC3E}">
        <p14:creationId xmlns:p14="http://schemas.microsoft.com/office/powerpoint/2010/main" val="105062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Hardness of Candidate </a:t>
            </a:r>
            <a:r>
              <a:rPr lang="en-US" dirty="0" err="1" smtClean="0"/>
              <a:t>iMHFs</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152400" y="1828800"/>
                <a:ext cx="11887200" cy="4351338"/>
              </a:xfrm>
            </p:spPr>
            <p:txBody>
              <a:bodyPr/>
              <a:lstStyle/>
              <a:p>
                <a:pPr marL="50800" indent="0">
                  <a:buNone/>
                </a:pPr>
                <a:r>
                  <a:rPr lang="en-US" b="1" dirty="0" smtClean="0"/>
                  <a:t>Argon2i</a:t>
                </a:r>
              </a:p>
              <a:p>
                <a:pPr marL="50800" indent="0">
                  <a:buNone/>
                </a:pPr>
                <a14:m>
                  <m:oMathPara xmlns:m="http://schemas.openxmlformats.org/officeDocument/2006/math">
                    <m:oMathParaPr>
                      <m:jc m:val="centerGroup"/>
                    </m:oMathParaPr>
                    <m:oMath xmlns:m="http://schemas.openxmlformats.org/officeDocument/2006/math">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panose="02040503050406030204" pitchFamily="18" charset="0"/>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d>
                        <m:dPr>
                          <m:ctrlPr>
                            <a:rPr lang="en-US" i="1">
                              <a:solidFill>
                                <a:schemeClr val="tx1"/>
                              </a:solidFill>
                              <a:latin typeface="Cambria Math" panose="02040503050406030204" pitchFamily="18" charset="0"/>
                              <a:ea typeface="Cambria Math" panose="02040503050406030204" pitchFamily="18" charset="0"/>
                            </a:rPr>
                          </m:ctrlPr>
                        </m:dPr>
                        <m:e>
                          <m:func>
                            <m:funcPr>
                              <m:ctrlPr>
                                <a:rPr lang="en-US" i="1">
                                  <a:solidFill>
                                    <a:schemeClr val="tx1"/>
                                  </a:solidFill>
                                  <a:latin typeface="Cambria Math" panose="02040503050406030204" pitchFamily="18" charset="0"/>
                                </a:rPr>
                              </m:ctrlPr>
                            </m:funcPr>
                            <m:fNa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a:solidFill>
                                        <a:schemeClr val="tx1"/>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d>
                                    </m:e>
                                  </m:d>
                                  <m:r>
                                    <a:rPr lang="en-US" i="1">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e>
                      </m:d>
                      <m:r>
                        <a:rPr lang="en-US" i="1">
                          <a:solidFill>
                            <a:schemeClr val="tx1"/>
                          </a:solidFill>
                          <a:latin typeface="Cambria Math" panose="02040503050406030204" pitchFamily="18" charset="0"/>
                          <a:ea typeface="Cambria Math" panose="02040503050406030204" pitchFamily="18" charset="0"/>
                        </a:rPr>
                        <m:t>=</m:t>
                      </m:r>
                      <m:func>
                        <m:funcPr>
                          <m:ctrlPr>
                            <a:rPr lang="en-US" i="1">
                              <a:solidFill>
                                <a:schemeClr val="tx1"/>
                              </a:solidFill>
                              <a:latin typeface="Cambria Math" panose="02040503050406030204" pitchFamily="18" charset="0"/>
                            </a:rPr>
                          </m:ctrlPr>
                        </m:funcPr>
                        <m:fName>
                          <m:r>
                            <m:rPr>
                              <m:sty m:val="p"/>
                            </m:rPr>
                            <a:rPr lang="el-GR" i="1">
                              <a:solidFill>
                                <a:schemeClr val="tx1"/>
                              </a:solidFill>
                              <a:latin typeface="Cambria Math" panose="02040503050406030204" pitchFamily="18" charset="0"/>
                              <a:ea typeface="Cambria Math" panose="02040503050406030204" pitchFamily="18" charset="0"/>
                            </a:rPr>
                            <m:t>Ω</m:t>
                          </m:r>
                        </m:fName>
                        <m:e>
                          <m:d>
                            <m:dPr>
                              <m:ctrlPr>
                                <a:rPr lang="en-US" i="1">
                                  <a:solidFill>
                                    <a:schemeClr val="tx1"/>
                                  </a:solidFill>
                                  <a:latin typeface="Cambria Math" panose="02040503050406030204" pitchFamily="18" charset="0"/>
                                </a:rPr>
                              </m:ctrlPr>
                            </m:dPr>
                            <m:e>
                              <m:r>
                                <m:rPr>
                                  <m:sty m:val="p"/>
                                </m:rPr>
                                <a:rPr lang="en-US">
                                  <a:solidFill>
                                    <a:schemeClr val="tx1"/>
                                  </a:solidFill>
                                  <a:latin typeface="Cambria Math" panose="02040503050406030204" pitchFamily="18" charset="0"/>
                                </a:rPr>
                                <m:t>min</m:t>
                              </m:r>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𝑁</m:t>
                                  </m:r>
                                  <m:r>
                                    <a:rPr lang="en-US" i="1">
                                      <a:solidFill>
                                        <a:schemeClr val="tx1"/>
                                      </a:solidFill>
                                      <a:latin typeface="Cambria Math" panose="02040503050406030204" pitchFamily="18" charset="0"/>
                                    </a:rPr>
                                    <m:t> </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r>
                                    <a:rPr lang="en-US" i="1">
                                      <a:solidFill>
                                        <a:srgbClr val="FF0000"/>
                                      </a:solidFill>
                                      <a:latin typeface="Cambria Math" panose="02040503050406030204" pitchFamily="18" charset="0"/>
                                    </a:rPr>
                                    <m:t>,</m:t>
                                  </m:r>
                                  <m:sSup>
                                    <m:sSupPr>
                                      <m:ctrlPr>
                                        <a:rPr lang="el-GR"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𝑁</m:t>
                                      </m:r>
                                    </m:e>
                                    <m:sup>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3</m:t>
                                          </m:r>
                                        </m:den>
                                      </m:f>
                                    </m:sup>
                                  </m:sSup>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e>
                              </m:d>
                            </m:e>
                          </m:d>
                        </m:e>
                      </m:func>
                    </m:oMath>
                  </m:oMathPara>
                </a14:m>
                <a:endParaRPr lang="en-US" dirty="0" smtClean="0"/>
              </a:p>
              <a:p>
                <a:pPr marL="50800" indent="0">
                  <a:buNone/>
                </a:pPr>
                <a:endParaRPr lang="en-US" dirty="0" smtClean="0">
                  <a:solidFill>
                    <a:schemeClr val="tx1"/>
                  </a:solidFill>
                  <a:latin typeface="Cambria Math" panose="02040503050406030204" pitchFamily="18" charset="0"/>
                </a:endParaRPr>
              </a:p>
              <a:p>
                <a:pPr marL="50800" indent="0">
                  <a:buNone/>
                </a:pPr>
                <a:r>
                  <a:rPr lang="en-US" dirty="0" smtClean="0"/>
                  <a:t>We </a:t>
                </a:r>
                <a:r>
                  <a:rPr lang="en-US" dirty="0" smtClean="0"/>
                  <a:t>must pay this cost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𝑁</m:t>
                            </m:r>
                          </m:num>
                          <m:den>
                            <m:r>
                              <a:rPr lang="en-US" b="0" i="1" smtClean="0">
                                <a:latin typeface="Cambria Math" panose="02040503050406030204" pitchFamily="18" charset="0"/>
                                <a:ea typeface="Cambria Math" panose="02040503050406030204" pitchFamily="18" charset="0"/>
                              </a:rPr>
                              <m:t>𝑚</m:t>
                            </m:r>
                          </m:den>
                        </m:f>
                      </m:e>
                    </m:d>
                  </m:oMath>
                </a14:m>
                <a:r>
                  <a:rPr lang="en-US" dirty="0" smtClean="0"/>
                  <a:t> </a:t>
                </a:r>
                <a:r>
                  <a:rPr lang="en-US" dirty="0" smtClean="0"/>
                  <a:t>times for each interval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oMath>
                </a14:m>
                <a:endParaRPr lang="en-US" dirty="0" smtClean="0"/>
              </a:p>
              <a:p>
                <a:pPr marL="50800" indent="0">
                  <a:buNone/>
                </a:pPr>
                <a14:m>
                  <m:oMathPara xmlns:m="http://schemas.openxmlformats.org/officeDocument/2006/math">
                    <m:oMathParaPr>
                      <m:jc m:val="centerGroup"/>
                    </m:oMathParaPr>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sSup>
                            <m:sSupPr>
                              <m:ctrlPr>
                                <a:rPr lang="en-US" i="1">
                                  <a:solidFill>
                                    <a:srgbClr val="FF0000"/>
                                  </a:solidFill>
                                  <a:latin typeface="Cambria Math" panose="02040503050406030204" pitchFamily="18" charset="0"/>
                                  <a:ea typeface="Cambria Math" panose="02040503050406030204" pitchFamily="18" charset="0"/>
                                </a:rPr>
                              </m:ctrlPr>
                            </m:sSupPr>
                            <m:e>
                              <m:r>
                                <a:rPr lang="en-US" i="1">
                                  <a:solidFill>
                                    <a:srgbClr val="FF0000"/>
                                  </a:solidFill>
                                  <a:latin typeface="Cambria Math" panose="02040503050406030204" pitchFamily="18" charset="0"/>
                                  <a:ea typeface="Cambria Math" panose="02040503050406030204" pitchFamily="18" charset="0"/>
                                </a:rPr>
                                <m:t>𝑁</m:t>
                              </m:r>
                            </m:e>
                            <m:sup>
                              <m:f>
                                <m:fPr>
                                  <m:ctrlPr>
                                    <a:rPr lang="en-US" i="1">
                                      <a:solidFill>
                                        <a:srgbClr val="FF0000"/>
                                      </a:solidFill>
                                      <a:latin typeface="Cambria Math" panose="02040503050406030204" pitchFamily="18" charset="0"/>
                                      <a:ea typeface="Cambria Math" panose="02040503050406030204" pitchFamily="18" charset="0"/>
                                    </a:rPr>
                                  </m:ctrlPr>
                                </m:fPr>
                                <m:num>
                                  <m:r>
                                    <a:rPr lang="en-US" i="1">
                                      <a:solidFill>
                                        <a:srgbClr val="FF0000"/>
                                      </a:solidFill>
                                      <a:latin typeface="Cambria Math" panose="02040503050406030204" pitchFamily="18" charset="0"/>
                                      <a:ea typeface="Cambria Math" panose="02040503050406030204" pitchFamily="18" charset="0"/>
                                    </a:rPr>
                                    <m:t>2</m:t>
                                  </m:r>
                                </m:num>
                                <m:den>
                                  <m:r>
                                    <a:rPr lang="en-US" i="1">
                                      <a:solidFill>
                                        <a:srgbClr val="FF0000"/>
                                      </a:solidFill>
                                      <a:latin typeface="Cambria Math" panose="02040503050406030204" pitchFamily="18" charset="0"/>
                                      <a:ea typeface="Cambria Math" panose="02040503050406030204" pitchFamily="18" charset="0"/>
                                    </a:rPr>
                                    <m:t>3</m:t>
                                  </m:r>
                                </m:den>
                              </m:f>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𝜀</m:t>
                              </m:r>
                            </m:sup>
                          </m:sSup>
                        </m:e>
                      </m:d>
                      <m:r>
                        <a:rPr lang="en-US" i="1">
                          <a:solidFill>
                            <a:schemeClr val="tx1"/>
                          </a:solidFill>
                          <a:latin typeface="Cambria Math" panose="02040503050406030204" pitchFamily="18" charset="0"/>
                          <a:ea typeface="Cambria Math" panose="02040503050406030204" pitchFamily="18" charset="0"/>
                        </a:rPr>
                        <m:t>=</m:t>
                      </m:r>
                      <m:func>
                        <m:funcPr>
                          <m:ctrlPr>
                            <a:rPr lang="en-US" i="1">
                              <a:solidFill>
                                <a:schemeClr val="tx1"/>
                              </a:solidFill>
                              <a:latin typeface="Cambria Math" panose="02040503050406030204" pitchFamily="18" charset="0"/>
                            </a:rPr>
                          </m:ctrlPr>
                        </m:funcPr>
                        <m:fName>
                          <m:r>
                            <m:rPr>
                              <m:sty m:val="p"/>
                            </m:rPr>
                            <a:rPr lang="el-GR" i="1">
                              <a:solidFill>
                                <a:schemeClr val="tx1"/>
                              </a:solidFill>
                              <a:latin typeface="Cambria Math" panose="02040503050406030204" pitchFamily="18" charset="0"/>
                              <a:ea typeface="Cambria Math" panose="02040503050406030204" pitchFamily="18" charset="0"/>
                            </a:rPr>
                            <m:t>Ω</m:t>
                          </m:r>
                        </m:fName>
                        <m:e>
                          <m:d>
                            <m:dPr>
                              <m:ctrlPr>
                                <a:rPr lang="en-US" i="1">
                                  <a:solidFill>
                                    <a:schemeClr val="tx1"/>
                                  </a:solidFill>
                                  <a:latin typeface="Cambria Math" panose="02040503050406030204" pitchFamily="18" charset="0"/>
                                </a:rPr>
                              </m:ctrlPr>
                            </m:dPr>
                            <m:e>
                              <m:r>
                                <m:rPr>
                                  <m:sty m:val="p"/>
                                </m:rPr>
                                <a:rPr lang="en-US">
                                  <a:solidFill>
                                    <a:schemeClr val="tx1"/>
                                  </a:solidFill>
                                  <a:latin typeface="Cambria Math" panose="02040503050406030204" pitchFamily="18" charset="0"/>
                                </a:rPr>
                                <m:t>min</m:t>
                              </m:r>
                              <m:d>
                                <m:dPr>
                                  <m:begChr m:val="{"/>
                                  <m:endChr m:val="}"/>
                                  <m:ctrlPr>
                                    <a:rPr lang="en-US" i="1">
                                      <a:solidFill>
                                        <a:schemeClr val="tx1"/>
                                      </a:solidFill>
                                      <a:latin typeface="Cambria Math" panose="02040503050406030204" pitchFamily="18" charset="0"/>
                                    </a:rPr>
                                  </m:ctrlPr>
                                </m:dPr>
                                <m:e>
                                  <m:sSup>
                                    <m:sSupPr>
                                      <m:ctrlPr>
                                        <a:rPr lang="el-GR"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𝑁</m:t>
                                      </m:r>
                                    </m:e>
                                    <m:sup>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4</m:t>
                                          </m:r>
                                        </m:num>
                                        <m:den>
                                          <m:r>
                                            <a:rPr lang="en-US" i="1">
                                              <a:latin typeface="Cambria Math" panose="02040503050406030204" pitchFamily="18" charset="0"/>
                                              <a:ea typeface="Cambria Math" panose="02040503050406030204" pitchFamily="18" charset="0"/>
                                            </a:rPr>
                                            <m:t>3</m:t>
                                          </m:r>
                                        </m:den>
                                      </m:f>
                                    </m:sup>
                                  </m:sSup>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r>
                                    <a:rPr lang="en-US" i="1">
                                      <a:solidFill>
                                        <a:srgbClr val="FF0000"/>
                                      </a:solidFill>
                                      <a:latin typeface="Cambria Math" panose="02040503050406030204" pitchFamily="18" charset="0"/>
                                    </a:rPr>
                                    <m:t>,</m:t>
                                  </m:r>
                                  <m:r>
                                    <a:rPr lang="en-US" i="1">
                                      <a:latin typeface="Cambria Math" panose="02040503050406030204" pitchFamily="18" charset="0"/>
                                      <a:ea typeface="Cambria Math" panose="02040503050406030204" pitchFamily="18" charset="0"/>
                                    </a:rPr>
                                    <m:t>𝑁</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e>
                              </m:d>
                            </m:e>
                          </m:d>
                        </m:e>
                      </m:func>
                    </m:oMath>
                  </m:oMathPara>
                </a14:m>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152400" y="1828800"/>
                <a:ext cx="11887200" cy="4351338"/>
              </a:xfrm>
              <a:blipFill>
                <a:blip r:embed="rId2"/>
                <a:stretch>
                  <a:fillRect l="-667"/>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43</a:t>
            </a:fld>
            <a:endParaRPr lang="en-US"/>
          </a:p>
        </p:txBody>
      </p:sp>
    </p:spTree>
    <p:extLst>
      <p:ext uri="{BB962C8B-B14F-4D97-AF65-F5344CB8AC3E}">
        <p14:creationId xmlns:p14="http://schemas.microsoft.com/office/powerpoint/2010/main" val="20183812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Hardness of Candidate </a:t>
            </a:r>
            <a:r>
              <a:rPr lang="en-US" dirty="0" err="1" smtClean="0"/>
              <a:t>iMHFs</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533400" y="1828800"/>
                <a:ext cx="10972800" cy="4351338"/>
              </a:xfrm>
            </p:spPr>
            <p:txBody>
              <a:bodyPr/>
              <a:lstStyle/>
              <a:p>
                <a:pPr marL="50800" lvl="1" indent="0">
                  <a:spcBef>
                    <a:spcPts val="1000"/>
                  </a:spcBef>
                  <a:buSzPts val="2800"/>
                  <a:buNone/>
                </a:pPr>
                <a:r>
                  <a:rPr lang="en-US" b="1" dirty="0" smtClean="0"/>
                  <a:t>Lemma: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m:t>
                    </m:r>
                    <m:r>
                      <a:rPr lang="en-US" i="1" smtClean="0">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smtClean="0">
                        <a:solidFill>
                          <a:srgbClr val="FF0000"/>
                        </a:solidFill>
                        <a:latin typeface="Cambria Math" panose="02040503050406030204" pitchFamily="18" charset="0"/>
                        <a:ea typeface="Cambria Math" panose="02040503050406030204" pitchFamily="18" charset="0"/>
                      </a:rPr>
                      <m:t>𝑅</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r>
                      <m:rPr>
                        <m:sty m:val="p"/>
                      </m:rPr>
                      <a:rPr lang="en-US" b="0" i="1" smtClean="0">
                        <a:latin typeface="Cambria Math" panose="02040503050406030204" pitchFamily="18" charset="0"/>
                        <a:ea typeface="Cambria Math" panose="02040503050406030204" pitchFamily="18" charset="0"/>
                      </a:rPr>
                      <m:t>T</m:t>
                    </m:r>
                  </m:oMath>
                </a14:m>
                <a:r>
                  <a:rPr lang="en-US" dirty="0"/>
                  <a:t> </a:t>
                </a:r>
              </a:p>
              <a:p>
                <a:pPr marL="50800" lvl="1" indent="0">
                  <a:spcBef>
                    <a:spcPts val="1000"/>
                  </a:spcBef>
                  <a:buSzPts val="2800"/>
                  <a:buNone/>
                </a:pPr>
                <a14:m>
                  <m:oMathPara xmlns:m="http://schemas.openxmlformats.org/officeDocument/2006/math">
                    <m:oMathParaPr>
                      <m:jc m:val="centerGroup"/>
                    </m:oMathParaPr>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m:t>
                          </m:r>
                          <m:r>
                            <a:rPr lang="en-US" i="1" smtClean="0">
                              <a:solidFill>
                                <a:srgbClr val="003DB8"/>
                              </a:solidFill>
                              <a:latin typeface="Cambria Math" panose="02040503050406030204" pitchFamily="18" charset="0"/>
                            </a:rPr>
                            <m:t>𝐵</m:t>
                          </m:r>
                          <m:r>
                            <a:rPr lang="en-US" i="1">
                              <a:solidFill>
                                <a:schemeClr val="tx1"/>
                              </a:solidFill>
                              <a:latin typeface="Cambria Math" panose="02040503050406030204" pitchFamily="18" charset="0"/>
                            </a:rPr>
                            <m:t>,</m:t>
                          </m:r>
                          <m:r>
                            <a:rPr lang="en-US" i="1" smtClean="0">
                              <a:solidFill>
                                <a:srgbClr val="FF0000"/>
                              </a:solidFill>
                              <a:latin typeface="Cambria Math" panose="02040503050406030204" pitchFamily="18" charset="0"/>
                            </a:rPr>
                            <m:t>𝑅</m:t>
                          </m:r>
                        </m:e>
                      </m:d>
                      <m:r>
                        <a:rPr lang="en-US" i="1" smtClean="0">
                          <a:solidFill>
                            <a:schemeClr val="tx1"/>
                          </a:solidFill>
                          <a:latin typeface="Cambria Math" panose="02040503050406030204" pitchFamily="18" charset="0"/>
                          <a:ea typeface="Cambria Math" panose="02040503050406030204" pitchFamily="18" charset="0"/>
                        </a:rPr>
                        <m:t>≥</m:t>
                      </m:r>
                      <m:func>
                        <m:funcPr>
                          <m:ctrlPr>
                            <a:rPr lang="en-US" i="1" smtClean="0">
                              <a:solidFill>
                                <a:schemeClr val="tx1"/>
                              </a:solidFill>
                              <a:latin typeface="Cambria Math" panose="02040503050406030204" pitchFamily="18" charset="0"/>
                            </a:rPr>
                          </m:ctrlPr>
                        </m:funcPr>
                        <m:fName>
                          <m:limLow>
                            <m:limLowPr>
                              <m:ctrlPr>
                                <a:rPr lang="en-US" i="1" smtClean="0">
                                  <a:solidFill>
                                    <a:schemeClr val="tx1"/>
                                  </a:solidFill>
                                  <a:latin typeface="Cambria Math" panose="02040503050406030204" pitchFamily="18" charset="0"/>
                                </a:rPr>
                              </m:ctrlPr>
                            </m:limLowPr>
                            <m:e>
                              <m:r>
                                <m:rPr>
                                  <m:sty m:val="p"/>
                                </m:rPr>
                                <a:rPr lang="en-US" i="0" smtClean="0">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smtClean="0">
                                  <a:solidFill>
                                    <a:schemeClr val="tx1"/>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panose="02040503050406030204" pitchFamily="18" charset="0"/>
                                    </a:rPr>
                                  </m:ctrlPr>
                                </m:dPr>
                                <m:e>
                                  <m:sSub>
                                    <m:sSubPr>
                                      <m:ctrlPr>
                                        <a:rPr lang="en-US">
                                          <a:solidFill>
                                            <a:schemeClr val="tx1"/>
                                          </a:solidFill>
                                          <a:latin typeface="Cambria Math" panose="02040503050406030204" pitchFamily="18" charset="0"/>
                                        </a:rPr>
                                      </m:ctrlPr>
                                    </m:sSubPr>
                                    <m:e>
                                      <m:r>
                                        <m:rPr>
                                          <m:sty m:val="p"/>
                                        </m:rPr>
                                        <a:rPr lang="en-US" i="0">
                                          <a:solidFill>
                                            <a:schemeClr val="tx1"/>
                                          </a:solidFill>
                                          <a:latin typeface="Cambria Math" panose="02040503050406030204" pitchFamily="18" charset="0"/>
                                        </a:rPr>
                                        <m:t>ancestors</m:t>
                                      </m:r>
                                    </m:e>
                                    <m:sub>
                                      <m:r>
                                        <m:rPr>
                                          <m:sty m:val="p"/>
                                        </m:rPr>
                                        <a:rPr lang="en-US" i="0">
                                          <a:solidFill>
                                            <a:schemeClr val="tx1"/>
                                          </a:solidFill>
                                          <a:latin typeface="Cambria Math" panose="02040503050406030204" pitchFamily="18" charset="0"/>
                                        </a:rPr>
                                        <m:t>G</m:t>
                                      </m:r>
                                      <m:r>
                                        <a:rPr lang="en-US" i="0">
                                          <a:solidFill>
                                            <a:schemeClr val="tx1"/>
                                          </a:solidFill>
                                          <a:latin typeface="Cambria Math" panose="02040503050406030204" pitchFamily="18" charset="0"/>
                                        </a:rPr>
                                        <m:t>−</m:t>
                                      </m:r>
                                      <m:r>
                                        <m:rPr>
                                          <m:sty m:val="p"/>
                                        </m:rPr>
                                        <a:rPr lang="en-US" i="0">
                                          <a:solidFill>
                                            <a:srgbClr val="FF0000"/>
                                          </a:solidFill>
                                          <a:latin typeface="Cambria Math" panose="02040503050406030204" pitchFamily="18" charset="0"/>
                                          <a:ea typeface="Cambria Math" panose="02040503050406030204" pitchFamily="18" charset="0"/>
                                        </a:rPr>
                                        <m:t>R</m:t>
                                      </m:r>
                                      <m:r>
                                        <a:rPr lang="en-US" i="0">
                                          <a:solidFill>
                                            <a:srgbClr val="FF0000"/>
                                          </a:solidFill>
                                          <a:latin typeface="Cambria Math" panose="02040503050406030204" pitchFamily="18" charset="0"/>
                                          <a:ea typeface="Cambria Math" panose="02040503050406030204" pitchFamily="18" charset="0"/>
                                        </a:rPr>
                                        <m:t>∪</m:t>
                                      </m:r>
                                      <m:r>
                                        <m:rPr>
                                          <m:sty m:val="p"/>
                                        </m:rPr>
                                        <a:rPr lang="en-US" i="0">
                                          <a:solidFill>
                                            <a:srgbClr val="FF0000"/>
                                          </a:solidFill>
                                          <a:latin typeface="Cambria Math" panose="02040503050406030204" pitchFamily="18" charset="0"/>
                                          <a:ea typeface="Cambria Math" panose="02040503050406030204" pitchFamily="18" charset="0"/>
                                        </a:rPr>
                                        <m:t>B</m:t>
                                      </m:r>
                                      <m:r>
                                        <a:rPr lang="en-US" i="0">
                                          <a:solidFill>
                                            <a:srgbClr val="FF0000"/>
                                          </a:solidFill>
                                          <a:latin typeface="Cambria Math" panose="02040503050406030204" pitchFamily="18" charset="0"/>
                                          <a:ea typeface="Cambria Math" panose="02040503050406030204" pitchFamily="18" charset="0"/>
                                        </a:rPr>
                                        <m:t>′</m:t>
                                      </m:r>
                                    </m:sub>
                                  </m:sSub>
                                  <m:d>
                                    <m:dPr>
                                      <m:ctrlPr>
                                        <a:rPr lang="en-US">
                                          <a:solidFill>
                                            <a:schemeClr val="tx1"/>
                                          </a:solidFill>
                                          <a:latin typeface="Cambria Math" panose="02040503050406030204" pitchFamily="18" charset="0"/>
                                        </a:rPr>
                                      </m:ctrlPr>
                                    </m:dPr>
                                    <m:e>
                                      <m:r>
                                        <m:rPr>
                                          <m:sty m:val="p"/>
                                        </m:rPr>
                                        <a:rPr lang="en-US" i="0">
                                          <a:solidFill>
                                            <a:schemeClr val="tx1"/>
                                          </a:solidFill>
                                          <a:latin typeface="Cambria Math" panose="02040503050406030204" pitchFamily="18" charset="0"/>
                                        </a:rPr>
                                        <m:t>T</m:t>
                                      </m:r>
                                    </m:e>
                                  </m:d>
                                </m:e>
                              </m:d>
                              <m:r>
                                <a:rPr lang="en-US" i="1">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oMath>
                  </m:oMathPara>
                </a14:m>
                <a:endParaRPr lang="en-US" dirty="0"/>
              </a:p>
              <a:p>
                <a:endParaRPr lang="en-US" dirty="0" smtClean="0"/>
              </a:p>
              <a:p>
                <a:pPr marL="50800" indent="0">
                  <a:buNone/>
                </a:pPr>
                <a:r>
                  <a:rPr lang="en-US" b="1" dirty="0" err="1" smtClean="0"/>
                  <a:t>DRSample</a:t>
                </a:r>
                <a:r>
                  <a:rPr lang="en-US" b="1" dirty="0" smtClean="0"/>
                  <a:t>: </a:t>
                </a:r>
                <a:r>
                  <a:rPr lang="en-US" dirty="0" smtClean="0"/>
                  <a:t>For any constant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𝜌</m:t>
                    </m:r>
                    <m:r>
                      <a:rPr lang="en-US" b="0" i="1" smtClean="0">
                        <a:solidFill>
                          <a:schemeClr val="tx1"/>
                        </a:solidFill>
                        <a:latin typeface="Cambria Math" panose="02040503050406030204" pitchFamily="18" charset="0"/>
                        <a:ea typeface="Cambria Math" panose="02040503050406030204" pitchFamily="18" charset="0"/>
                      </a:rPr>
                      <m:t>&lt;1</m:t>
                    </m:r>
                  </m:oMath>
                </a14:m>
                <a:r>
                  <a:rPr lang="en-US" dirty="0" smtClean="0"/>
                  <a:t>  if</a:t>
                </a:r>
                <a:r>
                  <a:rPr lang="en-US" dirty="0" smtClean="0"/>
                  <a:t> </a:t>
                </a:r>
                <a14:m>
                  <m:oMath xmlns:m="http://schemas.openxmlformats.org/officeDocument/2006/math">
                    <m:r>
                      <m:rPr>
                        <m:sty m:val="p"/>
                      </m:rPr>
                      <a:rPr lang="en-US">
                        <a:solidFill>
                          <a:srgbClr val="FF0000"/>
                        </a:solidFill>
                        <a:latin typeface="Cambria Math" panose="02040503050406030204" pitchFamily="18" charset="0"/>
                        <a:ea typeface="Cambria Math" panose="02040503050406030204" pitchFamily="18" charset="0"/>
                      </a:rPr>
                      <m:t>m</m:t>
                    </m:r>
                    <m:r>
                      <a:rPr lang="en-US">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𝑂</m:t>
                    </m:r>
                    <m:d>
                      <m:dPr>
                        <m:ctrlPr>
                          <a:rPr lang="en-US" i="1">
                            <a:solidFill>
                              <a:srgbClr val="FF0000"/>
                            </a:solidFill>
                            <a:latin typeface="Cambria Math" panose="02040503050406030204" pitchFamily="18" charset="0"/>
                            <a:ea typeface="Cambria Math" panose="02040503050406030204" pitchFamily="18" charset="0"/>
                          </a:rPr>
                        </m:ctrlPr>
                      </m:dPr>
                      <m:e>
                        <m:sSup>
                          <m:sSupPr>
                            <m:ctrlPr>
                              <a:rPr lang="en-US" i="1">
                                <a:solidFill>
                                  <a:srgbClr val="FF0000"/>
                                </a:solidFill>
                                <a:latin typeface="Cambria Math" panose="02040503050406030204" pitchFamily="18" charset="0"/>
                                <a:ea typeface="Cambria Math" panose="02040503050406030204" pitchFamily="18" charset="0"/>
                              </a:rPr>
                            </m:ctrlPr>
                          </m:sSupPr>
                          <m:e>
                            <m:r>
                              <a:rPr lang="en-US" i="1">
                                <a:solidFill>
                                  <a:srgbClr val="FF0000"/>
                                </a:solidFill>
                                <a:latin typeface="Cambria Math" panose="02040503050406030204" pitchFamily="18" charset="0"/>
                                <a:ea typeface="Cambria Math" panose="02040503050406030204" pitchFamily="18" charset="0"/>
                              </a:rPr>
                              <m:t>𝑁</m:t>
                            </m:r>
                          </m:e>
                          <m:sup>
                            <m:r>
                              <a:rPr lang="en-US" i="1">
                                <a:solidFill>
                                  <a:srgbClr val="FF0000"/>
                                </a:solidFill>
                                <a:latin typeface="Cambria Math" panose="02040503050406030204" pitchFamily="18" charset="0"/>
                                <a:ea typeface="Cambria Math" panose="02040503050406030204" pitchFamily="18" charset="0"/>
                              </a:rPr>
                              <m:t>𝜌</m:t>
                            </m:r>
                          </m:sup>
                        </m:sSup>
                      </m:e>
                    </m:d>
                  </m:oMath>
                </a14:m>
                <a:endParaRPr lang="en-US" dirty="0" smtClean="0"/>
              </a:p>
              <a:p>
                <a:pPr marL="50800" indent="0">
                  <a:buNone/>
                </a:pPr>
                <a14:m>
                  <m:oMathPara xmlns:m="http://schemas.openxmlformats.org/officeDocument/2006/math">
                    <m:oMathParaPr>
                      <m:jc m:val="centerGroup"/>
                    </m:oMathParaPr>
                    <m:oMath xmlns:m="http://schemas.openxmlformats.org/officeDocument/2006/math">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panose="02040503050406030204" pitchFamily="18" charset="0"/>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d>
                        <m:dPr>
                          <m:ctrlPr>
                            <a:rPr lang="en-US" i="1">
                              <a:solidFill>
                                <a:schemeClr val="tx1"/>
                              </a:solidFill>
                              <a:latin typeface="Cambria Math" panose="02040503050406030204" pitchFamily="18" charset="0"/>
                              <a:ea typeface="Cambria Math" panose="02040503050406030204" pitchFamily="18" charset="0"/>
                            </a:rPr>
                          </m:ctrlPr>
                        </m:dPr>
                        <m:e>
                          <m:func>
                            <m:funcPr>
                              <m:ctrlPr>
                                <a:rPr lang="en-US" i="1">
                                  <a:solidFill>
                                    <a:schemeClr val="tx1"/>
                                  </a:solidFill>
                                  <a:latin typeface="Cambria Math" panose="02040503050406030204" pitchFamily="18" charset="0"/>
                                </a:rPr>
                              </m:ctrlPr>
                            </m:funcPr>
                            <m:fNa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a:solidFill>
                                        <a:schemeClr val="tx1"/>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d>
                                    </m:e>
                                  </m:d>
                                  <m:r>
                                    <a:rPr lang="en-US" i="1">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e>
                      </m:d>
                      <m:r>
                        <a:rPr lang="en-US" i="1">
                          <a:solidFill>
                            <a:schemeClr val="tx1"/>
                          </a:solidFill>
                          <a:latin typeface="Cambria Math" panose="02040503050406030204" pitchFamily="18" charset="0"/>
                          <a:ea typeface="Cambria Math" panose="02040503050406030204" pitchFamily="18" charset="0"/>
                        </a:rPr>
                        <m:t>=</m:t>
                      </m:r>
                      <m:func>
                        <m:funcPr>
                          <m:ctrlPr>
                            <a:rPr lang="en-US" i="1">
                              <a:solidFill>
                                <a:schemeClr val="tx1"/>
                              </a:solidFill>
                              <a:latin typeface="Cambria Math" panose="02040503050406030204" pitchFamily="18" charset="0"/>
                            </a:rPr>
                          </m:ctrlPr>
                        </m:funcPr>
                        <m:fName>
                          <m:r>
                            <m:rPr>
                              <m:sty m:val="p"/>
                            </m:rPr>
                            <a:rPr lang="el-GR" i="1" smtClean="0">
                              <a:solidFill>
                                <a:schemeClr val="tx1"/>
                              </a:solidFill>
                              <a:latin typeface="Cambria Math" panose="02040503050406030204" pitchFamily="18" charset="0"/>
                              <a:ea typeface="Cambria Math" panose="02040503050406030204" pitchFamily="18" charset="0"/>
                            </a:rPr>
                            <m:t>Ω</m:t>
                          </m:r>
                        </m:fName>
                        <m:e>
                          <m:d>
                            <m:dPr>
                              <m:ctrlPr>
                                <a:rPr lang="en-US" i="1">
                                  <a:solidFill>
                                    <a:schemeClr val="tx1"/>
                                  </a:solidFill>
                                  <a:latin typeface="Cambria Math" panose="02040503050406030204" pitchFamily="18" charset="0"/>
                                </a:rPr>
                              </m:ctrlPr>
                            </m:dPr>
                            <m:e>
                              <m:r>
                                <m:rPr>
                                  <m:sty m:val="p"/>
                                </m:rPr>
                                <a:rPr lang="en-US">
                                  <a:solidFill>
                                    <a:schemeClr val="tx1"/>
                                  </a:solidFill>
                                  <a:latin typeface="Cambria Math" panose="02040503050406030204" pitchFamily="18" charset="0"/>
                                </a:rPr>
                                <m:t>min</m:t>
                              </m:r>
                              <m:d>
                                <m:dPr>
                                  <m:begChr m:val="{"/>
                                  <m:endChr m:val="}"/>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𝑁</m:t>
                                      </m:r>
                                    </m:e>
                                    <m:sup>
                                      <m:f>
                                        <m:fPr>
                                          <m:ctrlPr>
                                            <a:rPr lang="en-US" i="1">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1</m:t>
                                          </m:r>
                                        </m:num>
                                        <m:den>
                                          <m:r>
                                            <a:rPr lang="en-US" i="1">
                                              <a:solidFill>
                                                <a:schemeClr val="tx1"/>
                                              </a:solidFill>
                                              <a:latin typeface="Cambria Math" panose="02040503050406030204" pitchFamily="18" charset="0"/>
                                              <a:ea typeface="Cambria Math" panose="02040503050406030204" pitchFamily="18" charset="0"/>
                                            </a:rPr>
                                            <m:t>2</m:t>
                                          </m:r>
                                        </m:den>
                                      </m:f>
                                      <m:r>
                                        <a:rPr lang="en-US" i="1">
                                          <a:solidFill>
                                            <a:schemeClr val="tx1"/>
                                          </a:solidFill>
                                          <a:latin typeface="Cambria Math" panose="02040503050406030204" pitchFamily="18" charset="0"/>
                                          <a:ea typeface="Cambria Math" panose="02040503050406030204" pitchFamily="18" charset="0"/>
                                        </a:rPr>
                                        <m:t>+</m:t>
                                      </m:r>
                                      <m:f>
                                        <m:fPr>
                                          <m:ctrlPr>
                                            <a:rPr lang="en-US" i="1">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𝜌</m:t>
                                          </m:r>
                                        </m:num>
                                        <m:den>
                                          <m:r>
                                            <a:rPr lang="en-US" i="1">
                                              <a:solidFill>
                                                <a:schemeClr val="tx1"/>
                                              </a:solidFill>
                                              <a:latin typeface="Cambria Math" panose="02040503050406030204" pitchFamily="18" charset="0"/>
                                              <a:ea typeface="Cambria Math" panose="02040503050406030204" pitchFamily="18" charset="0"/>
                                            </a:rPr>
                                            <m:t>2</m:t>
                                          </m:r>
                                        </m:den>
                                      </m:f>
                                    </m:sup>
                                  </m:sSup>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r>
                                    <a:rPr lang="en-US" i="1">
                                      <a:solidFill>
                                        <a:srgbClr val="FF0000"/>
                                      </a:solidFill>
                                      <a:latin typeface="Cambria Math" panose="02040503050406030204" pitchFamily="18" charset="0"/>
                                    </a:rPr>
                                    <m:t>,</m:t>
                                  </m:r>
                                  <m:sSup>
                                    <m:sSupPr>
                                      <m:ctrlPr>
                                        <a:rPr lang="en-US" i="1">
                                          <a:solidFill>
                                            <a:schemeClr val="tx1"/>
                                          </a:solidFill>
                                          <a:latin typeface="Cambria Math" panose="02040503050406030204" pitchFamily="18" charset="0"/>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𝑁</m:t>
                                      </m:r>
                                    </m:e>
                                    <m:sup>
                                      <m:r>
                                        <a:rPr lang="en-US" i="1">
                                          <a:solidFill>
                                            <a:schemeClr val="tx1"/>
                                          </a:solidFill>
                                          <a:latin typeface="Cambria Math" panose="02040503050406030204" pitchFamily="18" charset="0"/>
                                          <a:ea typeface="Cambria Math" panose="02040503050406030204" pitchFamily="18" charset="0"/>
                                        </a:rPr>
                                        <m:t>𝜌</m:t>
                                      </m:r>
                                    </m:sup>
                                  </m:sSup>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e>
                              </m:d>
                            </m:e>
                          </m:d>
                        </m:e>
                      </m:func>
                    </m:oMath>
                  </m:oMathPara>
                </a14:m>
                <a:endParaRPr lang="en-US" dirty="0" smtClean="0"/>
              </a:p>
              <a:p>
                <a:pPr marL="50800" indent="0">
                  <a:buNone/>
                </a:pPr>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533400" y="1828800"/>
                <a:ext cx="10972800" cy="4351338"/>
              </a:xfrm>
              <a:blipFill>
                <a:blip r:embed="rId2"/>
                <a:stretch>
                  <a:fillRect l="-722"/>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44</a:t>
            </a:fld>
            <a:endParaRPr lang="en-US"/>
          </a:p>
        </p:txBody>
      </p:sp>
    </p:spTree>
    <p:extLst>
      <p:ext uri="{BB962C8B-B14F-4D97-AF65-F5344CB8AC3E}">
        <p14:creationId xmlns:p14="http://schemas.microsoft.com/office/powerpoint/2010/main" val="11370645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Hardness of Candidate </a:t>
            </a:r>
            <a:r>
              <a:rPr lang="en-US" dirty="0" err="1" smtClean="0"/>
              <a:t>iMHFs</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533400" y="1828800"/>
                <a:ext cx="10972800" cy="4351338"/>
              </a:xfrm>
            </p:spPr>
            <p:txBody>
              <a:bodyPr/>
              <a:lstStyle/>
              <a:p>
                <a:pPr marL="50800" lvl="1" indent="0">
                  <a:spcBef>
                    <a:spcPts val="1000"/>
                  </a:spcBef>
                  <a:buSzPts val="2800"/>
                  <a:buNone/>
                </a:pPr>
                <a:r>
                  <a:rPr lang="en-US" b="1" dirty="0" smtClean="0"/>
                  <a:t>Lemma: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m:t>
                    </m:r>
                    <m:r>
                      <a:rPr lang="en-US" i="1" smtClean="0">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smtClean="0">
                        <a:solidFill>
                          <a:srgbClr val="FF0000"/>
                        </a:solidFill>
                        <a:latin typeface="Cambria Math" panose="02040503050406030204" pitchFamily="18" charset="0"/>
                        <a:ea typeface="Cambria Math" panose="02040503050406030204" pitchFamily="18" charset="0"/>
                      </a:rPr>
                      <m:t>𝑅</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r>
                      <m:rPr>
                        <m:sty m:val="p"/>
                      </m:rPr>
                      <a:rPr lang="en-US" b="0" i="1" smtClean="0">
                        <a:latin typeface="Cambria Math" panose="02040503050406030204" pitchFamily="18" charset="0"/>
                        <a:ea typeface="Cambria Math" panose="02040503050406030204" pitchFamily="18" charset="0"/>
                      </a:rPr>
                      <m:t>T</m:t>
                    </m:r>
                  </m:oMath>
                </a14:m>
                <a:r>
                  <a:rPr lang="en-US" dirty="0"/>
                  <a:t> </a:t>
                </a:r>
              </a:p>
              <a:p>
                <a:pPr marL="50800" lvl="1" indent="0">
                  <a:spcBef>
                    <a:spcPts val="1000"/>
                  </a:spcBef>
                  <a:buSzPts val="2800"/>
                  <a:buNone/>
                </a:pPr>
                <a14:m>
                  <m:oMathPara xmlns:m="http://schemas.openxmlformats.org/officeDocument/2006/math">
                    <m:oMathParaPr>
                      <m:jc m:val="centerGroup"/>
                    </m:oMathParaPr>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m:t>
                          </m:r>
                          <m:r>
                            <a:rPr lang="en-US" i="1" smtClean="0">
                              <a:solidFill>
                                <a:srgbClr val="003DB8"/>
                              </a:solidFill>
                              <a:latin typeface="Cambria Math" panose="02040503050406030204" pitchFamily="18" charset="0"/>
                            </a:rPr>
                            <m:t>𝐵</m:t>
                          </m:r>
                          <m:r>
                            <a:rPr lang="en-US" i="1">
                              <a:solidFill>
                                <a:schemeClr val="tx1"/>
                              </a:solidFill>
                              <a:latin typeface="Cambria Math" panose="02040503050406030204" pitchFamily="18" charset="0"/>
                            </a:rPr>
                            <m:t>,</m:t>
                          </m:r>
                          <m:r>
                            <a:rPr lang="en-US" i="1" smtClean="0">
                              <a:solidFill>
                                <a:srgbClr val="FF0000"/>
                              </a:solidFill>
                              <a:latin typeface="Cambria Math" panose="02040503050406030204" pitchFamily="18" charset="0"/>
                            </a:rPr>
                            <m:t>𝑅</m:t>
                          </m:r>
                        </m:e>
                      </m:d>
                      <m:r>
                        <a:rPr lang="en-US" i="1" smtClean="0">
                          <a:solidFill>
                            <a:schemeClr val="tx1"/>
                          </a:solidFill>
                          <a:latin typeface="Cambria Math" panose="02040503050406030204" pitchFamily="18" charset="0"/>
                          <a:ea typeface="Cambria Math" panose="02040503050406030204" pitchFamily="18" charset="0"/>
                        </a:rPr>
                        <m:t>≥</m:t>
                      </m:r>
                      <m:func>
                        <m:funcPr>
                          <m:ctrlPr>
                            <a:rPr lang="en-US" i="1" smtClean="0">
                              <a:solidFill>
                                <a:schemeClr val="tx1"/>
                              </a:solidFill>
                              <a:latin typeface="Cambria Math" panose="02040503050406030204" pitchFamily="18" charset="0"/>
                            </a:rPr>
                          </m:ctrlPr>
                        </m:funcPr>
                        <m:fName>
                          <m:limLow>
                            <m:limLowPr>
                              <m:ctrlPr>
                                <a:rPr lang="en-US" i="1" smtClean="0">
                                  <a:solidFill>
                                    <a:schemeClr val="tx1"/>
                                  </a:solidFill>
                                  <a:latin typeface="Cambria Math" panose="02040503050406030204" pitchFamily="18" charset="0"/>
                                </a:rPr>
                              </m:ctrlPr>
                            </m:limLowPr>
                            <m:e>
                              <m:r>
                                <m:rPr>
                                  <m:sty m:val="p"/>
                                </m:rPr>
                                <a:rPr lang="en-US" i="0" smtClean="0">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smtClean="0">
                                  <a:solidFill>
                                    <a:schemeClr val="tx1"/>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panose="02040503050406030204" pitchFamily="18" charset="0"/>
                                    </a:rPr>
                                  </m:ctrlPr>
                                </m:dPr>
                                <m:e>
                                  <m:sSub>
                                    <m:sSubPr>
                                      <m:ctrlPr>
                                        <a:rPr lang="en-US">
                                          <a:solidFill>
                                            <a:schemeClr val="tx1"/>
                                          </a:solidFill>
                                          <a:latin typeface="Cambria Math" panose="02040503050406030204" pitchFamily="18" charset="0"/>
                                        </a:rPr>
                                      </m:ctrlPr>
                                    </m:sSubPr>
                                    <m:e>
                                      <m:r>
                                        <m:rPr>
                                          <m:sty m:val="p"/>
                                        </m:rPr>
                                        <a:rPr lang="en-US" i="0">
                                          <a:solidFill>
                                            <a:schemeClr val="tx1"/>
                                          </a:solidFill>
                                          <a:latin typeface="Cambria Math" panose="02040503050406030204" pitchFamily="18" charset="0"/>
                                        </a:rPr>
                                        <m:t>ancestors</m:t>
                                      </m:r>
                                    </m:e>
                                    <m:sub>
                                      <m:r>
                                        <m:rPr>
                                          <m:sty m:val="p"/>
                                        </m:rPr>
                                        <a:rPr lang="en-US" i="0">
                                          <a:solidFill>
                                            <a:schemeClr val="tx1"/>
                                          </a:solidFill>
                                          <a:latin typeface="Cambria Math" panose="02040503050406030204" pitchFamily="18" charset="0"/>
                                        </a:rPr>
                                        <m:t>G</m:t>
                                      </m:r>
                                      <m:r>
                                        <a:rPr lang="en-US" i="0">
                                          <a:solidFill>
                                            <a:schemeClr val="tx1"/>
                                          </a:solidFill>
                                          <a:latin typeface="Cambria Math" panose="02040503050406030204" pitchFamily="18" charset="0"/>
                                        </a:rPr>
                                        <m:t>−</m:t>
                                      </m:r>
                                      <m:r>
                                        <m:rPr>
                                          <m:sty m:val="p"/>
                                        </m:rPr>
                                        <a:rPr lang="en-US" i="0">
                                          <a:solidFill>
                                            <a:srgbClr val="FF0000"/>
                                          </a:solidFill>
                                          <a:latin typeface="Cambria Math" panose="02040503050406030204" pitchFamily="18" charset="0"/>
                                          <a:ea typeface="Cambria Math" panose="02040503050406030204" pitchFamily="18" charset="0"/>
                                        </a:rPr>
                                        <m:t>R</m:t>
                                      </m:r>
                                      <m:r>
                                        <a:rPr lang="en-US" i="0">
                                          <a:solidFill>
                                            <a:srgbClr val="FF0000"/>
                                          </a:solidFill>
                                          <a:latin typeface="Cambria Math" panose="02040503050406030204" pitchFamily="18" charset="0"/>
                                          <a:ea typeface="Cambria Math" panose="02040503050406030204" pitchFamily="18" charset="0"/>
                                        </a:rPr>
                                        <m:t>∪</m:t>
                                      </m:r>
                                      <m:r>
                                        <m:rPr>
                                          <m:sty m:val="p"/>
                                        </m:rPr>
                                        <a:rPr lang="en-US" i="0">
                                          <a:solidFill>
                                            <a:srgbClr val="FF0000"/>
                                          </a:solidFill>
                                          <a:latin typeface="Cambria Math" panose="02040503050406030204" pitchFamily="18" charset="0"/>
                                          <a:ea typeface="Cambria Math" panose="02040503050406030204" pitchFamily="18" charset="0"/>
                                        </a:rPr>
                                        <m:t>B</m:t>
                                      </m:r>
                                      <m:r>
                                        <a:rPr lang="en-US" i="0">
                                          <a:solidFill>
                                            <a:srgbClr val="FF0000"/>
                                          </a:solidFill>
                                          <a:latin typeface="Cambria Math" panose="02040503050406030204" pitchFamily="18" charset="0"/>
                                          <a:ea typeface="Cambria Math" panose="02040503050406030204" pitchFamily="18" charset="0"/>
                                        </a:rPr>
                                        <m:t>′</m:t>
                                      </m:r>
                                    </m:sub>
                                  </m:sSub>
                                  <m:d>
                                    <m:dPr>
                                      <m:ctrlPr>
                                        <a:rPr lang="en-US">
                                          <a:solidFill>
                                            <a:schemeClr val="tx1"/>
                                          </a:solidFill>
                                          <a:latin typeface="Cambria Math" panose="02040503050406030204" pitchFamily="18" charset="0"/>
                                        </a:rPr>
                                      </m:ctrlPr>
                                    </m:dPr>
                                    <m:e>
                                      <m:r>
                                        <m:rPr>
                                          <m:sty m:val="p"/>
                                        </m:rPr>
                                        <a:rPr lang="en-US" i="0">
                                          <a:solidFill>
                                            <a:schemeClr val="tx1"/>
                                          </a:solidFill>
                                          <a:latin typeface="Cambria Math" panose="02040503050406030204" pitchFamily="18" charset="0"/>
                                        </a:rPr>
                                        <m:t>T</m:t>
                                      </m:r>
                                    </m:e>
                                  </m:d>
                                </m:e>
                              </m:d>
                              <m:r>
                                <a:rPr lang="en-US" i="1">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oMath>
                  </m:oMathPara>
                </a14:m>
                <a:endParaRPr lang="en-US" dirty="0"/>
              </a:p>
              <a:p>
                <a:endParaRPr lang="en-US" dirty="0" smtClean="0"/>
              </a:p>
              <a:p>
                <a:pPr marL="50800" indent="0">
                  <a:buNone/>
                </a:pPr>
                <a:r>
                  <a:rPr lang="en-US" b="1" dirty="0" err="1" smtClean="0"/>
                  <a:t>DRSample</a:t>
                </a:r>
                <a:r>
                  <a:rPr lang="en-US" b="1" dirty="0" smtClean="0"/>
                  <a:t>: </a:t>
                </a:r>
                <a:r>
                  <a:rPr lang="en-US" dirty="0" smtClean="0"/>
                  <a:t>For any constant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𝜌</m:t>
                    </m:r>
                    <m:r>
                      <a:rPr lang="en-US" b="0" i="1" smtClean="0">
                        <a:solidFill>
                          <a:schemeClr val="tx1"/>
                        </a:solidFill>
                        <a:latin typeface="Cambria Math" panose="02040503050406030204" pitchFamily="18" charset="0"/>
                        <a:ea typeface="Cambria Math" panose="02040503050406030204" pitchFamily="18" charset="0"/>
                      </a:rPr>
                      <m:t>&lt;1</m:t>
                    </m:r>
                  </m:oMath>
                </a14:m>
                <a:r>
                  <a:rPr lang="en-US" dirty="0" smtClean="0"/>
                  <a:t>  if</a:t>
                </a:r>
                <a14:m>
                  <m:oMath xmlns:m="http://schemas.openxmlformats.org/officeDocument/2006/math">
                    <m:r>
                      <m:rPr>
                        <m:sty m:val="p"/>
                      </m:rPr>
                      <a:rPr lang="en-US">
                        <a:solidFill>
                          <a:srgbClr val="FF0000"/>
                        </a:solidFill>
                        <a:latin typeface="Cambria Math" panose="02040503050406030204" pitchFamily="18" charset="0"/>
                        <a:ea typeface="Cambria Math" panose="02040503050406030204" pitchFamily="18" charset="0"/>
                      </a:rPr>
                      <m:t>m</m:t>
                    </m:r>
                    <m:r>
                      <a:rPr lang="en-US">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𝑂</m:t>
                    </m:r>
                    <m:d>
                      <m:dPr>
                        <m:ctrlPr>
                          <a:rPr lang="en-US" i="1">
                            <a:solidFill>
                              <a:srgbClr val="FF0000"/>
                            </a:solidFill>
                            <a:latin typeface="Cambria Math" panose="02040503050406030204" pitchFamily="18" charset="0"/>
                            <a:ea typeface="Cambria Math" panose="02040503050406030204" pitchFamily="18" charset="0"/>
                          </a:rPr>
                        </m:ctrlPr>
                      </m:dPr>
                      <m:e>
                        <m:sSup>
                          <m:sSupPr>
                            <m:ctrlPr>
                              <a:rPr lang="en-US" i="1">
                                <a:solidFill>
                                  <a:srgbClr val="FF0000"/>
                                </a:solidFill>
                                <a:latin typeface="Cambria Math" panose="02040503050406030204" pitchFamily="18" charset="0"/>
                                <a:ea typeface="Cambria Math" panose="02040503050406030204" pitchFamily="18" charset="0"/>
                              </a:rPr>
                            </m:ctrlPr>
                          </m:sSupPr>
                          <m:e>
                            <m:r>
                              <a:rPr lang="en-US" i="1">
                                <a:solidFill>
                                  <a:srgbClr val="FF0000"/>
                                </a:solidFill>
                                <a:latin typeface="Cambria Math" panose="02040503050406030204" pitchFamily="18" charset="0"/>
                                <a:ea typeface="Cambria Math" panose="02040503050406030204" pitchFamily="18" charset="0"/>
                              </a:rPr>
                              <m:t>𝑁</m:t>
                            </m:r>
                          </m:e>
                          <m:sup>
                            <m:r>
                              <a:rPr lang="en-US" i="1">
                                <a:solidFill>
                                  <a:srgbClr val="FF0000"/>
                                </a:solidFill>
                                <a:latin typeface="Cambria Math" panose="02040503050406030204" pitchFamily="18" charset="0"/>
                                <a:ea typeface="Cambria Math" panose="02040503050406030204" pitchFamily="18" charset="0"/>
                              </a:rPr>
                              <m:t>𝜌</m:t>
                            </m:r>
                          </m:sup>
                        </m:sSup>
                      </m:e>
                    </m:d>
                  </m:oMath>
                </a14:m>
                <a:endParaRPr lang="en-US" dirty="0" smtClean="0"/>
              </a:p>
              <a:p>
                <a:pPr marL="50800" indent="0">
                  <a:buNone/>
                </a:pPr>
                <a14:m>
                  <m:oMathPara xmlns:m="http://schemas.openxmlformats.org/officeDocument/2006/math">
                    <m:oMathParaPr>
                      <m:jc m:val="centerGroup"/>
                    </m:oMathParaPr>
                    <m:oMath xmlns:m="http://schemas.openxmlformats.org/officeDocument/2006/math">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panose="02040503050406030204" pitchFamily="18" charset="0"/>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d>
                        <m:dPr>
                          <m:ctrlPr>
                            <a:rPr lang="en-US" i="1">
                              <a:solidFill>
                                <a:schemeClr val="tx1"/>
                              </a:solidFill>
                              <a:latin typeface="Cambria Math" panose="02040503050406030204" pitchFamily="18" charset="0"/>
                              <a:ea typeface="Cambria Math" panose="02040503050406030204" pitchFamily="18" charset="0"/>
                            </a:rPr>
                          </m:ctrlPr>
                        </m:dPr>
                        <m:e>
                          <m:func>
                            <m:funcPr>
                              <m:ctrlPr>
                                <a:rPr lang="en-US" i="1">
                                  <a:solidFill>
                                    <a:schemeClr val="tx1"/>
                                  </a:solidFill>
                                  <a:latin typeface="Cambria Math" panose="02040503050406030204" pitchFamily="18" charset="0"/>
                                </a:rPr>
                              </m:ctrlPr>
                            </m:funcPr>
                            <m:fNa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a:solidFill>
                                        <a:schemeClr val="tx1"/>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d>
                                    </m:e>
                                  </m:d>
                                  <m:r>
                                    <a:rPr lang="en-US" i="1">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e>
                      </m:d>
                      <m:r>
                        <a:rPr lang="en-US" i="1">
                          <a:solidFill>
                            <a:schemeClr val="tx1"/>
                          </a:solidFill>
                          <a:latin typeface="Cambria Math" panose="02040503050406030204" pitchFamily="18" charset="0"/>
                          <a:ea typeface="Cambria Math" panose="02040503050406030204" pitchFamily="18" charset="0"/>
                        </a:rPr>
                        <m:t>=</m:t>
                      </m:r>
                      <m:func>
                        <m:funcPr>
                          <m:ctrlPr>
                            <a:rPr lang="en-US" i="1">
                              <a:solidFill>
                                <a:schemeClr val="tx1"/>
                              </a:solidFill>
                              <a:latin typeface="Cambria Math" panose="02040503050406030204" pitchFamily="18" charset="0"/>
                            </a:rPr>
                          </m:ctrlPr>
                        </m:funcPr>
                        <m:fName>
                          <m:r>
                            <m:rPr>
                              <m:sty m:val="p"/>
                            </m:rPr>
                            <a:rPr lang="el-GR" i="1" smtClean="0">
                              <a:solidFill>
                                <a:schemeClr val="tx1"/>
                              </a:solidFill>
                              <a:latin typeface="Cambria Math" panose="02040503050406030204" pitchFamily="18" charset="0"/>
                              <a:ea typeface="Cambria Math" panose="02040503050406030204" pitchFamily="18" charset="0"/>
                            </a:rPr>
                            <m:t>Ω</m:t>
                          </m:r>
                        </m:fName>
                        <m:e>
                          <m:d>
                            <m:dPr>
                              <m:ctrlPr>
                                <a:rPr lang="en-US" i="1">
                                  <a:solidFill>
                                    <a:schemeClr val="tx1"/>
                                  </a:solidFill>
                                  <a:latin typeface="Cambria Math" panose="02040503050406030204" pitchFamily="18" charset="0"/>
                                </a:rPr>
                              </m:ctrlPr>
                            </m:dPr>
                            <m:e>
                              <m:r>
                                <m:rPr>
                                  <m:sty m:val="p"/>
                                </m:rPr>
                                <a:rPr lang="en-US">
                                  <a:solidFill>
                                    <a:schemeClr val="tx1"/>
                                  </a:solidFill>
                                  <a:latin typeface="Cambria Math" panose="02040503050406030204" pitchFamily="18" charset="0"/>
                                </a:rPr>
                                <m:t>min</m:t>
                              </m:r>
                              <m:d>
                                <m:dPr>
                                  <m:begChr m:val="{"/>
                                  <m:endChr m:val="}"/>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𝑁</m:t>
                                      </m:r>
                                    </m:e>
                                    <m:sup>
                                      <m:f>
                                        <m:fPr>
                                          <m:ctrlPr>
                                            <a:rPr lang="en-US" i="1">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1</m:t>
                                          </m:r>
                                        </m:num>
                                        <m:den>
                                          <m:r>
                                            <a:rPr lang="en-US" i="1">
                                              <a:solidFill>
                                                <a:schemeClr val="tx1"/>
                                              </a:solidFill>
                                              <a:latin typeface="Cambria Math" panose="02040503050406030204" pitchFamily="18" charset="0"/>
                                              <a:ea typeface="Cambria Math" panose="02040503050406030204" pitchFamily="18" charset="0"/>
                                            </a:rPr>
                                            <m:t>2</m:t>
                                          </m:r>
                                        </m:den>
                                      </m:f>
                                      <m:r>
                                        <a:rPr lang="en-US" i="1">
                                          <a:solidFill>
                                            <a:schemeClr val="tx1"/>
                                          </a:solidFill>
                                          <a:latin typeface="Cambria Math" panose="02040503050406030204" pitchFamily="18" charset="0"/>
                                          <a:ea typeface="Cambria Math" panose="02040503050406030204" pitchFamily="18" charset="0"/>
                                        </a:rPr>
                                        <m:t>+</m:t>
                                      </m:r>
                                      <m:f>
                                        <m:fPr>
                                          <m:ctrlPr>
                                            <a:rPr lang="en-US" i="1">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𝜌</m:t>
                                          </m:r>
                                        </m:num>
                                        <m:den>
                                          <m:r>
                                            <a:rPr lang="en-US" i="1">
                                              <a:solidFill>
                                                <a:schemeClr val="tx1"/>
                                              </a:solidFill>
                                              <a:latin typeface="Cambria Math" panose="02040503050406030204" pitchFamily="18" charset="0"/>
                                              <a:ea typeface="Cambria Math" panose="02040503050406030204" pitchFamily="18" charset="0"/>
                                            </a:rPr>
                                            <m:t>2</m:t>
                                          </m:r>
                                        </m:den>
                                      </m:f>
                                    </m:sup>
                                  </m:sSup>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r>
                                    <a:rPr lang="en-US" i="1">
                                      <a:solidFill>
                                        <a:srgbClr val="FF0000"/>
                                      </a:solidFill>
                                      <a:latin typeface="Cambria Math" panose="02040503050406030204" pitchFamily="18" charset="0"/>
                                    </a:rPr>
                                    <m:t>,</m:t>
                                  </m:r>
                                  <m:sSup>
                                    <m:sSupPr>
                                      <m:ctrlPr>
                                        <a:rPr lang="en-US" i="1">
                                          <a:solidFill>
                                            <a:schemeClr val="tx1"/>
                                          </a:solidFill>
                                          <a:latin typeface="Cambria Math" panose="02040503050406030204" pitchFamily="18" charset="0"/>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𝑁</m:t>
                                      </m:r>
                                    </m:e>
                                    <m:sup>
                                      <m:r>
                                        <a:rPr lang="en-US" i="1">
                                          <a:solidFill>
                                            <a:schemeClr val="tx1"/>
                                          </a:solidFill>
                                          <a:latin typeface="Cambria Math" panose="02040503050406030204" pitchFamily="18" charset="0"/>
                                          <a:ea typeface="Cambria Math" panose="02040503050406030204" pitchFamily="18" charset="0"/>
                                        </a:rPr>
                                        <m:t>𝜌</m:t>
                                      </m:r>
                                    </m:sup>
                                  </m:sSup>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e>
                              </m:d>
                            </m:e>
                          </m:d>
                        </m:e>
                      </m:func>
                    </m:oMath>
                  </m:oMathPara>
                </a14:m>
                <a:endParaRPr lang="en-US" dirty="0" smtClean="0"/>
              </a:p>
              <a:p>
                <a:pPr marL="50800" indent="0">
                  <a:buNone/>
                </a:pPr>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533400" y="1828800"/>
                <a:ext cx="10972800" cy="4351338"/>
              </a:xfrm>
              <a:blipFill>
                <a:blip r:embed="rId2"/>
                <a:stretch>
                  <a:fillRect l="-722"/>
                </a:stretch>
              </a:blipFill>
            </p:spPr>
            <p:txBody>
              <a:bodyPr/>
              <a:lstStyle/>
              <a:p>
                <a:r>
                  <a:rPr lang="en-US">
                    <a:noFill/>
                  </a:rPr>
                  <a:t> </a:t>
                </a:r>
              </a:p>
            </p:txBody>
          </p:sp>
        </mc:Fallback>
      </mc:AlternateContent>
      <p:sp>
        <p:nvSpPr>
          <p:cNvPr id="4" name="Oval 3"/>
          <p:cNvSpPr/>
          <p:nvPr/>
        </p:nvSpPr>
        <p:spPr>
          <a:xfrm>
            <a:off x="3810000" y="4343400"/>
            <a:ext cx="838200" cy="1164711"/>
          </a:xfrm>
          <a:prstGeom prst="ellipse">
            <a:avLst/>
          </a:prstGeom>
          <a:solidFill>
            <a:schemeClr val="accent1">
              <a:alpha val="48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mc:AlternateContent xmlns:mc="http://schemas.openxmlformats.org/markup-compatibility/2006">
        <mc:Choice xmlns:a14="http://schemas.microsoft.com/office/drawing/2010/main" Requires="a14">
          <p:sp>
            <p:nvSpPr>
              <p:cNvPr id="5" name="Cloud Callout 4"/>
              <p:cNvSpPr/>
              <p:nvPr/>
            </p:nvSpPr>
            <p:spPr>
              <a:xfrm>
                <a:off x="4229100" y="1371600"/>
                <a:ext cx="5638800" cy="2480469"/>
              </a:xfrm>
              <a:prstGeom prst="cloudCallout">
                <a:avLst>
                  <a:gd name="adj1" fmla="val -47542"/>
                  <a:gd name="adj2" fmla="val 685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ea typeface="Cambria Math" panose="02040503050406030204" pitchFamily="18" charset="0"/>
                  </a:rPr>
                  <a:t>Amortized (</a:t>
                </a:r>
                <a14:m>
                  <m:oMath xmlns:m="http://schemas.openxmlformats.org/officeDocument/2006/math">
                    <m:r>
                      <a:rPr lang="en-US" sz="2000" i="1">
                        <a:solidFill>
                          <a:schemeClr val="tx1"/>
                        </a:solidFill>
                        <a:latin typeface="Cambria Math" panose="02040503050406030204" pitchFamily="18" charset="0"/>
                        <a:ea typeface="Cambria Math" panose="02040503050406030204" pitchFamily="18" charset="0"/>
                      </a:rPr>
                      <m:t>𝜌</m:t>
                    </m:r>
                    <m:r>
                      <a:rPr lang="en-US" sz="2000" b="0" i="1" smtClean="0">
                        <a:solidFill>
                          <a:schemeClr val="tx1"/>
                        </a:solidFill>
                        <a:latin typeface="Cambria Math" panose="02040503050406030204" pitchFamily="18" charset="0"/>
                        <a:ea typeface="Cambria Math" panose="02040503050406030204" pitchFamily="18" charset="0"/>
                      </a:rPr>
                      <m:t>=0.8)</m:t>
                    </m:r>
                  </m:oMath>
                </a14:m>
                <a:r>
                  <a:rPr lang="en-US" sz="2000" dirty="0" smtClean="0">
                    <a:latin typeface="Arial" panose="020B0604020202020204" pitchFamily="34" charset="0"/>
                    <a:ea typeface="Cambria Math" panose="02040503050406030204" pitchFamily="18" charset="0"/>
                  </a:rPr>
                  <a:t>: </a:t>
                </a:r>
                <a14:m>
                  <m:oMath xmlns:m="http://schemas.openxmlformats.org/officeDocument/2006/math">
                    <m:r>
                      <m:rPr>
                        <m:sty m:val="p"/>
                      </m:rPr>
                      <a:rPr lang="el-GR" sz="2000" i="1" smtClean="0">
                        <a:latin typeface="Cambria Math" panose="02040503050406030204" pitchFamily="18" charset="0"/>
                        <a:ea typeface="Cambria Math" panose="02040503050406030204" pitchFamily="18" charset="0"/>
                      </a:rPr>
                      <m:t>Ω</m:t>
                    </m:r>
                    <m:d>
                      <m:dPr>
                        <m:ctrlPr>
                          <a:rPr lang="el-GR" sz="2000" i="1">
                            <a:latin typeface="Cambria Math" panose="02040503050406030204" pitchFamily="18" charset="0"/>
                            <a:ea typeface="Cambria Math" panose="02040503050406030204" pitchFamily="18" charset="0"/>
                          </a:rPr>
                        </m:ctrlPr>
                      </m:dPr>
                      <m:e>
                        <m:sSup>
                          <m:sSupPr>
                            <m:ctrlPr>
                              <a:rPr lang="el-GR"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𝑁</m:t>
                            </m:r>
                          </m:e>
                          <m:sup>
                            <m:r>
                              <a:rPr lang="en-US" sz="2000" b="0" i="1" smtClean="0">
                                <a:latin typeface="Cambria Math" panose="02040503050406030204" pitchFamily="18" charset="0"/>
                                <a:ea typeface="Cambria Math" panose="02040503050406030204" pitchFamily="18" charset="0"/>
                              </a:rPr>
                              <m:t>0.1</m:t>
                            </m:r>
                          </m:sup>
                        </m:sSup>
                      </m:e>
                    </m:d>
                  </m:oMath>
                </a14:m>
                <a:r>
                  <a:rPr lang="en-US" sz="2000" dirty="0" smtClean="0">
                    <a:latin typeface="Arial" panose="020B0604020202020204" pitchFamily="34" charset="0"/>
                  </a:rPr>
                  <a:t> red moves per node in interval (expensive even if </a:t>
                </a:r>
                <a14:m>
                  <m:oMath xmlns:m="http://schemas.openxmlformats.org/officeDocument/2006/math">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𝐶</m:t>
                        </m:r>
                      </m:e>
                      <m:sub>
                        <m:r>
                          <a:rPr lang="en-US" sz="2000" i="1">
                            <a:solidFill>
                              <a:srgbClr val="FF0000"/>
                            </a:solidFill>
                            <a:latin typeface="Cambria Math" panose="02040503050406030204" pitchFamily="18" charset="0"/>
                          </a:rPr>
                          <m:t>𝑟</m:t>
                        </m:r>
                      </m:sub>
                    </m:sSub>
                    <m:r>
                      <a:rPr lang="en-US" sz="2000" b="0" i="0" smtClean="0">
                        <a:solidFill>
                          <a:srgbClr val="003DB8"/>
                        </a:solidFill>
                        <a:latin typeface="Cambria Math" panose="02040503050406030204" pitchFamily="18" charset="0"/>
                      </a:rPr>
                      <m:t>≪ </m:t>
                    </m:r>
                    <m:sSub>
                      <m:sSubPr>
                        <m:ctrlPr>
                          <a:rPr lang="en-US" sz="2000" i="1">
                            <a:solidFill>
                              <a:srgbClr val="003DB8"/>
                            </a:solidFill>
                            <a:latin typeface="Cambria Math" panose="02040503050406030204" pitchFamily="18" charset="0"/>
                          </a:rPr>
                        </m:ctrlPr>
                      </m:sSubPr>
                      <m:e>
                        <m:r>
                          <a:rPr lang="en-US" sz="2000" i="1">
                            <a:solidFill>
                              <a:srgbClr val="003DB8"/>
                            </a:solidFill>
                            <a:latin typeface="Cambria Math" panose="02040503050406030204" pitchFamily="18" charset="0"/>
                          </a:rPr>
                          <m:t>𝐶</m:t>
                        </m:r>
                      </m:e>
                      <m:sub>
                        <m:r>
                          <a:rPr lang="en-US" sz="2000" i="1">
                            <a:solidFill>
                              <a:srgbClr val="003DB8"/>
                            </a:solidFill>
                            <a:latin typeface="Cambria Math" panose="02040503050406030204" pitchFamily="18" charset="0"/>
                          </a:rPr>
                          <m:t>𝑏</m:t>
                        </m:r>
                      </m:sub>
                    </m:sSub>
                  </m:oMath>
                </a14:m>
                <a:endParaRPr lang="en-US" sz="2000" dirty="0">
                  <a:latin typeface="Arial" panose="020B0604020202020204" pitchFamily="34" charset="0"/>
                </a:endParaRPr>
              </a:p>
            </p:txBody>
          </p:sp>
        </mc:Choice>
        <mc:Fallback>
          <p:sp>
            <p:nvSpPr>
              <p:cNvPr id="5" name="Cloud Callout 4"/>
              <p:cNvSpPr>
                <a:spLocks noRot="1" noChangeAspect="1" noMove="1" noResize="1" noEditPoints="1" noAdjustHandles="1" noChangeArrowheads="1" noChangeShapeType="1" noTextEdit="1"/>
              </p:cNvSpPr>
              <p:nvPr/>
            </p:nvSpPr>
            <p:spPr>
              <a:xfrm>
                <a:off x="4229100" y="1371600"/>
                <a:ext cx="5638800" cy="2480469"/>
              </a:xfrm>
              <a:prstGeom prst="cloudCallout">
                <a:avLst>
                  <a:gd name="adj1" fmla="val -47542"/>
                  <a:gd name="adj2" fmla="val 68572"/>
                </a:avLst>
              </a:prstGeom>
              <a:blipFill>
                <a:blip r:embed="rId3"/>
                <a:stretch>
                  <a:fillRect/>
                </a:stretch>
              </a:blipFill>
            </p:spPr>
            <p:txBody>
              <a:bodyPr/>
              <a:lstStyle/>
              <a:p>
                <a:r>
                  <a:rPr lang="en-US">
                    <a:noFill/>
                  </a:rPr>
                  <a:t> </a:t>
                </a:r>
              </a:p>
            </p:txBody>
          </p:sp>
        </mc:Fallback>
      </mc:AlternateContent>
      <p:sp>
        <p:nvSpPr>
          <p:cNvPr id="6" name="Slide Number Placeholder 5"/>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45</a:t>
            </a:fld>
            <a:endParaRPr lang="en-US"/>
          </a:p>
        </p:txBody>
      </p:sp>
    </p:spTree>
    <p:extLst>
      <p:ext uri="{BB962C8B-B14F-4D97-AF65-F5344CB8AC3E}">
        <p14:creationId xmlns:p14="http://schemas.microsoft.com/office/powerpoint/2010/main" val="39028846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Hardness of Candidate </a:t>
            </a:r>
            <a:r>
              <a:rPr lang="en-US" dirty="0" err="1" smtClean="0"/>
              <a:t>iMHFs</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533400" y="1828800"/>
                <a:ext cx="10972800" cy="4351338"/>
              </a:xfrm>
            </p:spPr>
            <p:txBody>
              <a:bodyPr/>
              <a:lstStyle/>
              <a:p>
                <a:pPr marL="50800" lvl="1" indent="0">
                  <a:spcBef>
                    <a:spcPts val="1000"/>
                  </a:spcBef>
                  <a:buSzPts val="2800"/>
                  <a:buNone/>
                </a:pPr>
                <a:r>
                  <a:rPr lang="en-US" b="1" dirty="0" smtClean="0"/>
                  <a:t>Lemma: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m:t>
                    </m:r>
                    <m:r>
                      <a:rPr lang="en-US" i="1" smtClean="0">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smtClean="0">
                        <a:solidFill>
                          <a:srgbClr val="FF0000"/>
                        </a:solidFill>
                        <a:latin typeface="Cambria Math" panose="02040503050406030204" pitchFamily="18" charset="0"/>
                        <a:ea typeface="Cambria Math" panose="02040503050406030204" pitchFamily="18" charset="0"/>
                      </a:rPr>
                      <m:t>𝑅</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r>
                      <m:rPr>
                        <m:sty m:val="p"/>
                      </m:rPr>
                      <a:rPr lang="en-US" b="0" i="1" smtClean="0">
                        <a:latin typeface="Cambria Math" panose="02040503050406030204" pitchFamily="18" charset="0"/>
                        <a:ea typeface="Cambria Math" panose="02040503050406030204" pitchFamily="18" charset="0"/>
                      </a:rPr>
                      <m:t>T</m:t>
                    </m:r>
                  </m:oMath>
                </a14:m>
                <a:r>
                  <a:rPr lang="en-US" dirty="0"/>
                  <a:t> </a:t>
                </a:r>
              </a:p>
              <a:p>
                <a:pPr marL="50800" lvl="1" indent="0">
                  <a:spcBef>
                    <a:spcPts val="1000"/>
                  </a:spcBef>
                  <a:buSzPts val="2800"/>
                  <a:buNone/>
                </a:pPr>
                <a14:m>
                  <m:oMathPara xmlns:m="http://schemas.openxmlformats.org/officeDocument/2006/math">
                    <m:oMathParaPr>
                      <m:jc m:val="centerGroup"/>
                    </m:oMathParaPr>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m:t>
                          </m:r>
                          <m:r>
                            <a:rPr lang="en-US" i="1" smtClean="0">
                              <a:solidFill>
                                <a:srgbClr val="003DB8"/>
                              </a:solidFill>
                              <a:latin typeface="Cambria Math" panose="02040503050406030204" pitchFamily="18" charset="0"/>
                            </a:rPr>
                            <m:t>𝐵</m:t>
                          </m:r>
                          <m:r>
                            <a:rPr lang="en-US" i="1">
                              <a:solidFill>
                                <a:schemeClr val="tx1"/>
                              </a:solidFill>
                              <a:latin typeface="Cambria Math" panose="02040503050406030204" pitchFamily="18" charset="0"/>
                            </a:rPr>
                            <m:t>,</m:t>
                          </m:r>
                          <m:r>
                            <a:rPr lang="en-US" i="1" smtClean="0">
                              <a:solidFill>
                                <a:srgbClr val="FF0000"/>
                              </a:solidFill>
                              <a:latin typeface="Cambria Math" panose="02040503050406030204" pitchFamily="18" charset="0"/>
                            </a:rPr>
                            <m:t>𝑅</m:t>
                          </m:r>
                        </m:e>
                      </m:d>
                      <m:r>
                        <a:rPr lang="en-US" i="1" smtClean="0">
                          <a:solidFill>
                            <a:schemeClr val="tx1"/>
                          </a:solidFill>
                          <a:latin typeface="Cambria Math" panose="02040503050406030204" pitchFamily="18" charset="0"/>
                          <a:ea typeface="Cambria Math" panose="02040503050406030204" pitchFamily="18" charset="0"/>
                        </a:rPr>
                        <m:t>≥</m:t>
                      </m:r>
                      <m:func>
                        <m:funcPr>
                          <m:ctrlPr>
                            <a:rPr lang="en-US" i="1" smtClean="0">
                              <a:solidFill>
                                <a:schemeClr val="tx1"/>
                              </a:solidFill>
                              <a:latin typeface="Cambria Math" panose="02040503050406030204" pitchFamily="18" charset="0"/>
                            </a:rPr>
                          </m:ctrlPr>
                        </m:funcPr>
                        <m:fName>
                          <m:limLow>
                            <m:limLowPr>
                              <m:ctrlPr>
                                <a:rPr lang="en-US" i="1" smtClean="0">
                                  <a:solidFill>
                                    <a:schemeClr val="tx1"/>
                                  </a:solidFill>
                                  <a:latin typeface="Cambria Math" panose="02040503050406030204" pitchFamily="18" charset="0"/>
                                </a:rPr>
                              </m:ctrlPr>
                            </m:limLowPr>
                            <m:e>
                              <m:r>
                                <m:rPr>
                                  <m:sty m:val="p"/>
                                </m:rPr>
                                <a:rPr lang="en-US" i="0" smtClean="0">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smtClean="0">
                                  <a:solidFill>
                                    <a:schemeClr val="tx1"/>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panose="02040503050406030204" pitchFamily="18" charset="0"/>
                                    </a:rPr>
                                  </m:ctrlPr>
                                </m:dPr>
                                <m:e>
                                  <m:sSub>
                                    <m:sSubPr>
                                      <m:ctrlPr>
                                        <a:rPr lang="en-US">
                                          <a:solidFill>
                                            <a:schemeClr val="tx1"/>
                                          </a:solidFill>
                                          <a:latin typeface="Cambria Math" panose="02040503050406030204" pitchFamily="18" charset="0"/>
                                        </a:rPr>
                                      </m:ctrlPr>
                                    </m:sSubPr>
                                    <m:e>
                                      <m:r>
                                        <m:rPr>
                                          <m:sty m:val="p"/>
                                        </m:rPr>
                                        <a:rPr lang="en-US" i="0">
                                          <a:solidFill>
                                            <a:schemeClr val="tx1"/>
                                          </a:solidFill>
                                          <a:latin typeface="Cambria Math" panose="02040503050406030204" pitchFamily="18" charset="0"/>
                                        </a:rPr>
                                        <m:t>ancestors</m:t>
                                      </m:r>
                                    </m:e>
                                    <m:sub>
                                      <m:r>
                                        <m:rPr>
                                          <m:sty m:val="p"/>
                                        </m:rPr>
                                        <a:rPr lang="en-US" i="0">
                                          <a:solidFill>
                                            <a:schemeClr val="tx1"/>
                                          </a:solidFill>
                                          <a:latin typeface="Cambria Math" panose="02040503050406030204" pitchFamily="18" charset="0"/>
                                        </a:rPr>
                                        <m:t>G</m:t>
                                      </m:r>
                                      <m:r>
                                        <a:rPr lang="en-US" i="0">
                                          <a:solidFill>
                                            <a:schemeClr val="tx1"/>
                                          </a:solidFill>
                                          <a:latin typeface="Cambria Math" panose="02040503050406030204" pitchFamily="18" charset="0"/>
                                        </a:rPr>
                                        <m:t>−</m:t>
                                      </m:r>
                                      <m:r>
                                        <m:rPr>
                                          <m:sty m:val="p"/>
                                        </m:rPr>
                                        <a:rPr lang="en-US" i="0">
                                          <a:solidFill>
                                            <a:srgbClr val="FF0000"/>
                                          </a:solidFill>
                                          <a:latin typeface="Cambria Math" panose="02040503050406030204" pitchFamily="18" charset="0"/>
                                          <a:ea typeface="Cambria Math" panose="02040503050406030204" pitchFamily="18" charset="0"/>
                                        </a:rPr>
                                        <m:t>R</m:t>
                                      </m:r>
                                      <m:r>
                                        <a:rPr lang="en-US" i="0">
                                          <a:solidFill>
                                            <a:srgbClr val="FF0000"/>
                                          </a:solidFill>
                                          <a:latin typeface="Cambria Math" panose="02040503050406030204" pitchFamily="18" charset="0"/>
                                          <a:ea typeface="Cambria Math" panose="02040503050406030204" pitchFamily="18" charset="0"/>
                                        </a:rPr>
                                        <m:t>∪</m:t>
                                      </m:r>
                                      <m:r>
                                        <m:rPr>
                                          <m:sty m:val="p"/>
                                        </m:rPr>
                                        <a:rPr lang="en-US" i="0">
                                          <a:solidFill>
                                            <a:srgbClr val="FF0000"/>
                                          </a:solidFill>
                                          <a:latin typeface="Cambria Math" panose="02040503050406030204" pitchFamily="18" charset="0"/>
                                          <a:ea typeface="Cambria Math" panose="02040503050406030204" pitchFamily="18" charset="0"/>
                                        </a:rPr>
                                        <m:t>B</m:t>
                                      </m:r>
                                      <m:r>
                                        <a:rPr lang="en-US" i="0">
                                          <a:solidFill>
                                            <a:srgbClr val="FF0000"/>
                                          </a:solidFill>
                                          <a:latin typeface="Cambria Math" panose="02040503050406030204" pitchFamily="18" charset="0"/>
                                          <a:ea typeface="Cambria Math" panose="02040503050406030204" pitchFamily="18" charset="0"/>
                                        </a:rPr>
                                        <m:t>′</m:t>
                                      </m:r>
                                    </m:sub>
                                  </m:sSub>
                                  <m:d>
                                    <m:dPr>
                                      <m:ctrlPr>
                                        <a:rPr lang="en-US">
                                          <a:solidFill>
                                            <a:schemeClr val="tx1"/>
                                          </a:solidFill>
                                          <a:latin typeface="Cambria Math" panose="02040503050406030204" pitchFamily="18" charset="0"/>
                                        </a:rPr>
                                      </m:ctrlPr>
                                    </m:dPr>
                                    <m:e>
                                      <m:r>
                                        <m:rPr>
                                          <m:sty m:val="p"/>
                                        </m:rPr>
                                        <a:rPr lang="en-US" i="0">
                                          <a:solidFill>
                                            <a:schemeClr val="tx1"/>
                                          </a:solidFill>
                                          <a:latin typeface="Cambria Math" panose="02040503050406030204" pitchFamily="18" charset="0"/>
                                        </a:rPr>
                                        <m:t>T</m:t>
                                      </m:r>
                                    </m:e>
                                  </m:d>
                                </m:e>
                              </m:d>
                              <m:r>
                                <a:rPr lang="en-US" i="1">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oMath>
                  </m:oMathPara>
                </a14:m>
                <a:endParaRPr lang="en-US" dirty="0"/>
              </a:p>
              <a:p>
                <a:endParaRPr lang="en-US" dirty="0" smtClean="0"/>
              </a:p>
              <a:p>
                <a:pPr marL="50800" indent="0">
                  <a:buNone/>
                </a:pPr>
                <a:r>
                  <a:rPr lang="en-US" b="1" dirty="0" err="1" smtClean="0"/>
                  <a:t>DRSample</a:t>
                </a:r>
                <a:r>
                  <a:rPr lang="en-US" b="1" dirty="0" smtClean="0"/>
                  <a:t>: </a:t>
                </a:r>
                <a:r>
                  <a:rPr lang="en-US" dirty="0" smtClean="0"/>
                  <a:t>For any constant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𝜌</m:t>
                    </m:r>
                    <m:r>
                      <a:rPr lang="en-US" b="0" i="1" smtClean="0">
                        <a:solidFill>
                          <a:schemeClr val="tx1"/>
                        </a:solidFill>
                        <a:latin typeface="Cambria Math" panose="02040503050406030204" pitchFamily="18" charset="0"/>
                        <a:ea typeface="Cambria Math" panose="02040503050406030204" pitchFamily="18" charset="0"/>
                      </a:rPr>
                      <m:t>&lt;1</m:t>
                    </m:r>
                  </m:oMath>
                </a14:m>
                <a:r>
                  <a:rPr lang="en-US" dirty="0" smtClean="0"/>
                  <a:t>  if</a:t>
                </a:r>
                <a14:m>
                  <m:oMath xmlns:m="http://schemas.openxmlformats.org/officeDocument/2006/math">
                    <m:r>
                      <m:rPr>
                        <m:sty m:val="p"/>
                      </m:rPr>
                      <a:rPr lang="en-US">
                        <a:solidFill>
                          <a:srgbClr val="FF0000"/>
                        </a:solidFill>
                        <a:latin typeface="Cambria Math" panose="02040503050406030204" pitchFamily="18" charset="0"/>
                        <a:ea typeface="Cambria Math" panose="02040503050406030204" pitchFamily="18" charset="0"/>
                      </a:rPr>
                      <m:t>m</m:t>
                    </m:r>
                    <m:r>
                      <a:rPr lang="en-US">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𝑂</m:t>
                    </m:r>
                    <m:d>
                      <m:dPr>
                        <m:ctrlPr>
                          <a:rPr lang="en-US" i="1">
                            <a:solidFill>
                              <a:srgbClr val="FF0000"/>
                            </a:solidFill>
                            <a:latin typeface="Cambria Math" panose="02040503050406030204" pitchFamily="18" charset="0"/>
                            <a:ea typeface="Cambria Math" panose="02040503050406030204" pitchFamily="18" charset="0"/>
                          </a:rPr>
                        </m:ctrlPr>
                      </m:dPr>
                      <m:e>
                        <m:sSup>
                          <m:sSupPr>
                            <m:ctrlPr>
                              <a:rPr lang="en-US" i="1">
                                <a:solidFill>
                                  <a:srgbClr val="FF0000"/>
                                </a:solidFill>
                                <a:latin typeface="Cambria Math" panose="02040503050406030204" pitchFamily="18" charset="0"/>
                                <a:ea typeface="Cambria Math" panose="02040503050406030204" pitchFamily="18" charset="0"/>
                              </a:rPr>
                            </m:ctrlPr>
                          </m:sSupPr>
                          <m:e>
                            <m:r>
                              <a:rPr lang="en-US" i="1">
                                <a:solidFill>
                                  <a:srgbClr val="FF0000"/>
                                </a:solidFill>
                                <a:latin typeface="Cambria Math" panose="02040503050406030204" pitchFamily="18" charset="0"/>
                                <a:ea typeface="Cambria Math" panose="02040503050406030204" pitchFamily="18" charset="0"/>
                              </a:rPr>
                              <m:t>𝑁</m:t>
                            </m:r>
                          </m:e>
                          <m:sup>
                            <m:r>
                              <a:rPr lang="en-US" i="1">
                                <a:solidFill>
                                  <a:srgbClr val="FF0000"/>
                                </a:solidFill>
                                <a:latin typeface="Cambria Math" panose="02040503050406030204" pitchFamily="18" charset="0"/>
                                <a:ea typeface="Cambria Math" panose="02040503050406030204" pitchFamily="18" charset="0"/>
                              </a:rPr>
                              <m:t>𝜌</m:t>
                            </m:r>
                          </m:sup>
                        </m:sSup>
                      </m:e>
                    </m:d>
                  </m:oMath>
                </a14:m>
                <a:endParaRPr lang="en-US" dirty="0" smtClean="0"/>
              </a:p>
              <a:p>
                <a:pPr marL="50800" indent="0">
                  <a:buNone/>
                </a:pPr>
                <a14:m>
                  <m:oMathPara xmlns:m="http://schemas.openxmlformats.org/officeDocument/2006/math">
                    <m:oMathParaPr>
                      <m:jc m:val="centerGroup"/>
                    </m:oMathParaPr>
                    <m:oMath xmlns:m="http://schemas.openxmlformats.org/officeDocument/2006/math">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panose="02040503050406030204" pitchFamily="18" charset="0"/>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d>
                        <m:dPr>
                          <m:ctrlPr>
                            <a:rPr lang="en-US" i="1">
                              <a:solidFill>
                                <a:schemeClr val="tx1"/>
                              </a:solidFill>
                              <a:latin typeface="Cambria Math" panose="02040503050406030204" pitchFamily="18" charset="0"/>
                              <a:ea typeface="Cambria Math" panose="02040503050406030204" pitchFamily="18" charset="0"/>
                            </a:rPr>
                          </m:ctrlPr>
                        </m:dPr>
                        <m:e>
                          <m:func>
                            <m:funcPr>
                              <m:ctrlPr>
                                <a:rPr lang="en-US" i="1">
                                  <a:solidFill>
                                    <a:schemeClr val="tx1"/>
                                  </a:solidFill>
                                  <a:latin typeface="Cambria Math" panose="02040503050406030204" pitchFamily="18" charset="0"/>
                                </a:rPr>
                              </m:ctrlPr>
                            </m:funcPr>
                            <m:fNa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a:solidFill>
                                        <a:schemeClr val="tx1"/>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d>
                                    </m:e>
                                  </m:d>
                                  <m:r>
                                    <a:rPr lang="en-US" i="1">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e>
                      </m:d>
                      <m:r>
                        <a:rPr lang="en-US" i="1">
                          <a:solidFill>
                            <a:schemeClr val="tx1"/>
                          </a:solidFill>
                          <a:latin typeface="Cambria Math" panose="02040503050406030204" pitchFamily="18" charset="0"/>
                          <a:ea typeface="Cambria Math" panose="02040503050406030204" pitchFamily="18" charset="0"/>
                        </a:rPr>
                        <m:t>=</m:t>
                      </m:r>
                      <m:func>
                        <m:funcPr>
                          <m:ctrlPr>
                            <a:rPr lang="en-US" i="1">
                              <a:solidFill>
                                <a:schemeClr val="tx1"/>
                              </a:solidFill>
                              <a:latin typeface="Cambria Math" panose="02040503050406030204" pitchFamily="18" charset="0"/>
                            </a:rPr>
                          </m:ctrlPr>
                        </m:funcPr>
                        <m:fName>
                          <m:r>
                            <m:rPr>
                              <m:sty m:val="p"/>
                            </m:rPr>
                            <a:rPr lang="el-GR" i="1" smtClean="0">
                              <a:solidFill>
                                <a:schemeClr val="tx1"/>
                              </a:solidFill>
                              <a:latin typeface="Cambria Math" panose="02040503050406030204" pitchFamily="18" charset="0"/>
                              <a:ea typeface="Cambria Math" panose="02040503050406030204" pitchFamily="18" charset="0"/>
                            </a:rPr>
                            <m:t>Ω</m:t>
                          </m:r>
                        </m:fName>
                        <m:e>
                          <m:d>
                            <m:dPr>
                              <m:ctrlPr>
                                <a:rPr lang="en-US" i="1">
                                  <a:solidFill>
                                    <a:schemeClr val="tx1"/>
                                  </a:solidFill>
                                  <a:latin typeface="Cambria Math" panose="02040503050406030204" pitchFamily="18" charset="0"/>
                                </a:rPr>
                              </m:ctrlPr>
                            </m:dPr>
                            <m:e>
                              <m:r>
                                <m:rPr>
                                  <m:sty m:val="p"/>
                                </m:rPr>
                                <a:rPr lang="en-US">
                                  <a:solidFill>
                                    <a:schemeClr val="tx1"/>
                                  </a:solidFill>
                                  <a:latin typeface="Cambria Math" panose="02040503050406030204" pitchFamily="18" charset="0"/>
                                </a:rPr>
                                <m:t>min</m:t>
                              </m:r>
                              <m:d>
                                <m:dPr>
                                  <m:begChr m:val="{"/>
                                  <m:endChr m:val="}"/>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𝑁</m:t>
                                      </m:r>
                                    </m:e>
                                    <m:sup>
                                      <m:f>
                                        <m:fPr>
                                          <m:ctrlPr>
                                            <a:rPr lang="en-US" i="1">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1</m:t>
                                          </m:r>
                                        </m:num>
                                        <m:den>
                                          <m:r>
                                            <a:rPr lang="en-US" i="1">
                                              <a:solidFill>
                                                <a:schemeClr val="tx1"/>
                                              </a:solidFill>
                                              <a:latin typeface="Cambria Math" panose="02040503050406030204" pitchFamily="18" charset="0"/>
                                              <a:ea typeface="Cambria Math" panose="02040503050406030204" pitchFamily="18" charset="0"/>
                                            </a:rPr>
                                            <m:t>2</m:t>
                                          </m:r>
                                        </m:den>
                                      </m:f>
                                      <m:r>
                                        <a:rPr lang="en-US" i="1">
                                          <a:solidFill>
                                            <a:schemeClr val="tx1"/>
                                          </a:solidFill>
                                          <a:latin typeface="Cambria Math" panose="02040503050406030204" pitchFamily="18" charset="0"/>
                                          <a:ea typeface="Cambria Math" panose="02040503050406030204" pitchFamily="18" charset="0"/>
                                        </a:rPr>
                                        <m:t>+</m:t>
                                      </m:r>
                                      <m:f>
                                        <m:fPr>
                                          <m:ctrlPr>
                                            <a:rPr lang="en-US" i="1">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𝜌</m:t>
                                          </m:r>
                                        </m:num>
                                        <m:den>
                                          <m:r>
                                            <a:rPr lang="en-US" i="1">
                                              <a:solidFill>
                                                <a:schemeClr val="tx1"/>
                                              </a:solidFill>
                                              <a:latin typeface="Cambria Math" panose="02040503050406030204" pitchFamily="18" charset="0"/>
                                              <a:ea typeface="Cambria Math" panose="02040503050406030204" pitchFamily="18" charset="0"/>
                                            </a:rPr>
                                            <m:t>2</m:t>
                                          </m:r>
                                        </m:den>
                                      </m:f>
                                    </m:sup>
                                  </m:sSup>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r>
                                    <a:rPr lang="en-US" i="1">
                                      <a:solidFill>
                                        <a:srgbClr val="FF0000"/>
                                      </a:solidFill>
                                      <a:latin typeface="Cambria Math" panose="02040503050406030204" pitchFamily="18" charset="0"/>
                                    </a:rPr>
                                    <m:t>,</m:t>
                                  </m:r>
                                  <m:sSup>
                                    <m:sSupPr>
                                      <m:ctrlPr>
                                        <a:rPr lang="en-US" i="1">
                                          <a:solidFill>
                                            <a:schemeClr val="tx1"/>
                                          </a:solidFill>
                                          <a:latin typeface="Cambria Math" panose="02040503050406030204" pitchFamily="18" charset="0"/>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𝑁</m:t>
                                      </m:r>
                                    </m:e>
                                    <m:sup>
                                      <m:r>
                                        <a:rPr lang="en-US" i="1">
                                          <a:solidFill>
                                            <a:schemeClr val="tx1"/>
                                          </a:solidFill>
                                          <a:latin typeface="Cambria Math" panose="02040503050406030204" pitchFamily="18" charset="0"/>
                                          <a:ea typeface="Cambria Math" panose="02040503050406030204" pitchFamily="18" charset="0"/>
                                        </a:rPr>
                                        <m:t>𝜌</m:t>
                                      </m:r>
                                    </m:sup>
                                  </m:sSup>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e>
                              </m:d>
                            </m:e>
                          </m:d>
                        </m:e>
                      </m:func>
                    </m:oMath>
                  </m:oMathPara>
                </a14:m>
                <a:endParaRPr lang="en-US" dirty="0" smtClean="0"/>
              </a:p>
              <a:p>
                <a:pPr marL="50800" indent="0">
                  <a:buNone/>
                </a:pPr>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533400" y="1828800"/>
                <a:ext cx="10972800" cy="4351338"/>
              </a:xfrm>
              <a:blipFill>
                <a:blip r:embed="rId2"/>
                <a:stretch>
                  <a:fillRect l="-722"/>
                </a:stretch>
              </a:blipFill>
            </p:spPr>
            <p:txBody>
              <a:bodyPr/>
              <a:lstStyle/>
              <a:p>
                <a:r>
                  <a:rPr lang="en-US">
                    <a:noFill/>
                  </a:rPr>
                  <a:t> </a:t>
                </a:r>
              </a:p>
            </p:txBody>
          </p:sp>
        </mc:Fallback>
      </mc:AlternateContent>
      <p:sp>
        <p:nvSpPr>
          <p:cNvPr id="4" name="Oval 3"/>
          <p:cNvSpPr/>
          <p:nvPr/>
        </p:nvSpPr>
        <p:spPr>
          <a:xfrm>
            <a:off x="4876800" y="4572000"/>
            <a:ext cx="1066800" cy="1164711"/>
          </a:xfrm>
          <a:prstGeom prst="ellipse">
            <a:avLst/>
          </a:prstGeom>
          <a:solidFill>
            <a:schemeClr val="accent1">
              <a:alpha val="48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mc:AlternateContent xmlns:mc="http://schemas.openxmlformats.org/markup-compatibility/2006">
        <mc:Choice xmlns:a14="http://schemas.microsoft.com/office/drawing/2010/main" Requires="a14">
          <p:sp>
            <p:nvSpPr>
              <p:cNvPr id="5" name="Cloud Callout 4"/>
              <p:cNvSpPr/>
              <p:nvPr/>
            </p:nvSpPr>
            <p:spPr>
              <a:xfrm>
                <a:off x="4229100" y="1371600"/>
                <a:ext cx="5638800" cy="2480469"/>
              </a:xfrm>
              <a:prstGeom prst="cloudCallout">
                <a:avLst>
                  <a:gd name="adj1" fmla="val -30563"/>
                  <a:gd name="adj2" fmla="val 78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ea typeface="Cambria Math" panose="02040503050406030204" pitchFamily="18" charset="0"/>
                  </a:rPr>
                  <a:t>Amortized: </a:t>
                </a:r>
                <a14:m>
                  <m:oMath xmlns:m="http://schemas.openxmlformats.org/officeDocument/2006/math">
                    <m:r>
                      <m:rPr>
                        <m:sty m:val="p"/>
                      </m:rPr>
                      <a:rPr lang="el-GR" sz="2000" i="1">
                        <a:latin typeface="Cambria Math" panose="02040503050406030204" pitchFamily="18" charset="0"/>
                        <a:ea typeface="Cambria Math" panose="02040503050406030204" pitchFamily="18" charset="0"/>
                      </a:rPr>
                      <m:t>Ω</m:t>
                    </m:r>
                    <m:d>
                      <m:dPr>
                        <m:ctrlPr>
                          <a:rPr lang="el-GR"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1</m:t>
                        </m:r>
                      </m:e>
                    </m:d>
                  </m:oMath>
                </a14:m>
                <a:r>
                  <a:rPr lang="en-US" sz="2000" dirty="0">
                    <a:latin typeface="Arial" panose="020B0604020202020204" pitchFamily="34" charset="0"/>
                  </a:rPr>
                  <a:t> blue moves per node in interval (best possible)</a:t>
                </a:r>
                <a:endParaRPr lang="en-US" sz="2000" dirty="0">
                  <a:latin typeface="Arial" panose="020B0604020202020204" pitchFamily="34" charset="0"/>
                </a:endParaRPr>
              </a:p>
              <a:p>
                <a:pPr algn="ctr"/>
                <a:endParaRPr lang="en-US" sz="2000" dirty="0">
                  <a:latin typeface="Arial" panose="020B0604020202020204" pitchFamily="34" charset="0"/>
                </a:endParaRPr>
              </a:p>
            </p:txBody>
          </p:sp>
        </mc:Choice>
        <mc:Fallback>
          <p:sp>
            <p:nvSpPr>
              <p:cNvPr id="5" name="Cloud Callout 4"/>
              <p:cNvSpPr>
                <a:spLocks noRot="1" noChangeAspect="1" noMove="1" noResize="1" noEditPoints="1" noAdjustHandles="1" noChangeArrowheads="1" noChangeShapeType="1" noTextEdit="1"/>
              </p:cNvSpPr>
              <p:nvPr/>
            </p:nvSpPr>
            <p:spPr>
              <a:xfrm>
                <a:off x="4229100" y="1371600"/>
                <a:ext cx="5638800" cy="2480469"/>
              </a:xfrm>
              <a:prstGeom prst="cloudCallout">
                <a:avLst>
                  <a:gd name="adj1" fmla="val -30563"/>
                  <a:gd name="adj2" fmla="val 78981"/>
                </a:avLst>
              </a:prstGeom>
              <a:blipFill>
                <a:blip r:embed="rId3"/>
                <a:stretch>
                  <a:fillRect/>
                </a:stretch>
              </a:blipFill>
            </p:spPr>
            <p:txBody>
              <a:bodyPr/>
              <a:lstStyle/>
              <a:p>
                <a:r>
                  <a:rPr lang="en-US">
                    <a:noFill/>
                  </a:rPr>
                  <a:t> </a:t>
                </a:r>
              </a:p>
            </p:txBody>
          </p:sp>
        </mc:Fallback>
      </mc:AlternateContent>
      <p:sp>
        <p:nvSpPr>
          <p:cNvPr id="6" name="Slide Number Placeholder 5"/>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46</a:t>
            </a:fld>
            <a:endParaRPr lang="en-US"/>
          </a:p>
        </p:txBody>
      </p:sp>
    </p:spTree>
    <p:extLst>
      <p:ext uri="{BB962C8B-B14F-4D97-AF65-F5344CB8AC3E}">
        <p14:creationId xmlns:p14="http://schemas.microsoft.com/office/powerpoint/2010/main" val="9235952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Hardness of Candidate </a:t>
            </a:r>
            <a:r>
              <a:rPr lang="en-US" dirty="0" err="1" smtClean="0"/>
              <a:t>iMHFs</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381000" y="1828800"/>
                <a:ext cx="11811000" cy="4351338"/>
              </a:xfrm>
            </p:spPr>
            <p:txBody>
              <a:bodyPr/>
              <a:lstStyle/>
              <a:p>
                <a:pPr marL="50800" indent="0">
                  <a:buNone/>
                </a:pPr>
                <a:r>
                  <a:rPr lang="en-US" b="1" dirty="0" smtClean="0"/>
                  <a:t>DRSample: </a:t>
                </a:r>
                <a:r>
                  <a:rPr lang="en-US" dirty="0"/>
                  <a:t>For any constant </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𝜌</m:t>
                    </m:r>
                    <m:r>
                      <a:rPr lang="en-US" i="1">
                        <a:solidFill>
                          <a:schemeClr val="tx1"/>
                        </a:solidFill>
                        <a:latin typeface="Cambria Math" panose="02040503050406030204" pitchFamily="18" charset="0"/>
                        <a:ea typeface="Cambria Math" panose="02040503050406030204" pitchFamily="18" charset="0"/>
                      </a:rPr>
                      <m:t>&lt;1</m:t>
                    </m:r>
                  </m:oMath>
                </a14:m>
                <a:r>
                  <a:rPr lang="en-US" dirty="0"/>
                  <a:t>  if</a:t>
                </a:r>
                <a14:m>
                  <m:oMath xmlns:m="http://schemas.openxmlformats.org/officeDocument/2006/math">
                    <m:r>
                      <m:rPr>
                        <m:sty m:val="p"/>
                      </m:rPr>
                      <a:rPr lang="en-US">
                        <a:solidFill>
                          <a:srgbClr val="FF0000"/>
                        </a:solidFill>
                        <a:latin typeface="Cambria Math" panose="02040503050406030204" pitchFamily="18" charset="0"/>
                        <a:ea typeface="Cambria Math" panose="02040503050406030204" pitchFamily="18" charset="0"/>
                      </a:rPr>
                      <m:t>m</m:t>
                    </m:r>
                    <m:r>
                      <a:rPr lang="en-US">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𝑂</m:t>
                    </m:r>
                    <m:d>
                      <m:dPr>
                        <m:ctrlPr>
                          <a:rPr lang="en-US" i="1">
                            <a:solidFill>
                              <a:srgbClr val="FF0000"/>
                            </a:solidFill>
                            <a:latin typeface="Cambria Math" panose="02040503050406030204" pitchFamily="18" charset="0"/>
                            <a:ea typeface="Cambria Math" panose="02040503050406030204" pitchFamily="18" charset="0"/>
                          </a:rPr>
                        </m:ctrlPr>
                      </m:dPr>
                      <m:e>
                        <m:sSup>
                          <m:sSupPr>
                            <m:ctrlPr>
                              <a:rPr lang="en-US" i="1">
                                <a:solidFill>
                                  <a:srgbClr val="FF0000"/>
                                </a:solidFill>
                                <a:latin typeface="Cambria Math" panose="02040503050406030204" pitchFamily="18" charset="0"/>
                                <a:ea typeface="Cambria Math" panose="02040503050406030204" pitchFamily="18" charset="0"/>
                              </a:rPr>
                            </m:ctrlPr>
                          </m:sSupPr>
                          <m:e>
                            <m:r>
                              <a:rPr lang="en-US" i="1">
                                <a:solidFill>
                                  <a:srgbClr val="FF0000"/>
                                </a:solidFill>
                                <a:latin typeface="Cambria Math" panose="02040503050406030204" pitchFamily="18" charset="0"/>
                                <a:ea typeface="Cambria Math" panose="02040503050406030204" pitchFamily="18" charset="0"/>
                              </a:rPr>
                              <m:t>𝑁</m:t>
                            </m:r>
                          </m:e>
                          <m:sup>
                            <m:r>
                              <a:rPr lang="en-US" i="1">
                                <a:solidFill>
                                  <a:srgbClr val="FF0000"/>
                                </a:solidFill>
                                <a:latin typeface="Cambria Math" panose="02040503050406030204" pitchFamily="18" charset="0"/>
                                <a:ea typeface="Cambria Math" panose="02040503050406030204" pitchFamily="18" charset="0"/>
                              </a:rPr>
                              <m:t>𝜌</m:t>
                            </m:r>
                          </m:sup>
                        </m:sSup>
                      </m:e>
                    </m:d>
                  </m:oMath>
                </a14:m>
                <a:endParaRPr lang="en-US" dirty="0"/>
              </a:p>
              <a:p>
                <a:pPr marL="50800" indent="0">
                  <a:buNone/>
                </a:pPr>
                <a14:m>
                  <m:oMathPara xmlns:m="http://schemas.openxmlformats.org/officeDocument/2006/math">
                    <m:oMathParaPr>
                      <m:jc m:val="centerGroup"/>
                    </m:oMathParaPr>
                    <m:oMath xmlns:m="http://schemas.openxmlformats.org/officeDocument/2006/math">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panose="02040503050406030204" pitchFamily="18" charset="0"/>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d>
                        <m:dPr>
                          <m:ctrlPr>
                            <a:rPr lang="en-US" i="1">
                              <a:solidFill>
                                <a:schemeClr val="tx1"/>
                              </a:solidFill>
                              <a:latin typeface="Cambria Math" panose="02040503050406030204" pitchFamily="18" charset="0"/>
                              <a:ea typeface="Cambria Math" panose="02040503050406030204" pitchFamily="18" charset="0"/>
                            </a:rPr>
                          </m:ctrlPr>
                        </m:dPr>
                        <m:e>
                          <m:func>
                            <m:funcPr>
                              <m:ctrlPr>
                                <a:rPr lang="en-US" i="1">
                                  <a:solidFill>
                                    <a:schemeClr val="tx1"/>
                                  </a:solidFill>
                                  <a:latin typeface="Cambria Math" panose="02040503050406030204" pitchFamily="18" charset="0"/>
                                </a:rPr>
                              </m:ctrlPr>
                            </m:funcPr>
                            <m:fNa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a:solidFill>
                                        <a:schemeClr val="tx1"/>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e>
                                      </m:d>
                                    </m:e>
                                  </m:d>
                                  <m:r>
                                    <a:rPr lang="en-US" i="1">
                                      <a:solidFill>
                                        <a:schemeClr val="tx1"/>
                                      </a:solidFill>
                                      <a:latin typeface="Cambria Math" panose="02040503050406030204" pitchFamily="18" charset="0"/>
                                    </a:rPr>
                                    <m:t>+</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e>
                      </m:d>
                      <m:r>
                        <a:rPr lang="en-US" b="0" i="1" smtClean="0">
                          <a:solidFill>
                            <a:srgbClr val="FF0000"/>
                          </a:solidFill>
                          <a:latin typeface="Cambria Math" panose="02040503050406030204" pitchFamily="18" charset="0"/>
                          <a:ea typeface="Cambria Math" panose="02040503050406030204" pitchFamily="18" charset="0"/>
                        </a:rPr>
                        <m:t>         </m:t>
                      </m:r>
                      <m:r>
                        <a:rPr lang="en-US" i="1">
                          <a:solidFill>
                            <a:schemeClr val="tx1"/>
                          </a:solidFill>
                          <a:latin typeface="Cambria Math" panose="02040503050406030204" pitchFamily="18" charset="0"/>
                          <a:ea typeface="Cambria Math" panose="02040503050406030204" pitchFamily="18" charset="0"/>
                        </a:rPr>
                        <m:t>=</m:t>
                      </m:r>
                      <m:func>
                        <m:funcPr>
                          <m:ctrlPr>
                            <a:rPr lang="en-US" i="1">
                              <a:solidFill>
                                <a:schemeClr val="tx1"/>
                              </a:solidFill>
                              <a:latin typeface="Cambria Math" panose="02040503050406030204" pitchFamily="18" charset="0"/>
                            </a:rPr>
                          </m:ctrlPr>
                        </m:funcPr>
                        <m:fName>
                          <m:r>
                            <m:rPr>
                              <m:sty m:val="p"/>
                            </m:rPr>
                            <a:rPr lang="el-GR" i="1">
                              <a:solidFill>
                                <a:schemeClr val="tx1"/>
                              </a:solidFill>
                              <a:latin typeface="Cambria Math" panose="02040503050406030204" pitchFamily="18" charset="0"/>
                              <a:ea typeface="Cambria Math" panose="02040503050406030204" pitchFamily="18" charset="0"/>
                            </a:rPr>
                            <m:t>Ω</m:t>
                          </m:r>
                        </m:fName>
                        <m:e>
                          <m:d>
                            <m:dPr>
                              <m:ctrlPr>
                                <a:rPr lang="en-US" i="1">
                                  <a:solidFill>
                                    <a:schemeClr val="tx1"/>
                                  </a:solidFill>
                                  <a:latin typeface="Cambria Math" panose="02040503050406030204" pitchFamily="18" charset="0"/>
                                </a:rPr>
                              </m:ctrlPr>
                            </m:dPr>
                            <m:e>
                              <m:r>
                                <m:rPr>
                                  <m:sty m:val="p"/>
                                </m:rPr>
                                <a:rPr lang="en-US">
                                  <a:solidFill>
                                    <a:schemeClr val="tx1"/>
                                  </a:solidFill>
                                  <a:latin typeface="Cambria Math" panose="02040503050406030204" pitchFamily="18" charset="0"/>
                                </a:rPr>
                                <m:t>min</m:t>
                              </m:r>
                              <m:d>
                                <m:dPr>
                                  <m:begChr m:val="{"/>
                                  <m:endChr m:val="}"/>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𝑁</m:t>
                                      </m:r>
                                    </m:e>
                                    <m:sup>
                                      <m:f>
                                        <m:fPr>
                                          <m:ctrlPr>
                                            <a:rPr lang="en-US" i="1">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1</m:t>
                                          </m:r>
                                        </m:num>
                                        <m:den>
                                          <m:r>
                                            <a:rPr lang="en-US" i="1">
                                              <a:solidFill>
                                                <a:schemeClr val="tx1"/>
                                              </a:solidFill>
                                              <a:latin typeface="Cambria Math" panose="02040503050406030204" pitchFamily="18" charset="0"/>
                                              <a:ea typeface="Cambria Math" panose="02040503050406030204" pitchFamily="18" charset="0"/>
                                            </a:rPr>
                                            <m:t>2</m:t>
                                          </m:r>
                                        </m:den>
                                      </m:f>
                                      <m:r>
                                        <a:rPr lang="en-US" i="1">
                                          <a:solidFill>
                                            <a:schemeClr val="tx1"/>
                                          </a:solidFill>
                                          <a:latin typeface="Cambria Math" panose="02040503050406030204" pitchFamily="18" charset="0"/>
                                          <a:ea typeface="Cambria Math" panose="02040503050406030204" pitchFamily="18" charset="0"/>
                                        </a:rPr>
                                        <m:t>+</m:t>
                                      </m:r>
                                      <m:f>
                                        <m:fPr>
                                          <m:ctrlPr>
                                            <a:rPr lang="en-US" i="1">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𝜌</m:t>
                                          </m:r>
                                        </m:num>
                                        <m:den>
                                          <m:r>
                                            <a:rPr lang="en-US" i="1">
                                              <a:solidFill>
                                                <a:schemeClr val="tx1"/>
                                              </a:solidFill>
                                              <a:latin typeface="Cambria Math" panose="02040503050406030204" pitchFamily="18" charset="0"/>
                                              <a:ea typeface="Cambria Math" panose="02040503050406030204" pitchFamily="18" charset="0"/>
                                            </a:rPr>
                                            <m:t>2</m:t>
                                          </m:r>
                                        </m:den>
                                      </m:f>
                                    </m:sup>
                                  </m:sSup>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r>
                                    <a:rPr lang="en-US" i="1">
                                      <a:solidFill>
                                        <a:srgbClr val="FF0000"/>
                                      </a:solidFill>
                                      <a:latin typeface="Cambria Math" panose="02040503050406030204" pitchFamily="18" charset="0"/>
                                    </a:rPr>
                                    <m:t>,</m:t>
                                  </m:r>
                                  <m:sSup>
                                    <m:sSupPr>
                                      <m:ctrlPr>
                                        <a:rPr lang="en-US" i="1">
                                          <a:solidFill>
                                            <a:schemeClr val="tx1"/>
                                          </a:solidFill>
                                          <a:latin typeface="Cambria Math" panose="02040503050406030204" pitchFamily="18" charset="0"/>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𝑁</m:t>
                                      </m:r>
                                    </m:e>
                                    <m:sup>
                                      <m:r>
                                        <a:rPr lang="en-US" i="1">
                                          <a:solidFill>
                                            <a:schemeClr val="tx1"/>
                                          </a:solidFill>
                                          <a:latin typeface="Cambria Math" panose="02040503050406030204" pitchFamily="18" charset="0"/>
                                          <a:ea typeface="Cambria Math" panose="02040503050406030204" pitchFamily="18" charset="0"/>
                                        </a:rPr>
                                        <m:t>𝜌</m:t>
                                      </m:r>
                                    </m:sup>
                                  </m:sSup>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e>
                              </m:d>
                            </m:e>
                          </m:d>
                        </m:e>
                      </m:func>
                    </m:oMath>
                  </m:oMathPara>
                </a14:m>
                <a:endParaRPr lang="en-US" dirty="0" smtClean="0"/>
              </a:p>
              <a:p>
                <a:pPr marL="50800" indent="0">
                  <a:buNone/>
                </a:pPr>
                <a:endParaRPr lang="en-US" dirty="0" smtClean="0"/>
              </a:p>
              <a:p>
                <a:pPr marL="50800" indent="0">
                  <a:buNone/>
                </a:pPr>
                <a:r>
                  <a:rPr lang="en-US" dirty="0" smtClean="0"/>
                  <a:t>If </a:t>
                </a:r>
                <a14:m>
                  <m:oMath xmlns:m="http://schemas.openxmlformats.org/officeDocument/2006/math">
                    <m:r>
                      <m:rPr>
                        <m:sty m:val="p"/>
                      </m:rPr>
                      <a:rPr lang="en-US">
                        <a:solidFill>
                          <a:srgbClr val="FF0000"/>
                        </a:solidFill>
                        <a:latin typeface="Cambria Math" panose="02040503050406030204" pitchFamily="18" charset="0"/>
                        <a:ea typeface="Cambria Math" panose="02040503050406030204" pitchFamily="18" charset="0"/>
                      </a:rPr>
                      <m:t>m</m:t>
                    </m:r>
                    <m:r>
                      <a:rPr lang="en-US">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𝑂</m:t>
                    </m:r>
                    <m:d>
                      <m:dPr>
                        <m:ctrlPr>
                          <a:rPr lang="en-US" i="1">
                            <a:solidFill>
                              <a:srgbClr val="FF0000"/>
                            </a:solidFill>
                            <a:latin typeface="Cambria Math" panose="02040503050406030204" pitchFamily="18" charset="0"/>
                            <a:ea typeface="Cambria Math" panose="02040503050406030204" pitchFamily="18" charset="0"/>
                          </a:rPr>
                        </m:ctrlPr>
                      </m:dPr>
                      <m:e>
                        <m:sSup>
                          <m:sSupPr>
                            <m:ctrlPr>
                              <a:rPr lang="en-US" i="1">
                                <a:solidFill>
                                  <a:srgbClr val="FF0000"/>
                                </a:solidFill>
                                <a:latin typeface="Cambria Math" panose="02040503050406030204" pitchFamily="18" charset="0"/>
                                <a:ea typeface="Cambria Math" panose="02040503050406030204" pitchFamily="18" charset="0"/>
                              </a:rPr>
                            </m:ctrlPr>
                          </m:sSupPr>
                          <m:e>
                            <m:r>
                              <a:rPr lang="en-US" i="1">
                                <a:solidFill>
                                  <a:srgbClr val="FF0000"/>
                                </a:solidFill>
                                <a:latin typeface="Cambria Math" panose="02040503050406030204" pitchFamily="18" charset="0"/>
                                <a:ea typeface="Cambria Math" panose="02040503050406030204" pitchFamily="18" charset="0"/>
                              </a:rPr>
                              <m:t>𝑁</m:t>
                            </m:r>
                          </m:e>
                          <m:sup>
                            <m:r>
                              <a:rPr lang="en-US" i="1">
                                <a:solidFill>
                                  <a:srgbClr val="FF0000"/>
                                </a:solidFill>
                                <a:latin typeface="Cambria Math" panose="02040503050406030204" pitchFamily="18" charset="0"/>
                                <a:ea typeface="Cambria Math" panose="02040503050406030204" pitchFamily="18" charset="0"/>
                              </a:rPr>
                              <m:t>𝜌</m:t>
                            </m:r>
                          </m:sup>
                        </m:sSup>
                      </m:e>
                    </m:d>
                  </m:oMath>
                </a14:m>
                <a:r>
                  <a:rPr lang="en-US" dirty="0" smtClean="0"/>
                  <a:t> must pay this cost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𝑁</m:t>
                            </m:r>
                          </m:num>
                          <m:den>
                            <m:sSup>
                              <m:sSupPr>
                                <m:ctrlPr>
                                  <a:rPr lang="en-US" i="1">
                                    <a:solidFill>
                                      <a:schemeClr val="tx1"/>
                                    </a:solidFill>
                                    <a:latin typeface="Cambria Math" panose="02040503050406030204" pitchFamily="18" charset="0"/>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𝑁</m:t>
                                </m:r>
                              </m:e>
                              <m:sup>
                                <m:r>
                                  <a:rPr lang="en-US" i="1">
                                    <a:solidFill>
                                      <a:schemeClr val="tx1"/>
                                    </a:solidFill>
                                    <a:latin typeface="Cambria Math" panose="02040503050406030204" pitchFamily="18" charset="0"/>
                                    <a:ea typeface="Cambria Math" panose="02040503050406030204" pitchFamily="18" charset="0"/>
                                  </a:rPr>
                                  <m:t>𝜌</m:t>
                                </m:r>
                              </m:sup>
                            </m:sSup>
                          </m:den>
                        </m:f>
                      </m:e>
                    </m:d>
                  </m:oMath>
                </a14:m>
                <a:r>
                  <a:rPr lang="en-US" dirty="0" smtClean="0"/>
                  <a:t> </a:t>
                </a:r>
                <a:r>
                  <a:rPr lang="en-US" dirty="0" smtClean="0"/>
                  <a:t>times</a:t>
                </a:r>
                <a:endParaRPr lang="en-US" dirty="0" smtClean="0"/>
              </a:p>
              <a:p>
                <a:pPr marL="50800" indent="0">
                  <a:buNone/>
                </a:pPr>
                <a:endParaRPr lang="en-US" dirty="0"/>
              </a:p>
              <a:p>
                <a:pPr marL="50800" indent="0">
                  <a:buNone/>
                </a:pPr>
                <a14:m>
                  <m:oMathPara xmlns:m="http://schemas.openxmlformats.org/officeDocument/2006/math">
                    <m:oMathParaPr>
                      <m:jc m:val="centerGroup"/>
                    </m:oMathParaPr>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sSup>
                            <m:sSupPr>
                              <m:ctrlPr>
                                <a:rPr lang="en-US" i="1">
                                  <a:solidFill>
                                    <a:srgbClr val="FF0000"/>
                                  </a:solidFill>
                                  <a:latin typeface="Cambria Math" panose="02040503050406030204" pitchFamily="18" charset="0"/>
                                  <a:ea typeface="Cambria Math" panose="02040503050406030204" pitchFamily="18" charset="0"/>
                                </a:rPr>
                              </m:ctrlPr>
                            </m:sSupPr>
                            <m:e>
                              <m:r>
                                <a:rPr lang="en-US" i="1">
                                  <a:solidFill>
                                    <a:srgbClr val="FF0000"/>
                                  </a:solidFill>
                                  <a:latin typeface="Cambria Math" panose="02040503050406030204" pitchFamily="18" charset="0"/>
                                  <a:ea typeface="Cambria Math" panose="02040503050406030204" pitchFamily="18" charset="0"/>
                                </a:rPr>
                                <m:t>𝑁</m:t>
                              </m:r>
                            </m:e>
                            <m:sup>
                              <m:r>
                                <a:rPr lang="en-US" i="1">
                                  <a:solidFill>
                                    <a:srgbClr val="FF0000"/>
                                  </a:solidFill>
                                  <a:latin typeface="Cambria Math" panose="02040503050406030204" pitchFamily="18" charset="0"/>
                                  <a:ea typeface="Cambria Math" panose="02040503050406030204" pitchFamily="18" charset="0"/>
                                </a:rPr>
                                <m:t>𝜌</m:t>
                              </m:r>
                            </m:sup>
                          </m:sSup>
                        </m:e>
                      </m:d>
                      <m:r>
                        <a:rPr lang="en-US" i="1">
                          <a:solidFill>
                            <a:schemeClr val="tx1"/>
                          </a:solidFill>
                          <a:latin typeface="Cambria Math" panose="02040503050406030204" pitchFamily="18" charset="0"/>
                          <a:ea typeface="Cambria Math" panose="02040503050406030204" pitchFamily="18" charset="0"/>
                        </a:rPr>
                        <m:t>=</m:t>
                      </m:r>
                      <m:func>
                        <m:funcPr>
                          <m:ctrlPr>
                            <a:rPr lang="en-US" i="1">
                              <a:solidFill>
                                <a:schemeClr val="tx1"/>
                              </a:solidFill>
                              <a:latin typeface="Cambria Math" panose="02040503050406030204" pitchFamily="18" charset="0"/>
                            </a:rPr>
                          </m:ctrlPr>
                        </m:funcPr>
                        <m:fName>
                          <m:r>
                            <m:rPr>
                              <m:sty m:val="p"/>
                            </m:rPr>
                            <a:rPr lang="el-GR" i="1">
                              <a:solidFill>
                                <a:schemeClr val="tx1"/>
                              </a:solidFill>
                              <a:latin typeface="Cambria Math" panose="02040503050406030204" pitchFamily="18" charset="0"/>
                              <a:ea typeface="Cambria Math" panose="02040503050406030204" pitchFamily="18" charset="0"/>
                            </a:rPr>
                            <m:t>Ω</m:t>
                          </m:r>
                        </m:fName>
                        <m:e>
                          <m:d>
                            <m:dPr>
                              <m:ctrlPr>
                                <a:rPr lang="en-US" i="1">
                                  <a:solidFill>
                                    <a:schemeClr val="tx1"/>
                                  </a:solidFill>
                                  <a:latin typeface="Cambria Math" panose="02040503050406030204" pitchFamily="18" charset="0"/>
                                </a:rPr>
                              </m:ctrlPr>
                            </m:dPr>
                            <m:e>
                              <m:r>
                                <m:rPr>
                                  <m:sty m:val="p"/>
                                </m:rPr>
                                <a:rPr lang="en-US">
                                  <a:solidFill>
                                    <a:schemeClr val="tx1"/>
                                  </a:solidFill>
                                  <a:latin typeface="Cambria Math" panose="02040503050406030204" pitchFamily="18" charset="0"/>
                                </a:rPr>
                                <m:t>min</m:t>
                              </m:r>
                              <m:d>
                                <m:dPr>
                                  <m:begChr m:val="{"/>
                                  <m:endChr m:val="}"/>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𝑁</m:t>
                                      </m:r>
                                    </m:e>
                                    <m:sup>
                                      <m:f>
                                        <m:fPr>
                                          <m:ctrlPr>
                                            <a:rPr lang="en-US" i="1">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3</m:t>
                                          </m:r>
                                        </m:num>
                                        <m:den>
                                          <m:r>
                                            <a:rPr lang="en-US" i="1">
                                              <a:solidFill>
                                                <a:schemeClr val="tx1"/>
                                              </a:solidFill>
                                              <a:latin typeface="Cambria Math" panose="02040503050406030204" pitchFamily="18" charset="0"/>
                                              <a:ea typeface="Cambria Math" panose="02040503050406030204" pitchFamily="18" charset="0"/>
                                            </a:rPr>
                                            <m:t>2</m:t>
                                          </m:r>
                                        </m:den>
                                      </m:f>
                                      <m:r>
                                        <a:rPr lang="en-US" i="1">
                                          <a:solidFill>
                                            <a:schemeClr val="tx1"/>
                                          </a:solidFill>
                                          <a:latin typeface="Cambria Math" panose="02040503050406030204" pitchFamily="18" charset="0"/>
                                          <a:ea typeface="Cambria Math" panose="02040503050406030204" pitchFamily="18" charset="0"/>
                                        </a:rPr>
                                        <m:t>−</m:t>
                                      </m:r>
                                      <m:f>
                                        <m:fPr>
                                          <m:ctrlPr>
                                            <a:rPr lang="en-US" i="1">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𝜌</m:t>
                                          </m:r>
                                        </m:num>
                                        <m:den>
                                          <m:r>
                                            <a:rPr lang="en-US" i="1">
                                              <a:solidFill>
                                                <a:schemeClr val="tx1"/>
                                              </a:solidFill>
                                              <a:latin typeface="Cambria Math" panose="02040503050406030204" pitchFamily="18" charset="0"/>
                                              <a:ea typeface="Cambria Math" panose="02040503050406030204" pitchFamily="18" charset="0"/>
                                            </a:rPr>
                                            <m:t>2</m:t>
                                          </m:r>
                                        </m:den>
                                      </m:f>
                                    </m:sup>
                                  </m:sSup>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r>
                                    <a:rPr lang="en-US" i="1">
                                      <a:solidFill>
                                        <a:srgbClr val="FF0000"/>
                                      </a:solidFill>
                                      <a:latin typeface="Cambria Math" panose="02040503050406030204" pitchFamily="18" charset="0"/>
                                    </a:rPr>
                                    <m:t>,</m:t>
                                  </m:r>
                                  <m:r>
                                    <a:rPr lang="en-US" i="1">
                                      <a:latin typeface="Cambria Math" panose="02040503050406030204" pitchFamily="18" charset="0"/>
                                      <a:ea typeface="Cambria Math" panose="02040503050406030204" pitchFamily="18" charset="0"/>
                                    </a:rPr>
                                    <m:t>𝑁</m:t>
                                  </m:r>
                                  <m:sSub>
                                    <m:sSubPr>
                                      <m:ctrlPr>
                                        <a:rPr lang="en-US" i="1">
                                          <a:solidFill>
                                            <a:srgbClr val="003DB8"/>
                                          </a:solidFill>
                                          <a:latin typeface="Cambria Math" panose="02040503050406030204" pitchFamily="18" charset="0"/>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e>
                              </m:d>
                            </m:e>
                          </m:d>
                        </m:e>
                      </m:func>
                    </m:oMath>
                  </m:oMathPara>
                </a14:m>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381000" y="1828800"/>
                <a:ext cx="11811000" cy="4351338"/>
              </a:xfrm>
              <a:blipFill>
                <a:blip r:embed="rId2"/>
                <a:stretch>
                  <a:fillRect l="-671" b="-980"/>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47</a:t>
            </a:fld>
            <a:endParaRPr lang="en-US"/>
          </a:p>
        </p:txBody>
      </p:sp>
    </p:spTree>
    <p:extLst>
      <p:ext uri="{BB962C8B-B14F-4D97-AF65-F5344CB8AC3E}">
        <p14:creationId xmlns:p14="http://schemas.microsoft.com/office/powerpoint/2010/main" val="35982445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between Argon2i and </a:t>
            </a:r>
            <a:r>
              <a:rPr lang="en-US" dirty="0" err="1" smtClean="0"/>
              <a:t>DRSample</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p:txBody>
              <a:bodyPr/>
              <a:lstStyle/>
              <a:p>
                <a:r>
                  <a:rPr lang="en-US" b="1" dirty="0" smtClean="0"/>
                  <a:t>Argon2i</a:t>
                </a:r>
                <a:r>
                  <a:rPr lang="en-US" dirty="0" smtClean="0"/>
                  <a:t> is maximally bandwidth hard if attacker’s cache size is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𝑜</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𝑁</m:t>
                            </m:r>
                          </m:e>
                          <m:sup>
                            <m:r>
                              <a:rPr lang="en-US" b="0" i="1" smtClean="0">
                                <a:latin typeface="Cambria Math" panose="02040503050406030204" pitchFamily="18" charset="0"/>
                              </a:rPr>
                              <m:t>2/3</m:t>
                            </m:r>
                          </m:sup>
                        </m:sSup>
                      </m:e>
                    </m:d>
                  </m:oMath>
                </a14:m>
                <a:r>
                  <a:rPr lang="en-US" dirty="0" smtClean="0"/>
                  <a:t>  </a:t>
                </a:r>
                <a:r>
                  <a:rPr lang="en-US" dirty="0" smtClean="0">
                    <a:sym typeface="Wingdings" panose="05000000000000000000" pitchFamily="2" charset="2"/>
                  </a:rPr>
                  <a:t></a:t>
                </a:r>
                <a:endParaRPr lang="en-US" dirty="0" smtClean="0"/>
              </a:p>
              <a:p>
                <a:pPr lvl="1"/>
                <a:r>
                  <a:rPr lang="en-US" dirty="0" smtClean="0"/>
                  <a:t>Arguably a reasonable assumption in practice </a:t>
                </a:r>
              </a:p>
              <a:p>
                <a:r>
                  <a:rPr lang="en-US" dirty="0" smtClean="0"/>
                  <a:t>Argon2i is not maximally memory hard </a:t>
                </a:r>
                <a:r>
                  <a:rPr lang="en-US" dirty="0" smtClean="0">
                    <a:sym typeface="Wingdings" panose="05000000000000000000" pitchFamily="2" charset="2"/>
                  </a:rPr>
                  <a:t></a:t>
                </a:r>
                <a:endParaRPr lang="en-US" dirty="0" smtClean="0"/>
              </a:p>
              <a:p>
                <a:pPr lvl="1"/>
                <a:r>
                  <a:rPr lang="en-US" dirty="0" smtClean="0"/>
                  <a:t>But it does beat out other entrants in the Password Hashing Competition </a:t>
                </a:r>
                <a:r>
                  <a:rPr lang="en-US" dirty="0" smtClean="0">
                    <a:sym typeface="Wingdings" panose="05000000000000000000" pitchFamily="2" charset="2"/>
                  </a:rPr>
                  <a:t></a:t>
                </a:r>
                <a:endParaRPr lang="en-US" dirty="0"/>
              </a:p>
              <a:p>
                <a:endParaRPr lang="en-US" dirty="0" smtClean="0"/>
              </a:p>
              <a:p>
                <a:pPr lvl="1"/>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l="-129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 Placeholder 3"/>
              <p:cNvSpPr>
                <a:spLocks noGrp="1"/>
              </p:cNvSpPr>
              <p:nvPr>
                <p:ph type="body" idx="2"/>
              </p:nvPr>
            </p:nvSpPr>
            <p:spPr/>
            <p:txBody>
              <a:bodyPr/>
              <a:lstStyle/>
              <a:p>
                <a:pPr marL="457200" lvl="1" indent="-406400">
                  <a:spcBef>
                    <a:spcPts val="1000"/>
                  </a:spcBef>
                  <a:buSzPts val="2800"/>
                </a:pPr>
                <a:r>
                  <a:rPr lang="en-US" b="1" dirty="0" smtClean="0"/>
                  <a:t>DRSample</a:t>
                </a:r>
                <a:r>
                  <a:rPr lang="en-US" dirty="0" smtClean="0"/>
                  <a:t> is both maximally memory hard and maximally bandwidth hard </a:t>
                </a:r>
                <a:r>
                  <a:rPr lang="en-US" dirty="0">
                    <a:sym typeface="Wingdings" panose="05000000000000000000" pitchFamily="2" charset="2"/>
                  </a:rPr>
                  <a:t></a:t>
                </a:r>
                <a:endParaRPr lang="en-US" dirty="0"/>
              </a:p>
              <a:p>
                <a:pPr lvl="1"/>
                <a:r>
                  <a:rPr lang="en-US" dirty="0" smtClean="0"/>
                  <a:t>Even if attackers cache size is </a:t>
                </a:r>
                <a14:m>
                  <m:oMath xmlns:m="http://schemas.openxmlformats.org/officeDocument/2006/math">
                    <m:r>
                      <a:rPr lang="en-US" i="1">
                        <a:latin typeface="Cambria Math" panose="02040503050406030204" pitchFamily="18" charset="0"/>
                      </a:rPr>
                      <m:t>𝑚</m:t>
                    </m:r>
                    <m:r>
                      <a:rPr lang="en-US" i="1">
                        <a:latin typeface="Cambria Math" panose="02040503050406030204" pitchFamily="18" charset="0"/>
                      </a:rPr>
                      <m:t>=</m:t>
                    </m:r>
                    <m:r>
                      <a:rPr lang="en-US" b="0" i="1" smtClean="0">
                        <a:latin typeface="Cambria Math" panose="02040503050406030204" pitchFamily="18" charset="0"/>
                      </a:rPr>
                      <m:t>𝑂</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𝑁</m:t>
                            </m:r>
                          </m:e>
                          <m:sup>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𝜀</m:t>
                            </m:r>
                          </m:sup>
                        </m:sSup>
                      </m:e>
                    </m:d>
                  </m:oMath>
                </a14:m>
                <a:endParaRPr lang="en-US" dirty="0" smtClean="0"/>
              </a:p>
              <a:p>
                <a:endParaRPr lang="en-US" dirty="0"/>
              </a:p>
              <a:p>
                <a:pPr marL="457200" lvl="1" indent="-406400">
                  <a:spcBef>
                    <a:spcPts val="1000"/>
                  </a:spcBef>
                  <a:buSzPts val="2800"/>
                </a:pPr>
                <a:r>
                  <a:rPr lang="en-US" b="1" dirty="0" err="1" smtClean="0"/>
                  <a:t>aATSample</a:t>
                </a:r>
                <a:r>
                  <a:rPr lang="en-US" dirty="0" smtClean="0"/>
                  <a:t> is also </a:t>
                </a:r>
                <a:r>
                  <a:rPr lang="en-US" dirty="0"/>
                  <a:t>maximally memory hard and maximally bandwidth </a:t>
                </a:r>
                <a:r>
                  <a:rPr lang="en-US" dirty="0" smtClean="0"/>
                  <a:t>hard </a:t>
                </a:r>
                <a:r>
                  <a:rPr lang="en-US" dirty="0">
                    <a:sym typeface="Wingdings" panose="05000000000000000000" pitchFamily="2" charset="2"/>
                  </a:rPr>
                  <a:t></a:t>
                </a:r>
                <a:endParaRPr lang="en-US" dirty="0"/>
              </a:p>
              <a:p>
                <a:pPr lvl="1"/>
                <a:r>
                  <a:rPr lang="en-US" dirty="0" smtClean="0"/>
                  <a:t>Even </a:t>
                </a:r>
                <a:r>
                  <a:rPr lang="en-US" dirty="0"/>
                  <a:t>if attackers cache size is </a:t>
                </a:r>
                <a14:m>
                  <m:oMath xmlns:m="http://schemas.openxmlformats.org/officeDocument/2006/math">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𝑂</m:t>
                    </m:r>
                    <m:d>
                      <m:dPr>
                        <m:ctrlPr>
                          <a:rPr lang="en-US" i="1">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panose="02040503050406030204" pitchFamily="18" charset="0"/>
                              </a:rPr>
                              <m:t>𝑁</m:t>
                            </m:r>
                          </m:num>
                          <m:den>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𝑁</m:t>
                                </m:r>
                              </m:e>
                            </m:func>
                          </m:den>
                        </m:f>
                      </m:e>
                    </m:d>
                  </m:oMath>
                </a14:m>
                <a:endParaRPr lang="en-US" dirty="0"/>
              </a:p>
            </p:txBody>
          </p:sp>
        </mc:Choice>
        <mc:Fallback>
          <p:sp>
            <p:nvSpPr>
              <p:cNvPr id="4" name="Text Placeholder 3"/>
              <p:cNvSpPr>
                <a:spLocks noGrp="1" noRot="1" noChangeAspect="1" noMove="1" noResize="1" noEditPoints="1" noAdjustHandles="1" noChangeArrowheads="1" noChangeShapeType="1" noTextEdit="1"/>
              </p:cNvSpPr>
              <p:nvPr>
                <p:ph type="body" idx="2"/>
              </p:nvPr>
            </p:nvSpPr>
            <p:spPr>
              <a:blipFill>
                <a:blip r:embed="rId3"/>
                <a:stretch>
                  <a:fillRect l="-1294" b="-3221"/>
                </a:stretch>
              </a:blipFill>
            </p:spPr>
            <p:txBody>
              <a:bodyPr/>
              <a:lstStyle/>
              <a:p>
                <a:r>
                  <a:rPr lang="en-US">
                    <a:noFill/>
                  </a:rPr>
                  <a:t> </a:t>
                </a:r>
              </a:p>
            </p:txBody>
          </p:sp>
        </mc:Fallback>
      </mc:AlternateContent>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48</a:t>
            </a:fld>
            <a:endParaRPr lang="en-US"/>
          </a:p>
        </p:txBody>
      </p:sp>
    </p:spTree>
    <p:extLst>
      <p:ext uri="{BB962C8B-B14F-4D97-AF65-F5344CB8AC3E}">
        <p14:creationId xmlns:p14="http://schemas.microsoft.com/office/powerpoint/2010/main" val="17759286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n.hdyo.org/assets/ask-question-1-ff9bc6fa5eaa0d7667ae7a5a4c61330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822" y="520282"/>
            <a:ext cx="9595556" cy="72542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Thanks for Listening</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49</a:t>
            </a:fld>
            <a:endParaRPr lang="en-US"/>
          </a:p>
        </p:txBody>
      </p:sp>
    </p:spTree>
    <p:extLst>
      <p:ext uri="{BB962C8B-B14F-4D97-AF65-F5344CB8AC3E}">
        <p14:creationId xmlns:p14="http://schemas.microsoft.com/office/powerpoint/2010/main" val="3646855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Offline Attacks: A Common Problem</a:t>
            </a:r>
            <a:endParaRPr/>
          </a:p>
        </p:txBody>
      </p:sp>
      <p:sp>
        <p:nvSpPr>
          <p:cNvPr id="202" name="Shape 202"/>
          <p:cNvSpPr txBox="1">
            <a:spLocks noGrp="1"/>
          </p:cNvSpPr>
          <p:nvPr>
            <p:ph type="body" idx="1"/>
          </p:nvPr>
        </p:nvSpPr>
        <p:spPr>
          <a:xfrm>
            <a:off x="762000" y="1825625"/>
            <a:ext cx="10515600" cy="43512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Password breaches at major companies have affected </a:t>
            </a:r>
            <a:r>
              <a:rPr lang="en-US" sz="2800" b="0" i="0" u="none" strike="sngStrike" cap="none" dirty="0" smtClean="0">
                <a:solidFill>
                  <a:srgbClr val="FF0000"/>
                </a:solidFill>
                <a:latin typeface="Calibri"/>
                <a:ea typeface="Calibri"/>
                <a:cs typeface="Calibri"/>
                <a:sym typeface="Calibri"/>
              </a:rPr>
              <a:t>millions</a:t>
            </a:r>
            <a:r>
              <a:rPr lang="en-US" sz="2800" b="0" i="0" u="none" strike="noStrike" cap="none" dirty="0" smtClean="0">
                <a:solidFill>
                  <a:schemeClr val="dk1"/>
                </a:solidFill>
                <a:latin typeface="Calibri"/>
                <a:ea typeface="Calibri"/>
                <a:cs typeface="Calibri"/>
                <a:sym typeface="Calibri"/>
              </a:rPr>
              <a:t> billions </a:t>
            </a:r>
            <a:r>
              <a:rPr lang="en-US" sz="2800" b="0" i="0" u="none" strike="noStrike" cap="none" dirty="0">
                <a:solidFill>
                  <a:schemeClr val="dk1"/>
                </a:solidFill>
                <a:latin typeface="Calibri"/>
                <a:ea typeface="Calibri"/>
                <a:cs typeface="Calibri"/>
                <a:sym typeface="Calibri"/>
              </a:rPr>
              <a:t>of </a:t>
            </a:r>
            <a:r>
              <a:rPr lang="en-US" sz="2800" b="0" i="0" u="none" strike="noStrike" cap="none" dirty="0" smtClean="0">
                <a:solidFill>
                  <a:schemeClr val="dk1"/>
                </a:solidFill>
                <a:latin typeface="Calibri"/>
                <a:ea typeface="Calibri"/>
                <a:cs typeface="Calibri"/>
                <a:sym typeface="Calibri"/>
              </a:rPr>
              <a:t>user accounts.</a:t>
            </a:r>
            <a:endParaRPr dirty="0"/>
          </a:p>
        </p:txBody>
      </p:sp>
      <p:pic>
        <p:nvPicPr>
          <p:cNvPr id="203" name="Shape 203" descr="http://blogs-images.forbes.com/tomiogeron/files/2011/10/linkedin_logo_11.jpg"/>
          <p:cNvPicPr preferRelativeResize="0"/>
          <p:nvPr/>
        </p:nvPicPr>
        <p:blipFill rotWithShape="1">
          <a:blip r:embed="rId3">
            <a:alphaModFix/>
          </a:blip>
          <a:srcRect l="9127" t="27272" r="10603" b="40807"/>
          <a:stretch/>
        </p:blipFill>
        <p:spPr>
          <a:xfrm>
            <a:off x="2348619" y="3960313"/>
            <a:ext cx="1229400" cy="366900"/>
          </a:xfrm>
          <a:prstGeom prst="rect">
            <a:avLst/>
          </a:prstGeom>
          <a:noFill/>
          <a:ln>
            <a:noFill/>
          </a:ln>
        </p:spPr>
      </p:pic>
      <p:pic>
        <p:nvPicPr>
          <p:cNvPr id="204" name="Shape 204" descr="http://friskymongoose.com/wp-content/uploads/2011/02/rock-you-logo.jpg"/>
          <p:cNvPicPr preferRelativeResize="0"/>
          <p:nvPr/>
        </p:nvPicPr>
        <p:blipFill rotWithShape="1">
          <a:blip r:embed="rId4">
            <a:alphaModFix/>
          </a:blip>
          <a:srcRect/>
          <a:stretch/>
        </p:blipFill>
        <p:spPr>
          <a:xfrm>
            <a:off x="3958940" y="3990839"/>
            <a:ext cx="2378400" cy="607200"/>
          </a:xfrm>
          <a:prstGeom prst="rect">
            <a:avLst/>
          </a:prstGeom>
          <a:noFill/>
          <a:ln>
            <a:noFill/>
          </a:ln>
        </p:spPr>
      </p:pic>
      <p:pic>
        <p:nvPicPr>
          <p:cNvPr id="205" name="Shape 205" descr="http://prime.peta.org/wp-content/uploads/2008/10/zappos.jpg"/>
          <p:cNvPicPr preferRelativeResize="0"/>
          <p:nvPr/>
        </p:nvPicPr>
        <p:blipFill rotWithShape="1">
          <a:blip r:embed="rId5">
            <a:alphaModFix/>
          </a:blip>
          <a:srcRect t="24868" b="25434"/>
          <a:stretch/>
        </p:blipFill>
        <p:spPr>
          <a:xfrm>
            <a:off x="6994501" y="3991643"/>
            <a:ext cx="1505700" cy="748200"/>
          </a:xfrm>
          <a:prstGeom prst="rect">
            <a:avLst/>
          </a:prstGeom>
          <a:noFill/>
          <a:ln>
            <a:noFill/>
          </a:ln>
        </p:spPr>
      </p:pic>
      <p:pic>
        <p:nvPicPr>
          <p:cNvPr id="206" name="Shape 206" descr="http://static4.businessinsider.com/image/4a6c958839a903010623f2a3/gawkers-latest-trendy-web-metric-branded-traffic.jpg"/>
          <p:cNvPicPr preferRelativeResize="0"/>
          <p:nvPr/>
        </p:nvPicPr>
        <p:blipFill rotWithShape="1">
          <a:blip r:embed="rId6">
            <a:alphaModFix/>
          </a:blip>
          <a:srcRect/>
          <a:stretch/>
        </p:blipFill>
        <p:spPr>
          <a:xfrm>
            <a:off x="5148095" y="4739946"/>
            <a:ext cx="1421100" cy="863400"/>
          </a:xfrm>
          <a:prstGeom prst="rect">
            <a:avLst/>
          </a:prstGeom>
          <a:noFill/>
          <a:ln>
            <a:noFill/>
          </a:ln>
        </p:spPr>
      </p:pic>
      <p:pic>
        <p:nvPicPr>
          <p:cNvPr id="207" name="Shape 207" descr="http://news.mindprocessors.com/wp-content/uploads/2012/11/adobe.jpg"/>
          <p:cNvPicPr preferRelativeResize="0"/>
          <p:nvPr/>
        </p:nvPicPr>
        <p:blipFill rotWithShape="1">
          <a:blip r:embed="rId7">
            <a:alphaModFix/>
          </a:blip>
          <a:srcRect/>
          <a:stretch/>
        </p:blipFill>
        <p:spPr>
          <a:xfrm>
            <a:off x="3148748" y="4790689"/>
            <a:ext cx="1789800" cy="830700"/>
          </a:xfrm>
          <a:prstGeom prst="rect">
            <a:avLst/>
          </a:prstGeom>
          <a:noFill/>
          <a:ln>
            <a:noFill/>
          </a:ln>
        </p:spPr>
      </p:pic>
      <p:pic>
        <p:nvPicPr>
          <p:cNvPr id="208" name="Shape 208" descr="http://hackersnewsbulletin.com/wp-content/uploads/2013/04/living-social-logo.jpg"/>
          <p:cNvPicPr preferRelativeResize="0"/>
          <p:nvPr/>
        </p:nvPicPr>
        <p:blipFill rotWithShape="1">
          <a:blip r:embed="rId8">
            <a:alphaModFix/>
          </a:blip>
          <a:srcRect/>
          <a:stretch/>
        </p:blipFill>
        <p:spPr>
          <a:xfrm>
            <a:off x="7038681" y="4942308"/>
            <a:ext cx="1805400" cy="657000"/>
          </a:xfrm>
          <a:prstGeom prst="rect">
            <a:avLst/>
          </a:prstGeom>
          <a:noFill/>
          <a:ln>
            <a:noFill/>
          </a:ln>
        </p:spPr>
      </p:pic>
      <p:pic>
        <p:nvPicPr>
          <p:cNvPr id="209" name="Shape 209" descr="http://assets.fontsinuse.com/static/use-media-items/15/14246/full-2048x768/522903b7/Yahoo_Logo.png"/>
          <p:cNvPicPr preferRelativeResize="0"/>
          <p:nvPr/>
        </p:nvPicPr>
        <p:blipFill rotWithShape="1">
          <a:blip r:embed="rId9">
            <a:alphaModFix/>
          </a:blip>
          <a:srcRect/>
          <a:stretch/>
        </p:blipFill>
        <p:spPr>
          <a:xfrm>
            <a:off x="1142948" y="4894158"/>
            <a:ext cx="2005800" cy="753300"/>
          </a:xfrm>
          <a:prstGeom prst="rect">
            <a:avLst/>
          </a:prstGeom>
          <a:noFill/>
          <a:ln>
            <a:noFill/>
          </a:ln>
        </p:spPr>
      </p:pic>
      <p:sp>
        <p:nvSpPr>
          <p:cNvPr id="210" name="Shape 21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p:nvPr/>
        </p:nvSpPr>
        <p:spPr>
          <a:xfrm>
            <a:off x="1679575" y="-1790700"/>
            <a:ext cx="5619750" cy="37433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sz="1800" b="0" i="0" u="none" strike="noStrike" cap="none">
              <a:solidFill>
                <a:srgbClr val="000000"/>
              </a:solidFill>
              <a:latin typeface="Calibri"/>
              <a:ea typeface="Calibri"/>
              <a:cs typeface="Calibri"/>
              <a:sym typeface="Calibri"/>
            </a:endParaRPr>
          </a:p>
        </p:txBody>
      </p:sp>
      <p:sp>
        <p:nvSpPr>
          <p:cNvPr id="211" name="Shape 211"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p:nvPr/>
        </p:nvSpPr>
        <p:spPr>
          <a:xfrm>
            <a:off x="1831975" y="-1638300"/>
            <a:ext cx="5619750" cy="37433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sz="1800" b="0" i="0" u="none" strike="noStrike" cap="none">
              <a:solidFill>
                <a:srgbClr val="000000"/>
              </a:solidFill>
              <a:latin typeface="Calibri"/>
              <a:ea typeface="Calibri"/>
              <a:cs typeface="Calibri"/>
              <a:sym typeface="Calibri"/>
            </a:endParaRPr>
          </a:p>
        </p:txBody>
      </p:sp>
      <p:pic>
        <p:nvPicPr>
          <p:cNvPr id="212" name="Shape 212" descr="http://cdn.redmondpie.com/wp-content/uploads/2013/08/Sony-logo.jpg"/>
          <p:cNvPicPr preferRelativeResize="0"/>
          <p:nvPr/>
        </p:nvPicPr>
        <p:blipFill rotWithShape="1">
          <a:blip r:embed="rId10">
            <a:alphaModFix/>
          </a:blip>
          <a:srcRect t="16482" b="27948"/>
          <a:stretch/>
        </p:blipFill>
        <p:spPr>
          <a:xfrm>
            <a:off x="4489450" y="3073397"/>
            <a:ext cx="1790100" cy="662700"/>
          </a:xfrm>
          <a:prstGeom prst="rect">
            <a:avLst/>
          </a:prstGeom>
          <a:noFill/>
          <a:ln>
            <a:noFill/>
          </a:ln>
        </p:spPr>
      </p:pic>
      <p:pic>
        <p:nvPicPr>
          <p:cNvPr id="213" name="Shape 213"/>
          <p:cNvPicPr preferRelativeResize="0"/>
          <p:nvPr/>
        </p:nvPicPr>
        <p:blipFill rotWithShape="1">
          <a:blip r:embed="rId11">
            <a:alphaModFix/>
          </a:blip>
          <a:srcRect/>
          <a:stretch/>
        </p:blipFill>
        <p:spPr>
          <a:xfrm>
            <a:off x="6430768" y="3058969"/>
            <a:ext cx="1587300" cy="633900"/>
          </a:xfrm>
          <a:prstGeom prst="rect">
            <a:avLst/>
          </a:prstGeom>
          <a:noFill/>
          <a:ln>
            <a:noFill/>
          </a:ln>
        </p:spPr>
      </p:pic>
      <p:pic>
        <p:nvPicPr>
          <p:cNvPr id="214" name="Shape 214"/>
          <p:cNvPicPr preferRelativeResize="0"/>
          <p:nvPr/>
        </p:nvPicPr>
        <p:blipFill rotWithShape="1">
          <a:blip r:embed="rId12">
            <a:alphaModFix/>
          </a:blip>
          <a:srcRect/>
          <a:stretch/>
        </p:blipFill>
        <p:spPr>
          <a:xfrm>
            <a:off x="350860" y="4146221"/>
            <a:ext cx="1398900" cy="624900"/>
          </a:xfrm>
          <a:prstGeom prst="rect">
            <a:avLst/>
          </a:prstGeom>
          <a:noFill/>
          <a:ln>
            <a:noFill/>
          </a:ln>
        </p:spPr>
      </p:pic>
      <p:pic>
        <p:nvPicPr>
          <p:cNvPr id="215" name="Shape 215"/>
          <p:cNvPicPr preferRelativeResize="0"/>
          <p:nvPr/>
        </p:nvPicPr>
        <p:blipFill rotWithShape="1">
          <a:blip r:embed="rId13">
            <a:alphaModFix/>
          </a:blip>
          <a:srcRect/>
          <a:stretch/>
        </p:blipFill>
        <p:spPr>
          <a:xfrm>
            <a:off x="457198" y="3003401"/>
            <a:ext cx="3602100" cy="900600"/>
          </a:xfrm>
          <a:prstGeom prst="rect">
            <a:avLst/>
          </a:prstGeom>
          <a:noFill/>
          <a:ln>
            <a:noFill/>
          </a:ln>
        </p:spPr>
      </p:pic>
      <p:pic>
        <p:nvPicPr>
          <p:cNvPr id="216" name="Shape 216"/>
          <p:cNvPicPr preferRelativeResize="0"/>
          <p:nvPr/>
        </p:nvPicPr>
        <p:blipFill>
          <a:blip r:embed="rId14">
            <a:alphaModFix/>
          </a:blip>
          <a:stretch>
            <a:fillRect/>
          </a:stretch>
        </p:blipFill>
        <p:spPr>
          <a:xfrm>
            <a:off x="8227257" y="3035900"/>
            <a:ext cx="3393243" cy="753300"/>
          </a:xfrm>
          <a:prstGeom prst="rect">
            <a:avLst/>
          </a:prstGeom>
          <a:noFill/>
          <a:ln>
            <a:noFill/>
          </a:ln>
        </p:spPr>
      </p:pic>
      <p:pic>
        <p:nvPicPr>
          <p:cNvPr id="217" name="Shape 217"/>
          <p:cNvPicPr preferRelativeResize="0"/>
          <p:nvPr/>
        </p:nvPicPr>
        <p:blipFill>
          <a:blip r:embed="rId15">
            <a:alphaModFix/>
          </a:blip>
          <a:stretch>
            <a:fillRect/>
          </a:stretch>
        </p:blipFill>
        <p:spPr>
          <a:xfrm>
            <a:off x="562699" y="5890261"/>
            <a:ext cx="3393252" cy="514472"/>
          </a:xfrm>
          <a:prstGeom prst="rect">
            <a:avLst/>
          </a:prstGeom>
          <a:noFill/>
          <a:ln>
            <a:noFill/>
          </a:ln>
        </p:spPr>
      </p:pic>
      <p:pic>
        <p:nvPicPr>
          <p:cNvPr id="218" name="Shape 218"/>
          <p:cNvPicPr preferRelativeResize="0"/>
          <p:nvPr/>
        </p:nvPicPr>
        <p:blipFill>
          <a:blip r:embed="rId16">
            <a:alphaModFix/>
          </a:blip>
          <a:stretch>
            <a:fillRect/>
          </a:stretch>
        </p:blipFill>
        <p:spPr>
          <a:xfrm>
            <a:off x="4189126" y="5770848"/>
            <a:ext cx="2776294" cy="657000"/>
          </a:xfrm>
          <a:prstGeom prst="rect">
            <a:avLst/>
          </a:prstGeom>
          <a:noFill/>
          <a:ln>
            <a:noFill/>
          </a:ln>
        </p:spPr>
      </p:pic>
      <p:pic>
        <p:nvPicPr>
          <p:cNvPr id="219" name="Shape 219"/>
          <p:cNvPicPr preferRelativeResize="0"/>
          <p:nvPr/>
        </p:nvPicPr>
        <p:blipFill>
          <a:blip r:embed="rId17">
            <a:alphaModFix/>
          </a:blip>
          <a:stretch>
            <a:fillRect/>
          </a:stretch>
        </p:blipFill>
        <p:spPr>
          <a:xfrm>
            <a:off x="8938495" y="3915188"/>
            <a:ext cx="2506018" cy="900600"/>
          </a:xfrm>
          <a:prstGeom prst="rect">
            <a:avLst/>
          </a:prstGeom>
          <a:noFill/>
          <a:ln>
            <a:noFill/>
          </a:ln>
        </p:spPr>
      </p:pic>
      <p:pic>
        <p:nvPicPr>
          <p:cNvPr id="220" name="Shape 220"/>
          <p:cNvPicPr preferRelativeResize="0"/>
          <p:nvPr/>
        </p:nvPicPr>
        <p:blipFill>
          <a:blip r:embed="rId18">
            <a:alphaModFix/>
          </a:blip>
          <a:stretch>
            <a:fillRect/>
          </a:stretch>
        </p:blipFill>
        <p:spPr>
          <a:xfrm>
            <a:off x="7198604" y="5801750"/>
            <a:ext cx="3720421" cy="662700"/>
          </a:xfrm>
          <a:prstGeom prst="rect">
            <a:avLst/>
          </a:prstGeom>
          <a:noFill/>
          <a:ln>
            <a:noFill/>
          </a:ln>
        </p:spPr>
      </p:pic>
      <p:pic>
        <p:nvPicPr>
          <p:cNvPr id="221" name="Shape 221"/>
          <p:cNvPicPr preferRelativeResize="0"/>
          <p:nvPr/>
        </p:nvPicPr>
        <p:blipFill>
          <a:blip r:embed="rId19">
            <a:alphaModFix/>
          </a:blip>
          <a:stretch>
            <a:fillRect/>
          </a:stretch>
        </p:blipFill>
        <p:spPr>
          <a:xfrm>
            <a:off x="9313550" y="4877071"/>
            <a:ext cx="1885925" cy="863400"/>
          </a:xfrm>
          <a:prstGeom prst="rect">
            <a:avLst/>
          </a:prstGeom>
          <a:noFill/>
          <a:ln>
            <a:noFill/>
          </a:ln>
        </p:spPr>
      </p:pic>
      <p:sp>
        <p:nvSpPr>
          <p:cNvPr id="2" name="Oval 1"/>
          <p:cNvSpPr/>
          <p:nvPr/>
        </p:nvSpPr>
        <p:spPr>
          <a:xfrm>
            <a:off x="180634" y="2694748"/>
            <a:ext cx="4157381" cy="1362342"/>
          </a:xfrm>
          <a:prstGeom prst="ellipse">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solidFill>
                  <a:schemeClr val="tx1"/>
                </a:solidFill>
                <a:latin typeface="Arial Black" pitchFamily="34" charset="0"/>
              </a:rPr>
              <a:t>PKKDF2-SHA256</a:t>
            </a:r>
          </a:p>
          <a:p>
            <a:endParaRPr lang="en-US" dirty="0">
              <a:latin typeface="Arial Black" pitchFamily="34" charset="0"/>
            </a:endParaRPr>
          </a:p>
          <a:p>
            <a:endParaRPr lang="en-US" dirty="0" smtClean="0">
              <a:latin typeface="Arial Black" pitchFamily="34" charset="0"/>
            </a:endParaRPr>
          </a:p>
          <a:p>
            <a:endParaRPr lang="en-US" dirty="0">
              <a:latin typeface="Arial Black" pitchFamily="34" charset="0"/>
            </a:endParaRPr>
          </a:p>
        </p:txBody>
      </p:sp>
      <p:sp>
        <p:nvSpPr>
          <p:cNvPr id="25" name="Oval 24"/>
          <p:cNvSpPr/>
          <p:nvPr/>
        </p:nvSpPr>
        <p:spPr>
          <a:xfrm>
            <a:off x="53975" y="3692869"/>
            <a:ext cx="1913895" cy="1362342"/>
          </a:xfrm>
          <a:prstGeom prst="ellipse">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6" name="Oval 25"/>
          <p:cNvSpPr/>
          <p:nvPr/>
        </p:nvSpPr>
        <p:spPr>
          <a:xfrm>
            <a:off x="1234853" y="4504637"/>
            <a:ext cx="1913895" cy="1362342"/>
          </a:xfrm>
          <a:prstGeom prst="ellipse">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7" name="Oval 26"/>
          <p:cNvSpPr/>
          <p:nvPr/>
        </p:nvSpPr>
        <p:spPr>
          <a:xfrm>
            <a:off x="8018068" y="2694748"/>
            <a:ext cx="3945332" cy="1362342"/>
          </a:xfrm>
          <a:prstGeom prst="ellipse">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Rectangle 2"/>
          <p:cNvSpPr/>
          <p:nvPr/>
        </p:nvSpPr>
        <p:spPr>
          <a:xfrm>
            <a:off x="3272608" y="3990839"/>
            <a:ext cx="8690791" cy="25555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mc:AlternateContent xmlns:mc="http://schemas.openxmlformats.org/markup-compatibility/2006">
        <mc:Choice xmlns:a14="http://schemas.microsoft.com/office/drawing/2010/main" Requires="a14">
          <p:sp>
            <p:nvSpPr>
              <p:cNvPr id="30" name="TextBox 29"/>
              <p:cNvSpPr txBox="1"/>
              <p:nvPr/>
            </p:nvSpPr>
            <p:spPr>
              <a:xfrm>
                <a:off x="3552681" y="4085715"/>
                <a:ext cx="8579656" cy="1974323"/>
              </a:xfrm>
              <a:prstGeom prst="rect">
                <a:avLst/>
              </a:prstGeom>
              <a:noFill/>
            </p:spPr>
            <p:txBody>
              <a:bodyPr wrap="none" rtlCol="0">
                <a:spAutoFit/>
              </a:bodyPr>
              <a:lstStyle/>
              <a:p>
                <a:r>
                  <a:rPr lang="en-US" sz="4000" dirty="0" smtClean="0">
                    <a:latin typeface="Arial Black" pitchFamily="34" charset="0"/>
                    <a:cs typeface="Arial" panose="020B0604020202020204" pitchFamily="34" charset="0"/>
                  </a:rPr>
                  <a:t>PBKDF2-SHA256</a:t>
                </a:r>
              </a:p>
              <a:p>
                <a:r>
                  <a:rPr lang="en-US" sz="4000" dirty="0" smtClean="0">
                    <a:latin typeface="Arial Black" pitchFamily="34" charset="0"/>
                    <a:cs typeface="Arial" panose="020B0604020202020204" pitchFamily="34" charset="0"/>
                  </a:rPr>
                  <a:t>(</a:t>
                </a:r>
                <a14:m>
                  <m:oMath xmlns:m="http://schemas.openxmlformats.org/officeDocument/2006/math">
                    <m:r>
                      <a:rPr lang="en-US" sz="4000" b="1" i="1" smtClean="0">
                        <a:latin typeface="Cambria Math"/>
                        <a:ea typeface="Cambria Math"/>
                      </a:rPr>
                      <m:t>𝛕</m:t>
                    </m:r>
                    <m:r>
                      <a:rPr lang="en-US" sz="4000" b="1" i="0" smtClean="0">
                        <a:latin typeface="Cambria Math"/>
                      </a:rPr>
                      <m:t>=</m:t>
                    </m:r>
                    <m:sSup>
                      <m:sSupPr>
                        <m:ctrlPr>
                          <a:rPr lang="en-US" sz="4000" b="1" i="1" smtClean="0">
                            <a:latin typeface="Cambria Math" panose="02040503050406030204" pitchFamily="18" charset="0"/>
                          </a:rPr>
                        </m:ctrlPr>
                      </m:sSupPr>
                      <m:e>
                        <m:r>
                          <a:rPr lang="en-US" sz="4000" b="1" i="0" smtClean="0">
                            <a:latin typeface="Cambria Math"/>
                          </a:rPr>
                          <m:t>𝟏𝟎</m:t>
                        </m:r>
                      </m:e>
                      <m:sup>
                        <m:r>
                          <a:rPr lang="en-US" sz="4000" b="1" i="0" smtClean="0">
                            <a:latin typeface="Cambria Math"/>
                          </a:rPr>
                          <m:t>𝟓</m:t>
                        </m:r>
                      </m:sup>
                    </m:sSup>
                  </m:oMath>
                </a14:m>
                <a:r>
                  <a:rPr lang="en-US" sz="4000" dirty="0" smtClean="0">
                    <a:latin typeface="Arial Black" pitchFamily="34" charset="0"/>
                    <a:cs typeface="Arial" panose="020B0604020202020204" pitchFamily="34" charset="0"/>
                  </a:rPr>
                  <a:t> iterations)</a:t>
                </a:r>
              </a:p>
              <a:p>
                <a:r>
                  <a:rPr lang="en-US" sz="4000" dirty="0" smtClean="0">
                    <a:latin typeface="Arial Black" pitchFamily="34" charset="0"/>
                    <a:cs typeface="Arial" panose="020B0604020202020204" pitchFamily="34" charset="0"/>
                  </a:rPr>
                  <a:t>NIST 2017 Guidelines:</a:t>
                </a:r>
                <a14:m>
                  <m:oMath xmlns:m="http://schemas.openxmlformats.org/officeDocument/2006/math">
                    <m:r>
                      <a:rPr lang="en-US" sz="4000" b="0" i="0" smtClean="0">
                        <a:latin typeface="Cambria Math"/>
                        <a:ea typeface="Cambria Math"/>
                      </a:rPr>
                      <m:t> </m:t>
                    </m:r>
                    <m:r>
                      <a:rPr lang="en-US" sz="4000" b="1" i="1">
                        <a:latin typeface="Cambria Math"/>
                        <a:ea typeface="Cambria Math"/>
                      </a:rPr>
                      <m:t>𝛕</m:t>
                    </m:r>
                    <m:r>
                      <a:rPr lang="en-US" sz="4000" b="1" i="0" smtClean="0">
                        <a:latin typeface="Cambria Math"/>
                      </a:rPr>
                      <m:t>&gt;</m:t>
                    </m:r>
                    <m:sSup>
                      <m:sSupPr>
                        <m:ctrlPr>
                          <a:rPr lang="en-US" sz="4000" b="1" i="1">
                            <a:latin typeface="Cambria Math" panose="02040503050406030204" pitchFamily="18" charset="0"/>
                          </a:rPr>
                        </m:ctrlPr>
                      </m:sSupPr>
                      <m:e>
                        <m:r>
                          <a:rPr lang="en-US" sz="4000" b="1" i="0">
                            <a:latin typeface="Cambria Math"/>
                          </a:rPr>
                          <m:t>𝟏𝟎</m:t>
                        </m:r>
                      </m:e>
                      <m:sup>
                        <m:r>
                          <a:rPr lang="en-US" sz="4000" b="1" i="0" smtClean="0">
                            <a:latin typeface="Cambria Math"/>
                          </a:rPr>
                          <m:t>𝟒</m:t>
                        </m:r>
                      </m:sup>
                    </m:sSup>
                  </m:oMath>
                </a14:m>
                <a:r>
                  <a:rPr lang="en-US" sz="4000" b="1" dirty="0" smtClean="0">
                    <a:latin typeface="Arial Black" pitchFamily="34" charset="0"/>
                    <a:cs typeface="Arial" panose="020B0604020202020204" pitchFamily="34" charset="0"/>
                  </a:rPr>
                  <a:t> </a:t>
                </a:r>
                <a:endParaRPr lang="en-US" sz="4000" b="1" dirty="0">
                  <a:latin typeface="Arial Black" pitchFamily="34" charset="0"/>
                  <a:cs typeface="Arial" panose="020B0604020202020204" pitchFamily="34" charset="0"/>
                </a:endParaRPr>
              </a:p>
            </p:txBody>
          </p:sp>
        </mc:Choice>
        <mc:Fallback>
          <p:sp>
            <p:nvSpPr>
              <p:cNvPr id="30" name="TextBox 29"/>
              <p:cNvSpPr txBox="1">
                <a:spLocks noRot="1" noChangeAspect="1" noMove="1" noResize="1" noEditPoints="1" noAdjustHandles="1" noChangeArrowheads="1" noChangeShapeType="1" noTextEdit="1"/>
              </p:cNvSpPr>
              <p:nvPr/>
            </p:nvSpPr>
            <p:spPr>
              <a:xfrm>
                <a:off x="3552681" y="4085715"/>
                <a:ext cx="8579656" cy="1974323"/>
              </a:xfrm>
              <a:prstGeom prst="rect">
                <a:avLst/>
              </a:prstGeom>
              <a:blipFill>
                <a:blip r:embed="rId20"/>
                <a:stretch>
                  <a:fillRect l="-2559" t="-5556" b="-12654"/>
                </a:stretch>
              </a:blipFill>
            </p:spPr>
            <p:txBody>
              <a:bodyPr/>
              <a:lstStyle/>
              <a:p>
                <a:r>
                  <a:rPr lang="en-US">
                    <a:noFill/>
                  </a:rPr>
                  <a:t> </a:t>
                </a:r>
              </a:p>
            </p:txBody>
          </p:sp>
        </mc:Fallback>
      </mc:AlternateContent>
      <p:pic>
        <p:nvPicPr>
          <p:cNvPr id="31" name="Content Placeholder 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358796" y="2779309"/>
            <a:ext cx="1274670" cy="302399"/>
          </a:xfrm>
          <a:prstGeom prst="rect">
            <a:avLst/>
          </a:prstGeom>
          <a:noFill/>
          <a:ln>
            <a:noFill/>
          </a:ln>
        </p:spPr>
      </p:pic>
      <p:pic>
        <p:nvPicPr>
          <p:cNvPr id="32" name="Content Placeholder 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679575" y="4765838"/>
            <a:ext cx="1274670" cy="302399"/>
          </a:xfrm>
          <a:prstGeom prst="rect">
            <a:avLst/>
          </a:prstGeom>
          <a:noFill/>
          <a:ln>
            <a:noFill/>
          </a:ln>
        </p:spPr>
      </p:pic>
      <p:pic>
        <p:nvPicPr>
          <p:cNvPr id="33" name="Content Placeholder 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50860" y="3894639"/>
            <a:ext cx="1274670" cy="302399"/>
          </a:xfrm>
          <a:prstGeom prst="rect">
            <a:avLst/>
          </a:prstGeom>
          <a:noFill/>
          <a:ln>
            <a:noFill/>
          </a:ln>
        </p:spPr>
      </p:pic>
      <p:cxnSp>
        <p:nvCxnSpPr>
          <p:cNvPr id="5" name="Straight Arrow Connector 4"/>
          <p:cNvCxnSpPr/>
          <p:nvPr/>
        </p:nvCxnSpPr>
        <p:spPr>
          <a:xfrm flipH="1" flipV="1">
            <a:off x="4059298" y="3453701"/>
            <a:ext cx="582552" cy="50661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Shape 179"/>
          <p:cNvSpPr txBox="1">
            <a:spLocks noGrp="1"/>
          </p:cNvSpPr>
          <p:nvPr>
            <p:ph type="sldNum" idx="12"/>
          </p:nvPr>
        </p:nvSpPr>
        <p:spPr>
          <a:xfrm>
            <a:off x="9058814" y="640473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800" b="0" i="0" u="none" strike="noStrike" cap="none">
                <a:solidFill>
                  <a:srgbClr val="000000"/>
                </a:solidFill>
                <a:latin typeface="Calibri"/>
                <a:ea typeface="Calibri"/>
                <a:cs typeface="Calibri"/>
                <a:sym typeface="Calibri"/>
              </a:rPr>
              <a:t>5</a:t>
            </a:fld>
            <a:endParaRPr sz="18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0256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53147" y="1655535"/>
            <a:ext cx="2560947" cy="2704953"/>
            <a:chOff x="4358772" y="1507304"/>
            <a:chExt cx="2464321" cy="2602892"/>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79" t="18246"/>
            <a:stretch/>
          </p:blipFill>
          <p:spPr bwMode="auto">
            <a:xfrm>
              <a:off x="4358772" y="1507304"/>
              <a:ext cx="2464321" cy="1973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00"/>
            <a:stretch/>
          </p:blipFill>
          <p:spPr bwMode="auto">
            <a:xfrm>
              <a:off x="4476695" y="3439990"/>
              <a:ext cx="2241509" cy="670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1"/>
          <p:cNvSpPr>
            <a:spLocks noGrp="1"/>
          </p:cNvSpPr>
          <p:nvPr>
            <p:ph type="title"/>
          </p:nvPr>
        </p:nvSpPr>
        <p:spPr/>
        <p:txBody>
          <a:bodyPr/>
          <a:lstStyle/>
          <a:p>
            <a:r>
              <a:rPr lang="en-US" dirty="0" smtClean="0"/>
              <a:t>What is the ASIC Advantage?</a:t>
            </a:r>
            <a:endParaRPr lang="en-US" dirty="0"/>
          </a:p>
        </p:txBody>
      </p:sp>
      <p:sp>
        <p:nvSpPr>
          <p:cNvPr id="4" name="Slide Number Placeholder 3"/>
          <p:cNvSpPr>
            <a:spLocks noGrp="1"/>
          </p:cNvSpPr>
          <p:nvPr>
            <p:ph type="sldNum" sz="quarter" idx="12"/>
          </p:nvPr>
        </p:nvSpPr>
        <p:spPr/>
        <p:txBody>
          <a:bodyPr/>
          <a:lstStyle/>
          <a:p>
            <a:fld id="{6EA6D8CF-3CDE-4807-BCD2-C9F2B831AAA5}" type="slidenum">
              <a:rPr lang="en-US" smtClean="0"/>
              <a:t>6</a:t>
            </a:fld>
            <a:endParaRPr lang="en-US"/>
          </a:p>
        </p:txBody>
      </p:sp>
      <p:sp>
        <p:nvSpPr>
          <p:cNvPr id="10" name="Rectangle 9"/>
          <p:cNvSpPr/>
          <p:nvPr/>
        </p:nvSpPr>
        <p:spPr>
          <a:xfrm>
            <a:off x="4693056" y="3581400"/>
            <a:ext cx="3608680" cy="553998"/>
          </a:xfrm>
          <a:prstGeom prst="rect">
            <a:avLst/>
          </a:prstGeom>
        </p:spPr>
        <p:txBody>
          <a:bodyPr wrap="none">
            <a:spAutoFit/>
          </a:bodyPr>
          <a:lstStyle/>
          <a:p>
            <a:pPr algn="ctr"/>
            <a:r>
              <a:rPr lang="en-US" sz="3000" dirty="0">
                <a:solidFill>
                  <a:srgbClr val="FF0000"/>
                </a:solidFill>
                <a:latin typeface="Calibri" panose="020F0502020204030204" pitchFamily="34" charset="0"/>
                <a:cs typeface="Calibri" panose="020F0502020204030204" pitchFamily="34" charset="0"/>
              </a:rPr>
              <a:t>&gt;200,000x faster than</a:t>
            </a:r>
          </a:p>
        </p:txBody>
      </p:sp>
      <p:sp>
        <p:nvSpPr>
          <p:cNvPr id="3" name="AutoShape 2" descr="Image result for cpu image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pic>
        <p:nvPicPr>
          <p:cNvPr id="1028" name="Picture 4" descr="Image result for cpu 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8201" y="3466768"/>
            <a:ext cx="809625" cy="80962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Image result for pile of CPU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pic>
        <p:nvPicPr>
          <p:cNvPr id="1032" name="Picture 8" descr="File:RetiredCPU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10336" y="1905000"/>
            <a:ext cx="2186516" cy="143216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2800" y="1905000"/>
            <a:ext cx="2056800" cy="1432168"/>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7"/>
          <p:cNvSpPr>
            <a:spLocks noGrp="1"/>
          </p:cNvSpPr>
          <p:nvPr>
            <p:ph idx="1"/>
          </p:nvPr>
        </p:nvSpPr>
        <p:spPr>
          <a:xfrm>
            <a:off x="2382596" y="4982444"/>
            <a:ext cx="8229600" cy="738664"/>
          </a:xfrm>
        </p:spPr>
        <p:txBody>
          <a:bodyPr/>
          <a:lstStyle/>
          <a:p>
            <a:pPr marL="0" indent="0">
              <a:buNone/>
            </a:pPr>
            <a:r>
              <a:rPr lang="en-US" dirty="0" smtClean="0"/>
              <a:t>  $$ per </a:t>
            </a:r>
            <a:r>
              <a:rPr lang="en-US" dirty="0" err="1" smtClean="0"/>
              <a:t>eval</a:t>
            </a:r>
            <a:r>
              <a:rPr lang="en-US" dirty="0" smtClean="0"/>
              <a:t>():         capital                    +      electricity  </a:t>
            </a:r>
            <a:r>
              <a:rPr lang="en-US" dirty="0" smtClean="0">
                <a:sym typeface="Wingdings" panose="05000000000000000000" pitchFamily="2" charset="2"/>
              </a:rPr>
              <a:t>                     </a:t>
            </a:r>
            <a:endParaRPr lang="en-US" dirty="0">
              <a:sym typeface="Wingdings" panose="05000000000000000000" pitchFamily="2" charset="2"/>
            </a:endParaRPr>
          </a:p>
        </p:txBody>
      </p:sp>
      <p:grpSp>
        <p:nvGrpSpPr>
          <p:cNvPr id="17" name="Group 16"/>
          <p:cNvGrpSpPr/>
          <p:nvPr/>
        </p:nvGrpSpPr>
        <p:grpSpPr>
          <a:xfrm>
            <a:off x="4594813" y="5791200"/>
            <a:ext cx="3026791" cy="640378"/>
            <a:chOff x="2753157" y="5791200"/>
            <a:chExt cx="3026791" cy="640378"/>
          </a:xfrm>
        </p:grpSpPr>
        <p:cxnSp>
          <p:nvCxnSpPr>
            <p:cNvPr id="16" name="Straight Arrow Connector 15"/>
            <p:cNvCxnSpPr/>
            <p:nvPr/>
          </p:nvCxnSpPr>
          <p:spPr>
            <a:xfrm>
              <a:off x="2871326" y="5791200"/>
              <a:ext cx="2666349" cy="0"/>
            </a:xfrm>
            <a:prstGeom prst="straightConnector1">
              <a:avLst/>
            </a:prstGeom>
            <a:ln w="25400">
              <a:solidFill>
                <a:schemeClr val="tx1"/>
              </a:solidFill>
              <a:headEnd w="med" len="med"/>
              <a:tailEnd type="none" w="lg" len="lg"/>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753157" y="5877580"/>
              <a:ext cx="3026791" cy="553998"/>
            </a:xfrm>
            <a:prstGeom prst="rect">
              <a:avLst/>
            </a:prstGeom>
          </p:spPr>
          <p:txBody>
            <a:bodyPr wrap="none">
              <a:spAutoFit/>
            </a:bodyPr>
            <a:lstStyle/>
            <a:p>
              <a:pPr algn="ctr"/>
              <a:r>
                <a:rPr lang="en-US" sz="3000" dirty="0">
                  <a:latin typeface="Calibri" panose="020F0502020204030204" pitchFamily="34" charset="0"/>
                  <a:cs typeface="Calibri" panose="020F0502020204030204" pitchFamily="34" charset="0"/>
                </a:rPr>
                <a:t># of lifetime </a:t>
              </a:r>
              <a:r>
                <a:rPr lang="en-US" sz="3000" dirty="0" err="1">
                  <a:latin typeface="Calibri" panose="020F0502020204030204" pitchFamily="34" charset="0"/>
                  <a:cs typeface="Calibri" panose="020F0502020204030204" pitchFamily="34" charset="0"/>
                </a:rPr>
                <a:t>eval</a:t>
              </a:r>
              <a:r>
                <a:rPr lang="en-US" sz="3000" dirty="0">
                  <a:latin typeface="Calibri" panose="020F0502020204030204" pitchFamily="34" charset="0"/>
                  <a:cs typeface="Calibri" panose="020F0502020204030204" pitchFamily="34" charset="0"/>
                </a:rPr>
                <a:t>()</a:t>
              </a:r>
            </a:p>
          </p:txBody>
        </p:sp>
      </p:grpSp>
    </p:spTree>
    <p:extLst>
      <p:ext uri="{BB962C8B-B14F-4D97-AF65-F5344CB8AC3E}">
        <p14:creationId xmlns:p14="http://schemas.microsoft.com/office/powerpoint/2010/main" val="92548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fade">
                                      <p:cBhvr>
                                        <p:cTn id="25" dur="500"/>
                                        <p:tgtEl>
                                          <p:spTgt spid="1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ASIC Advantage?</a:t>
            </a:r>
            <a:endParaRPr lang="en-US" i="1" dirty="0"/>
          </a:p>
        </p:txBody>
      </p:sp>
      <p:sp>
        <p:nvSpPr>
          <p:cNvPr id="4" name="Slide Number Placeholder 3"/>
          <p:cNvSpPr>
            <a:spLocks noGrp="1"/>
          </p:cNvSpPr>
          <p:nvPr>
            <p:ph type="sldNum" sz="quarter" idx="12"/>
          </p:nvPr>
        </p:nvSpPr>
        <p:spPr/>
        <p:txBody>
          <a:bodyPr/>
          <a:lstStyle/>
          <a:p>
            <a:fld id="{6EA6D8CF-3CDE-4807-BCD2-C9F2B831AAA5}" type="slidenum">
              <a:rPr lang="en-US" smtClean="0"/>
              <a:t>7</a:t>
            </a:fld>
            <a:endParaRPr lang="en-US" dirty="0"/>
          </a:p>
        </p:txBody>
      </p:sp>
      <p:pic>
        <p:nvPicPr>
          <p:cNvPr id="29" name="Picture 4" descr="Image result for cpu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6" y="2404613"/>
            <a:ext cx="809625" cy="8096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6" descr="alt=&quot;Coin clip art free downloads free clipart image image&quot; title=&quot;Coin clip art free downloads free clipart image image&quo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1" y="1696926"/>
            <a:ext cx="487745" cy="47908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8" descr="alt=&quot;Coin clip art free free clipart image 2 image&quot; title=&quot;Coin clip art free free clipart image 2 image&quot; "/>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8810"/>
          <a:stretch/>
        </p:blipFill>
        <p:spPr bwMode="auto">
          <a:xfrm>
            <a:off x="7296150" y="1318737"/>
            <a:ext cx="452120" cy="98412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479" t="18246"/>
          <a:stretch/>
        </p:blipFill>
        <p:spPr bwMode="auto">
          <a:xfrm>
            <a:off x="2834705" y="2302859"/>
            <a:ext cx="1264920" cy="1013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10" descr="alt=&quot;light-bulbs2.jpg&quo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7811" t="29154" r="36431" b="14843"/>
          <a:stretch/>
        </p:blipFill>
        <p:spPr bwMode="auto">
          <a:xfrm>
            <a:off x="7162801" y="3406616"/>
            <a:ext cx="962663" cy="156972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alt=&quot;Incandescent Light Bulbs Banned - Ritter Lumber&quo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8662" t="17205" r="26671" b="6795"/>
          <a:stretch/>
        </p:blipFill>
        <p:spPr bwMode="auto">
          <a:xfrm>
            <a:off x="3263633" y="3665694"/>
            <a:ext cx="546367" cy="853442"/>
          </a:xfrm>
          <a:prstGeom prst="rect">
            <a:avLst/>
          </a:prstGeom>
          <a:noFill/>
          <a:extLst>
            <a:ext uri="{909E8E84-426E-40DD-AFC4-6F175D3DCCD1}">
              <a14:hiddenFill xmlns:a14="http://schemas.microsoft.com/office/drawing/2010/main">
                <a:solidFill>
                  <a:srgbClr val="FFFFFF"/>
                </a:solidFill>
              </a14:hiddenFill>
            </a:ext>
          </a:extLst>
        </p:spPr>
      </p:pic>
      <p:sp>
        <p:nvSpPr>
          <p:cNvPr id="20" name="Content Placeholder 7"/>
          <p:cNvSpPr txBox="1">
            <a:spLocks/>
          </p:cNvSpPr>
          <p:nvPr/>
        </p:nvSpPr>
        <p:spPr>
          <a:xfrm>
            <a:off x="1981200" y="5791200"/>
            <a:ext cx="8229600" cy="457200"/>
          </a:xfrm>
          <a:prstGeom prst="rect">
            <a:avLst/>
          </a:prstGeom>
        </p:spPr>
        <p:txBody>
          <a:bodyPr vert="horz" lIns="0" tIns="0" rIns="0" bIns="0" rtlCol="0" anchor="t">
            <a:noAutofit/>
          </a:bodyPr>
          <a:lstStyle>
            <a:lvl1pPr marL="0" indent="0" algn="ctr" defTabSz="914400" rtl="0" eaLnBrk="1" latinLnBrk="0" hangingPunct="1">
              <a:lnSpc>
                <a:spcPct val="90000"/>
              </a:lnSpc>
              <a:spcBef>
                <a:spcPts val="0"/>
              </a:spcBef>
              <a:buClr>
                <a:schemeClr val="tx1">
                  <a:lumMod val="60000"/>
                  <a:lumOff val="40000"/>
                </a:schemeClr>
              </a:buClr>
              <a:buSzPct val="90000"/>
              <a:buFont typeface="Arial" panose="020B0604020202020204" pitchFamily="34" charset="0"/>
              <a:buNone/>
              <a:defRPr sz="2800" kern="1200">
                <a:solidFill>
                  <a:schemeClr val="tx1"/>
                </a:solidFill>
                <a:latin typeface="Gill Sans" charset="0"/>
                <a:ea typeface="Gill Sans" charset="0"/>
                <a:cs typeface="Gill Sans" charset="0"/>
              </a:defRPr>
            </a:lvl1pPr>
            <a:lvl2pPr marL="0" indent="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2pPr>
            <a:lvl3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3pPr>
            <a:lvl4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4pPr>
            <a:lvl5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5pPr>
            <a:lvl6pPr marL="0" indent="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None/>
              <a:defRPr sz="2000" kern="1200">
                <a:solidFill>
                  <a:schemeClr val="accent4"/>
                </a:solidFill>
                <a:latin typeface="+mn-lt"/>
                <a:ea typeface="+mn-ea"/>
                <a:cs typeface="+mn-cs"/>
              </a:defRPr>
            </a:lvl6pPr>
            <a:lvl7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7pPr>
            <a:lvl8pPr marL="0" indent="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None/>
              <a:defRPr sz="2000" kern="1200">
                <a:solidFill>
                  <a:schemeClr val="accent4"/>
                </a:solidFill>
                <a:latin typeface="+mn-lt"/>
                <a:ea typeface="+mn-ea"/>
                <a:cs typeface="+mn-cs"/>
              </a:defRPr>
            </a:lvl8pPr>
            <a:lvl9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9pPr>
          </a:lstStyle>
          <a:p>
            <a:r>
              <a:rPr lang="en-US" sz="3400" dirty="0">
                <a:latin typeface="Calibri" panose="020F0502020204030204" pitchFamily="34" charset="0"/>
                <a:ea typeface="Cambria Math" panose="02040503050406030204" pitchFamily="18" charset="0"/>
                <a:cs typeface="Calibri" panose="020F0502020204030204" pitchFamily="34" charset="0"/>
              </a:rPr>
              <a:t>  $$ per </a:t>
            </a:r>
            <a:r>
              <a:rPr lang="en-US" sz="3400" dirty="0" err="1">
                <a:latin typeface="Calibri" panose="020F0502020204030204" pitchFamily="34" charset="0"/>
                <a:ea typeface="Cambria Math" panose="02040503050406030204" pitchFamily="18" charset="0"/>
                <a:cs typeface="Calibri" panose="020F0502020204030204" pitchFamily="34" charset="0"/>
              </a:rPr>
              <a:t>eval</a:t>
            </a:r>
            <a:r>
              <a:rPr lang="en-US" sz="3400" dirty="0">
                <a:latin typeface="Calibri" panose="020F0502020204030204" pitchFamily="34" charset="0"/>
                <a:ea typeface="Cambria Math" panose="02040503050406030204" pitchFamily="18" charset="0"/>
                <a:cs typeface="Calibri" panose="020F0502020204030204" pitchFamily="34" charset="0"/>
              </a:rPr>
              <a:t>():  amortized capital + electricity</a:t>
            </a:r>
            <a:r>
              <a:rPr lang="en-US" sz="3400" dirty="0">
                <a:latin typeface="Calibri" panose="020F0502020204030204" pitchFamily="34" charset="0"/>
                <a:ea typeface="Cambria Math" panose="02040503050406030204" pitchFamily="18" charset="0"/>
                <a:cs typeface="Calibri" panose="020F0502020204030204" pitchFamily="34" charset="0"/>
                <a:sym typeface="Wingdings" panose="05000000000000000000" pitchFamily="2" charset="2"/>
              </a:rPr>
              <a:t>                  </a:t>
            </a:r>
          </a:p>
        </p:txBody>
      </p:sp>
    </p:spTree>
    <p:extLst>
      <p:ext uri="{BB962C8B-B14F-4D97-AF65-F5344CB8AC3E}">
        <p14:creationId xmlns:p14="http://schemas.microsoft.com/office/powerpoint/2010/main" val="229285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914400"/>
            <a:ext cx="8686800" cy="2908489"/>
          </a:xfrm>
          <a:prstGeom prst="rect">
            <a:avLst/>
          </a:prstGeom>
        </p:spPr>
        <p:txBody>
          <a:bodyPr wrap="square">
            <a:spAutoFit/>
          </a:bodyPr>
          <a:lstStyle/>
          <a:p>
            <a:pPr algn="ctr">
              <a:lnSpc>
                <a:spcPct val="150000"/>
              </a:lnSpc>
            </a:pPr>
            <a:r>
              <a:rPr lang="en-US" sz="3200" dirty="0">
                <a:latin typeface="Calibri" panose="020F0502020204030204" pitchFamily="34" charset="0"/>
                <a:cs typeface="Calibri" panose="020F0502020204030204" pitchFamily="34" charset="0"/>
              </a:rPr>
              <a:t>Memory-hard functions </a:t>
            </a:r>
            <a:r>
              <a:rPr lang="en-US" sz="2400" dirty="0">
                <a:latin typeface="Calibri" panose="020F0502020204030204" pitchFamily="34" charset="0"/>
                <a:cs typeface="Calibri" panose="020F0502020204030204" pitchFamily="34" charset="0"/>
              </a:rPr>
              <a:t>[Percival’09 (</a:t>
            </a:r>
            <a:r>
              <a:rPr lang="en-US" sz="2400" dirty="0" err="1">
                <a:latin typeface="Calibri" panose="020F0502020204030204" pitchFamily="34" charset="0"/>
                <a:cs typeface="Calibri" panose="020F0502020204030204" pitchFamily="34" charset="0"/>
              </a:rPr>
              <a:t>scrypt</a:t>
            </a:r>
            <a:r>
              <a:rPr lang="en-US" sz="2400" dirty="0">
                <a:latin typeface="Calibri" panose="020F0502020204030204" pitchFamily="34" charset="0"/>
                <a:cs typeface="Calibri" panose="020F0502020204030204" pitchFamily="34" charset="0"/>
              </a:rPr>
              <a:t>)]:</a:t>
            </a:r>
          </a:p>
          <a:p>
            <a:pPr algn="just">
              <a:lnSpc>
                <a:spcPct val="150000"/>
              </a:lnSpc>
            </a:pPr>
            <a:r>
              <a:rPr lang="en-US" sz="3000" dirty="0" smtClean="0">
                <a:solidFill>
                  <a:schemeClr val="bg1">
                    <a:lumMod val="50000"/>
                  </a:schemeClr>
                </a:solidFill>
                <a:latin typeface="Calibri" panose="020F0502020204030204" pitchFamily="34" charset="0"/>
                <a:cs typeface="Calibri" panose="020F0502020204030204" pitchFamily="34" charset="0"/>
              </a:rPr>
              <a:t>“</a:t>
            </a:r>
            <a:r>
              <a:rPr lang="en-US" sz="3000" dirty="0">
                <a:solidFill>
                  <a:schemeClr val="bg1">
                    <a:lumMod val="50000"/>
                  </a:schemeClr>
                </a:solidFill>
                <a:latin typeface="Calibri" panose="020F0502020204030204" pitchFamily="34" charset="0"/>
                <a:cs typeface="Calibri" panose="020F0502020204030204" pitchFamily="34" charset="0"/>
              </a:rPr>
              <a:t>A natural way to reduce the advantage provided by an attacker’s ability to construct highly parallel circuits is to </a:t>
            </a:r>
            <a:r>
              <a:rPr lang="en-US" sz="3000" b="1" dirty="0">
                <a:latin typeface="Calibri" panose="020F0502020204030204" pitchFamily="34" charset="0"/>
                <a:cs typeface="Calibri" panose="020F0502020204030204" pitchFamily="34" charset="0"/>
              </a:rPr>
              <a:t>increase the size of the circuit</a:t>
            </a:r>
            <a:r>
              <a:rPr lang="en-US" sz="3000" b="1" dirty="0" smtClean="0">
                <a:latin typeface="Calibri" panose="020F0502020204030204" pitchFamily="34" charset="0"/>
                <a:cs typeface="Calibri" panose="020F0502020204030204" pitchFamily="34" charset="0"/>
              </a:rPr>
              <a:t>.”</a:t>
            </a:r>
            <a:endParaRPr lang="en-US" sz="3000" b="1" dirty="0" smtClean="0">
              <a:latin typeface="Calibri" panose="020F0502020204030204" pitchFamily="34" charset="0"/>
              <a:cs typeface="Calibri" panose="020F0502020204030204" pitchFamily="34" charset="0"/>
            </a:endParaRPr>
          </a:p>
        </p:txBody>
      </p:sp>
      <p:sp>
        <p:nvSpPr>
          <p:cNvPr id="6" name="Title 1"/>
          <p:cNvSpPr txBox="1">
            <a:spLocks/>
          </p:cNvSpPr>
          <p:nvPr/>
        </p:nvSpPr>
        <p:spPr>
          <a:xfrm>
            <a:off x="1981200" y="330200"/>
            <a:ext cx="8229600" cy="584200"/>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4400" b="1" kern="1200" cap="none" baseline="0">
                <a:solidFill>
                  <a:schemeClr val="tx1"/>
                </a:solidFill>
                <a:latin typeface="Gill Sans" charset="0"/>
                <a:ea typeface="Gill Sans" charset="0"/>
                <a:cs typeface="Gill Sans" charset="0"/>
              </a:defRPr>
            </a:lvl1pPr>
          </a:lstStyle>
          <a:p>
            <a:r>
              <a:rPr lang="en-US" sz="4800" b="0" dirty="0">
                <a:latin typeface="Calibri" panose="020F0502020204030204" pitchFamily="34" charset="0"/>
                <a:ea typeface="Cambria Math" panose="02040503050406030204" pitchFamily="18" charset="0"/>
                <a:cs typeface="Calibri" panose="020F0502020204030204" pitchFamily="34" charset="0"/>
              </a:rPr>
              <a:t>Reducing ASIC Advantage</a:t>
            </a:r>
          </a:p>
        </p:txBody>
      </p:sp>
      <p:sp>
        <p:nvSpPr>
          <p:cNvPr id="2" name="Rectangle 1"/>
          <p:cNvSpPr/>
          <p:nvPr/>
        </p:nvSpPr>
        <p:spPr>
          <a:xfrm>
            <a:off x="914400" y="4191000"/>
            <a:ext cx="10820400" cy="2308324"/>
          </a:xfrm>
          <a:prstGeom prst="rect">
            <a:avLst/>
          </a:prstGeom>
        </p:spPr>
        <p:txBody>
          <a:bodyPr wrap="square">
            <a:spAutoFit/>
          </a:bodyPr>
          <a:lstStyle/>
          <a:p>
            <a:pPr algn="just">
              <a:lnSpc>
                <a:spcPct val="150000"/>
              </a:lnSpc>
            </a:pPr>
            <a:r>
              <a:rPr lang="en-US" sz="3200" b="1" dirty="0">
                <a:latin typeface="Calibri" panose="020F0502020204030204" pitchFamily="34" charset="0"/>
                <a:cs typeface="Calibri" panose="020F0502020204030204" pitchFamily="34" charset="0"/>
                <a:sym typeface="Wingdings" panose="05000000000000000000" pitchFamily="2" charset="2"/>
              </a:rPr>
              <a:t>Size of the circuit: </a:t>
            </a:r>
          </a:p>
          <a:p>
            <a:pPr marL="457200" indent="-457200" algn="just">
              <a:lnSpc>
                <a:spcPct val="150000"/>
              </a:lnSpc>
              <a:buFont typeface="Arial" panose="020B0604020202020204" pitchFamily="34" charset="0"/>
              <a:buChar char="•"/>
            </a:pPr>
            <a:r>
              <a:rPr lang="en-US" sz="3200" b="1" dirty="0">
                <a:latin typeface="Calibri" panose="020F0502020204030204" pitchFamily="34" charset="0"/>
                <a:cs typeface="Calibri" panose="020F0502020204030204" pitchFamily="34" charset="0"/>
                <a:sym typeface="Wingdings" panose="05000000000000000000" pitchFamily="2" charset="2"/>
              </a:rPr>
              <a:t>dominated by memory </a:t>
            </a:r>
          </a:p>
          <a:p>
            <a:pPr marL="457200" indent="-457200" algn="just">
              <a:lnSpc>
                <a:spcPct val="150000"/>
              </a:lnSpc>
              <a:buFont typeface="Arial" panose="020B0604020202020204" pitchFamily="34" charset="0"/>
              <a:buChar char="•"/>
            </a:pPr>
            <a:r>
              <a:rPr lang="en-US" sz="3200" b="1" dirty="0" smtClean="0">
                <a:latin typeface="Calibri" panose="020F0502020204030204" pitchFamily="34" charset="0"/>
                <a:cs typeface="Calibri" panose="020F0502020204030204" pitchFamily="34" charset="0"/>
                <a:sym typeface="Wingdings" panose="05000000000000000000" pitchFamily="2" charset="2"/>
              </a:rPr>
              <a:t>Reasonable approximation of </a:t>
            </a:r>
            <a:r>
              <a:rPr lang="en-US" sz="3200" b="1" dirty="0" smtClean="0">
                <a:solidFill>
                  <a:srgbClr val="FF0000"/>
                </a:solidFill>
                <a:latin typeface="Calibri" panose="020F0502020204030204" pitchFamily="34" charset="0"/>
                <a:cs typeface="Calibri" panose="020F0502020204030204" pitchFamily="34" charset="0"/>
                <a:sym typeface="Wingdings" panose="05000000000000000000" pitchFamily="2" charset="2"/>
              </a:rPr>
              <a:t>amortized </a:t>
            </a:r>
            <a:r>
              <a:rPr lang="en-US" sz="3200" b="1" dirty="0">
                <a:solidFill>
                  <a:srgbClr val="FF0000"/>
                </a:solidFill>
                <a:latin typeface="Calibri" panose="020F0502020204030204" pitchFamily="34" charset="0"/>
                <a:cs typeface="Calibri" panose="020F0502020204030204" pitchFamily="34" charset="0"/>
                <a:sym typeface="Wingdings" panose="05000000000000000000" pitchFamily="2" charset="2"/>
              </a:rPr>
              <a:t>capital costs</a:t>
            </a:r>
          </a:p>
        </p:txBody>
      </p:sp>
      <p:sp>
        <p:nvSpPr>
          <p:cNvPr id="7" name="Slide Number Placeholder 3"/>
          <p:cNvSpPr txBox="1">
            <a:spLocks/>
          </p:cNvSpPr>
          <p:nvPr/>
        </p:nvSpPr>
        <p:spPr>
          <a:xfrm>
            <a:off x="11506200" y="6423021"/>
            <a:ext cx="27432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00000000-1234-1234-1234-123412341234}" type="slidenum">
              <a:rPr lang="en-US" smtClean="0">
                <a:latin typeface="Arial" panose="020B0604020202020204" pitchFamily="34" charset="0"/>
                <a:cs typeface="Arial" panose="020B0604020202020204" pitchFamily="34" charset="0"/>
              </a:rPr>
              <a:pPr/>
              <a:t>24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0203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005" y="1371600"/>
            <a:ext cx="3810000" cy="38100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normAutofit lnSpcReduction="10000"/>
          </a:bodyPr>
          <a:lstStyle/>
          <a:p>
            <a:r>
              <a:rPr lang="en-US" b="1" dirty="0" smtClean="0"/>
              <a:t>Intuition: </a:t>
            </a:r>
            <a:r>
              <a:rPr lang="en-US" dirty="0" smtClean="0"/>
              <a:t>computation costs dominated by memory costs</a:t>
            </a:r>
          </a:p>
          <a:p>
            <a:endParaRPr lang="en-US" dirty="0" smtClean="0"/>
          </a:p>
          <a:p>
            <a:pPr marL="0" indent="0">
              <a:buNone/>
            </a:pPr>
            <a:r>
              <a:rPr lang="en-US" dirty="0"/>
              <a:t> </a:t>
            </a:r>
            <a:r>
              <a:rPr lang="en-US" dirty="0" smtClean="0"/>
              <a:t>                                                             vs. </a:t>
            </a:r>
            <a:endParaRPr lang="en-US" dirty="0"/>
          </a:p>
          <a:p>
            <a:endParaRPr lang="en-US" dirty="0" smtClean="0"/>
          </a:p>
          <a:p>
            <a:endParaRPr lang="en-US" dirty="0"/>
          </a:p>
          <a:p>
            <a:endParaRPr lang="en-US" dirty="0"/>
          </a:p>
          <a:p>
            <a:r>
              <a:rPr lang="en-US" b="1" dirty="0" smtClean="0"/>
              <a:t>Goal: </a:t>
            </a:r>
            <a:r>
              <a:rPr lang="en-US" dirty="0" smtClean="0"/>
              <a:t>force attacker to lock up large amounts of memory for duration of computation</a:t>
            </a:r>
          </a:p>
          <a:p>
            <a:pPr marL="457189" lvl="1" indent="0">
              <a:buNone/>
            </a:pPr>
            <a:r>
              <a:rPr lang="en-US" dirty="0" smtClean="0">
                <a:sym typeface="Wingdings" pitchFamily="2" charset="2"/>
              </a:rPr>
              <a:t></a:t>
            </a:r>
            <a:r>
              <a:rPr lang="en-US" dirty="0" smtClean="0"/>
              <a:t>Expensive even on customized hardware</a:t>
            </a:r>
          </a:p>
        </p:txBody>
      </p:sp>
      <p:pic>
        <p:nvPicPr>
          <p:cNvPr id="4100"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2872" y="2494467"/>
            <a:ext cx="1925133" cy="19251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7003" y="3507483"/>
            <a:ext cx="169011" cy="16901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7578286" y="3676494"/>
            <a:ext cx="1032314" cy="71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446014" y="3105657"/>
            <a:ext cx="1164586" cy="3492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8" name="Picture 6"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9289" y="2472322"/>
            <a:ext cx="1947278" cy="194727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145011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11619</TotalTime>
  <Words>2112</Words>
  <Application>Microsoft Office PowerPoint</Application>
  <PresentationFormat>Widescreen</PresentationFormat>
  <Paragraphs>537</Paragraphs>
  <Slides>49</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Cambria Math</vt:lpstr>
      <vt:lpstr>Arial</vt:lpstr>
      <vt:lpstr>Arial Black</vt:lpstr>
      <vt:lpstr>Calibri</vt:lpstr>
      <vt:lpstr>Cambria</vt:lpstr>
      <vt:lpstr>Wingdings</vt:lpstr>
      <vt:lpstr>Office Theme</vt:lpstr>
      <vt:lpstr>1_Office Theme</vt:lpstr>
      <vt:lpstr>Bandwidth Hard Functions: Reductions and Lower Bounds</vt:lpstr>
      <vt:lpstr>Offline Attacks</vt:lpstr>
      <vt:lpstr>Offline Attacks: A Common Problem</vt:lpstr>
      <vt:lpstr>Key Stretching</vt:lpstr>
      <vt:lpstr>Offline Attacks: A Common Problem</vt:lpstr>
      <vt:lpstr>What is the ASIC Advantage?</vt:lpstr>
      <vt:lpstr>What is the ASIC Advantage?</vt:lpstr>
      <vt:lpstr>PowerPoint Presentation</vt:lpstr>
      <vt:lpstr>Memory Hard Function (MHF)</vt:lpstr>
      <vt:lpstr>Lot’s of Work on Memory Hard Functions</vt:lpstr>
      <vt:lpstr>Lot’s of Work on Memory Hard Functions</vt:lpstr>
      <vt:lpstr>Reducing ASIC Advantage</vt:lpstr>
      <vt:lpstr>How to Define Bandwidth Hardness?</vt:lpstr>
      <vt:lpstr>Data-Independent Memory Hard Function fG,H</vt:lpstr>
      <vt:lpstr>Energy Cost</vt:lpstr>
      <vt:lpstr>Evaluating an iMHF (red-blue pebbling)</vt:lpstr>
      <vt:lpstr>Evaluating an iMHF (red-blue pebbling)</vt:lpstr>
      <vt:lpstr>Red-Blue Pebbling Cost [RD17]</vt:lpstr>
      <vt:lpstr>Red-Blue Pebbling Cost Inequity [RD17]</vt:lpstr>
      <vt:lpstr>Red-Blue Pebbling Cost Inequity [RD17]</vt:lpstr>
      <vt:lpstr>A Natural Approach  </vt:lpstr>
      <vt:lpstr>Bandwidth-hard functions [RD17]</vt:lpstr>
      <vt:lpstr>Prior State of Affairs (Bandwidth-Hardness)</vt:lpstr>
      <vt:lpstr>Our Contributions</vt:lpstr>
      <vt:lpstr>Bonus: More Contributions</vt:lpstr>
      <vt:lpstr>Bonus: More Contributions</vt:lpstr>
      <vt:lpstr>Bonus: More Contributions</vt:lpstr>
      <vt:lpstr>Pebbling Reduction</vt:lpstr>
      <vt:lpstr>Pebbling Reduction</vt:lpstr>
      <vt:lpstr>Pebbling Reduction</vt:lpstr>
      <vt:lpstr>Pebbling Reduction Challenges</vt:lpstr>
      <vt:lpstr>Pebbling Reduction</vt:lpstr>
      <vt:lpstr>Pebbling Reduction</vt:lpstr>
      <vt:lpstr>Extractor for Pebbling Reduction</vt:lpstr>
      <vt:lpstr>Extractor for Pebbling Reduction</vt:lpstr>
      <vt:lpstr>Bandwidth Hardness of Candidate iMHFs</vt:lpstr>
      <vt:lpstr>Bandwidth Hardness of Candidate iMHFs</vt:lpstr>
      <vt:lpstr>Bandwidth Hardness of Candidate iMHFs</vt:lpstr>
      <vt:lpstr>Bandwidth Hardness of Candidate iMHFs</vt:lpstr>
      <vt:lpstr>Bandwidth Hardness of Candidate iMHFs</vt:lpstr>
      <vt:lpstr>Bandwidth Hardness of Candidate iMHFs</vt:lpstr>
      <vt:lpstr>Bandwidth Hardness of Candidate iMHFs</vt:lpstr>
      <vt:lpstr>Bandwidth Hardness of Candidate iMHFs</vt:lpstr>
      <vt:lpstr>Bandwidth Hardness of Candidate iMHFs</vt:lpstr>
      <vt:lpstr>Bandwidth Hardness of Candidate iMHFs</vt:lpstr>
      <vt:lpstr>Bandwidth Hardness of Candidate iMHFs</vt:lpstr>
      <vt:lpstr>Bandwidth Hardness of Candidate iMHFs</vt:lpstr>
      <vt:lpstr>Comparison  between Argon2i and DRSample</vt:lpstr>
      <vt:lpstr>Thanks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Economics of Offline Password Cracking</dc:title>
  <dc:creator>jblocki</dc:creator>
  <cp:lastModifiedBy>Blocki, Jeremiah M</cp:lastModifiedBy>
  <cp:revision>130</cp:revision>
  <dcterms:modified xsi:type="dcterms:W3CDTF">2018-09-07T15:48:58Z</dcterms:modified>
</cp:coreProperties>
</file>