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874" r:id="rId2"/>
    <p:sldId id="851" r:id="rId3"/>
    <p:sldId id="852" r:id="rId4"/>
    <p:sldId id="853" r:id="rId5"/>
    <p:sldId id="854" r:id="rId6"/>
    <p:sldId id="855" r:id="rId7"/>
    <p:sldId id="856" r:id="rId8"/>
    <p:sldId id="857" r:id="rId9"/>
    <p:sldId id="858" r:id="rId10"/>
    <p:sldId id="859" r:id="rId11"/>
    <p:sldId id="860" r:id="rId12"/>
    <p:sldId id="861" r:id="rId13"/>
    <p:sldId id="862" r:id="rId14"/>
    <p:sldId id="863" r:id="rId15"/>
    <p:sldId id="864" r:id="rId16"/>
    <p:sldId id="875" r:id="rId17"/>
    <p:sldId id="865" r:id="rId18"/>
    <p:sldId id="866" r:id="rId19"/>
    <p:sldId id="867" r:id="rId20"/>
    <p:sldId id="868" r:id="rId21"/>
    <p:sldId id="869" r:id="rId22"/>
    <p:sldId id="870" r:id="rId23"/>
    <p:sldId id="871" r:id="rId24"/>
    <p:sldId id="872" r:id="rId25"/>
    <p:sldId id="439" r:id="rId26"/>
    <p:sldId id="772" r:id="rId27"/>
    <p:sldId id="773" r:id="rId28"/>
    <p:sldId id="774" r:id="rId29"/>
    <p:sldId id="775" r:id="rId30"/>
    <p:sldId id="776" r:id="rId31"/>
    <p:sldId id="777" r:id="rId32"/>
    <p:sldId id="778" r:id="rId33"/>
    <p:sldId id="779" r:id="rId34"/>
    <p:sldId id="876" r:id="rId35"/>
    <p:sldId id="877" r:id="rId36"/>
    <p:sldId id="878" r:id="rId37"/>
    <p:sldId id="879" r:id="rId38"/>
    <p:sldId id="880" r:id="rId39"/>
    <p:sldId id="780" r:id="rId40"/>
    <p:sldId id="833" r:id="rId41"/>
    <p:sldId id="781" r:id="rId42"/>
    <p:sldId id="782" r:id="rId43"/>
    <p:sldId id="783" r:id="rId44"/>
    <p:sldId id="818" r:id="rId45"/>
    <p:sldId id="784" r:id="rId46"/>
    <p:sldId id="785" r:id="rId47"/>
    <p:sldId id="786" r:id="rId48"/>
    <p:sldId id="820" r:id="rId49"/>
    <p:sldId id="829" r:id="rId50"/>
    <p:sldId id="819" r:id="rId51"/>
    <p:sldId id="842" r:id="rId52"/>
    <p:sldId id="834" r:id="rId53"/>
    <p:sldId id="835" r:id="rId54"/>
    <p:sldId id="838" r:id="rId55"/>
    <p:sldId id="836" r:id="rId56"/>
    <p:sldId id="840" r:id="rId57"/>
    <p:sldId id="841" r:id="rId58"/>
    <p:sldId id="791" r:id="rId59"/>
    <p:sldId id="821" r:id="rId60"/>
    <p:sldId id="822" r:id="rId61"/>
    <p:sldId id="823" r:id="rId62"/>
    <p:sldId id="843" r:id="rId63"/>
    <p:sldId id="844" r:id="rId64"/>
    <p:sldId id="845" r:id="rId65"/>
    <p:sldId id="849" r:id="rId66"/>
    <p:sldId id="793" r:id="rId67"/>
    <p:sldId id="795" r:id="rId68"/>
    <p:sldId id="830" r:id="rId69"/>
    <p:sldId id="846" r:id="rId70"/>
    <p:sldId id="847" r:id="rId71"/>
    <p:sldId id="848" r:id="rId72"/>
    <p:sldId id="798" r:id="rId73"/>
    <p:sldId id="799" r:id="rId74"/>
    <p:sldId id="800" r:id="rId75"/>
    <p:sldId id="801" r:id="rId76"/>
    <p:sldId id="824" r:id="rId77"/>
    <p:sldId id="802" r:id="rId78"/>
    <p:sldId id="803" r:id="rId79"/>
    <p:sldId id="804" r:id="rId80"/>
    <p:sldId id="805" r:id="rId81"/>
    <p:sldId id="806" r:id="rId82"/>
    <p:sldId id="807" r:id="rId83"/>
    <p:sldId id="808" r:id="rId84"/>
    <p:sldId id="809" r:id="rId85"/>
    <p:sldId id="810" r:id="rId86"/>
    <p:sldId id="811" r:id="rId87"/>
    <p:sldId id="812" r:id="rId88"/>
    <p:sldId id="813" r:id="rId89"/>
    <p:sldId id="814" r:id="rId90"/>
    <p:sldId id="850" r:id="rId91"/>
    <p:sldId id="815" r:id="rId92"/>
    <p:sldId id="816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17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manindra/algebra/primality_v6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.wolframcloud.com/app/" TargetMode="External"/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dbox.open.wolframcloud.com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View Your Graded Exam on </a:t>
            </a:r>
            <a:r>
              <a:rPr lang="en-US" dirty="0" err="1" smtClean="0"/>
              <a:t>Gradescope</a:t>
            </a:r>
            <a:r>
              <a:rPr lang="en-US" dirty="0" smtClean="0"/>
              <a:t> (link by e-mail)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Maximum: 97</a:t>
            </a:r>
          </a:p>
          <a:p>
            <a:r>
              <a:rPr lang="en-US" dirty="0" smtClean="0"/>
              <a:t>Minimum: 61</a:t>
            </a:r>
          </a:p>
          <a:p>
            <a:r>
              <a:rPr lang="en-US" dirty="0" smtClean="0"/>
              <a:t>Mean: 75.85</a:t>
            </a:r>
          </a:p>
          <a:p>
            <a:r>
              <a:rPr lang="en-US" dirty="0" smtClean="0"/>
              <a:t>Median: 77.2</a:t>
            </a:r>
          </a:p>
          <a:p>
            <a:r>
              <a:rPr lang="en-US" dirty="0" smtClean="0"/>
              <a:t>Standard Deviation: 9.1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Reminder</a:t>
            </a:r>
            <a:r>
              <a:rPr lang="en-US" dirty="0" smtClean="0"/>
              <a:t>: Homework 3 Released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Double Counting?</a:t>
                </a:r>
                <a:r>
                  <a:rPr lang="en-US" dirty="0" smtClean="0"/>
                  <a:t> 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is in both lists. Any other duplicates?</a:t>
                </a:r>
              </a:p>
              <a:p>
                <a:r>
                  <a:rPr lang="en-US" dirty="0" smtClean="0"/>
                  <a:t>No! </a:t>
                </a:r>
                <a:r>
                  <a:rPr lang="en-US" dirty="0" err="1" smtClean="0"/>
                  <a:t>cq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q divides d (since,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gcd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p,q</a:t>
                </a:r>
                <a:r>
                  <a:rPr lang="en-US" dirty="0" smtClean="0">
                    <a:sym typeface="Wingdings" panose="05000000000000000000" pitchFamily="2" charset="2"/>
                  </a:rPr>
                  <a:t>)=1) and consequently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dp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  <a:blipFill>
                <a:blip r:embed="rId2"/>
                <a:stretch>
                  <a:fillRect l="-1054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p+q-1 elements are not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a, since [ax mod N] = [1-bN mod N] = 1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 smtClean="0"/>
                  <a:t>Closure?</a:t>
                </a:r>
              </a:p>
              <a:p>
                <a:pPr lvl="1"/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 (see proof from last week)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8.13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 Sketch: Apply the unique inverse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/>
                  <a:t>R</a:t>
                </a:r>
                <a:r>
                  <a:rPr lang="en-US" b="1" dirty="0" smtClean="0"/>
                  <a:t>emark</a:t>
                </a:r>
                <a:r>
                  <a:rPr lang="en-US" dirty="0" smtClean="0"/>
                  <a:t>: it is not to difficult to show that a group has a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 identity and that inverses are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Definition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 (over G</a:t>
                </a:r>
                <a:r>
                  <a:rPr lang="en-US" sz="3200" dirty="0" smtClean="0"/>
                  <a:t>) let m be a positive integer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be a group element then 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Theorem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6339840" y="3033553"/>
            <a:ext cx="533400" cy="1539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5905" y="408590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times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19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Theorem 8.14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Why?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32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(by Lemma 8.13)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time algorithms (in bit lengths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dirty="0" smtClean="0"/>
                  <a:t>) to do important stuff</a:t>
                </a:r>
                <a:endParaRPr lang="en-US" dirty="0"/>
              </a:p>
              <a:p>
                <a:pPr lvl="1"/>
                <a:r>
                  <a:rPr lang="en-US" dirty="0" smtClean="0"/>
                  <a:t>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Find multiplicative inverse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such </a:t>
                </a:r>
                <a:r>
                  <a:rPr lang="en-US" dirty="0"/>
                  <a:t>that 1=[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   (if it exists)</a:t>
                </a:r>
              </a:p>
              <a:p>
                <a:pPr lvl="2"/>
                <a:r>
                  <a:rPr lang="en-US" b="1" dirty="0" smtClean="0"/>
                  <a:t>Note:</a:t>
                </a:r>
                <a:r>
                  <a:rPr lang="en-US" dirty="0" smtClean="0"/>
                  <a:t>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 </a:t>
                </a:r>
                <a:r>
                  <a:rPr lang="en-US" b="1" baseline="30000" dirty="0" smtClean="0"/>
                  <a:t> </a:t>
                </a:r>
                <a:r>
                  <a:rPr lang="en-US" dirty="0" smtClean="0"/>
                  <a:t>exists if and only if GCD(</a:t>
                </a:r>
                <a:r>
                  <a:rPr lang="en-US" dirty="0" err="1" smtClean="0"/>
                  <a:t>a,N</a:t>
                </a:r>
                <a:r>
                  <a:rPr lang="en-US" dirty="0" smtClean="0"/>
                  <a:t>) = 1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b="1" dirty="0" smtClean="0"/>
                  <a:t>Extended Euclidean Algorithm: </a:t>
                </a:r>
                <a:r>
                  <a:rPr lang="en-US" dirty="0" smtClean="0"/>
                  <a:t>Finds integers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err="1" smtClean="0"/>
                  <a:t>,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y</a:t>
                </a:r>
                <a:r>
                  <a:rPr lang="en-US" dirty="0" smtClean="0"/>
                  <a:t> s.t. </a:t>
                </a:r>
                <a:r>
                  <a:rPr lang="en-US" dirty="0" err="1" smtClean="0"/>
                  <a:t>a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err="1" smtClean="0"/>
                  <a:t>+N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y</a:t>
                </a:r>
                <a:r>
                  <a:rPr lang="en-US" dirty="0" smtClean="0"/>
                  <a:t> =GCD(</a:t>
                </a:r>
                <a:r>
                  <a:rPr lang="en-US" dirty="0" err="1" smtClean="0"/>
                  <a:t>a,N</a:t>
                </a:r>
                <a:r>
                  <a:rPr lang="en-US" dirty="0" smtClean="0"/>
                  <a:t>).</a:t>
                </a:r>
              </a:p>
              <a:p>
                <a:pPr lvl="2"/>
                <a:r>
                  <a:rPr lang="en-US" b="1" dirty="0" smtClean="0"/>
                  <a:t>Define: a</a:t>
                </a:r>
                <a:r>
                  <a:rPr lang="en-US" b="1" baseline="30000" dirty="0" smtClean="0"/>
                  <a:t>-1 </a:t>
                </a:r>
                <a:r>
                  <a:rPr lang="en-US" b="1" dirty="0" smtClean="0"/>
                  <a:t>=[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observe 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]=[a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N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 = </a:t>
                </a:r>
                <a:r>
                  <a:rPr lang="en-US" dirty="0"/>
                  <a:t>GCD(</a:t>
                </a:r>
                <a:r>
                  <a:rPr lang="en-US" dirty="0" err="1"/>
                  <a:t>a,N</a:t>
                </a:r>
                <a:r>
                  <a:rPr lang="en-US" dirty="0" smtClean="0"/>
                  <a:t>)=1.</a:t>
                </a:r>
                <a:endParaRPr lang="en-US" b="1" dirty="0" smtClean="0"/>
              </a:p>
              <a:p>
                <a:pPr lvl="1"/>
                <a:r>
                  <a:rPr lang="en-US" dirty="0" err="1" smtClean="0"/>
                  <a:t>PowerMod</a:t>
                </a:r>
                <a:r>
                  <a:rPr lang="en-US" dirty="0" smtClean="0"/>
                  <a:t>: </a:t>
                </a:r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b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 smtClean="0"/>
                  <a:t>Draw uniform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2"/>
                <a:r>
                  <a:rPr lang="en-US" dirty="0" smtClean="0"/>
                  <a:t>Randomized PPT algorithm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Because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is abelian we can re-arrange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1∘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∘…∘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∘…∘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By Lemma 8.13 we have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.                                       QED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8.15: </a:t>
                </a: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finite group 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for any integer x we have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/>
                  <a:t> where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3200" dirty="0" smtClean="0"/>
                  <a:t> is unique integer such that x=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qm</a:t>
                </a:r>
                <a:r>
                  <a:rPr lang="en-US" sz="3200" dirty="0" smtClean="0"/>
                  <a:t>+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Special Case: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 smtClean="0"/>
                  <a:t> is a group of size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3200" dirty="0" smtClean="0"/>
                  <a:t> so we have now proved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8.22: </a:t>
                </a:r>
                <a:r>
                  <a:rPr lang="en-US" sz="3200" dirty="0" smtClean="0"/>
                  <a:t>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and integer x we </a:t>
                </a:r>
                <a:r>
                  <a:rPr lang="en-US" sz="3200" dirty="0"/>
                  <a:t>have </a:t>
                </a:r>
              </a:p>
              <a:p>
                <a:pPr marL="0" indent="0">
                  <a:buNone/>
                </a:pP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],[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 modulo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10: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Attacks on Plain 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Discrete Log/DDH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8.2-8.3,11.5.1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555: Week 10: Topic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Prime Numbers, </a:t>
            </a:r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Number Theory Basics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Polynomial Time Operations on Integers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Addition/Subtraction/Multiplication/Division 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Exponentiation Modulo N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Modular Inverse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Special Case: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Key Property: </a:t>
                </a:r>
                <a:r>
                  <a:rPr lang="en-US" dirty="0" smtClean="0">
                    <a:ea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How do we accomplish step one?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792" y="1825625"/>
                <a:ext cx="11914208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92" y="1825625"/>
                <a:ext cx="11914208" cy="4351338"/>
              </a:xfrm>
              <a:blipFill>
                <a:blip r:embed="rId2"/>
                <a:stretch>
                  <a:fillRect l="-921" t="-2101" r="-51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248400" y="2667000"/>
            <a:ext cx="4876800" cy="1920240"/>
          </a:xfrm>
          <a:prstGeom prst="wedgeRectCallout">
            <a:avLst>
              <a:gd name="adj1" fmla="val -120521"/>
              <a:gd name="adj2" fmla="val 6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Can we do this in polynomial time?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50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3" y="1825625"/>
                <a:ext cx="11996057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1825625"/>
                <a:ext cx="11996057" cy="4351338"/>
              </a:xfrm>
              <a:blipFill>
                <a:blip r:embed="rId2"/>
                <a:stretch>
                  <a:fillRect l="-915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2400" dirty="0" smtClean="0"/>
                  <a:t>Assume for now that we can run </a:t>
                </a:r>
                <a:r>
                  <a:rPr lang="en-US" sz="2400" dirty="0" err="1" smtClean="0"/>
                  <a:t>isPrime</a:t>
                </a:r>
                <a:r>
                  <a:rPr lang="en-US" sz="2400" dirty="0" smtClean="0"/>
                  <a:t>(p). What are the odds that the algorithm fails?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On each iteration the probability that p is not a prime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We fail if we pick a non-prime in all 3n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iterations. The probability of failure is at most  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  <a:blipFill>
                <a:blip r:embed="rId3"/>
                <a:stretch>
                  <a:fillRect l="-1095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isPrime</a:t>
            </a:r>
            <a:r>
              <a:rPr lang="en-US" dirty="0" smtClean="0"/>
              <a:t>(p):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check for primality of p in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Theory</a:t>
                </a:r>
                <a:r>
                  <a:rPr lang="en-US" dirty="0" smtClean="0"/>
                  <a:t>: Deterministic algorithm to test for primality.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See breakthrough paper “Primes is in P”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Practice: </a:t>
                </a:r>
                <a:r>
                  <a:rPr lang="en-US" dirty="0" smtClean="0"/>
                  <a:t>Miller-Rabin Test (randomized algorithm)</a:t>
                </a:r>
              </a:p>
              <a:p>
                <a:r>
                  <a:rPr lang="en-US" b="1" dirty="0" smtClean="0"/>
                  <a:t>Guarantee 1: </a:t>
                </a:r>
                <a:r>
                  <a:rPr lang="en-US" dirty="0" smtClean="0"/>
                  <a:t>If p is prime then the test outputs YES</a:t>
                </a:r>
              </a:p>
              <a:p>
                <a:r>
                  <a:rPr lang="en-US" b="1" dirty="0"/>
                  <a:t>Guarantee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If p is not prime then the test outputs NO except with negligible probability.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1357" y="6356350"/>
            <a:ext cx="658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www.cse.iitk.ac.in/users/manindra/algebra/primality_v6.pdf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If N is prime then algorithm always outputs</a:t>
                </a:r>
                <a:r>
                  <a:rPr lang="en-US" b="1" dirty="0" smtClean="0"/>
                  <a:t>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{1,…,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−1}</m:t>
                    </m:r>
                  </m:oMath>
                </a14:m>
                <a:r>
                  <a:rPr lang="en-US" dirty="0" smtClean="0"/>
                  <a:t> we have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baseline="30000" dirty="0" smtClean="0"/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If N is composite and not a Carmichael number then the algorithm outputs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“composite” with probability</a:t>
                </a:r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17833" y="1458685"/>
            <a:ext cx="4876800" cy="1920240"/>
          </a:xfrm>
          <a:prstGeom prst="wedgeRectCallout">
            <a:avLst>
              <a:gd name="adj1" fmla="val -73981"/>
              <a:gd name="adj2" fmla="val 125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a bit of extra work to handle Carmichael numbers (see textbook).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0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87281" y="1027906"/>
                <a:ext cx="4876800" cy="1920240"/>
              </a:xfrm>
              <a:prstGeom prst="wedgeRectCallout">
                <a:avLst>
                  <a:gd name="adj1" fmla="val -73981"/>
                  <a:gd name="adj2" fmla="val 1255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Lemma: </a:t>
                </a:r>
                <a:r>
                  <a:rPr lang="en-US" sz="3200" dirty="0" smtClean="0"/>
                  <a:t>If p is prime and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32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3200" dirty="0" smtClean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=±1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81" y="1027906"/>
                <a:ext cx="4876800" cy="1920240"/>
              </a:xfrm>
              <a:prstGeom prst="wedgeRectCallout">
                <a:avLst>
                  <a:gd name="adj1" fmla="val -73981"/>
                  <a:gd name="adj2" fmla="val 12559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Observe: </a:t>
                </a:r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200" b="0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  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853940" y="4923927"/>
                <a:ext cx="7056120" cy="1920240"/>
              </a:xfrm>
              <a:prstGeom prst="wedgeRectCallout">
                <a:avLst>
                  <a:gd name="adj1" fmla="val -46682"/>
                  <a:gd name="adj2" fmla="val -542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40" y="4923927"/>
                <a:ext cx="7056120" cy="1920240"/>
              </a:xfrm>
              <a:prstGeom prst="wedgeRectCallout">
                <a:avLst>
                  <a:gd name="adj1" fmla="val -46682"/>
                  <a:gd name="adj2" fmla="val -5423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Observe: </a:t>
                </a:r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200" b="0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  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i="1" dirty="0" smtClean="0">
                    <a:latin typeface="Cambria Math" panose="02040503050406030204" pitchFamily="18" charset="0"/>
                  </a:rPr>
                  <a:t>If N is prime we won’t return composite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  <a:blipFill>
                <a:blip r:embed="rId4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/>
                  <a:t>Observe: </a:t>
                </a:r>
                <a:endParaRPr lang="en-US" sz="3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200" b="0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  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i="1" dirty="0" smtClean="0">
                    <a:latin typeface="Cambria Math" panose="02040503050406030204" pitchFamily="18" charset="0"/>
                  </a:rPr>
                  <a:t>If N is prime we won’t return composite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  <a:blipFill>
                <a:blip r:embed="rId4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956385" y="2464752"/>
            <a:ext cx="5143017" cy="1920240"/>
          </a:xfrm>
          <a:prstGeom prst="wedgeRectCallout">
            <a:avLst>
              <a:gd name="adj1" fmla="val -4176"/>
              <a:gd name="adj2" fmla="val 77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One of the factors must be 0 (mod N)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36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r>
              <a:rPr lang="en-US" dirty="0" smtClean="0"/>
              <a:t>Back to 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Pick e &gt; 1 such that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(e,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)=1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Step 4: Set d=[e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mod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]      (secret key)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b="1" dirty="0" smtClean="0"/>
                  <a:t>Return:</a:t>
                </a:r>
                <a:r>
                  <a:rPr lang="en-US" dirty="0" smtClean="0"/>
                  <a:t> N, e, 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How do we find d? 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Use extended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 algorithm to find e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mod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0" y="365125"/>
            <a:ext cx="10809790" cy="1325563"/>
          </a:xfrm>
        </p:spPr>
        <p:txBody>
          <a:bodyPr/>
          <a:lstStyle/>
          <a:p>
            <a:r>
              <a:rPr lang="en-US" dirty="0" smtClean="0"/>
              <a:t>Be Careful Where You Get Your “Random Bits!”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RSA Keys Generated with weak PRG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Flaw</a:t>
            </a:r>
          </a:p>
          <a:p>
            <a:pPr lvl="1"/>
            <a:r>
              <a:rPr lang="en-US" dirty="0" smtClean="0"/>
              <a:t>Unfortunately Commonplace</a:t>
            </a:r>
          </a:p>
          <a:p>
            <a:r>
              <a:rPr lang="en-US" dirty="0" smtClean="0"/>
              <a:t>Resulting Keys are Vulnerable</a:t>
            </a:r>
          </a:p>
          <a:p>
            <a:pPr lvl="1"/>
            <a:r>
              <a:rPr lang="en-US" dirty="0" smtClean="0"/>
              <a:t>Sophisticated Attack</a:t>
            </a:r>
          </a:p>
          <a:p>
            <a:pPr lvl="1"/>
            <a:r>
              <a:rPr lang="en-US" dirty="0" smtClean="0"/>
              <a:t>Coppersmith’s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547" y="1646238"/>
            <a:ext cx="5230792" cy="452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045" y="6488668"/>
            <a:ext cx="923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Coppersmith's Attack: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  <p:pic>
        <p:nvPicPr>
          <p:cNvPr id="1026" name="Picture 2" descr="Random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79" y="1690688"/>
            <a:ext cx="3810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PK=(</a:t>
                </a:r>
                <a:r>
                  <a:rPr lang="en-US" dirty="0" err="1" smtClean="0"/>
                  <a:t>N,e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Enc</m:t>
                      </m:r>
                      <m:r>
                        <m:rPr>
                          <m:nor/>
                        </m:rPr>
                        <a:rPr lang="en-US" b="1" baseline="-25000" dirty="0"/>
                        <m:t>PK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Encryption is efficient if we use the power mod algorithm.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Remark 3: </a:t>
                </a:r>
                <a:r>
                  <a:rPr lang="en-US" dirty="0" smtClean="0"/>
                  <a:t>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Use Chinese Remainder Theorem to show this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         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b="1" dirty="0" err="1" smtClean="0"/>
              <a:t>GenModulus</a:t>
            </a:r>
            <a:r>
              <a:rPr lang="en-US" dirty="0" smtClean="0"/>
              <a:t>(1</a:t>
            </a:r>
            <a:r>
              <a:rPr lang="en-US" baseline="30000" dirty="0" smtClean="0"/>
              <a:t>n</a:t>
            </a:r>
            <a:r>
              <a:rPr lang="en-US" dirty="0" smtClean="0"/>
              <a:t>) be a randomized algorithm that outputs (N=</a:t>
            </a:r>
            <a:r>
              <a:rPr lang="en-US" dirty="0" err="1" smtClean="0"/>
              <a:t>pq,p,q</a:t>
            </a:r>
            <a:r>
              <a:rPr lang="en-US" dirty="0" smtClean="0"/>
              <a:t>) where p and q are n-bit primes (except with negligible probability </a:t>
            </a:r>
            <a:r>
              <a:rPr lang="en-US" b="1" dirty="0" err="1" smtClean="0"/>
              <a:t>negl</a:t>
            </a:r>
            <a:r>
              <a:rPr lang="en-US" dirty="0" smtClean="0"/>
              <a:t>(n)).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Experiment </a:t>
            </a:r>
            <a:r>
              <a:rPr lang="en-US" dirty="0" err="1" smtClean="0"/>
              <a:t>FACTOR</a:t>
            </a:r>
            <a:r>
              <a:rPr lang="en-US" baseline="-25000" dirty="0" err="1" smtClean="0"/>
              <a:t>A,n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(N=</a:t>
            </a:r>
            <a:r>
              <a:rPr lang="en-US" dirty="0" err="1"/>
              <a:t>pq,p,q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b="1" dirty="0"/>
              <a:t> </a:t>
            </a:r>
            <a:r>
              <a:rPr lang="en-US" b="1" dirty="0" err="1"/>
              <a:t>GenModulus</a:t>
            </a:r>
            <a:r>
              <a:rPr lang="en-US" dirty="0"/>
              <a:t>(1</a:t>
            </a:r>
            <a:r>
              <a:rPr lang="en-US" baseline="30000" dirty="0"/>
              <a:t>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is given N as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outputs p’ &gt; 1 and q’ &gt;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A </a:t>
            </a:r>
            <a:r>
              <a:rPr lang="en-US" dirty="0" smtClean="0"/>
              <a:t>wins if N=</a:t>
            </a:r>
            <a:r>
              <a:rPr lang="en-US" dirty="0" err="1" smtClean="0"/>
              <a:t>p’q</a:t>
            </a:r>
            <a:r>
              <a:rPr lang="en-US" dirty="0" smtClean="0"/>
              <a:t>’.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Experiment </a:t>
                </a:r>
                <a:r>
                  <a:rPr lang="en-US" dirty="0" err="1" smtClean="0"/>
                  <a:t>FACTOR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(N=</a:t>
                </a:r>
                <a:r>
                  <a:rPr lang="en-US" dirty="0" err="1"/>
                  <a:t>pq,p,q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b="1" dirty="0"/>
                  <a:t> </a:t>
                </a:r>
                <a:r>
                  <a:rPr lang="en-US" b="1" dirty="0" err="1"/>
                  <a:t>GenModulus</a:t>
                </a:r>
                <a:r>
                  <a:rPr lang="en-US" dirty="0"/>
                  <a:t>(1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 as input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outputs p’ &gt; 1 and q’ &gt;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A </a:t>
                </a:r>
                <a:r>
                  <a:rPr lang="en-US" dirty="0" smtClean="0"/>
                  <a:t>wins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FACTOR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if and only if N=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’.</a:t>
                </a:r>
                <a:endParaRPr lang="en-US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FACTOR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482443" y="1338943"/>
            <a:ext cx="5421086" cy="1240971"/>
          </a:xfrm>
          <a:prstGeom prst="wedgeRectCallout">
            <a:avLst>
              <a:gd name="adj1" fmla="val -111211"/>
              <a:gd name="adj2" fmla="val -5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Necessary for security of RSA.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Not known to be sufficient.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4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57448" y="5387241"/>
            <a:ext cx="10316094" cy="1240971"/>
          </a:xfrm>
          <a:prstGeom prst="wedgeRectCallout">
            <a:avLst>
              <a:gd name="adj1" fmla="val -22569"/>
              <a:gd name="adj2" fmla="val -68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Plain RSA Encryption behaves like a one-way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Attacker cannot invert encryption of random message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5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RSA-Assumption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Encryption behaves like a one-way-function</a:t>
            </a:r>
          </a:p>
          <a:p>
            <a:endParaRPr lang="en-US" dirty="0"/>
          </a:p>
          <a:p>
            <a:r>
              <a:rPr lang="en-US" dirty="0" smtClean="0"/>
              <a:t>Decryption key is a “trapdoor” which allows us to invert the OWF</a:t>
            </a:r>
          </a:p>
          <a:p>
            <a:endParaRPr lang="en-US" dirty="0"/>
          </a:p>
          <a:p>
            <a:r>
              <a:rPr lang="en-US" dirty="0" smtClean="0"/>
              <a:t>RSA-Assumption </a:t>
            </a:r>
            <a:r>
              <a:rPr lang="en-US" dirty="0" smtClean="0">
                <a:sym typeface="Wingdings" panose="05000000000000000000" pitchFamily="2" charset="2"/>
              </a:rPr>
              <a:t> OWFs exist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0</a:t>
                </a:r>
                <a:r>
                  <a:rPr lang="en-US" dirty="0" smtClean="0"/>
                  <a:t>: Let p be a prime so that </a:t>
                </a:r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www.cs.purdue.edu/homes/jblocki/courses/555_Spring17/slides/Lecture24Demo.nb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://develop.wolframcloud.com/app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</a:t>
            </a:r>
            <a:r>
              <a:rPr lang="en-US" dirty="0" smtClean="0"/>
              <a:t>: Online version of </a:t>
            </a:r>
            <a:r>
              <a:rPr lang="en-US" dirty="0" err="1" smtClean="0"/>
              <a:t>mathematica</a:t>
            </a:r>
            <a:r>
              <a:rPr lang="en-US" dirty="0" smtClean="0"/>
              <a:t> available at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sandbox.open.wolframcloud.com</a:t>
            </a:r>
            <a:r>
              <a:rPr lang="en-US" dirty="0" smtClean="0"/>
              <a:t>  (reduced functionality, but can be used to solve homework bonus problems)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(Toy) 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825625"/>
            <a:ext cx="1371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(* Random Seed 123456 is not secure, but it allows us to repeat </a:t>
            </a:r>
            <a:r>
              <a:rPr lang="en-US" dirty="0" smtClean="0"/>
              <a:t>the experiment *)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SeedRandom</a:t>
            </a:r>
            <a:r>
              <a:rPr lang="en-US" b="1" dirty="0" smtClean="0"/>
              <a:t>[123456</a:t>
            </a:r>
            <a:r>
              <a:rPr lang="en-US" b="1" dirty="0"/>
              <a:t>]</a:t>
            </a:r>
          </a:p>
          <a:p>
            <a:pPr marL="0" indent="0">
              <a:buNone/>
            </a:pPr>
            <a:r>
              <a:rPr lang="en-US" dirty="0" smtClean="0"/>
              <a:t>(* Step 1: Generate primes for an RSA key *)</a:t>
            </a:r>
          </a:p>
          <a:p>
            <a:pPr marL="0" indent="0">
              <a:buNone/>
            </a:pPr>
            <a:r>
              <a:rPr lang="en-US" b="1" dirty="0" smtClean="0"/>
              <a:t>	p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q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NN </a:t>
            </a:r>
            <a:r>
              <a:rPr lang="en-US" b="1" dirty="0"/>
              <a:t>= p q</a:t>
            </a:r>
            <a:r>
              <a:rPr lang="en-US" b="1" dirty="0" smtClean="0"/>
              <a:t>;   </a:t>
            </a:r>
            <a:r>
              <a:rPr lang="en-US" dirty="0" smtClean="0"/>
              <a:t>(*Symbol N is protected in </a:t>
            </a:r>
            <a:r>
              <a:rPr lang="en-US" dirty="0" err="1" smtClean="0"/>
              <a:t>mathematica</a:t>
            </a:r>
            <a:r>
              <a:rPr lang="en-US" dirty="0" smtClean="0"/>
              <a:t> *)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phi </a:t>
            </a:r>
            <a:r>
              <a:rPr lang="en-US" b="1" dirty="0"/>
              <a:t>= (p - 1) (q - 1);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https://www.cs.purdue.edu/homes/jblocki/courses/555_Spring17/slides/Lecture24Demo.nb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(* Step 1.A: Find e *)</a:t>
            </a:r>
          </a:p>
          <a:p>
            <a:pPr marL="0" indent="0">
              <a:buNone/>
            </a:pPr>
            <a:r>
              <a:rPr lang="en-US" b="1" dirty="0" smtClean="0"/>
              <a:t>	GCD[phi,7]</a:t>
            </a:r>
          </a:p>
          <a:p>
            <a:pPr marL="0" indent="0">
              <a:buNone/>
            </a:pPr>
            <a:r>
              <a:rPr lang="en-US" dirty="0" smtClean="0"/>
              <a:t>Output: 7</a:t>
            </a:r>
          </a:p>
          <a:p>
            <a:pPr marL="0" indent="0">
              <a:buNone/>
            </a:pPr>
            <a:r>
              <a:rPr lang="en-US" dirty="0"/>
              <a:t> (* GCD[phi,7] is not 1, so he have to try a different value of e </a:t>
            </a:r>
            <a:r>
              <a:rPr lang="en-US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GCD[phi,3]</a:t>
            </a:r>
          </a:p>
          <a:p>
            <a:pPr marL="0" indent="0">
              <a:buNone/>
            </a:pPr>
            <a:r>
              <a:rPr lang="en-US" dirty="0" smtClean="0"/>
              <a:t>Output: 1</a:t>
            </a:r>
          </a:p>
          <a:p>
            <a:pPr marL="0" indent="0">
              <a:buNone/>
            </a:pPr>
            <a:r>
              <a:rPr lang="en-US" dirty="0"/>
              <a:t>(* We can set e=3 *)</a:t>
            </a:r>
          </a:p>
          <a:p>
            <a:pPr marL="0" indent="0">
              <a:buNone/>
            </a:pPr>
            <a:r>
              <a:rPr lang="en-US" b="1" dirty="0"/>
              <a:t>	e=3;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https://www.cs.purdue.edu/homes/jblocki/courses/555_Spring17/slides/Lecture24Demo.nb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0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825625"/>
            <a:ext cx="1092553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(* Step 1.B find </a:t>
            </a:r>
            <a:r>
              <a:rPr lang="en-US" dirty="0"/>
              <a:t>d s.t. </a:t>
            </a:r>
            <a:r>
              <a:rPr lang="en-US" dirty="0" err="1"/>
              <a:t>ed</a:t>
            </a:r>
            <a:r>
              <a:rPr lang="en-US" dirty="0"/>
              <a:t> = 1 mod N by using the extended GCD algorithm *)</a:t>
            </a:r>
          </a:p>
          <a:p>
            <a:pPr marL="0" indent="0">
              <a:buNone/>
            </a:pPr>
            <a:r>
              <a:rPr lang="en-US" dirty="0"/>
              <a:t>(* Mathematica is clever enough to do this automatically *)</a:t>
            </a:r>
          </a:p>
          <a:p>
            <a:pPr marL="0" indent="0">
              <a:buNone/>
            </a:pPr>
            <a:r>
              <a:rPr lang="en-US" b="1" dirty="0" smtClean="0"/>
              <a:t>	Solve[e </a:t>
            </a:r>
            <a:r>
              <a:rPr lang="en-US" b="1" dirty="0"/>
              <a:t>x == 1, Modulus-&gt;phi</a:t>
            </a:r>
            <a:r>
              <a:rPr lang="en-US" b="1" dirty="0" smtClean="0"/>
              <a:t>]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dirty="0"/>
              <a:t> {{x-&gt;</a:t>
            </a:r>
            <a:r>
              <a:rPr lang="en-US" dirty="0" smtClean="0"/>
              <a:t>36469680590663028301700626132883867272718728905205088...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394069421778610209425624440980084481398131}}</a:t>
            </a:r>
          </a:p>
          <a:p>
            <a:pPr marL="0" indent="0">
              <a:buNone/>
            </a:pPr>
            <a:r>
              <a:rPr lang="en-US" dirty="0" smtClean="0"/>
              <a:t>(* We can now set d = x *) </a:t>
            </a:r>
          </a:p>
          <a:p>
            <a:pPr marL="0" indent="0">
              <a:buNone/>
            </a:pPr>
            <a:r>
              <a:rPr lang="en-US" b="1" dirty="0" smtClean="0"/>
              <a:t>	d=364696805….</a:t>
            </a:r>
            <a:r>
              <a:rPr lang="en-US" b="1" dirty="0"/>
              <a:t> </a:t>
            </a:r>
            <a:r>
              <a:rPr lang="en-US" b="1" dirty="0" smtClean="0"/>
              <a:t>8131;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a-DK" dirty="0" smtClean="0"/>
                  <a:t>(* Double Check 1 = [ed mod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a-DK" b="1" dirty="0" smtClean="0"/>
                  <a:t> </a:t>
                </a:r>
                <a:r>
                  <a:rPr lang="da-DK" dirty="0" smtClean="0"/>
                  <a:t>*)</a:t>
                </a:r>
              </a:p>
              <a:p>
                <a:pPr marL="0" indent="0">
                  <a:buNone/>
                </a:pPr>
                <a:r>
                  <a:rPr lang="da-DK" b="1" dirty="0" smtClean="0"/>
                  <a:t>	Mod </a:t>
                </a:r>
                <a:r>
                  <a:rPr lang="da-DK" b="1" dirty="0"/>
                  <a:t>[e d, (p-1)(q-1</a:t>
                </a:r>
                <a:r>
                  <a:rPr lang="da-DK" b="1" dirty="0" smtClean="0"/>
                  <a:t>)]</a:t>
                </a:r>
              </a:p>
              <a:p>
                <a:pPr marL="0" indent="0">
                  <a:buNone/>
                </a:pPr>
                <a:r>
                  <a:rPr lang="da-DK" dirty="0" smtClean="0"/>
                  <a:t>Output: 1</a:t>
                </a:r>
              </a:p>
              <a:p>
                <a:pPr marL="0" indent="0">
                  <a:buNone/>
                </a:pPr>
                <a:r>
                  <a:rPr lang="en-US" dirty="0"/>
                  <a:t> 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 err="1"/>
                  <a:t>PowerMod</a:t>
                </a:r>
                <a:r>
                  <a:rPr lang="en-US" b="1" dirty="0"/>
                  <a:t>[</a:t>
                </a:r>
                <a:r>
                  <a:rPr lang="en-US" b="1" dirty="0" err="1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</a:p>
              <a:p>
                <a:pPr marL="0" indent="0">
                  <a:buNone/>
                </a:pPr>
                <a:r>
                  <a:rPr lang="en-US" dirty="0"/>
                  <a:t> (* Hm...That doesn't seem too secure 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CubeRoot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200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 Moral: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Plain RSA does not hide the message m. *)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 (* Encrypt a larger message, c= m^e mod N </a:t>
            </a:r>
            <a:r>
              <a:rPr lang="pt-BR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 </a:t>
            </a:r>
            <a:r>
              <a:rPr lang="en-US" b="1" dirty="0" err="1"/>
              <a:t>SeedRandom</a:t>
            </a:r>
            <a:r>
              <a:rPr lang="en-US" b="1" dirty="0"/>
              <a:t>[1234567];</a:t>
            </a:r>
          </a:p>
          <a:p>
            <a:pPr marL="0" indent="0">
              <a:buNone/>
            </a:pPr>
            <a:r>
              <a:rPr lang="en-US" b="1" dirty="0" smtClean="0"/>
              <a:t>	m2</a:t>
            </a:r>
            <a:r>
              <a:rPr lang="en-US" b="1" dirty="0"/>
              <a:t>= </a:t>
            </a:r>
            <a:r>
              <a:rPr lang="en-US" b="1" dirty="0" err="1"/>
              <a:t>RandomInteger</a:t>
            </a:r>
            <a:r>
              <a:rPr lang="en-US" b="1" dirty="0"/>
              <a:t>[{10^1500,10^1501</a:t>
            </a:r>
            <a:r>
              <a:rPr lang="en-US" b="1" dirty="0" smtClean="0"/>
              <a:t>}];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c=</a:t>
            </a:r>
            <a:r>
              <a:rPr lang="en-US" b="1" dirty="0" err="1" smtClean="0"/>
              <a:t>PowerMod</a:t>
            </a:r>
            <a:r>
              <a:rPr lang="en-US" b="1" dirty="0" smtClean="0"/>
              <a:t>[m2,e,NN</a:t>
            </a:r>
            <a:r>
              <a:rPr lang="en-US" b="1" dirty="0"/>
              <a:t>]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Output: </a:t>
            </a:r>
            <a:r>
              <a:rPr lang="en-US" dirty="0"/>
              <a:t>  </a:t>
            </a:r>
            <a:r>
              <a:rPr lang="en-US" dirty="0" smtClean="0"/>
              <a:t>405215834903772786………</a:t>
            </a:r>
            <a:r>
              <a:rPr lang="en-US" dirty="0"/>
              <a:t> </a:t>
            </a:r>
            <a:r>
              <a:rPr lang="en-US" dirty="0" smtClean="0"/>
              <a:t>388068292685976133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(* Does it Decrypt Properly? *)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</a:t>
            </a:r>
            <a:r>
              <a:rPr lang="en-US" b="1" dirty="0" err="1"/>
              <a:t>PowerMod</a:t>
            </a:r>
            <a:r>
              <a:rPr lang="en-US" b="1" dirty="0"/>
              <a:t>[</a:t>
            </a:r>
            <a:r>
              <a:rPr lang="en-US" b="1" dirty="0" err="1"/>
              <a:t>c,d</a:t>
            </a:r>
            <a:r>
              <a:rPr lang="en-US" b="1" dirty="0"/>
              <a:t>, NN]-</a:t>
            </a:r>
            <a:r>
              <a:rPr lang="en-US" b="1" dirty="0" smtClean="0"/>
              <a:t>m2</a:t>
            </a:r>
          </a:p>
          <a:p>
            <a:pPr marL="0" indent="0">
              <a:buNone/>
            </a:pPr>
            <a:r>
              <a:rPr lang="en-US" dirty="0" smtClean="0"/>
              <a:t>Output: 0</a:t>
            </a:r>
          </a:p>
          <a:p>
            <a:pPr marL="0" indent="0">
              <a:buNone/>
            </a:pPr>
            <a:r>
              <a:rPr lang="en-US" dirty="0" smtClean="0"/>
              <a:t>(* Yes! 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555: Week 10: </a:t>
            </a:r>
            <a:r>
              <a:rPr lang="en-US"/>
              <a:t>Topic </a:t>
            </a:r>
            <a:r>
              <a:rPr lang="en-US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Attacks on Plain RSA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r>
              <a:rPr lang="en-US" dirty="0" smtClean="0"/>
              <a:t>As we will see Plain RSA is also highly vulnerable to chosen-ciphertext attacks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However, notice that (Plain) RSA Encryption is stateless and deterministic.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Plain RSA is not secure against chosen-plaintext attacks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In a public key setting the attacker who knows the public key 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 has access to an encryption oracle</a:t>
                </a:r>
              </a:p>
              <a:p>
                <a:endParaRPr lang="en-US" dirty="0"/>
              </a:p>
              <a:p>
                <a:r>
                  <a:rPr lang="en-US" dirty="0" smtClean="0"/>
                  <a:t>Encrypted messages with low entropy are particularly vulnerable to brute-force attacks 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:r>
                  <a:rPr lang="en-US" dirty="0"/>
                  <a:t>attacker can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queries to encryption oracle (using public key)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 on Plain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Attacker intercepts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generates ciphertext c’ for secret message </a:t>
                </a:r>
                <a:r>
                  <a:rPr lang="en-US" dirty="0" smtClean="0"/>
                  <a:t>2m as follows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asks for decryption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and receives 2m.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Divide by two to recover message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Above Example: </a:t>
                </a:r>
                <a:r>
                  <a:rPr lang="en-US" dirty="0" smtClean="0"/>
                  <a:t>Shows plain RSA is highly vulnerable to ciphertext-tampering attacks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(Small Messages) If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&lt; N then we can decrypt c =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directly</a:t>
                </a:r>
                <a:r>
                  <a:rPr lang="en-US" dirty="0"/>
                  <a:t> </a:t>
                </a:r>
                <a:r>
                  <a:rPr lang="en-US" dirty="0" smtClean="0"/>
                  <a:t>e.g., m=c</a:t>
                </a:r>
                <a:r>
                  <a:rPr lang="en-US" baseline="30000" dirty="0" smtClean="0"/>
                  <a:t>(1/e)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𝐄𝐧𝐜𝐫𝐲𝐩𝐭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e = 3,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and attacker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‖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 smtClean="0"/>
                  <a:t>Polynomial has a small root mod N at x</a:t>
                </a:r>
                <a:r>
                  <a:rPr lang="en-US" b="1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and coppersmith’s method will find it!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344" y="6432643"/>
            <a:ext cx="101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Univariate Modular Equation".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Can also find small roots of bivariate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r>
                  <a:rPr lang="en-US" b="1" dirty="0" smtClean="0"/>
                  <a:t>Similar Approach used to factor weak RSA secret keys N=q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q</a:t>
                </a:r>
                <a:r>
                  <a:rPr lang="en-US" b="1" baseline="-25000" dirty="0" smtClean="0"/>
                  <a:t>2</a:t>
                </a:r>
              </a:p>
              <a:p>
                <a:r>
                  <a:rPr lang="en-US" dirty="0" smtClean="0"/>
                  <a:t>Weak PRG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 guess many of the bits of prime factors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Coppersmith Attack: Define polynomial p(.,.)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Small Roots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endParaRPr lang="en-US" b="1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36189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88716"/>
            <a:ext cx="1153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Bivariate Integer Equation; Factoring with high bits known"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61" y="374872"/>
            <a:ext cx="6911625" cy="598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45" y="6488668"/>
            <a:ext cx="935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</a:t>
            </a:r>
            <a:r>
              <a:rPr lang="en-US" b="1" i="1" dirty="0"/>
              <a:t>Coppersmith's Attack</a:t>
            </a:r>
            <a:r>
              <a:rPr lang="en-US" i="1" dirty="0"/>
              <a:t>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 for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Approach 1: RSA-OAEP</a:t>
            </a:r>
          </a:p>
          <a:p>
            <a:pPr lvl="1"/>
            <a:r>
              <a:rPr lang="en-US" dirty="0" smtClean="0"/>
              <a:t>Incorporates random nonce r </a:t>
            </a:r>
          </a:p>
          <a:p>
            <a:pPr lvl="1"/>
            <a:r>
              <a:rPr lang="en-US" dirty="0" smtClean="0"/>
              <a:t>CCA-Secure (in random oracle model)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Approach 2: Use </a:t>
            </a:r>
            <a:r>
              <a:rPr lang="en-US" dirty="0"/>
              <a:t>RSA to exchange symmetric key for Authenticated Encryption scheme (e.g., AES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Key Encapsulation Mechanism (KEM)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details in future </a:t>
            </a:r>
            <a:r>
              <a:rPr lang="en-US" dirty="0" smtClean="0"/>
              <a:t>lectures…stay tuned!</a:t>
            </a:r>
          </a:p>
          <a:p>
            <a:pPr lvl="1"/>
            <a:r>
              <a:rPr lang="en-US" dirty="0" smtClean="0"/>
              <a:t>For now we will focus on attacks on Plain RSA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Double Check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1,2,4,5,7,8</m:t>
                        </m:r>
                      </m:e>
                    </m:d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Channel Attack on RSA with CRT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dirty="0" err="1" smtClean="0"/>
                  <a:t>m,N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3704114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</a:t>
                </a:r>
                <a:r>
                  <a:rPr lang="en-US" dirty="0"/>
                  <a:t>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high </a:t>
                </a:r>
                <a:r>
                  <a:rPr lang="en-US" dirty="0" smtClean="0"/>
                  <a:t>probability we </a:t>
                </a:r>
                <a:r>
                  <a:rPr lang="en-US" dirty="0"/>
                  <a:t>will find </a:t>
                </a:r>
                <a:r>
                  <a:rPr lang="en-US" dirty="0" smtClean="0"/>
                  <a:t>a pair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555: Week 10: Topic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Discrete Log + DDH Assumption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Finite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:r>
                  <a:rPr lang="en-US" dirty="0" smtClean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cyclic group of order p-1. </a:t>
                </a:r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(non-generator)</a:t>
                </a:r>
                <a:r>
                  <a:rPr lang="en-US" dirty="0" smtClean="0"/>
                  <a:t>: p=7, g=2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&lt;2&gt;={1,2,4}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(generator</a:t>
                </a:r>
                <a:r>
                  <a:rPr lang="en-US" b="1" dirty="0"/>
                  <a:t>)</a:t>
                </a:r>
                <a:r>
                  <a:rPr lang="en-US" dirty="0"/>
                  <a:t>: p=7, </a:t>
                </a:r>
                <a:r>
                  <a:rPr lang="en-US" dirty="0" smtClean="0"/>
                  <a:t>g=5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&lt;</a:t>
                </a:r>
                <a:r>
                  <a:rPr lang="en-US" dirty="0"/>
                  <a:t>2&gt;={</a:t>
                </a:r>
                <a:r>
                  <a:rPr lang="en-US" dirty="0" smtClean="0"/>
                  <a:t>1,5,4,6,2,3}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G(1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key-agreement with DDH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but to Eve this key is indistinguishable from a random group element (by DDH)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Protocol is vulnerable to Man-In-The-Middle Attacks if Bob cannot validate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(Exercise 13.15)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uniformly random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p=rq+1?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rq+1 is prime for a random n-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value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/>
                  <a:t>Double Check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1,2,4,7,8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,11,13,14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 algn="ctr">
                  <a:buNone/>
                </a:pPr>
                <a:r>
                  <a:rPr lang="en-US" dirty="0" smtClean="0"/>
                  <a:t>I count 8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6937" y="2419109"/>
            <a:ext cx="365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third point R on the elliptic curve.</a:t>
            </a:r>
          </a:p>
          <a:p>
            <a:endParaRPr lang="en-US" dirty="0"/>
          </a:p>
          <a:p>
            <a:r>
              <a:rPr lang="en-US" dirty="0" smtClean="0"/>
              <a:t>P+Q = 0</a:t>
            </a:r>
          </a:p>
          <a:p>
            <a:endParaRPr lang="en-US" dirty="0"/>
          </a:p>
          <a:p>
            <a:r>
              <a:rPr lang="en-US" dirty="0" smtClean="0"/>
              <a:t>(Inverse)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95167</TotalTime>
  <Words>2680</Words>
  <Application>Microsoft Office PowerPoint</Application>
  <PresentationFormat>Widescreen</PresentationFormat>
  <Paragraphs>900</Paragraphs>
  <Slides>92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Arial Rounded MT Bold</vt:lpstr>
      <vt:lpstr>Calibri</vt:lpstr>
      <vt:lpstr>Calibri Light</vt:lpstr>
      <vt:lpstr>Cambria Math</vt:lpstr>
      <vt:lpstr>Wingdings</vt:lpstr>
      <vt:lpstr>Office Theme</vt:lpstr>
      <vt:lpstr>Midterm Exam Stats</vt:lpstr>
      <vt:lpstr>Recap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Groups</vt:lpstr>
      <vt:lpstr>Abelian Groups (Examples)</vt:lpstr>
      <vt:lpstr>Abelian Groups (Examples)</vt:lpstr>
      <vt:lpstr>Abelian Groups (Examples)</vt:lpstr>
      <vt:lpstr>Groups</vt:lpstr>
      <vt:lpstr>Group Exponentiation</vt:lpstr>
      <vt:lpstr>Group Exponentiation</vt:lpstr>
      <vt:lpstr>Group Exponentiation</vt:lpstr>
      <vt:lpstr>Group Exponentiation</vt:lpstr>
      <vt:lpstr>Group Exponentiation</vt:lpstr>
      <vt:lpstr>Chinese Remainder Theorem</vt:lpstr>
      <vt:lpstr>Chinese Remainder Theorem</vt:lpstr>
      <vt:lpstr>Cryptography CS 555</vt:lpstr>
      <vt:lpstr>CS 555: Week 10: Topic 1 Finding Prime Numbers, RSA</vt:lpstr>
      <vt:lpstr>Recap</vt:lpstr>
      <vt:lpstr>RSA Key-Generation</vt:lpstr>
      <vt:lpstr>Bertrand’s Postulate</vt:lpstr>
      <vt:lpstr>Bertrand’s Postulate</vt:lpstr>
      <vt:lpstr>isPrime(p): Miller-Rabin Test</vt:lpstr>
      <vt:lpstr>The “Almost” Miller-Rabin Test</vt:lpstr>
      <vt:lpstr>The “Almost” Miller-Rabin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Back to RSA Key-Generation</vt:lpstr>
      <vt:lpstr>Be Careful Where You Get Your “Random Bits!”</vt:lpstr>
      <vt:lpstr>(Plain) RSA Encryption</vt:lpstr>
      <vt:lpstr>(Plain) RSA Decryption</vt:lpstr>
      <vt:lpstr>RSA Decryption</vt:lpstr>
      <vt:lpstr>Plain RSA (Summary)</vt:lpstr>
      <vt:lpstr>Factoring Assumption</vt:lpstr>
      <vt:lpstr>Factoring Assumption</vt:lpstr>
      <vt:lpstr>RSA-Assumption</vt:lpstr>
      <vt:lpstr>RSA-Assumption</vt:lpstr>
      <vt:lpstr>Discussion of RSA-Assumption</vt:lpstr>
      <vt:lpstr>Recap</vt:lpstr>
      <vt:lpstr>Mathematica Demo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RSA Implementation in Mathematica</vt:lpstr>
      <vt:lpstr>CS 555: Week 10: Topic 2 Attacks on Plain RSA</vt:lpstr>
      <vt:lpstr>(Plain) RSA Discussion</vt:lpstr>
      <vt:lpstr>(Plain) RSA Discussion </vt:lpstr>
      <vt:lpstr>Chosen Ciphertext Attack on Plain RSA</vt:lpstr>
      <vt:lpstr>More Weaknesses: Plain RSA with small e</vt:lpstr>
      <vt:lpstr>More Weaknesses: Plain RSA with small e</vt:lpstr>
      <vt:lpstr>More Weaknesses: Plain RSA with small e</vt:lpstr>
      <vt:lpstr>PowerPoint Presentation</vt:lpstr>
      <vt:lpstr>RSA-Assumption</vt:lpstr>
      <vt:lpstr>(Plain) RSA Discussion </vt:lpstr>
      <vt:lpstr>Fixes for Plain RSA</vt:lpstr>
      <vt:lpstr>Chinese Remainder Theorem</vt:lpstr>
      <vt:lpstr>Chinese Remainder Theorem</vt:lpstr>
      <vt:lpstr>A Side Channel Attack on RSA with CRT</vt:lpstr>
      <vt:lpstr>Recovering Encrypted Message faster than Brute-Force</vt:lpstr>
      <vt:lpstr>Recovering Encrypted Message faster than Brute-Force</vt:lpstr>
      <vt:lpstr>Recovering Encrypted Message faster than Brute-Force</vt:lpstr>
      <vt:lpstr>Recovering Encrypted Message faster than Brute-Force</vt:lpstr>
      <vt:lpstr>CS 555: Week 10: Topic 3 Discrete Log + DDH Assumption</vt:lpstr>
      <vt:lpstr>(Recap) Finite Groups</vt:lpstr>
      <vt:lpstr>Finite Abelian Groups (Examples)</vt:lpstr>
      <vt:lpstr>Cyclic Group</vt:lpstr>
      <vt:lpstr>Finite Abelian Groups (Examples)</vt:lpstr>
      <vt:lpstr>Discrete Log Experiment DLogA,G(n)</vt:lpstr>
      <vt:lpstr>Diffie-Hellman Problems</vt:lpstr>
      <vt:lpstr>Secure key-agreement with DDH</vt:lpstr>
      <vt:lpstr>Can we find a cyclic group where DDH holds?</vt:lpstr>
      <vt:lpstr>Can we find a cyclic group where DDH holds?</vt:lpstr>
      <vt:lpstr>Can we find a cyclic group where DDH holds?</vt:lpstr>
      <vt:lpstr>Can we find a cyclic group where DDH holds?</vt:lpstr>
      <vt:lpstr>Elliptic Curve Example</vt:lpstr>
      <vt:lpstr>Elliptic Curve Example</vt:lpstr>
      <vt:lpstr>PowerPoint Presentation</vt:lpstr>
      <vt:lpstr>Elliptic Curve Example</vt:lpstr>
      <vt:lpstr>Can we find a cyclic group where DDH holds?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303</cp:revision>
  <dcterms:created xsi:type="dcterms:W3CDTF">2016-12-31T20:38:01Z</dcterms:created>
  <dcterms:modified xsi:type="dcterms:W3CDTF">2018-11-16T19:25:57Z</dcterms:modified>
</cp:coreProperties>
</file>