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2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4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6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3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7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FBCEE-A514-47F9-AD1E-7451598B17B9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DE797-2ACE-472B-B9BF-3BC4E758E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5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dx.doi.org/10.1007/BF0144989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2225"/>
            <a:ext cx="7772400" cy="1470025"/>
          </a:xfrm>
        </p:spPr>
        <p:txBody>
          <a:bodyPr/>
          <a:lstStyle/>
          <a:p>
            <a:r>
              <a:rPr lang="en-US" dirty="0" smtClean="0"/>
              <a:t>Overview of Markov chains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971800"/>
          </a:xfrm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Gleich</a:t>
            </a:r>
            <a:endParaRPr lang="en-US" dirty="0" smtClean="0"/>
          </a:p>
          <a:p>
            <a:r>
              <a:rPr lang="en-US" dirty="0" smtClean="0"/>
              <a:t>Purdue University</a:t>
            </a:r>
          </a:p>
          <a:p>
            <a:r>
              <a:rPr lang="en-US" dirty="0" smtClean="0"/>
              <a:t>Network &amp; Matrix Computations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15 Sept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4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words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transient</a:t>
            </a:r>
          </a:p>
          <a:p>
            <a:pPr marL="0" indent="0">
              <a:buNone/>
            </a:pPr>
            <a:r>
              <a:rPr lang="en-US" dirty="0" smtClean="0"/>
              <a:t>recurrent</a:t>
            </a:r>
          </a:p>
          <a:p>
            <a:pPr marL="0" indent="0">
              <a:buNone/>
            </a:pPr>
            <a:r>
              <a:rPr lang="en-US" dirty="0" smtClean="0"/>
              <a:t>primitive</a:t>
            </a:r>
          </a:p>
          <a:p>
            <a:pPr marL="0" indent="0">
              <a:buNone/>
            </a:pPr>
            <a:r>
              <a:rPr lang="en-US" dirty="0" smtClean="0"/>
              <a:t>regular</a:t>
            </a:r>
          </a:p>
          <a:p>
            <a:pPr marL="0" indent="0">
              <a:buNone/>
            </a:pPr>
            <a:r>
              <a:rPr lang="en-US" dirty="0" err="1" smtClean="0"/>
              <a:t>ergodic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periodic</a:t>
            </a:r>
          </a:p>
          <a:p>
            <a:pPr marL="0" indent="0">
              <a:buNone/>
            </a:pPr>
            <a:r>
              <a:rPr lang="en-US" dirty="0" smtClean="0"/>
              <a:t>irreducible</a:t>
            </a:r>
          </a:p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erron</a:t>
            </a:r>
            <a:r>
              <a:rPr lang="en-US" dirty="0" smtClean="0"/>
              <a:t> root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erron</a:t>
            </a:r>
            <a:r>
              <a:rPr lang="en-US" dirty="0" smtClean="0"/>
              <a:t> vector</a:t>
            </a:r>
          </a:p>
          <a:p>
            <a:pPr marL="0" indent="0">
              <a:buNone/>
            </a:pPr>
            <a:r>
              <a:rPr lang="en-US" dirty="0" smtClean="0"/>
              <a:t>stationary distribution</a:t>
            </a:r>
          </a:p>
          <a:p>
            <a:pPr marL="0" indent="0">
              <a:buNone/>
            </a:pPr>
            <a:r>
              <a:rPr lang="en-US" dirty="0" smtClean="0"/>
              <a:t>first transition analysis</a:t>
            </a:r>
          </a:p>
          <a:p>
            <a:pPr marL="0" indent="0">
              <a:buNone/>
            </a:pPr>
            <a:r>
              <a:rPr lang="en-US" dirty="0" err="1" smtClean="0"/>
              <a:t>Cesáro</a:t>
            </a:r>
            <a:r>
              <a:rPr lang="en-US" dirty="0" smtClean="0"/>
              <a:t> limit</a:t>
            </a:r>
          </a:p>
          <a:p>
            <a:pPr marL="0" indent="0">
              <a:buNone/>
            </a:pPr>
            <a:r>
              <a:rPr lang="en-US" dirty="0" smtClean="0"/>
              <a:t>reversible Markov chain</a:t>
            </a:r>
          </a:p>
          <a:p>
            <a:pPr marL="0" indent="0">
              <a:buNone/>
            </a:pPr>
            <a:r>
              <a:rPr lang="en-US" dirty="0" smtClean="0"/>
              <a:t>simple stationary distribution</a:t>
            </a:r>
          </a:p>
          <a:p>
            <a:pPr marL="0" indent="0">
              <a:buNone/>
            </a:pPr>
            <a:r>
              <a:rPr lang="en-US" dirty="0" err="1" smtClean="0"/>
              <a:t>Perron-Frobenius</a:t>
            </a:r>
            <a:r>
              <a:rPr lang="en-US" dirty="0" smtClean="0"/>
              <a:t>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4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Theorem</a:t>
            </a:r>
            <a:r>
              <a:rPr lang="en-US" dirty="0" smtClean="0"/>
              <a:t> Let </a:t>
            </a:r>
            <a:r>
              <a:rPr lang="en-US" b="1" i="1" dirty="0" smtClean="0"/>
              <a:t>A</a:t>
            </a:r>
            <a:r>
              <a:rPr lang="en-US" dirty="0" smtClean="0"/>
              <a:t> ≥ 0 be </a:t>
            </a:r>
            <a:r>
              <a:rPr lang="en-US" i="1" dirty="0" smtClean="0"/>
              <a:t>irreducible</a:t>
            </a:r>
            <a:r>
              <a:rPr lang="en-US" dirty="0" smtClean="0"/>
              <a:t> then </a:t>
            </a:r>
            <a:r>
              <a:rPr lang="en-US" b="1" i="1" dirty="0" smtClean="0"/>
              <a:t>A</a:t>
            </a:r>
            <a:r>
              <a:rPr lang="en-US" dirty="0" smtClean="0"/>
              <a:t> has a unique positive eigenvector with eigenvalue equal to the spectral radius of </a:t>
            </a:r>
            <a:r>
              <a:rPr lang="en-US" b="1" i="1" dirty="0" smtClean="0"/>
              <a:t>A</a:t>
            </a:r>
            <a:r>
              <a:rPr lang="en-US" dirty="0" smtClean="0"/>
              <a:t>. 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8852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342900"/>
            <a:ext cx="8905875" cy="575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6488668"/>
            <a:ext cx="879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Oskar </a:t>
            </a:r>
            <a:r>
              <a:rPr lang="en-US" dirty="0" err="1" smtClean="0"/>
              <a:t>Perron</a:t>
            </a:r>
            <a:r>
              <a:rPr lang="en-US" dirty="0" smtClean="0"/>
              <a:t>, </a:t>
            </a:r>
            <a:r>
              <a:rPr lang="en-US" dirty="0" err="1" smtClean="0"/>
              <a:t>Mathematische</a:t>
            </a:r>
            <a:r>
              <a:rPr lang="en-US" dirty="0" smtClean="0"/>
              <a:t> </a:t>
            </a:r>
            <a:r>
              <a:rPr lang="en-US" dirty="0" err="1" smtClean="0"/>
              <a:t>Annalen</a:t>
            </a:r>
            <a:r>
              <a:rPr lang="en-US" dirty="0" smtClean="0"/>
              <a:t>, 64:248-263, 1907 </a:t>
            </a:r>
            <a:r>
              <a:rPr lang="en-US" dirty="0" err="1" smtClean="0">
                <a:hlinkClick r:id="rId3"/>
              </a:rPr>
              <a:t>doi</a:t>
            </a:r>
            <a:r>
              <a:rPr lang="en-US" dirty="0" smtClean="0">
                <a:hlinkClick r:id="rId3"/>
              </a:rPr>
              <a:t>: 10.1007/BF01449896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6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0"/>
            <a:ext cx="8229600" cy="1143000"/>
          </a:xfrm>
        </p:spPr>
        <p:txBody>
          <a:bodyPr/>
          <a:lstStyle/>
          <a:p>
            <a:r>
              <a:rPr lang="en-US" dirty="0" smtClean="0"/>
              <a:t>Just kidding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7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PageRank</a:t>
            </a:r>
          </a:p>
          <a:p>
            <a:pPr algn="ctr"/>
            <a:r>
              <a:rPr lang="en-US" dirty="0" smtClean="0"/>
              <a:t>centrality measures</a:t>
            </a:r>
          </a:p>
          <a:p>
            <a:pPr algn="ctr"/>
            <a:r>
              <a:rPr lang="en-US" dirty="0" smtClean="0"/>
              <a:t>spectral graph theory</a:t>
            </a:r>
          </a:p>
          <a:p>
            <a:pPr algn="ctr"/>
            <a:r>
              <a:rPr lang="en-US" dirty="0" smtClean="0"/>
              <a:t>random sampling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4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Stochastic processes, Markov chains, and random walks, and stochastic </a:t>
            </a:r>
            <a:r>
              <a:rPr lang="en-US" dirty="0" smtClean="0"/>
              <a:t>matrices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Perron-Frobenius</a:t>
            </a:r>
            <a:r>
              <a:rPr lang="en-US" dirty="0" smtClean="0"/>
              <a:t> theorem and stationary distribution</a:t>
            </a:r>
          </a:p>
          <a:p>
            <a:endParaRPr lang="en-US" dirty="0"/>
          </a:p>
          <a:p>
            <a:r>
              <a:rPr lang="en-US" dirty="0" smtClean="0"/>
              <a:t>Hitting times, commute times, and other transition </a:t>
            </a:r>
            <a:r>
              <a:rPr lang="en-US" smtClean="0"/>
              <a:t>related problems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4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140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Overview of Markov chains</vt:lpstr>
      <vt:lpstr>Lots of words</vt:lpstr>
      <vt:lpstr>Some theory</vt:lpstr>
      <vt:lpstr>In German</vt:lpstr>
      <vt:lpstr>Just kidding</vt:lpstr>
      <vt:lpstr>Important application</vt:lpstr>
      <vt:lpstr>Probable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Markov chains</dc:title>
  <dc:creator>David F. Gleich</dc:creator>
  <cp:lastModifiedBy>David Gleich</cp:lastModifiedBy>
  <cp:revision>10</cp:revision>
  <dcterms:created xsi:type="dcterms:W3CDTF">2011-09-15T01:57:51Z</dcterms:created>
  <dcterms:modified xsi:type="dcterms:W3CDTF">2011-09-15T14:28:52Z</dcterms:modified>
</cp:coreProperties>
</file>