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552" r:id="rId3"/>
    <p:sldId id="762" r:id="rId4"/>
    <p:sldId id="760" r:id="rId5"/>
    <p:sldId id="761" r:id="rId6"/>
    <p:sldId id="793" r:id="rId7"/>
    <p:sldId id="794" r:id="rId8"/>
    <p:sldId id="795" r:id="rId9"/>
    <p:sldId id="796" r:id="rId10"/>
    <p:sldId id="797" r:id="rId11"/>
    <p:sldId id="798" r:id="rId12"/>
    <p:sldId id="699" r:id="rId13"/>
    <p:sldId id="569" r:id="rId14"/>
    <p:sldId id="763" r:id="rId15"/>
    <p:sldId id="670" r:id="rId16"/>
    <p:sldId id="671" r:id="rId17"/>
    <p:sldId id="672" r:id="rId18"/>
    <p:sldId id="751" r:id="rId19"/>
    <p:sldId id="717" r:id="rId20"/>
    <p:sldId id="719" r:id="rId21"/>
    <p:sldId id="720" r:id="rId22"/>
    <p:sldId id="721" r:id="rId23"/>
    <p:sldId id="722" r:id="rId24"/>
    <p:sldId id="723" r:id="rId25"/>
    <p:sldId id="724" r:id="rId26"/>
    <p:sldId id="749" r:id="rId27"/>
    <p:sldId id="764" r:id="rId28"/>
    <p:sldId id="765" r:id="rId29"/>
    <p:sldId id="766" r:id="rId30"/>
    <p:sldId id="767" r:id="rId31"/>
    <p:sldId id="768" r:id="rId32"/>
    <p:sldId id="769" r:id="rId33"/>
    <p:sldId id="773" r:id="rId34"/>
    <p:sldId id="774" r:id="rId35"/>
    <p:sldId id="775" r:id="rId36"/>
    <p:sldId id="777" r:id="rId37"/>
    <p:sldId id="778" r:id="rId38"/>
    <p:sldId id="779" r:id="rId39"/>
    <p:sldId id="780" r:id="rId40"/>
    <p:sldId id="781" r:id="rId41"/>
    <p:sldId id="782" r:id="rId42"/>
    <p:sldId id="790" r:id="rId43"/>
    <p:sldId id="732" r:id="rId44"/>
    <p:sldId id="783" r:id="rId45"/>
    <p:sldId id="784" r:id="rId46"/>
    <p:sldId id="785" r:id="rId47"/>
    <p:sldId id="786" r:id="rId48"/>
    <p:sldId id="787" r:id="rId49"/>
    <p:sldId id="788" r:id="rId50"/>
    <p:sldId id="789" r:id="rId51"/>
    <p:sldId id="791" r:id="rId52"/>
    <p:sldId id="792" r:id="rId53"/>
    <p:sldId id="752" r:id="rId54"/>
    <p:sldId id="754" r:id="rId55"/>
    <p:sldId id="725" r:id="rId56"/>
    <p:sldId id="757" r:id="rId57"/>
    <p:sldId id="727" r:id="rId58"/>
    <p:sldId id="776" r:id="rId59"/>
    <p:sldId id="755" r:id="rId60"/>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1pPr>
    <a:lvl2pPr marL="4572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2pPr>
    <a:lvl3pPr marL="9144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3pPr>
    <a:lvl4pPr marL="13716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4pPr>
    <a:lvl5pPr marL="1828800" algn="l" rtl="0" eaLnBrk="0" fontAlgn="base" hangingPunct="0">
      <a:spcBef>
        <a:spcPct val="0"/>
      </a:spcBef>
      <a:spcAft>
        <a:spcPct val="0"/>
      </a:spcAft>
      <a:defRPr kern="1200">
        <a:solidFill>
          <a:schemeClr val="tx1"/>
        </a:solidFill>
        <a:latin typeface="Tahoma" charset="0"/>
        <a:ea typeface="Tahoma" charset="0"/>
        <a:cs typeface="Tahoma" charset="0"/>
        <a:sym typeface="Tahoma" charset="0"/>
      </a:defRPr>
    </a:lvl5pPr>
    <a:lvl6pPr marL="2286000" algn="l" defTabSz="914400" rtl="0" eaLnBrk="1" latinLnBrk="0" hangingPunct="1">
      <a:defRPr kern="1200">
        <a:solidFill>
          <a:schemeClr val="tx1"/>
        </a:solidFill>
        <a:latin typeface="Tahoma" charset="0"/>
        <a:ea typeface="Tahoma" charset="0"/>
        <a:cs typeface="Tahoma" charset="0"/>
        <a:sym typeface="Tahoma" charset="0"/>
      </a:defRPr>
    </a:lvl6pPr>
    <a:lvl7pPr marL="2743200" algn="l" defTabSz="914400" rtl="0" eaLnBrk="1" latinLnBrk="0" hangingPunct="1">
      <a:defRPr kern="1200">
        <a:solidFill>
          <a:schemeClr val="tx1"/>
        </a:solidFill>
        <a:latin typeface="Tahoma" charset="0"/>
        <a:ea typeface="Tahoma" charset="0"/>
        <a:cs typeface="Tahoma" charset="0"/>
        <a:sym typeface="Tahoma" charset="0"/>
      </a:defRPr>
    </a:lvl7pPr>
    <a:lvl8pPr marL="3200400" algn="l" defTabSz="914400" rtl="0" eaLnBrk="1" latinLnBrk="0" hangingPunct="1">
      <a:defRPr kern="1200">
        <a:solidFill>
          <a:schemeClr val="tx1"/>
        </a:solidFill>
        <a:latin typeface="Tahoma" charset="0"/>
        <a:ea typeface="Tahoma" charset="0"/>
        <a:cs typeface="Tahoma" charset="0"/>
        <a:sym typeface="Tahoma" charset="0"/>
      </a:defRPr>
    </a:lvl8pPr>
    <a:lvl9pPr marL="3657600" algn="l" defTabSz="914400" rtl="0" eaLnBrk="1" latinLnBrk="0" hangingPunct="1">
      <a:defRPr kern="1200">
        <a:solidFill>
          <a:schemeClr val="tx1"/>
        </a:solidFill>
        <a:latin typeface="Tahoma" charset="0"/>
        <a:ea typeface="Tahoma" charset="0"/>
        <a:cs typeface="Tahoma" charset="0"/>
        <a:sym typeface="Tahom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85DAA"/>
    <a:srgbClr val="54D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1E2"/>
          </a:solidFill>
        </a:fill>
      </a:tcStyle>
    </a:wholeTbl>
    <a:band2H>
      <a:tcTxStyle/>
      <a:tcStyle>
        <a:tcBdr/>
        <a:fill>
          <a:solidFill>
            <a:srgbClr val="E6E9F1"/>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DAA"/>
          </a:solidFill>
        </a:fill>
      </a:tcStyle>
    </a:firstRow>
  </a:tblStyle>
  <a:tblStyle styleId="{C7B018BB-80A7-4F77-B60F-C8B233D01FF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CACA"/>
          </a:solidFill>
        </a:fill>
      </a:tcStyle>
    </a:wholeTbl>
    <a:band2H>
      <a:tcTxStyle/>
      <a:tcStyle>
        <a:tcBdr/>
        <a:fill>
          <a:solidFill>
            <a:srgbClr val="F3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0000"/>
          </a:solidFill>
        </a:fill>
      </a:tcStyle>
    </a:firstRow>
  </a:tblStyle>
  <a:tblStyle styleId="{CF821DB8-F4EB-4A41-A1BA-3FCAFE7338EE}" styleName="">
    <a:tblBg/>
    <a:wholeTbl>
      <a:tcTxStyle b="on" i="on">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5DAA"/>
          </a:solidFill>
        </a:fill>
      </a:tcStyle>
    </a:firstCol>
    <a:lastRow>
      <a:tcTxStyle b="on" i="on">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5DAA"/>
          </a:solidFill>
        </a:fill>
      </a:tcStyle>
    </a:firstRow>
  </a:tblStyle>
  <a:tblStyle styleId="{33BA23B1-9221-436E-865A-0063620EA4FD}" styleName="">
    <a:tblBg/>
    <a:wholeTbl>
      <a:tcTxStyle b="on" i="on">
        <a:font>
          <a:latin typeface="Tahoma"/>
          <a:ea typeface="Tahoma"/>
          <a:cs typeface="Tahom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ahoma"/>
          <a:ea typeface="Tahoma"/>
          <a:cs typeface="Tahom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7" autoAdjust="0"/>
    <p:restoredTop sz="92516" autoAdjust="0"/>
  </p:normalViewPr>
  <p:slideViewPr>
    <p:cSldViewPr snapToGrid="0" snapToObjects="1">
      <p:cViewPr varScale="1">
        <p:scale>
          <a:sx n="88" d="100"/>
          <a:sy n="88" d="100"/>
        </p:scale>
        <p:origin x="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ganapathymani\Desktop\ICCC\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0167906383243606E-2"/>
          <c:y val="3.46666666666667E-2"/>
          <c:w val="0.83927538565114301"/>
          <c:h val="0.81317858705161805"/>
        </c:manualLayout>
      </c:layout>
      <c:barChart>
        <c:barDir val="col"/>
        <c:grouping val="clustered"/>
        <c:varyColors val="0"/>
        <c:ser>
          <c:idx val="0"/>
          <c:order val="0"/>
          <c:tx>
            <c:v>Combinatorial Design</c:v>
          </c:tx>
          <c:spPr>
            <a:pattFill prst="wdUpDiag">
              <a:fgClr>
                <a:srgbClr val="008000"/>
              </a:fgClr>
              <a:bgClr>
                <a:prstClr val="white"/>
              </a:bgClr>
            </a:pattFill>
            <a:ln>
              <a:solidFill>
                <a:srgbClr val="008000"/>
              </a:solidFill>
            </a:ln>
          </c:spPr>
          <c:invertIfNegative val="0"/>
          <c:cat>
            <c:strRef>
              <c:f>Sheet1!$B$1:$B$9</c:f>
              <c:strCache>
                <c:ptCount val="9"/>
                <c:pt idx="0">
                  <c:v>P1</c:v>
                </c:pt>
                <c:pt idx="1">
                  <c:v>P2</c:v>
                </c:pt>
                <c:pt idx="2">
                  <c:v>P3</c:v>
                </c:pt>
                <c:pt idx="3">
                  <c:v>P4</c:v>
                </c:pt>
                <c:pt idx="4">
                  <c:v>P5</c:v>
                </c:pt>
                <c:pt idx="5">
                  <c:v>P6</c:v>
                </c:pt>
                <c:pt idx="6">
                  <c:v>P7</c:v>
                </c:pt>
                <c:pt idx="7">
                  <c:v>P8</c:v>
                </c:pt>
                <c:pt idx="8">
                  <c:v>P9</c:v>
                </c:pt>
              </c:strCache>
            </c:strRef>
          </c:cat>
          <c:val>
            <c:numRef>
              <c:f>Sheet1!$C$1:$C$9</c:f>
              <c:numCache>
                <c:formatCode>General</c:formatCode>
                <c:ptCount val="9"/>
                <c:pt idx="0">
                  <c:v>273</c:v>
                </c:pt>
                <c:pt idx="1">
                  <c:v>595</c:v>
                </c:pt>
                <c:pt idx="2">
                  <c:v>803</c:v>
                </c:pt>
                <c:pt idx="3">
                  <c:v>47</c:v>
                </c:pt>
                <c:pt idx="4">
                  <c:v>446</c:v>
                </c:pt>
                <c:pt idx="5">
                  <c:v>755</c:v>
                </c:pt>
                <c:pt idx="6">
                  <c:v>339</c:v>
                </c:pt>
                <c:pt idx="7">
                  <c:v>591</c:v>
                </c:pt>
                <c:pt idx="8">
                  <c:v>855</c:v>
                </c:pt>
              </c:numCache>
            </c:numRef>
          </c:val>
          <c:extLst xmlns:c16r2="http://schemas.microsoft.com/office/drawing/2015/06/chart">
            <c:ext xmlns:c16="http://schemas.microsoft.com/office/drawing/2014/chart" uri="{C3380CC4-5D6E-409C-BE32-E72D297353CC}">
              <c16:uniqueId val="{00000000-B118-49FA-B2AE-0F69C7D8BEF2}"/>
            </c:ext>
          </c:extLst>
        </c:ser>
        <c:ser>
          <c:idx val="1"/>
          <c:order val="1"/>
          <c:tx>
            <c:v>Sequential Design</c:v>
          </c:tx>
          <c:spPr>
            <a:pattFill prst="wdUpDiag">
              <a:fgClr>
                <a:srgbClr val="FF0000"/>
              </a:fgClr>
              <a:bgClr>
                <a:prstClr val="white"/>
              </a:bgClr>
            </a:pattFill>
            <a:ln>
              <a:solidFill>
                <a:srgbClr val="FF0000"/>
              </a:solidFill>
            </a:ln>
          </c:spPr>
          <c:invertIfNegative val="0"/>
          <c:cat>
            <c:strRef>
              <c:f>Sheet1!$B$1:$B$9</c:f>
              <c:strCache>
                <c:ptCount val="9"/>
                <c:pt idx="0">
                  <c:v>P1</c:v>
                </c:pt>
                <c:pt idx="1">
                  <c:v>P2</c:v>
                </c:pt>
                <c:pt idx="2">
                  <c:v>P3</c:v>
                </c:pt>
                <c:pt idx="3">
                  <c:v>P4</c:v>
                </c:pt>
                <c:pt idx="4">
                  <c:v>P5</c:v>
                </c:pt>
                <c:pt idx="5">
                  <c:v>P6</c:v>
                </c:pt>
                <c:pt idx="6">
                  <c:v>P7</c:v>
                </c:pt>
                <c:pt idx="7">
                  <c:v>P8</c:v>
                </c:pt>
                <c:pt idx="8">
                  <c:v>P9</c:v>
                </c:pt>
              </c:strCache>
            </c:strRef>
          </c:cat>
          <c:val>
            <c:numRef>
              <c:f>Sheet1!$D$1:$D$9</c:f>
              <c:numCache>
                <c:formatCode>General</c:formatCode>
                <c:ptCount val="9"/>
                <c:pt idx="0">
                  <c:v>581</c:v>
                </c:pt>
                <c:pt idx="1">
                  <c:v>1008</c:v>
                </c:pt>
                <c:pt idx="2">
                  <c:v>1426</c:v>
                </c:pt>
                <c:pt idx="3">
                  <c:v>144</c:v>
                </c:pt>
                <c:pt idx="4">
                  <c:v>623</c:v>
                </c:pt>
                <c:pt idx="5">
                  <c:v>2363</c:v>
                </c:pt>
                <c:pt idx="6">
                  <c:v>498</c:v>
                </c:pt>
                <c:pt idx="7">
                  <c:v>751</c:v>
                </c:pt>
                <c:pt idx="8">
                  <c:v>1710</c:v>
                </c:pt>
              </c:numCache>
            </c:numRef>
          </c:val>
          <c:extLst xmlns:c16r2="http://schemas.microsoft.com/office/drawing/2015/06/chart">
            <c:ext xmlns:c16="http://schemas.microsoft.com/office/drawing/2014/chart" uri="{C3380CC4-5D6E-409C-BE32-E72D297353CC}">
              <c16:uniqueId val="{00000001-B118-49FA-B2AE-0F69C7D8BEF2}"/>
            </c:ext>
          </c:extLst>
        </c:ser>
        <c:dLbls>
          <c:showLegendKey val="0"/>
          <c:showVal val="0"/>
          <c:showCatName val="0"/>
          <c:showSerName val="0"/>
          <c:showPercent val="0"/>
          <c:showBubbleSize val="0"/>
        </c:dLbls>
        <c:gapWidth val="150"/>
        <c:axId val="237432912"/>
        <c:axId val="134551504"/>
      </c:barChart>
      <c:catAx>
        <c:axId val="237432912"/>
        <c:scaling>
          <c:orientation val="minMax"/>
        </c:scaling>
        <c:delete val="0"/>
        <c:axPos val="b"/>
        <c:numFmt formatCode="General" sourceLinked="0"/>
        <c:majorTickMark val="out"/>
        <c:minorTickMark val="none"/>
        <c:tickLblPos val="nextTo"/>
        <c:txPr>
          <a:bodyPr/>
          <a:lstStyle/>
          <a:p>
            <a:pPr>
              <a:defRPr sz="2400" b="1">
                <a:latin typeface="Times New Roman"/>
                <a:cs typeface="Times New Roman"/>
              </a:defRPr>
            </a:pPr>
            <a:endParaRPr lang="en-US"/>
          </a:p>
        </c:txPr>
        <c:crossAx val="134551504"/>
        <c:crosses val="autoZero"/>
        <c:auto val="1"/>
        <c:lblAlgn val="ctr"/>
        <c:lblOffset val="100"/>
        <c:noMultiLvlLbl val="0"/>
      </c:catAx>
      <c:valAx>
        <c:axId val="134551504"/>
        <c:scaling>
          <c:orientation val="minMax"/>
        </c:scaling>
        <c:delete val="0"/>
        <c:axPos val="l"/>
        <c:numFmt formatCode="General" sourceLinked="1"/>
        <c:majorTickMark val="out"/>
        <c:minorTickMark val="none"/>
        <c:tickLblPos val="nextTo"/>
        <c:txPr>
          <a:bodyPr/>
          <a:lstStyle/>
          <a:p>
            <a:pPr>
              <a:defRPr sz="2400" b="1">
                <a:latin typeface="Times New Roman"/>
                <a:cs typeface="Times New Roman"/>
              </a:defRPr>
            </a:pPr>
            <a:endParaRPr lang="en-US"/>
          </a:p>
        </c:txPr>
        <c:crossAx val="237432912"/>
        <c:crosses val="autoZero"/>
        <c:crossBetween val="between"/>
      </c:valAx>
    </c:plotArea>
    <c:legend>
      <c:legendPos val="l"/>
      <c:legendEntry>
        <c:idx val="0"/>
        <c:txPr>
          <a:bodyPr/>
          <a:lstStyle/>
          <a:p>
            <a:pPr>
              <a:defRPr sz="2400" b="1" i="0">
                <a:latin typeface="Times New Roman"/>
                <a:cs typeface="Times New Roman"/>
              </a:defRPr>
            </a:pPr>
            <a:endParaRPr lang="en-US"/>
          </a:p>
        </c:txPr>
      </c:legendEntry>
      <c:layout>
        <c:manualLayout>
          <c:xMode val="edge"/>
          <c:yMode val="edge"/>
          <c:x val="0.154150197628458"/>
          <c:y val="3.6192965879265099E-2"/>
          <c:w val="0.39114126544458599"/>
          <c:h val="0.316947401574803"/>
        </c:manualLayout>
      </c:layout>
      <c:overlay val="0"/>
      <c:txPr>
        <a:bodyPr/>
        <a:lstStyle/>
        <a:p>
          <a:pPr>
            <a:defRPr sz="2400" b="1">
              <a:latin typeface="Times New Roman"/>
              <a:cs typeface="Times New Roman"/>
            </a:defRPr>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Shape 72"/>
          <p:cNvSpPr>
            <a:spLocks noGrp="1" noRot="1" noChangeAspect="1"/>
          </p:cNvSpPr>
          <p:nvPr>
            <p:ph type="sldImg"/>
          </p:nvPr>
        </p:nvSpPr>
        <p:spPr bwMode="auto">
          <a:xfrm>
            <a:off x="1196975" y="701675"/>
            <a:ext cx="4683125" cy="35115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54275" name="Shape 73"/>
          <p:cNvSpPr>
            <a:spLocks noGrp="1"/>
          </p:cNvSpPr>
          <p:nvPr>
            <p:ph type="body" sz="quarter" idx="1"/>
          </p:nvPr>
        </p:nvSpPr>
        <p:spPr bwMode="auto">
          <a:xfrm>
            <a:off x="942975" y="4448175"/>
            <a:ext cx="5191125" cy="42132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36" tIns="46968" rIns="93936" bIns="46968" numCol="1" anchor="t" anchorCtr="0" compatLnSpc="1">
            <a:prstTxWarp prst="textNoShape">
              <a:avLst/>
            </a:prstTxWarp>
          </a:bodyPr>
          <a:lstStyle/>
          <a:p>
            <a:pPr lvl="0"/>
            <a:endParaRPr lang="en-US" altLang="en-US">
              <a:sym typeface="Helvetica Neue" charset="0"/>
            </a:endParaRPr>
          </a:p>
        </p:txBody>
      </p:sp>
    </p:spTree>
    <p:extLst>
      <p:ext uri="{BB962C8B-B14F-4D97-AF65-F5344CB8AC3E}">
        <p14:creationId xmlns:p14="http://schemas.microsoft.com/office/powerpoint/2010/main" val="669765774"/>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mn-lt"/>
        <a:ea typeface="+mn-ea"/>
        <a:cs typeface="+mn-cs"/>
        <a:sym typeface="Helvetica Neue" charset="0"/>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p:sp>
      <p:sp>
        <p:nvSpPr>
          <p:cNvPr id="5632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791569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43086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0339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p:sp>
      <p:sp>
        <p:nvSpPr>
          <p:cNvPr id="105474"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58269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63951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5359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53598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076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157756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683400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68920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706564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01275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9363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2158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p:sp>
      <p:sp>
        <p:nvSpPr>
          <p:cNvPr id="10240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72953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076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51820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78484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141856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680943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67116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731375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354782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951226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4212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249650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38812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4108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105949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82399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507486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p:sp>
      <p:sp>
        <p:nvSpPr>
          <p:cNvPr id="97282"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52009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719245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492648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25745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8076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425745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082550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082550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49449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955211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p:sp>
      <p:sp>
        <p:nvSpPr>
          <p:cNvPr id="72706"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29698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18361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03516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61321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08735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p:sp>
      <p:sp>
        <p:nvSpPr>
          <p:cNvPr id="99330" name="Notes Placeholder 2"/>
          <p:cNvSpPr>
            <a:spLocks noGrp="1"/>
          </p:cNvSpPr>
          <p:nvPr>
            <p:ph type="body" idx="1"/>
          </p:nvPr>
        </p:nvSpPr>
        <p:spPr/>
        <p:txBody>
          <a:bodyPr/>
          <a:lstStyle/>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547904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Opt 1]">
    <p:spTree>
      <p:nvGrpSpPr>
        <p:cNvPr id="1" name=""/>
        <p:cNvGrpSpPr/>
        <p:nvPr/>
      </p:nvGrpSpPr>
      <p:grpSpPr>
        <a:xfrm>
          <a:off x="0" y="0"/>
          <a:ext cx="0" cy="0"/>
          <a:chOff x="0" y="0"/>
          <a:chExt cx="0" cy="0"/>
        </a:xfrm>
      </p:grpSpPr>
      <p:pic>
        <p:nvPicPr>
          <p:cNvPr id="4" name="image2.png" descr="noc_performance_graphic[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9" name="Shape 9"/>
          <p:cNvSpPr>
            <a:spLocks noGrp="1"/>
          </p:cNvSpPr>
          <p:nvPr>
            <p:ph type="title"/>
          </p:nvPr>
        </p:nvSpPr>
        <p:spPr>
          <a:xfrm>
            <a:off x="3992881" y="373913"/>
            <a:ext cx="4864589" cy="3725594"/>
          </a:xfrm>
          <a:prstGeom prst="rect">
            <a:avLst/>
          </a:prstGeom>
        </p:spPr>
        <p:txBody>
          <a:bodyPr lIns="91439" tIns="91439" rIns="91439" bIns="91439"/>
          <a:lstStyle>
            <a:lvl1pPr algn="r">
              <a:defRPr sz="3200" b="1" spc="40"/>
            </a:lvl1pPr>
          </a:lstStyle>
          <a:p>
            <a:pPr lvl="0"/>
            <a:r>
              <a:t>Main Title, Font: Arial Bold 32pt.</a:t>
            </a:r>
          </a:p>
        </p:txBody>
      </p:sp>
      <p:sp>
        <p:nvSpPr>
          <p:cNvPr id="10" name="Shape 10"/>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r>
              <a:t>Meeting date(s), Arial 20pt.</a:t>
            </a:r>
          </a:p>
        </p:txBody>
      </p:sp>
    </p:spTree>
    <p:extLst>
      <p:ext uri="{BB962C8B-B14F-4D97-AF65-F5344CB8AC3E}">
        <p14:creationId xmlns:p14="http://schemas.microsoft.com/office/powerpoint/2010/main" val="190767528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4" name="Shape 64"/>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65" name="Shape 65"/>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1797200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7" name="Shape 67"/>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68" name="Shape 68"/>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854310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71" name="Shape 71"/>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391032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lstStyle/>
          <a:p>
            <a:endParaRPr/>
          </a:p>
        </p:txBody>
      </p:sp>
      <p:sp>
        <p:nvSpPr>
          <p:cNvPr id="48"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extLst>
      <p:ext uri="{BB962C8B-B14F-4D97-AF65-F5344CB8AC3E}">
        <p14:creationId xmlns:p14="http://schemas.microsoft.com/office/powerpoint/2010/main" val="126713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Opt 2]">
    <p:spTree>
      <p:nvGrpSpPr>
        <p:cNvPr id="1" name=""/>
        <p:cNvGrpSpPr/>
        <p:nvPr/>
      </p:nvGrpSpPr>
      <p:grpSpPr>
        <a:xfrm>
          <a:off x="0" y="0"/>
          <a:ext cx="0" cy="0"/>
          <a:chOff x="0" y="0"/>
          <a:chExt cx="0" cy="0"/>
        </a:xfrm>
      </p:grpSpPr>
      <p:pic>
        <p:nvPicPr>
          <p:cNvPr id="4" name="image2.png" descr="noc_performance_graphic[3].png"/>
          <p:cNvPicPr>
            <a:picLocks noChangeAspect="1" noChangeArrowheads="1"/>
          </p:cNvPicPr>
          <p:nvPr/>
        </p:nvPicPr>
        <p:blipFill>
          <a:blip r:embed="rId2" cstate="print">
            <a:extLst>
              <a:ext uri="{28A0092B-C50C-407E-A947-70E740481C1C}">
                <a14:useLocalDpi xmlns:a14="http://schemas.microsoft.com/office/drawing/2010/main" val="0"/>
              </a:ext>
            </a:extLst>
          </a:blip>
          <a:srcRect l="66733"/>
          <a:stretch>
            <a:fillRect/>
          </a:stretch>
        </p:blipFill>
        <p:spPr bwMode="auto">
          <a:xfrm>
            <a:off x="0" y="0"/>
            <a:ext cx="1393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5" name="image3.png" descr="noc_white_PNG.png"/>
          <p:cNvPicPr>
            <a:picLocks noChangeAspect="1" noChangeArrowheads="1"/>
          </p:cNvPicPr>
          <p:nvPr/>
        </p:nvPicPr>
        <p:blipFill>
          <a:blip r:embed="rId3">
            <a:extLst>
              <a:ext uri="{28A0092B-C50C-407E-A947-70E740481C1C}">
                <a14:useLocalDpi xmlns:a14="http://schemas.microsoft.com/office/drawing/2010/main" val="0"/>
              </a:ext>
            </a:extLst>
          </a:blip>
          <a:srcRect l="2145" r="3455"/>
          <a:stretch>
            <a:fillRect/>
          </a:stretch>
        </p:blipFill>
        <p:spPr bwMode="auto">
          <a:xfrm>
            <a:off x="1119188" y="3209925"/>
            <a:ext cx="192881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14" name="Shape 14"/>
          <p:cNvSpPr>
            <a:spLocks noGrp="1"/>
          </p:cNvSpPr>
          <p:nvPr>
            <p:ph type="title"/>
          </p:nvPr>
        </p:nvSpPr>
        <p:spPr>
          <a:xfrm>
            <a:off x="1562100" y="373913"/>
            <a:ext cx="7295369" cy="3725594"/>
          </a:xfrm>
          <a:prstGeom prst="rect">
            <a:avLst/>
          </a:prstGeom>
        </p:spPr>
        <p:txBody>
          <a:bodyPr lIns="91439" tIns="91439" rIns="91439" bIns="91439"/>
          <a:lstStyle>
            <a:lvl1pPr algn="r">
              <a:defRPr sz="3200" b="1" spc="40"/>
            </a:lvl1pPr>
          </a:lstStyle>
          <a:p>
            <a:pPr lvl="0"/>
            <a:r>
              <a:t>Main Title, Font: Arial Bold 32pt.</a:t>
            </a:r>
          </a:p>
        </p:txBody>
      </p:sp>
      <p:sp>
        <p:nvSpPr>
          <p:cNvPr id="15" name="Shape 15"/>
          <p:cNvSpPr>
            <a:spLocks noGrp="1"/>
          </p:cNvSpPr>
          <p:nvPr>
            <p:ph type="body" idx="1"/>
          </p:nvPr>
        </p:nvSpPr>
        <p:spPr>
          <a:xfrm>
            <a:off x="3885634" y="4263456"/>
            <a:ext cx="4968115" cy="2171701"/>
          </a:xfrm>
          <a:prstGeom prst="rect">
            <a:avLst/>
          </a:prstGeom>
        </p:spPr>
        <p:txBody>
          <a:bodyPr lIns="0" tIns="0" rIns="0" bIns="0"/>
          <a:lstStyle>
            <a:lvl1pPr algn="r">
              <a:spcBef>
                <a:spcPts val="2400"/>
              </a:spcBef>
              <a:buSzTx/>
              <a:buNone/>
            </a:lvl1pPr>
          </a:lstStyle>
          <a:p>
            <a:pPr lvl="0"/>
            <a:r>
              <a:t>Meeting date(s), Arial 20pt.</a:t>
            </a:r>
          </a:p>
        </p:txBody>
      </p:sp>
    </p:spTree>
    <p:extLst>
      <p:ext uri="{BB962C8B-B14F-4D97-AF65-F5344CB8AC3E}">
        <p14:creationId xmlns:p14="http://schemas.microsoft.com/office/powerpoint/2010/main" val="3676484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Break Slide">
    <p:spTree>
      <p:nvGrpSpPr>
        <p:cNvPr id="1" name=""/>
        <p:cNvGrpSpPr/>
        <p:nvPr/>
      </p:nvGrpSpPr>
      <p:grpSpPr>
        <a:xfrm>
          <a:off x="0" y="0"/>
          <a:ext cx="0" cy="0"/>
          <a:chOff x="0" y="0"/>
          <a:chExt cx="0" cy="0"/>
        </a:xfrm>
      </p:grpSpPr>
      <p:pic>
        <p:nvPicPr>
          <p:cNvPr id="3" name="image2.png" descr="noc_performance_graphic[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4" name="Shape 20"/>
          <p:cNvSpPr>
            <a:spLocks noChangeArrowheads="1"/>
          </p:cNvSpPr>
          <p:nvPr/>
        </p:nvSpPr>
        <p:spPr bwMode="auto">
          <a:xfrm>
            <a:off x="0" y="0"/>
            <a:ext cx="9144000" cy="6858000"/>
          </a:xfrm>
          <a:prstGeom prst="rect">
            <a:avLst/>
          </a:prstGeom>
          <a:solidFill>
            <a:srgbClr val="FFFFFF">
              <a:alpha val="50195"/>
            </a:srgbClr>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0" tIns="0" rIns="0" bIns="0" anchor="ctr"/>
          <a:lstStyle>
            <a:lvl1pPr>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ctr" eaLnBrk="1" hangingPunct="1"/>
            <a:endParaRPr lang="en-US" altLang="en-US">
              <a:solidFill>
                <a:srgbClr val="000000"/>
              </a:solidFill>
            </a:endParaRPr>
          </a:p>
        </p:txBody>
      </p:sp>
      <p:pic>
        <p:nvPicPr>
          <p:cNvPr id="5" name="image3.png" descr="noc_white_PNG.png"/>
          <p:cNvPicPr>
            <a:picLocks noChangeAspect="1" noChangeArrowheads="1"/>
          </p:cNvPicPr>
          <p:nvPr/>
        </p:nvPicPr>
        <p:blipFill>
          <a:blip r:embed="rId3">
            <a:extLst>
              <a:ext uri="{28A0092B-C50C-407E-A947-70E740481C1C}">
                <a14:useLocalDpi xmlns:a14="http://schemas.microsoft.com/office/drawing/2010/main" val="0"/>
              </a:ext>
            </a:extLst>
          </a:blip>
          <a:srcRect l="2145" r="3455"/>
          <a:stretch>
            <a:fillRect/>
          </a:stretch>
        </p:blipFill>
        <p:spPr bwMode="auto">
          <a:xfrm>
            <a:off x="1119188" y="3209925"/>
            <a:ext cx="1928812"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21" name="Shape 21"/>
          <p:cNvSpPr>
            <a:spLocks noGrp="1"/>
          </p:cNvSpPr>
          <p:nvPr>
            <p:ph type="body" idx="1"/>
          </p:nvPr>
        </p:nvSpPr>
        <p:spPr>
          <a:xfrm>
            <a:off x="3444240" y="2343150"/>
            <a:ext cx="5410298" cy="2171700"/>
          </a:xfrm>
          <a:prstGeom prst="rect">
            <a:avLst/>
          </a:prstGeom>
        </p:spPr>
        <p:txBody>
          <a:bodyPr anchor="ctr">
            <a:noAutofit/>
          </a:bodyPr>
          <a:lstStyle>
            <a:lvl1pPr algn="r">
              <a:spcBef>
                <a:spcPts val="2400"/>
              </a:spcBef>
              <a:buSzTx/>
              <a:buNone/>
              <a:defRPr sz="2400" b="1" spc="20"/>
            </a:lvl1pPr>
          </a:lstStyle>
          <a:p>
            <a:pPr lvl="0"/>
            <a:r>
              <a:t>Section Break (Click to Add Title)</a:t>
            </a:r>
          </a:p>
        </p:txBody>
      </p:sp>
    </p:spTree>
    <p:extLst>
      <p:ext uri="{BB962C8B-B14F-4D97-AF65-F5344CB8AC3E}">
        <p14:creationId xmlns:p14="http://schemas.microsoft.com/office/powerpoint/2010/main" val="7575173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r>
              <a:t>Click to edit Master title style</a:t>
            </a:r>
          </a:p>
        </p:txBody>
      </p:sp>
      <p:sp>
        <p:nvSpPr>
          <p:cNvPr id="29" name="Shape 29"/>
          <p:cNvSpPr>
            <a:spLocks noGrp="1"/>
          </p:cNvSpPr>
          <p:nvPr>
            <p:ph type="body" idx="1"/>
          </p:nvPr>
        </p:nvSpPr>
        <p:spPr>
          <a:xfrm>
            <a:off x="304800" y="1402289"/>
            <a:ext cx="4038600" cy="5455711"/>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lvl="0"/>
            <a:r>
              <a:t>Click to edit Master text styles</a:t>
            </a:r>
          </a:p>
          <a:p>
            <a:pPr lvl="1"/>
            <a:r>
              <a:t>Second level</a:t>
            </a:r>
          </a:p>
          <a:p>
            <a:pPr lvl="2"/>
            <a:r>
              <a:t>Third level</a:t>
            </a:r>
          </a:p>
          <a:p>
            <a:pPr lvl="3"/>
            <a:r>
              <a:t>Fourth level</a:t>
            </a:r>
          </a:p>
          <a:p>
            <a:pPr lvl="4"/>
            <a:r>
              <a:t>Fifth level</a:t>
            </a:r>
          </a:p>
        </p:txBody>
      </p:sp>
      <p:sp>
        <p:nvSpPr>
          <p:cNvPr id="4" name="Shape 6"/>
          <p:cNvSpPr>
            <a:spLocks noGrp="1"/>
          </p:cNvSpPr>
          <p:nvPr>
            <p:ph type="sldNum" sz="quarter" idx="10"/>
          </p:nvPr>
        </p:nvSpPr>
        <p:spPr>
          <a:ln/>
        </p:spPr>
        <p:txBody>
          <a:bodyPr/>
          <a:lstStyle>
            <a:lvl1pPr>
              <a:defRPr/>
            </a:lvl1pPr>
          </a:lstStyle>
          <a:p>
            <a:fld id="{392601BD-07FE-1845-85AE-94541AD56155}" type="slidenum">
              <a:rPr lang="en-US" altLang="en-US"/>
              <a:pPr/>
              <a:t>‹#›</a:t>
            </a:fld>
            <a:endParaRPr lang="en-US" altLang="en-US"/>
          </a:p>
        </p:txBody>
      </p:sp>
    </p:spTree>
    <p:extLst>
      <p:ext uri="{BB962C8B-B14F-4D97-AF65-F5344CB8AC3E}">
        <p14:creationId xmlns:p14="http://schemas.microsoft.com/office/powerpoint/2010/main" val="207732190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4" name="image6.jpg" descr="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36" name="Shape 36"/>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effectLst>
                  <a:outerShdw blurRad="38100" dist="38100" dir="2700000" rotWithShape="0">
                    <a:srgbClr val="000000">
                      <a:alpha val="43137"/>
                    </a:srgbClr>
                  </a:outerShdw>
                </a:effectLst>
              </a:defRPr>
            </a:lvl1pPr>
          </a:lstStyle>
          <a:p>
            <a:pPr lvl="0"/>
            <a:r>
              <a:t>Main Title, Font: Arial Bold 28pt.</a:t>
            </a:r>
          </a:p>
        </p:txBody>
      </p:sp>
      <p:sp>
        <p:nvSpPr>
          <p:cNvPr id="37" name="Shape 37"/>
          <p:cNvSpPr>
            <a:spLocks noGrp="1"/>
          </p:cNvSpPr>
          <p:nvPr>
            <p:ph type="body" idx="1"/>
          </p:nvPr>
        </p:nvSpPr>
        <p:spPr>
          <a:xfrm>
            <a:off x="3718947" y="4030729"/>
            <a:ext cx="4968115" cy="2171701"/>
          </a:xfrm>
          <a:prstGeom prst="rect">
            <a:avLst/>
          </a:prstGeom>
        </p:spPr>
        <p:txBody>
          <a:bodyPr lIns="0" tIns="0" rIns="0" bIns="0"/>
          <a:lstStyle>
            <a:lvl1pPr algn="r">
              <a:spcBef>
                <a:spcPts val="0"/>
              </a:spcBef>
              <a:buSzTx/>
              <a:buNone/>
            </a:lvl1pPr>
          </a:lstStyle>
          <a:p>
            <a:pPr lvl="0"/>
            <a:r>
              <a:t>Meeting date(s), Arial 20pt.</a:t>
            </a:r>
          </a:p>
        </p:txBody>
      </p:sp>
    </p:spTree>
    <p:extLst>
      <p:ext uri="{BB962C8B-B14F-4D97-AF65-F5344CB8AC3E}">
        <p14:creationId xmlns:p14="http://schemas.microsoft.com/office/powerpoint/2010/main" val="131065547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4" name="image6.jpg" descr="Ca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41" name="Shape 41"/>
          <p:cNvSpPr>
            <a:spLocks noGrp="1"/>
          </p:cNvSpPr>
          <p:nvPr>
            <p:ph type="title"/>
          </p:nvPr>
        </p:nvSpPr>
        <p:spPr>
          <a:xfrm>
            <a:off x="2305050" y="1070610"/>
            <a:ext cx="6385730" cy="2933701"/>
          </a:xfrm>
          <a:prstGeom prst="rect">
            <a:avLst/>
          </a:prstGeom>
        </p:spPr>
        <p:txBody>
          <a:bodyPr lIns="91439" tIns="91439" rIns="91439" bIns="91439"/>
          <a:lstStyle>
            <a:lvl1pPr algn="r">
              <a:defRPr sz="2800" b="1" spc="40"/>
            </a:lvl1pPr>
          </a:lstStyle>
          <a:p>
            <a:pPr lvl="0"/>
            <a:r>
              <a:t>Main Title, Font: Arial Bold 28pt.</a:t>
            </a:r>
          </a:p>
        </p:txBody>
      </p:sp>
      <p:sp>
        <p:nvSpPr>
          <p:cNvPr id="42" name="Shape 42"/>
          <p:cNvSpPr>
            <a:spLocks noGrp="1"/>
          </p:cNvSpPr>
          <p:nvPr>
            <p:ph type="body" idx="1"/>
          </p:nvPr>
        </p:nvSpPr>
        <p:spPr>
          <a:xfrm>
            <a:off x="3718947" y="4030729"/>
            <a:ext cx="4968115" cy="2171701"/>
          </a:xfrm>
          <a:prstGeom prst="rect">
            <a:avLst/>
          </a:prstGeom>
        </p:spPr>
        <p:txBody>
          <a:bodyPr lIns="0" tIns="0" rIns="0" bIns="0"/>
          <a:lstStyle>
            <a:lvl1pPr algn="r">
              <a:spcBef>
                <a:spcPts val="2400"/>
              </a:spcBef>
              <a:buSzTx/>
              <a:buNone/>
            </a:lvl1pPr>
          </a:lstStyle>
          <a:p>
            <a:pPr lvl="0"/>
            <a:r>
              <a:t>Meeting date(s), Arial 20pt.</a:t>
            </a:r>
          </a:p>
        </p:txBody>
      </p:sp>
    </p:spTree>
    <p:extLst>
      <p:ext uri="{BB962C8B-B14F-4D97-AF65-F5344CB8AC3E}">
        <p14:creationId xmlns:p14="http://schemas.microsoft.com/office/powerpoint/2010/main" val="14467674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8" name="Shape 48"/>
          <p:cNvSpPr>
            <a:spLocks noGrp="1"/>
          </p:cNvSpPr>
          <p:nvPr>
            <p:ph type="title"/>
          </p:nvPr>
        </p:nvSpPr>
        <p:spPr>
          <a:xfrm>
            <a:off x="228600" y="0"/>
            <a:ext cx="6705600" cy="984505"/>
          </a:xfrm>
          <a:prstGeom prst="rect">
            <a:avLst/>
          </a:prstGeom>
        </p:spPr>
        <p:txBody>
          <a:bodyPr lIns="0" tIns="0" rIns="0" bIns="0"/>
          <a:lstStyle/>
          <a:p>
            <a:pPr lvl="0"/>
            <a:r>
              <a:t>Title Text</a:t>
            </a:r>
          </a:p>
        </p:txBody>
      </p:sp>
      <p:sp>
        <p:nvSpPr>
          <p:cNvPr id="49" name="Shape 49"/>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
        <p:nvSpPr>
          <p:cNvPr id="4" name="Shape 50"/>
          <p:cNvSpPr>
            <a:spLocks noGrp="1"/>
          </p:cNvSpPr>
          <p:nvPr>
            <p:ph type="sldNum" sz="quarter" idx="10"/>
          </p:nvPr>
        </p:nvSpPr>
        <p:spPr/>
        <p:txBody>
          <a:bodyPr lIns="0" tIns="0" rIns="0" bIns="0"/>
          <a:lstStyle>
            <a:lvl1pPr>
              <a:defRPr/>
            </a:lvl1pPr>
          </a:lstStyle>
          <a:p>
            <a:fld id="{990F4095-1E3D-8547-A134-DFA99C166585}" type="slidenum">
              <a:rPr lang="en-US" altLang="en-US"/>
              <a:pPr/>
              <a:t>‹#›</a:t>
            </a:fld>
            <a:endParaRPr lang="en-US" altLang="en-US"/>
          </a:p>
        </p:txBody>
      </p:sp>
    </p:spTree>
    <p:extLst>
      <p:ext uri="{BB962C8B-B14F-4D97-AF65-F5344CB8AC3E}">
        <p14:creationId xmlns:p14="http://schemas.microsoft.com/office/powerpoint/2010/main" val="201037829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58" name="Shape 58"/>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59" name="Shape 59"/>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0677017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1" name="Shape 61"/>
          <p:cNvSpPr>
            <a:spLocks noGrp="1"/>
          </p:cNvSpPr>
          <p:nvPr>
            <p:ph type="title"/>
          </p:nvPr>
        </p:nvSpPr>
        <p:spPr>
          <a:xfrm>
            <a:off x="669726" y="312539"/>
            <a:ext cx="7804548" cy="1518047"/>
          </a:xfrm>
          <a:prstGeom prst="rect">
            <a:avLst/>
          </a:prstGeom>
        </p:spPr>
        <p:txBody>
          <a:bodyPr lIns="35718" tIns="35718" rIns="35718" bIns="35718">
            <a:normAutofit/>
          </a:bodyPr>
          <a:lstStyle>
            <a:lvl1pPr algn="ctr" defTabSz="584200">
              <a:defRPr sz="5600">
                <a:latin typeface="Helvetica Light"/>
                <a:ea typeface="Helvetica Light"/>
                <a:cs typeface="Helvetica Light"/>
                <a:sym typeface="Helvetica Light"/>
              </a:defRPr>
            </a:lvl1pPr>
          </a:lstStyle>
          <a:p>
            <a:pPr lvl="0"/>
            <a:r>
              <a:t>Title Text</a:t>
            </a:r>
          </a:p>
        </p:txBody>
      </p:sp>
      <p:sp>
        <p:nvSpPr>
          <p:cNvPr id="62" name="Shape 62"/>
          <p:cNvSpPr>
            <a:spLocks noGrp="1"/>
          </p:cNvSpPr>
          <p:nvPr>
            <p:ph type="body" idx="1"/>
          </p:nvPr>
        </p:nvSpPr>
        <p:spPr>
          <a:xfrm>
            <a:off x="669726" y="1830585"/>
            <a:ext cx="7804548" cy="4420197"/>
          </a:xfrm>
          <a:prstGeom prst="rect">
            <a:avLst/>
          </a:prstGeom>
        </p:spPr>
        <p:txBody>
          <a:bodyPr lIns="35718" tIns="35718" rIns="35718" bIns="35718" anchor="ctr"/>
          <a:lstStyle>
            <a:lvl1pPr marL="296333" indent="-296333" defTabSz="584200">
              <a:spcBef>
                <a:spcPts val="4200"/>
              </a:spcBef>
              <a:buSzPct val="75000"/>
              <a:defRPr sz="2400">
                <a:latin typeface="Helvetica Light"/>
                <a:ea typeface="Helvetica Light"/>
                <a:cs typeface="Helvetica Light"/>
                <a:sym typeface="Helvetica Light"/>
              </a:defRPr>
            </a:lvl1pPr>
            <a:lvl2pPr marL="740833" indent="-296333" defTabSz="584200">
              <a:spcBef>
                <a:spcPts val="4200"/>
              </a:spcBef>
              <a:buSzPct val="75000"/>
              <a:buChar char="•"/>
              <a:defRPr sz="2400">
                <a:latin typeface="Helvetica Light"/>
                <a:ea typeface="Helvetica Light"/>
                <a:cs typeface="Helvetica Light"/>
                <a:sym typeface="Helvetica Light"/>
              </a:defRPr>
            </a:lvl2pPr>
            <a:lvl3pPr marL="1185333" indent="-296333" defTabSz="584200">
              <a:spcBef>
                <a:spcPts val="4200"/>
              </a:spcBef>
              <a:buSzPct val="75000"/>
              <a:defRPr sz="2400">
                <a:latin typeface="Helvetica Light"/>
                <a:ea typeface="Helvetica Light"/>
                <a:cs typeface="Helvetica Light"/>
                <a:sym typeface="Helvetica Light"/>
              </a:defRPr>
            </a:lvl3pPr>
            <a:lvl4pPr marL="1629833" indent="-296333" defTabSz="584200">
              <a:spcBef>
                <a:spcPts val="4200"/>
              </a:spcBef>
              <a:buSzPct val="75000"/>
              <a:buChar char="•"/>
              <a:defRPr sz="2400">
                <a:latin typeface="Helvetica Light"/>
                <a:ea typeface="Helvetica Light"/>
                <a:cs typeface="Helvetica Light"/>
                <a:sym typeface="Helvetica Light"/>
              </a:defRPr>
            </a:lvl4pPr>
            <a:lvl5pPr marL="2074333" indent="-296333" defTabSz="584200">
              <a:spcBef>
                <a:spcPts val="4200"/>
              </a:spcBef>
              <a:buSzPct val="75000"/>
              <a:buChar char="•"/>
              <a:defRPr sz="2400">
                <a:latin typeface="Helvetica Light"/>
                <a:ea typeface="Helvetica Light"/>
                <a:cs typeface="Helvetica Light"/>
                <a:sym typeface="Helvetica Light"/>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283423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Shape 2"/>
          <p:cNvSpPr>
            <a:spLocks noChangeShapeType="1"/>
          </p:cNvSpPr>
          <p:nvPr/>
        </p:nvSpPr>
        <p:spPr bwMode="auto">
          <a:xfrm>
            <a:off x="0" y="1027113"/>
            <a:ext cx="9144000" cy="0"/>
          </a:xfrm>
          <a:prstGeom prst="line">
            <a:avLst/>
          </a:prstGeom>
          <a:noFill/>
          <a:ln w="47625">
            <a:solidFill>
              <a:srgbClr val="005DAA"/>
            </a:solidFill>
            <a:round/>
            <a:headEnd/>
            <a:tailEnd/>
          </a:ln>
          <a:extLst>
            <a:ext uri="{909E8E84-426E-40dd-AFC4-6F175D3DCCD1}">
              <a14:hiddenFill xmlns="" xmlns:a14="http://schemas.microsoft.com/office/drawing/2010/main">
                <a:noFill/>
              </a14:hiddenFill>
            </a:ext>
          </a:extLst>
        </p:spPr>
        <p:txBody>
          <a:bodyPr lIns="0" tIns="0" rIns="0" bIns="0"/>
          <a:lstStyle/>
          <a:p>
            <a:endParaRPr lang="en-US"/>
          </a:p>
        </p:txBody>
      </p:sp>
      <p:pic>
        <p:nvPicPr>
          <p:cNvPr id="40963" name="image1.png" descr="noc_logo 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46925" y="381000"/>
            <a:ext cx="1768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40964" name="Shape 4"/>
          <p:cNvSpPr>
            <a:spLocks noGrp="1"/>
          </p:cNvSpPr>
          <p:nvPr>
            <p:ph type="title"/>
          </p:nvPr>
        </p:nvSpPr>
        <p:spPr bwMode="auto">
          <a:xfrm>
            <a:off x="228600" y="0"/>
            <a:ext cx="6705600"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a:sym typeface="Arial" charset="0"/>
              </a:rPr>
              <a:t>Click to edit Master title style</a:t>
            </a:r>
          </a:p>
        </p:txBody>
      </p:sp>
      <p:sp>
        <p:nvSpPr>
          <p:cNvPr id="40965" name="Shape 5"/>
          <p:cNvSpPr>
            <a:spLocks noGrp="1"/>
          </p:cNvSpPr>
          <p:nvPr>
            <p:ph type="body" idx="1"/>
          </p:nvPr>
        </p:nvSpPr>
        <p:spPr bwMode="auto">
          <a:xfrm>
            <a:off x="304800" y="1401763"/>
            <a:ext cx="8382000" cy="5456237"/>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a:sym typeface="Arial" charset="0"/>
              </a:rPr>
              <a:t>Click to edit Master text styles</a:t>
            </a:r>
          </a:p>
          <a:p>
            <a:pPr lvl="1"/>
            <a:r>
              <a:rPr lang="en-US" altLang="en-US">
                <a:sym typeface="Arial" charset="0"/>
              </a:rPr>
              <a:t>Second level</a:t>
            </a:r>
          </a:p>
          <a:p>
            <a:pPr lvl="2"/>
            <a:r>
              <a:rPr lang="en-US" altLang="en-US">
                <a:sym typeface="Arial" charset="0"/>
              </a:rPr>
              <a:t>Third level</a:t>
            </a:r>
          </a:p>
          <a:p>
            <a:pPr lvl="3"/>
            <a:r>
              <a:rPr lang="en-US" altLang="en-US">
                <a:sym typeface="Arial" charset="0"/>
              </a:rPr>
              <a:t>Fourth level</a:t>
            </a:r>
          </a:p>
          <a:p>
            <a:pPr lvl="4"/>
            <a:r>
              <a:rPr lang="en-US" altLang="en-US">
                <a:sym typeface="Arial" charset="0"/>
              </a:rPr>
              <a:t>Fifth level</a:t>
            </a:r>
          </a:p>
        </p:txBody>
      </p:sp>
      <p:sp>
        <p:nvSpPr>
          <p:cNvPr id="40966" name="Shape 6"/>
          <p:cNvSpPr>
            <a:spLocks noGrp="1"/>
          </p:cNvSpPr>
          <p:nvPr>
            <p:ph type="sldNum" sz="quarter" idx="2"/>
          </p:nvPr>
        </p:nvSpPr>
        <p:spPr bwMode="auto">
          <a:xfrm>
            <a:off x="82550" y="6477000"/>
            <a:ext cx="292100" cy="2809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none" lIns="48325" tIns="48325" rIns="48325" bIns="48325" numCol="1" anchor="t" anchorCtr="0" compatLnSpc="1">
            <a:prstTxWarp prst="textNoShape">
              <a:avLst/>
            </a:prstTxWarp>
            <a:spAutoFit/>
          </a:bodyPr>
          <a:lstStyle>
            <a:lvl1pPr algn="ctr" eaLnBrk="1" hangingPunct="1">
              <a:defRPr sz="1300">
                <a:solidFill>
                  <a:srgbClr val="000000"/>
                </a:solidFill>
                <a:latin typeface="Arial" charset="0"/>
                <a:sym typeface="Arial" charset="0"/>
              </a:defRPr>
            </a:lvl1pPr>
          </a:lstStyle>
          <a:p>
            <a:fld id="{753F8A49-CBD7-C94D-B858-C938837567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1"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ransition spd="med"/>
  <p:hf hdr="0" ftr="0" dt="0"/>
  <p:txStyles>
    <p:title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p:titleStyle>
    <p:bodyStyle>
      <a:lvl1pPr marL="230188" indent="-230188"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1pPr>
      <a:lvl2pPr marL="739775" indent="-282575"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2pPr>
      <a:lvl3pPr marL="1130300" indent="-215900"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3pPr>
      <a:lvl4pPr marL="1582738" indent="-211138"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4pPr>
      <a:lvl5pPr marL="2044700" indent="-215900" algn="l" rtl="0" eaLnBrk="0" fontAlgn="base" hangingPunct="0">
        <a:spcBef>
          <a:spcPts val="900"/>
        </a:spcBef>
        <a:spcAft>
          <a:spcPct val="0"/>
        </a:spcAft>
        <a:buSzPct val="100000"/>
        <a:buChar char="»"/>
        <a:defRPr sz="2000">
          <a:solidFill>
            <a:schemeClr val="tx1"/>
          </a:solidFill>
          <a:latin typeface="Arial"/>
          <a:ea typeface="Arial"/>
          <a:cs typeface="Arial"/>
          <a:sym typeface="Arial" charset="0"/>
        </a:defRPr>
      </a:lvl5pPr>
      <a:lvl6pPr marL="2554941" indent="-268941">
        <a:spcBef>
          <a:spcPts val="900"/>
        </a:spcBef>
        <a:buSzPct val="100000"/>
        <a:buChar char="»"/>
        <a:defRPr sz="2000">
          <a:latin typeface="Arial"/>
          <a:ea typeface="Arial"/>
          <a:cs typeface="Arial"/>
          <a:sym typeface="Arial"/>
        </a:defRPr>
      </a:lvl6pPr>
      <a:lvl7pPr marL="3012141" indent="-268941">
        <a:spcBef>
          <a:spcPts val="900"/>
        </a:spcBef>
        <a:buSzPct val="100000"/>
        <a:buChar char="»"/>
        <a:defRPr sz="2000">
          <a:latin typeface="Arial"/>
          <a:ea typeface="Arial"/>
          <a:cs typeface="Arial"/>
          <a:sym typeface="Arial"/>
        </a:defRPr>
      </a:lvl7pPr>
      <a:lvl8pPr marL="3469341" indent="-268941">
        <a:spcBef>
          <a:spcPts val="900"/>
        </a:spcBef>
        <a:buSzPct val="100000"/>
        <a:buChar char="»"/>
        <a:defRPr sz="2000">
          <a:latin typeface="Arial"/>
          <a:ea typeface="Arial"/>
          <a:cs typeface="Arial"/>
          <a:sym typeface="Arial"/>
        </a:defRPr>
      </a:lvl8pPr>
      <a:lvl9pPr marL="3926541" indent="-268941">
        <a:spcBef>
          <a:spcPts val="900"/>
        </a:spcBef>
        <a:buSzPct val="100000"/>
        <a:buChar char="»"/>
        <a:defRPr sz="2000">
          <a:latin typeface="Arial"/>
          <a:ea typeface="Arial"/>
          <a:cs typeface="Arial"/>
          <a:sym typeface="Arial"/>
        </a:defRPr>
      </a:lvl9pPr>
    </p:bodyStyle>
    <p:otherStyle>
      <a:lvl1pPr algn="ctr">
        <a:defRPr sz="1300">
          <a:solidFill>
            <a:schemeClr val="tx1"/>
          </a:solidFill>
          <a:latin typeface="+mn-lt"/>
          <a:ea typeface="+mn-ea"/>
          <a:cs typeface="+mn-cs"/>
          <a:sym typeface="Arial"/>
        </a:defRPr>
      </a:lvl1pPr>
      <a:lvl2pPr indent="457200" algn="ctr">
        <a:defRPr sz="1300">
          <a:solidFill>
            <a:schemeClr val="tx1"/>
          </a:solidFill>
          <a:latin typeface="+mn-lt"/>
          <a:ea typeface="+mn-ea"/>
          <a:cs typeface="+mn-cs"/>
          <a:sym typeface="Arial"/>
        </a:defRPr>
      </a:lvl2pPr>
      <a:lvl3pPr indent="914400" algn="ctr">
        <a:defRPr sz="1300">
          <a:solidFill>
            <a:schemeClr val="tx1"/>
          </a:solidFill>
          <a:latin typeface="+mn-lt"/>
          <a:ea typeface="+mn-ea"/>
          <a:cs typeface="+mn-cs"/>
          <a:sym typeface="Arial"/>
        </a:defRPr>
      </a:lvl3pPr>
      <a:lvl4pPr indent="1371600" algn="ctr">
        <a:defRPr sz="1300">
          <a:solidFill>
            <a:schemeClr val="tx1"/>
          </a:solidFill>
          <a:latin typeface="+mn-lt"/>
          <a:ea typeface="+mn-ea"/>
          <a:cs typeface="+mn-cs"/>
          <a:sym typeface="Arial"/>
        </a:defRPr>
      </a:lvl4pPr>
      <a:lvl5pPr indent="1828800" algn="ctr">
        <a:defRPr sz="1300">
          <a:solidFill>
            <a:schemeClr val="tx1"/>
          </a:solidFill>
          <a:latin typeface="+mn-lt"/>
          <a:ea typeface="+mn-ea"/>
          <a:cs typeface="+mn-cs"/>
          <a:sym typeface="Arial"/>
        </a:defRPr>
      </a:lvl5pPr>
      <a:lvl6pPr indent="2286000" algn="ctr">
        <a:defRPr sz="1300">
          <a:solidFill>
            <a:schemeClr val="tx1"/>
          </a:solidFill>
          <a:latin typeface="+mn-lt"/>
          <a:ea typeface="+mn-ea"/>
          <a:cs typeface="+mn-cs"/>
          <a:sym typeface="Arial"/>
        </a:defRPr>
      </a:lvl6pPr>
      <a:lvl7pPr indent="2743200" algn="ctr">
        <a:defRPr sz="1300">
          <a:solidFill>
            <a:schemeClr val="tx1"/>
          </a:solidFill>
          <a:latin typeface="+mn-lt"/>
          <a:ea typeface="+mn-ea"/>
          <a:cs typeface="+mn-cs"/>
          <a:sym typeface="Arial"/>
        </a:defRPr>
      </a:lvl7pPr>
      <a:lvl8pPr indent="3200400" algn="ctr">
        <a:defRPr sz="1300">
          <a:solidFill>
            <a:schemeClr val="tx1"/>
          </a:solidFill>
          <a:latin typeface="+mn-lt"/>
          <a:ea typeface="+mn-ea"/>
          <a:cs typeface="+mn-cs"/>
          <a:sym typeface="Arial"/>
        </a:defRPr>
      </a:lvl8pPr>
      <a:lvl9pPr indent="3657600" algn="ctr">
        <a:defRPr sz="13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goo.gl/M4rXC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github.com/Denis-Ulybysh/Waxedprune2018" TargetMode="External"/><Relationship Id="rId5" Type="http://schemas.openxmlformats.org/officeDocument/2006/relationships/hyperlink" Target="https://goo.gl/pgVHdk" TargetMode="External"/><Relationship Id="rId4" Type="http://schemas.openxmlformats.org/officeDocument/2006/relationships/hyperlink" Target="https://faye.jcoglan.com/node.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s.purdue.edu/homes/bb/#research"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75"/>
          <p:cNvSpPr>
            <a:spLocks noGrp="1"/>
          </p:cNvSpPr>
          <p:nvPr>
            <p:ph type="title"/>
          </p:nvPr>
        </p:nvSpPr>
        <p:spPr>
          <a:xfrm>
            <a:off x="1562100" y="699465"/>
            <a:ext cx="7296150" cy="2009775"/>
          </a:xfrm>
        </p:spPr>
        <p:txBody>
          <a:bodyPr lIns="0" tIns="0" rIns="0" bIns="0"/>
          <a:lstStyle/>
          <a:p>
            <a:pPr eaLnBrk="1" hangingPunct="1"/>
            <a:r>
              <a:rPr lang="en-US" altLang="en-US" dirty="0">
                <a:solidFill>
                  <a:srgbClr val="000000"/>
                </a:solidFill>
                <a:latin typeface="Arial" charset="0"/>
                <a:ea typeface="Arial" charset="0"/>
                <a:cs typeface="Arial" charset="0"/>
              </a:rPr>
              <a:t>Northrop Grumman Cybersecurity</a:t>
            </a:r>
            <a:br>
              <a:rPr lang="en-US" altLang="en-US" dirty="0">
                <a:solidFill>
                  <a:srgbClr val="000000"/>
                </a:solidFill>
                <a:latin typeface="Arial" charset="0"/>
                <a:ea typeface="Arial" charset="0"/>
                <a:cs typeface="Arial" charset="0"/>
              </a:rPr>
            </a:br>
            <a:r>
              <a:rPr lang="en-US" altLang="en-US" dirty="0">
                <a:solidFill>
                  <a:srgbClr val="000000"/>
                </a:solidFill>
                <a:latin typeface="Arial" charset="0"/>
                <a:ea typeface="Arial" charset="0"/>
                <a:cs typeface="Arial" charset="0"/>
              </a:rPr>
              <a:t>Research Consortium (NGCRC)</a:t>
            </a:r>
            <a:br>
              <a:rPr lang="en-US" altLang="en-US" dirty="0">
                <a:solidFill>
                  <a:srgbClr val="000000"/>
                </a:solidFill>
                <a:latin typeface="Arial" charset="0"/>
                <a:ea typeface="Arial" charset="0"/>
                <a:cs typeface="Arial" charset="0"/>
              </a:rPr>
            </a:br>
            <a:endParaRPr lang="en-US" altLang="en-US" sz="2800" i="1" dirty="0">
              <a:solidFill>
                <a:srgbClr val="004680"/>
              </a:solidFill>
              <a:latin typeface="Arial" charset="0"/>
              <a:ea typeface="Arial" charset="0"/>
              <a:cs typeface="Arial" charset="0"/>
            </a:endParaRPr>
          </a:p>
        </p:txBody>
      </p:sp>
      <p:sp>
        <p:nvSpPr>
          <p:cNvPr id="55298" name="Shape 76"/>
          <p:cNvSpPr>
            <a:spLocks noGrp="1"/>
          </p:cNvSpPr>
          <p:nvPr>
            <p:ph type="body" idx="1"/>
          </p:nvPr>
        </p:nvSpPr>
        <p:spPr>
          <a:xfrm>
            <a:off x="3886200" y="3956694"/>
            <a:ext cx="4967288" cy="457200"/>
          </a:xfrm>
        </p:spPr>
        <p:txBody>
          <a:bodyPr/>
          <a:lstStyle/>
          <a:p>
            <a:pPr eaLnBrk="1" hangingPunct="1"/>
            <a:r>
              <a:rPr lang="en-US" altLang="en-US" dirty="0" smtClean="0">
                <a:solidFill>
                  <a:srgbClr val="000000"/>
                </a:solidFill>
                <a:latin typeface="Arial" charset="0"/>
                <a:ea typeface="Arial" charset="0"/>
                <a:cs typeface="Arial" charset="0"/>
              </a:rPr>
              <a:t>08 November 2018</a:t>
            </a:r>
            <a:endParaRPr lang="en-US" altLang="en-US" dirty="0">
              <a:solidFill>
                <a:srgbClr val="000000"/>
              </a:solidFill>
              <a:latin typeface="Arial" charset="0"/>
              <a:ea typeface="Arial" charset="0"/>
              <a:cs typeface="Arial" charset="0"/>
            </a:endParaRPr>
          </a:p>
        </p:txBody>
      </p:sp>
      <p:sp>
        <p:nvSpPr>
          <p:cNvPr id="55299" name="Shape 77"/>
          <p:cNvSpPr>
            <a:spLocks noChangeArrowheads="1"/>
          </p:cNvSpPr>
          <p:nvPr/>
        </p:nvSpPr>
        <p:spPr bwMode="auto">
          <a:xfrm>
            <a:off x="3886200" y="4363094"/>
            <a:ext cx="4972050" cy="4572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18288" tIns="18288" rIns="18288" bIns="18288" anchor="b"/>
          <a:lstStyle>
            <a:lvl1pPr marL="230188" indent="-230188">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r" eaLnBrk="1" hangingPunct="1">
              <a:spcBef>
                <a:spcPts val="2400"/>
              </a:spcBef>
            </a:pPr>
            <a:r>
              <a:rPr lang="en-US" altLang="en-US" sz="2000">
                <a:solidFill>
                  <a:srgbClr val="000000"/>
                </a:solidFill>
                <a:latin typeface="Arial" charset="0"/>
                <a:sym typeface="Arial" charset="0"/>
              </a:rPr>
              <a:t>Bharat Bhargava</a:t>
            </a:r>
          </a:p>
        </p:txBody>
      </p:sp>
      <p:sp>
        <p:nvSpPr>
          <p:cNvPr id="55300" name="Shape 78"/>
          <p:cNvSpPr>
            <a:spLocks noChangeArrowheads="1"/>
          </p:cNvSpPr>
          <p:nvPr/>
        </p:nvSpPr>
        <p:spPr bwMode="auto">
          <a:xfrm>
            <a:off x="7242175" y="4828232"/>
            <a:ext cx="1616075" cy="22225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none" lIns="0" tIns="0" rIns="0" bIns="0">
            <a:spAutoFit/>
          </a:bodyPr>
          <a:lstStyle>
            <a:lvl1pPr marL="230188" indent="-230188">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r" eaLnBrk="1" hangingPunct="1">
              <a:spcBef>
                <a:spcPts val="2400"/>
              </a:spcBef>
            </a:pPr>
            <a:r>
              <a:rPr lang="en-US" altLang="en-US" sz="1600" dirty="0">
                <a:solidFill>
                  <a:srgbClr val="000000"/>
                </a:solidFill>
                <a:latin typeface="Arial" charset="0"/>
                <a:sym typeface="Arial" charset="0"/>
              </a:rPr>
              <a:t>Purdue University</a:t>
            </a:r>
          </a:p>
        </p:txBody>
      </p:sp>
      <p:sp>
        <p:nvSpPr>
          <p:cNvPr id="79" name="Shape 79"/>
          <p:cNvSpPr/>
          <p:nvPr/>
        </p:nvSpPr>
        <p:spPr>
          <a:xfrm>
            <a:off x="2685327" y="2460958"/>
            <a:ext cx="6185623" cy="73866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indent="-228600">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r" eaLnBrk="1" hangingPunct="1"/>
            <a:r>
              <a:rPr lang="en-US" altLang="en-US" sz="2400" b="1" dirty="0">
                <a:solidFill>
                  <a:srgbClr val="000000"/>
                </a:solidFill>
                <a:latin typeface="Arial" charset="0"/>
                <a:ea typeface="DejaVu Sans" charset="0"/>
                <a:cs typeface="Arial" charset="0"/>
                <a:sym typeface="Arial" charset="0"/>
              </a:rPr>
              <a:t>Intelligent Autonomous Systems based on Data Analytics and Machine Learning</a:t>
            </a:r>
          </a:p>
        </p:txBody>
      </p:sp>
      <p:pic>
        <p:nvPicPr>
          <p:cNvPr id="55302" name="image9.png" descr="C:\Documents and Settings\s261757\Desktop\University Relationships\Consortium\Strategies\Branding\NGCRC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3535363"/>
            <a:ext cx="2905125" cy="150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8" name="CustomShape 6"/>
          <p:cNvSpPr/>
          <p:nvPr/>
        </p:nvSpPr>
        <p:spPr>
          <a:xfrm>
            <a:off x="1701479" y="5749944"/>
            <a:ext cx="7169472" cy="94136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18360" anchor="b"/>
          <a:lstStyle/>
          <a:p>
            <a:pPr marL="230040" indent="-229320" eaLnBrk="1" fontAlgn="auto" hangingPunct="1">
              <a:spcBef>
                <a:spcPts val="0"/>
              </a:spcBef>
              <a:spcAft>
                <a:spcPts val="0"/>
              </a:spcAft>
              <a:defRPr/>
            </a:pPr>
            <a:r>
              <a:rPr lang="en-US" sz="2000" b="1" kern="0" spc="-1" dirty="0">
                <a:solidFill>
                  <a:srgbClr val="000000"/>
                </a:solidFill>
                <a:uFill>
                  <a:solidFill>
                    <a:srgbClr val="FFFFFF"/>
                  </a:solidFill>
                </a:uFill>
                <a:latin typeface="Arial"/>
                <a:sym typeface="Tahoma"/>
              </a:rPr>
              <a:t>Technical Champions</a:t>
            </a:r>
            <a:r>
              <a:rPr lang="en-US" sz="2000" kern="0" spc="-1" dirty="0">
                <a:solidFill>
                  <a:srgbClr val="000000"/>
                </a:solidFill>
                <a:uFill>
                  <a:solidFill>
                    <a:srgbClr val="FFFFFF"/>
                  </a:solidFill>
                </a:uFill>
                <a:latin typeface="Arial"/>
                <a:sym typeface="Tahoma"/>
              </a:rPr>
              <a:t>: Jason Kobes, </a:t>
            </a:r>
            <a:r>
              <a:rPr lang="en-US" sz="2000" kern="0" spc="-1" dirty="0" smtClean="0">
                <a:solidFill>
                  <a:srgbClr val="000000"/>
                </a:solidFill>
                <a:uFill>
                  <a:solidFill>
                    <a:srgbClr val="FFFFFF"/>
                  </a:solidFill>
                </a:uFill>
                <a:latin typeface="Arial"/>
                <a:sym typeface="Tahoma"/>
              </a:rPr>
              <a:t>Paul Conoval, Jeffrey </a:t>
            </a:r>
            <a:r>
              <a:rPr lang="en-US" sz="2000" kern="0" spc="-1" dirty="0">
                <a:solidFill>
                  <a:srgbClr val="000000"/>
                </a:solidFill>
                <a:uFill>
                  <a:solidFill>
                    <a:srgbClr val="FFFFFF"/>
                  </a:solidFill>
                </a:uFill>
                <a:latin typeface="Arial"/>
                <a:sym typeface="Tahoma"/>
              </a:rPr>
              <a:t>Ciocco, Will Chambers, Miguel Ochoa, Steve Seaberg, Peter </a:t>
            </a:r>
            <a:r>
              <a:rPr lang="en-US" sz="2000" kern="0" spc="-1" dirty="0" err="1">
                <a:solidFill>
                  <a:srgbClr val="000000"/>
                </a:solidFill>
                <a:uFill>
                  <a:solidFill>
                    <a:srgbClr val="FFFFFF"/>
                  </a:solidFill>
                </a:uFill>
                <a:latin typeface="Arial"/>
                <a:sym typeface="Tahoma"/>
              </a:rPr>
              <a:t>Meloy</a:t>
            </a:r>
            <a:r>
              <a:rPr lang="en-US" sz="2000" kern="0" spc="-1" dirty="0">
                <a:solidFill>
                  <a:srgbClr val="000000"/>
                </a:solidFill>
                <a:uFill>
                  <a:solidFill>
                    <a:srgbClr val="FFFFFF"/>
                  </a:solidFill>
                </a:uFill>
                <a:latin typeface="Arial"/>
                <a:sym typeface="Tahoma"/>
              </a:rPr>
              <a:t>, </a:t>
            </a:r>
            <a:r>
              <a:rPr lang="en-US" sz="2000" kern="0" spc="-1" dirty="0" smtClean="0">
                <a:solidFill>
                  <a:srgbClr val="000000"/>
                </a:solidFill>
                <a:uFill>
                  <a:solidFill>
                    <a:srgbClr val="FFFFFF"/>
                  </a:solidFill>
                </a:uFill>
                <a:sym typeface="Tahoma"/>
              </a:rPr>
              <a:t>Jessica </a:t>
            </a:r>
            <a:r>
              <a:rPr lang="en-US" sz="2000" kern="0" spc="-1" dirty="0">
                <a:solidFill>
                  <a:srgbClr val="000000"/>
                </a:solidFill>
                <a:uFill>
                  <a:solidFill>
                    <a:srgbClr val="FFFFFF"/>
                  </a:solidFill>
                </a:uFill>
                <a:sym typeface="Tahoma"/>
              </a:rPr>
              <a:t>Trombley-Owens, Robert Pike, Brock Bose, Sam </a:t>
            </a:r>
            <a:r>
              <a:rPr lang="en-US" sz="2000" kern="0" spc="-1" dirty="0" err="1">
                <a:solidFill>
                  <a:srgbClr val="000000"/>
                </a:solidFill>
                <a:uFill>
                  <a:solidFill>
                    <a:srgbClr val="FFFFFF"/>
                  </a:solidFill>
                </a:uFill>
                <a:sym typeface="Tahoma"/>
              </a:rPr>
              <a:t>Shekar</a:t>
            </a:r>
            <a:r>
              <a:rPr lang="en-US" sz="2000" kern="0" spc="-1" dirty="0">
                <a:solidFill>
                  <a:srgbClr val="000000"/>
                </a:solidFill>
                <a:uFill>
                  <a:solidFill>
                    <a:srgbClr val="FFFFFF"/>
                  </a:solidFill>
                </a:uFill>
                <a:sym typeface="Tahoma"/>
              </a:rPr>
              <a:t>, </a:t>
            </a:r>
            <a:r>
              <a:rPr lang="en-US" sz="2000" dirty="0">
                <a:latin typeface="Arial" panose="020B0604020202020204" pitchFamily="34" charset="0"/>
                <a:cs typeface="Arial" panose="020B0604020202020204" pitchFamily="34" charset="0"/>
              </a:rPr>
              <a:t>Roderick Son</a:t>
            </a:r>
            <a:r>
              <a:rPr lang="en-US" sz="2000" kern="0" spc="-1" dirty="0">
                <a:solidFill>
                  <a:srgbClr val="000000"/>
                </a:solidFill>
                <a:uFill>
                  <a:solidFill>
                    <a:srgbClr val="FFFFFF"/>
                  </a:solidFill>
                </a:uFill>
                <a:sym typeface="Tahoma"/>
              </a:rPr>
              <a:t> </a:t>
            </a:r>
            <a:endParaRPr kern="0" dirty="0">
              <a:solidFill>
                <a:sysClr val="windowText" lastClr="000000"/>
              </a:solidFill>
              <a:sym typeface="Tahoma"/>
            </a:endParaRPr>
          </a:p>
        </p:txBody>
      </p:sp>
      <p:sp>
        <p:nvSpPr>
          <p:cNvPr id="9"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1</a:t>
            </a:r>
            <a:endParaRPr sz="1300" kern="0" dirty="0">
              <a:solidFill>
                <a:sysClr val="windowText" lastClr="000000"/>
              </a:solidFill>
              <a:sym typeface="Tahoma"/>
            </a:endParaRPr>
          </a:p>
        </p:txBody>
      </p:sp>
      <p:sp>
        <p:nvSpPr>
          <p:cNvPr id="10" name="Shape 79"/>
          <p:cNvSpPr/>
          <p:nvPr/>
        </p:nvSpPr>
        <p:spPr>
          <a:xfrm>
            <a:off x="2685327" y="3406975"/>
            <a:ext cx="6185623"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indent="-228600">
              <a:defRPr>
                <a:solidFill>
                  <a:schemeClr val="tx1"/>
                </a:solidFill>
                <a:latin typeface="Tahoma" charset="0"/>
                <a:ea typeface="Tahoma" charset="0"/>
                <a:cs typeface="Tahoma" charset="0"/>
                <a:sym typeface="Tahoma" charset="0"/>
              </a:defRPr>
            </a:lvl1pPr>
            <a:lvl2pPr marL="742950" indent="-285750">
              <a:defRPr>
                <a:solidFill>
                  <a:schemeClr val="tx1"/>
                </a:solidFill>
                <a:latin typeface="Tahoma" charset="0"/>
                <a:ea typeface="Tahoma" charset="0"/>
                <a:cs typeface="Tahoma" charset="0"/>
                <a:sym typeface="Tahoma" charset="0"/>
              </a:defRPr>
            </a:lvl2pPr>
            <a:lvl3pPr marL="1143000" indent="-228600">
              <a:defRPr>
                <a:solidFill>
                  <a:schemeClr val="tx1"/>
                </a:solidFill>
                <a:latin typeface="Tahoma" charset="0"/>
                <a:ea typeface="Tahoma" charset="0"/>
                <a:cs typeface="Tahoma" charset="0"/>
                <a:sym typeface="Tahoma" charset="0"/>
              </a:defRPr>
            </a:lvl3pPr>
            <a:lvl4pPr marL="1600200" indent="-228600">
              <a:defRPr>
                <a:solidFill>
                  <a:schemeClr val="tx1"/>
                </a:solidFill>
                <a:latin typeface="Tahoma" charset="0"/>
                <a:ea typeface="Tahoma" charset="0"/>
                <a:cs typeface="Tahoma" charset="0"/>
                <a:sym typeface="Tahoma" charset="0"/>
              </a:defRPr>
            </a:lvl4pPr>
            <a:lvl5pPr marL="2057400" indent="-228600">
              <a:defRPr>
                <a:solidFill>
                  <a:schemeClr val="tx1"/>
                </a:solidFill>
                <a:latin typeface="Tahoma" charset="0"/>
                <a:ea typeface="Tahoma" charset="0"/>
                <a:cs typeface="Tahoma" charset="0"/>
                <a:sym typeface="Tahoma" charset="0"/>
              </a:defRPr>
            </a:lvl5pPr>
            <a:lvl6pPr marL="25146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6pPr>
            <a:lvl7pPr marL="29718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7pPr>
            <a:lvl8pPr marL="34290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8pPr>
            <a:lvl9pPr marL="3886200" indent="-228600" eaLnBrk="0" fontAlgn="base" hangingPunct="0">
              <a:spcBef>
                <a:spcPct val="0"/>
              </a:spcBef>
              <a:spcAft>
                <a:spcPct val="0"/>
              </a:spcAft>
              <a:defRPr>
                <a:solidFill>
                  <a:schemeClr val="tx1"/>
                </a:solidFill>
                <a:latin typeface="Tahoma" charset="0"/>
                <a:ea typeface="Tahoma" charset="0"/>
                <a:cs typeface="Tahoma" charset="0"/>
                <a:sym typeface="Tahoma" charset="0"/>
              </a:defRPr>
            </a:lvl9pPr>
          </a:lstStyle>
          <a:p>
            <a:pPr algn="r" eaLnBrk="1" hangingPunct="1"/>
            <a:r>
              <a:rPr lang="en-US" altLang="en-US" sz="2000" b="1" dirty="0" smtClean="0">
                <a:solidFill>
                  <a:srgbClr val="000000"/>
                </a:solidFill>
                <a:latin typeface="Arial" charset="0"/>
                <a:ea typeface="DejaVu Sans" charset="0"/>
                <a:cs typeface="Arial" charset="0"/>
                <a:sym typeface="Arial" charset="0"/>
              </a:rPr>
              <a:t>2017-2018 Report</a:t>
            </a:r>
            <a:endParaRPr lang="en-US" altLang="en-US" sz="2000" b="1" dirty="0">
              <a:solidFill>
                <a:srgbClr val="000000"/>
              </a:solidFill>
              <a:latin typeface="Arial" charset="0"/>
              <a:ea typeface="DejaVu Sans" charset="0"/>
              <a:cs typeface="Arial" charset="0"/>
              <a:sym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10</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Abstract</a:t>
            </a:r>
            <a:endParaRPr lang="en-US" sz="1500" u="sng" kern="0" spc="-1" dirty="0">
              <a:solidFill>
                <a:srgbClr val="0000FF"/>
              </a:solidFill>
              <a:uFill>
                <a:solidFill>
                  <a:srgbClr val="FFFFFF"/>
                </a:solidFill>
              </a:uFill>
              <a:sym typeface="Tahoma"/>
            </a:endParaRP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 </a:t>
            </a:r>
          </a:p>
        </p:txBody>
      </p:sp>
      <p:sp>
        <p:nvSpPr>
          <p:cNvPr id="6" name="Content Placeholder 2"/>
          <p:cNvSpPr txBox="1">
            <a:spLocks/>
          </p:cNvSpPr>
          <p:nvPr/>
        </p:nvSpPr>
        <p:spPr bwMode="auto">
          <a:xfrm>
            <a:off x="457200" y="1197419"/>
            <a:ext cx="8382000" cy="5368569"/>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buNone/>
            </a:pPr>
            <a:r>
              <a:rPr lang="en-US" sz="1500" b="1" dirty="0" smtClean="0"/>
              <a:t>“</a:t>
            </a:r>
            <a:r>
              <a:rPr lang="en-US" sz="1500" b="1" dirty="0" smtClean="0"/>
              <a:t>Autonomous Aggregate Data Analytics in Untrusted </a:t>
            </a:r>
            <a:r>
              <a:rPr lang="en-US" sz="1500" b="1" dirty="0" smtClean="0"/>
              <a:t>Cloud</a:t>
            </a:r>
          </a:p>
          <a:p>
            <a:pPr>
              <a:buNone/>
            </a:pPr>
            <a:r>
              <a:rPr lang="en-US" sz="1500" dirty="0" smtClean="0"/>
              <a:t>Intelligent  </a:t>
            </a:r>
            <a:r>
              <a:rPr lang="en-US" sz="1500" dirty="0"/>
              <a:t>Autonomous  Systems  (IAS)  are  highly reflexive and very cognizant about their limitations and </a:t>
            </a:r>
            <a:r>
              <a:rPr lang="en-US" sz="1500" dirty="0" smtClean="0"/>
              <a:t>capabilities</a:t>
            </a:r>
            <a:r>
              <a:rPr lang="en-US" sz="1500" dirty="0"/>
              <a:t>,  interactions  with  neighboring  entities,  as  well  as  the interactions  with  its  operational  environment.  IAS  should  be able  to  conduct  data  analytics  and  update  policies  based  on those analytics. These tasks should be performed autonomously i.e.  with  limited  or  no  human  intervention.  </a:t>
            </a:r>
            <a:endParaRPr lang="en-US" sz="1500" dirty="0" smtClean="0"/>
          </a:p>
          <a:p>
            <a:pPr>
              <a:buNone/>
            </a:pPr>
            <a:r>
              <a:rPr lang="en-US" sz="1500" b="1" dirty="0" smtClean="0"/>
              <a:t>In  </a:t>
            </a:r>
            <a:r>
              <a:rPr lang="en-US" sz="1500" b="1" dirty="0"/>
              <a:t>this  paper,  we introduce  advanced  aggregate  analytics  over  untrusted  cloud and  autonomous  policy  updates  as  a  result  of  those  analytics. We   </a:t>
            </a:r>
            <a:r>
              <a:rPr lang="en-US" sz="1500" b="1" dirty="0" smtClean="0"/>
              <a:t>used   </a:t>
            </a:r>
            <a:r>
              <a:rPr lang="en-US" sz="1500" b="1" dirty="0"/>
              <a:t>Active   Bundle   (AB),   a   distributed   self- protecting  entity,  wrapped  with  policy  enforcement  engine  as our  implementation  service.  We  </a:t>
            </a:r>
            <a:r>
              <a:rPr lang="en-US" sz="1500" b="1" dirty="0" smtClean="0"/>
              <a:t>proposed  </a:t>
            </a:r>
            <a:r>
              <a:rPr lang="en-US" sz="1500" b="1" dirty="0"/>
              <a:t>an  algorithm  that can  enable  individual  ABs  to  grant  or  limit  permissions  to their  AB  peers  and  provide  them  with  access  to  anonymized data to conduct analytics autonomously. When these processes take  place,  ABs  do  not  need  to  rely  on  policy  enforcement engine  every  time,  which  increases  scalability.  This  workflow also creates an AB environment that is decentralized, privacy- preserving,  and  autonomous.</a:t>
            </a:r>
            <a:endParaRPr lang="en-US" sz="1500" b="1" dirty="0" smtClean="0"/>
          </a:p>
        </p:txBody>
      </p:sp>
    </p:spTree>
    <p:extLst>
      <p:ext uri="{BB962C8B-B14F-4D97-AF65-F5344CB8AC3E}">
        <p14:creationId xmlns:p14="http://schemas.microsoft.com/office/powerpoint/2010/main" val="17095692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11</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Abstract</a:t>
            </a:r>
            <a:endParaRPr lang="en-US" sz="1500" u="sng" kern="0" spc="-1" dirty="0">
              <a:solidFill>
                <a:srgbClr val="0000FF"/>
              </a:solidFill>
              <a:uFill>
                <a:solidFill>
                  <a:srgbClr val="FFFFFF"/>
                </a:solidFill>
              </a:uFill>
              <a:sym typeface="Tahoma"/>
            </a:endParaRP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 </a:t>
            </a:r>
          </a:p>
        </p:txBody>
      </p:sp>
      <p:sp>
        <p:nvSpPr>
          <p:cNvPr id="6" name="Content Placeholder 2"/>
          <p:cNvSpPr txBox="1">
            <a:spLocks/>
          </p:cNvSpPr>
          <p:nvPr/>
        </p:nvSpPr>
        <p:spPr bwMode="auto">
          <a:xfrm>
            <a:off x="457200" y="1197419"/>
            <a:ext cx="8382000" cy="5368569"/>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buNone/>
            </a:pPr>
            <a:r>
              <a:rPr lang="en-US" sz="1600" b="1" dirty="0" smtClean="0"/>
              <a:t>"</a:t>
            </a:r>
            <a:r>
              <a:rPr lang="en-US" sz="1600" b="1" dirty="0"/>
              <a:t>Secure Data Exchange and Data Leakage Detection in Untrusted </a:t>
            </a:r>
            <a:r>
              <a:rPr lang="en-US" sz="1600" b="1" dirty="0" smtClean="0"/>
              <a:t>Cloud." </a:t>
            </a:r>
            <a:endParaRPr lang="en-US" sz="1600" b="1" dirty="0" smtClean="0"/>
          </a:p>
          <a:p>
            <a:pPr>
              <a:buNone/>
            </a:pPr>
            <a:r>
              <a:rPr lang="en-US" sz="1600" dirty="0" smtClean="0"/>
              <a:t>In </a:t>
            </a:r>
            <a:r>
              <a:rPr lang="en-US" sz="1600" dirty="0"/>
              <a:t>service-oriented architecture, services can communicate and share data amongst themselves. It is necessary to provide role-based access control for data. In addition, data leakages made by authorized insiders to unauthorized services should be detected and reported back to the data owner. </a:t>
            </a:r>
            <a:endParaRPr lang="en-US" sz="1600" dirty="0" smtClean="0"/>
          </a:p>
          <a:p>
            <a:pPr>
              <a:buNone/>
            </a:pPr>
            <a:endParaRPr lang="en-US" sz="1600" dirty="0"/>
          </a:p>
          <a:p>
            <a:pPr>
              <a:buNone/>
            </a:pPr>
            <a:r>
              <a:rPr lang="en-US" sz="1600" b="1" dirty="0" smtClean="0"/>
              <a:t>In </a:t>
            </a:r>
            <a:r>
              <a:rPr lang="en-US" sz="1600" b="1" dirty="0"/>
              <a:t>this paper, we </a:t>
            </a:r>
            <a:r>
              <a:rPr lang="en-US" sz="1600" b="1" dirty="0" smtClean="0"/>
              <a:t>proposed </a:t>
            </a:r>
            <a:r>
              <a:rPr lang="en-US" sz="1600" b="1" dirty="0"/>
              <a:t>a solution that uses role- and attribute-based access control for data exchange among services, including services hosted by untrusted environments. </a:t>
            </a:r>
            <a:r>
              <a:rPr lang="en-US" sz="1600" b="1" dirty="0" smtClean="0"/>
              <a:t>This </a:t>
            </a:r>
            <a:r>
              <a:rPr lang="en-US" sz="1600" b="1" dirty="0"/>
              <a:t>approach provides data leakage prevention and detection for multiple leakage scenarios. We </a:t>
            </a:r>
            <a:r>
              <a:rPr lang="en-US" sz="1600" b="1" dirty="0" smtClean="0"/>
              <a:t>proposed </a:t>
            </a:r>
            <a:r>
              <a:rPr lang="en-US" sz="1600" b="1" dirty="0"/>
              <a:t>a damage assessment model for data leak- ages. The implemented prototype supports a privacy-preserving exchange of Electronic Health Records that can be hosted by untrusted cloud providers, as well as detecting leakages made by insiders. </a:t>
            </a:r>
            <a:endParaRPr lang="en-US" sz="1500" b="1" dirty="0"/>
          </a:p>
        </p:txBody>
      </p:sp>
    </p:spTree>
    <p:extLst>
      <p:ext uri="{BB962C8B-B14F-4D97-AF65-F5344CB8AC3E}">
        <p14:creationId xmlns:p14="http://schemas.microsoft.com/office/powerpoint/2010/main" val="213180014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12</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smtClean="0">
                <a:solidFill>
                  <a:srgbClr val="000000"/>
                </a:solidFill>
                <a:latin typeface="Arial" charset="0"/>
                <a:ea typeface="Arial" charset="0"/>
                <a:cs typeface="Arial" charset="0"/>
              </a:rPr>
              <a:t>Collaboration with NGC</a:t>
            </a:r>
            <a:endParaRPr lang="en-US" altLang="en-US" sz="2800" b="1" dirty="0">
              <a:solidFill>
                <a:srgbClr val="000000"/>
              </a:solidFill>
              <a:latin typeface="Arial" charset="0"/>
              <a:ea typeface="Arial" charset="0"/>
              <a:cs typeface="Arial" charset="0"/>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eaLnBrk="1" fontAlgn="auto" hangingPunct="1">
              <a:spcBef>
                <a:spcPts val="0"/>
              </a:spcBef>
              <a:spcAft>
                <a:spcPts val="0"/>
              </a:spcAft>
              <a:buSzTx/>
              <a:buFont typeface="Arial" charset="0"/>
              <a:buChar char="•"/>
            </a:pPr>
            <a:r>
              <a:rPr lang="en-US" altLang="en-US" sz="1800" dirty="0" smtClean="0">
                <a:solidFill>
                  <a:srgbClr val="000000"/>
                </a:solidFill>
              </a:rPr>
              <a:t>Thanks to Paul Conoval, Jason Kobes, and Steve Seaberg for their extended discussions </a:t>
            </a:r>
            <a:r>
              <a:rPr lang="en-US" altLang="en-US" sz="1800" dirty="0" smtClean="0">
                <a:solidFill>
                  <a:srgbClr val="000000"/>
                </a:solidFill>
              </a:rPr>
              <a:t>for setting definitive </a:t>
            </a:r>
            <a:r>
              <a:rPr lang="en-US" altLang="en-US" sz="1800" dirty="0" smtClean="0">
                <a:solidFill>
                  <a:srgbClr val="000000"/>
                </a:solidFill>
              </a:rPr>
              <a:t>goals for autonomous systems research</a:t>
            </a:r>
            <a:r>
              <a:rPr lang="en-US" altLang="en-US" sz="1800" dirty="0" smtClean="0">
                <a:solidFill>
                  <a:srgbClr val="000000"/>
                </a:solidFill>
              </a:rPr>
              <a:t>. Steve had discussions with ONR for deploying some ideas for consistency of information among vessels.</a:t>
            </a:r>
            <a:endParaRPr lang="en-US" altLang="en-US" sz="1800" dirty="0" smtClean="0">
              <a:solidFill>
                <a:srgbClr val="000000"/>
              </a:solidFill>
            </a:endParaRP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r>
              <a:rPr lang="en-US" sz="1800" dirty="0"/>
              <a:t>IAS implementations </a:t>
            </a:r>
            <a:r>
              <a:rPr lang="en-US" sz="1800" dirty="0" smtClean="0"/>
              <a:t>have application to the NGC IRADs</a:t>
            </a:r>
            <a:endParaRPr lang="en-US" sz="1800" dirty="0"/>
          </a:p>
          <a:p>
            <a:pPr marL="733425" lvl="2" indent="-342900" algn="just" eaLnBrk="1" fontAlgn="auto" hangingPunct="1">
              <a:spcBef>
                <a:spcPts val="600"/>
              </a:spcBef>
              <a:spcAft>
                <a:spcPts val="600"/>
              </a:spcAft>
              <a:buSzTx/>
              <a:buFont typeface="Arial" charset="0"/>
              <a:buChar char="•"/>
            </a:pPr>
            <a:r>
              <a:rPr lang="en-US" sz="1800" dirty="0"/>
              <a:t>Adaptive Real-Time Detection and Examination Network IRAD</a:t>
            </a:r>
          </a:p>
          <a:p>
            <a:pPr marL="733425" lvl="2" indent="-342900" algn="just" eaLnBrk="1" fontAlgn="auto" hangingPunct="1">
              <a:spcBef>
                <a:spcPts val="600"/>
              </a:spcBef>
              <a:spcAft>
                <a:spcPts val="600"/>
              </a:spcAft>
              <a:buSzTx/>
              <a:buFont typeface="Arial" charset="0"/>
              <a:buChar char="•"/>
            </a:pPr>
            <a:r>
              <a:rPr lang="en-US" sz="1800" dirty="0"/>
              <a:t>Automated Mission Planning for Autonomous Systems IRAD</a:t>
            </a:r>
          </a:p>
          <a:p>
            <a:pPr marL="733425" lvl="2" indent="-342900" algn="just" eaLnBrk="1" fontAlgn="auto" hangingPunct="1">
              <a:spcBef>
                <a:spcPts val="600"/>
              </a:spcBef>
              <a:spcAft>
                <a:spcPts val="600"/>
              </a:spcAft>
              <a:buSzTx/>
              <a:buFont typeface="Arial" charset="0"/>
              <a:buChar char="•"/>
            </a:pPr>
            <a:r>
              <a:rPr lang="en-US" sz="1800" dirty="0" smtClean="0"/>
              <a:t>Enterprise </a:t>
            </a:r>
            <a:r>
              <a:rPr lang="en-US" sz="1800" dirty="0"/>
              <a:t>Information Management System and Analytics IRAD</a:t>
            </a:r>
          </a:p>
          <a:p>
            <a:pPr marL="733425" lvl="2" indent="-342900" algn="just" eaLnBrk="1" fontAlgn="auto" hangingPunct="1">
              <a:spcBef>
                <a:spcPts val="600"/>
              </a:spcBef>
              <a:spcAft>
                <a:spcPts val="600"/>
              </a:spcAft>
              <a:buSzTx/>
              <a:buFont typeface="Arial" charset="0"/>
              <a:buChar char="•"/>
            </a:pPr>
            <a:r>
              <a:rPr lang="en-US" sz="1800" dirty="0"/>
              <a:t>Information Analytics IRAD</a:t>
            </a:r>
          </a:p>
          <a:p>
            <a:pPr marL="733425" lvl="2" indent="-342900" algn="just" eaLnBrk="1" fontAlgn="auto" hangingPunct="1">
              <a:spcBef>
                <a:spcPts val="600"/>
              </a:spcBef>
              <a:spcAft>
                <a:spcPts val="600"/>
              </a:spcAft>
              <a:buSzTx/>
              <a:buFont typeface="Arial" charset="0"/>
              <a:buChar char="•"/>
            </a:pPr>
            <a:r>
              <a:rPr lang="en-US" sz="1800" dirty="0"/>
              <a:t>Rapid Autonomy Prototype Implementation &amp; Demonstration IRAD</a:t>
            </a:r>
          </a:p>
          <a:p>
            <a:pPr marL="733425" lvl="2" indent="-342900" algn="just" eaLnBrk="1" fontAlgn="auto" hangingPunct="1">
              <a:spcBef>
                <a:spcPts val="600"/>
              </a:spcBef>
              <a:spcAft>
                <a:spcPts val="600"/>
              </a:spcAft>
              <a:buSzTx/>
              <a:buFont typeface="Arial" charset="0"/>
              <a:buChar char="•"/>
            </a:pPr>
            <a:r>
              <a:rPr lang="en-US" sz="1800" dirty="0"/>
              <a:t>Reliability Analysis Data System IRAD</a:t>
            </a:r>
          </a:p>
          <a:p>
            <a:pPr marL="733425" lvl="2" indent="-342900" algn="just" eaLnBrk="1" fontAlgn="auto" hangingPunct="1">
              <a:spcBef>
                <a:spcPts val="600"/>
              </a:spcBef>
              <a:spcAft>
                <a:spcPts val="600"/>
              </a:spcAft>
              <a:buSzTx/>
              <a:buFont typeface="Arial" charset="0"/>
              <a:buChar char="•"/>
            </a:pPr>
            <a:r>
              <a:rPr lang="en-US" sz="1800" dirty="0"/>
              <a:t>Smart Autonomy IRAD</a:t>
            </a:r>
          </a:p>
          <a:p>
            <a:pPr indent="-739775"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3087846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13</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Implementation of Components of IAS</a:t>
            </a: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0" lvl="1" indent="-342900" algn="just" eaLnBrk="1" fontAlgn="auto" hangingPunct="1">
              <a:spcBef>
                <a:spcPts val="0"/>
              </a:spcBef>
              <a:spcAft>
                <a:spcPts val="0"/>
              </a:spcAft>
              <a:buSzTx/>
              <a:buFont typeface="Arial" charset="0"/>
              <a:buChar char="•"/>
            </a:pPr>
            <a:r>
              <a:rPr lang="en-US" sz="2400" b="1" dirty="0"/>
              <a:t>Cognitive Autonomy </a:t>
            </a:r>
            <a:r>
              <a:rPr lang="en-US" sz="2400" dirty="0"/>
              <a:t>&amp;</a:t>
            </a:r>
            <a:r>
              <a:rPr lang="en-US" sz="2400" b="1" dirty="0"/>
              <a:t> Knowledge Discovery: </a:t>
            </a:r>
          </a:p>
          <a:p>
            <a:pPr marL="842963" lvl="3" algn="just" eaLnBrk="1" hangingPunct="1">
              <a:spcBef>
                <a:spcPts val="0"/>
              </a:spcBef>
              <a:spcAft>
                <a:spcPts val="0"/>
              </a:spcAft>
            </a:pPr>
            <a:r>
              <a:rPr lang="en-US" sz="2400" dirty="0"/>
              <a:t>Monitors and records system’s activities (Data</a:t>
            </a:r>
            <a:r>
              <a:rPr lang="en-US" sz="2400" b="1" dirty="0"/>
              <a:t> </a:t>
            </a:r>
            <a:r>
              <a:rPr lang="en-US" sz="2400" dirty="0"/>
              <a:t>provenance and sequence of system calls)</a:t>
            </a:r>
          </a:p>
          <a:p>
            <a:pPr marL="842963" lvl="3" algn="just" eaLnBrk="1" hangingPunct="1">
              <a:spcBef>
                <a:spcPts val="0"/>
              </a:spcBef>
              <a:spcAft>
                <a:spcPts val="0"/>
              </a:spcAft>
            </a:pPr>
            <a:r>
              <a:rPr lang="en-US" altLang="en-US" sz="2400" dirty="0"/>
              <a:t>Conducts privacy-preserving aggregated analytics on provenance data. </a:t>
            </a:r>
            <a:endParaRPr lang="en-US" sz="2400" dirty="0"/>
          </a:p>
          <a:p>
            <a:pPr marL="842963" lvl="3" algn="just" eaLnBrk="1" hangingPunct="1">
              <a:spcBef>
                <a:spcPts val="0"/>
              </a:spcBef>
              <a:spcAft>
                <a:spcPts val="0"/>
              </a:spcAft>
            </a:pPr>
            <a:r>
              <a:rPr lang="en-US" altLang="en-US" sz="2400" dirty="0"/>
              <a:t>Utilizes Deep learning based anomaly detection by analyzing sequence of system calls. </a:t>
            </a:r>
            <a:endParaRPr lang="en-US" altLang="en-US" sz="2400" dirty="0" smtClean="0"/>
          </a:p>
          <a:p>
            <a:pPr marL="842963" lvl="3" algn="just" eaLnBrk="1" hangingPunct="1">
              <a:spcBef>
                <a:spcPts val="0"/>
              </a:spcBef>
              <a:spcAft>
                <a:spcPts val="0"/>
              </a:spcAft>
            </a:pPr>
            <a:endParaRPr lang="en-US" altLang="en-US" sz="1100" dirty="0"/>
          </a:p>
          <a:p>
            <a:pPr marL="0" lvl="1" indent="-342900" algn="just" eaLnBrk="1" fontAlgn="auto" hangingPunct="1">
              <a:spcBef>
                <a:spcPts val="0"/>
              </a:spcBef>
              <a:spcAft>
                <a:spcPts val="0"/>
              </a:spcAft>
              <a:buSzTx/>
              <a:buFont typeface="Arial" charset="0"/>
              <a:buChar char="•"/>
            </a:pPr>
            <a:r>
              <a:rPr lang="en-US" sz="2400" b="1" dirty="0"/>
              <a:t>Reflexivity: </a:t>
            </a:r>
          </a:p>
          <a:p>
            <a:pPr marL="842963" lvl="3" algn="just" eaLnBrk="1" hangingPunct="1">
              <a:spcBef>
                <a:spcPts val="0"/>
              </a:spcBef>
              <a:spcAft>
                <a:spcPts val="0"/>
              </a:spcAft>
            </a:pPr>
            <a:r>
              <a:rPr lang="en-US" sz="2400" dirty="0"/>
              <a:t>Adaptive actions are performed through graceful degradations without disrupting the ongoing critical processes by incremental learning</a:t>
            </a:r>
            <a:r>
              <a:rPr lang="en-US" sz="2400" dirty="0" smtClean="0"/>
              <a:t>.</a:t>
            </a:r>
          </a:p>
          <a:p>
            <a:pPr marL="842963" lvl="3" algn="just" eaLnBrk="1" hangingPunct="1">
              <a:spcBef>
                <a:spcPts val="0"/>
              </a:spcBef>
              <a:spcAft>
                <a:spcPts val="0"/>
              </a:spcAft>
            </a:pPr>
            <a:endParaRPr lang="en-US" sz="1100" dirty="0"/>
          </a:p>
          <a:p>
            <a:pPr marL="0" lvl="1" indent="-342900" algn="just" eaLnBrk="1" fontAlgn="auto" hangingPunct="1">
              <a:spcBef>
                <a:spcPts val="0"/>
              </a:spcBef>
              <a:spcAft>
                <a:spcPts val="0"/>
              </a:spcAft>
              <a:buSzTx/>
              <a:buFont typeface="Arial" charset="0"/>
              <a:buChar char="•"/>
            </a:pPr>
            <a:r>
              <a:rPr lang="en-US" sz="2400" b="1" dirty="0"/>
              <a:t>Trust: </a:t>
            </a:r>
          </a:p>
          <a:p>
            <a:pPr marL="842963" lvl="3" algn="just" eaLnBrk="1" hangingPunct="1">
              <a:spcBef>
                <a:spcPts val="0"/>
              </a:spcBef>
              <a:spcAft>
                <a:spcPts val="0"/>
              </a:spcAft>
            </a:pPr>
            <a:r>
              <a:rPr lang="en-US" sz="2400" dirty="0"/>
              <a:t>Uses blockchain to store provenance data for trust. </a:t>
            </a:r>
          </a:p>
          <a:p>
            <a:pPr marL="0" lvl="1" algn="just" eaLnBrk="1" hangingPunct="1">
              <a:spcBef>
                <a:spcPts val="0"/>
              </a:spcBef>
              <a:spcAft>
                <a:spcPts val="0"/>
              </a:spcAft>
            </a:pPr>
            <a:endParaRPr lang="en-US" altLang="en-US" sz="2400" dirty="0">
              <a:solidFill>
                <a:srgbClr val="000000"/>
              </a:solidFill>
            </a:endParaRPr>
          </a:p>
          <a:p>
            <a:pPr marL="0" lvl="1" indent="0"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7639383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14</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r>
              <a:rPr lang="en-US" sz="2800" b="1" kern="0" spc="-1" dirty="0">
                <a:solidFill>
                  <a:srgbClr val="000000"/>
                </a:solidFill>
                <a:uFill>
                  <a:solidFill>
                    <a:srgbClr val="FFFFFF"/>
                  </a:solidFill>
                </a:uFill>
                <a:latin typeface="Arial" charset="0"/>
                <a:ea typeface="Arial" charset="0"/>
                <a:cs typeface="Arial" charset="0"/>
                <a:sym typeface="Tahoma"/>
              </a:rPr>
              <a:t>Implementation and Deliverables </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eaLnBrk="1" hangingPunct="1"/>
            <a:r>
              <a:rPr lang="en-US" altLang="en-US" sz="1900" b="1" dirty="0"/>
              <a:t>Reflexivity prototype for combinatorial replica scheme:</a:t>
            </a:r>
            <a:br>
              <a:rPr lang="en-US" altLang="en-US" sz="1900" b="1" dirty="0"/>
            </a:br>
            <a:r>
              <a:rPr lang="en-US" altLang="en-US" sz="1900" dirty="0"/>
              <a:t>Source code: </a:t>
            </a:r>
            <a:r>
              <a:rPr lang="en-US" altLang="en-US" sz="1900" dirty="0" err="1"/>
              <a:t>Node.js</a:t>
            </a:r>
            <a:r>
              <a:rPr lang="en-US" altLang="en-US" sz="1900" dirty="0"/>
              <a:t> implementation, Bayesian model, simulation software developed for combinatorial design, and Data used for simulation. </a:t>
            </a:r>
            <a:r>
              <a:rPr lang="en-US" altLang="en-US" sz="1900" dirty="0" smtClean="0"/>
              <a:t>Demo Link</a:t>
            </a:r>
            <a:r>
              <a:rPr lang="en-US" altLang="en-US" sz="1900" dirty="0"/>
              <a:t>: </a:t>
            </a:r>
            <a:r>
              <a:rPr lang="en-US" sz="1900" dirty="0">
                <a:hlinkClick r:id="rId3"/>
              </a:rPr>
              <a:t>https://goo.gl/M4rXCN</a:t>
            </a:r>
            <a:r>
              <a:rPr lang="en-US" sz="1900" dirty="0"/>
              <a:t> </a:t>
            </a:r>
            <a:br>
              <a:rPr lang="en-US" sz="1900" dirty="0"/>
            </a:br>
            <a:r>
              <a:rPr lang="en-US" sz="1900" dirty="0"/>
              <a:t/>
            </a:r>
            <a:br>
              <a:rPr lang="en-US" sz="1900" dirty="0"/>
            </a:br>
            <a:r>
              <a:rPr lang="en-US" altLang="en-US" sz="1900" dirty="0">
                <a:solidFill>
                  <a:srgbClr val="000000"/>
                </a:solidFill>
              </a:rPr>
              <a:t>The prototype is built with FAYE framework (</a:t>
            </a:r>
            <a:r>
              <a:rPr lang="en-US" sz="1900" kern="0" spc="-1" dirty="0">
                <a:solidFill>
                  <a:srgbClr val="000000"/>
                </a:solidFill>
                <a:uFill>
                  <a:solidFill>
                    <a:srgbClr val="FFFFFF"/>
                  </a:solidFill>
                </a:uFill>
                <a:latin typeface="Arial"/>
                <a:sym typeface="Tahoma"/>
                <a:hlinkClick r:id="rId4"/>
              </a:rPr>
              <a:t>https://faye.jcoglan.com/node.html</a:t>
            </a:r>
            <a:r>
              <a:rPr lang="en-US" altLang="en-US" sz="1900" dirty="0">
                <a:solidFill>
                  <a:srgbClr val="000000"/>
                </a:solidFill>
              </a:rPr>
              <a:t>) with </a:t>
            </a:r>
            <a:r>
              <a:rPr lang="en-US" altLang="en-US" sz="1900" dirty="0" err="1">
                <a:solidFill>
                  <a:srgbClr val="000000"/>
                </a:solidFill>
              </a:rPr>
              <a:t>Node.js</a:t>
            </a:r>
            <a:r>
              <a:rPr lang="en-US" altLang="en-US" sz="1900" dirty="0">
                <a:solidFill>
                  <a:srgbClr val="000000"/>
                </a:solidFill>
              </a:rPr>
              <a:t>.</a:t>
            </a:r>
            <a:br>
              <a:rPr lang="en-US" altLang="en-US" sz="1900" dirty="0">
                <a:solidFill>
                  <a:srgbClr val="000000"/>
                </a:solidFill>
              </a:rPr>
            </a:br>
            <a:r>
              <a:rPr lang="en-US" altLang="en-US" sz="1900" dirty="0">
                <a:solidFill>
                  <a:srgbClr val="000000"/>
                </a:solidFill>
              </a:rPr>
              <a:t/>
            </a:r>
            <a:br>
              <a:rPr lang="en-US" altLang="en-US" sz="1900" dirty="0">
                <a:solidFill>
                  <a:srgbClr val="000000"/>
                </a:solidFill>
              </a:rPr>
            </a:br>
            <a:r>
              <a:rPr lang="en-US" altLang="en-US" sz="1900" dirty="0">
                <a:solidFill>
                  <a:srgbClr val="000000"/>
                </a:solidFill>
              </a:rPr>
              <a:t>Replica updates are done through a combinatorial design simulator (</a:t>
            </a:r>
            <a:r>
              <a:rPr lang="en-US" sz="1900" kern="0" spc="-1" dirty="0">
                <a:solidFill>
                  <a:srgbClr val="000000"/>
                </a:solidFill>
                <a:uFill>
                  <a:solidFill>
                    <a:srgbClr val="FFFFFF"/>
                  </a:solidFill>
                </a:uFill>
                <a:latin typeface="Arial"/>
                <a:sym typeface="Tahoma"/>
                <a:hlinkClick r:id="rId5"/>
              </a:rPr>
              <a:t>https://goo.gl/pgVHdk</a:t>
            </a:r>
            <a:r>
              <a:rPr lang="en-US" altLang="en-US" sz="1900" dirty="0">
                <a:solidFill>
                  <a:srgbClr val="000000"/>
                </a:solidFill>
              </a:rPr>
              <a:t>). </a:t>
            </a:r>
            <a:endParaRPr lang="en-US" altLang="en-US" sz="1900" b="1" dirty="0"/>
          </a:p>
          <a:p>
            <a:pPr marL="342900" indent="-342900" eaLnBrk="1" hangingPunct="1"/>
            <a:r>
              <a:rPr lang="en-US" altLang="en-US" sz="1900" b="1" dirty="0"/>
              <a:t>Deep Learning based anomaly detection prototype: </a:t>
            </a:r>
            <a:r>
              <a:rPr lang="en-US" altLang="en-US" sz="1900" dirty="0"/>
              <a:t>In progress.</a:t>
            </a:r>
          </a:p>
          <a:p>
            <a:pPr marL="342900" indent="-342900" eaLnBrk="1" hangingPunct="1"/>
            <a:r>
              <a:rPr lang="en-US" altLang="en-US" sz="1900" b="1" dirty="0" err="1"/>
              <a:t>Blockhub</a:t>
            </a:r>
            <a:r>
              <a:rPr lang="en-US" altLang="en-US" sz="1900" b="1" dirty="0"/>
              <a:t> prototype for secure blockchain-based data distribution:</a:t>
            </a:r>
            <a:r>
              <a:rPr lang="en-US" altLang="en-US" sz="1900" dirty="0"/>
              <a:t/>
            </a:r>
            <a:br>
              <a:rPr lang="en-US" altLang="en-US" sz="1900" dirty="0"/>
            </a:br>
            <a:r>
              <a:rPr lang="en-US" altLang="en-US" sz="1900" dirty="0"/>
              <a:t>Source code: </a:t>
            </a:r>
            <a:r>
              <a:rPr lang="en-US" altLang="en-US" sz="1900" dirty="0">
                <a:hlinkClick r:id="rId6"/>
              </a:rPr>
              <a:t>https://github.com/Denis-Ulybysh/Waxedprune2018</a:t>
            </a:r>
            <a:r>
              <a:rPr lang="en-US" altLang="en-US" sz="1900" dirty="0"/>
              <a:t>  </a:t>
            </a:r>
            <a:r>
              <a:rPr lang="en-US" sz="1900" dirty="0"/>
              <a:t/>
            </a:r>
            <a:br>
              <a:rPr lang="en-US" sz="1900" dirty="0"/>
            </a:br>
            <a:r>
              <a:rPr lang="en-US" sz="1900" dirty="0"/>
              <a:t>codebase is taken from open-source “Marbles” project https://</a:t>
            </a:r>
            <a:r>
              <a:rPr lang="en-US" sz="1900" dirty="0" err="1"/>
              <a:t>github.com</a:t>
            </a:r>
            <a:r>
              <a:rPr lang="en-US" sz="1900" dirty="0"/>
              <a:t>/IBM-Blockchain/marbles/tree/v4.0  </a:t>
            </a:r>
          </a:p>
          <a:p>
            <a:pPr marL="342900" indent="-342900" eaLnBrk="1" hangingPunct="1"/>
            <a:r>
              <a:rPr lang="en-US" altLang="en-US" sz="1900" b="1" dirty="0"/>
              <a:t>Documentation:</a:t>
            </a:r>
            <a:r>
              <a:rPr lang="en-US" altLang="en-US" sz="1900" dirty="0"/>
              <a:t> Demo video and User manual for running the prototype.</a:t>
            </a:r>
          </a:p>
          <a:p>
            <a:pPr marL="1082675" lvl="1" indent="-342900" eaLnBrk="1" hangingPunct="1"/>
            <a:endParaRPr lang="en-US" altLang="en-US" sz="1900" dirty="0"/>
          </a:p>
          <a:p>
            <a:pPr marL="342900" indent="-342900" eaLnBrk="1" hangingPunct="1"/>
            <a:endParaRPr lang="en-US" altLang="en-US" sz="1700" dirty="0">
              <a:solidFill>
                <a:srgbClr val="000000"/>
              </a:solidFill>
            </a:endParaRPr>
          </a:p>
          <a:p>
            <a:pPr marL="342900" indent="-342900" eaLnBrk="1" hangingPunct="1"/>
            <a:endParaRPr lang="en-US" altLang="en-US" sz="1700" dirty="0">
              <a:solidFill>
                <a:srgbClr val="000000"/>
              </a:solidFill>
            </a:endParaRPr>
          </a:p>
        </p:txBody>
      </p:sp>
    </p:spTree>
    <p:extLst>
      <p:ext uri="{BB962C8B-B14F-4D97-AF65-F5344CB8AC3E}">
        <p14:creationId xmlns:p14="http://schemas.microsoft.com/office/powerpoint/2010/main" val="27902299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15</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Demo Description</a:t>
            </a: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a:t>There are three components that are demonstrated. </a:t>
            </a:r>
          </a:p>
          <a:p>
            <a:pPr marL="342900" lvl="1" indent="-342900" algn="just" eaLnBrk="1" fontAlgn="auto" hangingPunct="1">
              <a:spcBef>
                <a:spcPts val="0"/>
              </a:spcBef>
              <a:spcAft>
                <a:spcPts val="0"/>
              </a:spcAft>
              <a:buSzTx/>
              <a:buFont typeface="Arial" charset="0"/>
              <a:buChar char="•"/>
            </a:pPr>
            <a:endParaRPr lang="en-US" sz="2400" b="1" dirty="0"/>
          </a:p>
          <a:p>
            <a:pPr marL="342900" lvl="1" indent="-342900" algn="just" eaLnBrk="1" fontAlgn="auto" hangingPunct="1">
              <a:spcBef>
                <a:spcPts val="0"/>
              </a:spcBef>
              <a:spcAft>
                <a:spcPts val="0"/>
              </a:spcAft>
              <a:buSzTx/>
              <a:buFont typeface="Arial" charset="0"/>
              <a:buChar char="•"/>
            </a:pPr>
            <a:r>
              <a:rPr lang="en-US" sz="2400" b="1" dirty="0"/>
              <a:t>Demo 1 (Cognitive Autonomy/Knowledge Discovery):</a:t>
            </a:r>
          </a:p>
          <a:p>
            <a:pPr lvl="1" algn="just" eaLnBrk="1" hangingPunct="1"/>
            <a:r>
              <a:rPr lang="en-US" sz="2400" dirty="0"/>
              <a:t>System is monitored and its interactions with client services are recorded as provenance data.</a:t>
            </a:r>
          </a:p>
          <a:p>
            <a:pPr lvl="1" algn="just" eaLnBrk="1" hangingPunct="1"/>
            <a:r>
              <a:rPr lang="en-US" altLang="en-US" sz="2400" dirty="0"/>
              <a:t>Privacy-preserving aggregated data analytics are performed on the provenance data. </a:t>
            </a:r>
          </a:p>
          <a:p>
            <a:pPr lvl="1" algn="just" eaLnBrk="1" hangingPunct="1"/>
            <a:r>
              <a:rPr lang="en-US" altLang="en-US" sz="2400" dirty="0"/>
              <a:t>Sensitive data is perturbed with random noise and the noise is removed at the end to obtain aggregated result, protecting the privacy of individual entities. </a:t>
            </a:r>
          </a:p>
          <a:p>
            <a:pPr lvl="1" algn="just" eaLnBrk="1" hangingPunct="1"/>
            <a:r>
              <a:rPr lang="en-US" altLang="en-US" sz="2400" dirty="0"/>
              <a:t>A Deep Learning based anomaly detection is implemented to protect against code-hijacking attacks.  </a:t>
            </a:r>
            <a:endParaRPr lang="en-US" sz="2400" dirty="0"/>
          </a:p>
          <a:p>
            <a:pPr indent="-739775"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194646622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16</a:t>
            </a:r>
            <a:endParaRPr sz="1300" kern="0" dirty="0">
              <a:solidFill>
                <a:sysClr val="windowText" lastClr="000000"/>
              </a:solidFill>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b="1" dirty="0"/>
              <a:t>Demo 2 (Reflexivity):</a:t>
            </a:r>
          </a:p>
          <a:p>
            <a:pPr lvl="1" algn="just" eaLnBrk="1" hangingPunct="1"/>
            <a:r>
              <a:rPr lang="en-US" sz="2400" dirty="0"/>
              <a:t>Under anomalous operating contexts or attacks, the replicas in the replacement scheme based on Combinatorial balanced designs take over the processing from primary module. </a:t>
            </a:r>
          </a:p>
          <a:p>
            <a:pPr lvl="1" algn="just" eaLnBrk="1" hangingPunct="1"/>
            <a:r>
              <a:rPr lang="en-US" sz="2400" dirty="0"/>
              <a:t>Replicas are updated with system states periodically (Update interval is determined through Bayesian inference of system’s operating context).  </a:t>
            </a:r>
          </a:p>
          <a:p>
            <a:pPr lvl="1" algn="just" eaLnBrk="1" hangingPunct="1"/>
            <a:r>
              <a:rPr lang="en-US" altLang="en-US" sz="2400" dirty="0">
                <a:solidFill>
                  <a:srgbClr val="000000"/>
                </a:solidFill>
              </a:rPr>
              <a:t>Unused replicas are used for other processes simultaneously, which makes the system faster and fault-tolerant. </a:t>
            </a:r>
          </a:p>
        </p:txBody>
      </p:sp>
      <p:sp>
        <p:nvSpPr>
          <p:cNvPr id="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Demo Description</a:t>
            </a:r>
          </a:p>
        </p:txBody>
      </p:sp>
    </p:spTree>
    <p:extLst>
      <p:ext uri="{BB962C8B-B14F-4D97-AF65-F5344CB8AC3E}">
        <p14:creationId xmlns:p14="http://schemas.microsoft.com/office/powerpoint/2010/main" val="178808471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17</a:t>
            </a:r>
            <a:endParaRPr sz="1300" kern="0" dirty="0">
              <a:solidFill>
                <a:sysClr val="windowText" lastClr="000000"/>
              </a:solidFill>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b="1" dirty="0"/>
              <a:t>Demo 3 (Trust):</a:t>
            </a:r>
          </a:p>
          <a:p>
            <a:pPr lvl="1" algn="just" eaLnBrk="1" hangingPunct="1"/>
            <a:r>
              <a:rPr lang="en-US" sz="2400" dirty="0"/>
              <a:t>A scheme that guarantees the integrity of provenance data is implemented. </a:t>
            </a:r>
          </a:p>
          <a:p>
            <a:pPr lvl="1" algn="just" eaLnBrk="1" hangingPunct="1"/>
            <a:r>
              <a:rPr lang="en-US" sz="2400" dirty="0"/>
              <a:t>Capability to verify every transaction in IAS. </a:t>
            </a:r>
          </a:p>
        </p:txBody>
      </p:sp>
      <p:sp>
        <p:nvSpPr>
          <p:cNvPr id="6"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Demo Description</a:t>
            </a:r>
          </a:p>
        </p:txBody>
      </p:sp>
    </p:spTree>
    <p:extLst>
      <p:ext uri="{BB962C8B-B14F-4D97-AF65-F5344CB8AC3E}">
        <p14:creationId xmlns:p14="http://schemas.microsoft.com/office/powerpoint/2010/main" val="122485411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18</a:t>
            </a:r>
            <a:endParaRPr sz="1300" kern="0" dirty="0">
              <a:solidFill>
                <a:sysClr val="windowText" lastClr="000000"/>
              </a:solidFill>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715837" y="2427065"/>
            <a:ext cx="7968953" cy="1144800"/>
          </a:xfrm>
        </p:spPr>
        <p:txBody>
          <a:bodyPr/>
          <a:lstStyle/>
          <a:p>
            <a:r>
              <a:rPr lang="en-US" sz="2800" dirty="0">
                <a:solidFill>
                  <a:schemeClr val="tx1"/>
                </a:solidFill>
              </a:rPr>
              <a:t>Reflexivity</a:t>
            </a:r>
          </a:p>
        </p:txBody>
      </p:sp>
      <p:sp>
        <p:nvSpPr>
          <p:cNvPr id="9" name="TextBox 8"/>
          <p:cNvSpPr txBox="1"/>
          <p:nvPr/>
        </p:nvSpPr>
        <p:spPr>
          <a:xfrm>
            <a:off x="992848" y="3278497"/>
            <a:ext cx="7436509" cy="461665"/>
          </a:xfrm>
          <a:prstGeom prst="rect">
            <a:avLst/>
          </a:prstGeom>
          <a:noFill/>
        </p:spPr>
        <p:txBody>
          <a:bodyPr wrap="square" rtlCol="0">
            <a:spAutoFit/>
          </a:bodyPr>
          <a:lstStyle/>
          <a:p>
            <a:pPr algn="ctr"/>
            <a:r>
              <a:rPr lang="en-US" sz="2400" dirty="0">
                <a:solidFill>
                  <a:schemeClr val="bg1">
                    <a:lumMod val="50000"/>
                  </a:schemeClr>
                </a:solidFill>
              </a:rPr>
              <a:t>A Solution Based on Graceful Degradation</a:t>
            </a:r>
          </a:p>
        </p:txBody>
      </p:sp>
    </p:spTree>
    <p:extLst>
      <p:ext uri="{BB962C8B-B14F-4D97-AF65-F5344CB8AC3E}">
        <p14:creationId xmlns:p14="http://schemas.microsoft.com/office/powerpoint/2010/main" val="236319572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19</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Comprehensive Architecture of IAS</a:t>
            </a:r>
            <a:endParaRPr lang="en-US" sz="2800" b="1" dirty="0">
              <a:solidFill>
                <a:sysClr val="windowText" lastClr="000000"/>
              </a:solidFill>
              <a:latin typeface="Arial" charset="0"/>
              <a:ea typeface="Arial" charset="0"/>
              <a:cs typeface="Arial" charset="0"/>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037144" y="1655180"/>
            <a:ext cx="5660021" cy="729205"/>
          </a:xfrm>
          <a:prstGeom prst="rect">
            <a:avLst/>
          </a:prstGeom>
          <a:noFill/>
          <a:ln w="38100" cap="flat">
            <a:solidFill>
              <a:schemeClr val="accent6">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7" name="TextBox 6"/>
          <p:cNvSpPr txBox="1"/>
          <p:nvPr/>
        </p:nvSpPr>
        <p:spPr>
          <a:xfrm>
            <a:off x="1939637" y="1131455"/>
            <a:ext cx="5576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rPr>
              <a:t>Reflexivity</a:t>
            </a:r>
          </a:p>
        </p:txBody>
      </p:sp>
      <p:sp>
        <p:nvSpPr>
          <p:cNvPr id="8" name="TextBox 7"/>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
        <p:nvSpPr>
          <p:cNvPr id="9" name="Rectangle 8"/>
          <p:cNvSpPr/>
          <p:nvPr/>
        </p:nvSpPr>
        <p:spPr>
          <a:xfrm>
            <a:off x="4215740" y="1799318"/>
            <a:ext cx="1793174" cy="18386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10" name="TextBox 9"/>
          <p:cNvSpPr txBox="1"/>
          <p:nvPr/>
        </p:nvSpPr>
        <p:spPr>
          <a:xfrm>
            <a:off x="4347418" y="1660016"/>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a:ln>
                  <a:noFill/>
                </a:ln>
                <a:solidFill>
                  <a:srgbClr val="000000"/>
                </a:solidFill>
                <a:effectLst/>
                <a:uFillTx/>
                <a:latin typeface="Arial" charset="0"/>
                <a:ea typeface="Arial" charset="0"/>
                <a:cs typeface="Arial" charset="0"/>
                <a:sym typeface="Tahoma"/>
              </a:rPr>
              <a:t>Adaptive</a:t>
            </a:r>
            <a:r>
              <a:rPr kumimoji="0" lang="en-US" sz="1500" b="1" i="0" u="none" strike="noStrike" cap="none" spc="0" normalizeH="0">
                <a:ln>
                  <a:noFill/>
                </a:ln>
                <a:solidFill>
                  <a:srgbClr val="000000"/>
                </a:solidFill>
                <a:effectLst/>
                <a:uFillTx/>
                <a:latin typeface="Arial" charset="0"/>
                <a:ea typeface="Arial" charset="0"/>
                <a:cs typeface="Arial" charset="0"/>
                <a:sym typeface="Tahoma"/>
              </a:rPr>
              <a:t> action</a:t>
            </a:r>
            <a:endPar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Tree>
    <p:extLst>
      <p:ext uri="{BB962C8B-B14F-4D97-AF65-F5344CB8AC3E}">
        <p14:creationId xmlns:p14="http://schemas.microsoft.com/office/powerpoint/2010/main" val="29509713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28600" y="0"/>
            <a:ext cx="6705600" cy="984250"/>
          </a:xfrm>
        </p:spPr>
        <p:txBody>
          <a:bodyPr/>
          <a:lstStyle/>
          <a:p>
            <a:pPr marL="0" lvl="1" indent="0" algn="just" eaLnBrk="1" fontAlgn="auto" hangingPunct="1">
              <a:spcBef>
                <a:spcPts val="0"/>
              </a:spcBef>
              <a:spcAft>
                <a:spcPts val="0"/>
              </a:spcAft>
              <a:buSzTx/>
              <a:buNone/>
            </a:pPr>
            <a:r>
              <a:rPr lang="en-US" altLang="en-US" sz="2800" b="1" dirty="0">
                <a:solidFill>
                  <a:srgbClr val="000000"/>
                </a:solidFill>
              </a:rPr>
              <a:t>Intelligent Autonomous Systems</a:t>
            </a:r>
          </a:p>
        </p:txBody>
      </p:sp>
      <p:sp>
        <p:nvSpPr>
          <p:cNvPr id="71683" name="Content Placeholder 2"/>
          <p:cNvSpPr txBox="1">
            <a:spLocks/>
          </p:cNvSpPr>
          <p:nvPr/>
        </p:nvSpPr>
        <p:spPr bwMode="auto">
          <a:xfrm>
            <a:off x="304800" y="11811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marL="230188" indent="-230188">
              <a:spcBef>
                <a:spcPts val="900"/>
              </a:spcBef>
              <a:buSzPct val="100000"/>
              <a:buChar char="•"/>
              <a:defRPr sz="2000">
                <a:solidFill>
                  <a:schemeClr val="tx1"/>
                </a:solidFill>
                <a:latin typeface="Arial" charset="0"/>
                <a:ea typeface="Arial" charset="0"/>
                <a:cs typeface="Arial" charset="0"/>
                <a:sym typeface="Arial" charset="0"/>
              </a:defRPr>
            </a:lvl1pPr>
            <a:lvl2pPr>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lvl="1" algn="just" eaLnBrk="1" hangingPunct="1">
              <a:buFontTx/>
              <a:buNone/>
            </a:pPr>
            <a:endParaRPr lang="en-US" altLang="en-US" sz="1500">
              <a:solidFill>
                <a:srgbClr val="000000"/>
              </a:solidFill>
            </a:endParaRPr>
          </a:p>
        </p:txBody>
      </p:sp>
      <p:sp>
        <p:nvSpPr>
          <p:cNvPr id="71684"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eaLnBrk="1" fontAlgn="auto" hangingPunct="1">
              <a:spcBef>
                <a:spcPts val="0"/>
              </a:spcBef>
              <a:spcAft>
                <a:spcPts val="0"/>
              </a:spcAft>
              <a:buSzTx/>
              <a:buFont typeface="Arial" charset="0"/>
              <a:buChar char="•"/>
            </a:pPr>
            <a:r>
              <a:rPr lang="en-US" altLang="en-US" sz="2400" dirty="0" smtClean="0">
                <a:solidFill>
                  <a:srgbClr val="000000"/>
                </a:solidFill>
              </a:rPr>
              <a:t>Autonomous Systems </a:t>
            </a:r>
            <a:r>
              <a:rPr lang="en-US" altLang="en-US" sz="2400" dirty="0">
                <a:solidFill>
                  <a:srgbClr val="000000"/>
                </a:solidFill>
              </a:rPr>
              <a:t>should be </a:t>
            </a:r>
          </a:p>
          <a:p>
            <a:pPr lvl="1" eaLnBrk="1" hangingPunct="1"/>
            <a:r>
              <a:rPr lang="en-US" altLang="en-US" sz="2400" dirty="0">
                <a:solidFill>
                  <a:srgbClr val="000000"/>
                </a:solidFill>
              </a:rPr>
              <a:t>Able to perform complex tasks without or with limited ongoing connection to humans.</a:t>
            </a:r>
          </a:p>
          <a:p>
            <a:pPr lvl="1" eaLnBrk="1" hangingPunct="1"/>
            <a:r>
              <a:rPr lang="en-US" altLang="en-US" sz="2400" dirty="0">
                <a:solidFill>
                  <a:srgbClr val="000000"/>
                </a:solidFill>
              </a:rPr>
              <a:t>Cognitive enough </a:t>
            </a:r>
            <a:r>
              <a:rPr lang="en-US" sz="2400" dirty="0"/>
              <a:t>to act without a human’s judgment lapses or execution inadequacies.</a:t>
            </a:r>
            <a:endParaRPr lang="en-US" altLang="en-US" sz="2400" dirty="0"/>
          </a:p>
          <a:p>
            <a:pPr lvl="1" eaLnBrk="1" hangingPunct="1">
              <a:buFontTx/>
              <a:buNone/>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Intelligent Autonomous Systems (IAS) are characterized as highly </a:t>
            </a:r>
            <a:r>
              <a:rPr lang="en-US" altLang="en-US" sz="2400" b="1" dirty="0">
                <a:solidFill>
                  <a:srgbClr val="000000"/>
                </a:solidFill>
              </a:rPr>
              <a:t>Cognitive</a:t>
            </a:r>
            <a:r>
              <a:rPr lang="en-US" altLang="en-US" sz="2400" dirty="0">
                <a:solidFill>
                  <a:srgbClr val="000000"/>
                </a:solidFill>
              </a:rPr>
              <a:t>,</a:t>
            </a:r>
            <a:r>
              <a:rPr lang="en-US" altLang="en-US" sz="2400" b="1" dirty="0">
                <a:solidFill>
                  <a:srgbClr val="000000"/>
                </a:solidFill>
              </a:rPr>
              <a:t> </a:t>
            </a:r>
            <a:r>
              <a:rPr lang="en-US" altLang="en-US" sz="2400" dirty="0">
                <a:solidFill>
                  <a:srgbClr val="000000"/>
                </a:solidFill>
              </a:rPr>
              <a:t>effective in </a:t>
            </a:r>
            <a:r>
              <a:rPr lang="en-US" altLang="en-US" sz="2400" b="1" dirty="0">
                <a:solidFill>
                  <a:srgbClr val="000000"/>
                </a:solidFill>
              </a:rPr>
              <a:t>Knowledge Discovery</a:t>
            </a:r>
            <a:r>
              <a:rPr lang="en-US" altLang="en-US" sz="2400" dirty="0">
                <a:solidFill>
                  <a:srgbClr val="000000"/>
                </a:solidFill>
              </a:rPr>
              <a:t>, </a:t>
            </a:r>
            <a:r>
              <a:rPr lang="en-US" altLang="en-US" sz="2400" b="1" dirty="0">
                <a:solidFill>
                  <a:srgbClr val="000000"/>
                </a:solidFill>
              </a:rPr>
              <a:t>Reflexive</a:t>
            </a:r>
            <a:r>
              <a:rPr lang="en-US" altLang="en-US" sz="2400" dirty="0">
                <a:solidFill>
                  <a:srgbClr val="000000"/>
                </a:solidFill>
              </a:rPr>
              <a:t>, and </a:t>
            </a:r>
            <a:r>
              <a:rPr lang="en-US" altLang="en-US" sz="2400" b="1" dirty="0">
                <a:solidFill>
                  <a:srgbClr val="000000"/>
                </a:solidFill>
              </a:rPr>
              <a:t>Trusted</a:t>
            </a:r>
            <a:r>
              <a:rPr lang="en-US" altLang="en-US" sz="2400" dirty="0">
                <a:solidFill>
                  <a:srgbClr val="000000"/>
                </a:solidFill>
              </a:rPr>
              <a:t>. </a:t>
            </a: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The focus of this research </a:t>
            </a:r>
            <a:r>
              <a:rPr lang="en-US" altLang="en-US" sz="2400" dirty="0" smtClean="0">
                <a:solidFill>
                  <a:srgbClr val="000000"/>
                </a:solidFill>
              </a:rPr>
              <a:t>was on </a:t>
            </a:r>
            <a:r>
              <a:rPr lang="en-US" altLang="en-US" sz="2400" dirty="0">
                <a:solidFill>
                  <a:srgbClr val="000000"/>
                </a:solidFill>
              </a:rPr>
              <a:t>the smart cyber systems. </a:t>
            </a:r>
          </a:p>
          <a:p>
            <a:pPr marL="342900" lvl="1" indent="-342900" eaLnBrk="1" fontAlgn="auto" hangingPunct="1">
              <a:spcBef>
                <a:spcPts val="0"/>
              </a:spcBef>
              <a:spcAft>
                <a:spcPts val="0"/>
              </a:spcAft>
              <a:buSzTx/>
              <a:buFont typeface="Arial" charset="0"/>
              <a:buChar char="•"/>
            </a:pPr>
            <a:endParaRPr lang="en-US" altLang="en-US" sz="1500" dirty="0">
              <a:solidFill>
                <a:srgbClr val="000000"/>
              </a:solidFill>
            </a:endParaRPr>
          </a:p>
        </p:txBody>
      </p:sp>
      <p:sp>
        <p:nvSpPr>
          <p:cNvPr id="7"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2</a:t>
            </a:r>
            <a:endParaRPr sz="1300" kern="0" dirty="0">
              <a:solidFill>
                <a:sysClr val="windowText" lastClr="000000"/>
              </a:solidFill>
              <a:sym typeface="Tahoma"/>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20</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Generic Model of Dynamic Adaptation</a:t>
            </a:r>
            <a:endParaRPr lang="en-US" sz="2800" b="1" dirty="0">
              <a:solidFill>
                <a:sysClr val="windowText" lastClr="000000"/>
              </a:solidFill>
              <a:latin typeface="Arial" charset="0"/>
              <a:ea typeface="Arial" charset="0"/>
              <a:cs typeface="Arial" charset="0"/>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11" y="1376083"/>
            <a:ext cx="8142460" cy="4576480"/>
          </a:xfrm>
          <a:prstGeom prst="rect">
            <a:avLst/>
          </a:prstGeom>
        </p:spPr>
      </p:pic>
    </p:spTree>
    <p:extLst>
      <p:ext uri="{BB962C8B-B14F-4D97-AF65-F5344CB8AC3E}">
        <p14:creationId xmlns:p14="http://schemas.microsoft.com/office/powerpoint/2010/main" val="112105417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21</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Problem Statement</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0" indent="0" algn="just" eaLnBrk="1" hangingPunct="1">
              <a:lnSpc>
                <a:spcPct val="90000"/>
              </a:lnSpc>
              <a:spcBef>
                <a:spcPct val="0"/>
              </a:spcBef>
              <a:buSzTx/>
              <a:buFontTx/>
              <a:buNone/>
            </a:pPr>
            <a:r>
              <a:rPr lang="en-US" altLang="en-US" sz="2400" dirty="0">
                <a:solidFill>
                  <a:srgbClr val="000000"/>
                </a:solidFill>
              </a:rPr>
              <a:t>Given a smart cyber system operating in a distributed computing environment, it should be able to:</a:t>
            </a:r>
          </a:p>
          <a:p>
            <a:pPr marL="0" indent="0" algn="just" eaLnBrk="1" hangingPunct="1">
              <a:lnSpc>
                <a:spcPct val="90000"/>
              </a:lnSpc>
              <a:spcBef>
                <a:spcPct val="0"/>
              </a:spcBef>
              <a:buSzTx/>
              <a:buFontTx/>
              <a:buNone/>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r>
              <a:rPr lang="en-US" altLang="en-US" sz="2400" dirty="0">
                <a:solidFill>
                  <a:srgbClr val="000000"/>
                </a:solidFill>
              </a:rPr>
              <a:t>Replace anomalous/underperforming modules</a:t>
            </a: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r>
              <a:rPr lang="en-US" altLang="en-US" sz="2400" dirty="0">
                <a:solidFill>
                  <a:srgbClr val="000000"/>
                </a:solidFill>
              </a:rPr>
              <a:t>Swiftly adapt to changes in context</a:t>
            </a: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endParaRPr lang="en-US" altLang="en-US" sz="2400" dirty="0">
              <a:solidFill>
                <a:srgbClr val="000000"/>
              </a:solidFill>
            </a:endParaRPr>
          </a:p>
          <a:p>
            <a:pPr marL="1023938" lvl="1" indent="-514350" algn="just" eaLnBrk="1" hangingPunct="1">
              <a:lnSpc>
                <a:spcPct val="90000"/>
              </a:lnSpc>
              <a:spcBef>
                <a:spcPct val="0"/>
              </a:spcBef>
              <a:buSzTx/>
              <a:buFont typeface="Helvetica" charset="0"/>
              <a:buAutoNum type="arabicPeriod"/>
            </a:pPr>
            <a:r>
              <a:rPr lang="en-US" altLang="en-US" sz="2400" dirty="0">
                <a:solidFill>
                  <a:srgbClr val="000000"/>
                </a:solidFill>
              </a:rPr>
              <a:t>Achieve continuous availability even under attacks and </a:t>
            </a:r>
            <a:r>
              <a:rPr lang="en-US" altLang="en-US" sz="2400" dirty="0" smtClean="0">
                <a:solidFill>
                  <a:srgbClr val="000000"/>
                </a:solidFill>
              </a:rPr>
              <a:t>failures.</a:t>
            </a:r>
            <a:endParaRPr lang="en-US" altLang="en-US" sz="2400" b="1" dirty="0">
              <a:solidFill>
                <a:srgbClr val="000000"/>
              </a:solidFill>
            </a:endParaRPr>
          </a:p>
          <a:p>
            <a:pPr marL="342900" indent="-342900" eaLnBrk="1" hangingPunct="1">
              <a:lnSpc>
                <a:spcPct val="90000"/>
              </a:lnSpc>
              <a:spcBef>
                <a:spcPct val="0"/>
              </a:spcBef>
              <a:buSzTx/>
            </a:pPr>
            <a:endParaRPr lang="en-US" altLang="en-US" sz="2400" dirty="0"/>
          </a:p>
        </p:txBody>
      </p:sp>
    </p:spTree>
    <p:extLst>
      <p:ext uri="{BB962C8B-B14F-4D97-AF65-F5344CB8AC3E}">
        <p14:creationId xmlns:p14="http://schemas.microsoft.com/office/powerpoint/2010/main" val="195522603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22</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b="1" kern="0" spc="-1" dirty="0">
                <a:solidFill>
                  <a:srgbClr val="000000"/>
                </a:solidFill>
                <a:uFill>
                  <a:solidFill>
                    <a:srgbClr val="FFFFFF"/>
                  </a:solidFill>
                </a:uFill>
                <a:latin typeface="Arial" charset="0"/>
                <a:ea typeface="Arial" charset="0"/>
                <a:cs typeface="Arial" charset="0"/>
                <a:sym typeface="Tahoma"/>
              </a:rPr>
              <a:t>Graceful Degradations: </a:t>
            </a:r>
          </a:p>
          <a:p>
            <a:pPr algn="l" eaLnBrk="1" fontAlgn="auto" hangingPunct="1">
              <a:spcBef>
                <a:spcPts val="0"/>
              </a:spcBef>
              <a:spcAft>
                <a:spcPts val="0"/>
              </a:spcAft>
              <a:defRPr/>
            </a:pPr>
            <a:r>
              <a:rPr lang="en-US" b="1" kern="0" spc="-1" dirty="0">
                <a:solidFill>
                  <a:srgbClr val="000000"/>
                </a:solidFill>
                <a:uFill>
                  <a:solidFill>
                    <a:srgbClr val="FFFFFF"/>
                  </a:solidFill>
                </a:uFill>
                <a:latin typeface="Arial" charset="0"/>
                <a:ea typeface="Arial" charset="0"/>
                <a:cs typeface="Arial" charset="0"/>
                <a:sym typeface="Tahoma"/>
              </a:rPr>
              <a:t>Combinatorial Replica Replacement Scheme</a:t>
            </a:r>
            <a:endParaRPr lang="en-US"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just" eaLnBrk="1" hangingPunct="1">
              <a:lnSpc>
                <a:spcPct val="90000"/>
              </a:lnSpc>
              <a:spcBef>
                <a:spcPct val="0"/>
              </a:spcBef>
              <a:buSzTx/>
              <a:buNone/>
            </a:pPr>
            <a:r>
              <a:rPr lang="en-US" altLang="en-US" sz="2200" b="1" dirty="0"/>
              <a:t>Replica replacement by Combinatorial Balanced-blocks:</a:t>
            </a:r>
          </a:p>
          <a:p>
            <a:pPr marL="342900" indent="-342900" algn="just" eaLnBrk="1" hangingPunct="1">
              <a:lnSpc>
                <a:spcPct val="90000"/>
              </a:lnSpc>
              <a:spcBef>
                <a:spcPct val="0"/>
              </a:spcBef>
              <a:buSzTx/>
            </a:pPr>
            <a:endParaRPr lang="en-US" altLang="en-US" sz="2200" dirty="0"/>
          </a:p>
          <a:p>
            <a:pPr marL="342900" indent="-342900" algn="just" eaLnBrk="1" hangingPunct="1">
              <a:lnSpc>
                <a:spcPct val="90000"/>
              </a:lnSpc>
              <a:spcBef>
                <a:spcPct val="0"/>
              </a:spcBef>
              <a:buSzTx/>
            </a:pPr>
            <a:r>
              <a:rPr lang="en-US" altLang="en-US" sz="2200" dirty="0"/>
              <a:t>N systems (S1</a:t>
            </a:r>
            <a:r>
              <a:rPr lang="mr-IN" altLang="en-US" sz="2200" dirty="0"/>
              <a:t>…</a:t>
            </a:r>
            <a:r>
              <a:rPr lang="en-US" altLang="en-US" sz="2200" dirty="0"/>
              <a:t>S7) are split into M subset blocks (DAB1</a:t>
            </a:r>
            <a:r>
              <a:rPr lang="mr-IN" altLang="en-US" sz="2200" dirty="0"/>
              <a:t>…</a:t>
            </a:r>
            <a:r>
              <a:rPr lang="en-US" altLang="en-US" sz="2200" dirty="0"/>
              <a:t>DAB7) of size R (3 : S1, S5, S7). Each system appears in C blocks (3 out of M). Each system pair appears in </a:t>
            </a:r>
            <a:r>
              <a:rPr lang="en-US" altLang="en-US" sz="2200" b="1" dirty="0">
                <a:solidFill>
                  <a:srgbClr val="000000"/>
                </a:solidFill>
              </a:rPr>
              <a:t>∆ </a:t>
            </a:r>
            <a:r>
              <a:rPr lang="en-US" altLang="en-US" sz="2200" dirty="0">
                <a:solidFill>
                  <a:srgbClr val="000000"/>
                </a:solidFill>
              </a:rPr>
              <a:t> blocks (only 1). We implemented (N, M, R, C, </a:t>
            </a:r>
            <a:r>
              <a:rPr lang="en-US" altLang="en-US" sz="2200" b="1" dirty="0">
                <a:solidFill>
                  <a:srgbClr val="000000"/>
                </a:solidFill>
              </a:rPr>
              <a:t>∆</a:t>
            </a:r>
            <a:r>
              <a:rPr lang="en-US" altLang="en-US" sz="2200" dirty="0">
                <a:solidFill>
                  <a:srgbClr val="000000"/>
                </a:solidFill>
              </a:rPr>
              <a:t>) = (7, 7, 3, 3, 1). Example on next slide. </a:t>
            </a:r>
            <a:endParaRPr lang="en-US" altLang="en-US" sz="2200" dirty="0"/>
          </a:p>
          <a:p>
            <a:pPr marL="342900" indent="-342900" algn="just" eaLnBrk="1" hangingPunct="1">
              <a:lnSpc>
                <a:spcPct val="90000"/>
              </a:lnSpc>
              <a:spcBef>
                <a:spcPct val="0"/>
              </a:spcBef>
              <a:buSzTx/>
            </a:pPr>
            <a:endParaRPr lang="en-US" altLang="en-US" sz="2200" dirty="0"/>
          </a:p>
          <a:p>
            <a:pPr marL="342900" indent="-342900" algn="just" eaLnBrk="1" hangingPunct="1">
              <a:lnSpc>
                <a:spcPct val="90000"/>
              </a:lnSpc>
              <a:spcBef>
                <a:spcPct val="0"/>
              </a:spcBef>
              <a:buSzTx/>
            </a:pPr>
            <a:r>
              <a:rPr lang="en-US" altLang="en-US" sz="2200" dirty="0"/>
              <a:t>Each distributed block contains a subset of systems and their replicas that are mathematically distributed and connected, providing balanced resource usage.</a:t>
            </a:r>
          </a:p>
          <a:p>
            <a:pPr marL="342900" indent="-342900" algn="just" eaLnBrk="1" hangingPunct="1">
              <a:lnSpc>
                <a:spcPct val="90000"/>
              </a:lnSpc>
              <a:spcBef>
                <a:spcPct val="0"/>
              </a:spcBef>
              <a:buSzTx/>
            </a:pPr>
            <a:endParaRPr lang="en-US" altLang="en-US" sz="2200" dirty="0"/>
          </a:p>
          <a:p>
            <a:pPr marL="342900" indent="-342900" algn="just" eaLnBrk="1" hangingPunct="1">
              <a:lnSpc>
                <a:spcPct val="90000"/>
              </a:lnSpc>
              <a:spcBef>
                <a:spcPct val="0"/>
              </a:spcBef>
              <a:buSzTx/>
            </a:pPr>
            <a:r>
              <a:rPr lang="en-US" altLang="en-US" sz="2200" dirty="0"/>
              <a:t>The replicas periodically receive updates from their primary modules. Update interval is set based on Bayesian inference. </a:t>
            </a:r>
          </a:p>
          <a:p>
            <a:pPr marL="342900" indent="-342900" algn="just" eaLnBrk="1" hangingPunct="1">
              <a:lnSpc>
                <a:spcPct val="90000"/>
              </a:lnSpc>
              <a:spcBef>
                <a:spcPct val="0"/>
              </a:spcBef>
              <a:buSzTx/>
            </a:pPr>
            <a:endParaRPr lang="en-US" altLang="en-US" sz="2200" dirty="0"/>
          </a:p>
          <a:p>
            <a:pPr marL="342900" indent="-342900" algn="just" eaLnBrk="1" hangingPunct="1">
              <a:lnSpc>
                <a:spcPct val="90000"/>
              </a:lnSpc>
              <a:spcBef>
                <a:spcPct val="0"/>
              </a:spcBef>
              <a:buSzTx/>
            </a:pPr>
            <a:r>
              <a:rPr lang="en-US" altLang="en-US" sz="2200" dirty="0"/>
              <a:t>Replicas can be used to perform other tasks in parallel while primary module is functioning properly. </a:t>
            </a:r>
          </a:p>
          <a:p>
            <a:pPr marL="342900" indent="-342900" algn="just" eaLnBrk="1" hangingPunct="1">
              <a:lnSpc>
                <a:spcPct val="90000"/>
              </a:lnSpc>
              <a:spcBef>
                <a:spcPct val="0"/>
              </a:spcBef>
              <a:buSzTx/>
            </a:pPr>
            <a:endParaRPr lang="en-US" altLang="en-US" sz="2200" dirty="0"/>
          </a:p>
          <a:p>
            <a:pPr marL="342900" indent="-342900" algn="just" eaLnBrk="1" hangingPunct="1">
              <a:lnSpc>
                <a:spcPct val="90000"/>
              </a:lnSpc>
              <a:spcBef>
                <a:spcPct val="0"/>
              </a:spcBef>
              <a:buSzTx/>
            </a:pPr>
            <a:endParaRPr lang="en-US" altLang="en-US" sz="2200" dirty="0"/>
          </a:p>
        </p:txBody>
      </p:sp>
    </p:spTree>
    <p:extLst>
      <p:ext uri="{BB962C8B-B14F-4D97-AF65-F5344CB8AC3E}">
        <p14:creationId xmlns:p14="http://schemas.microsoft.com/office/powerpoint/2010/main" val="206981548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lgn="just" eaLnBrk="1" hangingPunct="1">
              <a:buNone/>
            </a:pPr>
            <a:endParaRPr lang="en-US" altLang="en-US" sz="2400" dirty="0">
              <a:solidFill>
                <a:srgbClr val="000000"/>
              </a:solidFill>
            </a:endParaRPr>
          </a:p>
        </p:txBody>
      </p:sp>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23</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just" eaLnBrk="1" hangingPunct="1">
              <a:buNone/>
            </a:pPr>
            <a:r>
              <a:rPr lang="en-US" altLang="en-US" sz="2800" b="1" dirty="0">
                <a:solidFill>
                  <a:srgbClr val="000000"/>
                </a:solidFill>
              </a:rPr>
              <a:t>(7, 7, 3, 3, 1)-configuration</a:t>
            </a:r>
          </a:p>
          <a:p>
            <a:pPr algn="just" eaLnBrk="1" hangingPunct="1">
              <a:buNone/>
            </a:pPr>
            <a:r>
              <a:rPr lang="en-US" altLang="en-US" sz="2800" b="1" dirty="0">
                <a:solidFill>
                  <a:srgbClr val="000000"/>
                </a:solidFill>
              </a:rPr>
              <a:t>DAB: Distributed Autonomous Block</a:t>
            </a:r>
          </a:p>
        </p:txBody>
      </p:sp>
      <p:sp>
        <p:nvSpPr>
          <p:cNvPr id="3" name="Rectangle 2"/>
          <p:cNvSpPr/>
          <p:nvPr/>
        </p:nvSpPr>
        <p:spPr>
          <a:xfrm>
            <a:off x="1092530" y="6044540"/>
            <a:ext cx="7410202" cy="4324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03" y="1236932"/>
            <a:ext cx="8134597" cy="4987385"/>
          </a:xfrm>
          <a:prstGeom prst="rect">
            <a:avLst/>
          </a:prstGeom>
        </p:spPr>
      </p:pic>
      <p:sp>
        <p:nvSpPr>
          <p:cNvPr id="8" name="Rectangle 7"/>
          <p:cNvSpPr/>
          <p:nvPr/>
        </p:nvSpPr>
        <p:spPr>
          <a:xfrm>
            <a:off x="430975" y="1236932"/>
            <a:ext cx="285503" cy="524006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191751536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24</a:t>
            </a:r>
            <a:endParaRPr sz="1300" kern="0" dirty="0">
              <a:solidFill>
                <a:sysClr val="windowText" lastClr="000000"/>
              </a:solidFill>
              <a:sym typeface="Tahoma"/>
            </a:endParaRPr>
          </a:p>
        </p:txBody>
      </p:sp>
      <p:graphicFrame>
        <p:nvGraphicFramePr>
          <p:cNvPr id="3" name="Table 2"/>
          <p:cNvGraphicFramePr>
            <a:graphicFrameLocks noGrp="1"/>
          </p:cNvGraphicFramePr>
          <p:nvPr>
            <p:extLst>
              <p:ext uri="{D42A27DB-BD31-4B8C-83A1-F6EECF244321}">
                <p14:modId xmlns:p14="http://schemas.microsoft.com/office/powerpoint/2010/main" val="1095368431"/>
              </p:ext>
            </p:extLst>
          </p:nvPr>
        </p:nvGraphicFramePr>
        <p:xfrm>
          <a:off x="950027" y="1353786"/>
          <a:ext cx="7184570" cy="4519805"/>
        </p:xfrm>
        <a:graphic>
          <a:graphicData uri="http://schemas.openxmlformats.org/drawingml/2006/table">
            <a:tbl>
              <a:tblPr/>
              <a:tblGrid>
                <a:gridCol w="2386908">
                  <a:extLst>
                    <a:ext uri="{9D8B030D-6E8A-4147-A177-3AD203B41FA5}">
                      <a16:colId xmlns="" xmlns:a16="http://schemas.microsoft.com/office/drawing/2014/main" val="20000"/>
                    </a:ext>
                  </a:extLst>
                </a:gridCol>
                <a:gridCol w="2638444">
                  <a:extLst>
                    <a:ext uri="{9D8B030D-6E8A-4147-A177-3AD203B41FA5}">
                      <a16:colId xmlns="" xmlns:a16="http://schemas.microsoft.com/office/drawing/2014/main" val="20001"/>
                    </a:ext>
                  </a:extLst>
                </a:gridCol>
                <a:gridCol w="2159218">
                  <a:extLst>
                    <a:ext uri="{9D8B030D-6E8A-4147-A177-3AD203B41FA5}">
                      <a16:colId xmlns="" xmlns:a16="http://schemas.microsoft.com/office/drawing/2014/main" val="20002"/>
                    </a:ext>
                  </a:extLst>
                </a:gridCol>
              </a:tblGrid>
              <a:tr h="901163">
                <a:tc>
                  <a:txBody>
                    <a:bodyPr/>
                    <a:lstStyle/>
                    <a:p>
                      <a:pPr marL="0" marR="0" algn="ctr">
                        <a:spcBef>
                          <a:spcPts val="0"/>
                        </a:spcBef>
                        <a:spcAft>
                          <a:spcPts val="0"/>
                        </a:spcAft>
                      </a:pPr>
                      <a:r>
                        <a:rPr lang="en-US" sz="1100" b="1" dirty="0">
                          <a:effectLst/>
                          <a:latin typeface="Arial" charset="0"/>
                          <a:ea typeface="Calibri" charset="0"/>
                          <a:cs typeface="Times New Roman" charset="0"/>
                        </a:rPr>
                        <a:t>Process Type </a:t>
                      </a:r>
                      <a:endParaRPr lang="en-US" sz="1100" dirty="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dirty="0">
                          <a:effectLst/>
                          <a:latin typeface="Arial" charset="0"/>
                          <a:ea typeface="Calibri" charset="0"/>
                          <a:cs typeface="Times New Roman" charset="0"/>
                        </a:rPr>
                        <a:t>Process Name</a:t>
                      </a:r>
                      <a:endParaRPr lang="en-US" sz="1100" dirty="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dirty="0">
                          <a:effectLst/>
                          <a:latin typeface="Arial" charset="0"/>
                          <a:ea typeface="Calibri" charset="0"/>
                          <a:cs typeface="Times New Roman" charset="0"/>
                        </a:rPr>
                        <a:t>Speed Up Due to Combinatorial Replica Scheme</a:t>
                      </a:r>
                      <a:endParaRPr lang="en-US" sz="1100" dirty="0">
                        <a:effectLst/>
                        <a:latin typeface="Arial" charset="0"/>
                        <a:ea typeface="Calibri" charset="0"/>
                        <a:cs typeface="Times New Roman" charset="0"/>
                      </a:endParaRPr>
                    </a:p>
                    <a:p>
                      <a:pPr marL="0" marR="0" algn="ctr">
                        <a:spcBef>
                          <a:spcPts val="0"/>
                        </a:spcBef>
                        <a:spcAft>
                          <a:spcPts val="0"/>
                        </a:spcAft>
                      </a:pPr>
                      <a:r>
                        <a:rPr lang="en-US" sz="1100" dirty="0">
                          <a:effectLst/>
                          <a:latin typeface="Arial" charset="0"/>
                          <a:ea typeface="Calibri" charset="0"/>
                          <a:cs typeface="Times New Roman" charset="0"/>
                        </a:rPr>
                        <a:t>(Compared to regular sequential design)</a:t>
                      </a: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P1</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FIBSEARCH</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1100" b="1">
                          <a:effectLst/>
                          <a:latin typeface="Arial" charset="0"/>
                          <a:ea typeface="Calibri" charset="0"/>
                          <a:cs typeface="Times New Roman" charset="0"/>
                        </a:rPr>
                        <a:t>1.3</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P2</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DOUBLE MULT</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1100" b="1">
                          <a:effectLst/>
                          <a:latin typeface="Arial" charset="0"/>
                          <a:ea typeface="Calibri" charset="0"/>
                          <a:cs typeface="Times New Roman" charset="0"/>
                        </a:rPr>
                        <a:t>1.4</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P3</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FIBB</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1100" b="1">
                          <a:effectLst/>
                          <a:latin typeface="Arial" charset="0"/>
                          <a:ea typeface="Calibri" charset="0"/>
                          <a:cs typeface="Times New Roman" charset="0"/>
                        </a:rPr>
                        <a:t>1.5</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P4</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SEARCH</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1100" b="1">
                          <a:effectLst/>
                          <a:latin typeface="Arial" charset="0"/>
                          <a:ea typeface="Calibri" charset="0"/>
                          <a:cs typeface="Times New Roman" charset="0"/>
                        </a:rPr>
                        <a:t>1.8</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P5</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COPY</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nb-NO" sz="1100" b="1">
                          <a:effectLst/>
                          <a:latin typeface="Arial" charset="0"/>
                          <a:ea typeface="Calibri" charset="0"/>
                          <a:cs typeface="Times New Roman" charset="0"/>
                        </a:rPr>
                        <a:t>1.8</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P6</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SCALAR</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is-IS" sz="1100" b="1">
                          <a:effectLst/>
                          <a:latin typeface="Arial" charset="0"/>
                          <a:ea typeface="Calibri" charset="0"/>
                          <a:cs typeface="Times New Roman" charset="0"/>
                        </a:rPr>
                        <a:t>2</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P7</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SUM</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hr-HR" sz="1100" b="1">
                          <a:effectLst/>
                          <a:latin typeface="Arial" charset="0"/>
                          <a:ea typeface="Calibri" charset="0"/>
                          <a:cs typeface="Times New Roman" charset="0"/>
                        </a:rPr>
                        <a:t>2.1</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02437">
                <a:tc>
                  <a:txBody>
                    <a:bodyPr/>
                    <a:lstStyle/>
                    <a:p>
                      <a:pPr marL="0" marR="0" algn="ctr">
                        <a:spcBef>
                          <a:spcPts val="0"/>
                        </a:spcBef>
                        <a:spcAft>
                          <a:spcPts val="0"/>
                        </a:spcAft>
                      </a:pPr>
                      <a:r>
                        <a:rPr lang="en-US" sz="1100" b="1">
                          <a:effectLst/>
                          <a:latin typeface="Arial" charset="0"/>
                          <a:ea typeface="Calibri" charset="0"/>
                          <a:cs typeface="Times New Roman" charset="0"/>
                        </a:rPr>
                        <a:t>P8</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PRINT</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a:effectLst/>
                          <a:latin typeface="Arial" charset="0"/>
                          <a:ea typeface="Calibri" charset="0"/>
                          <a:cs typeface="Times New Roman" charset="0"/>
                        </a:rPr>
                        <a:t>3</a:t>
                      </a:r>
                      <a:endParaRPr lang="en-US" sz="110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99146">
                <a:tc>
                  <a:txBody>
                    <a:bodyPr/>
                    <a:lstStyle/>
                    <a:p>
                      <a:pPr marL="0" marR="0" algn="ctr">
                        <a:spcBef>
                          <a:spcPts val="0"/>
                        </a:spcBef>
                        <a:spcAft>
                          <a:spcPts val="0"/>
                        </a:spcAft>
                      </a:pPr>
                      <a:r>
                        <a:rPr lang="en-US" sz="1100" b="1">
                          <a:effectLst/>
                          <a:latin typeface="Arial" charset="0"/>
                          <a:ea typeface="Calibri" charset="0"/>
                          <a:cs typeface="Times New Roman" charset="0"/>
                        </a:rPr>
                        <a:t>P9</a:t>
                      </a:r>
                      <a:endParaRPr lang="en-US" sz="1100">
                        <a:effectLst/>
                        <a:latin typeface="Arial" charset="0"/>
                        <a:ea typeface="Calibri" charset="0"/>
                        <a:cs typeface="Times New Roman"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b="1" dirty="0">
                          <a:effectLst/>
                          <a:latin typeface="Arial" charset="0"/>
                          <a:ea typeface="Calibri" charset="0"/>
                          <a:cs typeface="Times New Roman" charset="0"/>
                        </a:rPr>
                        <a:t>MOVEMENT</a:t>
                      </a:r>
                      <a:endParaRPr lang="en-US" sz="1100" dirty="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hr-HR" sz="1100" b="1" dirty="0">
                          <a:effectLst/>
                          <a:latin typeface="Arial" charset="0"/>
                          <a:ea typeface="Calibri" charset="0"/>
                          <a:cs typeface="Times New Roman" charset="0"/>
                        </a:rPr>
                        <a:t>3.1</a:t>
                      </a:r>
                      <a:endParaRPr lang="en-US" sz="1100" dirty="0">
                        <a:effectLst/>
                        <a:latin typeface="Arial" charset="0"/>
                        <a:ea typeface="Calibri" charset="0"/>
                        <a:cs typeface="Times New Roman" charset="0"/>
                      </a:endParaRPr>
                    </a:p>
                  </a:txBody>
                  <a:tcPr marL="24765" marR="24765" marT="247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bl>
          </a:graphicData>
        </a:graphic>
      </p:graphicFrame>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buNone/>
            </a:pPr>
            <a:r>
              <a:rPr lang="en-US" altLang="en-US" sz="2300" b="1" dirty="0">
                <a:solidFill>
                  <a:srgbClr val="000000"/>
                </a:solidFill>
              </a:rPr>
              <a:t>Measurements for Various Process Completions</a:t>
            </a:r>
          </a:p>
        </p:txBody>
      </p:sp>
    </p:spTree>
    <p:extLst>
      <p:ext uri="{BB962C8B-B14F-4D97-AF65-F5344CB8AC3E}">
        <p14:creationId xmlns:p14="http://schemas.microsoft.com/office/powerpoint/2010/main" val="152707197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25</a:t>
            </a:r>
            <a:endParaRPr sz="1300" kern="0" dirty="0">
              <a:solidFill>
                <a:sysClr val="windowText" lastClr="000000"/>
              </a:solidFill>
              <a:sym typeface="Tahoma"/>
            </a:endParaRPr>
          </a:p>
        </p:txBody>
      </p:sp>
      <p:sp>
        <p:nvSpPr>
          <p:cNvPr id="6"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buNone/>
            </a:pPr>
            <a:r>
              <a:rPr lang="en-US" altLang="en-US" sz="2300" b="1" dirty="0">
                <a:solidFill>
                  <a:srgbClr val="000000"/>
                </a:solidFill>
              </a:rPr>
              <a:t>Measurements for Various Process Completions</a:t>
            </a:r>
          </a:p>
        </p:txBody>
      </p:sp>
      <p:graphicFrame>
        <p:nvGraphicFramePr>
          <p:cNvPr id="7" name="Chart 6"/>
          <p:cNvGraphicFramePr>
            <a:graphicFrameLocks/>
          </p:cNvGraphicFramePr>
          <p:nvPr>
            <p:extLst/>
          </p:nvPr>
        </p:nvGraphicFramePr>
        <p:xfrm>
          <a:off x="1689904" y="1080047"/>
          <a:ext cx="6298396" cy="53969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1356697" y="3445098"/>
            <a:ext cx="525331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rial" charset="0"/>
                <a:ea typeface="Arial" charset="0"/>
                <a:cs typeface="Arial" charset="0"/>
                <a:sym typeface="Tahoma"/>
              </a:rPr>
              <a:t>Number of state migrations</a:t>
            </a:r>
            <a:r>
              <a:rPr kumimoji="0" lang="en-US" sz="2800" b="1" i="0" u="none" strike="noStrike" cap="none" spc="0" normalizeH="0" dirty="0">
                <a:ln>
                  <a:noFill/>
                </a:ln>
                <a:solidFill>
                  <a:srgbClr val="000000"/>
                </a:solidFill>
                <a:effectLst/>
                <a:uFillTx/>
                <a:latin typeface="Arial" charset="0"/>
                <a:ea typeface="Arial" charset="0"/>
                <a:cs typeface="Arial" charset="0"/>
                <a:sym typeface="Tahoma"/>
              </a:rPr>
              <a:t> </a:t>
            </a:r>
          </a:p>
        </p:txBody>
      </p:sp>
      <p:sp>
        <p:nvSpPr>
          <p:cNvPr id="8" name="TextBox 7"/>
          <p:cNvSpPr txBox="1"/>
          <p:nvPr/>
        </p:nvSpPr>
        <p:spPr>
          <a:xfrm>
            <a:off x="2405222" y="6205285"/>
            <a:ext cx="525331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rial" charset="0"/>
                <a:ea typeface="Arial" charset="0"/>
                <a:cs typeface="Arial" charset="0"/>
                <a:sym typeface="Tahoma"/>
              </a:rPr>
              <a:t>Process</a:t>
            </a:r>
            <a:r>
              <a:rPr kumimoji="0" lang="en-US" sz="2800" b="1" i="0" u="none" strike="noStrike" cap="none" spc="0" normalizeH="0" dirty="0">
                <a:ln>
                  <a:noFill/>
                </a:ln>
                <a:solidFill>
                  <a:srgbClr val="000000"/>
                </a:solidFill>
                <a:effectLst/>
                <a:uFillTx/>
                <a:latin typeface="Arial" charset="0"/>
                <a:ea typeface="Arial" charset="0"/>
                <a:cs typeface="Arial" charset="0"/>
                <a:sym typeface="Tahoma"/>
              </a:rPr>
              <a:t> Types</a:t>
            </a:r>
            <a:endParaRPr kumimoji="0" lang="en-US" sz="18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Tree>
    <p:extLst>
      <p:ext uri="{BB962C8B-B14F-4D97-AF65-F5344CB8AC3E}">
        <p14:creationId xmlns:p14="http://schemas.microsoft.com/office/powerpoint/2010/main" val="142558743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26</a:t>
            </a:r>
            <a:endParaRPr sz="1300" kern="0" dirty="0">
              <a:solidFill>
                <a:sysClr val="windowText" lastClr="000000"/>
              </a:solidFill>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715837" y="2427065"/>
            <a:ext cx="7968953" cy="1144800"/>
          </a:xfrm>
        </p:spPr>
        <p:txBody>
          <a:bodyPr/>
          <a:lstStyle/>
          <a:p>
            <a:r>
              <a:rPr lang="en-US" sz="2800" dirty="0" smtClean="0">
                <a:solidFill>
                  <a:schemeClr val="tx1"/>
                </a:solidFill>
              </a:rPr>
              <a:t>Knowledge </a:t>
            </a:r>
            <a:r>
              <a:rPr lang="en-US" sz="2800" dirty="0">
                <a:solidFill>
                  <a:schemeClr val="tx1"/>
                </a:solidFill>
              </a:rPr>
              <a:t>Discovery</a:t>
            </a:r>
          </a:p>
        </p:txBody>
      </p:sp>
      <p:sp>
        <p:nvSpPr>
          <p:cNvPr id="9" name="TextBox 8"/>
          <p:cNvSpPr txBox="1"/>
          <p:nvPr/>
        </p:nvSpPr>
        <p:spPr>
          <a:xfrm>
            <a:off x="992848" y="3278497"/>
            <a:ext cx="7436509" cy="461665"/>
          </a:xfrm>
          <a:prstGeom prst="rect">
            <a:avLst/>
          </a:prstGeom>
          <a:noFill/>
        </p:spPr>
        <p:txBody>
          <a:bodyPr wrap="square" rtlCol="0">
            <a:spAutoFit/>
          </a:bodyPr>
          <a:lstStyle/>
          <a:p>
            <a:pPr algn="ctr"/>
            <a:r>
              <a:rPr lang="en-US" sz="2400" dirty="0" smtClean="0">
                <a:solidFill>
                  <a:schemeClr val="bg1">
                    <a:lumMod val="50000"/>
                  </a:schemeClr>
                </a:solidFill>
              </a:rPr>
              <a:t>Scalable Learning &amp; Clustering</a:t>
            </a:r>
            <a:endParaRPr lang="en-US" sz="2400" dirty="0">
              <a:solidFill>
                <a:schemeClr val="bg1">
                  <a:lumMod val="50000"/>
                </a:schemeClr>
              </a:solidFill>
            </a:endParaRPr>
          </a:p>
        </p:txBody>
      </p:sp>
    </p:spTree>
    <p:extLst>
      <p:ext uri="{BB962C8B-B14F-4D97-AF65-F5344CB8AC3E}">
        <p14:creationId xmlns:p14="http://schemas.microsoft.com/office/powerpoint/2010/main" val="123271723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27</a:t>
            </a:r>
            <a:endParaRPr sz="1300" kern="0" dirty="0">
              <a:solidFill>
                <a:sysClr val="windowText" lastClr="000000"/>
              </a:solidFill>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Comprehensive Architecture of IAS</a:t>
            </a:r>
          </a:p>
        </p:txBody>
      </p:sp>
      <p:sp>
        <p:nvSpPr>
          <p:cNvPr id="5" name="TextBox 4"/>
          <p:cNvSpPr txBox="1"/>
          <p:nvPr/>
        </p:nvSpPr>
        <p:spPr>
          <a:xfrm>
            <a:off x="1939637" y="1131455"/>
            <a:ext cx="5576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chemeClr val="accent6">
                    <a:lumMod val="60000"/>
                    <a:lumOff val="40000"/>
                  </a:schemeClr>
                </a:solidFill>
                <a:effectLst/>
                <a:uFillTx/>
                <a:latin typeface="Tahoma"/>
                <a:ea typeface="Tahoma"/>
                <a:cs typeface="Tahoma"/>
                <a:sym typeface="Tahoma"/>
              </a:rPr>
              <a:t>Knowledge</a:t>
            </a:r>
            <a:r>
              <a:rPr kumimoji="0" lang="en-US" sz="1800" b="1" i="0" u="none" strike="noStrike" cap="none" spc="0" normalizeH="0" dirty="0" smtClean="0">
                <a:ln>
                  <a:noFill/>
                </a:ln>
                <a:solidFill>
                  <a:schemeClr val="accent6">
                    <a:lumMod val="60000"/>
                    <a:lumOff val="40000"/>
                  </a:schemeClr>
                </a:solidFill>
                <a:effectLst/>
                <a:uFillTx/>
                <a:latin typeface="Tahoma"/>
                <a:ea typeface="Tahoma"/>
                <a:cs typeface="Tahoma"/>
                <a:sym typeface="Tahoma"/>
              </a:rPr>
              <a:t> </a:t>
            </a:r>
            <a:r>
              <a:rPr kumimoji="0" lang="en-US" sz="1800" b="1" i="0" u="none" strike="noStrike" cap="none" spc="0" normalizeH="0" dirty="0">
                <a:ln>
                  <a:noFill/>
                </a:ln>
                <a:solidFill>
                  <a:schemeClr val="accent6">
                    <a:lumMod val="60000"/>
                    <a:lumOff val="40000"/>
                  </a:schemeClr>
                </a:solidFill>
                <a:effectLst/>
                <a:uFillTx/>
                <a:latin typeface="Tahoma"/>
                <a:ea typeface="Tahoma"/>
                <a:cs typeface="Tahoma"/>
                <a:sym typeface="Tahoma"/>
              </a:rPr>
              <a:t>Discovery</a:t>
            </a:r>
            <a:endPar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endParaRPr>
          </a:p>
        </p:txBody>
      </p:sp>
      <p:sp>
        <p:nvSpPr>
          <p:cNvPr id="8" name="TextBox 7"/>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
        <p:nvSpPr>
          <p:cNvPr id="10" name="TextBox 9"/>
          <p:cNvSpPr txBox="1"/>
          <p:nvPr/>
        </p:nvSpPr>
        <p:spPr>
          <a:xfrm>
            <a:off x="4288043" y="1660016"/>
            <a:ext cx="2169459" cy="323163"/>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a:ln>
                  <a:noFill/>
                </a:ln>
                <a:solidFill>
                  <a:srgbClr val="000000"/>
                </a:solidFill>
                <a:effectLst/>
                <a:uFillTx/>
                <a:latin typeface="Arial" charset="0"/>
                <a:ea typeface="Arial" charset="0"/>
                <a:cs typeface="Arial" charset="0"/>
                <a:sym typeface="Tahoma"/>
              </a:rPr>
              <a:t>Adaptive</a:t>
            </a:r>
            <a:r>
              <a:rPr kumimoji="0" lang="en-US" sz="1500" b="1" i="0" u="none" strike="noStrike" cap="none" spc="0" normalizeH="0">
                <a:ln>
                  <a:noFill/>
                </a:ln>
                <a:solidFill>
                  <a:srgbClr val="000000"/>
                </a:solidFill>
                <a:effectLst/>
                <a:uFillTx/>
                <a:latin typeface="Arial" charset="0"/>
                <a:ea typeface="Arial" charset="0"/>
                <a:cs typeface="Arial" charset="0"/>
                <a:sym typeface="Tahoma"/>
              </a:rPr>
              <a:t> action</a:t>
            </a:r>
            <a:endPar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
        <p:nvSpPr>
          <p:cNvPr id="12" name="Rectangle 11"/>
          <p:cNvSpPr/>
          <p:nvPr/>
        </p:nvSpPr>
        <p:spPr>
          <a:xfrm>
            <a:off x="2233914" y="3208053"/>
            <a:ext cx="2361235" cy="2000555"/>
          </a:xfrm>
          <a:prstGeom prst="rect">
            <a:avLst/>
          </a:prstGeom>
          <a:noFill/>
          <a:ln w="5715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1971374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28</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Problem Statement</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Autonomous systems receive continuous streams of diverse data from numerous sources. </a:t>
            </a: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Disregarding new and unknown data or broadly classifying them into few categories would cause an inadequate learning environment. </a:t>
            </a: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IAS should be trained to work with</a:t>
            </a:r>
          </a:p>
          <a:p>
            <a:pPr lvl="1" eaLnBrk="1" hangingPunct="1"/>
            <a:r>
              <a:rPr lang="en-US" altLang="en-US" sz="2400" dirty="0">
                <a:solidFill>
                  <a:srgbClr val="000000"/>
                </a:solidFill>
              </a:rPr>
              <a:t>Meta-data, limited data, incomplete data, and unknown (new) data</a:t>
            </a:r>
          </a:p>
          <a:p>
            <a:pPr lvl="1" eaLnBrk="1" hangingPunct="1"/>
            <a:r>
              <a:rPr lang="en-US" altLang="en-US" sz="2400" dirty="0">
                <a:solidFill>
                  <a:srgbClr val="000000"/>
                </a:solidFill>
              </a:rPr>
              <a:t>Dynamic, unpredictable, and adversarial environment </a:t>
            </a:r>
            <a:endParaRPr lang="en-US" altLang="en-US" sz="2400" dirty="0"/>
          </a:p>
          <a:p>
            <a:pPr marL="342900" indent="-342900" eaLnBrk="1" hangingPunct="1">
              <a:lnSpc>
                <a:spcPct val="90000"/>
              </a:lnSpc>
              <a:spcBef>
                <a:spcPct val="0"/>
              </a:spcBef>
              <a:buSzTx/>
            </a:pPr>
            <a:endParaRPr lang="en-US" altLang="en-US" sz="2400" dirty="0"/>
          </a:p>
        </p:txBody>
      </p:sp>
    </p:spTree>
    <p:extLst>
      <p:ext uri="{BB962C8B-B14F-4D97-AF65-F5344CB8AC3E}">
        <p14:creationId xmlns:p14="http://schemas.microsoft.com/office/powerpoint/2010/main" val="168752275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29</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Scalable Learning</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smtClean="0"/>
              <a:t>It’s a method </a:t>
            </a:r>
            <a:r>
              <a:rPr lang="en-US" sz="2400" dirty="0"/>
              <a:t>to achieve maximum classification without </a:t>
            </a:r>
            <a:r>
              <a:rPr lang="en-US" sz="2400" dirty="0" smtClean="0"/>
              <a:t>rejecting any </a:t>
            </a:r>
            <a:r>
              <a:rPr lang="en-US" sz="2400" dirty="0"/>
              <a:t>unknown data item that </a:t>
            </a:r>
            <a:r>
              <a:rPr lang="en-US" sz="2400" dirty="0" smtClean="0"/>
              <a:t>was not </a:t>
            </a:r>
            <a:r>
              <a:rPr lang="en-US" sz="2400" dirty="0"/>
              <a:t>present in the </a:t>
            </a:r>
            <a:r>
              <a:rPr lang="en-US" sz="2400" dirty="0" smtClean="0"/>
              <a:t>training or </a:t>
            </a:r>
            <a:r>
              <a:rPr lang="en-US" sz="2400" dirty="0"/>
              <a:t>testing datasets as </a:t>
            </a:r>
            <a:r>
              <a:rPr lang="en-US" sz="2400" dirty="0" smtClean="0"/>
              <a:t>anomalies.</a:t>
            </a: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0" lvl="1" indent="0" algn="just" eaLnBrk="1" fontAlgn="auto" hangingPunct="1">
              <a:spcBef>
                <a:spcPts val="0"/>
              </a:spcBef>
              <a:spcAft>
                <a:spcPts val="0"/>
              </a:spcAft>
              <a:buSzTx/>
              <a:buNone/>
            </a:pPr>
            <a:endParaRPr lang="en-US" altLang="en-US" sz="2400" dirty="0">
              <a:solidFill>
                <a:srgbClr val="0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626" y="2565987"/>
            <a:ext cx="5567423" cy="3809875"/>
          </a:xfrm>
          <a:prstGeom prst="rect">
            <a:avLst/>
          </a:prstGeom>
        </p:spPr>
      </p:pic>
    </p:spTree>
    <p:extLst>
      <p:ext uri="{BB962C8B-B14F-4D97-AF65-F5344CB8AC3E}">
        <p14:creationId xmlns:p14="http://schemas.microsoft.com/office/powerpoint/2010/main" val="118190147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3</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Comprehensive IAS Architecture</a:t>
            </a: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
        <p:nvSpPr>
          <p:cNvPr id="4" name="Rectangle 3"/>
          <p:cNvSpPr/>
          <p:nvPr/>
        </p:nvSpPr>
        <p:spPr>
          <a:xfrm>
            <a:off x="4215740" y="1799318"/>
            <a:ext cx="1793174" cy="183861"/>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TextBox 7"/>
          <p:cNvSpPr txBox="1"/>
          <p:nvPr/>
        </p:nvSpPr>
        <p:spPr>
          <a:xfrm>
            <a:off x="4347418" y="1660016"/>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a:ln>
                  <a:noFill/>
                </a:ln>
                <a:solidFill>
                  <a:srgbClr val="000000"/>
                </a:solidFill>
                <a:effectLst/>
                <a:uFillTx/>
                <a:latin typeface="Arial" charset="0"/>
                <a:ea typeface="Arial" charset="0"/>
                <a:cs typeface="Arial" charset="0"/>
                <a:sym typeface="Tahoma"/>
              </a:rPr>
              <a:t>Adaptive</a:t>
            </a:r>
            <a:r>
              <a:rPr kumimoji="0" lang="en-US" sz="1500" b="1" i="0" u="none" strike="noStrike" cap="none" spc="0" normalizeH="0">
                <a:ln>
                  <a:noFill/>
                </a:ln>
                <a:solidFill>
                  <a:srgbClr val="000000"/>
                </a:solidFill>
                <a:effectLst/>
                <a:uFillTx/>
                <a:latin typeface="Arial" charset="0"/>
                <a:ea typeface="Arial" charset="0"/>
                <a:cs typeface="Arial" charset="0"/>
                <a:sym typeface="Tahoma"/>
              </a:rPr>
              <a:t> action</a:t>
            </a:r>
            <a:endPar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Tree>
    <p:extLst>
      <p:ext uri="{BB962C8B-B14F-4D97-AF65-F5344CB8AC3E}">
        <p14:creationId xmlns:p14="http://schemas.microsoft.com/office/powerpoint/2010/main" val="157740180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30</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Bitwise Fuzzy-based Clustering (BFC)</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smtClean="0"/>
              <a:t>BFC is implemented through Perfect </a:t>
            </a:r>
            <a:r>
              <a:rPr lang="en-US" sz="2400" dirty="0"/>
              <a:t>E</a:t>
            </a:r>
            <a:r>
              <a:rPr lang="en-US" sz="2400" dirty="0" smtClean="0"/>
              <a:t>rror-correcting codes or </a:t>
            </a:r>
            <a:r>
              <a:rPr lang="en-US" sz="2400" dirty="0" err="1" smtClean="0"/>
              <a:t>Golay</a:t>
            </a:r>
            <a:r>
              <a:rPr lang="en-US" sz="2400" dirty="0" smtClean="0"/>
              <a:t> codes.</a:t>
            </a: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r>
              <a:rPr lang="en-US" altLang="en-US" sz="2400" dirty="0" smtClean="0">
                <a:solidFill>
                  <a:srgbClr val="000000"/>
                </a:solidFill>
              </a:rPr>
              <a:t>Error Correcting Codes (ECC) are used for controlling errors in data (any information that could be represented in bits 0/1).</a:t>
            </a: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r>
              <a:rPr lang="en-US" altLang="en-US" sz="2400" dirty="0" smtClean="0">
                <a:solidFill>
                  <a:srgbClr val="000000"/>
                </a:solidFill>
              </a:rPr>
              <a:t>When there is an error in data, the error correcting codes can approximately match the distorted data to the original.</a:t>
            </a:r>
          </a:p>
          <a:p>
            <a:pPr marL="1185863" lvl="3" indent="-342900" algn="just" eaLnBrk="1" fontAlgn="auto" hangingPunct="1">
              <a:spcBef>
                <a:spcPts val="0"/>
              </a:spcBef>
              <a:spcAft>
                <a:spcPts val="0"/>
              </a:spcAft>
              <a:buSzTx/>
              <a:buFont typeface=".AppleSystemUIFont" charset="-120"/>
              <a:buChar char="-"/>
            </a:pPr>
            <a:r>
              <a:rPr lang="en-US" altLang="en-US" dirty="0" smtClean="0">
                <a:solidFill>
                  <a:srgbClr val="000000"/>
                </a:solidFill>
              </a:rPr>
              <a:t>For example, take the message (m) = 000. Consider 1 bit distortions of m: 100, 010, 001. </a:t>
            </a:r>
          </a:p>
          <a:p>
            <a:pPr marL="1185863" lvl="3" indent="-342900" algn="just" eaLnBrk="1" fontAlgn="auto" hangingPunct="1">
              <a:spcBef>
                <a:spcPts val="0"/>
              </a:spcBef>
              <a:spcAft>
                <a:spcPts val="0"/>
              </a:spcAft>
              <a:buSzTx/>
              <a:buFont typeface=".AppleSystemUIFont" charset="-120"/>
              <a:buChar char="-"/>
            </a:pPr>
            <a:endParaRPr lang="en-US" altLang="en-US" dirty="0" smtClean="0">
              <a:solidFill>
                <a:srgbClr val="000000"/>
              </a:solidFill>
            </a:endParaRPr>
          </a:p>
          <a:p>
            <a:pPr marL="1185863" lvl="3" indent="-342900" algn="just" eaLnBrk="1" fontAlgn="auto" hangingPunct="1">
              <a:spcBef>
                <a:spcPts val="0"/>
              </a:spcBef>
              <a:spcAft>
                <a:spcPts val="0"/>
              </a:spcAft>
              <a:buSzTx/>
              <a:buFont typeface=".AppleSystemUIFont" charset="-120"/>
              <a:buChar char="-"/>
            </a:pPr>
            <a:r>
              <a:rPr lang="en-US" altLang="en-US" dirty="0" smtClean="0">
                <a:solidFill>
                  <a:srgbClr val="000000"/>
                </a:solidFill>
              </a:rPr>
              <a:t>All three distortions are 1 hamming distance (it takes 1 bit flip to get to 000) away from 000. So they can be easily corrected. </a:t>
            </a:r>
            <a:endParaRPr lang="en-US" altLang="en-US" dirty="0">
              <a:solidFill>
                <a:srgbClr val="000000"/>
              </a:solidFill>
            </a:endParaRPr>
          </a:p>
        </p:txBody>
      </p:sp>
    </p:spTree>
    <p:extLst>
      <p:ext uri="{BB962C8B-B14F-4D97-AF65-F5344CB8AC3E}">
        <p14:creationId xmlns:p14="http://schemas.microsoft.com/office/powerpoint/2010/main" val="25788677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31</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Why Error Correcting Codes?</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smtClean="0"/>
              <a:t>BFC creates clusters based on fuzzily (approximately) matched data items similar to error correction. </a:t>
            </a:r>
            <a:endParaRPr lang="en-US" altLang="en-US" sz="2400" dirty="0" smtClean="0">
              <a:solidFill>
                <a:srgbClr val="000000"/>
              </a:solidFill>
            </a:endParaRPr>
          </a:p>
          <a:p>
            <a:pPr marL="1185863" lvl="3" indent="-342900" algn="just" eaLnBrk="1" fontAlgn="auto" hangingPunct="1">
              <a:spcBef>
                <a:spcPts val="0"/>
              </a:spcBef>
              <a:spcAft>
                <a:spcPts val="0"/>
              </a:spcAft>
              <a:buSzTx/>
              <a:buFont typeface=".AppleSystemUIFont" charset="-120"/>
              <a:buChar char="-"/>
            </a:pPr>
            <a:r>
              <a:rPr lang="en-US" altLang="en-US" dirty="0" smtClean="0">
                <a:solidFill>
                  <a:srgbClr val="000000"/>
                </a:solidFill>
              </a:rPr>
              <a:t>For example, take the message (m) = 000 as a data item. </a:t>
            </a:r>
            <a:r>
              <a:rPr lang="en-US" altLang="en-US" dirty="0">
                <a:solidFill>
                  <a:srgbClr val="000000"/>
                </a:solidFill>
              </a:rPr>
              <a:t>m</a:t>
            </a:r>
            <a:r>
              <a:rPr lang="en-US" altLang="en-US" dirty="0" smtClean="0">
                <a:solidFill>
                  <a:srgbClr val="000000"/>
                </a:solidFill>
              </a:rPr>
              <a:t>’s 1 bit distortions (100, 010, and 001) will be clustered into one. </a:t>
            </a: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r>
              <a:rPr lang="en-US" altLang="en-US" sz="2400" dirty="0" smtClean="0">
                <a:solidFill>
                  <a:srgbClr val="000000"/>
                </a:solidFill>
              </a:rPr>
              <a:t>0/1 bits are used to label binary features. </a:t>
            </a:r>
            <a:endParaRPr lang="en-US" altLang="en-US" sz="2400" dirty="0">
              <a:solidFill>
                <a:srgbClr val="000000"/>
              </a:solidFill>
            </a:endParaRPr>
          </a:p>
          <a:p>
            <a:pPr marL="1185863" lvl="3" indent="-342900" algn="just" eaLnBrk="1" fontAlgn="auto" hangingPunct="1">
              <a:spcBef>
                <a:spcPts val="0"/>
              </a:spcBef>
              <a:spcAft>
                <a:spcPts val="0"/>
              </a:spcAft>
              <a:buSzTx/>
              <a:buFont typeface=".AppleSystemUIFont" charset="-120"/>
              <a:buChar char="-"/>
            </a:pPr>
            <a:r>
              <a:rPr lang="en-US" altLang="en-US" dirty="0" smtClean="0">
                <a:solidFill>
                  <a:srgbClr val="000000"/>
                </a:solidFill>
              </a:rPr>
              <a:t>Assume that 0 </a:t>
            </a:r>
            <a:r>
              <a:rPr lang="mr-IN" altLang="en-US" dirty="0" smtClean="0">
                <a:solidFill>
                  <a:srgbClr val="000000"/>
                </a:solidFill>
              </a:rPr>
              <a:t>–</a:t>
            </a:r>
            <a:r>
              <a:rPr lang="en-US" altLang="en-US" dirty="0" smtClean="0">
                <a:solidFill>
                  <a:srgbClr val="000000"/>
                </a:solidFill>
              </a:rPr>
              <a:t> Absent and 1 </a:t>
            </a:r>
            <a:r>
              <a:rPr lang="mr-IN" altLang="en-US" dirty="0" smtClean="0">
                <a:solidFill>
                  <a:srgbClr val="000000"/>
                </a:solidFill>
              </a:rPr>
              <a:t>–</a:t>
            </a:r>
            <a:r>
              <a:rPr lang="en-US" altLang="en-US" dirty="0">
                <a:solidFill>
                  <a:srgbClr val="000000"/>
                </a:solidFill>
              </a:rPr>
              <a:t> </a:t>
            </a:r>
            <a:r>
              <a:rPr lang="en-US" altLang="en-US" dirty="0" smtClean="0">
                <a:solidFill>
                  <a:srgbClr val="000000"/>
                </a:solidFill>
              </a:rPr>
              <a:t>Present. Based on number of features of a data item, we can create a binary classification. </a:t>
            </a:r>
          </a:p>
          <a:p>
            <a:pPr marL="1185863" lvl="3" indent="-342900" algn="just" eaLnBrk="1" fontAlgn="auto" hangingPunct="1">
              <a:spcBef>
                <a:spcPts val="0"/>
              </a:spcBef>
              <a:spcAft>
                <a:spcPts val="0"/>
              </a:spcAft>
              <a:buSzTx/>
              <a:buFont typeface=".AppleSystemUIFont" charset="-120"/>
              <a:buChar char="-"/>
            </a:pPr>
            <a:endParaRPr lang="en-US" altLang="en-US" dirty="0" smtClean="0">
              <a:solidFill>
                <a:srgbClr val="000000"/>
              </a:solidFill>
            </a:endParaRPr>
          </a:p>
          <a:p>
            <a:pPr marL="1185863" lvl="3" indent="-342900" algn="just" eaLnBrk="1" fontAlgn="auto" hangingPunct="1">
              <a:spcBef>
                <a:spcPts val="0"/>
              </a:spcBef>
              <a:spcAft>
                <a:spcPts val="0"/>
              </a:spcAft>
              <a:buSzTx/>
              <a:buFont typeface=".AppleSystemUIFont" charset="-120"/>
              <a:buChar char="-"/>
            </a:pPr>
            <a:r>
              <a:rPr lang="en-US" altLang="en-US" dirty="0" smtClean="0">
                <a:solidFill>
                  <a:srgbClr val="000000"/>
                </a:solidFill>
              </a:rPr>
              <a:t>For example, data item D has 3 features. Presence or absence of each feature creates a code word, say, 101.</a:t>
            </a:r>
          </a:p>
          <a:p>
            <a:pPr marL="1185863" lvl="3" indent="-342900" algn="just" eaLnBrk="1" fontAlgn="auto" hangingPunct="1">
              <a:spcBef>
                <a:spcPts val="0"/>
              </a:spcBef>
              <a:spcAft>
                <a:spcPts val="0"/>
              </a:spcAft>
              <a:buSzTx/>
              <a:buFont typeface=".AppleSystemUIFont" charset="-120"/>
              <a:buChar char="-"/>
            </a:pPr>
            <a:endParaRPr lang="en-US" altLang="en-US" dirty="0" smtClean="0">
              <a:solidFill>
                <a:srgbClr val="000000"/>
              </a:solidFill>
            </a:endParaRPr>
          </a:p>
          <a:p>
            <a:pPr marL="1185863" lvl="3" indent="-342900" algn="just" eaLnBrk="1" fontAlgn="auto" hangingPunct="1">
              <a:spcBef>
                <a:spcPts val="0"/>
              </a:spcBef>
              <a:spcAft>
                <a:spcPts val="0"/>
              </a:spcAft>
              <a:buSzTx/>
              <a:buFont typeface=".AppleSystemUIFont" charset="-120"/>
              <a:buChar char="-"/>
            </a:pPr>
            <a:r>
              <a:rPr lang="en-US" altLang="en-US" dirty="0" smtClean="0">
                <a:solidFill>
                  <a:srgbClr val="000000"/>
                </a:solidFill>
              </a:rPr>
              <a:t>Code word such as 101 will be a </a:t>
            </a:r>
            <a:r>
              <a:rPr lang="en-US" altLang="en-US" b="1" dirty="0" smtClean="0">
                <a:solidFill>
                  <a:srgbClr val="000000"/>
                </a:solidFill>
              </a:rPr>
              <a:t>label</a:t>
            </a:r>
            <a:r>
              <a:rPr lang="en-US" altLang="en-US" dirty="0" smtClean="0">
                <a:solidFill>
                  <a:srgbClr val="000000"/>
                </a:solidFill>
              </a:rPr>
              <a:t> for that data item.</a:t>
            </a:r>
          </a:p>
          <a:p>
            <a:pPr marL="1185863" lvl="3" indent="-342900" algn="just" eaLnBrk="1" fontAlgn="auto" hangingPunct="1">
              <a:spcBef>
                <a:spcPts val="0"/>
              </a:spcBef>
              <a:spcAft>
                <a:spcPts val="0"/>
              </a:spcAft>
              <a:buSzTx/>
              <a:buFont typeface=".AppleSystemUIFont" charset="-120"/>
              <a:buChar char="-"/>
            </a:pPr>
            <a:endParaRPr lang="en-US" altLang="en-US" dirty="0">
              <a:solidFill>
                <a:srgbClr val="000000"/>
              </a:solidFill>
            </a:endParaRPr>
          </a:p>
          <a:p>
            <a:pPr marL="1185863" lvl="3" indent="-342900" algn="just" eaLnBrk="1" fontAlgn="auto" hangingPunct="1">
              <a:spcBef>
                <a:spcPts val="0"/>
              </a:spcBef>
              <a:spcAft>
                <a:spcPts val="0"/>
              </a:spcAft>
              <a:buSzTx/>
              <a:buFont typeface=".AppleSystemUIFont" charset="-120"/>
              <a:buChar char="-"/>
            </a:pPr>
            <a:r>
              <a:rPr lang="en-US" altLang="en-US" dirty="0" smtClean="0">
                <a:solidFill>
                  <a:srgbClr val="000000"/>
                </a:solidFill>
              </a:rPr>
              <a:t>Using ECC provides scalability (2</a:t>
            </a:r>
            <a:r>
              <a:rPr lang="en-US" altLang="en-US" baseline="30000" dirty="0" smtClean="0">
                <a:solidFill>
                  <a:srgbClr val="000000"/>
                </a:solidFill>
              </a:rPr>
              <a:t>n</a:t>
            </a:r>
            <a:r>
              <a:rPr lang="en-US" altLang="en-US" dirty="0" smtClean="0">
                <a:solidFill>
                  <a:srgbClr val="000000"/>
                </a:solidFill>
              </a:rPr>
              <a:t> combinations of clusters) and fault tolerance (distorted labels can be clustered correctly).</a:t>
            </a:r>
            <a:endParaRPr lang="en-US" altLang="en-US" dirty="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p:txBody>
      </p:sp>
    </p:spTree>
    <p:extLst>
      <p:ext uri="{BB962C8B-B14F-4D97-AF65-F5344CB8AC3E}">
        <p14:creationId xmlns:p14="http://schemas.microsoft.com/office/powerpoint/2010/main" val="19509889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32</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Clustering by </a:t>
            </a:r>
            <a:r>
              <a:rPr lang="en-US" altLang="en-US" sz="2800" b="1" dirty="0" smtClean="0">
                <a:solidFill>
                  <a:srgbClr val="000000"/>
                </a:solidFill>
                <a:latin typeface="Arial" charset="0"/>
                <a:ea typeface="Arial" charset="0"/>
                <a:cs typeface="Arial" charset="0"/>
              </a:rPr>
              <a:t>BFC</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altLang="en-US" sz="2400" dirty="0">
                <a:solidFill>
                  <a:srgbClr val="000000"/>
                </a:solidFill>
              </a:rPr>
              <a:t>A</a:t>
            </a:r>
            <a:r>
              <a:rPr lang="en-US" altLang="en-US" sz="2400" dirty="0" smtClean="0">
                <a:solidFill>
                  <a:srgbClr val="000000"/>
                </a:solidFill>
              </a:rPr>
              <a:t> binary vector template is created. Based on the presence and absence of it,  0 or 1 is encoded. </a:t>
            </a: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r>
              <a:rPr lang="en-US" altLang="en-US" sz="2400" dirty="0" smtClean="0">
                <a:solidFill>
                  <a:srgbClr val="000000"/>
                </a:solidFill>
              </a:rPr>
              <a:t>Consider an image data item:</a:t>
            </a: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342900" lvl="1" indent="-342900" algn="just" eaLnBrk="1" fontAlgn="auto" hangingPunct="1">
              <a:spcBef>
                <a:spcPts val="0"/>
              </a:spcBef>
              <a:spcAft>
                <a:spcPts val="0"/>
              </a:spcAft>
              <a:buSzTx/>
              <a:buFont typeface="Arial" charset="0"/>
              <a:buChar char="•"/>
            </a:pPr>
            <a:r>
              <a:rPr lang="en-US" altLang="en-US" sz="2400" dirty="0" smtClean="0">
                <a:solidFill>
                  <a:srgbClr val="000000"/>
                </a:solidFill>
              </a:rPr>
              <a:t>BFC follows </a:t>
            </a:r>
            <a:r>
              <a:rPr lang="en-US" altLang="en-US" sz="2400" dirty="0" err="1" smtClean="0">
                <a:solidFill>
                  <a:srgbClr val="000000"/>
                </a:solidFill>
              </a:rPr>
              <a:t>Golay</a:t>
            </a:r>
            <a:r>
              <a:rPr lang="en-US" altLang="en-US" sz="2400" dirty="0" smtClean="0">
                <a:solidFill>
                  <a:srgbClr val="000000"/>
                </a:solidFill>
              </a:rPr>
              <a:t> error-correction code for labeling which produces 2</a:t>
            </a:r>
            <a:r>
              <a:rPr lang="en-US" altLang="en-US" sz="2400" baseline="30000" dirty="0" smtClean="0">
                <a:solidFill>
                  <a:srgbClr val="000000"/>
                </a:solidFill>
              </a:rPr>
              <a:t>23</a:t>
            </a:r>
            <a:r>
              <a:rPr lang="en-US" altLang="en-US" sz="2400" dirty="0" smtClean="0">
                <a:solidFill>
                  <a:srgbClr val="000000"/>
                </a:solidFill>
              </a:rPr>
              <a:t> unique labels and items can be clustered properly even with 3-4 features were misidentified.  </a:t>
            </a:r>
            <a:endParaRPr lang="en-US" altLang="en-US" sz="2400"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1489703"/>
              </p:ext>
            </p:extLst>
          </p:nvPr>
        </p:nvGraphicFramePr>
        <p:xfrm>
          <a:off x="3120341" y="2943397"/>
          <a:ext cx="3055718" cy="2139904"/>
        </p:xfrm>
        <a:graphic>
          <a:graphicData uri="http://schemas.openxmlformats.org/drawingml/2006/table">
            <a:tbl>
              <a:tblPr firstRow="1" bandRow="1">
                <a:tableStyleId>{5940675A-B579-460E-94D1-54222C63F5DA}</a:tableStyleId>
              </a:tblPr>
              <a:tblGrid>
                <a:gridCol w="1527859"/>
                <a:gridCol w="1527859"/>
              </a:tblGrid>
              <a:tr h="248856">
                <a:tc>
                  <a:txBody>
                    <a:bodyPr/>
                    <a:lstStyle/>
                    <a:p>
                      <a:r>
                        <a:rPr lang="en-US" sz="1500" b="1" dirty="0" smtClean="0">
                          <a:latin typeface="Arial" charset="0"/>
                          <a:ea typeface="Arial" charset="0"/>
                          <a:cs typeface="Arial" charset="0"/>
                        </a:rPr>
                        <a:t>Features</a:t>
                      </a:r>
                      <a:endParaRPr lang="en-US" sz="1500" b="1" dirty="0">
                        <a:latin typeface="Arial" charset="0"/>
                        <a:ea typeface="Arial" charset="0"/>
                        <a:cs typeface="Arial" charset="0"/>
                      </a:endParaRPr>
                    </a:p>
                  </a:txBody>
                  <a:tcPr marL="38888" marR="38888" marT="19444" marB="19444"/>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500" b="1" dirty="0" smtClean="0">
                          <a:latin typeface="Arial" charset="0"/>
                          <a:ea typeface="Arial" charset="0"/>
                          <a:cs typeface="Arial" charset="0"/>
                        </a:rPr>
                        <a:t>YES/NO</a:t>
                      </a:r>
                    </a:p>
                  </a:txBody>
                  <a:tcPr marL="38888" marR="38888" marT="19444" marB="19444"/>
                </a:tc>
              </a:tr>
              <a:tr h="248856">
                <a:tc>
                  <a:txBody>
                    <a:bodyPr/>
                    <a:lstStyle/>
                    <a:p>
                      <a:r>
                        <a:rPr lang="en-US" sz="1500" dirty="0" smtClean="0">
                          <a:latin typeface="Arial" charset="0"/>
                          <a:ea typeface="Arial" charset="0"/>
                          <a:cs typeface="Arial" charset="0"/>
                        </a:rPr>
                        <a:t>F1: is it red?</a:t>
                      </a:r>
                      <a:endParaRPr lang="en-US" sz="1500" dirty="0">
                        <a:latin typeface="Arial" charset="0"/>
                        <a:ea typeface="Arial" charset="0"/>
                        <a:cs typeface="Arial" charset="0"/>
                      </a:endParaRPr>
                    </a:p>
                  </a:txBody>
                  <a:tcPr marL="38888" marR="38888" marT="19444" marB="19444"/>
                </a:tc>
                <a:tc>
                  <a:txBody>
                    <a:bodyPr/>
                    <a:lstStyle/>
                    <a:p>
                      <a:r>
                        <a:rPr lang="en-US" sz="1500" dirty="0" smtClean="0">
                          <a:latin typeface="Arial" charset="0"/>
                          <a:ea typeface="Arial" charset="0"/>
                          <a:cs typeface="Arial" charset="0"/>
                        </a:rPr>
                        <a:t>0</a:t>
                      </a:r>
                      <a:endParaRPr lang="en-US" sz="1500" dirty="0">
                        <a:latin typeface="Arial" charset="0"/>
                        <a:ea typeface="Arial" charset="0"/>
                        <a:cs typeface="Arial" charset="0"/>
                      </a:endParaRPr>
                    </a:p>
                  </a:txBody>
                  <a:tcPr marL="38888" marR="38888" marT="19444" marB="19444"/>
                </a:tc>
              </a:tr>
              <a:tr h="248856">
                <a:tc>
                  <a:txBody>
                    <a:bodyPr/>
                    <a:lstStyle/>
                    <a:p>
                      <a:r>
                        <a:rPr lang="en-US" sz="1500" dirty="0" smtClean="0">
                          <a:latin typeface="Arial" charset="0"/>
                          <a:ea typeface="Arial" charset="0"/>
                          <a:cs typeface="Arial" charset="0"/>
                        </a:rPr>
                        <a:t>F2: is it female?</a:t>
                      </a:r>
                      <a:endParaRPr lang="en-US" sz="1500" dirty="0">
                        <a:latin typeface="Arial" charset="0"/>
                        <a:ea typeface="Arial" charset="0"/>
                        <a:cs typeface="Arial" charset="0"/>
                      </a:endParaRPr>
                    </a:p>
                  </a:txBody>
                  <a:tcPr marL="38888" marR="38888" marT="19444" marB="19444"/>
                </a:tc>
                <a:tc>
                  <a:txBody>
                    <a:bodyPr/>
                    <a:lstStyle/>
                    <a:p>
                      <a:r>
                        <a:rPr lang="en-US" sz="1500" dirty="0" smtClean="0">
                          <a:latin typeface="Arial" charset="0"/>
                          <a:ea typeface="Arial" charset="0"/>
                          <a:cs typeface="Arial" charset="0"/>
                        </a:rPr>
                        <a:t>1</a:t>
                      </a:r>
                      <a:endParaRPr lang="en-US" sz="1500" dirty="0">
                        <a:latin typeface="Arial" charset="0"/>
                        <a:ea typeface="Arial" charset="0"/>
                        <a:cs typeface="Arial" charset="0"/>
                      </a:endParaRPr>
                    </a:p>
                  </a:txBody>
                  <a:tcPr marL="38888" marR="38888" marT="19444" marB="19444"/>
                </a:tc>
              </a:tr>
              <a:tr h="248856">
                <a:tc>
                  <a:txBody>
                    <a:bodyPr/>
                    <a:lstStyle/>
                    <a:p>
                      <a:r>
                        <a:rPr lang="en-US" sz="1500" dirty="0" smtClean="0">
                          <a:latin typeface="Arial" charset="0"/>
                          <a:ea typeface="Arial" charset="0"/>
                          <a:cs typeface="Arial" charset="0"/>
                        </a:rPr>
                        <a:t>.</a:t>
                      </a:r>
                      <a:endParaRPr lang="en-US" sz="1500" dirty="0">
                        <a:latin typeface="Arial" charset="0"/>
                        <a:ea typeface="Arial" charset="0"/>
                        <a:cs typeface="Arial" charset="0"/>
                      </a:endParaRPr>
                    </a:p>
                  </a:txBody>
                  <a:tcPr marL="38888" marR="38888" marT="19444" marB="19444"/>
                </a:tc>
                <a:tc>
                  <a:txBody>
                    <a:bodyPr/>
                    <a:lstStyle/>
                    <a:p>
                      <a:r>
                        <a:rPr lang="en-US" sz="1500" dirty="0" smtClean="0">
                          <a:latin typeface="Arial" charset="0"/>
                          <a:ea typeface="Arial" charset="0"/>
                          <a:cs typeface="Arial" charset="0"/>
                        </a:rPr>
                        <a:t>.</a:t>
                      </a:r>
                      <a:endParaRPr lang="en-US" sz="1500" dirty="0">
                        <a:latin typeface="Arial" charset="0"/>
                        <a:ea typeface="Arial" charset="0"/>
                        <a:cs typeface="Arial" charset="0"/>
                      </a:endParaRPr>
                    </a:p>
                  </a:txBody>
                  <a:tcPr marL="38888" marR="38888" marT="19444" marB="19444"/>
                </a:tc>
              </a:tr>
              <a:tr h="248856">
                <a:tc>
                  <a:txBody>
                    <a:bodyPr/>
                    <a:lstStyle/>
                    <a:p>
                      <a:r>
                        <a:rPr lang="en-US" sz="1500" dirty="0" smtClean="0">
                          <a:latin typeface="Arial" charset="0"/>
                          <a:ea typeface="Arial" charset="0"/>
                          <a:cs typeface="Arial" charset="0"/>
                        </a:rPr>
                        <a:t>.</a:t>
                      </a:r>
                      <a:endParaRPr lang="en-US" sz="1500" dirty="0">
                        <a:latin typeface="Arial" charset="0"/>
                        <a:ea typeface="Arial" charset="0"/>
                        <a:cs typeface="Arial" charset="0"/>
                      </a:endParaRPr>
                    </a:p>
                  </a:txBody>
                  <a:tcPr marL="38888" marR="38888" marT="19444" marB="19444"/>
                </a:tc>
                <a:tc>
                  <a:txBody>
                    <a:bodyPr/>
                    <a:lstStyle/>
                    <a:p>
                      <a:r>
                        <a:rPr lang="en-US" sz="1500" dirty="0" smtClean="0">
                          <a:latin typeface="Arial" charset="0"/>
                          <a:ea typeface="Arial" charset="0"/>
                          <a:cs typeface="Arial" charset="0"/>
                        </a:rPr>
                        <a:t>.</a:t>
                      </a:r>
                      <a:endParaRPr lang="en-US" sz="1500" dirty="0">
                        <a:latin typeface="Arial" charset="0"/>
                        <a:ea typeface="Arial" charset="0"/>
                        <a:cs typeface="Arial" charset="0"/>
                      </a:endParaRPr>
                    </a:p>
                  </a:txBody>
                  <a:tcPr marL="38888" marR="38888" marT="19444" marB="19444"/>
                </a:tc>
              </a:tr>
              <a:tr h="248856">
                <a:tc>
                  <a:txBody>
                    <a:bodyPr/>
                    <a:lstStyle/>
                    <a:p>
                      <a:r>
                        <a:rPr lang="en-US" sz="1500" dirty="0" smtClean="0">
                          <a:latin typeface="Arial" charset="0"/>
                          <a:ea typeface="Arial" charset="0"/>
                          <a:cs typeface="Arial" charset="0"/>
                        </a:rPr>
                        <a:t>.</a:t>
                      </a:r>
                      <a:endParaRPr lang="en-US" sz="1500" dirty="0">
                        <a:latin typeface="Arial" charset="0"/>
                        <a:ea typeface="Arial" charset="0"/>
                        <a:cs typeface="Arial" charset="0"/>
                      </a:endParaRPr>
                    </a:p>
                  </a:txBody>
                  <a:tcPr marL="38888" marR="38888" marT="19444" marB="19444"/>
                </a:tc>
                <a:tc>
                  <a:txBody>
                    <a:bodyPr/>
                    <a:lstStyle/>
                    <a:p>
                      <a:r>
                        <a:rPr lang="en-US" sz="1500" dirty="0" smtClean="0">
                          <a:latin typeface="Arial" charset="0"/>
                          <a:ea typeface="Arial" charset="0"/>
                          <a:cs typeface="Arial" charset="0"/>
                        </a:rPr>
                        <a:t>.</a:t>
                      </a:r>
                      <a:endParaRPr lang="en-US" sz="1500" dirty="0">
                        <a:latin typeface="Arial" charset="0"/>
                        <a:ea typeface="Arial" charset="0"/>
                        <a:cs typeface="Arial" charset="0"/>
                      </a:endParaRPr>
                    </a:p>
                  </a:txBody>
                  <a:tcPr marL="38888" marR="38888" marT="19444" marB="19444"/>
                </a:tc>
              </a:tr>
              <a:tr h="248856">
                <a:tc>
                  <a:txBody>
                    <a:bodyPr/>
                    <a:lstStyle/>
                    <a:p>
                      <a:r>
                        <a:rPr lang="en-US" sz="1500" dirty="0" smtClean="0">
                          <a:latin typeface="Arial" charset="0"/>
                          <a:ea typeface="Arial" charset="0"/>
                          <a:cs typeface="Arial" charset="0"/>
                        </a:rPr>
                        <a:t>F22: is it tall?</a:t>
                      </a:r>
                      <a:endParaRPr lang="en-US" sz="1500" dirty="0">
                        <a:latin typeface="Arial" charset="0"/>
                        <a:ea typeface="Arial" charset="0"/>
                        <a:cs typeface="Arial" charset="0"/>
                      </a:endParaRPr>
                    </a:p>
                  </a:txBody>
                  <a:tcPr marL="38888" marR="38888" marT="19444" marB="19444"/>
                </a:tc>
                <a:tc>
                  <a:txBody>
                    <a:bodyPr/>
                    <a:lstStyle/>
                    <a:p>
                      <a:r>
                        <a:rPr lang="en-US" sz="1500" dirty="0" smtClean="0">
                          <a:latin typeface="Arial" charset="0"/>
                          <a:ea typeface="Arial" charset="0"/>
                          <a:cs typeface="Arial" charset="0"/>
                        </a:rPr>
                        <a:t>0</a:t>
                      </a:r>
                      <a:endParaRPr lang="en-US" sz="1500" dirty="0">
                        <a:latin typeface="Arial" charset="0"/>
                        <a:ea typeface="Arial" charset="0"/>
                        <a:cs typeface="Arial" charset="0"/>
                      </a:endParaRPr>
                    </a:p>
                  </a:txBody>
                  <a:tcPr marL="38888" marR="38888" marT="19444" marB="19444"/>
                </a:tc>
              </a:tr>
              <a:tr h="248856">
                <a:tc>
                  <a:txBody>
                    <a:bodyPr/>
                    <a:lstStyle/>
                    <a:p>
                      <a:r>
                        <a:rPr lang="en-US" sz="1500" dirty="0" smtClean="0">
                          <a:latin typeface="Arial" charset="0"/>
                          <a:ea typeface="Arial" charset="0"/>
                          <a:cs typeface="Arial" charset="0"/>
                        </a:rPr>
                        <a:t>F23:</a:t>
                      </a:r>
                      <a:r>
                        <a:rPr lang="en-US" sz="1500" baseline="0" dirty="0" smtClean="0">
                          <a:latin typeface="Arial" charset="0"/>
                          <a:ea typeface="Arial" charset="0"/>
                          <a:cs typeface="Arial" charset="0"/>
                        </a:rPr>
                        <a:t> is it animal?</a:t>
                      </a:r>
                      <a:endParaRPr lang="en-US" sz="1500" dirty="0">
                        <a:latin typeface="Arial" charset="0"/>
                        <a:ea typeface="Arial" charset="0"/>
                        <a:cs typeface="Arial" charset="0"/>
                      </a:endParaRPr>
                    </a:p>
                  </a:txBody>
                  <a:tcPr marL="38888" marR="38888" marT="19444" marB="19444"/>
                </a:tc>
                <a:tc>
                  <a:txBody>
                    <a:bodyPr/>
                    <a:lstStyle/>
                    <a:p>
                      <a:r>
                        <a:rPr lang="en-US" sz="1500" dirty="0" smtClean="0">
                          <a:latin typeface="Arial" charset="0"/>
                          <a:ea typeface="Arial" charset="0"/>
                          <a:cs typeface="Arial" charset="0"/>
                        </a:rPr>
                        <a:t>0</a:t>
                      </a:r>
                      <a:endParaRPr lang="en-US" sz="1500" dirty="0">
                        <a:latin typeface="Arial" charset="0"/>
                        <a:ea typeface="Arial" charset="0"/>
                        <a:cs typeface="Arial" charset="0"/>
                      </a:endParaRPr>
                    </a:p>
                  </a:txBody>
                  <a:tcPr marL="38888" marR="38888" marT="19444" marB="19444"/>
                </a:tc>
              </a:tr>
            </a:tbl>
          </a:graphicData>
        </a:graphic>
      </p:graphicFrame>
    </p:spTree>
    <p:extLst>
      <p:ext uri="{BB962C8B-B14F-4D97-AF65-F5344CB8AC3E}">
        <p14:creationId xmlns:p14="http://schemas.microsoft.com/office/powerpoint/2010/main" val="101306629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33</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Evaluation </a:t>
            </a:r>
            <a:r>
              <a:rPr lang="mr-IN" altLang="en-US" sz="2800" b="1" dirty="0">
                <a:solidFill>
                  <a:srgbClr val="000000"/>
                </a:solidFill>
                <a:latin typeface="Arial" charset="0"/>
                <a:ea typeface="Arial" charset="0"/>
                <a:cs typeface="Arial" charset="0"/>
              </a:rPr>
              <a:t>–</a:t>
            </a:r>
            <a:r>
              <a:rPr lang="en-US" altLang="en-US" sz="2800" b="1" dirty="0">
                <a:solidFill>
                  <a:srgbClr val="000000"/>
                </a:solidFill>
                <a:latin typeface="Arial" charset="0"/>
                <a:ea typeface="Arial" charset="0"/>
                <a:cs typeface="Arial" charset="0"/>
              </a:rPr>
              <a:t> Recall</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smtClean="0"/>
              <a:t>Recall = (relevant items ∩ retrieved items) / relevant items</a:t>
            </a:r>
          </a:p>
          <a:p>
            <a:pPr marL="342900" lvl="1" indent="-342900" algn="just" eaLnBrk="1" fontAlgn="auto" hangingPunct="1">
              <a:spcBef>
                <a:spcPts val="0"/>
              </a:spcBef>
              <a:spcAft>
                <a:spcPts val="0"/>
              </a:spcAft>
              <a:buSzTx/>
              <a:buFont typeface="Arial" charset="0"/>
              <a:buChar char="•"/>
            </a:pPr>
            <a:endParaRPr lang="en-US" sz="2400" dirty="0"/>
          </a:p>
          <a:p>
            <a:pPr marL="342900" lvl="1" indent="-342900" algn="just" eaLnBrk="1" fontAlgn="auto" hangingPunct="1">
              <a:spcBef>
                <a:spcPts val="0"/>
              </a:spcBef>
              <a:spcAft>
                <a:spcPts val="0"/>
              </a:spcAft>
              <a:buSzTx/>
              <a:buFont typeface="Arial" charset="0"/>
              <a:buChar char="•"/>
            </a:pPr>
            <a:r>
              <a:rPr lang="en-US" sz="2400" dirty="0"/>
              <a:t>For higher hamming distances, the recall probabilities are </a:t>
            </a:r>
            <a:r>
              <a:rPr lang="en-US" sz="2400" dirty="0" smtClean="0"/>
              <a:t>small. 1—1 means direct matching with 1 hamming distance cluster with the same hamming distance. </a:t>
            </a:r>
          </a:p>
          <a:p>
            <a:pPr marL="342900" lvl="1" indent="-342900" algn="just" eaLnBrk="1" fontAlgn="auto" hangingPunct="1">
              <a:spcBef>
                <a:spcPts val="0"/>
              </a:spcBef>
              <a:spcAft>
                <a:spcPts val="0"/>
              </a:spcAft>
              <a:buSzTx/>
              <a:buFont typeface="Arial" charset="0"/>
              <a:buChar char="•"/>
            </a:pPr>
            <a:endParaRPr lang="en-US" sz="1800" dirty="0"/>
          </a:p>
          <a:p>
            <a:pPr marL="342900" lvl="1" indent="-342900" algn="just" eaLnBrk="1" fontAlgn="auto" hangingPunct="1">
              <a:spcBef>
                <a:spcPts val="0"/>
              </a:spcBef>
              <a:spcAft>
                <a:spcPts val="0"/>
              </a:spcAft>
              <a:buSzTx/>
              <a:buFont typeface="Arial" charset="0"/>
              <a:buChar char="•"/>
            </a:pP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742" y="3274105"/>
            <a:ext cx="4720932" cy="3583895"/>
          </a:xfrm>
          <a:prstGeom prst="rect">
            <a:avLst/>
          </a:prstGeom>
        </p:spPr>
      </p:pic>
    </p:spTree>
    <p:extLst>
      <p:ext uri="{BB962C8B-B14F-4D97-AF65-F5344CB8AC3E}">
        <p14:creationId xmlns:p14="http://schemas.microsoft.com/office/powerpoint/2010/main" val="745868583"/>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34</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Evaluation </a:t>
            </a:r>
            <a:r>
              <a:rPr lang="mr-IN" altLang="en-US" sz="2800" b="1" dirty="0">
                <a:solidFill>
                  <a:srgbClr val="000000"/>
                </a:solidFill>
                <a:latin typeface="Arial" charset="0"/>
                <a:ea typeface="Arial" charset="0"/>
                <a:cs typeface="Arial" charset="0"/>
              </a:rPr>
              <a:t>–</a:t>
            </a:r>
            <a:r>
              <a:rPr lang="en-US" altLang="en-US" sz="2800" b="1" dirty="0">
                <a:solidFill>
                  <a:srgbClr val="000000"/>
                </a:solidFill>
                <a:latin typeface="Arial" charset="0"/>
                <a:ea typeface="Arial" charset="0"/>
                <a:cs typeface="Arial" charset="0"/>
              </a:rPr>
              <a:t> CPU Performance</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smtClean="0"/>
              <a:t>Number of clock cycles for encoding. We used process thread API to collect data, sampled every 1000k instructions. </a:t>
            </a:r>
          </a:p>
          <a:p>
            <a:pPr marL="342900" lvl="1" indent="-342900" algn="just" eaLnBrk="1" fontAlgn="auto" hangingPunct="1">
              <a:spcBef>
                <a:spcPts val="0"/>
              </a:spcBef>
              <a:spcAft>
                <a:spcPts val="0"/>
              </a:spcAft>
              <a:buSzTx/>
              <a:buFont typeface="Arial" charset="0"/>
              <a:buChar char="•"/>
            </a:pPr>
            <a:endParaRPr lang="en-US" sz="2400" dirty="0"/>
          </a:p>
          <a:p>
            <a:pPr marL="342900" lvl="1" indent="-342900" algn="just" eaLnBrk="1" fontAlgn="auto" hangingPunct="1">
              <a:spcBef>
                <a:spcPts val="0"/>
              </a:spcBef>
              <a:spcAft>
                <a:spcPts val="0"/>
              </a:spcAft>
              <a:buSzTx/>
              <a:buFont typeface="Arial" charset="0"/>
              <a:buChar char="•"/>
            </a:pPr>
            <a:endParaRPr lang="en-US" sz="1800" dirty="0"/>
          </a:p>
          <a:p>
            <a:pPr marL="342900" lvl="1" indent="-342900" algn="just" eaLnBrk="1" fontAlgn="auto" hangingPunct="1">
              <a:spcBef>
                <a:spcPts val="0"/>
              </a:spcBef>
              <a:spcAft>
                <a:spcPts val="0"/>
              </a:spcAft>
              <a:buSzTx/>
              <a:buFont typeface="Arial" charset="0"/>
              <a:buChar char="•"/>
            </a:pP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461" y="2540754"/>
            <a:ext cx="5931876" cy="4233109"/>
          </a:xfrm>
          <a:prstGeom prst="rect">
            <a:avLst/>
          </a:prstGeom>
        </p:spPr>
      </p:pic>
    </p:spTree>
    <p:extLst>
      <p:ext uri="{BB962C8B-B14F-4D97-AF65-F5344CB8AC3E}">
        <p14:creationId xmlns:p14="http://schemas.microsoft.com/office/powerpoint/2010/main" val="48733842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35</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Evaluation </a:t>
            </a:r>
            <a:r>
              <a:rPr lang="mr-IN" altLang="en-US" sz="2800" b="1" dirty="0">
                <a:solidFill>
                  <a:srgbClr val="000000"/>
                </a:solidFill>
                <a:latin typeface="Arial" charset="0"/>
                <a:ea typeface="Arial" charset="0"/>
                <a:cs typeface="Arial" charset="0"/>
              </a:rPr>
              <a:t>–</a:t>
            </a:r>
            <a:r>
              <a:rPr lang="en-US" altLang="en-US" sz="2800" b="1" dirty="0">
                <a:solidFill>
                  <a:srgbClr val="000000"/>
                </a:solidFill>
                <a:latin typeface="Arial" charset="0"/>
                <a:ea typeface="Arial" charset="0"/>
                <a:cs typeface="Arial" charset="0"/>
              </a:rPr>
              <a:t> </a:t>
            </a:r>
            <a:r>
              <a:rPr lang="en-US" altLang="en-US" sz="2800" b="1" dirty="0" smtClean="0">
                <a:solidFill>
                  <a:srgbClr val="000000"/>
                </a:solidFill>
                <a:latin typeface="Arial" charset="0"/>
                <a:ea typeface="Arial" charset="0"/>
                <a:cs typeface="Arial" charset="0"/>
              </a:rPr>
              <a:t>Time Complexity</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smtClean="0"/>
              <a:t>Number of clock cycles for encoding. We used process thread API to collect data, sampled every 1000k instructions. </a:t>
            </a:r>
          </a:p>
          <a:p>
            <a:pPr marL="342900" lvl="1" indent="-342900" algn="just" eaLnBrk="1" fontAlgn="auto" hangingPunct="1">
              <a:spcBef>
                <a:spcPts val="0"/>
              </a:spcBef>
              <a:spcAft>
                <a:spcPts val="0"/>
              </a:spcAft>
              <a:buSzTx/>
              <a:buFont typeface="Arial" charset="0"/>
              <a:buChar char="•"/>
            </a:pPr>
            <a:endParaRPr lang="en-US" sz="2400" dirty="0"/>
          </a:p>
          <a:p>
            <a:pPr marL="342900" lvl="1" indent="-342900" algn="just" eaLnBrk="1" fontAlgn="auto" hangingPunct="1">
              <a:spcBef>
                <a:spcPts val="0"/>
              </a:spcBef>
              <a:spcAft>
                <a:spcPts val="0"/>
              </a:spcAft>
              <a:buSzTx/>
              <a:buFont typeface="Arial" charset="0"/>
              <a:buChar char="•"/>
            </a:pPr>
            <a:endParaRPr lang="en-US" sz="1800" dirty="0"/>
          </a:p>
          <a:p>
            <a:pPr marL="342900" lvl="1" indent="-342900" algn="just" eaLnBrk="1" fontAlgn="auto" hangingPunct="1">
              <a:spcBef>
                <a:spcPts val="0"/>
              </a:spcBef>
              <a:spcAft>
                <a:spcPts val="0"/>
              </a:spcAft>
              <a:buSzTx/>
              <a:buFont typeface="Arial" charset="0"/>
              <a:buChar char="•"/>
            </a:pP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233" y="2817531"/>
            <a:ext cx="7893934" cy="2179915"/>
          </a:xfrm>
          <a:prstGeom prst="rect">
            <a:avLst/>
          </a:prstGeom>
        </p:spPr>
      </p:pic>
    </p:spTree>
    <p:extLst>
      <p:ext uri="{BB962C8B-B14F-4D97-AF65-F5344CB8AC3E}">
        <p14:creationId xmlns:p14="http://schemas.microsoft.com/office/powerpoint/2010/main" val="104883652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36</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dirty="0">
                <a:solidFill>
                  <a:schemeClr val="tx1"/>
                </a:solidFill>
              </a:rPr>
              <a:t>Autonomous Aggregate Data Analytics </a:t>
            </a:r>
            <a:endParaRPr lang="en-US" sz="2800" b="1" dirty="0" smtClean="0">
              <a:solidFill>
                <a:schemeClr val="tx1"/>
              </a:solidFill>
            </a:endParaRPr>
          </a:p>
          <a:p>
            <a:pPr algn="l" eaLnBrk="1" fontAlgn="auto" hangingPunct="1">
              <a:spcBef>
                <a:spcPts val="0"/>
              </a:spcBef>
              <a:spcAft>
                <a:spcPts val="0"/>
              </a:spcAft>
              <a:defRPr/>
            </a:pPr>
            <a:r>
              <a:rPr lang="en-US" sz="2800" b="1" dirty="0" smtClean="0">
                <a:solidFill>
                  <a:schemeClr val="tx1"/>
                </a:solidFill>
              </a:rPr>
              <a:t>in </a:t>
            </a:r>
            <a:r>
              <a:rPr lang="en-US" sz="2800" b="1" dirty="0">
                <a:solidFill>
                  <a:schemeClr val="tx1"/>
                </a:solidFill>
              </a:rPr>
              <a:t>Untrusted </a:t>
            </a:r>
            <a:r>
              <a:rPr lang="en-US" sz="2800" b="1" dirty="0" smtClean="0">
                <a:solidFill>
                  <a:schemeClr val="tx1"/>
                </a:solidFill>
              </a:rPr>
              <a:t>Cloud </a:t>
            </a:r>
            <a:r>
              <a:rPr lang="mr-IN" sz="2800" b="1" dirty="0" smtClean="0">
                <a:solidFill>
                  <a:schemeClr val="tx1"/>
                </a:solidFill>
              </a:rPr>
              <a:t>–</a:t>
            </a:r>
            <a:r>
              <a:rPr lang="en-US" sz="2800" b="1" dirty="0" smtClean="0">
                <a:solidFill>
                  <a:schemeClr val="tx1"/>
                </a:solidFill>
              </a:rPr>
              <a:t> Motivation </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Autonomous systems </a:t>
            </a:r>
            <a:r>
              <a:rPr lang="en-US" altLang="en-US" sz="2400" dirty="0" smtClean="0">
                <a:solidFill>
                  <a:srgbClr val="000000"/>
                </a:solidFill>
              </a:rPr>
              <a:t>operating in distributed environment have to collectively learn from one another.</a:t>
            </a: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smtClean="0">
                <a:solidFill>
                  <a:srgbClr val="000000"/>
                </a:solidFill>
              </a:rPr>
              <a:t>It is important to maintain the privacy of individual entities generating data and humans interacting with them.  </a:t>
            </a: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smtClean="0">
                <a:solidFill>
                  <a:srgbClr val="000000"/>
                </a:solidFill>
              </a:rPr>
              <a:t>Autonomous systems should be able to</a:t>
            </a:r>
          </a:p>
          <a:p>
            <a:pPr lvl="1" eaLnBrk="1" hangingPunct="1"/>
            <a:r>
              <a:rPr lang="en-US" altLang="en-US" sz="2400" dirty="0" smtClean="0">
                <a:solidFill>
                  <a:srgbClr val="000000"/>
                </a:solidFill>
              </a:rPr>
              <a:t>Learn from restricted information</a:t>
            </a:r>
            <a:endParaRPr lang="en-US" altLang="en-US" sz="2400" dirty="0">
              <a:solidFill>
                <a:srgbClr val="000000"/>
              </a:solidFill>
            </a:endParaRPr>
          </a:p>
          <a:p>
            <a:pPr lvl="1" eaLnBrk="1" hangingPunct="1"/>
            <a:r>
              <a:rPr lang="en-US" altLang="en-US" sz="2400" dirty="0" smtClean="0">
                <a:solidFill>
                  <a:srgbClr val="000000"/>
                </a:solidFill>
              </a:rPr>
              <a:t>Preserve privacy while collectively learning about the distributed environment.  </a:t>
            </a:r>
            <a:endParaRPr lang="en-US" altLang="en-US" sz="2400" dirty="0"/>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indent="-739775"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129841852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37</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sz="2800" b="1" dirty="0">
                <a:solidFill>
                  <a:schemeClr val="tx1"/>
                </a:solidFill>
              </a:rPr>
              <a:t>Autonomous Aggregate Data Analytics </a:t>
            </a:r>
            <a:endParaRPr lang="en-US" sz="2800" b="1" dirty="0" smtClean="0">
              <a:solidFill>
                <a:schemeClr val="tx1"/>
              </a:solidFill>
            </a:endParaRPr>
          </a:p>
          <a:p>
            <a:pPr algn="l" eaLnBrk="1" fontAlgn="auto" hangingPunct="1">
              <a:spcBef>
                <a:spcPts val="0"/>
              </a:spcBef>
              <a:spcAft>
                <a:spcPts val="0"/>
              </a:spcAft>
              <a:defRPr/>
            </a:pPr>
            <a:r>
              <a:rPr lang="en-US" sz="2800" b="1" dirty="0" smtClean="0">
                <a:solidFill>
                  <a:schemeClr val="tx1"/>
                </a:solidFill>
              </a:rPr>
              <a:t>in </a:t>
            </a:r>
            <a:r>
              <a:rPr lang="en-US" sz="2800" b="1" dirty="0">
                <a:solidFill>
                  <a:schemeClr val="tx1"/>
                </a:solidFill>
              </a:rPr>
              <a:t>Untrusted </a:t>
            </a:r>
            <a:r>
              <a:rPr lang="en-US" sz="2800" b="1" dirty="0" smtClean="0">
                <a:solidFill>
                  <a:schemeClr val="tx1"/>
                </a:solidFill>
              </a:rPr>
              <a:t>Cloud </a:t>
            </a:r>
            <a:r>
              <a:rPr lang="mr-IN" sz="2800" b="1" dirty="0" smtClean="0">
                <a:solidFill>
                  <a:schemeClr val="tx1"/>
                </a:solidFill>
              </a:rPr>
              <a:t>–</a:t>
            </a:r>
            <a:r>
              <a:rPr lang="en-US" sz="2800" b="1" dirty="0" smtClean="0">
                <a:solidFill>
                  <a:schemeClr val="tx1"/>
                </a:solidFill>
              </a:rPr>
              <a:t> Motivation </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eaLnBrk="1" fontAlgn="auto" hangingPunct="1">
              <a:spcBef>
                <a:spcPts val="0"/>
              </a:spcBef>
              <a:spcAft>
                <a:spcPts val="0"/>
              </a:spcAft>
              <a:buSzTx/>
              <a:buFont typeface="Arial" charset="0"/>
              <a:buChar char="•"/>
            </a:pPr>
            <a:r>
              <a:rPr lang="en-US" altLang="en-US" sz="2400" dirty="0">
                <a:solidFill>
                  <a:srgbClr val="000000"/>
                </a:solidFill>
              </a:rPr>
              <a:t>Autonomous systems </a:t>
            </a:r>
            <a:r>
              <a:rPr lang="en-US" altLang="en-US" sz="2400" dirty="0" smtClean="0">
                <a:solidFill>
                  <a:srgbClr val="000000"/>
                </a:solidFill>
              </a:rPr>
              <a:t>operating in distributed environment have to collectively learn from one another.</a:t>
            </a: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smtClean="0">
                <a:solidFill>
                  <a:srgbClr val="000000"/>
                </a:solidFill>
              </a:rPr>
              <a:t>It is important to maintain the privacy of individual entities generating data and humans interacting with them.  </a:t>
            </a:r>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eaLnBrk="1" fontAlgn="auto" hangingPunct="1">
              <a:spcBef>
                <a:spcPts val="0"/>
              </a:spcBef>
              <a:spcAft>
                <a:spcPts val="0"/>
              </a:spcAft>
              <a:buSzTx/>
              <a:buFont typeface="Arial" charset="0"/>
              <a:buChar char="•"/>
            </a:pPr>
            <a:r>
              <a:rPr lang="en-US" altLang="en-US" sz="2400" dirty="0" smtClean="0">
                <a:solidFill>
                  <a:srgbClr val="000000"/>
                </a:solidFill>
              </a:rPr>
              <a:t>Autonomous systems should be able to</a:t>
            </a:r>
          </a:p>
          <a:p>
            <a:pPr lvl="1" eaLnBrk="1" hangingPunct="1"/>
            <a:r>
              <a:rPr lang="en-US" altLang="en-US" sz="2400" dirty="0" smtClean="0">
                <a:solidFill>
                  <a:srgbClr val="000000"/>
                </a:solidFill>
              </a:rPr>
              <a:t>Learn from restricted information</a:t>
            </a:r>
            <a:endParaRPr lang="en-US" altLang="en-US" sz="2400" dirty="0">
              <a:solidFill>
                <a:srgbClr val="000000"/>
              </a:solidFill>
            </a:endParaRPr>
          </a:p>
          <a:p>
            <a:pPr lvl="1" eaLnBrk="1" hangingPunct="1"/>
            <a:r>
              <a:rPr lang="en-US" altLang="en-US" sz="2400" dirty="0" smtClean="0">
                <a:solidFill>
                  <a:srgbClr val="000000"/>
                </a:solidFill>
              </a:rPr>
              <a:t>Preserve privacy while collectively learning about the distributed environment.  </a:t>
            </a:r>
            <a:endParaRPr lang="en-US" altLang="en-US" sz="2400" dirty="0"/>
          </a:p>
          <a:p>
            <a:pPr marL="342900" lvl="1" indent="-342900" eaLnBrk="1" fontAlgn="auto" hangingPunct="1">
              <a:spcBef>
                <a:spcPts val="0"/>
              </a:spcBef>
              <a:spcAft>
                <a:spcPts val="0"/>
              </a:spcAft>
              <a:buSzTx/>
              <a:buFont typeface="Arial" charset="0"/>
              <a:buChar char="•"/>
            </a:pPr>
            <a:endParaRPr lang="en-US" altLang="en-US" sz="2400" dirty="0">
              <a:solidFill>
                <a:srgbClr val="000000"/>
              </a:solidFill>
            </a:endParaRPr>
          </a:p>
          <a:p>
            <a:pPr indent="-739775"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198968581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38</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Privacy Preserving Autonomous Data Aggregation</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algn="just" eaLnBrk="1" fontAlgn="auto" hangingPunct="1">
              <a:spcBef>
                <a:spcPts val="0"/>
              </a:spcBef>
              <a:spcAft>
                <a:spcPts val="0"/>
              </a:spcAft>
              <a:buSzTx/>
              <a:buFont typeface="Arial" charset="0"/>
              <a:buChar char="•"/>
            </a:pPr>
            <a:r>
              <a:rPr lang="en-US" sz="2400" dirty="0" smtClean="0"/>
              <a:t>Using Active Bundle (AB), a distributed self-protecting entity with policy enforcement engine, we implement</a:t>
            </a:r>
          </a:p>
          <a:p>
            <a:pPr marL="1185863" lvl="3" indent="-342900" algn="just" eaLnBrk="1" fontAlgn="auto" hangingPunct="1">
              <a:spcBef>
                <a:spcPts val="0"/>
              </a:spcBef>
              <a:spcAft>
                <a:spcPts val="0"/>
              </a:spcAft>
              <a:buSzTx/>
              <a:buFont typeface=".AppleSystemUIFont" charset="-120"/>
              <a:buChar char="-"/>
            </a:pPr>
            <a:r>
              <a:rPr lang="en-US" sz="2400" dirty="0"/>
              <a:t>O</a:t>
            </a:r>
            <a:r>
              <a:rPr lang="en-US" sz="2400" dirty="0" smtClean="0"/>
              <a:t>ne-time access certificate used to query other ABs</a:t>
            </a:r>
          </a:p>
          <a:p>
            <a:pPr marL="1185863" lvl="3" indent="-342900" algn="just" eaLnBrk="1" fontAlgn="auto" hangingPunct="1">
              <a:spcBef>
                <a:spcPts val="0"/>
              </a:spcBef>
              <a:spcAft>
                <a:spcPts val="0"/>
              </a:spcAft>
              <a:buSzTx/>
              <a:buFont typeface=".AppleSystemUIFont" charset="-120"/>
              <a:buChar char="-"/>
            </a:pPr>
            <a:r>
              <a:rPr lang="en-US" sz="2400" dirty="0" smtClean="0"/>
              <a:t>Privacy preserving aggregation analytics on numerical data</a:t>
            </a: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342900" lvl="1" indent="-342900" algn="just" eaLnBrk="1" fontAlgn="auto" hangingPunct="1">
              <a:spcBef>
                <a:spcPts val="0"/>
              </a:spcBef>
              <a:spcAft>
                <a:spcPts val="0"/>
              </a:spcAft>
              <a:buSzTx/>
              <a:buFont typeface="Arial" charset="0"/>
              <a:buChar char="•"/>
            </a:pPr>
            <a:r>
              <a:rPr lang="en-US" altLang="en-US" sz="2400" dirty="0" smtClean="0">
                <a:solidFill>
                  <a:srgbClr val="000000"/>
                </a:solidFill>
              </a:rPr>
              <a:t>Instead of checking AB’s authentication protocol every time, an AB can obtain a one-time pass to access other ABs data per aggregate query. </a:t>
            </a:r>
          </a:p>
          <a:p>
            <a:pPr marL="342900" lvl="1" indent="-342900" algn="just" eaLnBrk="1" fontAlgn="auto" hangingPunct="1">
              <a:spcBef>
                <a:spcPts val="0"/>
              </a:spcBef>
              <a:spcAft>
                <a:spcPts val="0"/>
              </a:spcAft>
              <a:buSzTx/>
              <a:buFont typeface="Arial" charset="0"/>
              <a:buChar char="•"/>
            </a:pP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r>
              <a:rPr lang="en-US" altLang="en-US" sz="2400" dirty="0" smtClean="0">
                <a:solidFill>
                  <a:srgbClr val="000000"/>
                </a:solidFill>
              </a:rPr>
              <a:t>Numerical data is perturbed for the analytics and at the end the perturbation is removed. </a:t>
            </a:r>
            <a:endParaRPr lang="en-US" altLang="en-US" sz="2400" dirty="0">
              <a:solidFill>
                <a:srgbClr val="000000"/>
              </a:solid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0" lvl="1" indent="0"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212935902"/>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39</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a:solidFill>
                  <a:srgbClr val="000000"/>
                </a:solidFill>
                <a:latin typeface="Arial" charset="0"/>
                <a:ea typeface="Arial" charset="0"/>
                <a:cs typeface="Arial" charset="0"/>
              </a:rPr>
              <a:t>Privacy Preserving Autonomous Data Aggregation</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lnSpc>
                <a:spcPct val="90000"/>
              </a:lnSpc>
              <a:spcBef>
                <a:spcPct val="0"/>
              </a:spcBef>
              <a:buSzTx/>
            </a:pPr>
            <a:r>
              <a:rPr lang="en-US" sz="2400" spc="-1" dirty="0" smtClean="0">
                <a:solidFill>
                  <a:srgbClr val="000000"/>
                </a:solidFill>
                <a:uFill>
                  <a:solidFill>
                    <a:srgbClr val="FFFFFF"/>
                  </a:solidFill>
                </a:uFill>
              </a:rPr>
              <a:t>After passing the authentication and policies enforced by AB’s policy enforcement engine, aggregate data analytics can be performed. </a:t>
            </a:r>
          </a:p>
          <a:p>
            <a:pPr marL="342900" indent="-342900" algn="just" eaLnBrk="1" hangingPunct="1">
              <a:lnSpc>
                <a:spcPct val="90000"/>
              </a:lnSpc>
              <a:spcBef>
                <a:spcPct val="0"/>
              </a:spcBef>
              <a:buSzTx/>
            </a:pPr>
            <a:endParaRPr lang="en-US" sz="2400" spc="-1" dirty="0">
              <a:solidFill>
                <a:srgbClr val="000000"/>
              </a:solidFill>
              <a:uFill>
                <a:solidFill>
                  <a:srgbClr val="FFFFFF"/>
                </a:solidFill>
              </a:uFill>
            </a:endParaRPr>
          </a:p>
          <a:p>
            <a:pPr marL="342900" indent="-342900" algn="just" eaLnBrk="1" hangingPunct="1">
              <a:lnSpc>
                <a:spcPct val="90000"/>
              </a:lnSpc>
              <a:spcBef>
                <a:spcPct val="0"/>
              </a:spcBef>
              <a:buSzTx/>
            </a:pPr>
            <a:r>
              <a:rPr lang="en-US" sz="2400" spc="-1" dirty="0" smtClean="0">
                <a:solidFill>
                  <a:srgbClr val="000000"/>
                </a:solidFill>
                <a:uFill>
                  <a:solidFill>
                    <a:srgbClr val="FFFFFF"/>
                  </a:solidFill>
                </a:uFill>
              </a:rPr>
              <a:t>AB’s </a:t>
            </a:r>
            <a:r>
              <a:rPr lang="en-US" sz="2400" spc="-1" dirty="0">
                <a:solidFill>
                  <a:srgbClr val="000000"/>
                </a:solidFill>
                <a:uFill>
                  <a:solidFill>
                    <a:srgbClr val="FFFFFF"/>
                  </a:solidFill>
                </a:uFill>
              </a:rPr>
              <a:t>provenance data is used for aggregated analytics such as </a:t>
            </a:r>
            <a:r>
              <a:rPr lang="en-US" sz="2400" i="1" spc="-1" dirty="0">
                <a:solidFill>
                  <a:srgbClr val="000000"/>
                </a:solidFill>
                <a:uFill>
                  <a:solidFill>
                    <a:srgbClr val="FFFFFF"/>
                  </a:solidFill>
                </a:uFill>
              </a:rPr>
              <a:t>Count, Average, etc. </a:t>
            </a:r>
            <a:r>
              <a:rPr lang="en-US" sz="2400" spc="-1" dirty="0">
                <a:solidFill>
                  <a:srgbClr val="000000"/>
                </a:solidFill>
                <a:uFill>
                  <a:solidFill>
                    <a:srgbClr val="FFFFFF"/>
                  </a:solidFill>
                </a:uFill>
              </a:rPr>
              <a:t>on qualified attributes. </a:t>
            </a:r>
          </a:p>
          <a:p>
            <a:pPr marL="342900" indent="-342900" algn="just" eaLnBrk="1" hangingPunct="1">
              <a:lnSpc>
                <a:spcPct val="90000"/>
              </a:lnSpc>
              <a:spcBef>
                <a:spcPct val="0"/>
              </a:spcBef>
              <a:buSzTx/>
            </a:pPr>
            <a:endParaRPr lang="en-US" sz="2400" i="1" spc="-1" dirty="0">
              <a:solidFill>
                <a:srgbClr val="000000"/>
              </a:solidFill>
              <a:uFill>
                <a:solidFill>
                  <a:srgbClr val="FFFFFF"/>
                </a:solidFill>
              </a:uFill>
            </a:endParaRPr>
          </a:p>
          <a:p>
            <a:pPr marL="342900" indent="-342900" algn="just" eaLnBrk="1" hangingPunct="1">
              <a:lnSpc>
                <a:spcPct val="90000"/>
              </a:lnSpc>
              <a:spcBef>
                <a:spcPct val="0"/>
              </a:spcBef>
              <a:buSzTx/>
            </a:pPr>
            <a:r>
              <a:rPr lang="en-US" sz="2400" spc="-1" dirty="0">
                <a:solidFill>
                  <a:srgbClr val="000000"/>
                </a:solidFill>
                <a:uFill>
                  <a:solidFill>
                    <a:srgbClr val="FFFFFF"/>
                  </a:solidFill>
                </a:uFill>
              </a:rPr>
              <a:t>These aggregate analytics guarantee privacy of individual </a:t>
            </a:r>
            <a:r>
              <a:rPr lang="en-US" sz="2400" spc="-1" dirty="0" err="1">
                <a:solidFill>
                  <a:srgbClr val="000000"/>
                </a:solidFill>
                <a:uFill>
                  <a:solidFill>
                    <a:srgbClr val="FFFFFF"/>
                  </a:solidFill>
                </a:uFill>
              </a:rPr>
              <a:t>ABs.</a:t>
            </a:r>
            <a:r>
              <a:rPr lang="en-US" sz="2400" spc="-1" dirty="0">
                <a:solidFill>
                  <a:srgbClr val="000000"/>
                </a:solidFill>
                <a:uFill>
                  <a:solidFill>
                    <a:srgbClr val="FFFFFF"/>
                  </a:solidFill>
                </a:uFill>
              </a:rPr>
              <a:t> Consider an aggregation, </a:t>
            </a:r>
          </a:p>
          <a:p>
            <a:pPr marL="1082675" lvl="1" indent="-342900" algn="just" eaLnBrk="1" hangingPunct="1">
              <a:lnSpc>
                <a:spcPct val="90000"/>
              </a:lnSpc>
              <a:spcBef>
                <a:spcPct val="0"/>
              </a:spcBef>
              <a:buSzTx/>
            </a:pPr>
            <a:endParaRPr lang="en-US" sz="2400" spc="-1" dirty="0">
              <a:solidFill>
                <a:srgbClr val="000000"/>
              </a:solidFill>
              <a:uFill>
                <a:solidFill>
                  <a:srgbClr val="FFFFFF"/>
                </a:solidFill>
              </a:uFill>
            </a:endParaRPr>
          </a:p>
          <a:p>
            <a:pPr marL="1082675" lvl="1" indent="-342900" algn="just" eaLnBrk="1" hangingPunct="1">
              <a:lnSpc>
                <a:spcPct val="90000"/>
              </a:lnSpc>
              <a:spcBef>
                <a:spcPct val="0"/>
              </a:spcBef>
              <a:buSzTx/>
            </a:pPr>
            <a:r>
              <a:rPr lang="en-US" sz="2400" spc="-1" dirty="0">
                <a:solidFill>
                  <a:srgbClr val="000000"/>
                </a:solidFill>
                <a:uFill>
                  <a:solidFill>
                    <a:srgbClr val="FFFFFF"/>
                  </a:solidFill>
                </a:uFill>
              </a:rPr>
              <a:t>AB</a:t>
            </a:r>
            <a:r>
              <a:rPr lang="en-US" sz="2400" spc="-1" baseline="-25000" dirty="0">
                <a:solidFill>
                  <a:srgbClr val="000000"/>
                </a:solidFill>
                <a:uFill>
                  <a:solidFill>
                    <a:srgbClr val="FFFFFF"/>
                  </a:solidFill>
                </a:uFill>
              </a:rPr>
              <a:t>1</a:t>
            </a:r>
            <a:r>
              <a:rPr lang="en-US" sz="2400" spc="-1" dirty="0">
                <a:solidFill>
                  <a:srgbClr val="000000"/>
                </a:solidFill>
                <a:uFill>
                  <a:solidFill>
                    <a:srgbClr val="FFFFFF"/>
                  </a:solidFill>
                </a:uFill>
              </a:rPr>
              <a:t>’s age attribute is perturbed: </a:t>
            </a:r>
            <a:r>
              <a:rPr lang="en-US" sz="2400" spc="-1" dirty="0" smtClean="0">
                <a:solidFill>
                  <a:srgbClr val="000000"/>
                </a:solidFill>
                <a:uFill>
                  <a:solidFill>
                    <a:srgbClr val="FFFFFF"/>
                  </a:solidFill>
                </a:uFill>
              </a:rPr>
              <a:t>“</a:t>
            </a:r>
            <a:r>
              <a:rPr lang="en-US" sz="2400" spc="-1" dirty="0">
                <a:solidFill>
                  <a:srgbClr val="000000"/>
                </a:solidFill>
                <a:uFill>
                  <a:solidFill>
                    <a:srgbClr val="FFFFFF"/>
                  </a:solidFill>
                </a:uFill>
              </a:rPr>
              <a:t>Age (a) ” + “Random Perturbation (R)” </a:t>
            </a:r>
            <a:r>
              <a:rPr lang="en-US" sz="2400" spc="-1" dirty="0">
                <a:solidFill>
                  <a:srgbClr val="000000"/>
                </a:solidFill>
                <a:uFill>
                  <a:solidFill>
                    <a:srgbClr val="FFFFFF"/>
                  </a:solidFill>
                </a:uFill>
                <a:sym typeface="Wingdings"/>
              </a:rPr>
              <a:t>	</a:t>
            </a:r>
            <a:r>
              <a:rPr lang="en-US" sz="2400" spc="-1" dirty="0">
                <a:solidFill>
                  <a:srgbClr val="000000"/>
                </a:solidFill>
                <a:uFill>
                  <a:solidFill>
                    <a:srgbClr val="FFFFFF"/>
                  </a:solidFill>
                </a:uFill>
              </a:rPr>
              <a:t>2AB</a:t>
            </a:r>
            <a:r>
              <a:rPr lang="en-US" sz="2400" spc="-1" baseline="-25000" dirty="0">
                <a:solidFill>
                  <a:srgbClr val="000000"/>
                </a:solidFill>
                <a:uFill>
                  <a:solidFill>
                    <a:srgbClr val="FFFFFF"/>
                  </a:solidFill>
                </a:uFill>
              </a:rPr>
              <a:t>1</a:t>
            </a:r>
            <a:r>
              <a:rPr lang="en-US" sz="2400" spc="-1" dirty="0">
                <a:solidFill>
                  <a:srgbClr val="000000"/>
                </a:solidFill>
                <a:uFill>
                  <a:solidFill>
                    <a:srgbClr val="FFFFFF"/>
                  </a:solidFill>
                </a:uFill>
              </a:rPr>
              <a:t>(a + r = a</a:t>
            </a:r>
            <a:r>
              <a:rPr lang="en-US" sz="2400" spc="-1" baseline="-25000" dirty="0">
                <a:solidFill>
                  <a:srgbClr val="000000"/>
                </a:solidFill>
                <a:uFill>
                  <a:solidFill>
                    <a:srgbClr val="FFFFFF"/>
                  </a:solidFill>
                </a:uFill>
              </a:rPr>
              <a:t>n</a:t>
            </a:r>
            <a:r>
              <a:rPr lang="en-US" sz="2400" spc="-1" dirty="0">
                <a:solidFill>
                  <a:srgbClr val="000000"/>
                </a:solidFill>
                <a:uFill>
                  <a:solidFill>
                    <a:srgbClr val="FFFFFF"/>
                  </a:solidFill>
                </a:uFill>
              </a:rPr>
              <a:t>) + 2AB</a:t>
            </a:r>
            <a:r>
              <a:rPr lang="en-US" sz="2400" spc="-1" baseline="-25000" dirty="0">
                <a:solidFill>
                  <a:srgbClr val="000000"/>
                </a:solidFill>
                <a:uFill>
                  <a:solidFill>
                    <a:srgbClr val="FFFFFF"/>
                  </a:solidFill>
                </a:uFill>
              </a:rPr>
              <a:t>2</a:t>
            </a:r>
            <a:r>
              <a:rPr lang="en-US" sz="2400" spc="-1" dirty="0">
                <a:solidFill>
                  <a:srgbClr val="000000"/>
                </a:solidFill>
                <a:uFill>
                  <a:solidFill>
                    <a:srgbClr val="FFFFFF"/>
                  </a:solidFill>
                </a:uFill>
              </a:rPr>
              <a:t>(a + a</a:t>
            </a:r>
            <a:r>
              <a:rPr lang="en-US" sz="2400" spc="-1" baseline="-25000" dirty="0">
                <a:solidFill>
                  <a:srgbClr val="000000"/>
                </a:solidFill>
                <a:uFill>
                  <a:solidFill>
                    <a:srgbClr val="FFFFFF"/>
                  </a:solidFill>
                </a:uFill>
              </a:rPr>
              <a:t>n </a:t>
            </a:r>
            <a:r>
              <a:rPr lang="en-US" sz="2400" spc="-1" dirty="0">
                <a:solidFill>
                  <a:srgbClr val="000000"/>
                </a:solidFill>
                <a:uFill>
                  <a:solidFill>
                    <a:srgbClr val="FFFFFF"/>
                  </a:solidFill>
                </a:uFill>
              </a:rPr>
              <a:t>= a</a:t>
            </a:r>
            <a:r>
              <a:rPr lang="en-US" sz="2400" spc="-1" baseline="-25000" dirty="0">
                <a:solidFill>
                  <a:srgbClr val="000000"/>
                </a:solidFill>
                <a:uFill>
                  <a:solidFill>
                    <a:srgbClr val="FFFFFF"/>
                  </a:solidFill>
                </a:uFill>
              </a:rPr>
              <a:t>n1</a:t>
            </a:r>
            <a:r>
              <a:rPr lang="en-US" sz="2400" spc="-1" dirty="0">
                <a:solidFill>
                  <a:srgbClr val="000000"/>
                </a:solidFill>
                <a:uFill>
                  <a:solidFill>
                    <a:srgbClr val="FFFFFF"/>
                  </a:solidFill>
                </a:uFill>
              </a:rPr>
              <a:t>) + </a:t>
            </a:r>
            <a:r>
              <a:rPr lang="mr-IN" sz="2400" spc="-1" dirty="0">
                <a:solidFill>
                  <a:srgbClr val="000000"/>
                </a:solidFill>
                <a:uFill>
                  <a:solidFill>
                    <a:srgbClr val="FFFFFF"/>
                  </a:solidFill>
                </a:uFill>
              </a:rPr>
              <a:t>…</a:t>
            </a:r>
            <a:endParaRPr lang="en-US" sz="2400" spc="-1" baseline="-25000" dirty="0">
              <a:solidFill>
                <a:srgbClr val="000000"/>
              </a:solidFill>
              <a:uFill>
                <a:solidFill>
                  <a:srgbClr val="FFFFFF"/>
                </a:solidFill>
              </a:uFill>
            </a:endParaRPr>
          </a:p>
          <a:p>
            <a:pPr marL="1082675" lvl="1" indent="-342900" algn="just" eaLnBrk="1" hangingPunct="1">
              <a:lnSpc>
                <a:spcPct val="90000"/>
              </a:lnSpc>
              <a:spcBef>
                <a:spcPct val="0"/>
              </a:spcBef>
              <a:buSzTx/>
            </a:pPr>
            <a:endParaRPr lang="en-US" sz="2400" spc="-1" dirty="0">
              <a:solidFill>
                <a:srgbClr val="000000"/>
              </a:solidFill>
              <a:uFill>
                <a:solidFill>
                  <a:srgbClr val="FFFFFF"/>
                </a:solidFill>
              </a:uFill>
            </a:endParaRPr>
          </a:p>
          <a:p>
            <a:pPr marL="1082675" lvl="1" indent="-342900" algn="just" eaLnBrk="1" hangingPunct="1">
              <a:lnSpc>
                <a:spcPct val="90000"/>
              </a:lnSpc>
              <a:spcBef>
                <a:spcPct val="0"/>
              </a:spcBef>
              <a:buSzTx/>
            </a:pPr>
            <a:r>
              <a:rPr lang="en-US" sz="2400" spc="-1" dirty="0">
                <a:solidFill>
                  <a:srgbClr val="000000"/>
                </a:solidFill>
                <a:uFill>
                  <a:solidFill>
                    <a:srgbClr val="FFFFFF"/>
                  </a:solidFill>
                </a:uFill>
              </a:rPr>
              <a:t>Final average = (</a:t>
            </a:r>
            <a:r>
              <a:rPr lang="en-US" sz="2400" spc="-1" dirty="0" err="1">
                <a:solidFill>
                  <a:srgbClr val="000000"/>
                </a:solidFill>
                <a:uFill>
                  <a:solidFill>
                    <a:srgbClr val="FFFFFF"/>
                  </a:solidFill>
                </a:uFill>
              </a:rPr>
              <a:t>a</a:t>
            </a:r>
            <a:r>
              <a:rPr lang="en-US" sz="2400" spc="-1" baseline="-25000" dirty="0" err="1">
                <a:solidFill>
                  <a:srgbClr val="000000"/>
                </a:solidFill>
                <a:uFill>
                  <a:solidFill>
                    <a:srgbClr val="FFFFFF"/>
                  </a:solidFill>
                </a:uFill>
              </a:rPr>
              <a:t>nn</a:t>
            </a:r>
            <a:r>
              <a:rPr lang="en-US" sz="2400" spc="-1" dirty="0">
                <a:solidFill>
                  <a:srgbClr val="000000"/>
                </a:solidFill>
                <a:uFill>
                  <a:solidFill>
                    <a:srgbClr val="FFFFFF"/>
                  </a:solidFill>
                </a:uFill>
              </a:rPr>
              <a:t> </a:t>
            </a:r>
            <a:r>
              <a:rPr lang="mr-IN" sz="2400" spc="-1" dirty="0">
                <a:solidFill>
                  <a:srgbClr val="000000"/>
                </a:solidFill>
                <a:uFill>
                  <a:solidFill>
                    <a:srgbClr val="FFFFFF"/>
                  </a:solidFill>
                </a:uFill>
              </a:rPr>
              <a:t>–</a:t>
            </a:r>
            <a:r>
              <a:rPr lang="en-US" sz="2400" spc="-1" dirty="0">
                <a:solidFill>
                  <a:srgbClr val="000000"/>
                </a:solidFill>
                <a:uFill>
                  <a:solidFill>
                    <a:srgbClr val="FFFFFF"/>
                  </a:solidFill>
                </a:uFill>
              </a:rPr>
              <a:t> R) / count(2AB)</a:t>
            </a:r>
            <a:endParaRPr lang="en-US" sz="2400" dirty="0"/>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0" lvl="1" indent="0"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102055300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228600" y="0"/>
            <a:ext cx="6705600" cy="984250"/>
          </a:xfrm>
        </p:spPr>
        <p:txBody>
          <a:bodyPr/>
          <a:lstStyle/>
          <a:p>
            <a:pPr marL="0" lvl="1" indent="0" algn="just" eaLnBrk="1" fontAlgn="auto" hangingPunct="1">
              <a:spcBef>
                <a:spcPts val="0"/>
              </a:spcBef>
              <a:spcAft>
                <a:spcPts val="0"/>
              </a:spcAft>
              <a:buSzTx/>
              <a:buNone/>
            </a:pPr>
            <a:r>
              <a:rPr lang="en-US" altLang="en-US" sz="2800" b="1" dirty="0" smtClean="0">
                <a:solidFill>
                  <a:srgbClr val="000000"/>
                </a:solidFill>
              </a:rPr>
              <a:t>Accomplished Research Tasks</a:t>
            </a:r>
            <a:endParaRPr lang="en-US" altLang="en-US" sz="2800" b="1" dirty="0">
              <a:solidFill>
                <a:srgbClr val="000000"/>
              </a:solidFill>
            </a:endParaRPr>
          </a:p>
        </p:txBody>
      </p:sp>
      <p:sp>
        <p:nvSpPr>
          <p:cNvPr id="71683" name="Content Placeholder 2"/>
          <p:cNvSpPr txBox="1">
            <a:spLocks/>
          </p:cNvSpPr>
          <p:nvPr/>
        </p:nvSpPr>
        <p:spPr bwMode="auto">
          <a:xfrm>
            <a:off x="304800" y="11811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marL="230188" indent="-230188">
              <a:spcBef>
                <a:spcPts val="900"/>
              </a:spcBef>
              <a:buSzPct val="100000"/>
              <a:buChar char="•"/>
              <a:defRPr sz="2000">
                <a:solidFill>
                  <a:schemeClr val="tx1"/>
                </a:solidFill>
                <a:latin typeface="Arial" charset="0"/>
                <a:ea typeface="Arial" charset="0"/>
                <a:cs typeface="Arial" charset="0"/>
                <a:sym typeface="Arial" charset="0"/>
              </a:defRPr>
            </a:lvl1pPr>
            <a:lvl2pPr>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lvl="1" algn="just" eaLnBrk="1" hangingPunct="1">
              <a:buFontTx/>
              <a:buNone/>
            </a:pPr>
            <a:endParaRPr lang="en-US" altLang="en-US" sz="1500">
              <a:solidFill>
                <a:srgbClr val="000000"/>
              </a:solidFill>
            </a:endParaRPr>
          </a:p>
        </p:txBody>
      </p:sp>
      <p:sp>
        <p:nvSpPr>
          <p:cNvPr id="71684"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lvl="1" indent="-342900" eaLnBrk="1" fontAlgn="auto" hangingPunct="1">
              <a:spcBef>
                <a:spcPts val="0"/>
              </a:spcBef>
              <a:spcAft>
                <a:spcPts val="0"/>
              </a:spcAft>
              <a:buSzTx/>
              <a:buFont typeface="Arial" charset="0"/>
              <a:buChar char="•"/>
            </a:pPr>
            <a:r>
              <a:rPr lang="en-US" altLang="en-US" sz="2400" dirty="0" smtClean="0">
                <a:solidFill>
                  <a:srgbClr val="000000"/>
                </a:solidFill>
              </a:rPr>
              <a:t>We completed and </a:t>
            </a:r>
            <a:r>
              <a:rPr lang="en-US" altLang="en-US" sz="2400" dirty="0" smtClean="0">
                <a:solidFill>
                  <a:srgbClr val="000000"/>
                </a:solidFill>
              </a:rPr>
              <a:t>demonstrated </a:t>
            </a:r>
            <a:r>
              <a:rPr lang="en-US" altLang="en-US" sz="2400" dirty="0" smtClean="0">
                <a:solidFill>
                  <a:srgbClr val="000000"/>
                </a:solidFill>
              </a:rPr>
              <a:t>the tasks that advance the major characteristics of autonomous systems:</a:t>
            </a:r>
          </a:p>
          <a:p>
            <a:pPr marL="733425" lvl="2" indent="-342900" eaLnBrk="1" fontAlgn="auto" hangingPunct="1">
              <a:spcBef>
                <a:spcPts val="0"/>
              </a:spcBef>
              <a:spcAft>
                <a:spcPts val="0"/>
              </a:spcAft>
              <a:buSzTx/>
              <a:buFont typeface=".AppleSystemUIFont" charset="-120"/>
              <a:buChar char="–"/>
            </a:pPr>
            <a:r>
              <a:rPr lang="en-US" altLang="en-US" sz="2400" b="1" dirty="0" smtClean="0">
                <a:solidFill>
                  <a:srgbClr val="000000"/>
                </a:solidFill>
              </a:rPr>
              <a:t>Cognitive Autonomy</a:t>
            </a:r>
          </a:p>
          <a:p>
            <a:pPr marL="1185863" lvl="3" indent="-342900" eaLnBrk="1" fontAlgn="auto" hangingPunct="1">
              <a:spcBef>
                <a:spcPts val="0"/>
              </a:spcBef>
              <a:spcAft>
                <a:spcPts val="0"/>
              </a:spcAft>
              <a:buSzTx/>
              <a:buFont typeface="Arial" charset="0"/>
              <a:buChar char="•"/>
            </a:pPr>
            <a:r>
              <a:rPr lang="en-US" altLang="en-US" sz="2200" dirty="0" smtClean="0">
                <a:solidFill>
                  <a:srgbClr val="000000"/>
                </a:solidFill>
              </a:rPr>
              <a:t>Developed light-weight ML / deep learning models for system profiling (black/white listing) &amp; anomaly detection.</a:t>
            </a:r>
          </a:p>
          <a:p>
            <a:pPr marL="1185863" lvl="3" indent="-342900" eaLnBrk="1" fontAlgn="auto" hangingPunct="1">
              <a:spcBef>
                <a:spcPts val="0"/>
              </a:spcBef>
              <a:spcAft>
                <a:spcPts val="0"/>
              </a:spcAft>
              <a:buSzTx/>
              <a:buFont typeface="Arial" charset="0"/>
              <a:buChar char="•"/>
            </a:pPr>
            <a:endParaRPr lang="en-US" altLang="en-US" sz="1100" dirty="0" smtClean="0">
              <a:solidFill>
                <a:srgbClr val="000000"/>
              </a:solidFill>
            </a:endParaRPr>
          </a:p>
          <a:p>
            <a:pPr marL="733425" lvl="2" indent="-342900" eaLnBrk="1" fontAlgn="auto" hangingPunct="1">
              <a:spcBef>
                <a:spcPts val="0"/>
              </a:spcBef>
              <a:spcAft>
                <a:spcPts val="0"/>
              </a:spcAft>
              <a:buSzTx/>
              <a:buFont typeface=".AppleSystemUIFont" charset="-120"/>
              <a:buChar char="–"/>
            </a:pPr>
            <a:r>
              <a:rPr lang="en-US" altLang="en-US" sz="2400" b="1" dirty="0" smtClean="0">
                <a:solidFill>
                  <a:srgbClr val="000000"/>
                </a:solidFill>
              </a:rPr>
              <a:t>Knowledge Discovery</a:t>
            </a:r>
          </a:p>
          <a:p>
            <a:pPr marL="1185863" lvl="3" indent="-342900" eaLnBrk="1" fontAlgn="auto" hangingPunct="1">
              <a:spcBef>
                <a:spcPts val="0"/>
              </a:spcBef>
              <a:spcAft>
                <a:spcPts val="0"/>
              </a:spcAft>
              <a:buSzTx/>
              <a:buFont typeface="Arial" charset="0"/>
              <a:buChar char="•"/>
            </a:pPr>
            <a:r>
              <a:rPr lang="en-US" altLang="en-US" sz="2200" dirty="0" smtClean="0">
                <a:solidFill>
                  <a:srgbClr val="000000"/>
                </a:solidFill>
              </a:rPr>
              <a:t>Developed fuzzy-based clustering </a:t>
            </a:r>
            <a:r>
              <a:rPr lang="en-US" altLang="en-US" sz="2200" dirty="0">
                <a:solidFill>
                  <a:srgbClr val="000000"/>
                </a:solidFill>
              </a:rPr>
              <a:t>for </a:t>
            </a:r>
            <a:r>
              <a:rPr lang="en-US" altLang="en-US" sz="2200" dirty="0" smtClean="0">
                <a:solidFill>
                  <a:srgbClr val="000000"/>
                </a:solidFill>
              </a:rPr>
              <a:t>scalable learning to discover new knowledge &amp; patterns.</a:t>
            </a:r>
          </a:p>
          <a:p>
            <a:pPr marL="1185863" lvl="3" indent="-342900" eaLnBrk="1" fontAlgn="auto" hangingPunct="1">
              <a:spcBef>
                <a:spcPts val="0"/>
              </a:spcBef>
              <a:spcAft>
                <a:spcPts val="0"/>
              </a:spcAft>
              <a:buSzTx/>
              <a:buFont typeface="Arial" charset="0"/>
              <a:buChar char="•"/>
            </a:pPr>
            <a:r>
              <a:rPr lang="en-US" altLang="en-US" sz="2200" dirty="0" smtClean="0">
                <a:solidFill>
                  <a:srgbClr val="000000"/>
                </a:solidFill>
              </a:rPr>
              <a:t>Developed privacy-preserving aggregated data analytics. </a:t>
            </a:r>
          </a:p>
          <a:p>
            <a:pPr marL="1185863" lvl="3" indent="-342900" eaLnBrk="1" fontAlgn="auto" hangingPunct="1">
              <a:spcBef>
                <a:spcPts val="0"/>
              </a:spcBef>
              <a:spcAft>
                <a:spcPts val="0"/>
              </a:spcAft>
              <a:buSzTx/>
              <a:buFont typeface="Arial" charset="0"/>
              <a:buChar char="•"/>
            </a:pPr>
            <a:endParaRPr lang="en-US" altLang="en-US" sz="1100" dirty="0" smtClean="0">
              <a:solidFill>
                <a:srgbClr val="000000"/>
              </a:solidFill>
            </a:endParaRPr>
          </a:p>
          <a:p>
            <a:pPr marL="733425" lvl="2" indent="-342900" eaLnBrk="1" fontAlgn="auto" hangingPunct="1">
              <a:spcBef>
                <a:spcPts val="0"/>
              </a:spcBef>
              <a:spcAft>
                <a:spcPts val="0"/>
              </a:spcAft>
              <a:buSzTx/>
              <a:buFont typeface=".AppleSystemUIFont" charset="-120"/>
              <a:buChar char="–"/>
            </a:pPr>
            <a:r>
              <a:rPr lang="en-US" altLang="en-US" sz="2400" b="1" dirty="0" smtClean="0">
                <a:solidFill>
                  <a:srgbClr val="000000"/>
                </a:solidFill>
              </a:rPr>
              <a:t>Reflexivity</a:t>
            </a:r>
          </a:p>
          <a:p>
            <a:pPr marL="1185863" lvl="3" indent="-342900" eaLnBrk="1" fontAlgn="auto" hangingPunct="1">
              <a:spcBef>
                <a:spcPts val="0"/>
              </a:spcBef>
              <a:spcAft>
                <a:spcPts val="0"/>
              </a:spcAft>
              <a:buSzTx/>
              <a:buFont typeface="Arial" charset="0"/>
              <a:buChar char="•"/>
            </a:pPr>
            <a:r>
              <a:rPr lang="en-US" altLang="en-US" sz="2200" dirty="0" smtClean="0">
                <a:solidFill>
                  <a:srgbClr val="000000"/>
                </a:solidFill>
              </a:rPr>
              <a:t>Implemented combinatorial design-based graceful degradations with Bayesian inference. </a:t>
            </a:r>
            <a:endParaRPr lang="en-US" altLang="en-US" sz="2200" dirty="0">
              <a:solidFill>
                <a:srgbClr val="000000"/>
              </a:solidFill>
            </a:endParaRPr>
          </a:p>
          <a:p>
            <a:pPr marL="733425" lvl="2" indent="-342900" eaLnBrk="1" fontAlgn="auto" hangingPunct="1">
              <a:spcBef>
                <a:spcPts val="0"/>
              </a:spcBef>
              <a:spcAft>
                <a:spcPts val="0"/>
              </a:spcAft>
              <a:buSzTx/>
              <a:buFont typeface=".AppleSystemUIFont" charset="-120"/>
              <a:buChar char="–"/>
            </a:pPr>
            <a:endParaRPr lang="en-US" altLang="en-US" sz="1100" b="1" dirty="0" smtClean="0">
              <a:solidFill>
                <a:srgbClr val="000000"/>
              </a:solidFill>
            </a:endParaRPr>
          </a:p>
          <a:p>
            <a:pPr marL="733425" lvl="2" indent="-342900" eaLnBrk="1" fontAlgn="auto" hangingPunct="1">
              <a:spcBef>
                <a:spcPts val="0"/>
              </a:spcBef>
              <a:spcAft>
                <a:spcPts val="0"/>
              </a:spcAft>
              <a:buSzTx/>
              <a:buFont typeface=".AppleSystemUIFont" charset="-120"/>
              <a:buChar char="–"/>
            </a:pPr>
            <a:r>
              <a:rPr lang="en-US" altLang="en-US" sz="2400" b="1" dirty="0" smtClean="0">
                <a:solidFill>
                  <a:srgbClr val="000000"/>
                </a:solidFill>
              </a:rPr>
              <a:t>Trust</a:t>
            </a:r>
          </a:p>
          <a:p>
            <a:pPr marL="1185863" lvl="3" indent="-342900" eaLnBrk="1" fontAlgn="auto" hangingPunct="1">
              <a:spcBef>
                <a:spcPts val="0"/>
              </a:spcBef>
              <a:spcAft>
                <a:spcPts val="0"/>
              </a:spcAft>
              <a:buSzTx/>
              <a:buFont typeface="Arial" charset="0"/>
              <a:buChar char="•"/>
            </a:pPr>
            <a:r>
              <a:rPr lang="en-US" altLang="en-US" sz="2200" dirty="0" smtClean="0">
                <a:solidFill>
                  <a:srgbClr val="000000"/>
                </a:solidFill>
              </a:rPr>
              <a:t>Implemented </a:t>
            </a:r>
            <a:r>
              <a:rPr lang="en-US" altLang="en-US" sz="2200" dirty="0" err="1" smtClean="0">
                <a:solidFill>
                  <a:srgbClr val="000000"/>
                </a:solidFill>
              </a:rPr>
              <a:t>Blockchain</a:t>
            </a:r>
            <a:r>
              <a:rPr lang="en-US" altLang="en-US" sz="2200" dirty="0" smtClean="0">
                <a:solidFill>
                  <a:srgbClr val="000000"/>
                </a:solidFill>
              </a:rPr>
              <a:t> for provenance storage.</a:t>
            </a:r>
          </a:p>
          <a:p>
            <a:pPr marL="1185863" lvl="3" indent="-342900" eaLnBrk="1" fontAlgn="auto" hangingPunct="1">
              <a:spcBef>
                <a:spcPts val="0"/>
              </a:spcBef>
              <a:spcAft>
                <a:spcPts val="0"/>
              </a:spcAft>
              <a:buSzTx/>
              <a:buFont typeface=".AppleSystemUIFont" charset="-120"/>
              <a:buChar char="–"/>
            </a:pPr>
            <a:endParaRPr lang="en-US" altLang="en-US" sz="2400" dirty="0"/>
          </a:p>
          <a:p>
            <a:pPr marL="342900" lvl="1" indent="-342900" eaLnBrk="1" fontAlgn="auto" hangingPunct="1">
              <a:spcBef>
                <a:spcPts val="0"/>
              </a:spcBef>
              <a:spcAft>
                <a:spcPts val="0"/>
              </a:spcAft>
              <a:buSzTx/>
              <a:buFont typeface="Arial" charset="0"/>
              <a:buChar char="•"/>
            </a:pPr>
            <a:endParaRPr lang="en-US" altLang="en-US" sz="1500" dirty="0">
              <a:solidFill>
                <a:srgbClr val="000000"/>
              </a:solidFill>
            </a:endParaRPr>
          </a:p>
        </p:txBody>
      </p:sp>
      <p:sp>
        <p:nvSpPr>
          <p:cNvPr id="7"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4</a:t>
            </a:r>
            <a:endParaRPr sz="1300" kern="0" dirty="0">
              <a:solidFill>
                <a:sysClr val="windowText" lastClr="000000"/>
              </a:solidFill>
              <a:sym typeface="Tahoma"/>
            </a:endParaRPr>
          </a:p>
        </p:txBody>
      </p:sp>
    </p:spTree>
    <p:extLst>
      <p:ext uri="{BB962C8B-B14F-4D97-AF65-F5344CB8AC3E}">
        <p14:creationId xmlns:p14="http://schemas.microsoft.com/office/powerpoint/2010/main" val="33571388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40</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smtClean="0">
                <a:solidFill>
                  <a:srgbClr val="000000"/>
                </a:solidFill>
                <a:latin typeface="Arial" charset="0"/>
                <a:ea typeface="Arial" charset="0"/>
                <a:cs typeface="Arial" charset="0"/>
              </a:rPr>
              <a:t>Evaluation</a:t>
            </a:r>
            <a:endParaRPr lang="en-US" sz="2800" b="1" kern="0" dirty="0">
              <a:solidFill>
                <a:sysClr val="windowText" lastClr="000000"/>
              </a:solidFill>
              <a:latin typeface="Arial" charset="0"/>
              <a:ea typeface="Arial" charset="0"/>
              <a:cs typeface="Arial" charset="0"/>
              <a:sym typeface="Tahoma"/>
            </a:endParaRPr>
          </a:p>
        </p:txBody>
      </p:sp>
      <p:sp>
        <p:nvSpPr>
          <p:cNvPr id="7"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lnSpc>
                <a:spcPct val="90000"/>
              </a:lnSpc>
              <a:spcBef>
                <a:spcPct val="0"/>
              </a:spcBef>
              <a:buSzTx/>
            </a:pPr>
            <a:r>
              <a:rPr lang="en-US" sz="2400" spc="-1" dirty="0" smtClean="0">
                <a:solidFill>
                  <a:srgbClr val="000000"/>
                </a:solidFill>
                <a:uFill>
                  <a:solidFill>
                    <a:srgbClr val="FFFFFF"/>
                  </a:solidFill>
                </a:uFill>
              </a:rPr>
              <a:t>We measure the latency of data request sent to AB, which is hosted by a local server, located in the same network with the client. </a:t>
            </a:r>
            <a:endParaRPr lang="en-US" sz="2400" spc="-1" dirty="0">
              <a:solidFill>
                <a:srgbClr val="000000"/>
              </a:solidFill>
              <a:uFill>
                <a:solidFill>
                  <a:srgbClr val="FFFFFF"/>
                </a:solidFill>
              </a:uFill>
            </a:endParaRPr>
          </a:p>
          <a:p>
            <a:pPr marL="342900" indent="-342900" algn="just" eaLnBrk="1" hangingPunct="1">
              <a:lnSpc>
                <a:spcPct val="90000"/>
              </a:lnSpc>
              <a:spcBef>
                <a:spcPct val="0"/>
              </a:spcBef>
              <a:buSzTx/>
            </a:pPr>
            <a:endParaRPr lang="en-US" sz="2400" i="1" spc="-1" dirty="0" smtClean="0">
              <a:solidFill>
                <a:srgbClr val="000000"/>
              </a:solidFill>
              <a:uFill>
                <a:solidFill>
                  <a:srgbClr val="FFFFFF"/>
                </a:solidFill>
              </a:uFill>
            </a:endParaRPr>
          </a:p>
          <a:p>
            <a:pPr marL="342900" indent="-342900" algn="just" eaLnBrk="1" hangingPunct="1">
              <a:lnSpc>
                <a:spcPct val="90000"/>
              </a:lnSpc>
              <a:spcBef>
                <a:spcPct val="0"/>
              </a:spcBef>
              <a:buSzTx/>
            </a:pPr>
            <a:endParaRPr lang="en-US" sz="2400" i="1" spc="-1" dirty="0">
              <a:solidFill>
                <a:srgbClr val="000000"/>
              </a:solidFill>
              <a:uFill>
                <a:solidFill>
                  <a:srgbClr val="FFFFFF"/>
                </a:solidFill>
              </a:uFill>
            </a:endParaRPr>
          </a:p>
          <a:p>
            <a:pPr marL="342900" indent="-342900" algn="just" eaLnBrk="1" hangingPunct="1">
              <a:lnSpc>
                <a:spcPct val="90000"/>
              </a:lnSpc>
              <a:spcBef>
                <a:spcPct val="0"/>
              </a:spcBef>
              <a:buSzTx/>
            </a:pPr>
            <a:r>
              <a:rPr lang="en-US" sz="2400" spc="-1" dirty="0" smtClean="0">
                <a:solidFill>
                  <a:srgbClr val="000000"/>
                </a:solidFill>
                <a:uFill>
                  <a:solidFill>
                    <a:srgbClr val="FFFFFF"/>
                  </a:solidFill>
                </a:uFill>
              </a:rPr>
              <a:t>As a latency parameter, we record Round-Trip Time (RTT) for the data request processing at the server side (Note: we do not consider network delays in this experiment).</a:t>
            </a:r>
          </a:p>
          <a:p>
            <a:pPr marL="342900" indent="-342900" algn="just" eaLnBrk="1" hangingPunct="1">
              <a:lnSpc>
                <a:spcPct val="90000"/>
              </a:lnSpc>
              <a:spcBef>
                <a:spcPct val="0"/>
              </a:spcBef>
              <a:buSzTx/>
            </a:pPr>
            <a:endParaRPr lang="en-US" sz="2400" spc="-1" dirty="0" smtClean="0">
              <a:solidFill>
                <a:srgbClr val="000000"/>
              </a:solidFill>
              <a:uFill>
                <a:solidFill>
                  <a:srgbClr val="FFFFFF"/>
                </a:solidFill>
              </a:uFill>
            </a:endParaRPr>
          </a:p>
          <a:p>
            <a:pPr marL="342900" indent="-342900" algn="just" eaLnBrk="1" hangingPunct="1">
              <a:lnSpc>
                <a:spcPct val="90000"/>
              </a:lnSpc>
              <a:spcBef>
                <a:spcPct val="0"/>
              </a:spcBef>
              <a:buSzTx/>
            </a:pPr>
            <a:endParaRPr lang="en-US" sz="2400" spc="-1" dirty="0">
              <a:solidFill>
                <a:srgbClr val="000000"/>
              </a:solidFill>
              <a:uFill>
                <a:solidFill>
                  <a:srgbClr val="FFFFFF"/>
                </a:solidFill>
              </a:uFill>
            </a:endParaRPr>
          </a:p>
          <a:p>
            <a:pPr marL="342900" indent="-342900" algn="just" eaLnBrk="1" hangingPunct="1">
              <a:lnSpc>
                <a:spcPct val="90000"/>
              </a:lnSpc>
              <a:spcBef>
                <a:spcPct val="0"/>
              </a:spcBef>
              <a:buSzTx/>
            </a:pPr>
            <a:r>
              <a:rPr lang="en-US" sz="2400" spc="-1" dirty="0" err="1" smtClean="0">
                <a:solidFill>
                  <a:srgbClr val="000000"/>
                </a:solidFill>
                <a:uFill>
                  <a:solidFill>
                    <a:srgbClr val="FFFFFF"/>
                  </a:solidFill>
                </a:uFill>
              </a:rPr>
              <a:t>ApacheBench</a:t>
            </a:r>
            <a:r>
              <a:rPr lang="en-US" sz="2400" spc="-1" dirty="0" smtClean="0">
                <a:solidFill>
                  <a:srgbClr val="000000"/>
                </a:solidFill>
                <a:uFill>
                  <a:solidFill>
                    <a:srgbClr val="FFFFFF"/>
                  </a:solidFill>
                </a:uFill>
              </a:rPr>
              <a:t> v2.3 is used to calculate RTT measurements. We run 50 requests in a row and compute RTT average. </a:t>
            </a:r>
            <a:endParaRPr lang="en-US" sz="2400" spc="-1" dirty="0">
              <a:solidFill>
                <a:srgbClr val="000000"/>
              </a:solidFill>
              <a:uFill>
                <a:solidFill>
                  <a:srgbClr val="FFFFFF"/>
                </a:solidFill>
              </a:u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0" lvl="1" indent="0" algn="just" eaLnBrk="1" fontAlgn="auto" hangingPunct="1">
              <a:spcBef>
                <a:spcPts val="0"/>
              </a:spcBef>
              <a:spcAft>
                <a:spcPts val="0"/>
              </a:spcAft>
              <a:buSzTx/>
              <a:buNone/>
            </a:pPr>
            <a:endParaRPr lang="en-US" altLang="en-US" sz="2400" dirty="0">
              <a:solidFill>
                <a:srgbClr val="000000"/>
              </a:solidFill>
            </a:endParaRPr>
          </a:p>
        </p:txBody>
      </p:sp>
    </p:spTree>
    <p:extLst>
      <p:ext uri="{BB962C8B-B14F-4D97-AF65-F5344CB8AC3E}">
        <p14:creationId xmlns:p14="http://schemas.microsoft.com/office/powerpoint/2010/main" val="60662892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41</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r>
              <a:rPr lang="en-US" altLang="en-US" sz="2800" b="1" dirty="0" smtClean="0">
                <a:solidFill>
                  <a:srgbClr val="000000"/>
                </a:solidFill>
                <a:latin typeface="Arial" charset="0"/>
                <a:ea typeface="Arial" charset="0"/>
                <a:cs typeface="Arial" charset="0"/>
              </a:rPr>
              <a:t>Evaluation</a:t>
            </a:r>
            <a:endParaRPr lang="en-US" sz="2800" b="1" kern="0" dirty="0">
              <a:solidFill>
                <a:sysClr val="windowText" lastClr="000000"/>
              </a:solidFill>
              <a:latin typeface="Arial" charset="0"/>
              <a:ea typeface="Arial" charset="0"/>
              <a:cs typeface="Arial" charset="0"/>
              <a:sym typeface="Tahoma"/>
            </a:endParaRPr>
          </a:p>
        </p:txBody>
      </p:sp>
      <p:sp>
        <p:nvSpPr>
          <p:cNvPr id="6" name="Content Placeholder 2"/>
          <p:cNvSpPr txBox="1">
            <a:spLocks/>
          </p:cNvSpPr>
          <p:nvPr/>
        </p:nvSpPr>
        <p:spPr bwMode="auto">
          <a:xfrm>
            <a:off x="457200" y="1333500"/>
            <a:ext cx="8382000"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eaLnBrk="1" hangingPunct="1">
              <a:lnSpc>
                <a:spcPct val="90000"/>
              </a:lnSpc>
              <a:spcBef>
                <a:spcPct val="0"/>
              </a:spcBef>
              <a:buSzTx/>
            </a:pPr>
            <a:r>
              <a:rPr lang="en-US" sz="2400" spc="-1" dirty="0" smtClean="0">
                <a:solidFill>
                  <a:srgbClr val="000000"/>
                </a:solidFill>
                <a:uFill>
                  <a:solidFill>
                    <a:srgbClr val="FFFFFF"/>
                  </a:solidFill>
                </a:uFill>
              </a:rPr>
              <a:t>Our initial work shows that the policies enforced for each AB access raise the access time exponentially where as a simple python simulation of file access (one time authentication example) stays almost constant for multiple entities. </a:t>
            </a:r>
          </a:p>
          <a:p>
            <a:pPr marL="342900" indent="-342900" algn="just" eaLnBrk="1" hangingPunct="1">
              <a:lnSpc>
                <a:spcPct val="90000"/>
              </a:lnSpc>
              <a:spcBef>
                <a:spcPct val="0"/>
              </a:spcBef>
              <a:buSzTx/>
            </a:pPr>
            <a:endParaRPr lang="en-US" sz="2400" spc="-1" dirty="0" smtClean="0">
              <a:solidFill>
                <a:srgbClr val="000000"/>
              </a:solidFill>
              <a:uFill>
                <a:solidFill>
                  <a:srgbClr val="FFFFFF"/>
                </a:solidFill>
              </a:uFill>
            </a:endParaRPr>
          </a:p>
          <a:p>
            <a:pPr marL="342900" lvl="1" indent="-342900" algn="just" eaLnBrk="1" fontAlgn="auto" hangingPunct="1">
              <a:spcBef>
                <a:spcPts val="0"/>
              </a:spcBef>
              <a:spcAft>
                <a:spcPts val="0"/>
              </a:spcAft>
              <a:buSzTx/>
              <a:buFont typeface="Arial" charset="0"/>
              <a:buChar char="•"/>
            </a:pPr>
            <a:endParaRPr lang="en-US" altLang="en-US" sz="2400" dirty="0" smtClean="0">
              <a:solidFill>
                <a:srgbClr val="000000"/>
              </a:solidFill>
            </a:endParaRPr>
          </a:p>
          <a:p>
            <a:pPr marL="0" lvl="1" indent="0" algn="just" eaLnBrk="1" fontAlgn="auto" hangingPunct="1">
              <a:spcBef>
                <a:spcPts val="0"/>
              </a:spcBef>
              <a:spcAft>
                <a:spcPts val="0"/>
              </a:spcAft>
              <a:buSzTx/>
              <a:buNone/>
            </a:pPr>
            <a:endParaRPr lang="en-US" altLang="en-US" sz="2400" dirty="0">
              <a:solidFill>
                <a:srgbClr val="0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695" y="2996252"/>
            <a:ext cx="4745621" cy="3550198"/>
          </a:xfrm>
          <a:prstGeom prst="rect">
            <a:avLst/>
          </a:prstGeom>
        </p:spPr>
      </p:pic>
    </p:spTree>
    <p:extLst>
      <p:ext uri="{BB962C8B-B14F-4D97-AF65-F5344CB8AC3E}">
        <p14:creationId xmlns:p14="http://schemas.microsoft.com/office/powerpoint/2010/main" val="211269201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42</a:t>
            </a:r>
            <a:endParaRPr sz="1300" kern="0" dirty="0">
              <a:solidFill>
                <a:sysClr val="windowText" lastClr="000000"/>
              </a:solidFill>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715837" y="2427065"/>
            <a:ext cx="7968953" cy="1144800"/>
          </a:xfrm>
        </p:spPr>
        <p:txBody>
          <a:bodyPr/>
          <a:lstStyle/>
          <a:p>
            <a:r>
              <a:rPr lang="en-US" sz="2800" dirty="0" smtClean="0">
                <a:solidFill>
                  <a:schemeClr val="tx1"/>
                </a:solidFill>
              </a:rPr>
              <a:t>Cognitive Autonomy</a:t>
            </a:r>
            <a:endParaRPr lang="en-US" sz="2800" dirty="0">
              <a:solidFill>
                <a:schemeClr val="tx1"/>
              </a:solidFill>
            </a:endParaRPr>
          </a:p>
        </p:txBody>
      </p:sp>
      <p:sp>
        <p:nvSpPr>
          <p:cNvPr id="9" name="TextBox 8"/>
          <p:cNvSpPr txBox="1"/>
          <p:nvPr/>
        </p:nvSpPr>
        <p:spPr>
          <a:xfrm>
            <a:off x="992848" y="3278497"/>
            <a:ext cx="7436509" cy="461665"/>
          </a:xfrm>
          <a:prstGeom prst="rect">
            <a:avLst/>
          </a:prstGeom>
          <a:noFill/>
        </p:spPr>
        <p:txBody>
          <a:bodyPr wrap="square" rtlCol="0">
            <a:spAutoFit/>
          </a:bodyPr>
          <a:lstStyle/>
          <a:p>
            <a:pPr algn="ctr"/>
            <a:r>
              <a:rPr lang="en-US" sz="2400" dirty="0" smtClean="0">
                <a:solidFill>
                  <a:schemeClr val="bg1">
                    <a:lumMod val="50000"/>
                  </a:schemeClr>
                </a:solidFill>
              </a:rPr>
              <a:t>Anomaly Detection </a:t>
            </a:r>
            <a:endParaRPr lang="en-US" sz="2400" dirty="0">
              <a:solidFill>
                <a:schemeClr val="bg1">
                  <a:lumMod val="50000"/>
                </a:schemeClr>
              </a:solidFill>
            </a:endParaRPr>
          </a:p>
        </p:txBody>
      </p:sp>
    </p:spTree>
    <p:extLst>
      <p:ext uri="{BB962C8B-B14F-4D97-AF65-F5344CB8AC3E}">
        <p14:creationId xmlns:p14="http://schemas.microsoft.com/office/powerpoint/2010/main" val="651987518"/>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43</a:t>
            </a:r>
            <a:endParaRPr sz="1300" kern="0" dirty="0">
              <a:solidFill>
                <a:sysClr val="windowText" lastClr="000000"/>
              </a:solidFill>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773417" y="2474907"/>
            <a:ext cx="3065947" cy="2720547"/>
          </a:xfrm>
          <a:prstGeom prst="rect">
            <a:avLst/>
          </a:prstGeom>
          <a:noFill/>
          <a:ln w="38100" cap="flat">
            <a:solidFill>
              <a:schemeClr val="accent6">
                <a:lumMod val="60000"/>
                <a:lumOff val="4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9"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Comprehensive Architecture of IAS</a:t>
            </a:r>
          </a:p>
        </p:txBody>
      </p:sp>
      <p:sp>
        <p:nvSpPr>
          <p:cNvPr id="5" name="TextBox 4"/>
          <p:cNvSpPr txBox="1"/>
          <p:nvPr/>
        </p:nvSpPr>
        <p:spPr>
          <a:xfrm>
            <a:off x="1939637" y="1131455"/>
            <a:ext cx="5576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rPr>
              <a:t>Cognitive </a:t>
            </a:r>
            <a:r>
              <a:rPr kumimoji="0" lang="en-US" sz="1800" b="1" i="0" u="none" strike="noStrike" cap="none" spc="0" normalizeH="0" baseline="0" dirty="0" smtClean="0">
                <a:ln>
                  <a:noFill/>
                </a:ln>
                <a:solidFill>
                  <a:schemeClr val="accent6">
                    <a:lumMod val="60000"/>
                    <a:lumOff val="40000"/>
                  </a:schemeClr>
                </a:solidFill>
                <a:effectLst/>
                <a:uFillTx/>
                <a:latin typeface="Tahoma"/>
                <a:ea typeface="Tahoma"/>
                <a:cs typeface="Tahoma"/>
                <a:sym typeface="Tahoma"/>
              </a:rPr>
              <a:t>Autonomy</a:t>
            </a:r>
            <a:endPar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endParaRPr>
          </a:p>
        </p:txBody>
      </p:sp>
      <p:sp>
        <p:nvSpPr>
          <p:cNvPr id="8" name="TextBox 7"/>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
        <p:nvSpPr>
          <p:cNvPr id="10" name="TextBox 9"/>
          <p:cNvSpPr txBox="1"/>
          <p:nvPr/>
        </p:nvSpPr>
        <p:spPr>
          <a:xfrm>
            <a:off x="4288043" y="1660016"/>
            <a:ext cx="2169459" cy="323163"/>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a:ln>
                  <a:noFill/>
                </a:ln>
                <a:solidFill>
                  <a:srgbClr val="000000"/>
                </a:solidFill>
                <a:effectLst/>
                <a:uFillTx/>
                <a:latin typeface="Arial" charset="0"/>
                <a:ea typeface="Arial" charset="0"/>
                <a:cs typeface="Arial" charset="0"/>
                <a:sym typeface="Tahoma"/>
              </a:rPr>
              <a:t>Adaptive</a:t>
            </a:r>
            <a:r>
              <a:rPr kumimoji="0" lang="en-US" sz="1500" b="1" i="0" u="none" strike="noStrike" cap="none" spc="0" normalizeH="0">
                <a:ln>
                  <a:noFill/>
                </a:ln>
                <a:solidFill>
                  <a:srgbClr val="000000"/>
                </a:solidFill>
                <a:effectLst/>
                <a:uFillTx/>
                <a:latin typeface="Arial" charset="0"/>
                <a:ea typeface="Arial" charset="0"/>
                <a:cs typeface="Arial" charset="0"/>
                <a:sym typeface="Tahoma"/>
              </a:rPr>
              <a:t> action</a:t>
            </a:r>
            <a:endPar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Tree>
    <p:extLst>
      <p:ext uri="{BB962C8B-B14F-4D97-AF65-F5344CB8AC3E}">
        <p14:creationId xmlns:p14="http://schemas.microsoft.com/office/powerpoint/2010/main" val="44796298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1"/>
                </a:solidFill>
              </a:rPr>
              <a:t>Distributed Service Monitoring / Anomaly Detection System</a:t>
            </a:r>
            <a:endParaRPr lang="en-US" b="1" dirty="0">
              <a:solidFill>
                <a:schemeClr val="tx1"/>
              </a:solidFill>
            </a:endParaRPr>
          </a:p>
        </p:txBody>
      </p:sp>
      <p:sp>
        <p:nvSpPr>
          <p:cNvPr id="6" name="Magnetic Disk 5"/>
          <p:cNvSpPr/>
          <p:nvPr/>
        </p:nvSpPr>
        <p:spPr>
          <a:xfrm>
            <a:off x="4054972" y="4470178"/>
            <a:ext cx="1256313" cy="1267957"/>
          </a:xfrm>
          <a:prstGeom prst="flowChartMagneticDisk">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7" name="Process 6"/>
          <p:cNvSpPr/>
          <p:nvPr/>
        </p:nvSpPr>
        <p:spPr>
          <a:xfrm>
            <a:off x="3222021" y="4021212"/>
            <a:ext cx="2769212" cy="2169867"/>
          </a:xfrm>
          <a:prstGeom prst="flowChartProcess">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9" name="Process 8"/>
          <p:cNvSpPr/>
          <p:nvPr/>
        </p:nvSpPr>
        <p:spPr>
          <a:xfrm>
            <a:off x="410040" y="2170914"/>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 name="Process 9"/>
          <p:cNvSpPr/>
          <p:nvPr/>
        </p:nvSpPr>
        <p:spPr>
          <a:xfrm>
            <a:off x="6832140" y="2119601"/>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 name="Process 10"/>
          <p:cNvSpPr/>
          <p:nvPr/>
        </p:nvSpPr>
        <p:spPr>
          <a:xfrm>
            <a:off x="3642540" y="1626869"/>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 name="Process 11"/>
          <p:cNvSpPr/>
          <p:nvPr/>
        </p:nvSpPr>
        <p:spPr>
          <a:xfrm>
            <a:off x="422868" y="469745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3" name="Process 12"/>
          <p:cNvSpPr/>
          <p:nvPr/>
        </p:nvSpPr>
        <p:spPr>
          <a:xfrm>
            <a:off x="6832140" y="469745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9" name="TextBox 18"/>
          <p:cNvSpPr txBox="1"/>
          <p:nvPr/>
        </p:nvSpPr>
        <p:spPr>
          <a:xfrm>
            <a:off x="3899120" y="5827931"/>
            <a:ext cx="165800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Central Monitor</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20" name="TextBox 19"/>
          <p:cNvSpPr txBox="1"/>
          <p:nvPr/>
        </p:nvSpPr>
        <p:spPr>
          <a:xfrm>
            <a:off x="1425858" y="3361513"/>
            <a:ext cx="99001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A</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1" name="TextBox 20"/>
          <p:cNvSpPr txBox="1"/>
          <p:nvPr/>
        </p:nvSpPr>
        <p:spPr>
          <a:xfrm>
            <a:off x="4656046" y="2813301"/>
            <a:ext cx="96927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B</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2" name="TextBox 21"/>
          <p:cNvSpPr txBox="1"/>
          <p:nvPr/>
        </p:nvSpPr>
        <p:spPr>
          <a:xfrm>
            <a:off x="7826531" y="3294173"/>
            <a:ext cx="97157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C</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3" name="TextBox 22"/>
          <p:cNvSpPr txBox="1"/>
          <p:nvPr/>
        </p:nvSpPr>
        <p:spPr>
          <a:xfrm>
            <a:off x="1400213" y="5882916"/>
            <a:ext cx="98750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D</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4" name="TextBox 23"/>
          <p:cNvSpPr txBox="1"/>
          <p:nvPr/>
        </p:nvSpPr>
        <p:spPr>
          <a:xfrm>
            <a:off x="7821261" y="5874071"/>
            <a:ext cx="96346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E</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6" name="TextBox 25"/>
          <p:cNvSpPr txBox="1"/>
          <p:nvPr/>
        </p:nvSpPr>
        <p:spPr>
          <a:xfrm>
            <a:off x="1348897" y="226542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7" name="TextBox 26"/>
          <p:cNvSpPr txBox="1"/>
          <p:nvPr/>
        </p:nvSpPr>
        <p:spPr>
          <a:xfrm>
            <a:off x="1629587" y="2661553"/>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8" name="TextBox 27"/>
          <p:cNvSpPr txBox="1"/>
          <p:nvPr/>
        </p:nvSpPr>
        <p:spPr>
          <a:xfrm>
            <a:off x="1361726" y="3060757"/>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S3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9" name="TextBox 28"/>
          <p:cNvSpPr txBox="1"/>
          <p:nvPr/>
        </p:nvSpPr>
        <p:spPr>
          <a:xfrm>
            <a:off x="4859624" y="177928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S4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0" name="TextBox 29"/>
          <p:cNvSpPr txBox="1"/>
          <p:nvPr/>
        </p:nvSpPr>
        <p:spPr>
          <a:xfrm>
            <a:off x="4656998" y="235151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S5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1" name="TextBox 30"/>
          <p:cNvSpPr txBox="1"/>
          <p:nvPr/>
        </p:nvSpPr>
        <p:spPr>
          <a:xfrm>
            <a:off x="8044194" y="2184405"/>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S6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2" name="TextBox 31"/>
          <p:cNvSpPr txBox="1"/>
          <p:nvPr/>
        </p:nvSpPr>
        <p:spPr>
          <a:xfrm>
            <a:off x="8044194" y="259587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S7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4" name="TextBox 33"/>
          <p:cNvSpPr txBox="1"/>
          <p:nvPr/>
        </p:nvSpPr>
        <p:spPr>
          <a:xfrm>
            <a:off x="8044194" y="300609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S9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5" name="TextBox 34"/>
          <p:cNvSpPr txBox="1"/>
          <p:nvPr/>
        </p:nvSpPr>
        <p:spPr>
          <a:xfrm>
            <a:off x="1348897" y="479976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S10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6" name="TextBox 35"/>
          <p:cNvSpPr txBox="1"/>
          <p:nvPr/>
        </p:nvSpPr>
        <p:spPr>
          <a:xfrm>
            <a:off x="7797448" y="481763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7" name="TextBox 36"/>
          <p:cNvSpPr txBox="1"/>
          <p:nvPr/>
        </p:nvSpPr>
        <p:spPr>
          <a:xfrm>
            <a:off x="7805163" y="534707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39" name="Straight Arrow Connector 38"/>
          <p:cNvCxnSpPr>
            <a:stCxn id="26" idx="1"/>
          </p:cNvCxnSpPr>
          <p:nvPr/>
        </p:nvCxnSpPr>
        <p:spPr>
          <a:xfrm flipH="1">
            <a:off x="810070" y="2434697"/>
            <a:ext cx="538827" cy="58952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1" name="Straight Arrow Connector 40"/>
          <p:cNvCxnSpPr>
            <a:stCxn id="27" idx="1"/>
            <a:endCxn id="86" idx="3"/>
          </p:cNvCxnSpPr>
          <p:nvPr/>
        </p:nvCxnSpPr>
        <p:spPr>
          <a:xfrm flipH="1">
            <a:off x="810070" y="2830829"/>
            <a:ext cx="819517" cy="364263"/>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3" name="Straight Arrow Connector 42"/>
          <p:cNvCxnSpPr>
            <a:stCxn id="28" idx="1"/>
          </p:cNvCxnSpPr>
          <p:nvPr/>
        </p:nvCxnSpPr>
        <p:spPr>
          <a:xfrm flipH="1">
            <a:off x="810070" y="3230033"/>
            <a:ext cx="551656" cy="131480"/>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9" name="Straight Arrow Connector 48"/>
          <p:cNvCxnSpPr>
            <a:stCxn id="29" idx="1"/>
          </p:cNvCxnSpPr>
          <p:nvPr/>
        </p:nvCxnSpPr>
        <p:spPr>
          <a:xfrm flipH="1">
            <a:off x="4054972" y="1948560"/>
            <a:ext cx="804652" cy="572228"/>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1" name="Straight Arrow Connector 50"/>
          <p:cNvCxnSpPr>
            <a:stCxn id="30" idx="1"/>
            <a:endCxn id="108" idx="3"/>
          </p:cNvCxnSpPr>
          <p:nvPr/>
        </p:nvCxnSpPr>
        <p:spPr>
          <a:xfrm flipH="1">
            <a:off x="4060651" y="2520788"/>
            <a:ext cx="596347" cy="11919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3" name="Straight Arrow Connector 52"/>
          <p:cNvCxnSpPr>
            <a:stCxn id="35" idx="1"/>
            <a:endCxn id="127" idx="3"/>
          </p:cNvCxnSpPr>
          <p:nvPr/>
        </p:nvCxnSpPr>
        <p:spPr>
          <a:xfrm flipH="1">
            <a:off x="976849" y="4969037"/>
            <a:ext cx="372048" cy="73916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5" name="Straight Arrow Connector 54"/>
          <p:cNvCxnSpPr>
            <a:stCxn id="31" idx="1"/>
          </p:cNvCxnSpPr>
          <p:nvPr/>
        </p:nvCxnSpPr>
        <p:spPr>
          <a:xfrm flipH="1">
            <a:off x="7276875" y="2353681"/>
            <a:ext cx="767319" cy="5018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7" name="Straight Arrow Connector 56"/>
          <p:cNvCxnSpPr/>
          <p:nvPr/>
        </p:nvCxnSpPr>
        <p:spPr>
          <a:xfrm flipH="1">
            <a:off x="7276875" y="2855550"/>
            <a:ext cx="738837" cy="15054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8" name="Straight Arrow Connector 57"/>
          <p:cNvCxnSpPr>
            <a:stCxn id="34" idx="1"/>
            <a:endCxn id="119" idx="3"/>
          </p:cNvCxnSpPr>
          <p:nvPr/>
        </p:nvCxnSpPr>
        <p:spPr>
          <a:xfrm flipH="1" flipV="1">
            <a:off x="7269297" y="3144656"/>
            <a:ext cx="774897" cy="3071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3" name="Straight Arrow Connector 62"/>
          <p:cNvCxnSpPr>
            <a:stCxn id="36" idx="1"/>
          </p:cNvCxnSpPr>
          <p:nvPr/>
        </p:nvCxnSpPr>
        <p:spPr>
          <a:xfrm flipH="1">
            <a:off x="7280360" y="4986912"/>
            <a:ext cx="517088" cy="4473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5" name="Straight Arrow Connector 64"/>
          <p:cNvCxnSpPr>
            <a:stCxn id="37" idx="1"/>
            <a:endCxn id="114" idx="3"/>
          </p:cNvCxnSpPr>
          <p:nvPr/>
        </p:nvCxnSpPr>
        <p:spPr>
          <a:xfrm flipH="1">
            <a:off x="7276875" y="5516348"/>
            <a:ext cx="528288" cy="19146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9" name="Straight Arrow Connector 68"/>
          <p:cNvCxnSpPr>
            <a:stCxn id="86" idx="2"/>
          </p:cNvCxnSpPr>
          <p:nvPr/>
        </p:nvCxnSpPr>
        <p:spPr>
          <a:xfrm>
            <a:off x="622884" y="3610589"/>
            <a:ext cx="3538763" cy="959521"/>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0" name="Straight Arrow Connector 69"/>
          <p:cNvCxnSpPr>
            <a:stCxn id="108" idx="2"/>
            <a:endCxn id="6" idx="1"/>
          </p:cNvCxnSpPr>
          <p:nvPr/>
        </p:nvCxnSpPr>
        <p:spPr>
          <a:xfrm>
            <a:off x="3873465" y="3055477"/>
            <a:ext cx="809664" cy="1414701"/>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2" name="Straight Arrow Connector 71"/>
          <p:cNvCxnSpPr>
            <a:stCxn id="119" idx="2"/>
          </p:cNvCxnSpPr>
          <p:nvPr/>
        </p:nvCxnSpPr>
        <p:spPr>
          <a:xfrm flipH="1">
            <a:off x="5227573" y="3560153"/>
            <a:ext cx="1854538" cy="1043975"/>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5" name="Straight Arrow Connector 74"/>
          <p:cNvCxnSpPr>
            <a:stCxn id="127" idx="3"/>
            <a:endCxn id="6" idx="2"/>
          </p:cNvCxnSpPr>
          <p:nvPr/>
        </p:nvCxnSpPr>
        <p:spPr>
          <a:xfrm flipV="1">
            <a:off x="976849" y="5104157"/>
            <a:ext cx="3078123" cy="604042"/>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8" name="Straight Arrow Connector 77"/>
          <p:cNvCxnSpPr>
            <a:stCxn id="114" idx="1"/>
            <a:endCxn id="6" idx="4"/>
          </p:cNvCxnSpPr>
          <p:nvPr/>
        </p:nvCxnSpPr>
        <p:spPr>
          <a:xfrm flipH="1" flipV="1">
            <a:off x="5311285" y="5104157"/>
            <a:ext cx="1591217" cy="603656"/>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3" name="TextBox 82"/>
          <p:cNvSpPr txBox="1"/>
          <p:nvPr/>
        </p:nvSpPr>
        <p:spPr>
          <a:xfrm>
            <a:off x="1066655" y="236179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4" name="TextBox 83"/>
          <p:cNvSpPr txBox="1"/>
          <p:nvPr/>
        </p:nvSpPr>
        <p:spPr>
          <a:xfrm>
            <a:off x="1219055" y="2719445"/>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5" name="TextBox 84"/>
          <p:cNvSpPr txBox="1"/>
          <p:nvPr/>
        </p:nvSpPr>
        <p:spPr>
          <a:xfrm>
            <a:off x="1012243" y="305143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6" name="TextBox 85"/>
          <p:cNvSpPr txBox="1"/>
          <p:nvPr/>
        </p:nvSpPr>
        <p:spPr>
          <a:xfrm>
            <a:off x="435697" y="2779594"/>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91" name="Magnetic Disk 90"/>
          <p:cNvSpPr/>
          <p:nvPr/>
        </p:nvSpPr>
        <p:spPr>
          <a:xfrm>
            <a:off x="474184" y="2199397"/>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cxnSp>
        <p:nvCxnSpPr>
          <p:cNvPr id="101" name="Straight Arrow Connector 100"/>
          <p:cNvCxnSpPr>
            <a:stCxn id="91" idx="3"/>
            <a:endCxn id="86" idx="0"/>
          </p:cNvCxnSpPr>
          <p:nvPr/>
        </p:nvCxnSpPr>
        <p:spPr>
          <a:xfrm>
            <a:off x="622883" y="2536098"/>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3" name="Magnetic Disk 102"/>
          <p:cNvSpPr/>
          <p:nvPr/>
        </p:nvSpPr>
        <p:spPr>
          <a:xfrm>
            <a:off x="3693856" y="1667236"/>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8" name="TextBox 107"/>
          <p:cNvSpPr txBox="1"/>
          <p:nvPr/>
        </p:nvSpPr>
        <p:spPr>
          <a:xfrm>
            <a:off x="3686278" y="2224482"/>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MB</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09" name="Straight Arrow Connector 108"/>
          <p:cNvCxnSpPr/>
          <p:nvPr/>
        </p:nvCxnSpPr>
        <p:spPr>
          <a:xfrm>
            <a:off x="3860632" y="2003937"/>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3" name="Magnetic Disk 112"/>
          <p:cNvSpPr/>
          <p:nvPr/>
        </p:nvSpPr>
        <p:spPr>
          <a:xfrm>
            <a:off x="6910080" y="4735069"/>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4" name="TextBox 113"/>
          <p:cNvSpPr txBox="1"/>
          <p:nvPr/>
        </p:nvSpPr>
        <p:spPr>
          <a:xfrm>
            <a:off x="6902502" y="5292315"/>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ME</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15" name="Straight Arrow Connector 114"/>
          <p:cNvCxnSpPr/>
          <p:nvPr/>
        </p:nvCxnSpPr>
        <p:spPr>
          <a:xfrm>
            <a:off x="7076856" y="5071770"/>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8" name="Magnetic Disk 117"/>
          <p:cNvSpPr/>
          <p:nvPr/>
        </p:nvSpPr>
        <p:spPr>
          <a:xfrm>
            <a:off x="6902502" y="2171912"/>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9" name="TextBox 118"/>
          <p:cNvSpPr txBox="1"/>
          <p:nvPr/>
        </p:nvSpPr>
        <p:spPr>
          <a:xfrm>
            <a:off x="6894924" y="2729158"/>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MC</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0" name="Straight Arrow Connector 119"/>
          <p:cNvCxnSpPr/>
          <p:nvPr/>
        </p:nvCxnSpPr>
        <p:spPr>
          <a:xfrm>
            <a:off x="7069278" y="2508613"/>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6" name="Magnetic Disk 125"/>
          <p:cNvSpPr/>
          <p:nvPr/>
        </p:nvSpPr>
        <p:spPr>
          <a:xfrm>
            <a:off x="467208" y="4735455"/>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7" name="TextBox 126"/>
          <p:cNvSpPr txBox="1"/>
          <p:nvPr/>
        </p:nvSpPr>
        <p:spPr>
          <a:xfrm>
            <a:off x="459631" y="5292701"/>
            <a:ext cx="517218"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MD</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8" name="Straight Arrow Connector 127"/>
          <p:cNvCxnSpPr/>
          <p:nvPr/>
        </p:nvCxnSpPr>
        <p:spPr>
          <a:xfrm>
            <a:off x="633984" y="5072156"/>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3" name="TextBox 132"/>
          <p:cNvSpPr txBox="1"/>
          <p:nvPr/>
        </p:nvSpPr>
        <p:spPr>
          <a:xfrm>
            <a:off x="1000713" y="5046763"/>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4" name="TextBox 133"/>
          <p:cNvSpPr txBox="1"/>
          <p:nvPr/>
        </p:nvSpPr>
        <p:spPr>
          <a:xfrm>
            <a:off x="4323620" y="193317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5" name="TextBox 134"/>
          <p:cNvSpPr txBox="1"/>
          <p:nvPr/>
        </p:nvSpPr>
        <p:spPr>
          <a:xfrm>
            <a:off x="4411875" y="227799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6" name="TextBox 135"/>
          <p:cNvSpPr txBox="1"/>
          <p:nvPr/>
        </p:nvSpPr>
        <p:spPr>
          <a:xfrm>
            <a:off x="7464244" y="2359828"/>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7" name="TextBox 136"/>
          <p:cNvSpPr txBox="1"/>
          <p:nvPr/>
        </p:nvSpPr>
        <p:spPr>
          <a:xfrm>
            <a:off x="7616644" y="265333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8" name="TextBox 137"/>
          <p:cNvSpPr txBox="1"/>
          <p:nvPr/>
        </p:nvSpPr>
        <p:spPr>
          <a:xfrm>
            <a:off x="7769044" y="293401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9" name="TextBox 138"/>
          <p:cNvSpPr txBox="1"/>
          <p:nvPr/>
        </p:nvSpPr>
        <p:spPr>
          <a:xfrm>
            <a:off x="7395201" y="4906359"/>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0" name="TextBox 139"/>
          <p:cNvSpPr txBox="1"/>
          <p:nvPr/>
        </p:nvSpPr>
        <p:spPr>
          <a:xfrm>
            <a:off x="7521943" y="530249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1" name="TextBox 140"/>
          <p:cNvSpPr txBox="1"/>
          <p:nvPr/>
        </p:nvSpPr>
        <p:spPr>
          <a:xfrm>
            <a:off x="6709377" y="1359858"/>
            <a:ext cx="2047155"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sym typeface="Tahoma"/>
              </a:rPr>
              <a:t>*: service </a:t>
            </a:r>
            <a:r>
              <a:rPr lang="en-US" sz="1400" dirty="0" smtClean="0">
                <a:solidFill>
                  <a:srgbClr val="000000"/>
                </a:solidFill>
              </a:rPr>
              <a:t>request data</a:t>
            </a:r>
          </a:p>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FF0000"/>
                </a:solidFill>
                <a:effectLst/>
                <a:uFillTx/>
                <a:sym typeface="Tahoma"/>
              </a:rPr>
              <a:t>*: summary</a:t>
            </a:r>
            <a:r>
              <a:rPr kumimoji="0" lang="en-US" sz="1400" b="0" i="0" u="none" strike="noStrike" cap="none" spc="0" normalizeH="0" dirty="0" smtClean="0">
                <a:ln>
                  <a:noFill/>
                </a:ln>
                <a:solidFill>
                  <a:srgbClr val="FF0000"/>
                </a:solidFill>
                <a:effectLst/>
                <a:uFillTx/>
                <a:sym typeface="Tahoma"/>
              </a:rPr>
              <a:t> service</a:t>
            </a:r>
            <a:r>
              <a:rPr lang="en-US" sz="1400" dirty="0">
                <a:solidFill>
                  <a:srgbClr val="FF0000"/>
                </a:solidFill>
                <a:sym typeface="Tahoma"/>
              </a:rPr>
              <a:t> </a:t>
            </a:r>
            <a:r>
              <a:rPr kumimoji="0" lang="en-US" sz="1400" b="0" i="0" u="none" strike="noStrike" cap="none" spc="0" normalizeH="0" dirty="0" smtClean="0">
                <a:ln>
                  <a:noFill/>
                </a:ln>
                <a:solidFill>
                  <a:srgbClr val="FF0000"/>
                </a:solidFill>
                <a:effectLst/>
                <a:uFillTx/>
                <a:sym typeface="Tahoma"/>
              </a:rPr>
              <a:t>data</a:t>
            </a:r>
            <a:endParaRPr kumimoji="0" lang="en-US" sz="1400" b="0" i="0" u="none" strike="noStrike" cap="none" spc="0" normalizeH="0" baseline="0" dirty="0">
              <a:ln>
                <a:noFill/>
              </a:ln>
              <a:solidFill>
                <a:srgbClr val="FF0000"/>
              </a:solidFill>
              <a:effectLst/>
              <a:uFillTx/>
              <a:sym typeface="Tahoma"/>
            </a:endParaRPr>
          </a:p>
        </p:txBody>
      </p:sp>
      <p:sp>
        <p:nvSpPr>
          <p:cNvPr id="142" name="Rectangle 141"/>
          <p:cNvSpPr/>
          <p:nvPr/>
        </p:nvSpPr>
        <p:spPr>
          <a:xfrm>
            <a:off x="4119188" y="3382466"/>
            <a:ext cx="310677" cy="369332"/>
          </a:xfrm>
          <a:prstGeom prst="rect">
            <a:avLst/>
          </a:prstGeom>
        </p:spPr>
        <p:txBody>
          <a:bodyPr wrap="none">
            <a:spAutoFit/>
          </a:bodyPr>
          <a:lstStyle/>
          <a:p>
            <a:r>
              <a:rPr lang="en-US" dirty="0">
                <a:solidFill>
                  <a:srgbClr val="FF0000"/>
                </a:solidFill>
              </a:rPr>
              <a:t>*</a:t>
            </a:r>
            <a:endParaRPr lang="en-US" dirty="0"/>
          </a:p>
        </p:txBody>
      </p:sp>
      <p:sp>
        <p:nvSpPr>
          <p:cNvPr id="143" name="Rectangle 142"/>
          <p:cNvSpPr/>
          <p:nvPr/>
        </p:nvSpPr>
        <p:spPr>
          <a:xfrm>
            <a:off x="6139084" y="3716245"/>
            <a:ext cx="310677" cy="369332"/>
          </a:xfrm>
          <a:prstGeom prst="rect">
            <a:avLst/>
          </a:prstGeom>
        </p:spPr>
        <p:txBody>
          <a:bodyPr wrap="none">
            <a:spAutoFit/>
          </a:bodyPr>
          <a:lstStyle/>
          <a:p>
            <a:r>
              <a:rPr lang="en-US" dirty="0">
                <a:solidFill>
                  <a:srgbClr val="FF0000"/>
                </a:solidFill>
              </a:rPr>
              <a:t>*</a:t>
            </a:r>
            <a:endParaRPr lang="en-US" dirty="0"/>
          </a:p>
        </p:txBody>
      </p:sp>
      <p:sp>
        <p:nvSpPr>
          <p:cNvPr id="144" name="Rectangle 143"/>
          <p:cNvSpPr/>
          <p:nvPr/>
        </p:nvSpPr>
        <p:spPr>
          <a:xfrm>
            <a:off x="2551893" y="3943744"/>
            <a:ext cx="310677" cy="369332"/>
          </a:xfrm>
          <a:prstGeom prst="rect">
            <a:avLst/>
          </a:prstGeom>
        </p:spPr>
        <p:txBody>
          <a:bodyPr wrap="none">
            <a:spAutoFit/>
          </a:bodyPr>
          <a:lstStyle/>
          <a:p>
            <a:r>
              <a:rPr lang="en-US" dirty="0">
                <a:solidFill>
                  <a:srgbClr val="FF0000"/>
                </a:solidFill>
              </a:rPr>
              <a:t>*</a:t>
            </a:r>
            <a:endParaRPr lang="en-US" dirty="0"/>
          </a:p>
        </p:txBody>
      </p:sp>
      <p:sp>
        <p:nvSpPr>
          <p:cNvPr id="145" name="Rectangle 144"/>
          <p:cNvSpPr/>
          <p:nvPr/>
        </p:nvSpPr>
        <p:spPr>
          <a:xfrm>
            <a:off x="2527897" y="5331745"/>
            <a:ext cx="310677" cy="369332"/>
          </a:xfrm>
          <a:prstGeom prst="rect">
            <a:avLst/>
          </a:prstGeom>
        </p:spPr>
        <p:txBody>
          <a:bodyPr wrap="none">
            <a:spAutoFit/>
          </a:bodyPr>
          <a:lstStyle/>
          <a:p>
            <a:r>
              <a:rPr lang="en-US" dirty="0">
                <a:solidFill>
                  <a:srgbClr val="FF0000"/>
                </a:solidFill>
              </a:rPr>
              <a:t>*</a:t>
            </a:r>
            <a:endParaRPr lang="en-US" dirty="0"/>
          </a:p>
        </p:txBody>
      </p:sp>
      <p:sp>
        <p:nvSpPr>
          <p:cNvPr id="146" name="Rectangle 145"/>
          <p:cNvSpPr/>
          <p:nvPr/>
        </p:nvSpPr>
        <p:spPr>
          <a:xfrm>
            <a:off x="6228606" y="5259691"/>
            <a:ext cx="310677" cy="369332"/>
          </a:xfrm>
          <a:prstGeom prst="rect">
            <a:avLst/>
          </a:prstGeom>
        </p:spPr>
        <p:txBody>
          <a:bodyPr wrap="none">
            <a:spAutoFit/>
          </a:bodyPr>
          <a:lstStyle/>
          <a:p>
            <a:r>
              <a:rPr lang="en-US" dirty="0">
                <a:solidFill>
                  <a:srgbClr val="FF0000"/>
                </a:solidFill>
              </a:rPr>
              <a:t>*</a:t>
            </a:r>
            <a:endParaRPr lang="en-US" dirty="0"/>
          </a:p>
        </p:txBody>
      </p:sp>
      <p:sp>
        <p:nvSpPr>
          <p:cNvPr id="77"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44</a:t>
            </a:r>
            <a:endParaRPr sz="1300" kern="0" dirty="0">
              <a:solidFill>
                <a:sysClr val="windowText" lastClr="000000"/>
              </a:solidFill>
              <a:sym typeface="Tahoma"/>
            </a:endParaRPr>
          </a:p>
        </p:txBody>
      </p:sp>
    </p:spTree>
    <p:extLst>
      <p:ext uri="{BB962C8B-B14F-4D97-AF65-F5344CB8AC3E}">
        <p14:creationId xmlns:p14="http://schemas.microsoft.com/office/powerpoint/2010/main" val="185787525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tx1"/>
                </a:solidFill>
              </a:rPr>
              <a:t>Distributed Service Monitoring / Anomaly Detection System</a:t>
            </a:r>
          </a:p>
        </p:txBody>
      </p:sp>
      <p:sp>
        <p:nvSpPr>
          <p:cNvPr id="3" name="Text Placeholder 2"/>
          <p:cNvSpPr>
            <a:spLocks noGrp="1"/>
          </p:cNvSpPr>
          <p:nvPr>
            <p:ph type="body" idx="1"/>
          </p:nvPr>
        </p:nvSpPr>
        <p:spPr>
          <a:xfrm>
            <a:off x="202168" y="1196832"/>
            <a:ext cx="8382000" cy="5438917"/>
          </a:xfrm>
        </p:spPr>
        <p:txBody>
          <a:bodyPr>
            <a:normAutofit/>
          </a:bodyPr>
          <a:lstStyle/>
          <a:p>
            <a:pPr algn="just"/>
            <a:r>
              <a:rPr lang="en-US" sz="1800" dirty="0"/>
              <a:t>Distributed service monitoring allows for the </a:t>
            </a:r>
            <a:r>
              <a:rPr lang="en-US" sz="1800" b="1" dirty="0"/>
              <a:t>collection</a:t>
            </a:r>
            <a:r>
              <a:rPr lang="en-US" sz="1800" dirty="0"/>
              <a:t>, </a:t>
            </a:r>
            <a:r>
              <a:rPr lang="en-US" sz="1800" b="1" dirty="0"/>
              <a:t>analysis </a:t>
            </a:r>
            <a:r>
              <a:rPr lang="en-US" sz="1800" dirty="0"/>
              <a:t>and </a:t>
            </a:r>
            <a:r>
              <a:rPr lang="en-US" sz="1800" b="1" dirty="0"/>
              <a:t>reaction</a:t>
            </a:r>
            <a:r>
              <a:rPr lang="en-US" sz="1800" dirty="0"/>
              <a:t> to dynamic cyber events across all domains involved, and </a:t>
            </a:r>
            <a:r>
              <a:rPr lang="en-US" sz="1800" b="1" dirty="0"/>
              <a:t>prevents propagation of threats </a:t>
            </a:r>
            <a:r>
              <a:rPr lang="en-US" sz="1800" dirty="0"/>
              <a:t>within or outside the domain of the anomalous service by taking proactive measures (service isolation, replication).</a:t>
            </a:r>
          </a:p>
          <a:p>
            <a:pPr algn="just"/>
            <a:r>
              <a:rPr lang="en-US" sz="1800" dirty="0" smtClean="0"/>
              <a:t>The data (service requests, service performance data etc.) </a:t>
            </a:r>
            <a:r>
              <a:rPr lang="en-US" sz="1800" dirty="0"/>
              <a:t>gathered by the </a:t>
            </a:r>
            <a:r>
              <a:rPr lang="en-US" sz="1800" dirty="0" smtClean="0"/>
              <a:t>monitor </a:t>
            </a:r>
            <a:r>
              <a:rPr lang="en-US" sz="1800" i="1" dirty="0" err="1" smtClean="0"/>
              <a:t>M</a:t>
            </a:r>
            <a:r>
              <a:rPr lang="en-US" sz="1800" i="1" baseline="-25000" dirty="0" err="1" smtClean="0"/>
              <a:t>x</a:t>
            </a:r>
            <a:r>
              <a:rPr lang="en-US" sz="1800" dirty="0" smtClean="0"/>
              <a:t> </a:t>
            </a:r>
            <a:r>
              <a:rPr lang="en-US" sz="1800" dirty="0"/>
              <a:t>of each service </a:t>
            </a:r>
            <a:r>
              <a:rPr lang="en-US" sz="1800" dirty="0" smtClean="0"/>
              <a:t>domain </a:t>
            </a:r>
            <a:r>
              <a:rPr lang="en-US" sz="1800" i="1" dirty="0" smtClean="0"/>
              <a:t>x</a:t>
            </a:r>
            <a:r>
              <a:rPr lang="en-US" sz="1800" dirty="0" smtClean="0"/>
              <a:t> is stored </a:t>
            </a:r>
            <a:r>
              <a:rPr lang="en-US" sz="1800" dirty="0"/>
              <a:t>in </a:t>
            </a:r>
            <a:r>
              <a:rPr lang="en-US" sz="1800" dirty="0" smtClean="0"/>
              <a:t>the monitoring database of the domain.  </a:t>
            </a:r>
          </a:p>
          <a:p>
            <a:pPr algn="just"/>
            <a:r>
              <a:rPr lang="en-US" sz="1800" dirty="0"/>
              <a:t>Service monitoring is distributed across domains, with one monitor for each domain. Each monitor is responsible for reporting the health status of the services in its own </a:t>
            </a:r>
            <a:r>
              <a:rPr lang="en-US" sz="1800" dirty="0" smtClean="0"/>
              <a:t>domain to the central monitor. </a:t>
            </a:r>
          </a:p>
          <a:p>
            <a:pPr algn="just"/>
            <a:r>
              <a:rPr lang="en-US" sz="1800" dirty="0" smtClean="0"/>
              <a:t>Service monitor of each domain mines the data stored in its database to detect anomalies with services in the domain and takes measures accordingly (re-deployment, backup service creation).</a:t>
            </a:r>
          </a:p>
          <a:p>
            <a:pPr algn="just"/>
            <a:r>
              <a:rPr lang="en-US" sz="1800" dirty="0" smtClean="0"/>
              <a:t>Service monitor of each domain sends summary health status data of services to the central monitor, which is utilized for dynamic service composition. </a:t>
            </a:r>
          </a:p>
          <a:p>
            <a:endParaRPr lang="en-US" dirty="0"/>
          </a:p>
        </p:txBody>
      </p:sp>
      <p:sp>
        <p:nvSpPr>
          <p:cNvPr id="6"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45</a:t>
            </a:r>
            <a:endParaRPr sz="1300" kern="0" dirty="0">
              <a:solidFill>
                <a:sysClr val="windowText" lastClr="000000"/>
              </a:solidFill>
              <a:sym typeface="Tahoma"/>
            </a:endParaRPr>
          </a:p>
        </p:txBody>
      </p:sp>
    </p:spTree>
    <p:extLst>
      <p:ext uri="{BB962C8B-B14F-4D97-AF65-F5344CB8AC3E}">
        <p14:creationId xmlns:p14="http://schemas.microsoft.com/office/powerpoint/2010/main" val="89723382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tx1"/>
                </a:solidFill>
              </a:rPr>
              <a:t>Distributed Service Monitoring / Anomaly Detection System</a:t>
            </a:r>
            <a:endParaRPr lang="en-US" dirty="0"/>
          </a:p>
        </p:txBody>
      </p:sp>
      <p:sp>
        <p:nvSpPr>
          <p:cNvPr id="5" name="Footer Placeholder 4"/>
          <p:cNvSpPr>
            <a:spLocks noGrp="1"/>
          </p:cNvSpPr>
          <p:nvPr>
            <p:ph type="ftr" sz="quarter" idx="4294967295"/>
          </p:nvPr>
        </p:nvSpPr>
        <p:spPr>
          <a:xfrm>
            <a:off x="2543240" y="6657945"/>
            <a:ext cx="4057521" cy="200055"/>
          </a:xfrm>
          <a:prstGeom prst="rect">
            <a:avLst/>
          </a:prstGeom>
        </p:spPr>
        <p:txBody>
          <a:bodyPr/>
          <a:lstStyle/>
          <a:p>
            <a:r>
              <a:rPr lang="en-US" smtClean="0"/>
              <a:t>NORTHROP GRUMMAN PRIVATE / PROPRIETARY LEVEL I</a:t>
            </a:r>
            <a:endParaRPr lang="en-US" dirty="0"/>
          </a:p>
        </p:txBody>
      </p:sp>
      <p:sp>
        <p:nvSpPr>
          <p:cNvPr id="36" name="Can 35"/>
          <p:cNvSpPr/>
          <p:nvPr/>
        </p:nvSpPr>
        <p:spPr>
          <a:xfrm>
            <a:off x="3822800" y="5466355"/>
            <a:ext cx="1019250" cy="1216152"/>
          </a:xfrm>
          <a:prstGeom prst="can">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TextBox 36"/>
          <p:cNvSpPr txBox="1"/>
          <p:nvPr/>
        </p:nvSpPr>
        <p:spPr>
          <a:xfrm>
            <a:off x="200508" y="1147420"/>
            <a:ext cx="1024928" cy="369332"/>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Service 1</a:t>
            </a:r>
          </a:p>
        </p:txBody>
      </p:sp>
      <p:sp>
        <p:nvSpPr>
          <p:cNvPr id="38" name="TextBox 37"/>
          <p:cNvSpPr txBox="1"/>
          <p:nvPr/>
        </p:nvSpPr>
        <p:spPr>
          <a:xfrm>
            <a:off x="200508" y="2185541"/>
            <a:ext cx="1024928" cy="369332"/>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Service 2</a:t>
            </a:r>
          </a:p>
        </p:txBody>
      </p:sp>
      <p:sp>
        <p:nvSpPr>
          <p:cNvPr id="39" name="TextBox 38"/>
          <p:cNvSpPr txBox="1"/>
          <p:nvPr/>
        </p:nvSpPr>
        <p:spPr>
          <a:xfrm>
            <a:off x="200508" y="3257084"/>
            <a:ext cx="1024928" cy="369332"/>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Service 3</a:t>
            </a:r>
          </a:p>
        </p:txBody>
      </p:sp>
      <p:sp>
        <p:nvSpPr>
          <p:cNvPr id="40" name="TextBox 39"/>
          <p:cNvSpPr txBox="1"/>
          <p:nvPr/>
        </p:nvSpPr>
        <p:spPr>
          <a:xfrm>
            <a:off x="200508" y="4345341"/>
            <a:ext cx="1024928" cy="369332"/>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Service 4</a:t>
            </a:r>
          </a:p>
        </p:txBody>
      </p:sp>
      <p:sp>
        <p:nvSpPr>
          <p:cNvPr id="41" name="TextBox 40"/>
          <p:cNvSpPr txBox="1"/>
          <p:nvPr/>
        </p:nvSpPr>
        <p:spPr>
          <a:xfrm>
            <a:off x="534688" y="5308611"/>
            <a:ext cx="344039" cy="369332"/>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cs typeface="+mn-cs"/>
              </a:rPr>
              <a:t>…</a:t>
            </a:r>
            <a:endParaRPr lang="en-US" dirty="0">
              <a:solidFill>
                <a:prstClr val="black"/>
              </a:solidFill>
              <a:latin typeface="Calibri"/>
              <a:cs typeface="+mn-cs"/>
            </a:endParaRPr>
          </a:p>
        </p:txBody>
      </p:sp>
      <p:sp>
        <p:nvSpPr>
          <p:cNvPr id="42" name="TextBox 41"/>
          <p:cNvSpPr txBox="1"/>
          <p:nvPr/>
        </p:nvSpPr>
        <p:spPr>
          <a:xfrm rot="16200000">
            <a:off x="12854" y="3319081"/>
            <a:ext cx="4712656" cy="369333"/>
          </a:xfrm>
          <a:prstGeom prst="rect">
            <a:avLst/>
          </a:prstGeom>
          <a:solidFill>
            <a:srgbClr val="9BBB59"/>
          </a:solidFill>
          <a:ln>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Request Interceptors / Performance Monitor</a:t>
            </a:r>
          </a:p>
        </p:txBody>
      </p:sp>
      <p:sp>
        <p:nvSpPr>
          <p:cNvPr id="43" name="Right Arrow 42"/>
          <p:cNvSpPr/>
          <p:nvPr/>
        </p:nvSpPr>
        <p:spPr>
          <a:xfrm>
            <a:off x="1269884" y="1147420"/>
            <a:ext cx="882949"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 name="Right Arrow 43"/>
          <p:cNvSpPr/>
          <p:nvPr/>
        </p:nvSpPr>
        <p:spPr>
          <a:xfrm>
            <a:off x="1269884" y="2187219"/>
            <a:ext cx="882949"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 name="Right Arrow 44"/>
          <p:cNvSpPr/>
          <p:nvPr/>
        </p:nvSpPr>
        <p:spPr>
          <a:xfrm>
            <a:off x="1269884" y="3257084"/>
            <a:ext cx="882949"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 name="Right Arrow 45"/>
          <p:cNvSpPr/>
          <p:nvPr/>
        </p:nvSpPr>
        <p:spPr>
          <a:xfrm>
            <a:off x="1269884" y="4317279"/>
            <a:ext cx="882949"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7" name="Right Arrow 46"/>
          <p:cNvSpPr/>
          <p:nvPr/>
        </p:nvSpPr>
        <p:spPr>
          <a:xfrm>
            <a:off x="1269884" y="5308611"/>
            <a:ext cx="882949" cy="369332"/>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8" name="Right Arrow 47"/>
          <p:cNvSpPr/>
          <p:nvPr/>
        </p:nvSpPr>
        <p:spPr>
          <a:xfrm>
            <a:off x="2971574" y="6027190"/>
            <a:ext cx="854787" cy="473937"/>
          </a:xfrm>
          <a:prstGeom prst="rightArrow">
            <a:avLst/>
          </a:prstGeom>
          <a:solidFill>
            <a:srgbClr val="F79646"/>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9" name="TextBox 48"/>
          <p:cNvSpPr txBox="1"/>
          <p:nvPr/>
        </p:nvSpPr>
        <p:spPr>
          <a:xfrm>
            <a:off x="3172081" y="4414102"/>
            <a:ext cx="1402623" cy="923330"/>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cs typeface="+mn-cs"/>
              </a:rPr>
              <a:t>Interaction/</a:t>
            </a:r>
          </a:p>
          <a:p>
            <a:pPr defTabSz="457200" fontAlgn="auto">
              <a:spcBef>
                <a:spcPts val="0"/>
              </a:spcBef>
              <a:spcAft>
                <a:spcPts val="0"/>
              </a:spcAft>
            </a:pPr>
            <a:r>
              <a:rPr lang="en-US" dirty="0" smtClean="0">
                <a:solidFill>
                  <a:prstClr val="black"/>
                </a:solidFill>
                <a:latin typeface="Calibri"/>
                <a:cs typeface="+mn-cs"/>
              </a:rPr>
              <a:t>performance </a:t>
            </a:r>
          </a:p>
          <a:p>
            <a:pPr defTabSz="457200" fontAlgn="auto">
              <a:spcBef>
                <a:spcPts val="0"/>
              </a:spcBef>
              <a:spcAft>
                <a:spcPts val="0"/>
              </a:spcAft>
            </a:pPr>
            <a:r>
              <a:rPr lang="en-US" dirty="0" smtClean="0">
                <a:solidFill>
                  <a:prstClr val="black"/>
                </a:solidFill>
                <a:latin typeface="Calibri"/>
                <a:cs typeface="+mn-cs"/>
              </a:rPr>
              <a:t>data stream</a:t>
            </a:r>
            <a:endParaRPr lang="en-US" dirty="0">
              <a:solidFill>
                <a:prstClr val="black"/>
              </a:solidFill>
              <a:latin typeface="Calibri"/>
              <a:cs typeface="+mn-cs"/>
            </a:endParaRPr>
          </a:p>
        </p:txBody>
      </p:sp>
      <p:sp>
        <p:nvSpPr>
          <p:cNvPr id="50" name="Process 18"/>
          <p:cNvSpPr/>
          <p:nvPr/>
        </p:nvSpPr>
        <p:spPr>
          <a:xfrm>
            <a:off x="4332421" y="1119358"/>
            <a:ext cx="4172459" cy="2874385"/>
          </a:xfrm>
          <a:prstGeom prst="flowChartProcess">
            <a:avLst/>
          </a:prstGeom>
          <a:solidFill>
            <a:srgbClr val="8064A2">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1" name="TextBox 50"/>
          <p:cNvSpPr txBox="1"/>
          <p:nvPr/>
        </p:nvSpPr>
        <p:spPr>
          <a:xfrm>
            <a:off x="4862319" y="1245796"/>
            <a:ext cx="3358509" cy="707886"/>
          </a:xfrm>
          <a:prstGeom prst="rect">
            <a:avLst/>
          </a:prstGeom>
          <a:noFill/>
        </p:spPr>
        <p:txBody>
          <a:bodyPr wrap="square" rtlCol="0">
            <a:spAutoFit/>
          </a:bodyPr>
          <a:lstStyle/>
          <a:p>
            <a:pPr algn="ctr" defTabSz="457200" fontAlgn="auto">
              <a:spcBef>
                <a:spcPts val="0"/>
              </a:spcBef>
              <a:spcAft>
                <a:spcPts val="0"/>
              </a:spcAft>
            </a:pPr>
            <a:r>
              <a:rPr lang="en-US" sz="2000" b="1" dirty="0" smtClean="0">
                <a:solidFill>
                  <a:prstClr val="black"/>
                </a:solidFill>
                <a:latin typeface="Calibri"/>
                <a:cs typeface="+mn-cs"/>
              </a:rPr>
              <a:t>Anomaly Training/Detection </a:t>
            </a:r>
          </a:p>
          <a:p>
            <a:pPr algn="ctr" defTabSz="457200" fontAlgn="auto">
              <a:spcBef>
                <a:spcPts val="0"/>
              </a:spcBef>
              <a:spcAft>
                <a:spcPts val="0"/>
              </a:spcAft>
            </a:pPr>
            <a:r>
              <a:rPr lang="en-US" sz="2000" b="1" dirty="0" smtClean="0">
                <a:solidFill>
                  <a:prstClr val="black"/>
                </a:solidFill>
                <a:latin typeface="Calibri"/>
                <a:cs typeface="+mn-cs"/>
              </a:rPr>
              <a:t>Module</a:t>
            </a:r>
            <a:endParaRPr lang="en-US" sz="2000" b="1" dirty="0">
              <a:solidFill>
                <a:prstClr val="black"/>
              </a:solidFill>
              <a:latin typeface="Calibri"/>
              <a:cs typeface="+mn-cs"/>
            </a:endParaRPr>
          </a:p>
        </p:txBody>
      </p:sp>
      <p:sp>
        <p:nvSpPr>
          <p:cNvPr id="52" name="TextBox 51"/>
          <p:cNvSpPr txBox="1"/>
          <p:nvPr/>
        </p:nvSpPr>
        <p:spPr>
          <a:xfrm>
            <a:off x="4628393" y="2154119"/>
            <a:ext cx="1536974" cy="369332"/>
          </a:xfrm>
          <a:prstGeom prst="rect">
            <a:avLst/>
          </a:prstGeom>
          <a:solidFill>
            <a:srgbClr val="4BACC6">
              <a:lumMod val="60000"/>
              <a:lumOff val="4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Deep</a:t>
            </a:r>
            <a:r>
              <a:rPr kumimoji="0" lang="en-US" sz="1800" b="0" i="0" u="none" strike="noStrike" kern="0" cap="none" spc="0" normalizeH="0" noProof="0" dirty="0" smtClean="0">
                <a:ln>
                  <a:noFill/>
                </a:ln>
                <a:solidFill>
                  <a:prstClr val="black"/>
                </a:solidFill>
                <a:effectLst/>
                <a:uLnTx/>
                <a:uFillTx/>
                <a:latin typeface="Calibri"/>
                <a:cs typeface="+mn-cs"/>
              </a:rPr>
              <a:t> Learning</a:t>
            </a:r>
            <a:endParaRPr kumimoji="0" lang="en-US" sz="1800" b="0" i="0" u="none" strike="noStrike" kern="0" cap="none" spc="0" normalizeH="0" baseline="0" noProof="0" dirty="0" smtClean="0">
              <a:ln>
                <a:noFill/>
              </a:ln>
              <a:solidFill>
                <a:prstClr val="black"/>
              </a:solidFill>
              <a:effectLst/>
              <a:uLnTx/>
              <a:uFillTx/>
              <a:latin typeface="Calibri"/>
              <a:cs typeface="+mn-cs"/>
            </a:endParaRPr>
          </a:p>
        </p:txBody>
      </p:sp>
      <p:sp>
        <p:nvSpPr>
          <p:cNvPr id="53" name="TextBox 52"/>
          <p:cNvSpPr txBox="1"/>
          <p:nvPr/>
        </p:nvSpPr>
        <p:spPr>
          <a:xfrm>
            <a:off x="6669736" y="2327753"/>
            <a:ext cx="1572591" cy="369332"/>
          </a:xfrm>
          <a:prstGeom prst="rect">
            <a:avLst/>
          </a:prstGeom>
          <a:solidFill>
            <a:srgbClr val="4BACC6">
              <a:lumMod val="60000"/>
              <a:lumOff val="40000"/>
            </a:srgbClr>
          </a:solidFill>
          <a:ln>
            <a:solidFill>
              <a:sysClr val="windowText" lastClr="000000"/>
            </a:solidFill>
          </a:ln>
        </p:spPr>
        <p:txBody>
          <a:bodyPr wrap="none" rtlCol="0">
            <a:spAutoFit/>
          </a:bodyPr>
          <a:lstStyle>
            <a:defPPr>
              <a:defRPr lang="en-US"/>
            </a:def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One-class SVM</a:t>
            </a:r>
          </a:p>
        </p:txBody>
      </p:sp>
      <p:sp>
        <p:nvSpPr>
          <p:cNvPr id="54" name="TextBox 53"/>
          <p:cNvSpPr txBox="1"/>
          <p:nvPr/>
        </p:nvSpPr>
        <p:spPr>
          <a:xfrm>
            <a:off x="4451743" y="2918143"/>
            <a:ext cx="1102360" cy="646331"/>
          </a:xfrm>
          <a:prstGeom prst="rect">
            <a:avLst/>
          </a:prstGeom>
          <a:solidFill>
            <a:srgbClr val="4BACC6">
              <a:lumMod val="60000"/>
              <a:lumOff val="40000"/>
            </a:srgbClr>
          </a:solidFill>
          <a:ln>
            <a:solidFill>
              <a:sysClr val="windowText" lastClr="000000"/>
            </a:solidFill>
          </a:ln>
        </p:spPr>
        <p:txBody>
          <a:bodyPr wrap="none" rtlCol="0">
            <a:spAutoFit/>
          </a:bodyPr>
          <a:lstStyle>
            <a:defPPr>
              <a:defRPr lang="en-US"/>
            </a:def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K-means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clustering</a:t>
            </a:r>
          </a:p>
        </p:txBody>
      </p:sp>
      <p:sp>
        <p:nvSpPr>
          <p:cNvPr id="55" name="TextBox 54"/>
          <p:cNvSpPr txBox="1"/>
          <p:nvPr/>
        </p:nvSpPr>
        <p:spPr>
          <a:xfrm>
            <a:off x="3880777" y="5758547"/>
            <a:ext cx="944564" cy="923330"/>
          </a:xfrm>
          <a:prstGeom prst="rect">
            <a:avLst/>
          </a:prstGeom>
          <a:noFill/>
        </p:spPr>
        <p:txBody>
          <a:bodyPr wrap="none" rtlCol="0">
            <a:spAutoFit/>
          </a:bodyPr>
          <a:lstStyle/>
          <a:p>
            <a:pPr algn="ctr" defTabSz="457200" fontAlgn="auto">
              <a:spcBef>
                <a:spcPts val="0"/>
              </a:spcBef>
              <a:spcAft>
                <a:spcPts val="0"/>
              </a:spcAft>
            </a:pPr>
            <a:r>
              <a:rPr lang="en-US" dirty="0" smtClean="0">
                <a:solidFill>
                  <a:prstClr val="black"/>
                </a:solidFill>
                <a:latin typeface="Calibri"/>
                <a:cs typeface="+mn-cs"/>
              </a:rPr>
              <a:t>Local</a:t>
            </a:r>
          </a:p>
          <a:p>
            <a:pPr algn="ctr" defTabSz="457200" fontAlgn="auto">
              <a:spcBef>
                <a:spcPts val="0"/>
              </a:spcBef>
              <a:spcAft>
                <a:spcPts val="0"/>
              </a:spcAft>
            </a:pPr>
            <a:r>
              <a:rPr lang="en-US" dirty="0">
                <a:solidFill>
                  <a:prstClr val="black"/>
                </a:solidFill>
                <a:latin typeface="Calibri"/>
                <a:cs typeface="+mn-cs"/>
              </a:rPr>
              <a:t>m</a:t>
            </a:r>
            <a:r>
              <a:rPr lang="en-US" dirty="0" smtClean="0">
                <a:solidFill>
                  <a:prstClr val="black"/>
                </a:solidFill>
                <a:latin typeface="Calibri"/>
                <a:cs typeface="+mn-cs"/>
              </a:rPr>
              <a:t>onitor</a:t>
            </a:r>
          </a:p>
          <a:p>
            <a:pPr algn="ctr" defTabSz="457200" fontAlgn="auto">
              <a:spcBef>
                <a:spcPts val="0"/>
              </a:spcBef>
              <a:spcAft>
                <a:spcPts val="0"/>
              </a:spcAft>
            </a:pPr>
            <a:r>
              <a:rPr lang="en-US" dirty="0" smtClean="0">
                <a:solidFill>
                  <a:prstClr val="black"/>
                </a:solidFill>
                <a:latin typeface="Calibri"/>
                <a:cs typeface="+mn-cs"/>
              </a:rPr>
              <a:t>DB</a:t>
            </a:r>
            <a:endParaRPr lang="en-US" dirty="0">
              <a:solidFill>
                <a:prstClr val="black"/>
              </a:solidFill>
              <a:latin typeface="Calibri"/>
              <a:cs typeface="+mn-cs"/>
            </a:endParaRPr>
          </a:p>
        </p:txBody>
      </p:sp>
      <p:sp>
        <p:nvSpPr>
          <p:cNvPr id="56" name="TextBox 55"/>
          <p:cNvSpPr txBox="1"/>
          <p:nvPr/>
        </p:nvSpPr>
        <p:spPr>
          <a:xfrm>
            <a:off x="5825986" y="3441750"/>
            <a:ext cx="494734" cy="369332"/>
          </a:xfrm>
          <a:prstGeom prst="rect">
            <a:avLst/>
          </a:prstGeom>
          <a:solidFill>
            <a:srgbClr val="4BACC6">
              <a:lumMod val="60000"/>
              <a:lumOff val="40000"/>
            </a:srgbClr>
          </a:solid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EM</a:t>
            </a:r>
          </a:p>
        </p:txBody>
      </p:sp>
      <p:sp>
        <p:nvSpPr>
          <p:cNvPr id="57" name="Rectangle 56"/>
          <p:cNvSpPr/>
          <p:nvPr/>
        </p:nvSpPr>
        <p:spPr>
          <a:xfrm>
            <a:off x="2584637" y="3281473"/>
            <a:ext cx="620862" cy="266022"/>
          </a:xfrm>
          <a:prstGeom prst="rect">
            <a:avLst/>
          </a:prstGeom>
          <a:solidFill>
            <a:srgbClr val="F79646"/>
          </a:solidFill>
          <a:ln w="9525" cap="flat" cmpd="sng" algn="ctr">
            <a:solidFill>
              <a:srgbClr val="F79646"/>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8" name="Rectangle 57"/>
          <p:cNvSpPr/>
          <p:nvPr/>
        </p:nvSpPr>
        <p:spPr>
          <a:xfrm>
            <a:off x="2938156" y="3292500"/>
            <a:ext cx="286682" cy="3091643"/>
          </a:xfrm>
          <a:prstGeom prst="rect">
            <a:avLst/>
          </a:prstGeom>
          <a:solidFill>
            <a:srgbClr val="F7964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9" name="TextBox 58"/>
          <p:cNvSpPr txBox="1"/>
          <p:nvPr/>
        </p:nvSpPr>
        <p:spPr>
          <a:xfrm>
            <a:off x="6667032" y="3116043"/>
            <a:ext cx="1546667" cy="646331"/>
          </a:xfrm>
          <a:prstGeom prst="rect">
            <a:avLst/>
          </a:prstGeom>
          <a:solidFill>
            <a:srgbClr val="4BACC6">
              <a:lumMod val="60000"/>
              <a:lumOff val="40000"/>
            </a:srgbClr>
          </a:solidFill>
          <a:ln>
            <a:solidFill>
              <a:sysClr val="windowText" lastClr="000000"/>
            </a:solidFill>
          </a:ln>
        </p:spPr>
        <p:txBody>
          <a:bodyPr wrap="none" rtlCol="0">
            <a:spAutoFit/>
          </a:bodyPr>
          <a:lstStyle>
            <a:defPPr>
              <a:defRPr lang="en-US"/>
            </a:def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Other learning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cs typeface="+mn-cs"/>
              </a:rPr>
              <a:t>algorithms</a:t>
            </a:r>
          </a:p>
        </p:txBody>
      </p:sp>
      <p:sp>
        <p:nvSpPr>
          <p:cNvPr id="60" name="Rectangle 59"/>
          <p:cNvSpPr/>
          <p:nvPr/>
        </p:nvSpPr>
        <p:spPr>
          <a:xfrm>
            <a:off x="4875468" y="6168257"/>
            <a:ext cx="844674" cy="232598"/>
          </a:xfrm>
          <a:prstGeom prst="rect">
            <a:avLst/>
          </a:prstGeom>
          <a:solidFill>
            <a:srgbClr val="F79646"/>
          </a:solidFill>
          <a:ln w="9525" cap="flat" cmpd="sng" algn="ctr">
            <a:solidFill>
              <a:srgbClr val="F79646"/>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1" name="Up Arrow 60"/>
          <p:cNvSpPr/>
          <p:nvPr/>
        </p:nvSpPr>
        <p:spPr>
          <a:xfrm>
            <a:off x="5377498" y="4021805"/>
            <a:ext cx="484632" cy="2386406"/>
          </a:xfrm>
          <a:prstGeom prst="upArrow">
            <a:avLst/>
          </a:prstGeom>
          <a:solidFill>
            <a:srgbClr val="F79646"/>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2" name="Can 61"/>
          <p:cNvSpPr/>
          <p:nvPr/>
        </p:nvSpPr>
        <p:spPr>
          <a:xfrm>
            <a:off x="6154576" y="5442284"/>
            <a:ext cx="2483977" cy="1216152"/>
          </a:xfrm>
          <a:prstGeom prst="can">
            <a:avLst/>
          </a:prstGeom>
          <a:solidFill>
            <a:srgbClr val="C0504D">
              <a:lumMod val="40000"/>
              <a:lumOff val="60000"/>
            </a:srgbClr>
          </a:solidFill>
          <a:ln w="9525" cap="flat" cmpd="sng" algn="ctr">
            <a:solidFill>
              <a:srgbClr val="C0504D">
                <a:lumMod val="40000"/>
                <a:lumOff val="6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3" name="TextBox 62"/>
          <p:cNvSpPr txBox="1"/>
          <p:nvPr/>
        </p:nvSpPr>
        <p:spPr>
          <a:xfrm>
            <a:off x="6809617" y="5785239"/>
            <a:ext cx="1215146" cy="830997"/>
          </a:xfrm>
          <a:prstGeom prst="rect">
            <a:avLst/>
          </a:prstGeom>
          <a:noFill/>
        </p:spPr>
        <p:txBody>
          <a:bodyPr wrap="none" rtlCol="0">
            <a:spAutoFit/>
          </a:bodyPr>
          <a:lstStyle/>
          <a:p>
            <a:pPr algn="ctr" defTabSz="457200" fontAlgn="auto">
              <a:spcBef>
                <a:spcPts val="0"/>
              </a:spcBef>
              <a:spcAft>
                <a:spcPts val="0"/>
              </a:spcAft>
            </a:pPr>
            <a:r>
              <a:rPr lang="en-US" sz="2400" dirty="0" smtClean="0">
                <a:solidFill>
                  <a:prstClr val="black"/>
                </a:solidFill>
                <a:latin typeface="Calibri"/>
                <a:cs typeface="+mn-cs"/>
              </a:rPr>
              <a:t>Central </a:t>
            </a:r>
          </a:p>
          <a:p>
            <a:pPr algn="ctr" defTabSz="457200" fontAlgn="auto">
              <a:spcBef>
                <a:spcPts val="0"/>
              </a:spcBef>
              <a:spcAft>
                <a:spcPts val="0"/>
              </a:spcAft>
            </a:pPr>
            <a:r>
              <a:rPr lang="en-US" sz="2400" dirty="0" smtClean="0">
                <a:solidFill>
                  <a:prstClr val="black"/>
                </a:solidFill>
                <a:latin typeface="Calibri"/>
                <a:cs typeface="+mn-cs"/>
              </a:rPr>
              <a:t>Monitor</a:t>
            </a:r>
            <a:endParaRPr lang="en-US" sz="2400" dirty="0">
              <a:solidFill>
                <a:prstClr val="black"/>
              </a:solidFill>
              <a:latin typeface="Calibri"/>
              <a:cs typeface="+mn-cs"/>
            </a:endParaRPr>
          </a:p>
        </p:txBody>
      </p:sp>
      <p:sp>
        <p:nvSpPr>
          <p:cNvPr id="64" name="Down Arrow 63"/>
          <p:cNvSpPr/>
          <p:nvPr/>
        </p:nvSpPr>
        <p:spPr>
          <a:xfrm>
            <a:off x="7151452" y="4021805"/>
            <a:ext cx="422515" cy="1444549"/>
          </a:xfrm>
          <a:prstGeom prst="downArrow">
            <a:avLst/>
          </a:prstGeom>
          <a:solidFill>
            <a:srgbClr val="4BACC6"/>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5" name="TextBox 64"/>
          <p:cNvSpPr txBox="1"/>
          <p:nvPr/>
        </p:nvSpPr>
        <p:spPr>
          <a:xfrm>
            <a:off x="7470576" y="4413581"/>
            <a:ext cx="941283" cy="646331"/>
          </a:xfrm>
          <a:prstGeom prst="rect">
            <a:avLst/>
          </a:prstGeom>
          <a:noFill/>
        </p:spPr>
        <p:txBody>
          <a:bodyPr wrap="none" rtlCol="0">
            <a:spAutoFit/>
          </a:bodyPr>
          <a:lstStyle/>
          <a:p>
            <a:pPr algn="ctr" defTabSz="457200" fontAlgn="auto">
              <a:spcBef>
                <a:spcPts val="0"/>
              </a:spcBef>
              <a:spcAft>
                <a:spcPts val="0"/>
              </a:spcAft>
            </a:pPr>
            <a:r>
              <a:rPr lang="en-US" dirty="0" smtClean="0">
                <a:solidFill>
                  <a:prstClr val="black"/>
                </a:solidFill>
                <a:latin typeface="Calibri"/>
                <a:cs typeface="+mn-cs"/>
              </a:rPr>
              <a:t>Analysis </a:t>
            </a:r>
          </a:p>
          <a:p>
            <a:pPr algn="ctr" defTabSz="457200" fontAlgn="auto">
              <a:spcBef>
                <a:spcPts val="0"/>
              </a:spcBef>
              <a:spcAft>
                <a:spcPts val="0"/>
              </a:spcAft>
            </a:pPr>
            <a:r>
              <a:rPr lang="en-US" dirty="0" smtClean="0">
                <a:solidFill>
                  <a:prstClr val="black"/>
                </a:solidFill>
                <a:latin typeface="Calibri"/>
                <a:cs typeface="+mn-cs"/>
              </a:rPr>
              <a:t>results</a:t>
            </a:r>
            <a:endParaRPr lang="en-US" dirty="0">
              <a:solidFill>
                <a:prstClr val="black"/>
              </a:solidFill>
              <a:latin typeface="Calibri"/>
              <a:cs typeface="+mn-cs"/>
            </a:endParaRPr>
          </a:p>
        </p:txBody>
      </p:sp>
      <p:sp>
        <p:nvSpPr>
          <p:cNvPr id="35"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46</a:t>
            </a:r>
            <a:endParaRPr sz="1300" kern="0" dirty="0">
              <a:solidFill>
                <a:sysClr val="windowText" lastClr="000000"/>
              </a:solidFill>
              <a:sym typeface="Tahoma"/>
            </a:endParaRPr>
          </a:p>
        </p:txBody>
      </p:sp>
    </p:spTree>
    <p:extLst>
      <p:ext uri="{BB962C8B-B14F-4D97-AF65-F5344CB8AC3E}">
        <p14:creationId xmlns:p14="http://schemas.microsoft.com/office/powerpoint/2010/main" val="178744348"/>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tx1"/>
                </a:solidFill>
              </a:rPr>
              <a:t>Distributed Service Monitoring / Anomaly Detection </a:t>
            </a:r>
            <a:r>
              <a:rPr lang="en-US" b="1" dirty="0" smtClean="0">
                <a:solidFill>
                  <a:schemeClr val="tx1"/>
                </a:solidFill>
              </a:rPr>
              <a:t>System: </a:t>
            </a:r>
            <a:r>
              <a:rPr lang="tr-TR" b="1" dirty="0" err="1" smtClean="0">
                <a:solidFill>
                  <a:schemeClr val="tx1"/>
                </a:solidFill>
              </a:rPr>
              <a:t>Technology</a:t>
            </a:r>
            <a:r>
              <a:rPr lang="tr-TR" b="1" dirty="0" smtClean="0">
                <a:solidFill>
                  <a:schemeClr val="tx1"/>
                </a:solidFill>
              </a:rPr>
              <a:t> </a:t>
            </a:r>
            <a:r>
              <a:rPr lang="tr-TR" b="1" dirty="0" err="1" smtClean="0">
                <a:solidFill>
                  <a:schemeClr val="tx1"/>
                </a:solidFill>
              </a:rPr>
              <a:t>Overview</a:t>
            </a:r>
            <a:endParaRPr lang="en-US" b="1" dirty="0">
              <a:solidFill>
                <a:schemeClr val="tx1"/>
              </a:solidFill>
            </a:endParaRPr>
          </a:p>
        </p:txBody>
      </p:sp>
      <p:sp>
        <p:nvSpPr>
          <p:cNvPr id="3" name="Content Placeholder 2"/>
          <p:cNvSpPr>
            <a:spLocks noGrp="1"/>
          </p:cNvSpPr>
          <p:nvPr>
            <p:ph idx="1"/>
          </p:nvPr>
        </p:nvSpPr>
        <p:spPr>
          <a:xfrm>
            <a:off x="304799" y="1207596"/>
            <a:ext cx="8614913" cy="5388864"/>
          </a:xfrm>
        </p:spPr>
        <p:txBody>
          <a:bodyPr>
            <a:normAutofit/>
          </a:bodyPr>
          <a:lstStyle/>
          <a:p>
            <a:pPr algn="just"/>
            <a:r>
              <a:rPr lang="tr-TR" sz="2200" dirty="0" smtClean="0"/>
              <a:t>A novel distributed monitoring tool</a:t>
            </a:r>
            <a:r>
              <a:rPr lang="tr-TR" sz="2200" i="1" dirty="0" smtClean="0"/>
              <a:t> </a:t>
            </a:r>
            <a:r>
              <a:rPr lang="tr-TR" sz="2200" dirty="0" smtClean="0"/>
              <a:t>to:</a:t>
            </a:r>
          </a:p>
          <a:p>
            <a:pPr lvl="1" algn="just"/>
            <a:r>
              <a:rPr lang="tr-TR" sz="2000" dirty="0" smtClean="0"/>
              <a:t>Audit and detect service behavior and </a:t>
            </a:r>
            <a:r>
              <a:rPr lang="tr-TR" sz="2000" dirty="0" err="1" smtClean="0"/>
              <a:t>performance</a:t>
            </a:r>
            <a:r>
              <a:rPr lang="tr-TR" sz="2000" dirty="0" smtClean="0"/>
              <a:t> changes</a:t>
            </a:r>
            <a:r>
              <a:rPr lang="tr-TR" sz="2000" baseline="30000" dirty="0"/>
              <a:t>1</a:t>
            </a:r>
            <a:endParaRPr lang="tr-TR" sz="2000" baseline="30000" dirty="0" smtClean="0"/>
          </a:p>
          <a:p>
            <a:pPr lvl="1" algn="just"/>
            <a:r>
              <a:rPr lang="tr-TR" sz="2000" dirty="0" smtClean="0"/>
              <a:t>Gather service trust data and share them securely in various domains </a:t>
            </a:r>
          </a:p>
          <a:p>
            <a:pPr lvl="1" algn="just"/>
            <a:r>
              <a:rPr lang="tr-TR" sz="2000" dirty="0" smtClean="0"/>
              <a:t>Dynamically reconfigure service orchestrations based on security context and </a:t>
            </a:r>
            <a:r>
              <a:rPr lang="tr-TR" sz="2000" dirty="0" err="1" smtClean="0"/>
              <a:t>QoS</a:t>
            </a:r>
            <a:r>
              <a:rPr lang="tr-TR" sz="2000" dirty="0" smtClean="0"/>
              <a:t> requirements</a:t>
            </a:r>
            <a:r>
              <a:rPr lang="tr-TR" sz="2000" baseline="30000" dirty="0" smtClean="0"/>
              <a:t>2</a:t>
            </a:r>
          </a:p>
          <a:p>
            <a:pPr lvl="1" algn="just"/>
            <a:r>
              <a:rPr lang="en-US" sz="2000" dirty="0" smtClean="0"/>
              <a:t>It will also include a </a:t>
            </a:r>
            <a:r>
              <a:rPr lang="en-US" sz="2000" dirty="0"/>
              <a:t>deep </a:t>
            </a:r>
            <a:r>
              <a:rPr lang="en-US" sz="2000" dirty="0" smtClean="0"/>
              <a:t>learning based approach </a:t>
            </a:r>
            <a:r>
              <a:rPr lang="en-US" sz="2000" dirty="0"/>
              <a:t>resilient to </a:t>
            </a:r>
            <a:r>
              <a:rPr lang="en-US" sz="2000" i="1" dirty="0"/>
              <a:t>poisoning or causative attacks</a:t>
            </a:r>
            <a:r>
              <a:rPr lang="en-US" sz="2000" dirty="0"/>
              <a:t> as models can be re-trained in an unsupervised manner by observing the real events of the systems (i.e. attacker cannot generate malicious examples to alter the model</a:t>
            </a:r>
            <a:r>
              <a:rPr lang="en-US" sz="2000" dirty="0" smtClean="0"/>
              <a:t>)</a:t>
            </a:r>
            <a:r>
              <a:rPr lang="en-US" sz="2000" dirty="0"/>
              <a:t>.</a:t>
            </a:r>
            <a:endParaRPr lang="en-US" sz="2000" dirty="0" smtClean="0"/>
          </a:p>
          <a:p>
            <a:pPr lvl="1" algn="just"/>
            <a:r>
              <a:rPr lang="en-US" sz="2000" dirty="0" smtClean="0"/>
              <a:t>The deep </a:t>
            </a:r>
            <a:r>
              <a:rPr lang="en-US" sz="2000" dirty="0"/>
              <a:t>learning approach can detect variable-length anomalous sequences that span for </a:t>
            </a:r>
            <a:r>
              <a:rPr lang="en-US" sz="2000" dirty="0" smtClean="0"/>
              <a:t>long </a:t>
            </a:r>
            <a:r>
              <a:rPr lang="en-US" sz="2000" dirty="0"/>
              <a:t>periods of time. </a:t>
            </a:r>
            <a:endParaRPr lang="en-US" sz="2000" dirty="0" smtClean="0"/>
          </a:p>
          <a:p>
            <a:pPr lvl="1"/>
            <a:endParaRPr lang="en-US" sz="1800" dirty="0"/>
          </a:p>
        </p:txBody>
      </p:sp>
      <p:sp>
        <p:nvSpPr>
          <p:cNvPr id="7" name="TextBox 6">
            <a:extLst>
              <a:ext uri="{FF2B5EF4-FFF2-40B4-BE49-F238E27FC236}">
                <a16:creationId xmlns:a16="http://schemas.microsoft.com/office/drawing/2014/main" xmlns="" id="{055EC3E9-4DBE-4E4A-9435-05348B5F47E8}"/>
              </a:ext>
            </a:extLst>
          </p:cNvPr>
          <p:cNvSpPr txBox="1"/>
          <p:nvPr/>
        </p:nvSpPr>
        <p:spPr>
          <a:xfrm>
            <a:off x="669039" y="5732000"/>
            <a:ext cx="7813010" cy="646331"/>
          </a:xfrm>
          <a:prstGeom prst="rect">
            <a:avLst/>
          </a:prstGeom>
          <a:noFill/>
        </p:spPr>
        <p:txBody>
          <a:bodyPr wrap="square" rtlCol="0">
            <a:spAutoFit/>
          </a:bodyPr>
          <a:lstStyle/>
          <a:p>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B</a:t>
            </a:r>
            <a:r>
              <a:rPr lang="tr-TR"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Bhargava</a:t>
            </a:r>
            <a:r>
              <a:rPr lang="en-US" sz="1200" dirty="0">
                <a:latin typeface="Arial" panose="020B0604020202020204" pitchFamily="34" charset="0"/>
                <a:cs typeface="Arial" panose="020B0604020202020204" pitchFamily="34" charset="0"/>
              </a:rPr>
              <a:t>, P</a:t>
            </a:r>
            <a:r>
              <a:rPr lang="tr-TR"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Angin</a:t>
            </a:r>
            <a:r>
              <a:rPr lang="en-US" sz="1200" dirty="0">
                <a:latin typeface="Arial" panose="020B0604020202020204" pitchFamily="34" charset="0"/>
                <a:cs typeface="Arial" panose="020B0604020202020204" pitchFamily="34" charset="0"/>
              </a:rPr>
              <a:t>, R</a:t>
            </a:r>
            <a:r>
              <a:rPr lang="tr-TR"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Ranchal</a:t>
            </a:r>
            <a:r>
              <a:rPr lang="en-US" sz="1200" dirty="0">
                <a:latin typeface="Arial" panose="020B0604020202020204" pitchFamily="34" charset="0"/>
                <a:cs typeface="Arial" panose="020B0604020202020204" pitchFamily="34" charset="0"/>
              </a:rPr>
              <a:t>, S</a:t>
            </a:r>
            <a:r>
              <a:rPr lang="tr-TR"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Lingayat</a:t>
            </a:r>
            <a:r>
              <a:rPr lang="en-US" sz="1200" dirty="0">
                <a:latin typeface="Arial" panose="020B0604020202020204" pitchFamily="34" charset="0"/>
                <a:cs typeface="Arial" panose="020B0604020202020204" pitchFamily="34" charset="0"/>
              </a:rPr>
              <a:t>. "A Distributed Monitoring and Reconfiguration Approach for Adaptive Network Computing." DNCMS in conjunction with SRDS 201</a:t>
            </a:r>
            <a:r>
              <a:rPr lang="tr-TR" sz="1200" dirty="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Best paper award</a:t>
            </a:r>
            <a:r>
              <a:rPr lang="en-US" sz="1200" dirty="0">
                <a:latin typeface="Arial" panose="020B0604020202020204" pitchFamily="34" charset="0"/>
                <a:cs typeface="Arial" panose="020B0604020202020204" pitchFamily="34" charset="0"/>
              </a:rPr>
              <a:t>).</a:t>
            </a:r>
          </a:p>
          <a:p>
            <a:pPr marL="0" lvl="1"/>
            <a:r>
              <a:rPr lang="tr-TR" sz="1200" baseline="30000" dirty="0">
                <a:latin typeface="Arial" panose="020B0604020202020204" pitchFamily="34" charset="0"/>
                <a:cs typeface="Arial" panose="020B0604020202020204" pitchFamily="34" charset="0"/>
              </a:rPr>
              <a:t>2</a:t>
            </a:r>
            <a:r>
              <a:rPr lang="tr-TR" sz="1200" dirty="0">
                <a:latin typeface="Arial" panose="020B0604020202020204" pitchFamily="34" charset="0"/>
                <a:cs typeface="Arial" panose="020B0604020202020204" pitchFamily="34" charset="0"/>
              </a:rPr>
              <a:t>M. </a:t>
            </a:r>
            <a:r>
              <a:rPr lang="tr-TR" sz="1200" dirty="0" err="1">
                <a:latin typeface="Arial" panose="020B0604020202020204" pitchFamily="34" charset="0"/>
                <a:cs typeface="Arial" panose="020B0604020202020204" pitchFamily="34" charset="0"/>
              </a:rPr>
              <a:t>Azarmi</a:t>
            </a:r>
            <a:r>
              <a:rPr lang="tr-TR" sz="1200" dirty="0">
                <a:latin typeface="Arial" panose="020B0604020202020204" pitchFamily="34" charset="0"/>
                <a:cs typeface="Arial" panose="020B0604020202020204" pitchFamily="34" charset="0"/>
              </a:rPr>
              <a:t>. 2</a:t>
            </a:r>
            <a:r>
              <a:rPr lang="en-US" sz="1200" dirty="0">
                <a:latin typeface="Arial" panose="020B0604020202020204" pitchFamily="34" charset="0"/>
                <a:cs typeface="Arial" panose="020B0604020202020204" pitchFamily="34" charset="0"/>
              </a:rPr>
              <a:t>“</a:t>
            </a:r>
            <a:r>
              <a:rPr lang="tr-TR" sz="1200" dirty="0" err="1">
                <a:latin typeface="Arial" panose="020B0604020202020204" pitchFamily="34" charset="0"/>
                <a:cs typeface="Arial" panose="020B0604020202020204" pitchFamily="34" charset="0"/>
              </a:rPr>
              <a:t>End-to-End</a:t>
            </a:r>
            <a:r>
              <a:rPr lang="tr-TR" sz="1200" dirty="0">
                <a:latin typeface="Arial" panose="020B0604020202020204" pitchFamily="34" charset="0"/>
                <a:cs typeface="Arial" panose="020B0604020202020204" pitchFamily="34" charset="0"/>
              </a:rPr>
              <a:t> Security in Service-</a:t>
            </a:r>
            <a:r>
              <a:rPr lang="tr-TR" sz="1200" dirty="0" err="1">
                <a:latin typeface="Arial" panose="020B0604020202020204" pitchFamily="34" charset="0"/>
                <a:cs typeface="Arial" panose="020B0604020202020204" pitchFamily="34" charset="0"/>
              </a:rPr>
              <a:t>Oriented</a:t>
            </a:r>
            <a:r>
              <a:rPr lang="tr-TR" sz="1200" dirty="0">
                <a:latin typeface="Arial" panose="020B0604020202020204" pitchFamily="34" charset="0"/>
                <a:cs typeface="Arial" panose="020B0604020202020204" pitchFamily="34" charset="0"/>
              </a:rPr>
              <a:t> Architecture,</a:t>
            </a:r>
            <a:r>
              <a:rPr lang="en-US" sz="1200" dirty="0">
                <a:latin typeface="Arial" panose="020B0604020202020204" pitchFamily="34" charset="0"/>
                <a:cs typeface="Arial" panose="020B0604020202020204" pitchFamily="34" charset="0"/>
              </a:rPr>
              <a:t>”</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PhD</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Thesis</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Purdue</a:t>
            </a:r>
            <a:r>
              <a:rPr lang="tr-TR" sz="1200" dirty="0">
                <a:latin typeface="Arial" panose="020B0604020202020204" pitchFamily="34" charset="0"/>
                <a:cs typeface="Arial" panose="020B0604020202020204" pitchFamily="34" charset="0"/>
              </a:rPr>
              <a:t> </a:t>
            </a:r>
            <a:r>
              <a:rPr lang="tr-TR" sz="1200" dirty="0" err="1">
                <a:latin typeface="Arial" panose="020B0604020202020204" pitchFamily="34" charset="0"/>
                <a:cs typeface="Arial" panose="020B0604020202020204" pitchFamily="34" charset="0"/>
              </a:rPr>
              <a:t>University</a:t>
            </a:r>
            <a:r>
              <a:rPr lang="tr-TR" sz="1200" dirty="0">
                <a:latin typeface="Arial" panose="020B0604020202020204" pitchFamily="34" charset="0"/>
                <a:cs typeface="Arial" panose="020B0604020202020204" pitchFamily="34" charset="0"/>
              </a:rPr>
              <a:t>, April 2016.</a:t>
            </a:r>
            <a:endParaRPr lang="en-US" sz="1200" dirty="0">
              <a:latin typeface="Arial" panose="020B0604020202020204" pitchFamily="34" charset="0"/>
              <a:cs typeface="Arial" panose="020B0604020202020204" pitchFamily="34" charset="0"/>
            </a:endParaRPr>
          </a:p>
        </p:txBody>
      </p:sp>
      <p:sp>
        <p:nvSpPr>
          <p:cNvPr id="6"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47</a:t>
            </a:r>
            <a:endParaRPr sz="1300" kern="0" dirty="0">
              <a:solidFill>
                <a:sysClr val="windowText" lastClr="000000"/>
              </a:solidFill>
              <a:sym typeface="Tahoma"/>
            </a:endParaRPr>
          </a:p>
        </p:txBody>
      </p:sp>
    </p:spTree>
    <p:extLst>
      <p:ext uri="{BB962C8B-B14F-4D97-AF65-F5344CB8AC3E}">
        <p14:creationId xmlns:p14="http://schemas.microsoft.com/office/powerpoint/2010/main" val="197411833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tx1"/>
                </a:solidFill>
              </a:rPr>
              <a:t>Distributed Service Monitoring / Anomaly Detection </a:t>
            </a:r>
            <a:r>
              <a:rPr lang="en-US" b="1" dirty="0" smtClean="0">
                <a:solidFill>
                  <a:schemeClr val="tx1"/>
                </a:solidFill>
              </a:rPr>
              <a:t>System: </a:t>
            </a:r>
            <a:r>
              <a:rPr lang="tr-TR" b="1" dirty="0" err="1" smtClean="0">
                <a:solidFill>
                  <a:schemeClr val="tx1"/>
                </a:solidFill>
              </a:rPr>
              <a:t>Benefits</a:t>
            </a:r>
            <a:r>
              <a:rPr lang="tr-TR" b="1" dirty="0" smtClean="0">
                <a:solidFill>
                  <a:schemeClr val="tx1"/>
                </a:solidFill>
              </a:rPr>
              <a:t> </a:t>
            </a:r>
            <a:r>
              <a:rPr lang="tr-TR" b="1" dirty="0">
                <a:solidFill>
                  <a:schemeClr val="tx1"/>
                </a:solidFill>
              </a:rPr>
              <a:t>of </a:t>
            </a:r>
            <a:r>
              <a:rPr lang="tr-TR" b="1" dirty="0" err="1">
                <a:solidFill>
                  <a:schemeClr val="tx1"/>
                </a:solidFill>
              </a:rPr>
              <a:t>Technology</a:t>
            </a:r>
            <a:endParaRPr lang="en-US" b="1" dirty="0">
              <a:solidFill>
                <a:schemeClr val="tx1"/>
              </a:solidFill>
            </a:endParaRPr>
          </a:p>
        </p:txBody>
      </p:sp>
      <p:sp>
        <p:nvSpPr>
          <p:cNvPr id="3" name="Content Placeholder 2"/>
          <p:cNvSpPr>
            <a:spLocks noGrp="1"/>
          </p:cNvSpPr>
          <p:nvPr>
            <p:ph idx="1"/>
          </p:nvPr>
        </p:nvSpPr>
        <p:spPr>
          <a:xfrm>
            <a:off x="304799" y="1207596"/>
            <a:ext cx="8614913" cy="5388864"/>
          </a:xfrm>
        </p:spPr>
        <p:txBody>
          <a:bodyPr>
            <a:normAutofit/>
          </a:bodyPr>
          <a:lstStyle/>
          <a:p>
            <a:pPr algn="just"/>
            <a:r>
              <a:rPr lang="tr-TR" dirty="0" err="1" smtClean="0"/>
              <a:t>System</a:t>
            </a:r>
            <a:r>
              <a:rPr lang="tr-TR" dirty="0" smtClean="0"/>
              <a:t> </a:t>
            </a:r>
            <a:r>
              <a:rPr lang="tr-TR" dirty="0" err="1"/>
              <a:t>modules</a:t>
            </a:r>
            <a:r>
              <a:rPr lang="tr-TR" dirty="0"/>
              <a:t> </a:t>
            </a:r>
            <a:r>
              <a:rPr lang="tr-TR" dirty="0" err="1"/>
              <a:t>for</a:t>
            </a:r>
            <a:r>
              <a:rPr lang="tr-TR" dirty="0"/>
              <a:t> </a:t>
            </a:r>
            <a:r>
              <a:rPr lang="tr-TR" i="1" dirty="0"/>
              <a:t>service </a:t>
            </a:r>
            <a:r>
              <a:rPr lang="tr-TR" i="1" dirty="0" err="1"/>
              <a:t>anomaly</a:t>
            </a:r>
            <a:r>
              <a:rPr lang="tr-TR" i="1" dirty="0"/>
              <a:t> </a:t>
            </a:r>
            <a:r>
              <a:rPr lang="tr-TR" i="1" dirty="0" err="1"/>
              <a:t>detection</a:t>
            </a:r>
            <a:r>
              <a:rPr lang="tr-TR" dirty="0"/>
              <a:t>, </a:t>
            </a:r>
            <a:r>
              <a:rPr lang="tr-TR" i="1" dirty="0"/>
              <a:t>service </a:t>
            </a:r>
            <a:r>
              <a:rPr lang="tr-TR" i="1" dirty="0" err="1"/>
              <a:t>performance</a:t>
            </a:r>
            <a:r>
              <a:rPr lang="tr-TR" i="1" dirty="0"/>
              <a:t> </a:t>
            </a:r>
            <a:r>
              <a:rPr lang="tr-TR" i="1" dirty="0" err="1"/>
              <a:t>monitoring</a:t>
            </a:r>
            <a:r>
              <a:rPr lang="tr-TR" dirty="0"/>
              <a:t> </a:t>
            </a:r>
            <a:r>
              <a:rPr lang="tr-TR" dirty="0" err="1"/>
              <a:t>and</a:t>
            </a:r>
            <a:r>
              <a:rPr lang="tr-TR" dirty="0"/>
              <a:t> </a:t>
            </a:r>
            <a:r>
              <a:rPr lang="tr-TR" i="1" dirty="0" err="1"/>
              <a:t>trust</a:t>
            </a:r>
            <a:r>
              <a:rPr lang="tr-TR" i="1" dirty="0"/>
              <a:t> </a:t>
            </a:r>
            <a:r>
              <a:rPr lang="tr-TR" i="1" dirty="0" err="1"/>
              <a:t>management</a:t>
            </a:r>
            <a:r>
              <a:rPr lang="tr-TR" i="1" dirty="0"/>
              <a:t>  </a:t>
            </a:r>
            <a:r>
              <a:rPr lang="tr-TR" dirty="0"/>
              <a:t>can be </a:t>
            </a:r>
            <a:r>
              <a:rPr lang="tr-TR" dirty="0" err="1"/>
              <a:t>easily</a:t>
            </a:r>
            <a:r>
              <a:rPr lang="tr-TR" dirty="0"/>
              <a:t> </a:t>
            </a:r>
            <a:r>
              <a:rPr lang="tr-TR" dirty="0" err="1"/>
              <a:t>integrated</a:t>
            </a:r>
            <a:r>
              <a:rPr lang="tr-TR" dirty="0"/>
              <a:t> </a:t>
            </a:r>
            <a:r>
              <a:rPr lang="tr-TR" dirty="0" err="1"/>
              <a:t>into</a:t>
            </a:r>
            <a:r>
              <a:rPr lang="tr-TR" dirty="0"/>
              <a:t> NGC </a:t>
            </a:r>
            <a:r>
              <a:rPr lang="tr-TR" dirty="0" err="1"/>
              <a:t>cybersecurity</a:t>
            </a:r>
            <a:r>
              <a:rPr lang="tr-TR" dirty="0"/>
              <a:t> software. </a:t>
            </a:r>
          </a:p>
          <a:p>
            <a:pPr algn="just"/>
            <a:r>
              <a:rPr lang="tr-TR" dirty="0" err="1"/>
              <a:t>The</a:t>
            </a:r>
            <a:r>
              <a:rPr lang="tr-TR" dirty="0"/>
              <a:t> </a:t>
            </a:r>
            <a:r>
              <a:rPr lang="tr-TR" b="1" dirty="0" err="1"/>
              <a:t>modular</a:t>
            </a:r>
            <a:r>
              <a:rPr lang="tr-TR" b="1" dirty="0"/>
              <a:t> </a:t>
            </a:r>
            <a:r>
              <a:rPr lang="tr-TR" b="1" dirty="0" err="1"/>
              <a:t>architecture</a:t>
            </a:r>
            <a:r>
              <a:rPr lang="tr-TR" b="1" dirty="0"/>
              <a:t> </a:t>
            </a:r>
            <a:r>
              <a:rPr lang="tr-TR" dirty="0" err="1"/>
              <a:t>and</a:t>
            </a:r>
            <a:r>
              <a:rPr lang="tr-TR" dirty="0"/>
              <a:t> </a:t>
            </a:r>
            <a:r>
              <a:rPr lang="tr-TR" dirty="0" err="1"/>
              <a:t>use</a:t>
            </a:r>
            <a:r>
              <a:rPr lang="tr-TR" dirty="0"/>
              <a:t> of </a:t>
            </a:r>
            <a:r>
              <a:rPr lang="tr-TR" b="1" dirty="0" err="1"/>
              <a:t>standard</a:t>
            </a:r>
            <a:r>
              <a:rPr lang="tr-TR" b="1" dirty="0"/>
              <a:t> software </a:t>
            </a:r>
            <a:r>
              <a:rPr lang="tr-TR" dirty="0"/>
              <a:t>in </a:t>
            </a:r>
            <a:r>
              <a:rPr lang="tr-TR" dirty="0" err="1"/>
              <a:t>the</a:t>
            </a:r>
            <a:r>
              <a:rPr lang="tr-TR" dirty="0"/>
              <a:t> </a:t>
            </a:r>
            <a:r>
              <a:rPr lang="tr-TR" dirty="0" err="1"/>
              <a:t>monitoring</a:t>
            </a:r>
            <a:r>
              <a:rPr lang="tr-TR" dirty="0"/>
              <a:t> </a:t>
            </a:r>
            <a:r>
              <a:rPr lang="tr-TR" dirty="0" err="1"/>
              <a:t>framework</a:t>
            </a:r>
            <a:r>
              <a:rPr lang="tr-TR" dirty="0"/>
              <a:t> </a:t>
            </a:r>
            <a:r>
              <a:rPr lang="tr-TR" dirty="0" err="1"/>
              <a:t>allows</a:t>
            </a:r>
            <a:r>
              <a:rPr lang="tr-TR" dirty="0"/>
              <a:t> </a:t>
            </a:r>
            <a:r>
              <a:rPr lang="tr-TR" dirty="0" err="1"/>
              <a:t>for</a:t>
            </a:r>
            <a:r>
              <a:rPr lang="tr-TR" dirty="0"/>
              <a:t> </a:t>
            </a:r>
            <a:r>
              <a:rPr lang="tr-TR" b="1" dirty="0" err="1"/>
              <a:t>easy</a:t>
            </a:r>
            <a:r>
              <a:rPr lang="tr-TR" b="1" dirty="0"/>
              <a:t> </a:t>
            </a:r>
            <a:r>
              <a:rPr lang="tr-TR" b="1" dirty="0" err="1"/>
              <a:t>plugin</a:t>
            </a:r>
            <a:r>
              <a:rPr lang="tr-TR" dirty="0"/>
              <a:t> </a:t>
            </a:r>
            <a:r>
              <a:rPr lang="tr-TR" dirty="0" err="1"/>
              <a:t>to</a:t>
            </a:r>
            <a:r>
              <a:rPr lang="tr-TR" dirty="0"/>
              <a:t> </a:t>
            </a:r>
            <a:r>
              <a:rPr lang="tr-TR" dirty="0" err="1"/>
              <a:t>any</a:t>
            </a:r>
            <a:r>
              <a:rPr lang="tr-TR" dirty="0"/>
              <a:t> </a:t>
            </a:r>
            <a:r>
              <a:rPr lang="tr-TR" dirty="0" err="1"/>
              <a:t>system</a:t>
            </a:r>
            <a:r>
              <a:rPr lang="tr-TR" dirty="0"/>
              <a:t>.</a:t>
            </a:r>
          </a:p>
          <a:p>
            <a:pPr algn="just"/>
            <a:r>
              <a:rPr lang="tr-TR" dirty="0" err="1"/>
              <a:t>The</a:t>
            </a:r>
            <a:r>
              <a:rPr lang="tr-TR" dirty="0"/>
              <a:t> </a:t>
            </a:r>
            <a:r>
              <a:rPr lang="tr-TR" dirty="0" err="1"/>
              <a:t>different</a:t>
            </a:r>
            <a:r>
              <a:rPr lang="tr-TR" dirty="0"/>
              <a:t> </a:t>
            </a:r>
            <a:r>
              <a:rPr lang="tr-TR" dirty="0" err="1"/>
              <a:t>components</a:t>
            </a:r>
            <a:r>
              <a:rPr lang="tr-TR" dirty="0"/>
              <a:t> of </a:t>
            </a:r>
            <a:r>
              <a:rPr lang="tr-TR" dirty="0" err="1"/>
              <a:t>the</a:t>
            </a:r>
            <a:r>
              <a:rPr lang="tr-TR" dirty="0"/>
              <a:t> </a:t>
            </a:r>
            <a:r>
              <a:rPr lang="tr-TR" dirty="0" err="1"/>
              <a:t>adaptability</a:t>
            </a:r>
            <a:r>
              <a:rPr lang="tr-TR" dirty="0"/>
              <a:t> </a:t>
            </a:r>
            <a:r>
              <a:rPr lang="tr-TR" dirty="0" err="1"/>
              <a:t>framework</a:t>
            </a:r>
            <a:r>
              <a:rPr lang="tr-TR" dirty="0"/>
              <a:t> can be </a:t>
            </a:r>
            <a:r>
              <a:rPr lang="tr-TR" dirty="0" err="1"/>
              <a:t>extended</a:t>
            </a:r>
            <a:r>
              <a:rPr lang="tr-TR" dirty="0"/>
              <a:t> </a:t>
            </a:r>
            <a:r>
              <a:rPr lang="tr-TR" dirty="0" err="1"/>
              <a:t>and</a:t>
            </a:r>
            <a:r>
              <a:rPr lang="tr-TR" dirty="0"/>
              <a:t> </a:t>
            </a:r>
            <a:r>
              <a:rPr lang="tr-TR" dirty="0" err="1"/>
              <a:t>integrated</a:t>
            </a:r>
            <a:r>
              <a:rPr lang="tr-TR" dirty="0"/>
              <a:t> </a:t>
            </a:r>
            <a:r>
              <a:rPr lang="tr-TR" dirty="0" err="1"/>
              <a:t>with</a:t>
            </a:r>
            <a:r>
              <a:rPr lang="tr-TR" dirty="0"/>
              <a:t> </a:t>
            </a:r>
            <a:r>
              <a:rPr lang="tr-TR" dirty="0" err="1"/>
              <a:t>various</a:t>
            </a:r>
            <a:r>
              <a:rPr lang="tr-TR" dirty="0"/>
              <a:t> </a:t>
            </a:r>
            <a:r>
              <a:rPr lang="tr-TR" dirty="0" err="1"/>
              <a:t>IRADs</a:t>
            </a:r>
            <a:r>
              <a:rPr lang="tr-TR" dirty="0"/>
              <a:t> </a:t>
            </a:r>
            <a:r>
              <a:rPr lang="tr-TR" dirty="0" err="1"/>
              <a:t>and</a:t>
            </a:r>
            <a:r>
              <a:rPr lang="tr-TR" dirty="0"/>
              <a:t> </a:t>
            </a:r>
            <a:r>
              <a:rPr lang="tr-TR" dirty="0" err="1"/>
              <a:t>demonstrated</a:t>
            </a:r>
            <a:r>
              <a:rPr lang="tr-TR" dirty="0"/>
              <a:t> at </a:t>
            </a:r>
            <a:r>
              <a:rPr lang="tr-TR" dirty="0" err="1"/>
              <a:t>TechFest</a:t>
            </a:r>
            <a:r>
              <a:rPr lang="tr-TR" dirty="0"/>
              <a:t>:</a:t>
            </a:r>
          </a:p>
          <a:p>
            <a:pPr lvl="1" algn="just"/>
            <a:r>
              <a:rPr lang="en-US" sz="2000" dirty="0" smtClean="0"/>
              <a:t>Behavior-based Analytics IRAD</a:t>
            </a:r>
            <a:endParaRPr lang="en-US" sz="2000" dirty="0"/>
          </a:p>
          <a:p>
            <a:pPr lvl="1" algn="just"/>
            <a:r>
              <a:rPr lang="en-US" sz="2000" dirty="0" smtClean="0"/>
              <a:t>Cognitive Autonomy Engine (CAE) IRAD</a:t>
            </a:r>
            <a:endParaRPr lang="en-US" sz="2000" dirty="0"/>
          </a:p>
          <a:p>
            <a:pPr lvl="1" algn="just"/>
            <a:r>
              <a:rPr lang="en-US" dirty="0" err="1" smtClean="0"/>
              <a:t>Infromation</a:t>
            </a:r>
            <a:r>
              <a:rPr lang="en-US" dirty="0" smtClean="0"/>
              <a:t> Analytics IRAD</a:t>
            </a:r>
            <a:endParaRPr lang="en-US" sz="2000" dirty="0"/>
          </a:p>
          <a:p>
            <a:pPr lvl="1" algn="just"/>
            <a:r>
              <a:rPr lang="en-US" dirty="0" smtClean="0"/>
              <a:t>ADEN Information Operations IRAD</a:t>
            </a:r>
            <a:endParaRPr lang="en-US" sz="2000" dirty="0"/>
          </a:p>
          <a:p>
            <a:pPr lvl="1"/>
            <a:endParaRPr lang="en-US" sz="1800" dirty="0"/>
          </a:p>
        </p:txBody>
      </p:sp>
      <p:sp>
        <p:nvSpPr>
          <p:cNvPr id="5"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48</a:t>
            </a:r>
            <a:endParaRPr sz="1300" kern="0" dirty="0">
              <a:solidFill>
                <a:sysClr val="windowText" lastClr="000000"/>
              </a:solidFill>
              <a:sym typeface="Tahoma"/>
            </a:endParaRPr>
          </a:p>
        </p:txBody>
      </p:sp>
    </p:spTree>
    <p:extLst>
      <p:ext uri="{BB962C8B-B14F-4D97-AF65-F5344CB8AC3E}">
        <p14:creationId xmlns:p14="http://schemas.microsoft.com/office/powerpoint/2010/main" val="384426160"/>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b="1" dirty="0" err="1">
                <a:solidFill>
                  <a:schemeClr val="tx1"/>
                </a:solidFill>
              </a:rPr>
              <a:t>U</a:t>
            </a:r>
            <a:r>
              <a:rPr lang="tr-TR" b="1" dirty="0" err="1" smtClean="0">
                <a:solidFill>
                  <a:schemeClr val="tx1"/>
                </a:solidFill>
              </a:rPr>
              <a:t>nsupervised</a:t>
            </a:r>
            <a:r>
              <a:rPr lang="tr-TR" b="1" dirty="0" smtClean="0">
                <a:solidFill>
                  <a:schemeClr val="tx1"/>
                </a:solidFill>
              </a:rPr>
              <a:t> Learning: Training </a:t>
            </a:r>
            <a:r>
              <a:rPr lang="tr-TR" b="1" dirty="0" err="1" smtClean="0">
                <a:solidFill>
                  <a:schemeClr val="tx1"/>
                </a:solidFill>
              </a:rPr>
              <a:t>Parameters</a:t>
            </a:r>
            <a:endParaRPr lang="en-US" b="1" dirty="0">
              <a:solidFill>
                <a:schemeClr val="tx1"/>
              </a:solidFill>
            </a:endParaRPr>
          </a:p>
        </p:txBody>
      </p:sp>
      <p:sp>
        <p:nvSpPr>
          <p:cNvPr id="3" name="Content Placeholder 2"/>
          <p:cNvSpPr>
            <a:spLocks noGrp="1"/>
          </p:cNvSpPr>
          <p:nvPr>
            <p:ph idx="1"/>
          </p:nvPr>
        </p:nvSpPr>
        <p:spPr>
          <a:xfrm>
            <a:off x="283488" y="1402080"/>
            <a:ext cx="3930420" cy="5108448"/>
          </a:xfrm>
        </p:spPr>
        <p:txBody>
          <a:bodyPr>
            <a:normAutofit/>
          </a:bodyPr>
          <a:lstStyle/>
          <a:p>
            <a:r>
              <a:rPr lang="tr-TR" dirty="0" smtClean="0"/>
              <a:t>No </a:t>
            </a:r>
            <a:r>
              <a:rPr lang="en-US" dirty="0" smtClean="0"/>
              <a:t>class labels</a:t>
            </a:r>
            <a:r>
              <a:rPr lang="tr-TR" dirty="0" smtClean="0"/>
              <a:t> needed</a:t>
            </a:r>
            <a:r>
              <a:rPr lang="en-US" dirty="0" smtClean="0"/>
              <a:t> </a:t>
            </a:r>
            <a:r>
              <a:rPr lang="tr-TR" dirty="0" smtClean="0"/>
              <a:t>for </a:t>
            </a:r>
            <a:r>
              <a:rPr lang="en-US" dirty="0" smtClean="0"/>
              <a:t>training</a:t>
            </a:r>
            <a:r>
              <a:rPr lang="en-US" dirty="0"/>
              <a:t>. </a:t>
            </a:r>
          </a:p>
          <a:p>
            <a:r>
              <a:rPr lang="tr-TR" dirty="0"/>
              <a:t>T</a:t>
            </a:r>
            <a:r>
              <a:rPr lang="en-US" dirty="0" smtClean="0"/>
              <a:t>raining data</a:t>
            </a:r>
            <a:r>
              <a:rPr lang="tr-TR" dirty="0" smtClean="0"/>
              <a:t>:</a:t>
            </a:r>
            <a:r>
              <a:rPr lang="en-US" dirty="0" smtClean="0"/>
              <a:t> input </a:t>
            </a:r>
            <a:r>
              <a:rPr lang="en-US" dirty="0"/>
              <a:t>vectors without any corresponding target </a:t>
            </a:r>
            <a:r>
              <a:rPr lang="en-US" dirty="0" smtClean="0"/>
              <a:t>values</a:t>
            </a:r>
            <a:endParaRPr lang="en-US" dirty="0"/>
          </a:p>
          <a:p>
            <a:r>
              <a:rPr lang="tr-TR" dirty="0"/>
              <a:t>U</a:t>
            </a:r>
            <a:r>
              <a:rPr lang="en-US" dirty="0" err="1" smtClean="0"/>
              <a:t>nsupervised</a:t>
            </a:r>
            <a:r>
              <a:rPr lang="en-US" dirty="0" smtClean="0"/>
              <a:t> </a:t>
            </a:r>
            <a:r>
              <a:rPr lang="en-US" dirty="0"/>
              <a:t>learning with security and performance parameters </a:t>
            </a:r>
            <a:r>
              <a:rPr lang="en-US" dirty="0" smtClean="0"/>
              <a:t>used </a:t>
            </a:r>
            <a:r>
              <a:rPr lang="en-US" dirty="0"/>
              <a:t>to find </a:t>
            </a:r>
            <a:r>
              <a:rPr lang="en-US" dirty="0" smtClean="0"/>
              <a:t>clusters </a:t>
            </a:r>
            <a:endParaRPr lang="tr-TR" dirty="0" smtClean="0"/>
          </a:p>
          <a:p>
            <a:r>
              <a:rPr lang="tr-TR" dirty="0"/>
              <a:t>V</a:t>
            </a:r>
            <a:r>
              <a:rPr lang="en-US" dirty="0" err="1" smtClean="0"/>
              <a:t>alues</a:t>
            </a:r>
            <a:r>
              <a:rPr lang="en-US" dirty="0" smtClean="0"/>
              <a:t> outside clusters </a:t>
            </a:r>
            <a:r>
              <a:rPr lang="en-US" dirty="0"/>
              <a:t>will be detected as outliers and help detection of anomalies. </a:t>
            </a:r>
          </a:p>
          <a:p>
            <a:endParaRPr lang="en-US" sz="2400" dirty="0"/>
          </a:p>
        </p:txBody>
      </p:sp>
      <p:graphicFrame>
        <p:nvGraphicFramePr>
          <p:cNvPr id="6" name="Table 5"/>
          <p:cNvGraphicFramePr>
            <a:graphicFrameLocks noGrp="1"/>
          </p:cNvGraphicFramePr>
          <p:nvPr>
            <p:extLst/>
          </p:nvPr>
        </p:nvGraphicFramePr>
        <p:xfrm>
          <a:off x="4300793" y="1420051"/>
          <a:ext cx="4613131" cy="5268436"/>
        </p:xfrm>
        <a:graphic>
          <a:graphicData uri="http://schemas.openxmlformats.org/drawingml/2006/table">
            <a:tbl>
              <a:tblPr firstRow="1" firstCol="1" bandRow="1">
                <a:tableStyleId>{5C22544A-7EE6-4342-B048-85BDC9FD1C3A}</a:tableStyleId>
              </a:tblPr>
              <a:tblGrid>
                <a:gridCol w="2857483">
                  <a:extLst>
                    <a:ext uri="{9D8B030D-6E8A-4147-A177-3AD203B41FA5}">
                      <a16:colId xmlns:a16="http://schemas.microsoft.com/office/drawing/2014/main" xmlns="" val="20000"/>
                    </a:ext>
                  </a:extLst>
                </a:gridCol>
                <a:gridCol w="877824">
                  <a:extLst>
                    <a:ext uri="{9D8B030D-6E8A-4147-A177-3AD203B41FA5}">
                      <a16:colId xmlns:a16="http://schemas.microsoft.com/office/drawing/2014/main" xmlns="" val="20001"/>
                    </a:ext>
                  </a:extLst>
                </a:gridCol>
                <a:gridCol w="877824">
                  <a:extLst>
                    <a:ext uri="{9D8B030D-6E8A-4147-A177-3AD203B41FA5}">
                      <a16:colId xmlns:a16="http://schemas.microsoft.com/office/drawing/2014/main" xmlns="" val="20002"/>
                    </a:ext>
                  </a:extLst>
                </a:gridCol>
              </a:tblGrid>
              <a:tr h="161895">
                <a:tc>
                  <a:txBody>
                    <a:bodyPr/>
                    <a:lstStyle/>
                    <a:p>
                      <a:pPr>
                        <a:spcAft>
                          <a:spcPts val="0"/>
                        </a:spcAft>
                      </a:pPr>
                      <a:r>
                        <a:rPr lang="en-US" sz="1400" dirty="0">
                          <a:effectLst/>
                        </a:rPr>
                        <a:t>Parameter</a:t>
                      </a:r>
                      <a:endParaRPr lang="en-US" sz="1400" dirty="0">
                        <a:effectLst/>
                        <a:latin typeface="Times New Roman"/>
                        <a:ea typeface="Times New Roman"/>
                      </a:endParaRPr>
                    </a:p>
                  </a:txBody>
                  <a:tcPr marL="20730" marR="20730" marT="2764" marB="2764"/>
                </a:tc>
                <a:tc>
                  <a:txBody>
                    <a:bodyPr/>
                    <a:lstStyle/>
                    <a:p>
                      <a:pPr algn="ctr">
                        <a:spcAft>
                          <a:spcPts val="0"/>
                        </a:spcAft>
                      </a:pPr>
                      <a:r>
                        <a:rPr lang="en-US" sz="1400" dirty="0">
                          <a:effectLst/>
                        </a:rPr>
                        <a:t>Cloud </a:t>
                      </a:r>
                      <a:r>
                        <a:rPr lang="en-US" sz="1400" dirty="0" smtClean="0">
                          <a:effectLst/>
                        </a:rPr>
                        <a:t>service</a:t>
                      </a:r>
                      <a:r>
                        <a:rPr lang="tr-TR" sz="1400" dirty="0" smtClean="0">
                          <a:effectLst/>
                        </a:rPr>
                        <a:t>s</a:t>
                      </a:r>
                      <a:endParaRPr lang="en-US" sz="1400" dirty="0">
                        <a:effectLst/>
                        <a:latin typeface="Times New Roman"/>
                        <a:ea typeface="Times New Roman"/>
                      </a:endParaRPr>
                    </a:p>
                  </a:txBody>
                  <a:tcPr marL="2961" marR="2961" marT="2961" marB="2961"/>
                </a:tc>
                <a:tc>
                  <a:txBody>
                    <a:bodyPr/>
                    <a:lstStyle/>
                    <a:p>
                      <a:pPr algn="ctr">
                        <a:spcAft>
                          <a:spcPts val="0"/>
                        </a:spcAft>
                      </a:pPr>
                      <a:r>
                        <a:rPr lang="tr-TR" sz="1400" dirty="0" smtClean="0">
                          <a:effectLst/>
                        </a:rPr>
                        <a:t>Cloud d</a:t>
                      </a:r>
                      <a:r>
                        <a:rPr lang="en-US" sz="1400" dirty="0" err="1" smtClean="0">
                          <a:effectLst/>
                        </a:rPr>
                        <a:t>ata</a:t>
                      </a:r>
                      <a:r>
                        <a:rPr lang="en-US" sz="1400" dirty="0" smtClean="0">
                          <a:effectLst/>
                        </a:rPr>
                        <a:t> service</a:t>
                      </a:r>
                      <a:r>
                        <a:rPr lang="tr-TR" sz="1400" dirty="0" smtClean="0">
                          <a:effectLst/>
                        </a:rPr>
                        <a:t>s</a:t>
                      </a:r>
                      <a:endParaRPr lang="en-US" sz="1400" dirty="0">
                        <a:effectLst/>
                        <a:latin typeface="Times New Roman"/>
                        <a:ea typeface="Times New Roman"/>
                      </a:endParaRPr>
                    </a:p>
                  </a:txBody>
                  <a:tcPr marL="20730" marR="20730" marT="2764" marB="2764"/>
                </a:tc>
                <a:extLst>
                  <a:ext uri="{0D108BD9-81ED-4DB2-BD59-A6C34878D82A}">
                    <a16:rowId xmlns:a16="http://schemas.microsoft.com/office/drawing/2014/main" xmlns="" val="10000"/>
                  </a:ext>
                </a:extLst>
              </a:tr>
              <a:tr h="318262">
                <a:tc>
                  <a:txBody>
                    <a:bodyPr/>
                    <a:lstStyle/>
                    <a:p>
                      <a:pPr>
                        <a:spcAft>
                          <a:spcPts val="0"/>
                        </a:spcAft>
                      </a:pPr>
                      <a:r>
                        <a:rPr lang="en-US" sz="1400">
                          <a:effectLst/>
                        </a:rPr>
                        <a:t>Number of requests/sec</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1"/>
                  </a:ext>
                </a:extLst>
              </a:tr>
              <a:tr h="214017">
                <a:tc>
                  <a:txBody>
                    <a:bodyPr/>
                    <a:lstStyle/>
                    <a:p>
                      <a:pPr>
                        <a:spcAft>
                          <a:spcPts val="0"/>
                        </a:spcAft>
                      </a:pPr>
                      <a:r>
                        <a:rPr lang="en-US" sz="1400">
                          <a:effectLst/>
                        </a:rPr>
                        <a:t>Bytes downloaded/sec</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X</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2"/>
                  </a:ext>
                </a:extLst>
              </a:tr>
              <a:tr h="214017">
                <a:tc>
                  <a:txBody>
                    <a:bodyPr/>
                    <a:lstStyle/>
                    <a:p>
                      <a:pPr>
                        <a:spcAft>
                          <a:spcPts val="0"/>
                        </a:spcAft>
                      </a:pPr>
                      <a:r>
                        <a:rPr lang="en-US" sz="1400">
                          <a:effectLst/>
                        </a:rPr>
                        <a:t>Bytes uploaded/sec</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X</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3"/>
                  </a:ext>
                </a:extLst>
              </a:tr>
              <a:tr h="161895">
                <a:tc>
                  <a:txBody>
                    <a:bodyPr/>
                    <a:lstStyle/>
                    <a:p>
                      <a:pPr>
                        <a:spcAft>
                          <a:spcPts val="0"/>
                        </a:spcAft>
                      </a:pPr>
                      <a:r>
                        <a:rPr lang="en-US" sz="1400">
                          <a:effectLst/>
                        </a:rPr>
                        <a:t>Total error rate</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4"/>
                  </a:ext>
                </a:extLst>
              </a:tr>
              <a:tr h="161895">
                <a:tc>
                  <a:txBody>
                    <a:bodyPr/>
                    <a:lstStyle/>
                    <a:p>
                      <a:pPr>
                        <a:spcAft>
                          <a:spcPts val="0"/>
                        </a:spcAft>
                      </a:pPr>
                      <a:r>
                        <a:rPr lang="en-US" sz="1400">
                          <a:effectLst/>
                        </a:rPr>
                        <a:t>CPU utilization</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5"/>
                  </a:ext>
                </a:extLst>
              </a:tr>
              <a:tr h="214017">
                <a:tc>
                  <a:txBody>
                    <a:bodyPr/>
                    <a:lstStyle/>
                    <a:p>
                      <a:pPr>
                        <a:spcAft>
                          <a:spcPts val="0"/>
                        </a:spcAft>
                      </a:pPr>
                      <a:r>
                        <a:rPr lang="en-US" sz="1400">
                          <a:effectLst/>
                        </a:rPr>
                        <a:t>Memory utilization</a:t>
                      </a:r>
                      <a:endParaRPr lang="en-US" sz="1400">
                        <a:effectLst/>
                        <a:latin typeface="Times New Roman"/>
                        <a:ea typeface="Times New Roman"/>
                      </a:endParaRPr>
                    </a:p>
                  </a:txBody>
                  <a:tcPr marL="20730" marR="20730" marT="2764" marB="2764"/>
                </a:tc>
                <a:tc>
                  <a:txBody>
                    <a:bodyPr/>
                    <a:lstStyle/>
                    <a:p>
                      <a:pPr algn="ctr">
                        <a:spcAft>
                          <a:spcPts val="0"/>
                        </a:spcAft>
                      </a:pPr>
                      <a:r>
                        <a:rPr lang="en-US" sz="1400" dirty="0">
                          <a:effectLst/>
                        </a:rPr>
                        <a:t>X</a:t>
                      </a:r>
                      <a:endParaRPr lang="en-US" sz="1400" dirty="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6"/>
                  </a:ext>
                </a:extLst>
              </a:tr>
              <a:tr h="422507">
                <a:tc>
                  <a:txBody>
                    <a:bodyPr/>
                    <a:lstStyle/>
                    <a:p>
                      <a:pPr>
                        <a:spcAft>
                          <a:spcPts val="0"/>
                        </a:spcAft>
                      </a:pPr>
                      <a:r>
                        <a:rPr lang="en-US" sz="1400">
                          <a:effectLst/>
                        </a:rPr>
                        <a:t>Number of authentication failures</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7"/>
                  </a:ext>
                </a:extLst>
              </a:tr>
              <a:tr h="318262">
                <a:tc>
                  <a:txBody>
                    <a:bodyPr/>
                    <a:lstStyle/>
                    <a:p>
                      <a:pPr>
                        <a:spcAft>
                          <a:spcPts val="0"/>
                        </a:spcAft>
                      </a:pPr>
                      <a:r>
                        <a:rPr lang="en-US" sz="1400">
                          <a:effectLst/>
                        </a:rPr>
                        <a:t>Number of connections</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08"/>
                  </a:ext>
                </a:extLst>
              </a:tr>
              <a:tr h="422507">
                <a:tc>
                  <a:txBody>
                    <a:bodyPr/>
                    <a:lstStyle/>
                    <a:p>
                      <a:pPr>
                        <a:spcAft>
                          <a:spcPts val="0"/>
                        </a:spcAft>
                      </a:pPr>
                      <a:r>
                        <a:rPr lang="en-US" sz="1400">
                          <a:effectLst/>
                        </a:rPr>
                        <a:t>Number of connection failures</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dirty="0">
                          <a:effectLst/>
                        </a:rPr>
                        <a:t> </a:t>
                      </a:r>
                      <a:endParaRPr lang="en-US" sz="1400" dirty="0">
                        <a:effectLst/>
                        <a:latin typeface="Times New Roman"/>
                        <a:ea typeface="Times New Roman"/>
                      </a:endParaRPr>
                    </a:p>
                  </a:txBody>
                  <a:tcPr marL="20730" marR="20730" marT="2764" marB="2764"/>
                </a:tc>
                <a:extLst>
                  <a:ext uri="{0D108BD9-81ED-4DB2-BD59-A6C34878D82A}">
                    <a16:rowId xmlns:a16="http://schemas.microsoft.com/office/drawing/2014/main" xmlns="" val="10009"/>
                  </a:ext>
                </a:extLst>
              </a:tr>
              <a:tr h="370384">
                <a:tc>
                  <a:txBody>
                    <a:bodyPr/>
                    <a:lstStyle/>
                    <a:p>
                      <a:pPr>
                        <a:spcAft>
                          <a:spcPts val="0"/>
                        </a:spcAft>
                      </a:pPr>
                      <a:r>
                        <a:rPr lang="en-US" sz="1400">
                          <a:effectLst/>
                        </a:rPr>
                        <a:t>Number of disk reads/writes</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X</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10"/>
                  </a:ext>
                </a:extLst>
              </a:tr>
              <a:tr h="214017">
                <a:tc>
                  <a:txBody>
                    <a:bodyPr/>
                    <a:lstStyle/>
                    <a:p>
                      <a:pPr>
                        <a:spcAft>
                          <a:spcPts val="0"/>
                        </a:spcAft>
                      </a:pPr>
                      <a:r>
                        <a:rPr lang="en-US" sz="1400">
                          <a:effectLst/>
                        </a:rPr>
                        <a:t>Network latency</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11"/>
                  </a:ext>
                </a:extLst>
              </a:tr>
              <a:tr h="266140">
                <a:tc>
                  <a:txBody>
                    <a:bodyPr/>
                    <a:lstStyle/>
                    <a:p>
                      <a:pPr>
                        <a:spcAft>
                          <a:spcPts val="0"/>
                        </a:spcAft>
                      </a:pPr>
                      <a:r>
                        <a:rPr lang="en-US" sz="1400">
                          <a:effectLst/>
                        </a:rPr>
                        <a:t>Service response time</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12"/>
                  </a:ext>
                </a:extLst>
              </a:tr>
              <a:tr h="161895">
                <a:tc>
                  <a:txBody>
                    <a:bodyPr/>
                    <a:lstStyle/>
                    <a:p>
                      <a:pPr>
                        <a:spcAft>
                          <a:spcPts val="0"/>
                        </a:spcAft>
                      </a:pPr>
                      <a:r>
                        <a:rPr lang="en-US" sz="1400">
                          <a:effectLst/>
                        </a:rPr>
                        <a:t>Disk space usage</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X</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13"/>
                  </a:ext>
                </a:extLst>
              </a:tr>
              <a:tr h="161895">
                <a:tc>
                  <a:txBody>
                    <a:bodyPr/>
                    <a:lstStyle/>
                    <a:p>
                      <a:pPr>
                        <a:spcAft>
                          <a:spcPts val="0"/>
                        </a:spcAft>
                      </a:pPr>
                      <a:r>
                        <a:rPr lang="en-US" sz="1400">
                          <a:effectLst/>
                        </a:rPr>
                        <a:t>Throughput</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 </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14"/>
                  </a:ext>
                </a:extLst>
              </a:tr>
              <a:tr h="422507">
                <a:tc>
                  <a:txBody>
                    <a:bodyPr/>
                    <a:lstStyle/>
                    <a:p>
                      <a:pPr>
                        <a:spcAft>
                          <a:spcPts val="0"/>
                        </a:spcAft>
                      </a:pPr>
                      <a:r>
                        <a:rPr lang="en-US" sz="1400">
                          <a:effectLst/>
                        </a:rPr>
                        <a:t>Number of database connections</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a:effectLst/>
                        </a:rPr>
                        <a:t>X</a:t>
                      </a:r>
                      <a:endParaRPr lang="en-US" sz="1400">
                        <a:effectLst/>
                        <a:latin typeface="Times New Roman"/>
                        <a:ea typeface="Times New Roman"/>
                      </a:endParaRPr>
                    </a:p>
                  </a:txBody>
                  <a:tcPr marL="20730" marR="20730" marT="2764" marB="2764"/>
                </a:tc>
                <a:extLst>
                  <a:ext uri="{0D108BD9-81ED-4DB2-BD59-A6C34878D82A}">
                    <a16:rowId xmlns:a16="http://schemas.microsoft.com/office/drawing/2014/main" xmlns="" val="10015"/>
                  </a:ext>
                </a:extLst>
              </a:tr>
              <a:tr h="318262">
                <a:tc>
                  <a:txBody>
                    <a:bodyPr/>
                    <a:lstStyle/>
                    <a:p>
                      <a:pPr>
                        <a:spcAft>
                          <a:spcPts val="0"/>
                        </a:spcAft>
                      </a:pPr>
                      <a:r>
                        <a:rPr lang="en-US" sz="1400">
                          <a:effectLst/>
                        </a:rPr>
                        <a:t>Service/cluster health status</a:t>
                      </a:r>
                      <a:endParaRPr lang="en-US" sz="1400">
                        <a:effectLst/>
                        <a:latin typeface="Times New Roman"/>
                        <a:ea typeface="Times New Roman"/>
                      </a:endParaRPr>
                    </a:p>
                  </a:txBody>
                  <a:tcPr marL="20730" marR="20730" marT="2764" marB="2764"/>
                </a:tc>
                <a:tc>
                  <a:txBody>
                    <a:bodyPr/>
                    <a:lstStyle/>
                    <a:p>
                      <a:pPr algn="ctr">
                        <a:spcAft>
                          <a:spcPts val="0"/>
                        </a:spcAft>
                      </a:pPr>
                      <a:r>
                        <a:rPr lang="en-US" sz="1400">
                          <a:effectLst/>
                        </a:rPr>
                        <a:t>X</a:t>
                      </a:r>
                      <a:endParaRPr lang="en-US" sz="1400">
                        <a:effectLst/>
                        <a:latin typeface="Times New Roman"/>
                        <a:ea typeface="Times New Roman"/>
                      </a:endParaRPr>
                    </a:p>
                  </a:txBody>
                  <a:tcPr marL="2961" marR="2961" marT="2961" marB="2961"/>
                </a:tc>
                <a:tc>
                  <a:txBody>
                    <a:bodyPr/>
                    <a:lstStyle/>
                    <a:p>
                      <a:pPr algn="ctr">
                        <a:spcAft>
                          <a:spcPts val="0"/>
                        </a:spcAft>
                      </a:pPr>
                      <a:r>
                        <a:rPr lang="en-US" sz="1400" dirty="0">
                          <a:effectLst/>
                        </a:rPr>
                        <a:t> </a:t>
                      </a:r>
                      <a:endParaRPr lang="en-US" sz="1400" dirty="0">
                        <a:effectLst/>
                        <a:latin typeface="Times New Roman"/>
                        <a:ea typeface="Times New Roman"/>
                      </a:endParaRPr>
                    </a:p>
                  </a:txBody>
                  <a:tcPr marL="20730" marR="20730" marT="2764" marB="2764"/>
                </a:tc>
                <a:extLst>
                  <a:ext uri="{0D108BD9-81ED-4DB2-BD59-A6C34878D82A}">
                    <a16:rowId xmlns:a16="http://schemas.microsoft.com/office/drawing/2014/main" xmlns="" val="10016"/>
                  </a:ext>
                </a:extLst>
              </a:tr>
            </a:tbl>
          </a:graphicData>
        </a:graphic>
      </p:graphicFrame>
      <p:sp>
        <p:nvSpPr>
          <p:cNvPr id="7" name="Rectangle 6"/>
          <p:cNvSpPr/>
          <p:nvPr/>
        </p:nvSpPr>
        <p:spPr>
          <a:xfrm>
            <a:off x="4221158" y="1049774"/>
            <a:ext cx="3964547" cy="369332"/>
          </a:xfrm>
          <a:prstGeom prst="rect">
            <a:avLst/>
          </a:prstGeom>
        </p:spPr>
        <p:txBody>
          <a:bodyPr wrap="none">
            <a:spAutoFit/>
          </a:bodyPr>
          <a:lstStyle/>
          <a:p>
            <a:pPr marL="0" indent="0">
              <a:buNone/>
            </a:pPr>
            <a:r>
              <a:rPr lang="tr-TR" b="1" dirty="0" smtClean="0"/>
              <a:t>Model training parameters used:</a:t>
            </a:r>
            <a:endParaRPr lang="en-US" b="1" dirty="0"/>
          </a:p>
        </p:txBody>
      </p:sp>
      <p:sp>
        <p:nvSpPr>
          <p:cNvPr id="8"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49</a:t>
            </a:r>
            <a:endParaRPr sz="1300" kern="0" dirty="0">
              <a:solidFill>
                <a:sysClr val="windowText" lastClr="000000"/>
              </a:solidFill>
              <a:sym typeface="Tahoma"/>
            </a:endParaRPr>
          </a:p>
        </p:txBody>
      </p:sp>
    </p:spTree>
    <p:extLst>
      <p:ext uri="{BB962C8B-B14F-4D97-AF65-F5344CB8AC3E}">
        <p14:creationId xmlns:p14="http://schemas.microsoft.com/office/powerpoint/2010/main" val="141966094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5</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Publications</a:t>
            </a:r>
          </a:p>
          <a:p>
            <a:pPr algn="l" eaLnBrk="1" fontAlgn="auto" hangingPunct="1">
              <a:spcBef>
                <a:spcPts val="0"/>
              </a:spcBef>
              <a:spcAft>
                <a:spcPts val="0"/>
              </a:spcAft>
              <a:defRPr/>
            </a:pPr>
            <a:r>
              <a:rPr lang="en-US" sz="1500" u="sng" kern="0" spc="-1" dirty="0">
                <a:solidFill>
                  <a:srgbClr val="0000FF"/>
                </a:solidFill>
                <a:uFill>
                  <a:solidFill>
                    <a:srgbClr val="FFFFFF"/>
                  </a:solidFill>
                </a:uFill>
                <a:sym typeface="Tahoma"/>
                <a:hlinkClick r:id="rId3"/>
              </a:rPr>
              <a:t>https://www.cs.purdue.edu/homes/bb/#research</a:t>
            </a:r>
            <a:r>
              <a:rPr lang="en-US" sz="1500" u="sng" kern="0" spc="-1" dirty="0">
                <a:solidFill>
                  <a:srgbClr val="0000FF"/>
                </a:solidFill>
                <a:uFill>
                  <a:solidFill>
                    <a:srgbClr val="FFFFFF"/>
                  </a:solidFill>
                </a:uFill>
                <a:sym typeface="Tahoma"/>
              </a:rPr>
              <a:t> </a:t>
            </a:r>
          </a:p>
          <a:p>
            <a:pPr algn="l" eaLnBrk="1" fontAlgn="auto" hangingPunct="1">
              <a:spcBef>
                <a:spcPts val="0"/>
              </a:spcBef>
              <a:spcAft>
                <a:spcPts val="0"/>
              </a:spcAft>
              <a:defRPr/>
            </a:pPr>
            <a:r>
              <a:rPr lang="en-US" sz="1500" kern="0" dirty="0">
                <a:solidFill>
                  <a:srgbClr val="0000FF"/>
                </a:solidFill>
                <a:sym typeface="Tahoma"/>
              </a:rPr>
              <a:t>https://www.cs.purdue.edu/homes/bb/#colloquia</a:t>
            </a:r>
            <a:r>
              <a:rPr lang="en-US" sz="1500" u="sng" kern="0" spc="-1" dirty="0">
                <a:solidFill>
                  <a:srgbClr val="0000FF"/>
                </a:solidFill>
                <a:uFill>
                  <a:solidFill>
                    <a:srgbClr val="FFFFFF"/>
                  </a:solidFill>
                </a:uFill>
                <a:sym typeface="Tahoma"/>
              </a:rPr>
              <a:t> </a:t>
            </a: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 </a:t>
            </a:r>
          </a:p>
        </p:txBody>
      </p:sp>
      <p:sp>
        <p:nvSpPr>
          <p:cNvPr id="6" name="Content Placeholder 2"/>
          <p:cNvSpPr txBox="1">
            <a:spLocks/>
          </p:cNvSpPr>
          <p:nvPr/>
        </p:nvSpPr>
        <p:spPr bwMode="auto">
          <a:xfrm>
            <a:off x="457200" y="1197419"/>
            <a:ext cx="8382000" cy="5368569"/>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buFont typeface="+mj-lt"/>
              <a:buAutoNum type="arabicPeriod"/>
            </a:pPr>
            <a:r>
              <a:rPr lang="en-US" sz="1500" dirty="0" smtClean="0"/>
              <a:t>G. Mani, B. Bhargava, P. </a:t>
            </a:r>
            <a:r>
              <a:rPr lang="en-US" sz="1500" dirty="0" err="1" smtClean="0"/>
              <a:t>Angin</a:t>
            </a:r>
            <a:r>
              <a:rPr lang="en-US" sz="1500" dirty="0"/>
              <a:t>, M. </a:t>
            </a:r>
            <a:r>
              <a:rPr lang="en-US" sz="1500" dirty="0" smtClean="0"/>
              <a:t>Villarreal-Vasquez, D. </a:t>
            </a:r>
            <a:r>
              <a:rPr lang="en-US" sz="1500" dirty="0" err="1" smtClean="0"/>
              <a:t>Ulybyshev</a:t>
            </a:r>
            <a:r>
              <a:rPr lang="en-US" sz="1500" dirty="0" smtClean="0"/>
              <a:t>, D. Steiner, J. </a:t>
            </a:r>
            <a:r>
              <a:rPr lang="en-US" sz="1500" dirty="0" err="1" smtClean="0"/>
              <a:t>Kobes</a:t>
            </a:r>
            <a:r>
              <a:rPr lang="en-US" sz="1500" dirty="0" smtClean="0"/>
              <a:t>. “Machine Learning Models to Enhance the Science of Cognitive Autonomy.” In </a:t>
            </a:r>
            <a:r>
              <a:rPr lang="en-US" sz="1500" i="1" dirty="0" smtClean="0"/>
              <a:t>IEEE </a:t>
            </a:r>
            <a:r>
              <a:rPr lang="en-US" sz="1500" i="1" dirty="0" smtClean="0"/>
              <a:t>International Conference on Artificial Intelligence and Knowledge Engineering (AIKE), </a:t>
            </a:r>
            <a:r>
              <a:rPr lang="en-US" sz="1500" dirty="0" smtClean="0"/>
              <a:t>Laguna Hills, 2018</a:t>
            </a:r>
            <a:endParaRPr lang="en-US" sz="1500" i="1" dirty="0" smtClean="0"/>
          </a:p>
          <a:p>
            <a:pPr marL="342900" indent="-342900">
              <a:buFont typeface="+mj-lt"/>
              <a:buAutoNum type="arabicPeriod"/>
            </a:pPr>
            <a:r>
              <a:rPr lang="en-US" sz="1500" dirty="0" smtClean="0"/>
              <a:t>G. Mani, B. Bhargava, B. </a:t>
            </a:r>
            <a:r>
              <a:rPr lang="en-US" sz="1500" dirty="0" err="1" smtClean="0"/>
              <a:t>Shivakumar</a:t>
            </a:r>
            <a:r>
              <a:rPr lang="en-US" sz="1500" dirty="0" smtClean="0"/>
              <a:t>, J. </a:t>
            </a:r>
            <a:r>
              <a:rPr lang="en-US" sz="1500" dirty="0" err="1" smtClean="0"/>
              <a:t>Kobes</a:t>
            </a:r>
            <a:r>
              <a:rPr lang="en-US" sz="1500" dirty="0" smtClean="0"/>
              <a:t>. “Incremental Learning Through Graceful Degradations in Autonomous Systems.” In </a:t>
            </a:r>
            <a:r>
              <a:rPr lang="en-US" sz="1500" i="1" dirty="0" smtClean="0"/>
              <a:t>IEEE </a:t>
            </a:r>
            <a:r>
              <a:rPr lang="en-US" sz="1500" i="1" dirty="0" smtClean="0"/>
              <a:t>International Conference on Cognitive Computing (ICCC), </a:t>
            </a:r>
            <a:r>
              <a:rPr lang="en-US" sz="1500" dirty="0" smtClean="0"/>
              <a:t>San Francisco, </a:t>
            </a:r>
            <a:r>
              <a:rPr lang="en-US" sz="1500" dirty="0" smtClean="0"/>
              <a:t>2018.</a:t>
            </a:r>
          </a:p>
          <a:p>
            <a:pPr marL="342900" indent="-342900">
              <a:buFont typeface="+mj-lt"/>
              <a:buAutoNum type="arabicPeriod"/>
            </a:pPr>
            <a:r>
              <a:rPr lang="en-US" sz="1500" dirty="0" smtClean="0"/>
              <a:t>G. Mani, B. Bhargava, J. </a:t>
            </a:r>
            <a:r>
              <a:rPr lang="en-US" sz="1500" dirty="0" err="1" smtClean="0"/>
              <a:t>Kobes</a:t>
            </a:r>
            <a:r>
              <a:rPr lang="en-US" sz="1500" dirty="0" smtClean="0"/>
              <a:t>. “Scalable Deep Learning Through Fuzzy-based Clustering in Autonomous Systems.” </a:t>
            </a:r>
            <a:r>
              <a:rPr lang="en-US" sz="1500" dirty="0"/>
              <a:t>In </a:t>
            </a:r>
            <a:r>
              <a:rPr lang="en-US" sz="1500" i="1" dirty="0" smtClean="0"/>
              <a:t>IEEE </a:t>
            </a:r>
            <a:r>
              <a:rPr lang="en-US" sz="1500" i="1" dirty="0"/>
              <a:t>International Conference on Artificial Intelligence and Knowledge Engineering (AIKE), </a:t>
            </a:r>
            <a:r>
              <a:rPr lang="en-US" sz="1500" dirty="0"/>
              <a:t>L</a:t>
            </a:r>
            <a:r>
              <a:rPr lang="en-US" sz="1500" dirty="0" smtClean="0"/>
              <a:t>aguna Hills, </a:t>
            </a:r>
            <a:r>
              <a:rPr lang="en-US" sz="1500" dirty="0"/>
              <a:t>2018</a:t>
            </a:r>
            <a:r>
              <a:rPr lang="en-US" sz="1500" i="1" dirty="0"/>
              <a:t> </a:t>
            </a:r>
            <a:endParaRPr lang="en-US" sz="1500" i="1" dirty="0" smtClean="0"/>
          </a:p>
          <a:p>
            <a:pPr marL="342900" indent="-342900">
              <a:buFont typeface="+mj-lt"/>
              <a:buAutoNum type="arabicPeriod"/>
            </a:pPr>
            <a:r>
              <a:rPr lang="en-US" sz="1500" dirty="0" smtClean="0"/>
              <a:t>D</a:t>
            </a:r>
            <a:r>
              <a:rPr lang="en-US" sz="1500" dirty="0"/>
              <a:t>. </a:t>
            </a:r>
            <a:r>
              <a:rPr lang="en-US" sz="1500" dirty="0" err="1" smtClean="0"/>
              <a:t>Ulybyshev</a:t>
            </a:r>
            <a:r>
              <a:rPr lang="en-US" sz="1500" dirty="0" smtClean="0"/>
              <a:t>, </a:t>
            </a:r>
            <a:r>
              <a:rPr lang="en-US" sz="1500" dirty="0"/>
              <a:t>M. </a:t>
            </a:r>
            <a:r>
              <a:rPr lang="en-US" sz="1500" dirty="0" smtClean="0"/>
              <a:t>Villarreal-Vasquez, B. Bhargava, G. Mani, S. </a:t>
            </a:r>
            <a:r>
              <a:rPr lang="en-US" sz="1500" dirty="0" err="1" smtClean="0"/>
              <a:t>Seaberg</a:t>
            </a:r>
            <a:r>
              <a:rPr lang="en-US" sz="1500" dirty="0" smtClean="0"/>
              <a:t>, R. Pike, J. </a:t>
            </a:r>
            <a:r>
              <a:rPr lang="en-US" sz="1500" dirty="0" err="1" smtClean="0"/>
              <a:t>Kobes</a:t>
            </a:r>
            <a:r>
              <a:rPr lang="en-US" sz="1500" dirty="0"/>
              <a:t>. “</a:t>
            </a:r>
            <a:r>
              <a:rPr lang="en-US" sz="1500" dirty="0" err="1"/>
              <a:t>Blockhub</a:t>
            </a:r>
            <a:r>
              <a:rPr lang="en-US" sz="1500" dirty="0"/>
              <a:t>: </a:t>
            </a:r>
            <a:r>
              <a:rPr lang="en-US" sz="1500" dirty="0" err="1"/>
              <a:t>Blockchain</a:t>
            </a:r>
            <a:r>
              <a:rPr lang="en-US" sz="1500" dirty="0"/>
              <a:t>-Based Software Development System for Untrusted </a:t>
            </a:r>
            <a:r>
              <a:rPr lang="en-US" sz="1500" dirty="0" smtClean="0"/>
              <a:t>Environments.” </a:t>
            </a:r>
            <a:r>
              <a:rPr lang="en-US" sz="1500" dirty="0"/>
              <a:t>In </a:t>
            </a:r>
            <a:r>
              <a:rPr lang="en-US" sz="1500" i="1" dirty="0" smtClean="0"/>
              <a:t>IEEE </a:t>
            </a:r>
            <a:r>
              <a:rPr lang="en-US" sz="1500" i="1" dirty="0"/>
              <a:t>International Conference on </a:t>
            </a:r>
            <a:r>
              <a:rPr lang="en-US" sz="1500" i="1" dirty="0" smtClean="0"/>
              <a:t>Cloud Computing (CLOUD), </a:t>
            </a:r>
            <a:r>
              <a:rPr lang="en-US" sz="1500" dirty="0" smtClean="0"/>
              <a:t>San Francisco, </a:t>
            </a:r>
            <a:r>
              <a:rPr lang="en-US" sz="1500" dirty="0"/>
              <a:t>2018</a:t>
            </a:r>
            <a:r>
              <a:rPr lang="en-US" sz="1500" dirty="0" smtClean="0"/>
              <a:t>.</a:t>
            </a:r>
          </a:p>
          <a:p>
            <a:pPr marL="342900" indent="-342900">
              <a:buFont typeface="+mj-lt"/>
              <a:buAutoNum type="arabicPeriod"/>
            </a:pPr>
            <a:r>
              <a:rPr lang="en-US" sz="1500" dirty="0" smtClean="0"/>
              <a:t>G. Mani, D. </a:t>
            </a:r>
            <a:r>
              <a:rPr lang="en-US" sz="1500" dirty="0" err="1" smtClean="0"/>
              <a:t>Ulybyshev</a:t>
            </a:r>
            <a:r>
              <a:rPr lang="en-US" sz="1500" dirty="0" smtClean="0"/>
              <a:t>, B. Bhargava, J. </a:t>
            </a:r>
            <a:r>
              <a:rPr lang="en-US" sz="1500" dirty="0" err="1" smtClean="0"/>
              <a:t>Kobes</a:t>
            </a:r>
            <a:r>
              <a:rPr lang="en-US" sz="1500" dirty="0" smtClean="0"/>
              <a:t>, P. Goyal. “Autonomous Aggregate Data Analytics in Untrusted Cloud.” In </a:t>
            </a:r>
            <a:r>
              <a:rPr lang="en-US" sz="1500" i="1" dirty="0" smtClean="0"/>
              <a:t>IEEE </a:t>
            </a:r>
            <a:r>
              <a:rPr lang="en-US" sz="1500" i="1" dirty="0"/>
              <a:t>International Conference on Artificial Intelligence and Knowledge Engineering (AIKE), </a:t>
            </a:r>
            <a:r>
              <a:rPr lang="en-US" sz="1500" dirty="0" smtClean="0"/>
              <a:t>Laguna Hills, 2018</a:t>
            </a:r>
            <a:endParaRPr lang="en-US" sz="1500" i="1" dirty="0" smtClean="0"/>
          </a:p>
          <a:p>
            <a:pPr marL="342900" indent="-342900">
              <a:buFont typeface="+mj-lt"/>
              <a:buAutoNum type="arabicPeriod"/>
            </a:pPr>
            <a:r>
              <a:rPr lang="en-US" sz="1600" dirty="0"/>
              <a:t>D. </a:t>
            </a:r>
            <a:r>
              <a:rPr lang="en-US" sz="1600" dirty="0" err="1"/>
              <a:t>Ulybyshev</a:t>
            </a:r>
            <a:r>
              <a:rPr lang="en-US" sz="1600" dirty="0"/>
              <a:t>, B. Bhargava, A. </a:t>
            </a:r>
            <a:r>
              <a:rPr lang="en-US" sz="1600" dirty="0" err="1" smtClean="0"/>
              <a:t>Alsalem</a:t>
            </a:r>
            <a:r>
              <a:rPr lang="en-US" sz="1600" dirty="0" smtClean="0"/>
              <a:t>. </a:t>
            </a:r>
            <a:r>
              <a:rPr lang="en-US" sz="1600" dirty="0"/>
              <a:t>"Secure Data Exchange and Data Leakage Detection in Untrusted </a:t>
            </a:r>
            <a:r>
              <a:rPr lang="en-US" sz="1600" dirty="0" smtClean="0"/>
              <a:t>Cloud." In </a:t>
            </a:r>
            <a:r>
              <a:rPr lang="en-US" sz="1600" i="1" dirty="0" smtClean="0"/>
              <a:t>International </a:t>
            </a:r>
            <a:r>
              <a:rPr lang="en-US" sz="1600" i="1" dirty="0"/>
              <a:t>Conference on Applications of Computing and Communication Technologies </a:t>
            </a:r>
            <a:r>
              <a:rPr lang="en-US" sz="1600" i="1" dirty="0" smtClean="0"/>
              <a:t>(ICACCT). </a:t>
            </a:r>
            <a:r>
              <a:rPr lang="en-US" sz="1600" dirty="0" smtClean="0"/>
              <a:t>Zurich, 2018 Springer.</a:t>
            </a:r>
            <a:endParaRPr lang="en-US" sz="1500" dirty="0"/>
          </a:p>
        </p:txBody>
      </p:sp>
    </p:spTree>
    <p:extLst>
      <p:ext uri="{BB962C8B-B14F-4D97-AF65-F5344CB8AC3E}">
        <p14:creationId xmlns:p14="http://schemas.microsoft.com/office/powerpoint/2010/main" val="1687858801"/>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b="1" dirty="0" err="1" smtClean="0">
                <a:solidFill>
                  <a:schemeClr val="tx1"/>
                </a:solidFill>
              </a:rPr>
              <a:t>Unsupervised</a:t>
            </a:r>
            <a:r>
              <a:rPr lang="tr-TR" b="1" dirty="0" smtClean="0">
                <a:solidFill>
                  <a:schemeClr val="tx1"/>
                </a:solidFill>
              </a:rPr>
              <a:t> Learning: </a:t>
            </a:r>
            <a:r>
              <a:rPr lang="tr-TR" b="1" dirty="0" err="1" smtClean="0">
                <a:solidFill>
                  <a:schemeClr val="tx1"/>
                </a:solidFill>
              </a:rPr>
              <a:t>Algorithms</a:t>
            </a:r>
            <a:endParaRPr lang="en-US" b="1" dirty="0">
              <a:solidFill>
                <a:schemeClr val="tx1"/>
              </a:solidFill>
            </a:endParaRPr>
          </a:p>
        </p:txBody>
      </p:sp>
      <p:sp>
        <p:nvSpPr>
          <p:cNvPr id="6" name="Content Placeholder 2"/>
          <p:cNvSpPr>
            <a:spLocks noGrp="1"/>
          </p:cNvSpPr>
          <p:nvPr>
            <p:ph idx="1"/>
          </p:nvPr>
        </p:nvSpPr>
        <p:spPr>
          <a:xfrm>
            <a:off x="226800" y="2606442"/>
            <a:ext cx="4842018" cy="4081864"/>
          </a:xfrm>
        </p:spPr>
        <p:txBody>
          <a:bodyPr>
            <a:noAutofit/>
          </a:bodyPr>
          <a:lstStyle/>
          <a:p>
            <a:r>
              <a:rPr lang="en-US" sz="1400" dirty="0" smtClean="0"/>
              <a:t>Training:</a:t>
            </a:r>
          </a:p>
          <a:p>
            <a:pPr marL="349250" lvl="1" indent="0">
              <a:buNone/>
            </a:pPr>
            <a:r>
              <a:rPr lang="en-US" sz="1400" dirty="0" smtClean="0"/>
              <a:t>Input: Matrix V </a:t>
            </a:r>
            <a:r>
              <a:rPr lang="en-US" sz="1400" baseline="-25000" dirty="0" smtClean="0"/>
              <a:t>d x t </a:t>
            </a:r>
            <a:r>
              <a:rPr lang="en-US" sz="1400" dirty="0" smtClean="0"/>
              <a:t>of service performance record</a:t>
            </a:r>
            <a:endParaRPr lang="en-US" sz="1400" baseline="-25000" dirty="0" smtClean="0"/>
          </a:p>
          <a:p>
            <a:pPr marL="349250" lvl="1" indent="0">
              <a:buNone/>
            </a:pPr>
            <a:r>
              <a:rPr lang="en-US" sz="1400" dirty="0" smtClean="0"/>
              <a:t>d: number of performance parameters </a:t>
            </a:r>
          </a:p>
          <a:p>
            <a:pPr marL="349250" lvl="1" indent="0">
              <a:buNone/>
            </a:pPr>
            <a:r>
              <a:rPr lang="en-US" sz="1400" dirty="0" smtClean="0"/>
              <a:t>t: number of time points observed</a:t>
            </a:r>
          </a:p>
          <a:p>
            <a:pPr marL="349250" lvl="1" indent="0">
              <a:buNone/>
            </a:pPr>
            <a:r>
              <a:rPr lang="en-US" sz="1400" dirty="0" smtClean="0"/>
              <a:t>Cluster each set of performance parameter values using K-means algorithm</a:t>
            </a:r>
            <a:endParaRPr lang="en-US" sz="1400" dirty="0"/>
          </a:p>
          <a:p>
            <a:r>
              <a:rPr lang="en-US" sz="1400" dirty="0" smtClean="0"/>
              <a:t>Testing (system operation):  </a:t>
            </a:r>
          </a:p>
          <a:p>
            <a:pPr marL="349250" lvl="1" indent="0">
              <a:buNone/>
            </a:pPr>
            <a:r>
              <a:rPr lang="en-US" sz="1400" b="1" dirty="0"/>
              <a:t>f</a:t>
            </a:r>
            <a:r>
              <a:rPr lang="en-US" sz="1400" b="1" dirty="0" smtClean="0"/>
              <a:t>or</a:t>
            </a:r>
            <a:r>
              <a:rPr lang="en-US" sz="1400" dirty="0" smtClean="0"/>
              <a:t> each service interaction log:</a:t>
            </a:r>
          </a:p>
          <a:p>
            <a:pPr marL="349250" lvl="1" indent="0">
              <a:spcBef>
                <a:spcPts val="0"/>
              </a:spcBef>
              <a:buNone/>
            </a:pPr>
            <a:r>
              <a:rPr lang="en-US" sz="1400" dirty="0" smtClean="0"/>
              <a:t>    measure distance of performance parameter   </a:t>
            </a:r>
          </a:p>
          <a:p>
            <a:pPr marL="349250" lvl="1" indent="0">
              <a:spcBef>
                <a:spcPts val="0"/>
              </a:spcBef>
              <a:buNone/>
            </a:pPr>
            <a:r>
              <a:rPr lang="en-US" sz="1400" dirty="0"/>
              <a:t> </a:t>
            </a:r>
            <a:r>
              <a:rPr lang="en-US" sz="1400" dirty="0" smtClean="0"/>
              <a:t>   values to each cluster, assign time point to closest </a:t>
            </a:r>
            <a:br>
              <a:rPr lang="en-US" sz="1400" dirty="0" smtClean="0"/>
            </a:br>
            <a:r>
              <a:rPr lang="en-US" sz="1400" dirty="0" smtClean="0"/>
              <a:t>    cluster</a:t>
            </a:r>
          </a:p>
          <a:p>
            <a:pPr marL="349250" lvl="1" indent="0">
              <a:spcBef>
                <a:spcPts val="0"/>
              </a:spcBef>
              <a:buNone/>
            </a:pPr>
            <a:r>
              <a:rPr lang="en-US" sz="1400" dirty="0"/>
              <a:t> </a:t>
            </a:r>
            <a:r>
              <a:rPr lang="en-US" sz="1400" dirty="0" smtClean="0"/>
              <a:t>  </a:t>
            </a:r>
            <a:r>
              <a:rPr lang="en-US" sz="1400" b="1" dirty="0" smtClean="0"/>
              <a:t> if </a:t>
            </a:r>
            <a:r>
              <a:rPr lang="en-US" sz="1400" dirty="0" smtClean="0"/>
              <a:t>latest interaction does not belong to any cluster</a:t>
            </a:r>
          </a:p>
          <a:p>
            <a:pPr marL="349250" lvl="1" indent="0">
              <a:spcBef>
                <a:spcPts val="0"/>
              </a:spcBef>
              <a:buNone/>
            </a:pPr>
            <a:r>
              <a:rPr lang="en-US" sz="1400" dirty="0"/>
              <a:t>	</a:t>
            </a:r>
            <a:r>
              <a:rPr lang="en-US" sz="1400" dirty="0" smtClean="0"/>
              <a:t>raise anomaly signal</a:t>
            </a:r>
          </a:p>
          <a:p>
            <a:pPr marL="349250" lvl="1" indent="0">
              <a:spcBef>
                <a:spcPts val="0"/>
              </a:spcBef>
              <a:buNone/>
            </a:pPr>
            <a:r>
              <a:rPr lang="en-US" sz="1400" dirty="0"/>
              <a:t> </a:t>
            </a:r>
            <a:r>
              <a:rPr lang="en-US" sz="1400" dirty="0" smtClean="0"/>
              <a:t>   </a:t>
            </a:r>
            <a:r>
              <a:rPr lang="en-US" sz="1400" b="1" dirty="0" err="1" smtClean="0"/>
              <a:t>end_if</a:t>
            </a:r>
            <a:endParaRPr lang="en-US" sz="1400" b="1" dirty="0" smtClean="0"/>
          </a:p>
          <a:p>
            <a:pPr marL="349250" lvl="1" indent="0">
              <a:spcBef>
                <a:spcPts val="0"/>
              </a:spcBef>
              <a:buNone/>
            </a:pPr>
            <a:r>
              <a:rPr lang="en-US" sz="1400" b="1" dirty="0" err="1"/>
              <a:t>e</a:t>
            </a:r>
            <a:r>
              <a:rPr lang="en-US" sz="1400" b="1" dirty="0" err="1" smtClean="0"/>
              <a:t>nd_for</a:t>
            </a:r>
            <a:r>
              <a:rPr lang="en-US" dirty="0"/>
              <a:t>	</a:t>
            </a:r>
          </a:p>
        </p:txBody>
      </p:sp>
      <p:sp>
        <p:nvSpPr>
          <p:cNvPr id="7" name="Title 1"/>
          <p:cNvSpPr txBox="1">
            <a:spLocks/>
          </p:cNvSpPr>
          <p:nvPr/>
        </p:nvSpPr>
        <p:spPr bwMode="auto">
          <a:xfrm>
            <a:off x="192203" y="2148327"/>
            <a:ext cx="2585805" cy="7050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a:lstStyle>
          <a:p>
            <a:r>
              <a:rPr lang="tr-TR" sz="1600" b="1" dirty="0" smtClean="0"/>
              <a:t>K-</a:t>
            </a:r>
            <a:r>
              <a:rPr lang="tr-TR" sz="1600" b="1" dirty="0" err="1" smtClean="0"/>
              <a:t>Means</a:t>
            </a:r>
            <a:r>
              <a:rPr lang="tr-TR" sz="1600" b="1" dirty="0" smtClean="0"/>
              <a:t> Clustering:</a:t>
            </a:r>
            <a:endParaRPr lang="en-US" sz="1600" b="1" dirty="0"/>
          </a:p>
        </p:txBody>
      </p:sp>
      <p:sp>
        <p:nvSpPr>
          <p:cNvPr id="8" name="Title 1"/>
          <p:cNvSpPr txBox="1">
            <a:spLocks/>
          </p:cNvSpPr>
          <p:nvPr/>
        </p:nvSpPr>
        <p:spPr bwMode="auto">
          <a:xfrm>
            <a:off x="5096462" y="2112885"/>
            <a:ext cx="3666225" cy="7050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a:lstStyle>
          <a:p>
            <a:pPr algn="ctr"/>
            <a:r>
              <a:rPr lang="tr-TR" sz="1600" b="1" dirty="0" smtClean="0"/>
              <a:t>One-class SVM </a:t>
            </a:r>
          </a:p>
          <a:p>
            <a:pPr algn="ctr"/>
            <a:r>
              <a:rPr lang="tr-TR" sz="1600" b="1" dirty="0" smtClean="0"/>
              <a:t>(Support Vector Machines):</a:t>
            </a:r>
            <a:endParaRPr lang="en-US" sz="1600" b="1" dirty="0"/>
          </a:p>
        </p:txBody>
      </p:sp>
      <p:pic>
        <p:nvPicPr>
          <p:cNvPr id="9" name="Picture 8" descr="sv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782" y="2729469"/>
            <a:ext cx="1295227" cy="1235752"/>
          </a:xfrm>
          <a:prstGeom prst="rect">
            <a:avLst/>
          </a:prstGeom>
        </p:spPr>
      </p:pic>
      <p:sp>
        <p:nvSpPr>
          <p:cNvPr id="10" name="Content Placeholder 2"/>
          <p:cNvSpPr txBox="1">
            <a:spLocks/>
          </p:cNvSpPr>
          <p:nvPr/>
        </p:nvSpPr>
        <p:spPr bwMode="auto">
          <a:xfrm>
            <a:off x="5274797" y="4324511"/>
            <a:ext cx="3820719" cy="2725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r>
              <a:rPr lang="tr-TR" sz="1400" dirty="0"/>
              <a:t>L</a:t>
            </a:r>
            <a:r>
              <a:rPr lang="en-US" sz="1400" dirty="0" smtClean="0"/>
              <a:t>earns decision function for novelty detection</a:t>
            </a:r>
          </a:p>
          <a:p>
            <a:r>
              <a:rPr lang="tr-TR" sz="1400" dirty="0"/>
              <a:t>D</a:t>
            </a:r>
            <a:r>
              <a:rPr lang="en-US" sz="1400" dirty="0" err="1" smtClean="0"/>
              <a:t>ecision</a:t>
            </a:r>
            <a:r>
              <a:rPr lang="en-US" sz="1400" dirty="0" smtClean="0"/>
              <a:t> hyper-plane boundary based on normal runtime conditions</a:t>
            </a:r>
          </a:p>
          <a:p>
            <a:r>
              <a:rPr lang="en-US" sz="1400" dirty="0" smtClean="0"/>
              <a:t>Multiple features of services enter the model for classification</a:t>
            </a:r>
            <a:endParaRPr lang="en-US" sz="1400" dirty="0"/>
          </a:p>
        </p:txBody>
      </p:sp>
      <p:sp>
        <p:nvSpPr>
          <p:cNvPr id="11" name="Rectangle 10"/>
          <p:cNvSpPr/>
          <p:nvPr/>
        </p:nvSpPr>
        <p:spPr>
          <a:xfrm>
            <a:off x="5766128" y="3951774"/>
            <a:ext cx="2596639" cy="200055"/>
          </a:xfrm>
          <a:prstGeom prst="rect">
            <a:avLst/>
          </a:prstGeom>
        </p:spPr>
        <p:txBody>
          <a:bodyPr wrap="square">
            <a:spAutoFit/>
          </a:bodyPr>
          <a:lstStyle/>
          <a:p>
            <a:r>
              <a:rPr lang="en-US" sz="700" dirty="0" smtClean="0"/>
              <a:t>* Figure from http</a:t>
            </a:r>
            <a:r>
              <a:rPr lang="en-US" sz="700" dirty="0"/>
              <a:t>://</a:t>
            </a:r>
            <a:r>
              <a:rPr lang="en-US" sz="700" dirty="0" err="1"/>
              <a:t>stackoverflow.com</a:t>
            </a:r>
            <a:r>
              <a:rPr lang="en-US" sz="700" dirty="0"/>
              <a:t>/questions/9480605/</a:t>
            </a:r>
          </a:p>
        </p:txBody>
      </p:sp>
      <p:sp>
        <p:nvSpPr>
          <p:cNvPr id="3" name="TextBox 2"/>
          <p:cNvSpPr txBox="1"/>
          <p:nvPr/>
        </p:nvSpPr>
        <p:spPr>
          <a:xfrm>
            <a:off x="221993" y="1170806"/>
            <a:ext cx="8790432" cy="830997"/>
          </a:xfrm>
          <a:prstGeom prst="rect">
            <a:avLst/>
          </a:prstGeom>
          <a:noFill/>
        </p:spPr>
        <p:txBody>
          <a:bodyPr wrap="square" rtlCol="0">
            <a:spAutoFit/>
          </a:bodyPr>
          <a:lstStyle/>
          <a:p>
            <a:pPr marL="285750" indent="-285750">
              <a:buFont typeface="Arial" panose="020B0604020202020204" pitchFamily="34" charset="0"/>
              <a:buChar char="•"/>
            </a:pPr>
            <a:r>
              <a:rPr lang="tr-TR" sz="1600" dirty="0" smtClean="0">
                <a:latin typeface="Arial" pitchFamily="34" charset="0"/>
                <a:cs typeface="Arial" pitchFamily="34" charset="0"/>
              </a:rPr>
              <a:t>Two unsupervised learning algorithms implemented.</a:t>
            </a:r>
          </a:p>
          <a:p>
            <a:pPr marL="285750" indent="-285750">
              <a:buFont typeface="Arial" panose="020B0604020202020204" pitchFamily="34" charset="0"/>
              <a:buChar char="•"/>
            </a:pPr>
            <a:r>
              <a:rPr lang="tr-TR" sz="1600" dirty="0">
                <a:latin typeface="Arial" pitchFamily="34" charset="0"/>
                <a:cs typeface="Arial" pitchFamily="34" charset="0"/>
              </a:rPr>
              <a:t>T</a:t>
            </a:r>
            <a:r>
              <a:rPr lang="tr-TR" sz="1600" dirty="0" smtClean="0">
                <a:latin typeface="Arial" pitchFamily="34" charset="0"/>
                <a:cs typeface="Arial" pitchFamily="34" charset="0"/>
              </a:rPr>
              <a:t>raining performed offline, under normal system operation. Classification time negligible.</a:t>
            </a:r>
          </a:p>
          <a:p>
            <a:pPr marL="285750" indent="-285750">
              <a:buFont typeface="Arial" panose="020B0604020202020204" pitchFamily="34" charset="0"/>
              <a:buChar char="•"/>
            </a:pPr>
            <a:r>
              <a:rPr lang="tr-TR" sz="1600" dirty="0">
                <a:latin typeface="Arial" pitchFamily="34" charset="0"/>
                <a:cs typeface="Arial" pitchFamily="34" charset="0"/>
              </a:rPr>
              <a:t>D</a:t>
            </a:r>
            <a:r>
              <a:rPr lang="tr-TR" sz="1600" dirty="0" smtClean="0">
                <a:latin typeface="Arial" pitchFamily="34" charset="0"/>
                <a:cs typeface="Arial" pitchFamily="34" charset="0"/>
              </a:rPr>
              <a:t>ifferent learning algorithms pluggable into system.</a:t>
            </a:r>
            <a:endParaRPr lang="en-US" sz="1600" dirty="0">
              <a:latin typeface="Arial" pitchFamily="34" charset="0"/>
              <a:cs typeface="Arial" pitchFamily="34" charset="0"/>
            </a:endParaRPr>
          </a:p>
        </p:txBody>
      </p:sp>
      <p:sp>
        <p:nvSpPr>
          <p:cNvPr id="12"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50</a:t>
            </a:r>
            <a:endParaRPr sz="1300" kern="0" dirty="0">
              <a:solidFill>
                <a:sysClr val="windowText" lastClr="000000"/>
              </a:solidFill>
              <a:sym typeface="Tahoma"/>
            </a:endParaRPr>
          </a:p>
        </p:txBody>
      </p:sp>
    </p:spTree>
    <p:extLst>
      <p:ext uri="{BB962C8B-B14F-4D97-AF65-F5344CB8AC3E}">
        <p14:creationId xmlns:p14="http://schemas.microsoft.com/office/powerpoint/2010/main" val="1698167638"/>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b="1" dirty="0" smtClean="0">
                <a:solidFill>
                  <a:schemeClr val="tx1"/>
                </a:solidFill>
              </a:rPr>
              <a:t>Dynamic Service Composition Experiments</a:t>
            </a:r>
            <a:endParaRPr lang="en-US" b="1" dirty="0">
              <a:solidFill>
                <a:schemeClr val="tx1"/>
              </a:solidFill>
            </a:endParaRPr>
          </a:p>
        </p:txBody>
      </p:sp>
      <p:sp>
        <p:nvSpPr>
          <p:cNvPr id="9" name="Text Placeholder 2"/>
          <p:cNvSpPr txBox="1">
            <a:spLocks/>
          </p:cNvSpPr>
          <p:nvPr/>
        </p:nvSpPr>
        <p:spPr bwMode="auto">
          <a:xfrm>
            <a:off x="88249" y="2153975"/>
            <a:ext cx="4764738"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0188" indent="-230188" algn="l" rtl="0" eaLnBrk="1" fontAlgn="base" hangingPunct="1">
              <a:spcBef>
                <a:spcPts val="9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3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a:lstStyle>
          <a:p>
            <a:r>
              <a:rPr lang="tr-TR" sz="1400" dirty="0"/>
              <a:t>O</a:t>
            </a:r>
            <a:r>
              <a:rPr lang="en-US" sz="1400" dirty="0" err="1" smtClean="0"/>
              <a:t>verhead</a:t>
            </a:r>
            <a:r>
              <a:rPr lang="en-US" sz="1400" dirty="0" smtClean="0"/>
              <a:t> </a:t>
            </a:r>
            <a:r>
              <a:rPr lang="tr-TR" sz="1400" dirty="0" smtClean="0"/>
              <a:t>evalution </a:t>
            </a:r>
            <a:r>
              <a:rPr lang="en-US" sz="1400" dirty="0" smtClean="0"/>
              <a:t>for</a:t>
            </a:r>
            <a:r>
              <a:rPr lang="tr-TR" sz="1400" dirty="0" smtClean="0"/>
              <a:t> three cases:</a:t>
            </a:r>
            <a:endParaRPr lang="en-US" sz="1400" dirty="0" smtClean="0"/>
          </a:p>
          <a:p>
            <a:pPr lvl="1">
              <a:spcBef>
                <a:spcPts val="0"/>
              </a:spcBef>
            </a:pPr>
            <a:r>
              <a:rPr lang="en-US" sz="1400" dirty="0" smtClean="0"/>
              <a:t>Different number of service categories in composition  </a:t>
            </a:r>
            <a:endParaRPr lang="tr-TR" sz="1400" dirty="0" smtClean="0"/>
          </a:p>
          <a:p>
            <a:pPr lvl="1">
              <a:spcBef>
                <a:spcPts val="0"/>
              </a:spcBef>
            </a:pPr>
            <a:r>
              <a:rPr lang="en-US" sz="1400" dirty="0"/>
              <a:t>Different number of services to choose from for each category</a:t>
            </a:r>
          </a:p>
          <a:p>
            <a:pPr lvl="1">
              <a:spcBef>
                <a:spcPts val="0"/>
              </a:spcBef>
            </a:pPr>
            <a:r>
              <a:rPr lang="en-US" sz="1400" dirty="0"/>
              <a:t>Different number of </a:t>
            </a:r>
            <a:r>
              <a:rPr lang="en-US" sz="1400" dirty="0" err="1"/>
              <a:t>QoS</a:t>
            </a:r>
            <a:r>
              <a:rPr lang="en-US" sz="1400" dirty="0"/>
              <a:t> </a:t>
            </a:r>
            <a:r>
              <a:rPr lang="en-US" sz="1400" dirty="0" err="1"/>
              <a:t>contraints</a:t>
            </a:r>
            <a:r>
              <a:rPr lang="en-US" sz="1400" dirty="0"/>
              <a:t>                                                                              </a:t>
            </a:r>
            <a:endParaRPr lang="en-US" sz="1400" dirty="0" smtClean="0"/>
          </a:p>
          <a:p>
            <a:r>
              <a:rPr lang="en-US" sz="1400" dirty="0" smtClean="0"/>
              <a:t>Composition time not affected significantly by the number of </a:t>
            </a:r>
            <a:r>
              <a:rPr lang="en-US" sz="1400" dirty="0" err="1" smtClean="0"/>
              <a:t>QoS</a:t>
            </a:r>
            <a:r>
              <a:rPr lang="en-US" sz="1400" dirty="0" smtClean="0"/>
              <a:t> constraints. Number of service</a:t>
            </a:r>
            <a:r>
              <a:rPr lang="tr-TR" sz="1400" dirty="0" smtClean="0"/>
              <a:t>s</a:t>
            </a:r>
            <a:r>
              <a:rPr lang="en-US" sz="1400" dirty="0" smtClean="0"/>
              <a:t> and service categories have more visible effect, with still reasonable overhead.</a:t>
            </a:r>
          </a:p>
          <a:p>
            <a:endParaRPr lang="en-US" sz="1400" dirty="0" smtClean="0"/>
          </a:p>
        </p:txBody>
      </p:sp>
      <p:pic>
        <p:nvPicPr>
          <p:cNvPr id="1027" name="Picture 3" descr="C:\Users\merih\Desktop\c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147" y="1094065"/>
            <a:ext cx="4221994" cy="23934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rih\Desktop\servi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19" y="4668511"/>
            <a:ext cx="4013073" cy="20207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rih\Desktop\q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987" y="3666750"/>
            <a:ext cx="4291013" cy="29448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erih\Desktop\aw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1" y="1313998"/>
            <a:ext cx="4076700" cy="838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4691" y="1093929"/>
            <a:ext cx="1954381" cy="307777"/>
          </a:xfrm>
          <a:prstGeom prst="rect">
            <a:avLst/>
          </a:prstGeom>
          <a:noFill/>
        </p:spPr>
        <p:txBody>
          <a:bodyPr wrap="none" rtlCol="0">
            <a:spAutoFit/>
          </a:bodyPr>
          <a:lstStyle/>
          <a:p>
            <a:r>
              <a:rPr lang="tr-TR" sz="1400" b="1" dirty="0" smtClean="0">
                <a:latin typeface="Arial" pitchFamily="34" charset="0"/>
                <a:cs typeface="Arial" pitchFamily="34" charset="0"/>
              </a:rPr>
              <a:t>Experiment settings:</a:t>
            </a:r>
            <a:endParaRPr lang="en-US" sz="1400" b="1" dirty="0">
              <a:latin typeface="Arial" pitchFamily="34" charset="0"/>
              <a:cs typeface="Arial" pitchFamily="34" charset="0"/>
            </a:endParaRPr>
          </a:p>
        </p:txBody>
      </p:sp>
      <p:sp>
        <p:nvSpPr>
          <p:cNvPr id="11"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51</a:t>
            </a:r>
            <a:endParaRPr sz="1300" kern="0" dirty="0">
              <a:solidFill>
                <a:sysClr val="windowText" lastClr="000000"/>
              </a:solidFill>
              <a:sym typeface="Tahoma"/>
            </a:endParaRPr>
          </a:p>
        </p:txBody>
      </p:sp>
    </p:spTree>
    <p:extLst>
      <p:ext uri="{BB962C8B-B14F-4D97-AF65-F5344CB8AC3E}">
        <p14:creationId xmlns:p14="http://schemas.microsoft.com/office/powerpoint/2010/main" val="2077128494"/>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b="1" dirty="0" smtClean="0">
                <a:solidFill>
                  <a:schemeClr val="tx1"/>
                </a:solidFill>
              </a:rPr>
              <a:t>Overhead of Service Monitoring / Request Interception</a:t>
            </a:r>
            <a:endParaRPr lang="en-US" b="1" dirty="0">
              <a:solidFill>
                <a:schemeClr val="tx1"/>
              </a:solidFill>
            </a:endParaRPr>
          </a:p>
        </p:txBody>
      </p:sp>
      <p:pic>
        <p:nvPicPr>
          <p:cNvPr id="6" name="Picture 6" descr="C:\Users\merih\Desktop\a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655" y="1596385"/>
            <a:ext cx="5099172" cy="1158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91050" y="1317760"/>
            <a:ext cx="1954381" cy="307777"/>
          </a:xfrm>
          <a:prstGeom prst="rect">
            <a:avLst/>
          </a:prstGeom>
          <a:noFill/>
        </p:spPr>
        <p:txBody>
          <a:bodyPr wrap="none" rtlCol="0">
            <a:spAutoFit/>
          </a:bodyPr>
          <a:lstStyle/>
          <a:p>
            <a:r>
              <a:rPr lang="tr-TR" sz="1400" b="1" dirty="0" smtClean="0">
                <a:latin typeface="Arial" pitchFamily="34" charset="0"/>
                <a:cs typeface="Arial" pitchFamily="34" charset="0"/>
              </a:rPr>
              <a:t>Experiment settings:</a:t>
            </a:r>
            <a:endParaRPr lang="en-US" sz="1400" b="1" dirty="0">
              <a:latin typeface="Arial" pitchFamily="34" charset="0"/>
              <a:cs typeface="Arial" pitchFamily="34" charset="0"/>
            </a:endParaRPr>
          </a:p>
        </p:txBody>
      </p:sp>
      <p:pic>
        <p:nvPicPr>
          <p:cNvPr id="2054" name="Picture 6" descr="C:\Users\merih\Desktop\percent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527" y="3272475"/>
            <a:ext cx="4432300" cy="33591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merih\Desktop\reqs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2" y="2858403"/>
            <a:ext cx="4456113" cy="36877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4504" y="1333624"/>
            <a:ext cx="3811621" cy="1323439"/>
          </a:xfrm>
          <a:prstGeom prst="rect">
            <a:avLst/>
          </a:prstGeom>
          <a:noFill/>
        </p:spPr>
        <p:txBody>
          <a:bodyPr wrap="square" rtlCol="0">
            <a:spAutoFit/>
          </a:bodyPr>
          <a:lstStyle/>
          <a:p>
            <a:pPr marL="285750" indent="-285750">
              <a:buFont typeface="Arial" panose="020B0604020202020204" pitchFamily="34" charset="0"/>
              <a:buChar char="•"/>
            </a:pPr>
            <a:r>
              <a:rPr lang="tr-TR" sz="1600" dirty="0">
                <a:latin typeface="Arial" pitchFamily="34" charset="0"/>
                <a:cs typeface="Arial" pitchFamily="34" charset="0"/>
              </a:rPr>
              <a:t>P</a:t>
            </a:r>
            <a:r>
              <a:rPr lang="tr-TR" sz="1600" dirty="0" smtClean="0">
                <a:latin typeface="Arial" pitchFamily="34" charset="0"/>
                <a:cs typeface="Arial" pitchFamily="34" charset="0"/>
              </a:rPr>
              <a:t>erformance evaluation of service domain in terms of throughput and service response time</a:t>
            </a:r>
          </a:p>
          <a:p>
            <a:pPr marL="285750" indent="-285750">
              <a:buFont typeface="Arial" panose="020B0604020202020204" pitchFamily="34" charset="0"/>
              <a:buChar char="•"/>
            </a:pPr>
            <a:r>
              <a:rPr lang="tr-TR" sz="1600" dirty="0" smtClean="0">
                <a:latin typeface="Arial" pitchFamily="34" charset="0"/>
                <a:cs typeface="Arial" pitchFamily="34" charset="0"/>
              </a:rPr>
              <a:t>Negligible overhead incurred by monitoring</a:t>
            </a:r>
            <a:endParaRPr lang="en-US" sz="1600" dirty="0">
              <a:latin typeface="Arial" pitchFamily="34" charset="0"/>
              <a:cs typeface="Arial" pitchFamily="34" charset="0"/>
            </a:endParaRPr>
          </a:p>
        </p:txBody>
      </p:sp>
      <p:sp>
        <p:nvSpPr>
          <p:cNvPr id="1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52</a:t>
            </a:r>
            <a:endParaRPr sz="1300" kern="0" dirty="0">
              <a:solidFill>
                <a:sysClr val="windowText" lastClr="000000"/>
              </a:solidFill>
              <a:sym typeface="Tahoma"/>
            </a:endParaRPr>
          </a:p>
        </p:txBody>
      </p:sp>
    </p:spTree>
    <p:extLst>
      <p:ext uri="{BB962C8B-B14F-4D97-AF65-F5344CB8AC3E}">
        <p14:creationId xmlns:p14="http://schemas.microsoft.com/office/powerpoint/2010/main" val="80443302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53</a:t>
            </a:r>
            <a:endParaRPr sz="1300" kern="0" dirty="0">
              <a:solidFill>
                <a:sysClr val="windowText" lastClr="000000"/>
              </a:solidFill>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715837" y="2427065"/>
            <a:ext cx="7968953" cy="1144800"/>
          </a:xfrm>
        </p:spPr>
        <p:txBody>
          <a:bodyPr/>
          <a:lstStyle/>
          <a:p>
            <a:r>
              <a:rPr lang="en-US" sz="2800" dirty="0">
                <a:solidFill>
                  <a:schemeClr val="tx1"/>
                </a:solidFill>
              </a:rPr>
              <a:t>Trust</a:t>
            </a:r>
          </a:p>
        </p:txBody>
      </p:sp>
      <p:sp>
        <p:nvSpPr>
          <p:cNvPr id="9" name="TextBox 8"/>
          <p:cNvSpPr txBox="1"/>
          <p:nvPr/>
        </p:nvSpPr>
        <p:spPr>
          <a:xfrm>
            <a:off x="992848" y="3278497"/>
            <a:ext cx="7436509" cy="830997"/>
          </a:xfrm>
          <a:prstGeom prst="rect">
            <a:avLst/>
          </a:prstGeom>
          <a:noFill/>
        </p:spPr>
        <p:txBody>
          <a:bodyPr wrap="square" rtlCol="0">
            <a:spAutoFit/>
          </a:bodyPr>
          <a:lstStyle/>
          <a:p>
            <a:pPr algn="ctr"/>
            <a:r>
              <a:rPr lang="en-US" sz="2400" b="1" dirty="0" err="1"/>
              <a:t>Blockhub</a:t>
            </a:r>
            <a:r>
              <a:rPr lang="en-US" sz="2400" dirty="0"/>
              <a:t>: </a:t>
            </a:r>
            <a:r>
              <a:rPr lang="en-US" sz="2400" dirty="0" err="1"/>
              <a:t>Blockchain</a:t>
            </a:r>
            <a:r>
              <a:rPr lang="en-US" sz="2400" dirty="0"/>
              <a:t>-Based Solution for ​</a:t>
            </a:r>
          </a:p>
          <a:p>
            <a:pPr algn="ctr"/>
            <a:r>
              <a:rPr lang="en-US" sz="2400" dirty="0"/>
              <a:t>Secure Distribution of Software and Data in IAS</a:t>
            </a:r>
            <a:endParaRPr lang="en-US" sz="2400" b="0" i="0" dirty="0">
              <a:effectLst/>
            </a:endParaRPr>
          </a:p>
        </p:txBody>
      </p:sp>
    </p:spTree>
    <p:extLst>
      <p:ext uri="{BB962C8B-B14F-4D97-AF65-F5344CB8AC3E}">
        <p14:creationId xmlns:p14="http://schemas.microsoft.com/office/powerpoint/2010/main" val="1127290024"/>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54</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fontAlgn="auto" hangingPunct="1">
              <a:spcBef>
                <a:spcPts val="0"/>
              </a:spcBef>
              <a:spcAft>
                <a:spcPts val="0"/>
              </a:spcAft>
              <a:defRPr/>
            </a:pPr>
            <a:r>
              <a:rPr lang="en-US" altLang="en-US" sz="2800" b="1" dirty="0">
                <a:solidFill>
                  <a:srgbClr val="000000"/>
                </a:solidFill>
                <a:latin typeface="Arial" charset="0"/>
                <a:ea typeface="Arial" charset="0"/>
                <a:cs typeface="Arial" charset="0"/>
              </a:rPr>
              <a:t>Comprehensive Architecture of IAS</a:t>
            </a:r>
            <a:endParaRPr lang="en-US" sz="2800" b="1" dirty="0">
              <a:solidFill>
                <a:sysClr val="windowText" lastClr="000000"/>
              </a:solidFill>
              <a:latin typeface="Arial" charset="0"/>
              <a:ea typeface="Arial" charset="0"/>
              <a:cs typeface="Arial" charset="0"/>
              <a:sym typeface="Tahoma"/>
            </a:endParaRPr>
          </a:p>
        </p:txBody>
      </p:sp>
      <p:sp>
        <p:nvSpPr>
          <p:cNvPr id="3" name="Rectangle 4"/>
          <p:cNvSpPr>
            <a:spLocks noChangeArrowheads="1"/>
          </p:cNvSpPr>
          <p:nvPr/>
        </p:nvSpPr>
        <p:spPr bwMode="auto">
          <a:xfrm>
            <a:off x="966487" y="984250"/>
            <a:ext cx="16301360" cy="8150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overall-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86" y="1441449"/>
            <a:ext cx="6928081" cy="49130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939637" y="1131455"/>
            <a:ext cx="557645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6">
                    <a:lumMod val="60000"/>
                    <a:lumOff val="40000"/>
                  </a:schemeClr>
                </a:solidFill>
                <a:effectLst/>
                <a:uFillTx/>
                <a:latin typeface="Tahoma"/>
                <a:ea typeface="Tahoma"/>
                <a:cs typeface="Tahoma"/>
                <a:sym typeface="Tahoma"/>
              </a:rPr>
              <a:t>Trust</a:t>
            </a:r>
          </a:p>
        </p:txBody>
      </p:sp>
      <p:sp>
        <p:nvSpPr>
          <p:cNvPr id="4" name="Rectangle 3"/>
          <p:cNvSpPr/>
          <p:nvPr/>
        </p:nvSpPr>
        <p:spPr>
          <a:xfrm>
            <a:off x="966487" y="5310909"/>
            <a:ext cx="5602877" cy="1166091"/>
          </a:xfrm>
          <a:prstGeom prst="rect">
            <a:avLst/>
          </a:prstGeom>
          <a:noFill/>
          <a:ln w="38100" cap="flat">
            <a:solidFill>
              <a:schemeClr val="accent6">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
        <p:nvSpPr>
          <p:cNvPr id="8" name="TextBox 7"/>
          <p:cNvSpPr txBox="1"/>
          <p:nvPr/>
        </p:nvSpPr>
        <p:spPr>
          <a:xfrm>
            <a:off x="5038166" y="2884890"/>
            <a:ext cx="2169459" cy="3231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rPr>
              <a:t>Anomaly Detection</a:t>
            </a:r>
          </a:p>
        </p:txBody>
      </p:sp>
      <p:sp>
        <p:nvSpPr>
          <p:cNvPr id="9" name="TextBox 8"/>
          <p:cNvSpPr txBox="1"/>
          <p:nvPr/>
        </p:nvSpPr>
        <p:spPr>
          <a:xfrm>
            <a:off x="4288043" y="1660016"/>
            <a:ext cx="2169459" cy="323163"/>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500" b="1" i="0" u="none" strike="noStrike" cap="none" spc="0" normalizeH="0" baseline="0">
                <a:ln>
                  <a:noFill/>
                </a:ln>
                <a:solidFill>
                  <a:srgbClr val="000000"/>
                </a:solidFill>
                <a:effectLst/>
                <a:uFillTx/>
                <a:latin typeface="Arial" charset="0"/>
                <a:ea typeface="Arial" charset="0"/>
                <a:cs typeface="Arial" charset="0"/>
                <a:sym typeface="Tahoma"/>
              </a:rPr>
              <a:t>Adaptive</a:t>
            </a:r>
            <a:r>
              <a:rPr kumimoji="0" lang="en-US" sz="1500" b="1" i="0" u="none" strike="noStrike" cap="none" spc="0" normalizeH="0">
                <a:ln>
                  <a:noFill/>
                </a:ln>
                <a:solidFill>
                  <a:srgbClr val="000000"/>
                </a:solidFill>
                <a:effectLst/>
                <a:uFillTx/>
                <a:latin typeface="Arial" charset="0"/>
                <a:ea typeface="Arial" charset="0"/>
                <a:cs typeface="Arial" charset="0"/>
                <a:sym typeface="Tahoma"/>
              </a:rPr>
              <a:t> action</a:t>
            </a:r>
            <a:endParaRPr kumimoji="0" lang="en-US" sz="1500" b="1" i="0" u="none" strike="noStrike" cap="none" spc="0" normalizeH="0" baseline="0" dirty="0">
              <a:ln>
                <a:noFill/>
              </a:ln>
              <a:solidFill>
                <a:srgbClr val="000000"/>
              </a:solidFill>
              <a:effectLst/>
              <a:uFillTx/>
              <a:latin typeface="Arial" charset="0"/>
              <a:ea typeface="Arial" charset="0"/>
              <a:cs typeface="Arial" charset="0"/>
              <a:sym typeface="Tahoma"/>
            </a:endParaRPr>
          </a:p>
        </p:txBody>
      </p:sp>
    </p:spTree>
    <p:extLst>
      <p:ext uri="{BB962C8B-B14F-4D97-AF65-F5344CB8AC3E}">
        <p14:creationId xmlns:p14="http://schemas.microsoft.com/office/powerpoint/2010/main" val="4046709814"/>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55</a:t>
            </a:r>
            <a:endParaRPr sz="1300" kern="0" dirty="0">
              <a:solidFill>
                <a:sysClr val="windowText" lastClr="000000"/>
              </a:solidFill>
              <a:sym typeface="Tahoma"/>
            </a:endParaRPr>
          </a:p>
        </p:txBody>
      </p:sp>
      <p:sp>
        <p:nvSpPr>
          <p:cNvPr id="1028" name="Title 1"/>
          <p:cNvSpPr>
            <a:spLocks noGrp="1"/>
          </p:cNvSpPr>
          <p:nvPr>
            <p:ph type="title"/>
          </p:nvPr>
        </p:nvSpPr>
        <p:spPr>
          <a:xfrm>
            <a:off x="228600" y="0"/>
            <a:ext cx="6705600" cy="984250"/>
          </a:xfrm>
        </p:spPr>
        <p:txBody>
          <a:bodyPr/>
          <a:lstStyle/>
          <a:p>
            <a:pPr algn="l" eaLnBrk="1" hangingPunct="1"/>
            <a:r>
              <a:rPr lang="en-US" altLang="en-US" sz="2800" b="1" dirty="0">
                <a:solidFill>
                  <a:srgbClr val="000000"/>
                </a:solidFill>
                <a:latin typeface="Arial" charset="0"/>
                <a:ea typeface="Arial" charset="0"/>
                <a:cs typeface="Arial" charset="0"/>
              </a:rPr>
              <a:t>Problem Statement</a:t>
            </a:r>
          </a:p>
        </p:txBody>
      </p:sp>
      <p:sp>
        <p:nvSpPr>
          <p:cNvPr id="6" name="Content Placeholder 2">
            <a:extLst>
              <a:ext uri="{FF2B5EF4-FFF2-40B4-BE49-F238E27FC236}">
                <a16:creationId xmlns="" xmlns:a16="http://schemas.microsoft.com/office/drawing/2014/main" id="{B48C6EC2-2FDD-43F5-A373-8C6E5F830FAF}"/>
              </a:ext>
            </a:extLst>
          </p:cNvPr>
          <p:cNvSpPr txBox="1">
            <a:spLocks/>
          </p:cNvSpPr>
          <p:nvPr/>
        </p:nvSpPr>
        <p:spPr bwMode="auto">
          <a:xfrm>
            <a:off x="457200" y="1333500"/>
            <a:ext cx="8353698" cy="529590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457200" indent="-457200" algn="just">
              <a:lnSpc>
                <a:spcPct val="120000"/>
              </a:lnSpc>
            </a:pPr>
            <a:r>
              <a:rPr lang="en-US" altLang="en-US" sz="2800" dirty="0">
                <a:cs typeface="Arial" panose="020B0604020202020204" pitchFamily="34" charset="0"/>
              </a:rPr>
              <a:t>Provide trust (integrity, confidentiality, verifiability) to provenance data in IAS</a:t>
            </a:r>
          </a:p>
          <a:p>
            <a:pPr marL="1196975" lvl="1" indent="-457200" algn="just">
              <a:lnSpc>
                <a:spcPct val="120000"/>
              </a:lnSpc>
            </a:pPr>
            <a:r>
              <a:rPr lang="en-US" altLang="en-US" sz="2400" dirty="0">
                <a:cs typeface="Arial" panose="020B0604020202020204" pitchFamily="34" charset="0"/>
              </a:rPr>
              <a:t>Interactions between services are logged</a:t>
            </a:r>
          </a:p>
          <a:p>
            <a:pPr marL="1196975" lvl="1" indent="-457200" algn="just">
              <a:lnSpc>
                <a:spcPct val="120000"/>
              </a:lnSpc>
            </a:pPr>
            <a:r>
              <a:rPr lang="en-US" altLang="en-US" sz="2400" dirty="0">
                <a:cs typeface="Arial" panose="020B0604020202020204" pitchFamily="34" charset="0"/>
              </a:rPr>
              <a:t>Log records can not be corrupted</a:t>
            </a:r>
          </a:p>
          <a:p>
            <a:pPr marL="457200" indent="-457200" algn="just">
              <a:lnSpc>
                <a:spcPct val="120000"/>
              </a:lnSpc>
            </a:pPr>
            <a:r>
              <a:rPr lang="en-US" altLang="en-US" sz="2800" dirty="0">
                <a:cs typeface="Arial" panose="020B0604020202020204" pitchFamily="34" charset="0"/>
              </a:rPr>
              <a:t>Provide trust for network participants in IAS</a:t>
            </a:r>
          </a:p>
          <a:p>
            <a:pPr marL="1085850" lvl="1" indent="-342900" algn="just">
              <a:lnSpc>
                <a:spcPct val="120000"/>
              </a:lnSpc>
            </a:pPr>
            <a:r>
              <a:rPr lang="en-US" altLang="en-US" sz="2400" dirty="0">
                <a:cs typeface="Arial" panose="020B0604020202020204" pitchFamily="34" charset="0"/>
              </a:rPr>
              <a:t>Ensure data confidentiality</a:t>
            </a:r>
          </a:p>
          <a:p>
            <a:pPr marL="1085850" lvl="1" indent="-342900" algn="just">
              <a:lnSpc>
                <a:spcPct val="120000"/>
              </a:lnSpc>
            </a:pPr>
            <a:r>
              <a:rPr lang="en-US" altLang="en-US" sz="2400" dirty="0">
                <a:cs typeface="Arial" panose="020B0604020202020204" pitchFamily="34" charset="0"/>
              </a:rPr>
              <a:t>Ensure data integrity</a:t>
            </a:r>
          </a:p>
          <a:p>
            <a:pPr marL="457200" indent="-457200" algn="just">
              <a:lnSpc>
                <a:spcPct val="120000"/>
              </a:lnSpc>
            </a:pPr>
            <a:r>
              <a:rPr lang="en-US" altLang="en-US" sz="2800" dirty="0">
                <a:cs typeface="Arial" panose="020B0604020202020204" pitchFamily="34" charset="0"/>
              </a:rPr>
              <a:t>Provide privacy-preserving data exchange in IAS</a:t>
            </a:r>
          </a:p>
          <a:p>
            <a:pPr marL="342900" indent="-342900" algn="just" eaLnBrk="1" hangingPunct="1"/>
            <a:endParaRPr lang="en-US" altLang="en-US" sz="2400" dirty="0">
              <a:solidFill>
                <a:srgbClr val="000000"/>
              </a:solidFill>
            </a:endParaRPr>
          </a:p>
        </p:txBody>
      </p:sp>
    </p:spTree>
    <p:extLst>
      <p:ext uri="{BB962C8B-B14F-4D97-AF65-F5344CB8AC3E}">
        <p14:creationId xmlns:p14="http://schemas.microsoft.com/office/powerpoint/2010/main" val="161096024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56</a:t>
            </a:r>
            <a:endParaRPr sz="1300" kern="0" dirty="0">
              <a:solidFill>
                <a:sysClr val="windowText" lastClr="000000"/>
              </a:solidFill>
              <a:sym typeface="Tahoma"/>
            </a:endParaRPr>
          </a:p>
        </p:txBody>
      </p:sp>
      <p:sp>
        <p:nvSpPr>
          <p:cNvPr id="8" name="Title 1"/>
          <p:cNvSpPr>
            <a:spLocks noGrp="1"/>
          </p:cNvSpPr>
          <p:nvPr>
            <p:ph type="title"/>
          </p:nvPr>
        </p:nvSpPr>
        <p:spPr>
          <a:xfrm>
            <a:off x="209007" y="0"/>
            <a:ext cx="7040881" cy="984250"/>
          </a:xfrm>
        </p:spPr>
        <p:txBody>
          <a:bodyPr/>
          <a:lstStyle/>
          <a:p>
            <a:pPr algn="l"/>
            <a:r>
              <a:rPr lang="en-US" altLang="en-US" sz="2800" b="1" dirty="0">
                <a:solidFill>
                  <a:schemeClr val="tx1"/>
                </a:solidFill>
                <a:latin typeface="Arial" panose="020B0604020202020204" pitchFamily="34" charset="0"/>
                <a:cs typeface="Arial" panose="020B0604020202020204" pitchFamily="34" charset="0"/>
              </a:rPr>
              <a:t>Blockchain Technology Deployment</a:t>
            </a:r>
          </a:p>
        </p:txBody>
      </p:sp>
      <p:sp>
        <p:nvSpPr>
          <p:cNvPr id="7" name="Rectangle 3"/>
          <p:cNvSpPr>
            <a:spLocks noChangeArrowheads="1"/>
          </p:cNvSpPr>
          <p:nvPr/>
        </p:nvSpPr>
        <p:spPr bwMode="auto">
          <a:xfrm>
            <a:off x="324072" y="984250"/>
            <a:ext cx="9152437" cy="5076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360"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5000" rIns="90000" bIns="45000"/>
          <a:lstStyle>
            <a:lvl1pPr marL="3444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1pPr>
            <a:lvl2pPr marL="801688" indent="-3413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Tahoma" panose="020B0604030504040204" pitchFamily="34" charset="0"/>
              </a:defRPr>
            </a:lvl9pPr>
          </a:lstStyle>
          <a:p>
            <a:pPr>
              <a:lnSpc>
                <a:spcPct val="120000"/>
              </a:lnSpc>
              <a:buFont typeface="Arial" panose="020B0604020202020204" pitchFamily="34" charset="0"/>
              <a:buChar char="•"/>
            </a:pPr>
            <a:r>
              <a:rPr lang="en-US" altLang="en-US" sz="2600" dirty="0" smtClean="0">
                <a:cs typeface="Arial" panose="020B0604020202020204" pitchFamily="34" charset="0"/>
              </a:rPr>
              <a:t>Need for fine-grained role- and attribute-based access control with data leakage detection capabilities </a:t>
            </a:r>
          </a:p>
          <a:p>
            <a:pPr marL="3175" indent="0">
              <a:lnSpc>
                <a:spcPct val="120000"/>
              </a:lnSpc>
            </a:pPr>
            <a:r>
              <a:rPr lang="en-US" altLang="en-US" sz="2600" b="1" dirty="0" smtClean="0">
                <a:cs typeface="Arial" panose="020B0604020202020204" pitchFamily="34" charset="0"/>
              </a:rPr>
              <a:t>Solution: </a:t>
            </a:r>
            <a:r>
              <a:rPr lang="en-US" altLang="en-US" sz="2200" dirty="0" smtClean="0">
                <a:cs typeface="Arial" panose="020B0604020202020204" pitchFamily="34" charset="0"/>
              </a:rPr>
              <a:t>Integrate WAXEDPRUNE project into </a:t>
            </a:r>
            <a:r>
              <a:rPr lang="en-US" altLang="en-US" sz="2200" dirty="0" err="1" smtClean="0">
                <a:cs typeface="Arial" panose="020B0604020202020204" pitchFamily="34" charset="0"/>
              </a:rPr>
              <a:t>blockchain</a:t>
            </a:r>
            <a:r>
              <a:rPr lang="en-US" altLang="en-US" sz="2200" dirty="0" smtClean="0">
                <a:cs typeface="Arial" panose="020B0604020202020204" pitchFamily="34" charset="0"/>
              </a:rPr>
              <a:t>-based framework: every data/software request is registered in </a:t>
            </a:r>
            <a:r>
              <a:rPr lang="en-US" altLang="en-US" sz="2200" dirty="0" err="1" smtClean="0">
                <a:cs typeface="Arial" panose="020B0604020202020204" pitchFamily="34" charset="0"/>
              </a:rPr>
              <a:t>blockchain</a:t>
            </a:r>
            <a:r>
              <a:rPr lang="en-US" altLang="en-US" sz="2200" dirty="0" smtClean="0">
                <a:cs typeface="Arial" panose="020B0604020202020204" pitchFamily="34" charset="0"/>
              </a:rPr>
              <a:t> network before reaching the Software Bundle</a:t>
            </a:r>
          </a:p>
          <a:p>
            <a:pPr marL="3175" indent="0">
              <a:lnSpc>
                <a:spcPct val="120000"/>
              </a:lnSpc>
            </a:pPr>
            <a:endParaRPr lang="en-US" altLang="en-US" sz="600" dirty="0" smtClean="0">
              <a:cs typeface="Arial" panose="020B0604020202020204" pitchFamily="34" charset="0"/>
            </a:endParaRPr>
          </a:p>
          <a:p>
            <a:pPr marL="346075" indent="-342900">
              <a:lnSpc>
                <a:spcPct val="120000"/>
              </a:lnSpc>
              <a:buFont typeface="Arial" panose="020B0604020202020204" pitchFamily="34" charset="0"/>
              <a:buChar char="•"/>
            </a:pPr>
            <a:r>
              <a:rPr lang="en-US" altLang="en-US" sz="2600" dirty="0" smtClean="0">
                <a:cs typeface="Arial" panose="020B0604020202020204" pitchFamily="34" charset="0"/>
              </a:rPr>
              <a:t>Performance</a:t>
            </a:r>
          </a:p>
          <a:p>
            <a:pPr marL="3175" indent="0">
              <a:lnSpc>
                <a:spcPct val="120000"/>
              </a:lnSpc>
            </a:pPr>
            <a:r>
              <a:rPr lang="en-US" altLang="en-US" sz="2200" dirty="0">
                <a:cs typeface="Arial" panose="020B0604020202020204" pitchFamily="34" charset="0"/>
              </a:rPr>
              <a:t>(a) Transaction latency on IBM </a:t>
            </a:r>
            <a:r>
              <a:rPr lang="en-US" altLang="en-US" sz="2200" dirty="0" err="1">
                <a:cs typeface="Arial" panose="020B0604020202020204" pitchFamily="34" charset="0"/>
              </a:rPr>
              <a:t>Hyperledger</a:t>
            </a:r>
            <a:r>
              <a:rPr lang="en-US" altLang="en-US" sz="2200" dirty="0">
                <a:cs typeface="Arial" panose="020B0604020202020204" pitchFamily="34" charset="0"/>
              </a:rPr>
              <a:t> Fabric </a:t>
            </a:r>
            <a:r>
              <a:rPr lang="en-US" altLang="en-US" sz="2200" dirty="0" err="1" smtClean="0">
                <a:cs typeface="Arial" panose="020B0604020202020204" pitchFamily="34" charset="0"/>
              </a:rPr>
              <a:t>blockchain</a:t>
            </a:r>
            <a:r>
              <a:rPr lang="en-US" altLang="en-US" sz="2200" dirty="0" smtClean="0">
                <a:cs typeface="Arial" panose="020B0604020202020204" pitchFamily="34" charset="0"/>
              </a:rPr>
              <a:t> platform </a:t>
            </a:r>
            <a:r>
              <a:rPr lang="en-US" altLang="en-US" sz="2200" dirty="0">
                <a:cs typeface="Arial" panose="020B0604020202020204" pitchFamily="34" charset="0"/>
              </a:rPr>
              <a:t>(</a:t>
            </a:r>
            <a:r>
              <a:rPr lang="en-US" altLang="en-US" sz="2200" dirty="0" smtClean="0">
                <a:cs typeface="Arial" panose="020B0604020202020204" pitchFamily="34" charset="0"/>
              </a:rPr>
              <a:t>ver. </a:t>
            </a:r>
            <a:r>
              <a:rPr lang="en-US" altLang="en-US" sz="2200" dirty="0">
                <a:cs typeface="Arial" panose="020B0604020202020204" pitchFamily="34" charset="0"/>
              </a:rPr>
              <a:t>1.0.x) is </a:t>
            </a:r>
            <a:r>
              <a:rPr lang="en-US" altLang="en-US" sz="2200" dirty="0" smtClean="0">
                <a:cs typeface="Arial" panose="020B0604020202020204" pitchFamily="34" charset="0"/>
              </a:rPr>
              <a:t>about 6 seconds* </a:t>
            </a:r>
            <a:endParaRPr lang="en-US" altLang="en-US" sz="2200" dirty="0">
              <a:cs typeface="Arial" panose="020B0604020202020204" pitchFamily="34" charset="0"/>
            </a:endParaRPr>
          </a:p>
          <a:p>
            <a:pPr marL="3175" indent="0">
              <a:lnSpc>
                <a:spcPct val="120000"/>
              </a:lnSpc>
            </a:pPr>
            <a:r>
              <a:rPr lang="en-US" altLang="en-US" sz="2200" dirty="0" smtClean="0">
                <a:cs typeface="Arial" panose="020B0604020202020204" pitchFamily="34" charset="0"/>
              </a:rPr>
              <a:t>(</a:t>
            </a:r>
            <a:r>
              <a:rPr lang="en-US" altLang="en-US" sz="2200" dirty="0">
                <a:cs typeface="Arial" panose="020B0604020202020204" pitchFamily="34" charset="0"/>
              </a:rPr>
              <a:t>b) </a:t>
            </a:r>
            <a:r>
              <a:rPr lang="en-US" altLang="en-US" sz="2200" dirty="0" smtClean="0">
                <a:cs typeface="Arial" panose="020B0604020202020204" pitchFamily="34" charset="0"/>
              </a:rPr>
              <a:t>Transaction verification takes long </a:t>
            </a:r>
            <a:r>
              <a:rPr lang="en-US" altLang="en-US" sz="2200" dirty="0">
                <a:cs typeface="Arial" panose="020B0604020202020204" pitchFamily="34" charset="0"/>
              </a:rPr>
              <a:t>when </a:t>
            </a:r>
            <a:r>
              <a:rPr lang="en-US" altLang="en-US" sz="2200" dirty="0" smtClean="0">
                <a:cs typeface="Arial" panose="020B0604020202020204" pitchFamily="34" charset="0"/>
              </a:rPr>
              <a:t>chain has many blocks</a:t>
            </a:r>
          </a:p>
          <a:p>
            <a:pPr marL="3175" indent="0">
              <a:lnSpc>
                <a:spcPct val="120000"/>
              </a:lnSpc>
            </a:pPr>
            <a:r>
              <a:rPr lang="en-US" altLang="en-US" sz="2400" b="1" dirty="0" smtClean="0">
                <a:cs typeface="Arial" panose="020B0604020202020204" pitchFamily="34" charset="0"/>
              </a:rPr>
              <a:t>Solution: </a:t>
            </a:r>
            <a:r>
              <a:rPr lang="en-US" altLang="en-US" sz="2300" dirty="0" smtClean="0">
                <a:cs typeface="Arial" panose="020B0604020202020204" pitchFamily="34" charset="0"/>
              </a:rPr>
              <a:t>Depth-robust graphs (in collaboration with </a:t>
            </a:r>
            <a:r>
              <a:rPr lang="en-US" altLang="en-US" sz="2300" dirty="0">
                <a:cs typeface="Arial" panose="020B0604020202020204" pitchFamily="34" charset="0"/>
              </a:rPr>
              <a:t>Prof. Jeremiah </a:t>
            </a:r>
            <a:r>
              <a:rPr lang="en-US" altLang="en-US" sz="2300" dirty="0" err="1">
                <a:cs typeface="Arial" panose="020B0604020202020204" pitchFamily="34" charset="0"/>
              </a:rPr>
              <a:t>Blocki</a:t>
            </a:r>
            <a:r>
              <a:rPr lang="en-US" altLang="en-US" sz="2300" dirty="0">
                <a:cs typeface="Arial" panose="020B0604020202020204" pitchFamily="34" charset="0"/>
              </a:rPr>
              <a:t>, </a:t>
            </a:r>
            <a:r>
              <a:rPr lang="en-US" altLang="en-US" sz="2300" dirty="0" smtClean="0">
                <a:cs typeface="Arial" panose="020B0604020202020204" pitchFamily="34" charset="0"/>
              </a:rPr>
              <a:t>Purdue) </a:t>
            </a:r>
            <a:r>
              <a:rPr lang="en-US" altLang="en-US" sz="2300" dirty="0">
                <a:cs typeface="Arial" panose="020B0604020202020204" pitchFamily="34" charset="0"/>
              </a:rPr>
              <a:t>to store </a:t>
            </a:r>
            <a:r>
              <a:rPr lang="en-US" altLang="en-US" sz="2300" dirty="0" err="1" smtClean="0">
                <a:cs typeface="Arial" panose="020B0604020202020204" pitchFamily="34" charset="0"/>
              </a:rPr>
              <a:t>blockchain</a:t>
            </a:r>
            <a:r>
              <a:rPr lang="en-US" altLang="en-US" sz="2300" dirty="0">
                <a:cs typeface="Arial" panose="020B0604020202020204" pitchFamily="34" charset="0"/>
              </a:rPr>
              <a:t> </a:t>
            </a:r>
            <a:r>
              <a:rPr lang="en-US" altLang="en-US" sz="2300" dirty="0" smtClean="0">
                <a:cs typeface="Arial" panose="020B0604020202020204" pitchFamily="34" charset="0"/>
              </a:rPr>
              <a:t>for faster transaction verification: no need to verify all the links in the chain</a:t>
            </a:r>
            <a:endParaRPr lang="en-US" altLang="en-US" sz="2300" dirty="0">
              <a:cs typeface="Arial" panose="020B0604020202020204" pitchFamily="34" charset="0"/>
            </a:endParaRPr>
          </a:p>
          <a:p>
            <a:pPr marL="3175" indent="0">
              <a:lnSpc>
                <a:spcPct val="120000"/>
              </a:lnSpc>
            </a:pPr>
            <a:endParaRPr lang="en-US" altLang="en-US" sz="2400" dirty="0">
              <a:cs typeface="Arial" panose="020B0604020202020204" pitchFamily="34" charset="0"/>
            </a:endParaRPr>
          </a:p>
        </p:txBody>
      </p:sp>
    </p:spTree>
    <p:extLst>
      <p:ext uri="{BB962C8B-B14F-4D97-AF65-F5344CB8AC3E}">
        <p14:creationId xmlns:p14="http://schemas.microsoft.com/office/powerpoint/2010/main" val="2845352514"/>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16760" t="32100" r="24792" b="19305"/>
          <a:stretch>
            <a:fillRect/>
          </a:stretch>
        </p:blipFill>
        <p:spPr bwMode="auto">
          <a:xfrm>
            <a:off x="69850" y="1088251"/>
            <a:ext cx="9074150" cy="5685612"/>
          </a:xfrm>
          <a:prstGeom prst="rect">
            <a:avLst/>
          </a:prstGeom>
          <a:noFill/>
          <a:ln>
            <a:noFill/>
          </a:ln>
          <a:effectLst/>
          <a:extLst>
            <a:ext uri="{909E8E84-426E-40dd-AFC4-6F175D3DCCD1}">
              <a14:hiddenFill xmlns="" xmlns:a14="http://schemas.microsoft.com/office/drawing/2010/main">
                <a:blipFill dpi="0" rotWithShape="0">
                  <a:blip/>
                  <a:srcRect l="16760" t="32100" r="24792" b="19305"/>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57</a:t>
            </a:r>
            <a:endParaRPr sz="1300" kern="0" dirty="0">
              <a:solidFill>
                <a:sysClr val="windowText" lastClr="000000"/>
              </a:solidFill>
              <a:sym typeface="Tahoma"/>
            </a:endParaRPr>
          </a:p>
        </p:txBody>
      </p:sp>
      <p:sp>
        <p:nvSpPr>
          <p:cNvPr id="7" name="Title 1"/>
          <p:cNvSpPr txBox="1">
            <a:spLocks/>
          </p:cNvSpPr>
          <p:nvPr/>
        </p:nvSpPr>
        <p:spPr bwMode="auto">
          <a:xfrm>
            <a:off x="228600" y="0"/>
            <a:ext cx="6705600"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hangingPunct="1"/>
            <a:r>
              <a:rPr lang="en-US" altLang="en-US" sz="2800" b="1" kern="0" dirty="0" err="1">
                <a:solidFill>
                  <a:srgbClr val="000000"/>
                </a:solidFill>
                <a:latin typeface="Arial" charset="0"/>
                <a:ea typeface="Arial" charset="0"/>
                <a:cs typeface="Arial" charset="0"/>
              </a:rPr>
              <a:t>Blockhub</a:t>
            </a:r>
            <a:r>
              <a:rPr lang="en-US" altLang="en-US" sz="2800" b="1" kern="0" dirty="0">
                <a:solidFill>
                  <a:srgbClr val="000000"/>
                </a:solidFill>
                <a:latin typeface="Arial" charset="0"/>
                <a:ea typeface="Arial" charset="0"/>
                <a:cs typeface="Arial" charset="0"/>
              </a:rPr>
              <a:t>: </a:t>
            </a:r>
            <a:r>
              <a:rPr lang="en-US" altLang="en-US" sz="2800" b="1" kern="0" dirty="0" err="1">
                <a:solidFill>
                  <a:srgbClr val="000000"/>
                </a:solidFill>
                <a:latin typeface="Arial" charset="0"/>
                <a:ea typeface="Arial" charset="0"/>
                <a:cs typeface="Arial" charset="0"/>
              </a:rPr>
              <a:t>blockchain</a:t>
            </a:r>
            <a:r>
              <a:rPr lang="en-US" altLang="en-US" sz="2800" b="1" kern="0" dirty="0">
                <a:solidFill>
                  <a:srgbClr val="000000"/>
                </a:solidFill>
                <a:latin typeface="Arial" charset="0"/>
                <a:ea typeface="Arial" charset="0"/>
                <a:cs typeface="Arial" charset="0"/>
              </a:rPr>
              <a:t>-platform for IAS</a:t>
            </a:r>
          </a:p>
        </p:txBody>
      </p:sp>
      <p:sp>
        <p:nvSpPr>
          <p:cNvPr id="2" name="Прямоугольник 1">
            <a:extLst>
              <a:ext uri="{FF2B5EF4-FFF2-40B4-BE49-F238E27FC236}">
                <a16:creationId xmlns="" xmlns:a16="http://schemas.microsoft.com/office/drawing/2014/main" id="{CA30E3F0-1F80-4A45-B85C-AAB9F657ADF7}"/>
              </a:ext>
            </a:extLst>
          </p:cNvPr>
          <p:cNvSpPr/>
          <p:nvPr/>
        </p:nvSpPr>
        <p:spPr>
          <a:xfrm>
            <a:off x="4890977" y="1881963"/>
            <a:ext cx="478465" cy="276446"/>
          </a:xfrm>
          <a:prstGeom prst="rect">
            <a:avLst/>
          </a:prstGeom>
          <a:solidFill>
            <a:srgbClr val="4F81BD"/>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Tahoma"/>
              <a:ea typeface="Tahoma"/>
              <a:cs typeface="Tahoma"/>
              <a:sym typeface="Tahoma"/>
            </a:endParaRPr>
          </a:p>
        </p:txBody>
      </p:sp>
    </p:spTree>
    <p:extLst>
      <p:ext uri="{BB962C8B-B14F-4D97-AF65-F5344CB8AC3E}">
        <p14:creationId xmlns:p14="http://schemas.microsoft.com/office/powerpoint/2010/main" val="576884074"/>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smtClean="0">
                <a:solidFill>
                  <a:srgbClr val="000000"/>
                </a:solidFill>
                <a:uFill>
                  <a:solidFill>
                    <a:srgbClr val="FFFFFF"/>
                  </a:solidFill>
                </a:uFill>
                <a:latin typeface="Arial"/>
                <a:sym typeface="Tahoma"/>
              </a:rPr>
              <a:t>58</a:t>
            </a:r>
            <a:endParaRPr sz="1300" kern="0" dirty="0">
              <a:solidFill>
                <a:sysClr val="windowText" lastClr="000000"/>
              </a:solidFill>
              <a:sym typeface="Tahoma"/>
            </a:endParaRPr>
          </a:p>
        </p:txBody>
      </p:sp>
      <p:sp>
        <p:nvSpPr>
          <p:cNvPr id="8" name="Title 1"/>
          <p:cNvSpPr>
            <a:spLocks noGrp="1"/>
          </p:cNvSpPr>
          <p:nvPr>
            <p:ph type="title"/>
          </p:nvPr>
        </p:nvSpPr>
        <p:spPr>
          <a:xfrm>
            <a:off x="209007" y="0"/>
            <a:ext cx="7040881" cy="984250"/>
          </a:xfrm>
        </p:spPr>
        <p:txBody>
          <a:bodyPr/>
          <a:lstStyle/>
          <a:p>
            <a:pPr algn="l" eaLnBrk="1" hangingPunct="1"/>
            <a:r>
              <a:rPr lang="en-US" altLang="en-US" sz="2800" b="1" dirty="0">
                <a:solidFill>
                  <a:srgbClr val="000000"/>
                </a:solidFill>
                <a:latin typeface="Arial" charset="0"/>
                <a:ea typeface="Arial" charset="0"/>
                <a:cs typeface="Arial" charset="0"/>
              </a:rPr>
              <a:t>Future Work</a:t>
            </a:r>
          </a:p>
        </p:txBody>
      </p:sp>
      <p:sp>
        <p:nvSpPr>
          <p:cNvPr id="5" name="Content Placeholder 2"/>
          <p:cNvSpPr txBox="1">
            <a:spLocks/>
          </p:cNvSpPr>
          <p:nvPr/>
        </p:nvSpPr>
        <p:spPr bwMode="auto">
          <a:xfrm>
            <a:off x="457200" y="1224010"/>
            <a:ext cx="8158396" cy="5252990"/>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marL="342900" indent="-342900" algn="just"/>
            <a:r>
              <a:rPr lang="en-US" sz="2400" dirty="0" smtClean="0"/>
              <a:t>Building MTD-style defense mechanism using graceful degradations.</a:t>
            </a:r>
          </a:p>
          <a:p>
            <a:pPr marL="342900" indent="-342900" algn="just"/>
            <a:endParaRPr lang="en-US" sz="2400" dirty="0" smtClean="0"/>
          </a:p>
          <a:p>
            <a:pPr marL="342900" indent="-342900" algn="just"/>
            <a:r>
              <a:rPr lang="en-US" sz="2400" dirty="0" smtClean="0"/>
              <a:t>Enhancing update times with context-aware Hidden Markov Models (HMM).</a:t>
            </a:r>
          </a:p>
          <a:p>
            <a:pPr marL="342900" indent="-342900" algn="just"/>
            <a:endParaRPr lang="en-US" sz="2400" dirty="0"/>
          </a:p>
          <a:p>
            <a:pPr marL="342900" indent="-342900" algn="just"/>
            <a:r>
              <a:rPr lang="en-US" sz="2400" dirty="0" smtClean="0"/>
              <a:t>User profiling and network intrusion detection through deep learning methodologies. </a:t>
            </a:r>
          </a:p>
          <a:p>
            <a:pPr marL="342900" indent="-342900" algn="just"/>
            <a:endParaRPr lang="en-US" sz="2400" dirty="0" smtClean="0"/>
          </a:p>
          <a:p>
            <a:pPr marL="342900" indent="-342900" algn="just"/>
            <a:r>
              <a:rPr lang="en-US" sz="2400" dirty="0" smtClean="0"/>
              <a:t>Failure recovery for </a:t>
            </a:r>
            <a:r>
              <a:rPr lang="en-US" sz="2400" dirty="0" err="1" smtClean="0"/>
              <a:t>blockchain</a:t>
            </a:r>
            <a:r>
              <a:rPr lang="en-US" sz="2400" dirty="0" smtClean="0"/>
              <a:t> mechanism in mobile environments and quantification of performance parameters. </a:t>
            </a:r>
          </a:p>
          <a:p>
            <a:pPr marL="342900" indent="-342900" algn="just"/>
            <a:endParaRPr lang="en-US" sz="2400" dirty="0"/>
          </a:p>
        </p:txBody>
      </p:sp>
    </p:spTree>
    <p:extLst>
      <p:ext uri="{BB962C8B-B14F-4D97-AF65-F5344CB8AC3E}">
        <p14:creationId xmlns:p14="http://schemas.microsoft.com/office/powerpoint/2010/main" val="617899604"/>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5574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smtClean="0">
                <a:solidFill>
                  <a:srgbClr val="000000"/>
                </a:solidFill>
                <a:uFill>
                  <a:solidFill>
                    <a:srgbClr val="FFFFFF"/>
                  </a:solidFill>
                </a:uFill>
                <a:latin typeface="Arial"/>
                <a:sym typeface="Tahoma"/>
              </a:rPr>
              <a:t>59</a:t>
            </a:r>
            <a:endParaRPr sz="1300" kern="0" dirty="0">
              <a:solidFill>
                <a:sysClr val="windowText" lastClr="000000"/>
              </a:solidFill>
              <a:sym typeface="Tahoma"/>
            </a:endParaRPr>
          </a:p>
        </p:txBody>
      </p:sp>
      <p:sp>
        <p:nvSpPr>
          <p:cNvPr id="6" name="Title 1"/>
          <p:cNvSpPr>
            <a:spLocks noGrp="1"/>
          </p:cNvSpPr>
          <p:nvPr>
            <p:ph type="title"/>
          </p:nvPr>
        </p:nvSpPr>
        <p:spPr>
          <a:xfrm>
            <a:off x="715837" y="2903345"/>
            <a:ext cx="7968953" cy="1144800"/>
          </a:xfrm>
        </p:spPr>
        <p:txBody>
          <a:bodyPr/>
          <a:lstStyle/>
          <a:p>
            <a:r>
              <a:rPr lang="en-US" sz="4400" dirty="0">
                <a:solidFill>
                  <a:schemeClr val="tx1"/>
                </a:solidFill>
              </a:rPr>
              <a:t>Thank you!!!</a:t>
            </a:r>
          </a:p>
        </p:txBody>
      </p:sp>
    </p:spTree>
    <p:extLst>
      <p:ext uri="{BB962C8B-B14F-4D97-AF65-F5344CB8AC3E}">
        <p14:creationId xmlns:p14="http://schemas.microsoft.com/office/powerpoint/2010/main" val="223294323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6</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Abstract</a:t>
            </a: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 </a:t>
            </a:r>
            <a:endParaRPr lang="en-US" sz="2800" b="1" kern="0" spc="-1" dirty="0">
              <a:solidFill>
                <a:srgbClr val="000000"/>
              </a:solidFill>
              <a:uFill>
                <a:solidFill>
                  <a:srgbClr val="FFFFFF"/>
                </a:solidFill>
              </a:uFill>
              <a:latin typeface="Arial" charset="0"/>
              <a:ea typeface="Arial" charset="0"/>
              <a:cs typeface="Arial" charset="0"/>
              <a:sym typeface="Tahoma"/>
            </a:endParaRPr>
          </a:p>
        </p:txBody>
      </p:sp>
      <p:sp>
        <p:nvSpPr>
          <p:cNvPr id="6" name="Content Placeholder 2"/>
          <p:cNvSpPr txBox="1">
            <a:spLocks/>
          </p:cNvSpPr>
          <p:nvPr/>
        </p:nvSpPr>
        <p:spPr bwMode="auto">
          <a:xfrm>
            <a:off x="457200" y="1197419"/>
            <a:ext cx="8382000" cy="5368569"/>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buNone/>
            </a:pPr>
            <a:r>
              <a:rPr lang="en-US" sz="1500" b="1" dirty="0" smtClean="0"/>
              <a:t>“</a:t>
            </a:r>
            <a:r>
              <a:rPr lang="en-US" sz="1500" b="1" dirty="0" smtClean="0"/>
              <a:t>Machine Learning Models to Enhance the Science of Cognitive Autonomy</a:t>
            </a:r>
            <a:r>
              <a:rPr lang="en-US" sz="1500" b="1" dirty="0" smtClean="0"/>
              <a:t>.”</a:t>
            </a:r>
            <a:endParaRPr lang="en-US" sz="1500" i="1" dirty="0" smtClean="0"/>
          </a:p>
          <a:p>
            <a:pPr>
              <a:buNone/>
            </a:pPr>
            <a:r>
              <a:rPr lang="en-US" sz="1500" dirty="0" smtClean="0"/>
              <a:t>Examples  </a:t>
            </a:r>
            <a:r>
              <a:rPr lang="en-US" sz="1500" dirty="0"/>
              <a:t>of  IAS  include  software  systems  that  are capable  of  automatic  reconfiguration,  autonomous  vehicles, network   of   sensors   with   reconfigurable   sensory   platforms, and  an  unmanned  aerial  vehicle  (UAV)  respecting  privacy by  deciding  to  turn  off  its  camera  when  pointing  inside  a private  residence.  Research  </a:t>
            </a:r>
            <a:r>
              <a:rPr lang="en-US" sz="1500" dirty="0" smtClean="0"/>
              <a:t>contributes to build  </a:t>
            </a:r>
            <a:r>
              <a:rPr lang="en-US" sz="1500" dirty="0"/>
              <a:t>systems  that can  monitor  their  environment  and  interactions,  learn  their capability  as  well  limitations,  and  adapt  to  meet  the  mission objectives with limited or no human intervention. The systems </a:t>
            </a:r>
            <a:r>
              <a:rPr lang="en-US" sz="1500" dirty="0" smtClean="0"/>
              <a:t>is fail-safe </a:t>
            </a:r>
            <a:r>
              <a:rPr lang="en-US" sz="1500" dirty="0"/>
              <a:t>and </a:t>
            </a:r>
            <a:r>
              <a:rPr lang="en-US" sz="1500" dirty="0" smtClean="0"/>
              <a:t>allows </a:t>
            </a:r>
            <a:r>
              <a:rPr lang="en-US" sz="1500" dirty="0"/>
              <a:t>for graceful degradations while continuing to meet the mission objectives. </a:t>
            </a:r>
            <a:endParaRPr lang="en-US" sz="1500" dirty="0" smtClean="0"/>
          </a:p>
          <a:p>
            <a:pPr>
              <a:buNone/>
            </a:pPr>
            <a:r>
              <a:rPr lang="en-US" sz="1500" b="1" dirty="0" smtClean="0"/>
              <a:t>In </a:t>
            </a:r>
            <a:r>
              <a:rPr lang="en-US" sz="1500" b="1" dirty="0"/>
              <a:t>this paper, we propose new methodologies and workflows, and </a:t>
            </a:r>
            <a:r>
              <a:rPr lang="en-US" sz="1500" b="1" dirty="0" smtClean="0"/>
              <a:t>develop approaches that </a:t>
            </a:r>
            <a:r>
              <a:rPr lang="en-US" sz="1500" b="1" dirty="0"/>
              <a:t>can advance the science of  autonomy  in  smart  systems  through  enhancements  in  real- time  control,  auto-</a:t>
            </a:r>
            <a:r>
              <a:rPr lang="en-US" sz="1500" b="1" dirty="0" err="1"/>
              <a:t>reconfigurability</a:t>
            </a:r>
            <a:r>
              <a:rPr lang="en-US" sz="1500" b="1" dirty="0"/>
              <a:t>,  monitoring,  adaptability, and  trust.</a:t>
            </a:r>
            <a:endParaRPr lang="en-US" sz="1500" b="1" dirty="0" smtClean="0"/>
          </a:p>
        </p:txBody>
      </p:sp>
    </p:spTree>
    <p:extLst>
      <p:ext uri="{BB962C8B-B14F-4D97-AF65-F5344CB8AC3E}">
        <p14:creationId xmlns:p14="http://schemas.microsoft.com/office/powerpoint/2010/main" val="4980343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7</a:t>
            </a:r>
            <a:endParaRPr sz="1300" kern="0" dirty="0">
              <a:solidFill>
                <a:sysClr val="windowText" lastClr="000000"/>
              </a:solidFill>
              <a:sym typeface="Tahoma"/>
            </a:endParaRPr>
          </a:p>
        </p:txBody>
      </p:sp>
      <p:sp>
        <p:nvSpPr>
          <p:cNvPr id="5" name="Title 1"/>
          <p:cNvSpPr txBox="1">
            <a:spLocks/>
          </p:cNvSpPr>
          <p:nvPr/>
        </p:nvSpPr>
        <p:spPr bwMode="auto">
          <a:xfrm>
            <a:off x="1057053"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Abstract</a:t>
            </a:r>
            <a:endParaRPr lang="en-US" sz="1500" u="sng" kern="0" spc="-1" dirty="0">
              <a:solidFill>
                <a:srgbClr val="0000FF"/>
              </a:solidFill>
              <a:uFill>
                <a:solidFill>
                  <a:srgbClr val="FFFFFF"/>
                </a:solidFill>
              </a:uFill>
              <a:sym typeface="Tahoma"/>
            </a:endParaRP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 </a:t>
            </a:r>
          </a:p>
        </p:txBody>
      </p:sp>
      <p:sp>
        <p:nvSpPr>
          <p:cNvPr id="6" name="Content Placeholder 2"/>
          <p:cNvSpPr txBox="1">
            <a:spLocks/>
          </p:cNvSpPr>
          <p:nvPr/>
        </p:nvSpPr>
        <p:spPr bwMode="auto">
          <a:xfrm>
            <a:off x="457200" y="1197419"/>
            <a:ext cx="8382000" cy="5368569"/>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buNone/>
            </a:pPr>
            <a:r>
              <a:rPr lang="en-US" sz="1500" b="1" dirty="0" smtClean="0"/>
              <a:t>“</a:t>
            </a:r>
            <a:r>
              <a:rPr lang="en-US" sz="1500" b="1" dirty="0" smtClean="0"/>
              <a:t>Incremental Learning Through Graceful Degradations in Autonomous Systems</a:t>
            </a:r>
            <a:r>
              <a:rPr lang="en-US" sz="1500" b="1" dirty="0" smtClean="0"/>
              <a:t>.”</a:t>
            </a:r>
            <a:endParaRPr lang="en-US" sz="1500" b="1" dirty="0" smtClean="0"/>
          </a:p>
          <a:p>
            <a:pPr>
              <a:buNone/>
            </a:pPr>
            <a:r>
              <a:rPr lang="en-US" sz="1500" dirty="0"/>
              <a:t>Intelligent Autonomous Systems (IAS) are highly cognitive, reflexive, multitasking, trustworthy (secure and ethical), and rich in knowledge discovery. IAS are deployed in dynamic environments and connected with numerous devices of different types, and receive large sets of diverse data. They </a:t>
            </a:r>
            <a:r>
              <a:rPr lang="en-US" sz="1500" dirty="0" smtClean="0"/>
              <a:t>receive </a:t>
            </a:r>
            <a:r>
              <a:rPr lang="en-US" sz="1500" dirty="0"/>
              <a:t>new types of raw data that was not present in either training or testing data sets thus they are unknown to the learning models. In a dynamic environment, these unknown data objects cannot be ignored as anomalies. Hence the learning models should provide incremental guarantees to IAS for learning and adapting in the presence of unknown data. The model should support progressive enhancements when the environment behaves as expected or graceful degradations when it does not. In the case of graceful degradations, there are two alternatives for IAS: (1) weaken the acceptance test of data object (operating at a lower capacity) or (2) replace primary system with a replica or an alternate system that can pass the acceptance test. </a:t>
            </a:r>
            <a:endParaRPr lang="en-US" sz="1500" dirty="0" smtClean="0"/>
          </a:p>
          <a:p>
            <a:pPr>
              <a:buNone/>
            </a:pPr>
            <a:r>
              <a:rPr lang="en-US" sz="1500" b="1" dirty="0" smtClean="0"/>
              <a:t>In </a:t>
            </a:r>
            <a:r>
              <a:rPr lang="en-US" sz="1500" b="1" dirty="0"/>
              <a:t>this paper, we provide a combinatorial design-MACROF configuration-built with balanced incomplete block design to support graceful degradations in IAS and aid them to adapt in dynamic environments. The architecture provides stable and robust degradations in unpredictable operating environments with limited number of replicas. Since the replicas receive frequent updates from primary systems, they can take over primary system's functionality immediately after an adverse event. We </a:t>
            </a:r>
            <a:r>
              <a:rPr lang="en-US" sz="1500" b="1" dirty="0" smtClean="0"/>
              <a:t>proposed </a:t>
            </a:r>
            <a:r>
              <a:rPr lang="en-US" sz="1500" b="1" dirty="0"/>
              <a:t>a Bayesian learning model to dynamically change the frequency of updates. Our experimental results show that MACROF configuration provides an efficient replication scheme to support graceful degradations in autonomous systems.</a:t>
            </a:r>
            <a:r>
              <a:rPr lang="en-US" sz="1500" b="1" dirty="0" smtClean="0"/>
              <a:t> </a:t>
            </a:r>
            <a:endParaRPr lang="en-US" sz="1500" b="1" dirty="0"/>
          </a:p>
        </p:txBody>
      </p:sp>
    </p:spTree>
    <p:extLst>
      <p:ext uri="{BB962C8B-B14F-4D97-AF65-F5344CB8AC3E}">
        <p14:creationId xmlns:p14="http://schemas.microsoft.com/office/powerpoint/2010/main" val="841451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8</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Abstract</a:t>
            </a:r>
            <a:endParaRPr lang="en-US" sz="1500" u="sng" kern="0" spc="-1" dirty="0">
              <a:solidFill>
                <a:srgbClr val="0000FF"/>
              </a:solidFill>
              <a:uFill>
                <a:solidFill>
                  <a:srgbClr val="FFFFFF"/>
                </a:solidFill>
              </a:uFill>
              <a:sym typeface="Tahoma"/>
            </a:endParaRP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 </a:t>
            </a:r>
          </a:p>
        </p:txBody>
      </p:sp>
      <p:sp>
        <p:nvSpPr>
          <p:cNvPr id="6" name="Content Placeholder 2"/>
          <p:cNvSpPr txBox="1">
            <a:spLocks/>
          </p:cNvSpPr>
          <p:nvPr/>
        </p:nvSpPr>
        <p:spPr bwMode="auto">
          <a:xfrm>
            <a:off x="457200" y="1197419"/>
            <a:ext cx="8382000" cy="5368569"/>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buNone/>
            </a:pPr>
            <a:r>
              <a:rPr lang="en-US" sz="1500" b="1" dirty="0" smtClean="0"/>
              <a:t>“</a:t>
            </a:r>
            <a:r>
              <a:rPr lang="en-US" sz="1500" b="1" dirty="0" smtClean="0"/>
              <a:t>Scalable Deep Learning Through Fuzzy-based Clustering in Autonomous </a:t>
            </a:r>
            <a:r>
              <a:rPr lang="en-US" sz="1500" b="1" dirty="0" smtClean="0"/>
              <a:t>Systems</a:t>
            </a:r>
          </a:p>
          <a:p>
            <a:pPr>
              <a:buNone/>
            </a:pPr>
            <a:r>
              <a:rPr lang="en-US" sz="1600" dirty="0" smtClean="0"/>
              <a:t>Autonomous </a:t>
            </a:r>
            <a:r>
              <a:rPr lang="en-US" sz="1600" dirty="0"/>
              <a:t>cyber systems continuously receive large streams of diverse data from numerous entities operating and interacting in their environment. It is imperative that the learning models in autonomous systems to scale up to process the new and unknown data items. Scalable learning is </a:t>
            </a:r>
            <a:r>
              <a:rPr lang="en-US" sz="1600" dirty="0" smtClean="0"/>
              <a:t>a </a:t>
            </a:r>
            <a:r>
              <a:rPr lang="en-US" sz="1600" dirty="0"/>
              <a:t>method to achieve maximum classification without rejecting any unknown data item that were not present in the training or testing datasets as anomalies. </a:t>
            </a:r>
            <a:endParaRPr lang="en-US" sz="1600" dirty="0" smtClean="0"/>
          </a:p>
          <a:p>
            <a:pPr>
              <a:buNone/>
            </a:pPr>
            <a:r>
              <a:rPr lang="en-US" sz="1600" b="1" dirty="0" smtClean="0"/>
              <a:t>In </a:t>
            </a:r>
            <a:r>
              <a:rPr lang="en-US" sz="1600" b="1" dirty="0"/>
              <a:t>this paper, we present Bitwise Fuzzy-based Clustering (BFC) technique through </a:t>
            </a:r>
            <a:r>
              <a:rPr lang="en-US" sz="1600" b="1" dirty="0" err="1"/>
              <a:t>errorcorrecting</a:t>
            </a:r>
            <a:r>
              <a:rPr lang="en-US" sz="1600" b="1" dirty="0"/>
              <a:t> codes to address the problem. Through BFC, we can approximate the classes of multidimensional features of data items by reversing standard forward error-correction coding. Approximating classes problems generally arise in autonomous systems that are processing fuzzily cataloged data items. These data items can be classified by applying binary vectors to their corresponding features (1: feature is present or 0: feature is absent) to obtain message words. These </a:t>
            </a:r>
            <a:r>
              <a:rPr lang="en-US" sz="1600" b="1" dirty="0" err="1"/>
              <a:t>codewords</a:t>
            </a:r>
            <a:r>
              <a:rPr lang="en-US" sz="1600" b="1" dirty="0"/>
              <a:t> </a:t>
            </a:r>
            <a:r>
              <a:rPr lang="en-US" sz="1600" b="1" dirty="0" smtClean="0"/>
              <a:t>are used </a:t>
            </a:r>
            <a:r>
              <a:rPr lang="en-US" sz="1600" b="1" dirty="0"/>
              <a:t>as cluster centers. In BFC technique, binary vectors of 23 bits are mapped into </a:t>
            </a:r>
            <a:r>
              <a:rPr lang="en-US" sz="1600" b="1" dirty="0" err="1"/>
              <a:t>codewords</a:t>
            </a:r>
            <a:r>
              <a:rPr lang="en-US" sz="1600" b="1" dirty="0"/>
              <a:t> (labels or indices) of 12 bits. Two different 23-bit binary vectors with the Hamming distance of 2 will have a few common labels. This setting enables the clustering of neighboring 23-bit binary vectors with at most 2-bit variation (mismatch) from a given input. BFC technique has 223 </a:t>
            </a:r>
            <a:r>
              <a:rPr lang="en-US" sz="1600" b="1" dirty="0" err="1"/>
              <a:t>codeword</a:t>
            </a:r>
            <a:r>
              <a:rPr lang="en-US" sz="1600" b="1" dirty="0"/>
              <a:t> space, which makes it ideal for scalability in clustering of millions of categories and their associated features. With reasonable redundancy, the clustering can be accomplished in O (N) time.</a:t>
            </a:r>
            <a:endParaRPr lang="en-US" sz="1500" b="1" dirty="0"/>
          </a:p>
        </p:txBody>
      </p:sp>
    </p:spTree>
    <p:extLst>
      <p:ext uri="{BB962C8B-B14F-4D97-AF65-F5344CB8AC3E}">
        <p14:creationId xmlns:p14="http://schemas.microsoft.com/office/powerpoint/2010/main" val="5183095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stomShape 3"/>
          <p:cNvSpPr/>
          <p:nvPr/>
        </p:nvSpPr>
        <p:spPr>
          <a:xfrm>
            <a:off x="38100" y="6477000"/>
            <a:ext cx="381000" cy="296863"/>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lstStyle/>
          <a:p>
            <a:pPr algn="ctr" eaLnBrk="1" fontAlgn="auto" hangingPunct="1">
              <a:spcBef>
                <a:spcPts val="0"/>
              </a:spcBef>
              <a:spcAft>
                <a:spcPts val="0"/>
              </a:spcAft>
              <a:defRPr/>
            </a:pPr>
            <a:r>
              <a:rPr lang="en-US" sz="1300" kern="0" spc="-1" dirty="0">
                <a:solidFill>
                  <a:srgbClr val="000000"/>
                </a:solidFill>
                <a:uFill>
                  <a:solidFill>
                    <a:srgbClr val="FFFFFF"/>
                  </a:solidFill>
                </a:uFill>
                <a:latin typeface="Arial"/>
                <a:sym typeface="Tahoma"/>
              </a:rPr>
              <a:t>9</a:t>
            </a:r>
            <a:endParaRPr sz="1300" kern="0" dirty="0">
              <a:solidFill>
                <a:sysClr val="windowText" lastClr="000000"/>
              </a:solidFill>
              <a:sym typeface="Tahoma"/>
            </a:endParaRPr>
          </a:p>
        </p:txBody>
      </p:sp>
      <p:sp>
        <p:nvSpPr>
          <p:cNvPr id="5" name="Title 1"/>
          <p:cNvSpPr txBox="1">
            <a:spLocks/>
          </p:cNvSpPr>
          <p:nvPr/>
        </p:nvSpPr>
        <p:spPr bwMode="auto">
          <a:xfrm>
            <a:off x="228599" y="0"/>
            <a:ext cx="7572738" cy="984250"/>
          </a:xfrm>
          <a:prstGeom prst="rect">
            <a:avLst/>
          </a:prstGeom>
          <a:noFill/>
          <a:ln>
            <a:noFill/>
          </a:ln>
          <a:extLs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Arial"/>
                <a:ea typeface="Arial"/>
                <a:cs typeface="Arial"/>
                <a:sym typeface="Arial" charset="0"/>
              </a:defRPr>
            </a:lvl1pPr>
            <a:lvl2pPr algn="ctr" rtl="0" eaLnBrk="0" fontAlgn="base" hangingPunct="0">
              <a:spcBef>
                <a:spcPct val="0"/>
              </a:spcBef>
              <a:spcAft>
                <a:spcPct val="0"/>
              </a:spcAft>
              <a:defRPr sz="2400">
                <a:solidFill>
                  <a:schemeClr val="tx2"/>
                </a:solidFill>
                <a:latin typeface="Arial"/>
                <a:ea typeface="Arial"/>
                <a:cs typeface="Arial"/>
                <a:sym typeface="Arial" charset="0"/>
              </a:defRPr>
            </a:lvl2pPr>
            <a:lvl3pPr algn="ctr" rtl="0" eaLnBrk="0" fontAlgn="base" hangingPunct="0">
              <a:spcBef>
                <a:spcPct val="0"/>
              </a:spcBef>
              <a:spcAft>
                <a:spcPct val="0"/>
              </a:spcAft>
              <a:defRPr sz="2400">
                <a:solidFill>
                  <a:schemeClr val="tx2"/>
                </a:solidFill>
                <a:latin typeface="Arial"/>
                <a:ea typeface="Arial"/>
                <a:cs typeface="Arial"/>
                <a:sym typeface="Arial" charset="0"/>
              </a:defRPr>
            </a:lvl3pPr>
            <a:lvl4pPr algn="ctr" rtl="0" eaLnBrk="0" fontAlgn="base" hangingPunct="0">
              <a:spcBef>
                <a:spcPct val="0"/>
              </a:spcBef>
              <a:spcAft>
                <a:spcPct val="0"/>
              </a:spcAft>
              <a:defRPr sz="2400">
                <a:solidFill>
                  <a:schemeClr val="tx2"/>
                </a:solidFill>
                <a:latin typeface="Arial"/>
                <a:ea typeface="Arial"/>
                <a:cs typeface="Arial"/>
                <a:sym typeface="Arial" charset="0"/>
              </a:defRPr>
            </a:lvl4pPr>
            <a:lvl5pPr algn="ctr" rtl="0" eaLnBrk="0" fontAlgn="base" hangingPunct="0">
              <a:spcBef>
                <a:spcPct val="0"/>
              </a:spcBef>
              <a:spcAft>
                <a:spcPct val="0"/>
              </a:spcAft>
              <a:defRPr sz="2400">
                <a:solidFill>
                  <a:schemeClr val="tx2"/>
                </a:solidFill>
                <a:latin typeface="Arial"/>
                <a:ea typeface="Arial"/>
                <a:cs typeface="Arial"/>
                <a:sym typeface="Arial" charset="0"/>
              </a:defRPr>
            </a:lvl5pPr>
            <a:lvl6pPr indent="457200">
              <a:defRPr sz="2400">
                <a:latin typeface="Arial"/>
                <a:ea typeface="Arial"/>
                <a:cs typeface="Arial"/>
                <a:sym typeface="Arial"/>
              </a:defRPr>
            </a:lvl6pPr>
            <a:lvl7pPr indent="914400">
              <a:defRPr sz="2400">
                <a:latin typeface="Arial"/>
                <a:ea typeface="Arial"/>
                <a:cs typeface="Arial"/>
                <a:sym typeface="Arial"/>
              </a:defRPr>
            </a:lvl7pPr>
            <a:lvl8pPr indent="1371600">
              <a:defRPr sz="2400">
                <a:latin typeface="Arial"/>
                <a:ea typeface="Arial"/>
                <a:cs typeface="Arial"/>
                <a:sym typeface="Arial"/>
              </a:defRPr>
            </a:lvl8pPr>
            <a:lvl9pPr indent="1828800">
              <a:defRPr sz="2400">
                <a:latin typeface="Arial"/>
                <a:ea typeface="Arial"/>
                <a:cs typeface="Arial"/>
                <a:sym typeface="Arial"/>
              </a:defRPr>
            </a:lvl9pPr>
          </a:lstStyle>
          <a:p>
            <a:pPr algn="l" eaLnBrk="1" fontAlgn="auto" hangingPunct="1">
              <a:spcBef>
                <a:spcPts val="0"/>
              </a:spcBef>
              <a:spcAft>
                <a:spcPts val="0"/>
              </a:spcAft>
              <a:defRPr/>
            </a:pPr>
            <a:endParaRPr lang="en-US" sz="2800" b="1" kern="0" spc="-1" dirty="0">
              <a:solidFill>
                <a:srgbClr val="000000"/>
              </a:solidFill>
              <a:uFill>
                <a:solidFill>
                  <a:srgbClr val="FFFFFF"/>
                </a:solidFill>
              </a:uFill>
              <a:latin typeface="Arial" charset="0"/>
              <a:ea typeface="Arial" charset="0"/>
              <a:cs typeface="Arial" charset="0"/>
              <a:sym typeface="Tahoma"/>
            </a:endParaRPr>
          </a:p>
          <a:p>
            <a:pPr algn="l" eaLnBrk="1" fontAlgn="auto" hangingPunct="1">
              <a:spcBef>
                <a:spcPts val="0"/>
              </a:spcBef>
              <a:spcAft>
                <a:spcPts val="0"/>
              </a:spcAft>
              <a:defRPr/>
            </a:pPr>
            <a:r>
              <a:rPr lang="en-US" sz="2800" b="1" kern="0" spc="-1" dirty="0" smtClean="0">
                <a:solidFill>
                  <a:srgbClr val="000000"/>
                </a:solidFill>
                <a:uFill>
                  <a:solidFill>
                    <a:srgbClr val="FFFFFF"/>
                  </a:solidFill>
                </a:uFill>
                <a:latin typeface="Arial" charset="0"/>
                <a:ea typeface="Arial" charset="0"/>
                <a:cs typeface="Arial" charset="0"/>
                <a:sym typeface="Tahoma"/>
              </a:rPr>
              <a:t>Abstract</a:t>
            </a:r>
            <a:endParaRPr lang="en-US" sz="1500" u="sng" kern="0" spc="-1" dirty="0">
              <a:solidFill>
                <a:srgbClr val="0000FF"/>
              </a:solidFill>
              <a:uFill>
                <a:solidFill>
                  <a:srgbClr val="FFFFFF"/>
                </a:solidFill>
              </a:uFill>
              <a:sym typeface="Tahoma"/>
            </a:endParaRPr>
          </a:p>
          <a:p>
            <a:pPr algn="l" eaLnBrk="1" fontAlgn="auto" hangingPunct="1">
              <a:spcBef>
                <a:spcPts val="0"/>
              </a:spcBef>
              <a:spcAft>
                <a:spcPts val="0"/>
              </a:spcAft>
              <a:defRPr/>
            </a:pPr>
            <a:r>
              <a:rPr lang="en-US" sz="2800" b="1" kern="0" spc="-1" dirty="0">
                <a:solidFill>
                  <a:srgbClr val="000000"/>
                </a:solidFill>
                <a:uFill>
                  <a:solidFill>
                    <a:srgbClr val="FFFFFF"/>
                  </a:solidFill>
                </a:uFill>
                <a:latin typeface="Arial" charset="0"/>
                <a:ea typeface="Arial" charset="0"/>
                <a:cs typeface="Arial" charset="0"/>
                <a:sym typeface="Tahoma"/>
              </a:rPr>
              <a:t> </a:t>
            </a:r>
          </a:p>
        </p:txBody>
      </p:sp>
      <p:sp>
        <p:nvSpPr>
          <p:cNvPr id="6" name="Content Placeholder 2"/>
          <p:cNvSpPr txBox="1">
            <a:spLocks/>
          </p:cNvSpPr>
          <p:nvPr/>
        </p:nvSpPr>
        <p:spPr bwMode="auto">
          <a:xfrm>
            <a:off x="457200" y="1197419"/>
            <a:ext cx="8382000" cy="5368569"/>
          </a:xfrm>
          <a:prstGeom prst="rect">
            <a:avLst/>
          </a:prstGeom>
          <a:noFill/>
          <a:ln>
            <a:noFill/>
          </a:ln>
          <a:extLst>
            <a:ext uri="{C572A759-6A51-4108-AA02-DFA0A04FC94B}">
              <ma14:wrappingTextBox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45719" rIns="45719"/>
          <a:lstStyle>
            <a:lvl1pPr>
              <a:spcBef>
                <a:spcPts val="900"/>
              </a:spcBef>
              <a:buSzPct val="100000"/>
              <a:buChar char="•"/>
              <a:defRPr sz="2000">
                <a:solidFill>
                  <a:schemeClr val="tx1"/>
                </a:solidFill>
                <a:latin typeface="Arial" charset="0"/>
                <a:ea typeface="Arial" charset="0"/>
                <a:cs typeface="Arial" charset="0"/>
                <a:sym typeface="Arial" charset="0"/>
              </a:defRPr>
            </a:lvl1pPr>
            <a:lvl2pPr marL="739775" indent="-282575">
              <a:spcBef>
                <a:spcPts val="900"/>
              </a:spcBef>
              <a:buSzPct val="100000"/>
              <a:buChar char="–"/>
              <a:defRPr sz="2000">
                <a:solidFill>
                  <a:schemeClr val="tx1"/>
                </a:solidFill>
                <a:latin typeface="Arial" charset="0"/>
                <a:ea typeface="Arial" charset="0"/>
                <a:cs typeface="Arial" charset="0"/>
                <a:sym typeface="Arial" charset="0"/>
              </a:defRPr>
            </a:lvl2pPr>
            <a:lvl3pPr marL="1130300" indent="-215900">
              <a:spcBef>
                <a:spcPts val="900"/>
              </a:spcBef>
              <a:buSzPct val="100000"/>
              <a:buChar char="•"/>
              <a:defRPr sz="2000">
                <a:solidFill>
                  <a:schemeClr val="tx1"/>
                </a:solidFill>
                <a:latin typeface="Arial" charset="0"/>
                <a:ea typeface="Arial" charset="0"/>
                <a:cs typeface="Arial" charset="0"/>
                <a:sym typeface="Arial" charset="0"/>
              </a:defRPr>
            </a:lvl3pPr>
            <a:lvl4pPr marL="1582738" indent="-211138">
              <a:spcBef>
                <a:spcPts val="900"/>
              </a:spcBef>
              <a:buSzPct val="100000"/>
              <a:buChar char="–"/>
              <a:defRPr sz="2000">
                <a:solidFill>
                  <a:schemeClr val="tx1"/>
                </a:solidFill>
                <a:latin typeface="Arial" charset="0"/>
                <a:ea typeface="Arial" charset="0"/>
                <a:cs typeface="Arial" charset="0"/>
                <a:sym typeface="Arial" charset="0"/>
              </a:defRPr>
            </a:lvl4pPr>
            <a:lvl5pPr marL="2044700" indent="-215900">
              <a:spcBef>
                <a:spcPts val="900"/>
              </a:spcBef>
              <a:buSzPct val="100000"/>
              <a:buChar char="»"/>
              <a:defRPr sz="2000">
                <a:solidFill>
                  <a:schemeClr val="tx1"/>
                </a:solidFill>
                <a:latin typeface="Arial" charset="0"/>
                <a:ea typeface="Arial" charset="0"/>
                <a:cs typeface="Arial" charset="0"/>
                <a:sym typeface="Arial" charset="0"/>
              </a:defRPr>
            </a:lvl5pPr>
            <a:lvl6pPr marL="25019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6pPr>
            <a:lvl7pPr marL="29591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7pPr>
            <a:lvl8pPr marL="34163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8pPr>
            <a:lvl9pPr marL="3873500" indent="-215900" eaLnBrk="0" fontAlgn="base" hangingPunct="0">
              <a:spcBef>
                <a:spcPts val="900"/>
              </a:spcBef>
              <a:spcAft>
                <a:spcPct val="0"/>
              </a:spcAft>
              <a:buSzPct val="100000"/>
              <a:buChar char="»"/>
              <a:defRPr sz="2000">
                <a:solidFill>
                  <a:schemeClr val="tx1"/>
                </a:solidFill>
                <a:latin typeface="Arial" charset="0"/>
                <a:ea typeface="Arial" charset="0"/>
                <a:cs typeface="Arial" charset="0"/>
                <a:sym typeface="Arial" charset="0"/>
              </a:defRPr>
            </a:lvl9pPr>
          </a:lstStyle>
          <a:p>
            <a:pPr>
              <a:buNone/>
            </a:pPr>
            <a:r>
              <a:rPr lang="en-US" sz="1500" b="1" dirty="0" smtClean="0"/>
              <a:t>“</a:t>
            </a:r>
            <a:r>
              <a:rPr lang="en-US" sz="1500" b="1" dirty="0" err="1"/>
              <a:t>Blockhub</a:t>
            </a:r>
            <a:r>
              <a:rPr lang="en-US" sz="1500" b="1" dirty="0"/>
              <a:t>: </a:t>
            </a:r>
            <a:r>
              <a:rPr lang="en-US" sz="1500" b="1" dirty="0" err="1"/>
              <a:t>Blockchain</a:t>
            </a:r>
            <a:r>
              <a:rPr lang="en-US" sz="1500" b="1" dirty="0"/>
              <a:t>-Based Software Development System for Untrusted </a:t>
            </a:r>
            <a:r>
              <a:rPr lang="en-US" sz="1500" b="1" dirty="0" smtClean="0"/>
              <a:t>Environments.” </a:t>
            </a:r>
            <a:endParaRPr lang="en-US" sz="1500" b="1" dirty="0" smtClean="0"/>
          </a:p>
          <a:p>
            <a:pPr>
              <a:buNone/>
            </a:pPr>
            <a:r>
              <a:rPr lang="en-US" sz="1600" dirty="0" smtClean="0"/>
              <a:t>To </a:t>
            </a:r>
            <a:r>
              <a:rPr lang="en-US" sz="1600" dirty="0"/>
              <a:t>ensure integrity, trust, immutability and authenticity of software and information (cyber data, user data and attack event data) in a collaborative environment, research is needed for cross-domain data communication, global software collaboration, sharing, access auditing and accountability. </a:t>
            </a:r>
            <a:r>
              <a:rPr lang="en-US" sz="1600" dirty="0" err="1"/>
              <a:t>Blockchain</a:t>
            </a:r>
            <a:r>
              <a:rPr lang="en-US" sz="1600" dirty="0"/>
              <a:t> technology can significantly automate the software export auditing and tracking processes. It allows to track and control what data or software components are shared between entities across multiple security domains. </a:t>
            </a:r>
            <a:endParaRPr lang="en-US" sz="1600" dirty="0" smtClean="0"/>
          </a:p>
          <a:p>
            <a:pPr>
              <a:buNone/>
            </a:pPr>
            <a:r>
              <a:rPr lang="en-US" sz="1600" b="1" dirty="0" smtClean="0"/>
              <a:t>The </a:t>
            </a:r>
            <a:r>
              <a:rPr lang="en-US" sz="1600" b="1" dirty="0" err="1"/>
              <a:t>blockchain</a:t>
            </a:r>
            <a:r>
              <a:rPr lang="en-US" sz="1600" b="1" dirty="0"/>
              <a:t>-based solution relies on role-based and attribute-based access control and prevents unauthorized data accesses. It guarantees integrity of provenance data on who updated what software module and when. Furthermore, </a:t>
            </a:r>
            <a:r>
              <a:rPr lang="en-US" sz="1600" b="1" dirty="0" smtClean="0"/>
              <a:t>this </a:t>
            </a:r>
            <a:r>
              <a:rPr lang="en-US" sz="1600" b="1" dirty="0"/>
              <a:t>solution detects data leakages, made behind the scene by authorized </a:t>
            </a:r>
            <a:r>
              <a:rPr lang="en-US" sz="1600" b="1" dirty="0" err="1"/>
              <a:t>blockchain</a:t>
            </a:r>
            <a:r>
              <a:rPr lang="en-US" sz="1600" b="1" dirty="0"/>
              <a:t> network participants, to unauthorized entities. </a:t>
            </a:r>
            <a:r>
              <a:rPr lang="en-US" sz="1600" b="1" dirty="0" smtClean="0"/>
              <a:t>The </a:t>
            </a:r>
            <a:r>
              <a:rPr lang="en-US" sz="1600" b="1" dirty="0"/>
              <a:t>approach is used for data forensics/provenance, when the identity of those entities who have accessed/ updated/ transferred the sensitive cyber data or sensitive software is determined. All the transactions in the global collaborative software development environment are recorded in the </a:t>
            </a:r>
            <a:r>
              <a:rPr lang="en-US" sz="1600" b="1" dirty="0" err="1"/>
              <a:t>blockchain</a:t>
            </a:r>
            <a:r>
              <a:rPr lang="en-US" sz="1600" b="1" dirty="0"/>
              <a:t> public ledger and can be verified any time in the future. Transactions can not be repudiated by invokers. We </a:t>
            </a:r>
            <a:r>
              <a:rPr lang="en-US" sz="1600" b="1" dirty="0" smtClean="0"/>
              <a:t>propose </a:t>
            </a:r>
            <a:r>
              <a:rPr lang="en-US" sz="1600" b="1" dirty="0"/>
              <a:t>modified transaction validation procedure to improve performance and to protect permissioned IBM </a:t>
            </a:r>
            <a:r>
              <a:rPr lang="en-US" sz="1600" b="1" dirty="0" err="1"/>
              <a:t>Hyperledger</a:t>
            </a:r>
            <a:r>
              <a:rPr lang="en-US" sz="1600" b="1" dirty="0"/>
              <a:t>-based </a:t>
            </a:r>
            <a:r>
              <a:rPr lang="en-US" sz="1600" b="1" dirty="0" err="1"/>
              <a:t>blockchains</a:t>
            </a:r>
            <a:r>
              <a:rPr lang="en-US" sz="1600" b="1" dirty="0"/>
              <a:t> from </a:t>
            </a:r>
            <a:r>
              <a:rPr lang="en-US" sz="1600" b="1" dirty="0" err="1"/>
              <a:t>DoS</a:t>
            </a:r>
            <a:r>
              <a:rPr lang="en-US" sz="1600" b="1" dirty="0"/>
              <a:t> attacks, caused by bursts of invalid transactions.</a:t>
            </a:r>
            <a:endParaRPr lang="en-US" sz="1500" b="1" dirty="0" smtClean="0"/>
          </a:p>
        </p:txBody>
      </p:sp>
    </p:spTree>
    <p:extLst>
      <p:ext uri="{BB962C8B-B14F-4D97-AF65-F5344CB8AC3E}">
        <p14:creationId xmlns:p14="http://schemas.microsoft.com/office/powerpoint/2010/main" val="61736816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5DAA"/>
      </a:accent1>
      <a:accent2>
        <a:srgbClr val="CC0000"/>
      </a:accent2>
      <a:accent3>
        <a:srgbClr val="8F8F8F"/>
      </a:accent3>
      <a:accent4>
        <a:srgbClr val="707070"/>
      </a:accent4>
      <a:accent5>
        <a:srgbClr val="AAB6D2"/>
      </a:accent5>
      <a:accent6>
        <a:srgbClr val="B900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5DAA"/>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5DAA"/>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29210</TotalTime>
  <Words>4640</Words>
  <Application>Microsoft Office PowerPoint</Application>
  <PresentationFormat>On-screen Show (4:3)</PresentationFormat>
  <Paragraphs>604</Paragraphs>
  <Slides>59</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.AppleSystemUIFont</vt:lpstr>
      <vt:lpstr>Arial</vt:lpstr>
      <vt:lpstr>Calibri</vt:lpstr>
      <vt:lpstr>DejaVu Sans</vt:lpstr>
      <vt:lpstr>Helvetica</vt:lpstr>
      <vt:lpstr>Helvetica Light</vt:lpstr>
      <vt:lpstr>Helvetica Neue</vt:lpstr>
      <vt:lpstr>Tahoma</vt:lpstr>
      <vt:lpstr>Times New Roman</vt:lpstr>
      <vt:lpstr>Wingdings</vt:lpstr>
      <vt:lpstr>Default</vt:lpstr>
      <vt:lpstr>Northrop Grumman Cybersecurity Research Consortium (NGCRC) </vt:lpstr>
      <vt:lpstr>Intelligent Autonomous Systems</vt:lpstr>
      <vt:lpstr>Comprehensive IAS Architecture</vt:lpstr>
      <vt:lpstr>Accomplished Research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Collaboration with NGC</vt:lpstr>
      <vt:lpstr>Implementation of Components of IAS</vt:lpstr>
      <vt:lpstr>PowerPoint Presentation</vt:lpstr>
      <vt:lpstr>Demo Description</vt:lpstr>
      <vt:lpstr>Demo Description</vt:lpstr>
      <vt:lpstr>Demo Description</vt:lpstr>
      <vt:lpstr>Reflexivity</vt:lpstr>
      <vt:lpstr>Comprehensive Architecture of IAS</vt:lpstr>
      <vt:lpstr>Generic Model of Dynamic Adaptation</vt:lpstr>
      <vt:lpstr>PowerPoint Presentation</vt:lpstr>
      <vt:lpstr>PowerPoint Presentation</vt:lpstr>
      <vt:lpstr>PowerPoint Presentation</vt:lpstr>
      <vt:lpstr>PowerPoint Presentation</vt:lpstr>
      <vt:lpstr>PowerPoint Presentation</vt:lpstr>
      <vt:lpstr>Knowledge Discovery</vt:lpstr>
      <vt:lpstr>Comprehensive Architecture of 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Autonomy</vt:lpstr>
      <vt:lpstr>Comprehensive Architecture of IAS</vt:lpstr>
      <vt:lpstr>Distributed Service Monitoring / Anomaly Detection System</vt:lpstr>
      <vt:lpstr>Distributed Service Monitoring / Anomaly Detection System</vt:lpstr>
      <vt:lpstr>Distributed Service Monitoring / Anomaly Detection System</vt:lpstr>
      <vt:lpstr>Distributed Service Monitoring / Anomaly Detection System: Technology Overview</vt:lpstr>
      <vt:lpstr>Distributed Service Monitoring / Anomaly Detection System: Benefits of Technology</vt:lpstr>
      <vt:lpstr>Unsupervised Learning: Training Parameters</vt:lpstr>
      <vt:lpstr>Unsupervised Learning: Algorithms</vt:lpstr>
      <vt:lpstr>Dynamic Service Composition Experiments</vt:lpstr>
      <vt:lpstr>Overhead of Service Monitoring / Request Interception</vt:lpstr>
      <vt:lpstr>Trust</vt:lpstr>
      <vt:lpstr>Comprehensive Architecture of IAS</vt:lpstr>
      <vt:lpstr>Problem Statement</vt:lpstr>
      <vt:lpstr>Blockchain Technology Deployment</vt:lpstr>
      <vt:lpstr>PowerPoint Presentation</vt:lpstr>
      <vt:lpstr>Future 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Northrop Grumman Cybersecurity Research Consortium (NGCRC) 2014 Fall Symposium</dc:title>
  <dc:creator>BB-User</dc:creator>
  <cp:lastModifiedBy>BB-User</cp:lastModifiedBy>
  <cp:revision>1315</cp:revision>
  <cp:lastPrinted>2018-02-26T05:13:57Z</cp:lastPrinted>
  <dcterms:modified xsi:type="dcterms:W3CDTF">2018-11-05T17:12:22Z</dcterms:modified>
</cp:coreProperties>
</file>