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49" r:id="rId2"/>
    <p:sldId id="480" r:id="rId3"/>
    <p:sldId id="474" r:id="rId4"/>
    <p:sldId id="473" r:id="rId5"/>
    <p:sldId id="478" r:id="rId6"/>
    <p:sldId id="488" r:id="rId7"/>
    <p:sldId id="489" r:id="rId8"/>
    <p:sldId id="490" r:id="rId9"/>
    <p:sldId id="484" r:id="rId10"/>
    <p:sldId id="476" r:id="rId11"/>
    <p:sldId id="482" r:id="rId12"/>
    <p:sldId id="483" r:id="rId13"/>
    <p:sldId id="469" r:id="rId14"/>
    <p:sldId id="470" r:id="rId15"/>
    <p:sldId id="486" r:id="rId16"/>
    <p:sldId id="487"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3132">
          <p15:clr>
            <a:srgbClr val="A4A3A4"/>
          </p15:clr>
        </p15:guide>
        <p15:guide id="2" orient="horz" pos="3455">
          <p15:clr>
            <a:srgbClr val="A4A3A4"/>
          </p15:clr>
        </p15:guide>
        <p15:guide id="3" orient="horz" pos="3530">
          <p15:clr>
            <a:srgbClr val="A4A3A4"/>
          </p15:clr>
        </p15:guide>
        <p15:guide id="4" orient="horz" pos="3854">
          <p15:clr>
            <a:srgbClr val="A4A3A4"/>
          </p15:clr>
        </p15:guide>
        <p15:guide id="5" orient="horz" pos="3921">
          <p15:clr>
            <a:srgbClr val="A4A3A4"/>
          </p15:clr>
        </p15:guide>
        <p15:guide id="6" orient="horz" pos="4244">
          <p15:clr>
            <a:srgbClr val="A4A3A4"/>
          </p15:clr>
        </p15:guide>
        <p15:guide id="7" orient="horz" pos="291">
          <p15:clr>
            <a:srgbClr val="A4A3A4"/>
          </p15:clr>
        </p15:guide>
        <p15:guide id="8" pos="4507">
          <p15:clr>
            <a:srgbClr val="A4A3A4"/>
          </p15:clr>
        </p15:guide>
        <p15:guide id="9" pos="55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00"/>
    <a:srgbClr val="005DAA"/>
    <a:srgbClr val="003E6A"/>
    <a:srgbClr val="575F6D"/>
    <a:srgbClr val="FF9933"/>
    <a:srgbClr val="4FAFFF"/>
    <a:srgbClr val="0099FF"/>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7" autoAdjust="0"/>
    <p:restoredTop sz="93704" autoAdjust="0"/>
  </p:normalViewPr>
  <p:slideViewPr>
    <p:cSldViewPr snapToGrid="0">
      <p:cViewPr>
        <p:scale>
          <a:sx n="100" d="100"/>
          <a:sy n="100" d="100"/>
        </p:scale>
        <p:origin x="354" y="-402"/>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52" d="100"/>
          <a:sy n="52"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2693656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a:t>
            </a:fld>
            <a:endParaRPr lang="en-US" dirty="0"/>
          </a:p>
        </p:txBody>
      </p:sp>
    </p:spTree>
    <p:extLst>
      <p:ext uri="{BB962C8B-B14F-4D97-AF65-F5344CB8AC3E}">
        <p14:creationId xmlns:p14="http://schemas.microsoft.com/office/powerpoint/2010/main" val="410301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4</a:t>
            </a:fld>
            <a:endParaRPr lang="en-US"/>
          </a:p>
        </p:txBody>
      </p:sp>
    </p:spTree>
    <p:extLst>
      <p:ext uri="{BB962C8B-B14F-4D97-AF65-F5344CB8AC3E}">
        <p14:creationId xmlns:p14="http://schemas.microsoft.com/office/powerpoint/2010/main" val="424242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10</a:t>
            </a:fld>
            <a:endParaRPr lang="en-US"/>
          </a:p>
        </p:txBody>
      </p:sp>
    </p:spTree>
    <p:extLst>
      <p:ext uri="{BB962C8B-B14F-4D97-AF65-F5344CB8AC3E}">
        <p14:creationId xmlns:p14="http://schemas.microsoft.com/office/powerpoint/2010/main" val="232555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11</a:t>
            </a:fld>
            <a:endParaRPr lang="en-US"/>
          </a:p>
        </p:txBody>
      </p:sp>
    </p:spTree>
    <p:extLst>
      <p:ext uri="{BB962C8B-B14F-4D97-AF65-F5344CB8AC3E}">
        <p14:creationId xmlns:p14="http://schemas.microsoft.com/office/powerpoint/2010/main" val="120290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8065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900"/>
              </a:spcBef>
              <a:defRPr/>
            </a:lvl1pPr>
            <a:lvl2pPr>
              <a:spcBef>
                <a:spcPts val="600"/>
              </a:spcBef>
              <a:defRPr/>
            </a:lvl2pPr>
            <a:lvl3pPr>
              <a:spcBef>
                <a:spcPts val="3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2590800" y="6657945"/>
            <a:ext cx="3962400" cy="215444"/>
          </a:xfrm>
          <a:prstGeom prst="rect">
            <a:avLst/>
          </a:prstGeom>
        </p:spPr>
        <p:txBody>
          <a:bodyPr>
            <a:spAutoFit/>
          </a:bodyPr>
          <a:lstStyle/>
          <a:p>
            <a:r>
              <a:rPr lang="en-US" dirty="0" smtClean="0"/>
              <a:t>NORTHROP GRUMMAN PRIVATE / </a:t>
            </a:r>
            <a:r>
              <a:rPr lang="en-US" smtClean="0"/>
              <a:t>PROPRIETARY LEVEL </a:t>
            </a:r>
            <a:r>
              <a:rPr lang="en-US" dirty="0" smtClean="0"/>
              <a:t>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spcBef>
                <a:spcPts val="0"/>
              </a:spcBef>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spcBef>
                <a:spcPts val="0"/>
              </a:spcBef>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spcBef>
                <a:spcPts val="0"/>
              </a:spcBef>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spcBef>
                <a:spcPts val="0"/>
              </a:spcBef>
              <a:buNone/>
              <a:defRPr sz="2400" b="1" spc="2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print"/>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4580031" y="6657945"/>
            <a:ext cx="4057521" cy="200055"/>
          </a:xfrm>
          <a:prstGeom prst="rect">
            <a:avLst/>
          </a:prstGeom>
        </p:spPr>
        <p:txBody>
          <a:bodyPr wrap="square" anchor="b" anchorCtr="0">
            <a:spAutoFit/>
          </a:bodyPr>
          <a:lstStyle/>
          <a:p>
            <a:r>
              <a:rPr lang="en-US" smtClean="0"/>
              <a:t>NORTHROP GRUMMAN PRIVATE / PROPRIETARY LEVEL 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screen"/>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9" name="Picture 109" descr="noc_logo blue"/>
          <p:cNvPicPr>
            <a:picLocks noChangeAspect="1" noChangeArrowheads="1"/>
          </p:cNvPicPr>
          <p:nvPr userDrawn="1"/>
        </p:nvPicPr>
        <p:blipFill>
          <a:blip r:embed="rId11" cstate="screen"/>
          <a:srcRect/>
          <a:stretch>
            <a:fillRect/>
          </a:stretch>
        </p:blipFill>
        <p:spPr bwMode="auto">
          <a:xfrm>
            <a:off x="7146925" y="381000"/>
            <a:ext cx="1768475"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675" r:id="rId8"/>
    <p:sldLayoutId id="2147483676" r:id="rId9"/>
  </p:sldLayoutIdLst>
  <p:hf hd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7"/>
          </p:nvPr>
        </p:nvSpPr>
        <p:spPr>
          <a:xfrm>
            <a:off x="3444766" y="2854432"/>
            <a:ext cx="5441304" cy="1269124"/>
          </a:xfrm>
        </p:spPr>
        <p:txBody>
          <a:bodyPr anchor="ctr" anchorCtr="1"/>
          <a:lstStyle/>
          <a:p>
            <a:pPr lvl="0" algn="l"/>
            <a:endParaRPr lang="en-US" dirty="0" smtClean="0"/>
          </a:p>
          <a:p>
            <a:pPr marL="0" lvl="0" indent="0" algn="l"/>
            <a:r>
              <a:rPr lang="en-US" dirty="0" smtClean="0"/>
              <a:t>Privacy Preserving Cross-Domain Data Dissemination</a:t>
            </a:r>
          </a:p>
          <a:p>
            <a:pPr marL="0" lvl="0" indent="0" algn="l"/>
            <a:r>
              <a:rPr lang="en-US" b="0" dirty="0" smtClean="0"/>
              <a:t>(with adaptable service selection)</a:t>
            </a:r>
          </a:p>
          <a:p>
            <a:pPr algn="l"/>
            <a:endParaRPr lang="en-US" dirty="0"/>
          </a:p>
        </p:txBody>
      </p:sp>
      <p:sp>
        <p:nvSpPr>
          <p:cNvPr id="8" name="Title 7"/>
          <p:cNvSpPr>
            <a:spLocks noGrp="1"/>
          </p:cNvSpPr>
          <p:nvPr>
            <p:ph type="ctrTitle"/>
          </p:nvPr>
        </p:nvSpPr>
        <p:spPr/>
        <p:txBody>
          <a:bodyPr/>
          <a:lstStyle/>
          <a:p>
            <a:pPr lvl="0"/>
            <a:r>
              <a:rPr lang="en-US" dirty="0" smtClean="0"/>
              <a:t>Northrop Grumman </a:t>
            </a:r>
            <a:r>
              <a:rPr lang="en-US" dirty="0" err="1" smtClean="0"/>
              <a:t>TechFest</a:t>
            </a:r>
            <a:endParaRPr lang="en-US" i="1" dirty="0">
              <a:solidFill>
                <a:schemeClr val="accent1">
                  <a:lumMod val="75000"/>
                </a:schemeClr>
              </a:solidFill>
            </a:endParaRPr>
          </a:p>
        </p:txBody>
      </p:sp>
      <p:sp>
        <p:nvSpPr>
          <p:cNvPr id="9" name="Text Placeholder 8"/>
          <p:cNvSpPr>
            <a:spLocks noGrp="1"/>
          </p:cNvSpPr>
          <p:nvPr>
            <p:ph type="body" sz="quarter" idx="14"/>
          </p:nvPr>
        </p:nvSpPr>
        <p:spPr>
          <a:xfrm>
            <a:off x="3885634" y="4397468"/>
            <a:ext cx="4968114" cy="457200"/>
          </a:xfrm>
        </p:spPr>
        <p:txBody>
          <a:bodyPr/>
          <a:lstStyle/>
          <a:p>
            <a:r>
              <a:rPr lang="en-US" dirty="0" smtClean="0"/>
              <a:t>June 2015</a:t>
            </a:r>
          </a:p>
        </p:txBody>
      </p:sp>
      <p:sp>
        <p:nvSpPr>
          <p:cNvPr id="10" name="Text Placeholder 9"/>
          <p:cNvSpPr>
            <a:spLocks noGrp="1"/>
          </p:cNvSpPr>
          <p:nvPr>
            <p:ph type="body" sz="quarter" idx="15"/>
          </p:nvPr>
        </p:nvSpPr>
        <p:spPr>
          <a:xfrm>
            <a:off x="5817473" y="4722131"/>
            <a:ext cx="2986237" cy="653910"/>
          </a:xfrm>
        </p:spPr>
        <p:txBody>
          <a:bodyPr anchor="ctr" anchorCtr="1"/>
          <a:lstStyle/>
          <a:p>
            <a:pPr algn="l"/>
            <a:r>
              <a:rPr lang="en-US" dirty="0" smtClean="0"/>
              <a:t>PI: Prof. Bharat Bhargava</a:t>
            </a:r>
            <a:endParaRPr lang="en-US" dirty="0"/>
          </a:p>
        </p:txBody>
      </p:sp>
      <p:sp>
        <p:nvSpPr>
          <p:cNvPr id="11" name="Text Placeholder 10"/>
          <p:cNvSpPr>
            <a:spLocks noGrp="1"/>
          </p:cNvSpPr>
          <p:nvPr>
            <p:ph type="body" sz="quarter" idx="16"/>
          </p:nvPr>
        </p:nvSpPr>
        <p:spPr>
          <a:xfrm>
            <a:off x="7055069" y="5287738"/>
            <a:ext cx="1803820" cy="340546"/>
          </a:xfrm>
        </p:spPr>
        <p:txBody>
          <a:bodyPr anchor="t" anchorCtr="1"/>
          <a:lstStyle/>
          <a:p>
            <a:pPr algn="l"/>
            <a:r>
              <a:rPr lang="en-US" dirty="0" smtClean="0"/>
              <a:t>Purdue University</a:t>
            </a:r>
            <a:endParaRPr lang="en-US" dirty="0"/>
          </a:p>
        </p:txBody>
      </p:sp>
      <p:pic>
        <p:nvPicPr>
          <p:cNvPr id="7" name="Picture 2" descr="C:\Documents and Settings\s261757\Desktop\University Relationships\Consortium\Strategies\Branding\NGCRC_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409" y="3535707"/>
            <a:ext cx="2905760" cy="1499150"/>
          </a:xfrm>
          <a:prstGeom prst="rect">
            <a:avLst/>
          </a:prstGeom>
          <a:noFill/>
          <a:ln w="9525">
            <a:noFill/>
            <a:miter lim="800000"/>
            <a:headEnd/>
            <a:tailEnd/>
          </a:ln>
        </p:spPr>
      </p:pic>
      <p:sp>
        <p:nvSpPr>
          <p:cNvPr id="12" name="Text Placeholder 9"/>
          <p:cNvSpPr>
            <a:spLocks noGrp="1"/>
          </p:cNvSpPr>
          <p:nvPr>
            <p:ph type="body" sz="quarter" idx="15"/>
          </p:nvPr>
        </p:nvSpPr>
        <p:spPr>
          <a:xfrm>
            <a:off x="3883005" y="6053550"/>
            <a:ext cx="4972728" cy="457200"/>
          </a:xfrm>
        </p:spPr>
        <p:txBody>
          <a:bodyPr/>
          <a:lstStyle/>
          <a:p>
            <a:r>
              <a:rPr lang="en-US" dirty="0" smtClean="0"/>
              <a:t>Technical Champions: Dr. Sunil </a:t>
            </a:r>
            <a:r>
              <a:rPr lang="en-US" dirty="0" err="1" smtClean="0"/>
              <a:t>Lingayat</a:t>
            </a:r>
            <a:r>
              <a:rPr lang="en-US" dirty="0" smtClean="0"/>
              <a:t>, Mr. Jason C. </a:t>
            </a:r>
            <a:r>
              <a:rPr lang="en-US" dirty="0" err="1" smtClean="0"/>
              <a:t>Kobes</a:t>
            </a:r>
            <a:endParaRPr lang="en-US" dirty="0"/>
          </a:p>
        </p:txBody>
      </p:sp>
    </p:spTree>
    <p:extLst>
      <p:ext uri="{BB962C8B-B14F-4D97-AF65-F5344CB8AC3E}">
        <p14:creationId xmlns:p14="http://schemas.microsoft.com/office/powerpoint/2010/main" val="40762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416"/>
          <p:cNvSpPr/>
          <p:nvPr/>
        </p:nvSpPr>
        <p:spPr>
          <a:xfrm>
            <a:off x="3697842" y="1366683"/>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UAV 2</a:t>
            </a:r>
            <a:endParaRPr lang="en-US" sz="1800" dirty="0"/>
          </a:p>
        </p:txBody>
      </p:sp>
      <p:sp>
        <p:nvSpPr>
          <p:cNvPr id="26" name="Shape 416"/>
          <p:cNvSpPr/>
          <p:nvPr/>
        </p:nvSpPr>
        <p:spPr>
          <a:xfrm>
            <a:off x="7394525" y="1366683"/>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UAV</a:t>
            </a:r>
            <a:r>
              <a:rPr lang="en-US" sz="1800" dirty="0" smtClean="0"/>
              <a:t> 3</a:t>
            </a:r>
            <a:endParaRPr lang="en-US" sz="1800" dirty="0"/>
          </a:p>
        </p:txBody>
      </p:sp>
      <p:sp>
        <p:nvSpPr>
          <p:cNvPr id="28" name="Shape 416"/>
          <p:cNvSpPr/>
          <p:nvPr/>
        </p:nvSpPr>
        <p:spPr>
          <a:xfrm>
            <a:off x="73329" y="1337961"/>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a:t>UAV</a:t>
            </a:r>
            <a:r>
              <a:rPr lang="en-US" sz="1800" dirty="0" smtClean="0"/>
              <a:t> 1</a:t>
            </a:r>
            <a:endParaRPr lang="en-US" sz="1800" dirty="0"/>
          </a:p>
        </p:txBody>
      </p:sp>
      <p:sp>
        <p:nvSpPr>
          <p:cNvPr id="14" name="Rounded Rectangle 13"/>
          <p:cNvSpPr/>
          <p:nvPr/>
        </p:nvSpPr>
        <p:spPr>
          <a:xfrm>
            <a:off x="3780098" y="3435240"/>
            <a:ext cx="1645920" cy="715087"/>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Command</a:t>
            </a:r>
          </a:p>
          <a:p>
            <a:pPr marL="0" marR="0" indent="0" algn="ctr"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j-lt"/>
                <a:ea typeface="Tahoma"/>
                <a:cs typeface="Tahoma"/>
              </a:rPr>
              <a:t>&amp; Control</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sp>
        <p:nvSpPr>
          <p:cNvPr id="15" name="Shape 422"/>
          <p:cNvSpPr/>
          <p:nvPr/>
        </p:nvSpPr>
        <p:spPr>
          <a:xfrm>
            <a:off x="55694" y="4826600"/>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Top Secret</a:t>
            </a:r>
            <a:endParaRPr lang="en-US" sz="1800" dirty="0"/>
          </a:p>
        </p:txBody>
      </p:sp>
      <p:sp>
        <p:nvSpPr>
          <p:cNvPr id="17" name="Shape 422"/>
          <p:cNvSpPr/>
          <p:nvPr/>
        </p:nvSpPr>
        <p:spPr>
          <a:xfrm>
            <a:off x="1780588" y="4827711"/>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Secret</a:t>
            </a:r>
            <a:endParaRPr lang="en-US" sz="1800" dirty="0"/>
          </a:p>
        </p:txBody>
      </p:sp>
      <p:cxnSp>
        <p:nvCxnSpPr>
          <p:cNvPr id="18" name="Straight Arrow Connector 17"/>
          <p:cNvCxnSpPr/>
          <p:nvPr/>
        </p:nvCxnSpPr>
        <p:spPr>
          <a:xfrm>
            <a:off x="1701549" y="1778163"/>
            <a:ext cx="2013545" cy="0"/>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6" name="Straight Arrow Connector 35"/>
          <p:cNvCxnSpPr/>
          <p:nvPr/>
        </p:nvCxnSpPr>
        <p:spPr>
          <a:xfrm flipV="1">
            <a:off x="5380279" y="2160921"/>
            <a:ext cx="2348989" cy="127401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8" name="Straight Arrow Connector 37"/>
          <p:cNvCxnSpPr/>
          <p:nvPr/>
        </p:nvCxnSpPr>
        <p:spPr>
          <a:xfrm flipH="1" flipV="1">
            <a:off x="4598437" y="2181023"/>
            <a:ext cx="8069" cy="123535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H="1" flipV="1">
            <a:off x="1484853" y="2096219"/>
            <a:ext cx="2346196" cy="132878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4" name="Shape 422"/>
          <p:cNvSpPr/>
          <p:nvPr/>
        </p:nvSpPr>
        <p:spPr>
          <a:xfrm>
            <a:off x="5675878" y="4826600"/>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Confidential</a:t>
            </a:r>
            <a:endParaRPr lang="en-US" sz="1800" dirty="0"/>
          </a:p>
        </p:txBody>
      </p:sp>
      <p:sp>
        <p:nvSpPr>
          <p:cNvPr id="35" name="Shape 422"/>
          <p:cNvSpPr/>
          <p:nvPr/>
        </p:nvSpPr>
        <p:spPr>
          <a:xfrm>
            <a:off x="7420403" y="4826600"/>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Unclassified</a:t>
            </a:r>
            <a:endParaRPr lang="en-US" sz="1800" dirty="0"/>
          </a:p>
        </p:txBody>
      </p:sp>
      <p:cxnSp>
        <p:nvCxnSpPr>
          <p:cNvPr id="19" name="Straight Arrow Connector 18"/>
          <p:cNvCxnSpPr>
            <a:endCxn id="14" idx="3"/>
          </p:cNvCxnSpPr>
          <p:nvPr/>
        </p:nvCxnSpPr>
        <p:spPr>
          <a:xfrm flipH="1" flipV="1">
            <a:off x="5426018" y="3792784"/>
            <a:ext cx="2303250" cy="102576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3" name="Straight Arrow Connector 22"/>
          <p:cNvCxnSpPr>
            <a:endCxn id="14" idx="1"/>
          </p:cNvCxnSpPr>
          <p:nvPr/>
        </p:nvCxnSpPr>
        <p:spPr>
          <a:xfrm flipV="1">
            <a:off x="1484853" y="3792784"/>
            <a:ext cx="2295245" cy="1068381"/>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17" idx="0"/>
          </p:cNvCxnSpPr>
          <p:nvPr/>
        </p:nvCxnSpPr>
        <p:spPr>
          <a:xfrm flipV="1">
            <a:off x="2603548" y="4032308"/>
            <a:ext cx="1158120" cy="79540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4" idx="0"/>
          </p:cNvCxnSpPr>
          <p:nvPr/>
        </p:nvCxnSpPr>
        <p:spPr>
          <a:xfrm flipH="1" flipV="1">
            <a:off x="5444448" y="4032308"/>
            <a:ext cx="1054390" cy="79429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2" name="TextBox 11"/>
          <p:cNvSpPr txBox="1"/>
          <p:nvPr/>
        </p:nvSpPr>
        <p:spPr>
          <a:xfrm>
            <a:off x="3702828" y="4230424"/>
            <a:ext cx="1792205"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Time period</a:t>
            </a:r>
          </a:p>
          <a:p>
            <a:pPr marL="112713" indent="-112713">
              <a:buFont typeface="Arial" panose="020B0604020202020204" pitchFamily="34" charset="0"/>
              <a:buChar char="•"/>
            </a:pPr>
            <a:r>
              <a:rPr lang="en-US" sz="1200" dirty="0" smtClean="0">
                <a:latin typeface="Arial" pitchFamily="34" charset="0"/>
                <a:cs typeface="Arial" pitchFamily="34" charset="0"/>
              </a:rPr>
              <a:t>Deployed personnel</a:t>
            </a:r>
          </a:p>
          <a:p>
            <a:pPr marL="112713" indent="-112713">
              <a:buFont typeface="Arial" panose="020B0604020202020204" pitchFamily="34" charset="0"/>
              <a:buChar char="•"/>
            </a:pPr>
            <a:r>
              <a:rPr lang="en-US" sz="1200" dirty="0" smtClean="0">
                <a:latin typeface="Arial" pitchFamily="34" charset="0"/>
                <a:cs typeface="Arial" pitchFamily="34" charset="0"/>
              </a:rPr>
              <a:t>Target locations</a:t>
            </a:r>
          </a:p>
          <a:p>
            <a:pPr marL="112713" indent="-112713">
              <a:buFont typeface="Arial" panose="020B0604020202020204" pitchFamily="34" charset="0"/>
              <a:buChar char="•"/>
            </a:pPr>
            <a:r>
              <a:rPr lang="en-US" sz="1200" dirty="0">
                <a:latin typeface="Arial" pitchFamily="34" charset="0"/>
                <a:cs typeface="Arial" pitchFamily="34" charset="0"/>
              </a:rPr>
              <a:t>Intelligence </a:t>
            </a:r>
            <a:r>
              <a:rPr lang="en-US" sz="1200" dirty="0" smtClean="0">
                <a:latin typeface="Arial" pitchFamily="34" charset="0"/>
                <a:cs typeface="Arial" pitchFamily="34" charset="0"/>
              </a:rPr>
              <a:t>reports</a:t>
            </a:r>
          </a:p>
          <a:p>
            <a:pPr marL="112713" indent="-112713">
              <a:buFont typeface="Arial" panose="020B0604020202020204" pitchFamily="34" charset="0"/>
              <a:buChar char="•"/>
            </a:pPr>
            <a:r>
              <a:rPr lang="en-US" sz="1200" dirty="0" smtClean="0">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latin typeface="Arial" pitchFamily="34" charset="0"/>
                <a:cs typeface="Arial" pitchFamily="34" charset="0"/>
              </a:rPr>
              <a:t>Casualties</a:t>
            </a:r>
          </a:p>
          <a:p>
            <a:pPr marL="112713" indent="-112713">
              <a:buFont typeface="Arial" panose="020B0604020202020204" pitchFamily="34" charset="0"/>
              <a:buChar char="•"/>
            </a:pPr>
            <a:r>
              <a:rPr lang="en-US" sz="1200" dirty="0" smtClean="0">
                <a:latin typeface="Arial" pitchFamily="34" charset="0"/>
                <a:cs typeface="Arial" pitchFamily="34" charset="0"/>
              </a:rPr>
              <a:t>Press Release</a:t>
            </a:r>
            <a:endParaRPr lang="en-US" sz="1200" dirty="0">
              <a:latin typeface="Arial" pitchFamily="34" charset="0"/>
              <a:cs typeface="Arial" pitchFamily="34" charset="0"/>
            </a:endParaRPr>
          </a:p>
        </p:txBody>
      </p:sp>
      <p:sp>
        <p:nvSpPr>
          <p:cNvPr id="30" name="TextBox 29"/>
          <p:cNvSpPr txBox="1"/>
          <p:nvPr/>
        </p:nvSpPr>
        <p:spPr>
          <a:xfrm>
            <a:off x="67427" y="3058148"/>
            <a:ext cx="1675528"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Time period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personnel</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reports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Casualties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Press </a:t>
            </a:r>
            <a:r>
              <a:rPr lang="en-US" sz="1200" dirty="0" smtClean="0">
                <a:solidFill>
                  <a:schemeClr val="accent2"/>
                </a:solidFill>
                <a:latin typeface="Arial" pitchFamily="34" charset="0"/>
                <a:cs typeface="Arial" pitchFamily="34" charset="0"/>
              </a:rPr>
              <a:t>Release</a:t>
            </a:r>
            <a:endParaRPr lang="en-US" sz="1200" dirty="0">
              <a:solidFill>
                <a:schemeClr val="accent2"/>
              </a:solidFill>
              <a:latin typeface="Arial" pitchFamily="34" charset="0"/>
              <a:cs typeface="Arial" pitchFamily="34" charset="0"/>
            </a:endParaRPr>
          </a:p>
        </p:txBody>
      </p:sp>
      <p:sp>
        <p:nvSpPr>
          <p:cNvPr id="31" name="TextBox 30"/>
          <p:cNvSpPr txBox="1"/>
          <p:nvPr/>
        </p:nvSpPr>
        <p:spPr>
          <a:xfrm>
            <a:off x="7589345" y="5701377"/>
            <a:ext cx="1309126" cy="276999"/>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2" name="TextBox 31"/>
          <p:cNvSpPr txBox="1"/>
          <p:nvPr/>
        </p:nvSpPr>
        <p:spPr>
          <a:xfrm>
            <a:off x="5727398" y="5692751"/>
            <a:ext cx="1529511"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7" name="TextBox 36"/>
          <p:cNvSpPr txBox="1"/>
          <p:nvPr/>
        </p:nvSpPr>
        <p:spPr>
          <a:xfrm>
            <a:off x="1806436" y="5684125"/>
            <a:ext cx="1681043" cy="1015663"/>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a:t>
            </a:r>
            <a:r>
              <a:rPr lang="en-US" sz="1200" dirty="0" smtClean="0">
                <a:solidFill>
                  <a:schemeClr val="accent2"/>
                </a:solidFill>
                <a:latin typeface="Arial" pitchFamily="34" charset="0"/>
                <a:cs typeface="Arial" pitchFamily="34" charset="0"/>
              </a:rPr>
              <a:t>reports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41" name="TextBox 40"/>
          <p:cNvSpPr txBox="1"/>
          <p:nvPr/>
        </p:nvSpPr>
        <p:spPr>
          <a:xfrm>
            <a:off x="1848190" y="1237310"/>
            <a:ext cx="172656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Infrared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cxnSp>
        <p:nvCxnSpPr>
          <p:cNvPr id="42" name="Straight Arrow Connector 41"/>
          <p:cNvCxnSpPr>
            <a:endCxn id="26" idx="1"/>
          </p:cNvCxnSpPr>
          <p:nvPr/>
        </p:nvCxnSpPr>
        <p:spPr>
          <a:xfrm>
            <a:off x="5321764" y="1775294"/>
            <a:ext cx="2072761" cy="2869"/>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45" name="TextBox 44"/>
          <p:cNvSpPr txBox="1"/>
          <p:nvPr/>
        </p:nvSpPr>
        <p:spPr>
          <a:xfrm>
            <a:off x="5455305" y="1235085"/>
            <a:ext cx="181442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Multispectral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sp>
        <p:nvSpPr>
          <p:cNvPr id="2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10</a:t>
            </a:fld>
            <a:endParaRPr lang="en-US" dirty="0"/>
          </a:p>
        </p:txBody>
      </p:sp>
      <p:sp>
        <p:nvSpPr>
          <p:cNvPr id="33" name="Title 32"/>
          <p:cNvSpPr>
            <a:spLocks noGrp="1"/>
          </p:cNvSpPr>
          <p:nvPr>
            <p:ph type="title"/>
          </p:nvPr>
        </p:nvSpPr>
        <p:spPr/>
        <p:txBody>
          <a:bodyPr/>
          <a:lstStyle/>
          <a:p>
            <a:r>
              <a:rPr lang="en-US" dirty="0" smtClean="0"/>
              <a:t>Cross-Domain Data Dissemination</a:t>
            </a:r>
            <a:br>
              <a:rPr lang="en-US" dirty="0" smtClean="0"/>
            </a:br>
            <a:r>
              <a:rPr lang="en-US" dirty="0" smtClean="0"/>
              <a:t>(disclosure based on classification level)</a:t>
            </a:r>
            <a:endParaRPr lang="en-US" dirty="0"/>
          </a:p>
        </p:txBody>
      </p:sp>
    </p:spTree>
    <p:extLst>
      <p:ext uri="{BB962C8B-B14F-4D97-AF65-F5344CB8AC3E}">
        <p14:creationId xmlns:p14="http://schemas.microsoft.com/office/powerpoint/2010/main" val="25466848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lang="en-US" sz="2400" dirty="0" smtClean="0"/>
              <a:t>Context-based Data Dissemination</a:t>
            </a:r>
            <a:br>
              <a:rPr lang="en-US" sz="2400" dirty="0" smtClean="0"/>
            </a:br>
            <a:r>
              <a:rPr lang="en-US" sz="2400" dirty="0" smtClean="0"/>
              <a:t>(disclosure during emergency context)</a:t>
            </a:r>
            <a:endParaRPr sz="2400" dirty="0"/>
          </a:p>
        </p:txBody>
      </p:sp>
      <p:sp>
        <p:nvSpPr>
          <p:cNvPr id="57" name="Shape 416"/>
          <p:cNvSpPr/>
          <p:nvPr/>
        </p:nvSpPr>
        <p:spPr>
          <a:xfrm>
            <a:off x="1842003" y="4237474"/>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58" name="Shape 422"/>
          <p:cNvSpPr/>
          <p:nvPr/>
        </p:nvSpPr>
        <p:spPr>
          <a:xfrm>
            <a:off x="5647882" y="4139407"/>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Insurance’s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59" name="Shape 416"/>
          <p:cNvSpPr/>
          <p:nvPr/>
        </p:nvSpPr>
        <p:spPr>
          <a:xfrm>
            <a:off x="5647882" y="1524440"/>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Doctor’s</a:t>
            </a:r>
          </a:p>
          <a:p>
            <a:pPr lvl="0">
              <a:defRPr sz="1800">
                <a:effectLst/>
              </a:defRPr>
            </a:pPr>
            <a:r>
              <a:rPr lang="en-US" sz="1800" dirty="0" smtClean="0">
                <a:effectLst>
                  <a:outerShdw blurRad="25400" dist="23998" dir="2700000" rotWithShape="0">
                    <a:srgbClr val="000000">
                      <a:alpha val="31034"/>
                    </a:srgbClr>
                  </a:outerShdw>
                </a:effectLst>
              </a:rPr>
              <a:t>App</a:t>
            </a:r>
          </a:p>
        </p:txBody>
      </p:sp>
      <p:sp>
        <p:nvSpPr>
          <p:cNvPr id="60" name="Shape 416"/>
          <p:cNvSpPr/>
          <p:nvPr/>
        </p:nvSpPr>
        <p:spPr>
          <a:xfrm>
            <a:off x="1784146" y="1524885"/>
            <a:ext cx="1645920" cy="822960"/>
          </a:xfrm>
          <a:prstGeom prst="roundRect">
            <a:avLst>
              <a:gd name="adj" fmla="val 49268"/>
            </a:avLst>
          </a:prstGeom>
          <a:solidFill>
            <a:srgbClr val="7030A0"/>
          </a:solidFill>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Paramedic’s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61" name="Shape 416"/>
          <p:cNvSpPr/>
          <p:nvPr/>
        </p:nvSpPr>
        <p:spPr>
          <a:xfrm>
            <a:off x="300187" y="2793244"/>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62" name="Rounded Rectangle 61"/>
          <p:cNvSpPr/>
          <p:nvPr/>
        </p:nvSpPr>
        <p:spPr>
          <a:xfrm>
            <a:off x="3749040" y="2604328"/>
            <a:ext cx="1645920" cy="1097280"/>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Medical</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Information</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System</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cxnSp>
        <p:nvCxnSpPr>
          <p:cNvPr id="63" name="Straight Arrow Connector 62"/>
          <p:cNvCxnSpPr/>
          <p:nvPr/>
        </p:nvCxnSpPr>
        <p:spPr>
          <a:xfrm>
            <a:off x="3277362" y="2250831"/>
            <a:ext cx="632293" cy="36306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4" name="Straight Arrow Connector 63"/>
          <p:cNvCxnSpPr/>
          <p:nvPr/>
        </p:nvCxnSpPr>
        <p:spPr>
          <a:xfrm flipH="1">
            <a:off x="5202094" y="2250831"/>
            <a:ext cx="610682" cy="35349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5" name="Straight Arrow Connector 64"/>
          <p:cNvCxnSpPr/>
          <p:nvPr/>
        </p:nvCxnSpPr>
        <p:spPr>
          <a:xfrm>
            <a:off x="5373875" y="3554856"/>
            <a:ext cx="438901" cy="682618"/>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66" name="Straight Arrow Connector 65"/>
          <p:cNvCxnSpPr/>
          <p:nvPr/>
        </p:nvCxnSpPr>
        <p:spPr>
          <a:xfrm flipH="1">
            <a:off x="3277362" y="3529017"/>
            <a:ext cx="464784" cy="827323"/>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67" name="TextBox 66"/>
          <p:cNvSpPr txBox="1"/>
          <p:nvPr/>
        </p:nvSpPr>
        <p:spPr>
          <a:xfrm>
            <a:off x="2429338" y="2644783"/>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68" name="TextBox 67"/>
          <p:cNvSpPr txBox="1"/>
          <p:nvPr/>
        </p:nvSpPr>
        <p:spPr>
          <a:xfrm>
            <a:off x="3795628" y="3790488"/>
            <a:ext cx="1560224" cy="1815882"/>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Patient ID</a:t>
            </a:r>
          </a:p>
          <a:p>
            <a:pPr marL="112713" indent="-112713">
              <a:buFont typeface="Arial" panose="020B0604020202020204" pitchFamily="34" charset="0"/>
              <a:buChar char="•"/>
            </a:pPr>
            <a:r>
              <a:rPr lang="en-US" sz="1400" dirty="0">
                <a:latin typeface="Arial" pitchFamily="34" charset="0"/>
                <a:cs typeface="Arial" pitchFamily="34" charset="0"/>
              </a:rPr>
              <a:t>Insurance ID</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data</a:t>
            </a:r>
          </a:p>
          <a:p>
            <a:pPr marL="112713" indent="-112713">
              <a:buFont typeface="Arial" panose="020B0604020202020204" pitchFamily="34" charset="0"/>
              <a:buChar char="•"/>
            </a:pPr>
            <a:r>
              <a:rPr lang="en-US" sz="1400" dirty="0" smtClean="0">
                <a:latin typeface="Arial" pitchFamily="34" charset="0"/>
                <a:cs typeface="Arial" pitchFamily="34" charset="0"/>
              </a:rPr>
              <a:t>Medical history</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test</a:t>
            </a:r>
          </a:p>
          <a:p>
            <a:r>
              <a:rPr lang="en-US" sz="1400" dirty="0">
                <a:latin typeface="Arial" pitchFamily="34" charset="0"/>
                <a:cs typeface="Arial" pitchFamily="34" charset="0"/>
              </a:rPr>
              <a:t> </a:t>
            </a:r>
            <a:r>
              <a:rPr lang="en-US" sz="1400" dirty="0" smtClean="0">
                <a:latin typeface="Arial" pitchFamily="34" charset="0"/>
                <a:cs typeface="Arial" pitchFamily="34" charset="0"/>
              </a:rPr>
              <a:t>  prescription</a:t>
            </a:r>
          </a:p>
          <a:p>
            <a:pPr marL="112713" indent="-112713">
              <a:buFont typeface="Arial" panose="020B0604020202020204" pitchFamily="34" charset="0"/>
              <a:buChar char="•"/>
            </a:pPr>
            <a:r>
              <a:rPr lang="en-US" sz="1400" dirty="0">
                <a:latin typeface="Arial" pitchFamily="34" charset="0"/>
                <a:cs typeface="Arial" pitchFamily="34" charset="0"/>
              </a:rPr>
              <a:t>Prescription</a:t>
            </a:r>
          </a:p>
          <a:p>
            <a:pPr marL="112713" indent="-112713">
              <a:buFont typeface="Arial" panose="020B0604020202020204" pitchFamily="34" charset="0"/>
              <a:buChar char="•"/>
            </a:pPr>
            <a:r>
              <a:rPr lang="en-US" sz="1400" dirty="0">
                <a:latin typeface="Arial" pitchFamily="34" charset="0"/>
                <a:cs typeface="Arial" pitchFamily="34" charset="0"/>
              </a:rPr>
              <a:t>Treatment </a:t>
            </a:r>
            <a:r>
              <a:rPr lang="en-US" sz="1400" dirty="0" smtClean="0">
                <a:latin typeface="Arial" pitchFamily="34" charset="0"/>
                <a:cs typeface="Arial" pitchFamily="34" charset="0"/>
              </a:rPr>
              <a:t>code</a:t>
            </a:r>
          </a:p>
        </p:txBody>
      </p:sp>
      <p:cxnSp>
        <p:nvCxnSpPr>
          <p:cNvPr id="69" name="Straight Arrow Connector 68"/>
          <p:cNvCxnSpPr/>
          <p:nvPr/>
        </p:nvCxnSpPr>
        <p:spPr>
          <a:xfrm flipV="1">
            <a:off x="1941526" y="3193225"/>
            <a:ext cx="1766296" cy="704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70" name="TextBox 69"/>
          <p:cNvSpPr txBox="1"/>
          <p:nvPr/>
        </p:nvSpPr>
        <p:spPr>
          <a:xfrm>
            <a:off x="2694847" y="3623905"/>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1" name="TextBox 70"/>
          <p:cNvSpPr txBox="1"/>
          <p:nvPr/>
        </p:nvSpPr>
        <p:spPr>
          <a:xfrm>
            <a:off x="4834850" y="1932714"/>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2" name="TextBox 71"/>
          <p:cNvSpPr txBox="1"/>
          <p:nvPr/>
        </p:nvSpPr>
        <p:spPr>
          <a:xfrm>
            <a:off x="3625027" y="1932278"/>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3" name="TextBox 72"/>
          <p:cNvSpPr txBox="1"/>
          <p:nvPr/>
        </p:nvSpPr>
        <p:spPr>
          <a:xfrm>
            <a:off x="5759898" y="3590326"/>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4" name="TextBox 73"/>
          <p:cNvSpPr txBox="1"/>
          <p:nvPr/>
        </p:nvSpPr>
        <p:spPr>
          <a:xfrm>
            <a:off x="149176" y="1102717"/>
            <a:ext cx="1599261" cy="1615827"/>
          </a:xfrm>
          <a:prstGeom prst="rect">
            <a:avLst/>
          </a:prstGeom>
          <a:noFill/>
          <a:ln w="22225">
            <a:solidFill>
              <a:srgbClr val="7030A0"/>
            </a:solidFill>
          </a:ln>
        </p:spPr>
        <p:txBody>
          <a:bodyPr wrap="square" rtlCol="0">
            <a:spAutoFit/>
          </a:bodyPr>
          <a:lstStyle/>
          <a:p>
            <a:pPr marL="112713" indent="-112713">
              <a:buFont typeface="Arial" panose="020B0604020202020204" pitchFamily="34" charset="0"/>
              <a:buChar char="•"/>
            </a:pPr>
            <a:r>
              <a:rPr lang="en-US" sz="1300" dirty="0" smtClean="0">
                <a:solidFill>
                  <a:srgbClr val="FF0000"/>
                </a:solidFill>
                <a:latin typeface="Arial" pitchFamily="34" charset="0"/>
                <a:cs typeface="Arial" pitchFamily="34" charset="0"/>
              </a:rPr>
              <a:t>Medical data</a:t>
            </a:r>
          </a:p>
          <a:p>
            <a:pPr marL="112713" indent="-112713">
              <a:buFont typeface="Arial" panose="020B0604020202020204" pitchFamily="34" charset="0"/>
              <a:buChar char="•"/>
            </a:pPr>
            <a:r>
              <a:rPr lang="en-US" sz="1300" dirty="0">
                <a:solidFill>
                  <a:srgbClr val="FF0000"/>
                </a:solidFill>
                <a:latin typeface="Arial" pitchFamily="34" charset="0"/>
                <a:cs typeface="Arial" pitchFamily="34" charset="0"/>
              </a:rPr>
              <a:t>Medical </a:t>
            </a:r>
            <a:r>
              <a:rPr lang="en-US" sz="1300" dirty="0" smtClean="0">
                <a:solidFill>
                  <a:srgbClr val="FF0000"/>
                </a:solidFill>
                <a:latin typeface="Arial" pitchFamily="34" charset="0"/>
                <a:cs typeface="Arial" pitchFamily="34" charset="0"/>
              </a:rPr>
              <a:t>history</a:t>
            </a:r>
          </a:p>
          <a:p>
            <a:pPr marL="112713" indent="-112713">
              <a:buFont typeface="Arial" panose="020B0604020202020204" pitchFamily="34" charset="0"/>
              <a:buChar char="•"/>
            </a:pPr>
            <a:r>
              <a:rPr lang="en-US" sz="1300" dirty="0" smtClean="0">
                <a:solidFill>
                  <a:schemeClr val="bg1">
                    <a:lumMod val="50000"/>
                  </a:schemeClr>
                </a:solidFill>
                <a:latin typeface="Arial" pitchFamily="34" charset="0"/>
                <a:cs typeface="Arial" pitchFamily="34" charset="0"/>
              </a:rPr>
              <a:t>E(Patient ID)</a:t>
            </a:r>
            <a:endParaRPr lang="en-US" sz="13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5" name="TextBox 74"/>
          <p:cNvSpPr txBox="1"/>
          <p:nvPr/>
        </p:nvSpPr>
        <p:spPr>
          <a:xfrm>
            <a:off x="7323147" y="1111343"/>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 data</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a:t>
            </a:r>
            <a:r>
              <a:rPr lang="en-US" sz="1200" dirty="0" smtClean="0">
                <a:solidFill>
                  <a:schemeClr val="accent2"/>
                </a:solidFill>
                <a:latin typeface="Arial" pitchFamily="34" charset="0"/>
                <a:cs typeface="Arial" pitchFamily="34" charset="0"/>
              </a:rPr>
              <a:t>history</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6" name="TextBox 75"/>
          <p:cNvSpPr txBox="1"/>
          <p:nvPr/>
        </p:nvSpPr>
        <p:spPr>
          <a:xfrm>
            <a:off x="125737" y="3657579"/>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8" name="TextBox 77"/>
          <p:cNvSpPr txBox="1"/>
          <p:nvPr/>
        </p:nvSpPr>
        <p:spPr>
          <a:xfrm>
            <a:off x="1941526" y="5120974"/>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test 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9" name="TextBox 78"/>
          <p:cNvSpPr txBox="1"/>
          <p:nvPr/>
        </p:nvSpPr>
        <p:spPr>
          <a:xfrm>
            <a:off x="7331773" y="3325893"/>
            <a:ext cx="1590635"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Insurance </a:t>
            </a:r>
            <a:r>
              <a:rPr lang="en-US" sz="1200" dirty="0" smtClean="0">
                <a:solidFill>
                  <a:schemeClr val="accent2"/>
                </a:solidFill>
                <a:latin typeface="Arial" pitchFamily="34" charset="0"/>
                <a:cs typeface="Arial" pitchFamily="34" charset="0"/>
              </a:rPr>
              <a:t>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Treatment code</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p>
        </p:txBody>
      </p:sp>
      <p:sp>
        <p:nvSpPr>
          <p:cNvPr id="2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11</a:t>
            </a:fld>
            <a:endParaRPr lang="en-US" dirty="0"/>
          </a:p>
        </p:txBody>
      </p:sp>
      <p:sp>
        <p:nvSpPr>
          <p:cNvPr id="27" name="TextBox 26"/>
          <p:cNvSpPr txBox="1"/>
          <p:nvPr/>
        </p:nvSpPr>
        <p:spPr>
          <a:xfrm>
            <a:off x="3274644" y="1104900"/>
            <a:ext cx="2237156"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Emergency context</a:t>
            </a:r>
          </a:p>
          <a:p>
            <a:r>
              <a:rPr lang="en-US" sz="1200" dirty="0" smtClean="0">
                <a:solidFill>
                  <a:srgbClr val="FF0000"/>
                </a:solidFill>
                <a:latin typeface="Arial" pitchFamily="34" charset="0"/>
                <a:cs typeface="Arial" pitchFamily="34" charset="0"/>
              </a:rPr>
              <a:t>Data access: GRANTED</a:t>
            </a:r>
            <a:endParaRPr lang="en-US" sz="1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010071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2" y="73152"/>
            <a:ext cx="6705600" cy="838200"/>
          </a:xfrm>
        </p:spPr>
        <p:txBody>
          <a:bodyPr/>
          <a:lstStyle/>
          <a:p>
            <a:r>
              <a:rPr lang="en-US" dirty="0" smtClean="0"/>
              <a:t>Trust-based Data Dissemination</a:t>
            </a:r>
            <a:br>
              <a:rPr lang="en-US" dirty="0" smtClean="0"/>
            </a:br>
            <a:r>
              <a:rPr lang="en-US" dirty="0" smtClean="0"/>
              <a:t>(access based on trust level)</a:t>
            </a:r>
            <a:endParaRPr lang="en-US" dirty="0"/>
          </a:p>
        </p:txBody>
      </p:sp>
      <p:sp>
        <p:nvSpPr>
          <p:cNvPr id="4"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12</a:t>
            </a:fld>
            <a:endParaRPr lang="en-US" dirty="0"/>
          </a:p>
        </p:txBody>
      </p:sp>
      <p:sp>
        <p:nvSpPr>
          <p:cNvPr id="3" name="Rounded Rectangle 2"/>
          <p:cNvSpPr/>
          <p:nvPr/>
        </p:nvSpPr>
        <p:spPr>
          <a:xfrm>
            <a:off x="5492774" y="1194872"/>
            <a:ext cx="1728316" cy="878896"/>
          </a:xfrm>
          <a:prstGeom prst="roundRect">
            <a:avLst/>
          </a:prstGeom>
          <a:solidFill>
            <a:srgbClr val="CCEC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latin typeface="Arial" pitchFamily="34" charset="0"/>
                <a:cs typeface="Arial" pitchFamily="34" charset="0"/>
              </a:rPr>
              <a:t>SERVICE MONITOR</a:t>
            </a:r>
            <a:endParaRPr lang="en-US" dirty="0">
              <a:latin typeface="Arial" pitchFamily="34" charset="0"/>
              <a:cs typeface="Arial" pitchFamily="34" charset="0"/>
            </a:endParaRPr>
          </a:p>
        </p:txBody>
      </p:sp>
      <p:sp>
        <p:nvSpPr>
          <p:cNvPr id="9" name="Shape 416"/>
          <p:cNvSpPr/>
          <p:nvPr/>
        </p:nvSpPr>
        <p:spPr>
          <a:xfrm>
            <a:off x="1774973" y="3336053"/>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Shopping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0" name="TextBox 9"/>
          <p:cNvSpPr txBox="1"/>
          <p:nvPr/>
        </p:nvSpPr>
        <p:spPr>
          <a:xfrm>
            <a:off x="107887" y="1174776"/>
            <a:ext cx="1616846" cy="160043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Name</a:t>
            </a:r>
          </a:p>
          <a:p>
            <a:pPr marL="112713" indent="-112713">
              <a:buFont typeface="Arial" panose="020B0604020202020204" pitchFamily="34" charset="0"/>
              <a:buChar char="•"/>
            </a:pPr>
            <a:r>
              <a:rPr lang="en-US" sz="1400" dirty="0" smtClean="0">
                <a:latin typeface="Arial" pitchFamily="34" charset="0"/>
                <a:cs typeface="Arial" pitchFamily="34" charset="0"/>
              </a:rPr>
              <a:t>Email</a:t>
            </a:r>
            <a:endParaRPr lang="en-US" sz="1400" dirty="0">
              <a:latin typeface="Arial" pitchFamily="34" charset="0"/>
              <a:cs typeface="Arial" pitchFamily="34" charset="0"/>
            </a:endParaRPr>
          </a:p>
          <a:p>
            <a:pPr marL="112713" indent="-112713">
              <a:buFont typeface="Arial" panose="020B0604020202020204" pitchFamily="34" charset="0"/>
              <a:buChar char="•"/>
            </a:pPr>
            <a:r>
              <a:rPr lang="en-US" sz="1400" dirty="0" smtClean="0">
                <a:latin typeface="Arial" pitchFamily="34" charset="0"/>
                <a:cs typeface="Arial" pitchFamily="34" charset="0"/>
              </a:rPr>
              <a:t>Credit card type</a:t>
            </a:r>
          </a:p>
          <a:p>
            <a:pPr marL="112713" indent="-112713">
              <a:buFont typeface="Arial" panose="020B0604020202020204" pitchFamily="34" charset="0"/>
              <a:buChar char="•"/>
            </a:pPr>
            <a:r>
              <a:rPr lang="en-US" sz="1400" dirty="0" smtClean="0">
                <a:latin typeface="Arial" pitchFamily="34" charset="0"/>
                <a:cs typeface="Arial" pitchFamily="34" charset="0"/>
              </a:rPr>
              <a:t>Credit card</a:t>
            </a:r>
          </a:p>
          <a:p>
            <a:pPr marL="112713" indent="-112713">
              <a:buFont typeface="Arial" panose="020B0604020202020204" pitchFamily="34" charset="0"/>
              <a:buChar char="•"/>
            </a:pPr>
            <a:r>
              <a:rPr lang="en-US" sz="1400" dirty="0" smtClean="0">
                <a:latin typeface="Arial" pitchFamily="34" charset="0"/>
                <a:cs typeface="Arial" pitchFamily="34" charset="0"/>
              </a:rPr>
              <a:t>Shipping preference</a:t>
            </a:r>
          </a:p>
          <a:p>
            <a:pPr marL="112713" indent="-112713">
              <a:buFont typeface="Arial" panose="020B0604020202020204" pitchFamily="34" charset="0"/>
              <a:buChar char="•"/>
            </a:pPr>
            <a:r>
              <a:rPr lang="en-US" sz="1400" dirty="0" smtClean="0">
                <a:latin typeface="Arial" pitchFamily="34" charset="0"/>
                <a:cs typeface="Arial" pitchFamily="34" charset="0"/>
              </a:rPr>
              <a:t>Mailing address</a:t>
            </a:r>
            <a:endParaRPr lang="en-US" sz="1400" dirty="0">
              <a:latin typeface="Arial" pitchFamily="34" charset="0"/>
              <a:cs typeface="Arial" pitchFamily="34" charset="0"/>
            </a:endParaRPr>
          </a:p>
        </p:txBody>
      </p:sp>
      <p:pic>
        <p:nvPicPr>
          <p:cNvPr id="11" name="image10.png"/>
          <p:cNvPicPr/>
          <p:nvPr/>
        </p:nvPicPr>
        <p:blipFill>
          <a:blip r:embed="rId2">
            <a:extLst/>
          </a:blip>
          <a:stretch>
            <a:fillRect/>
          </a:stretch>
        </p:blipFill>
        <p:spPr>
          <a:xfrm>
            <a:off x="2147131" y="1194872"/>
            <a:ext cx="885466" cy="866419"/>
          </a:xfrm>
          <a:prstGeom prst="rect">
            <a:avLst/>
          </a:prstGeom>
          <a:ln w="3175">
            <a:miter lim="400000"/>
          </a:ln>
          <a:effectLst/>
        </p:spPr>
      </p:pic>
      <p:cxnSp>
        <p:nvCxnSpPr>
          <p:cNvPr id="12" name="Straight Arrow Connector 11"/>
          <p:cNvCxnSpPr>
            <a:stCxn id="9" idx="0"/>
            <a:endCxn id="11" idx="2"/>
          </p:cNvCxnSpPr>
          <p:nvPr/>
        </p:nvCxnSpPr>
        <p:spPr>
          <a:xfrm flipH="1" flipV="1">
            <a:off x="2589864" y="2061291"/>
            <a:ext cx="8069" cy="127476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3" name="Shape 416"/>
          <p:cNvSpPr/>
          <p:nvPr/>
        </p:nvSpPr>
        <p:spPr>
          <a:xfrm>
            <a:off x="5593913" y="3339187"/>
            <a:ext cx="1645920" cy="822960"/>
          </a:xfrm>
          <a:prstGeom prst="roundRect">
            <a:avLst>
              <a:gd name="adj" fmla="val 49268"/>
            </a:avLst>
          </a:prstGeom>
          <a:solidFill>
            <a:srgbClr val="7030A0"/>
          </a:solidFill>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Seller</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4" name="Shape 416"/>
          <p:cNvSpPr/>
          <p:nvPr/>
        </p:nvSpPr>
        <p:spPr>
          <a:xfrm>
            <a:off x="1766904" y="5445819"/>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Payment</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sp>
        <p:nvSpPr>
          <p:cNvPr id="15" name="Shape 416"/>
          <p:cNvSpPr/>
          <p:nvPr/>
        </p:nvSpPr>
        <p:spPr>
          <a:xfrm>
            <a:off x="5726075" y="5445819"/>
            <a:ext cx="1645920" cy="822960"/>
          </a:xfrm>
          <a:prstGeom prst="roundRect">
            <a:avLst>
              <a:gd name="adj" fmla="val 49268"/>
            </a:avLst>
          </a:prstGeom>
          <a:ln/>
          <a:effectLst/>
          <a:extLst>
            <a:ext uri="{C572A759-6A51-4108-AA02-DFA0A04FC94B}">
              <ma14:wrappingTextBoxFlag xmlns="" xmlns:ma14="http://schemas.microsoft.com/office/mac/drawingml/2011/main" xmlns:mv="urn:schemas-microsoft-com:mac:vml" xmlns:mc="http://schemas.openxmlformats.org/markup-compatibility/2006"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Shipping</a:t>
            </a:r>
          </a:p>
          <a:p>
            <a:pPr lvl="0">
              <a:defRPr sz="1800">
                <a:effectLst/>
              </a:defRPr>
            </a:pPr>
            <a:r>
              <a:rPr lang="en-US" sz="1800" dirty="0" smtClean="0"/>
              <a:t>Service</a:t>
            </a:r>
            <a:endParaRPr sz="1800" dirty="0">
              <a:effectLst>
                <a:outerShdw blurRad="25400" dist="23998" dir="2700000" rotWithShape="0">
                  <a:srgbClr val="000000">
                    <a:alpha val="31034"/>
                  </a:srgbClr>
                </a:outerShdw>
              </a:effectLst>
            </a:endParaRPr>
          </a:p>
        </p:txBody>
      </p:sp>
      <p:cxnSp>
        <p:nvCxnSpPr>
          <p:cNvPr id="16" name="Straight Arrow Connector 15"/>
          <p:cNvCxnSpPr>
            <a:endCxn id="9" idx="2"/>
          </p:cNvCxnSpPr>
          <p:nvPr/>
        </p:nvCxnSpPr>
        <p:spPr>
          <a:xfrm flipH="1" flipV="1">
            <a:off x="2597933" y="4159013"/>
            <a:ext cx="12027" cy="128680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8" name="TextBox 17"/>
          <p:cNvSpPr txBox="1"/>
          <p:nvPr/>
        </p:nvSpPr>
        <p:spPr>
          <a:xfrm>
            <a:off x="2686580" y="1986309"/>
            <a:ext cx="780983" cy="738664"/>
          </a:xfrm>
          <a:prstGeom prst="rect">
            <a:avLst/>
          </a:prstGeom>
          <a:noFill/>
        </p:spPr>
        <p:txBody>
          <a:bodyPr wrap="none" rtlCol="0">
            <a:spAutoFit/>
          </a:bodyPr>
          <a:lstStyle/>
          <a:p>
            <a:pPr algn="ctr"/>
            <a:r>
              <a:rPr lang="en-US" sz="1400" dirty="0">
                <a:latin typeface="Arial" pitchFamily="34" charset="0"/>
                <a:cs typeface="Arial" pitchFamily="34" charset="0"/>
              </a:rPr>
              <a:t>o</a:t>
            </a:r>
            <a:r>
              <a:rPr lang="en-US" sz="1400" dirty="0" smtClean="0">
                <a:latin typeface="Arial" pitchFamily="34" charset="0"/>
                <a:cs typeface="Arial" pitchFamily="34" charset="0"/>
              </a:rPr>
              <a:t>rder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a:t>
            </a:r>
          </a:p>
          <a:p>
            <a:pPr algn="ctr"/>
            <a:r>
              <a:rPr lang="en-US" sz="1400" dirty="0">
                <a:latin typeface="Arial" pitchFamily="34" charset="0"/>
                <a:cs typeface="Arial" pitchFamily="34" charset="0"/>
              </a:rPr>
              <a:t>+</a:t>
            </a:r>
          </a:p>
        </p:txBody>
      </p:sp>
      <p:sp>
        <p:nvSpPr>
          <p:cNvPr id="19" name="TextBox 18"/>
          <p:cNvSpPr txBox="1"/>
          <p:nvPr/>
        </p:nvSpPr>
        <p:spPr>
          <a:xfrm>
            <a:off x="2258290" y="2515776"/>
            <a:ext cx="298480" cy="338554"/>
          </a:xfrm>
          <a:prstGeom prst="rect">
            <a:avLst/>
          </a:prstGeom>
          <a:noFill/>
        </p:spPr>
        <p:txBody>
          <a:bodyPr wrap="none" rtlCol="0">
            <a:spAutoFit/>
          </a:bodyPr>
          <a:lstStyle/>
          <a:p>
            <a:pPr algn="ctr"/>
            <a:r>
              <a:rPr lang="en-US" sz="1600" dirty="0">
                <a:latin typeface="Arial" pitchFamily="34" charset="0"/>
                <a:cs typeface="Arial" pitchFamily="34" charset="0"/>
              </a:rPr>
              <a:t>1</a:t>
            </a:r>
          </a:p>
        </p:txBody>
      </p:sp>
      <p:cxnSp>
        <p:nvCxnSpPr>
          <p:cNvPr id="20" name="Straight Arrow Connector 19"/>
          <p:cNvCxnSpPr/>
          <p:nvPr/>
        </p:nvCxnSpPr>
        <p:spPr>
          <a:xfrm flipV="1">
            <a:off x="3420893" y="3715237"/>
            <a:ext cx="2174558" cy="7046"/>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1" name="Straight Arrow Connector 20"/>
          <p:cNvCxnSpPr>
            <a:stCxn id="15" idx="0"/>
          </p:cNvCxnSpPr>
          <p:nvPr/>
        </p:nvCxnSpPr>
        <p:spPr>
          <a:xfrm flipH="1" flipV="1">
            <a:off x="6543745" y="4162147"/>
            <a:ext cx="5290" cy="128367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24" name="TextBox 23"/>
          <p:cNvSpPr txBox="1"/>
          <p:nvPr/>
        </p:nvSpPr>
        <p:spPr>
          <a:xfrm>
            <a:off x="2696628" y="2661760"/>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5" name="TextBox 24"/>
          <p:cNvSpPr txBox="1"/>
          <p:nvPr/>
        </p:nvSpPr>
        <p:spPr>
          <a:xfrm>
            <a:off x="4523996" y="3114644"/>
            <a:ext cx="763673" cy="523220"/>
          </a:xfrm>
          <a:prstGeom prst="rect">
            <a:avLst/>
          </a:prstGeom>
          <a:noFill/>
          <a:ln w="22225">
            <a:solidFill>
              <a:schemeClr val="accent2"/>
            </a:solidFill>
          </a:ln>
        </p:spPr>
        <p:txBody>
          <a:bodyPr wrap="square" rtlCol="0">
            <a:spAutoFit/>
          </a:bodyPr>
          <a:lstStyle/>
          <a:p>
            <a:pPr algn="ctr"/>
            <a:r>
              <a:rPr lang="en-US" sz="1400" dirty="0" smtClean="0">
                <a:latin typeface="Arial" pitchFamily="34" charset="0"/>
                <a:cs typeface="Arial" pitchFamily="34" charset="0"/>
              </a:rPr>
              <a:t>Active</a:t>
            </a:r>
          </a:p>
          <a:p>
            <a:pPr algn="ctr"/>
            <a:r>
              <a:rPr lang="en-US" sz="1400" dirty="0" smtClean="0">
                <a:latin typeface="Arial" pitchFamily="34" charset="0"/>
                <a:cs typeface="Arial" pitchFamily="34" charset="0"/>
              </a:rPr>
              <a:t>Bundle</a:t>
            </a:r>
            <a:endParaRPr lang="en-US" sz="1400" dirty="0">
              <a:latin typeface="Arial" pitchFamily="34" charset="0"/>
              <a:cs typeface="Arial" pitchFamily="34" charset="0"/>
            </a:endParaRPr>
          </a:p>
        </p:txBody>
      </p:sp>
      <p:sp>
        <p:nvSpPr>
          <p:cNvPr id="26" name="TextBox 25"/>
          <p:cNvSpPr txBox="1"/>
          <p:nvPr/>
        </p:nvSpPr>
        <p:spPr>
          <a:xfrm>
            <a:off x="3574241" y="3111161"/>
            <a:ext cx="880369" cy="523220"/>
          </a:xfrm>
          <a:prstGeom prst="rect">
            <a:avLst/>
          </a:prstGeom>
          <a:noFill/>
        </p:spPr>
        <p:txBody>
          <a:bodyPr wrap="none" rtlCol="0">
            <a:spAutoFit/>
          </a:bodyPr>
          <a:lstStyle/>
          <a:p>
            <a:pPr algn="ctr"/>
            <a:r>
              <a:rPr lang="en-US" sz="1400" dirty="0" smtClean="0">
                <a:latin typeface="Arial" pitchFamily="34" charset="0"/>
                <a:cs typeface="Arial" pitchFamily="34" charset="0"/>
              </a:rPr>
              <a:t>verify </a:t>
            </a:r>
          </a:p>
          <a:p>
            <a:pPr algn="ctr"/>
            <a:r>
              <a:rPr lang="en-US" sz="1400" dirty="0">
                <a:latin typeface="Arial" pitchFamily="34" charset="0"/>
                <a:cs typeface="Arial" pitchFamily="34" charset="0"/>
              </a:rPr>
              <a:t>r</a:t>
            </a:r>
            <a:r>
              <a:rPr lang="en-US" sz="1400" dirty="0" smtClean="0">
                <a:latin typeface="Arial" pitchFamily="34" charset="0"/>
                <a:cs typeface="Arial" pitchFamily="34" charset="0"/>
              </a:rPr>
              <a:t>equest  </a:t>
            </a:r>
            <a:endParaRPr lang="en-US" sz="1400" dirty="0">
              <a:latin typeface="Arial" pitchFamily="34" charset="0"/>
              <a:cs typeface="Arial" pitchFamily="34" charset="0"/>
            </a:endParaRPr>
          </a:p>
        </p:txBody>
      </p:sp>
      <p:sp>
        <p:nvSpPr>
          <p:cNvPr id="27" name="TextBox 26"/>
          <p:cNvSpPr txBox="1"/>
          <p:nvPr/>
        </p:nvSpPr>
        <p:spPr>
          <a:xfrm>
            <a:off x="4215039" y="3196432"/>
            <a:ext cx="288861" cy="307777"/>
          </a:xfrm>
          <a:prstGeom prst="rect">
            <a:avLst/>
          </a:prstGeom>
          <a:noFill/>
        </p:spPr>
        <p:txBody>
          <a:bodyPr wrap="none" rtlCol="0">
            <a:spAutoFit/>
          </a:bodyPr>
          <a:lstStyle/>
          <a:p>
            <a:pPr algn="ct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28" name="TextBox 27"/>
          <p:cNvSpPr txBox="1"/>
          <p:nvPr/>
        </p:nvSpPr>
        <p:spPr>
          <a:xfrm>
            <a:off x="4414525" y="3807248"/>
            <a:ext cx="298480" cy="338554"/>
          </a:xfrm>
          <a:prstGeom prst="rect">
            <a:avLst/>
          </a:prstGeom>
          <a:noFill/>
        </p:spPr>
        <p:txBody>
          <a:bodyPr wrap="none" rtlCol="0">
            <a:spAutoFit/>
          </a:bodyPr>
          <a:lstStyle/>
          <a:p>
            <a:pPr algn="ctr"/>
            <a:r>
              <a:rPr lang="en-US" sz="1600" dirty="0" smtClean="0">
                <a:latin typeface="Arial" pitchFamily="34" charset="0"/>
                <a:cs typeface="Arial" pitchFamily="34" charset="0"/>
              </a:rPr>
              <a:t>2</a:t>
            </a:r>
            <a:endParaRPr lang="en-US" sz="1600" dirty="0">
              <a:latin typeface="Arial" pitchFamily="34" charset="0"/>
              <a:cs typeface="Arial" pitchFamily="34" charset="0"/>
            </a:endParaRPr>
          </a:p>
        </p:txBody>
      </p:sp>
      <p:sp>
        <p:nvSpPr>
          <p:cNvPr id="31" name="TextBox 30"/>
          <p:cNvSpPr txBox="1"/>
          <p:nvPr/>
        </p:nvSpPr>
        <p:spPr>
          <a:xfrm>
            <a:off x="97839" y="3016366"/>
            <a:ext cx="1626894" cy="1477328"/>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Name</a:t>
            </a: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Email</a:t>
            </a:r>
            <a:endParaRPr lang="en-US" sz="1400" dirty="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400" dirty="0" smtClean="0">
                <a:solidFill>
                  <a:schemeClr val="accent2"/>
                </a:solidFill>
                <a:latin typeface="Arial" pitchFamily="34" charset="0"/>
                <a:cs typeface="Arial" pitchFamily="34" charset="0"/>
              </a:rPr>
              <a:t>Payment type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E(Credit card)</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E(Shipping preference)</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E(Mailing </a:t>
            </a:r>
            <a:r>
              <a:rPr lang="en-US" sz="1200" dirty="0">
                <a:solidFill>
                  <a:schemeClr val="bg1">
                    <a:lumMod val="50000"/>
                  </a:schemeClr>
                </a:solidFill>
                <a:latin typeface="Arial" pitchFamily="34" charset="0"/>
                <a:cs typeface="Arial" pitchFamily="34" charset="0"/>
              </a:rPr>
              <a:t>a</a:t>
            </a:r>
            <a:r>
              <a:rPr lang="en-US" sz="1200" dirty="0" smtClean="0">
                <a:solidFill>
                  <a:schemeClr val="bg1">
                    <a:lumMod val="50000"/>
                  </a:schemeClr>
                </a:solidFill>
                <a:latin typeface="Arial" pitchFamily="34" charset="0"/>
                <a:cs typeface="Arial" pitchFamily="34" charset="0"/>
              </a:rPr>
              <a:t>ddress)</a:t>
            </a:r>
            <a:endParaRPr lang="en-US" sz="1200" dirty="0">
              <a:solidFill>
                <a:schemeClr val="bg1">
                  <a:lumMod val="50000"/>
                </a:schemeClr>
              </a:solidFill>
              <a:latin typeface="Arial" pitchFamily="34" charset="0"/>
              <a:cs typeface="Arial" pitchFamily="34" charset="0"/>
            </a:endParaRPr>
          </a:p>
        </p:txBody>
      </p:sp>
      <p:cxnSp>
        <p:nvCxnSpPr>
          <p:cNvPr id="35" name="Straight Arrow Connector 34"/>
          <p:cNvCxnSpPr>
            <a:endCxn id="3" idx="2"/>
          </p:cNvCxnSpPr>
          <p:nvPr/>
        </p:nvCxnSpPr>
        <p:spPr>
          <a:xfrm flipV="1">
            <a:off x="5326847" y="2073768"/>
            <a:ext cx="1030085" cy="1287385"/>
          </a:xfrm>
          <a:prstGeom prst="straightConnector1">
            <a:avLst/>
          </a:prstGeom>
          <a:noFill/>
          <a:ln w="22225" cap="flat">
            <a:solidFill>
              <a:srgbClr val="7030A0"/>
            </a:solidFill>
            <a:prstDash val="solid"/>
            <a:bevel/>
            <a:headEnd type="triangle"/>
            <a:tailEnd type="none"/>
          </a:ln>
          <a:effectLst/>
        </p:spPr>
        <p:style>
          <a:lnRef idx="0">
            <a:scrgbClr r="0" g="0" b="0"/>
          </a:lnRef>
          <a:fillRef idx="0">
            <a:scrgbClr r="0" g="0" b="0"/>
          </a:fillRef>
          <a:effectRef idx="0">
            <a:scrgbClr r="0" g="0" b="0"/>
          </a:effectRef>
          <a:fontRef idx="none"/>
        </p:style>
      </p:cxnSp>
      <p:sp>
        <p:nvSpPr>
          <p:cNvPr id="39" name="TextBox 38"/>
          <p:cNvSpPr txBox="1"/>
          <p:nvPr/>
        </p:nvSpPr>
        <p:spPr>
          <a:xfrm>
            <a:off x="4970501" y="2208898"/>
            <a:ext cx="851515" cy="523220"/>
          </a:xfrm>
          <a:prstGeom prst="rect">
            <a:avLst/>
          </a:prstGeom>
          <a:noFill/>
        </p:spPr>
        <p:txBody>
          <a:bodyPr wrap="none" rtlCol="0">
            <a:spAutoFit/>
          </a:bodyPr>
          <a:lstStyle/>
          <a:p>
            <a:pPr algn="ctr"/>
            <a:r>
              <a:rPr lang="en-US" sz="1400" i="1" dirty="0" smtClean="0">
                <a:latin typeface="Arial" pitchFamily="34" charset="0"/>
                <a:cs typeface="Arial" pitchFamily="34" charset="0"/>
              </a:rPr>
              <a:t>Trust </a:t>
            </a:r>
          </a:p>
          <a:p>
            <a:pPr algn="ctr"/>
            <a:r>
              <a:rPr lang="en-US" sz="1400" i="1" dirty="0">
                <a:latin typeface="Arial" pitchFamily="34" charset="0"/>
                <a:cs typeface="Arial" pitchFamily="34" charset="0"/>
              </a:rPr>
              <a:t>R</a:t>
            </a:r>
            <a:r>
              <a:rPr lang="en-US" sz="1400" i="1" dirty="0" smtClean="0">
                <a:latin typeface="Arial" pitchFamily="34" charset="0"/>
                <a:cs typeface="Arial" pitchFamily="34" charset="0"/>
              </a:rPr>
              <a:t>equest</a:t>
            </a:r>
          </a:p>
        </p:txBody>
      </p:sp>
      <p:cxnSp>
        <p:nvCxnSpPr>
          <p:cNvPr id="41" name="Straight Arrow Connector 40"/>
          <p:cNvCxnSpPr/>
          <p:nvPr/>
        </p:nvCxnSpPr>
        <p:spPr>
          <a:xfrm flipV="1">
            <a:off x="5318820" y="2073768"/>
            <a:ext cx="891061" cy="1106688"/>
          </a:xfrm>
          <a:prstGeom prst="straightConnector1">
            <a:avLst/>
          </a:prstGeom>
          <a:noFill/>
          <a:ln w="22225" cap="flat">
            <a:solidFill>
              <a:srgbClr val="7030A0"/>
            </a:solidFill>
            <a:prstDash val="solid"/>
            <a:bevel/>
            <a:headEnd type="none"/>
            <a:tailEnd type="triangle"/>
          </a:ln>
          <a:effectLst/>
        </p:spPr>
        <p:style>
          <a:lnRef idx="0">
            <a:scrgbClr r="0" g="0" b="0"/>
          </a:lnRef>
          <a:fillRef idx="0">
            <a:scrgbClr r="0" g="0" b="0"/>
          </a:fillRef>
          <a:effectRef idx="0">
            <a:scrgbClr r="0" g="0" b="0"/>
          </a:effectRef>
          <a:fontRef idx="none"/>
        </p:style>
      </p:cxnSp>
      <p:sp>
        <p:nvSpPr>
          <p:cNvPr id="46" name="TextBox 45"/>
          <p:cNvSpPr txBox="1"/>
          <p:nvPr/>
        </p:nvSpPr>
        <p:spPr>
          <a:xfrm>
            <a:off x="5932066" y="2352201"/>
            <a:ext cx="833882" cy="584775"/>
          </a:xfrm>
          <a:prstGeom prst="rect">
            <a:avLst/>
          </a:prstGeom>
          <a:noFill/>
        </p:spPr>
        <p:txBody>
          <a:bodyPr wrap="none" rtlCol="0">
            <a:spAutoFit/>
          </a:bodyPr>
          <a:lstStyle/>
          <a:p>
            <a:pPr algn="ctr"/>
            <a:r>
              <a:rPr lang="en-US" sz="1600" i="1" dirty="0" smtClean="0">
                <a:latin typeface="Arial" pitchFamily="34" charset="0"/>
                <a:cs typeface="Arial" pitchFamily="34" charset="0"/>
              </a:rPr>
              <a:t>Trust </a:t>
            </a:r>
          </a:p>
          <a:p>
            <a:pPr algn="ctr"/>
            <a:r>
              <a:rPr lang="en-US" sz="1600" i="1" dirty="0" smtClean="0">
                <a:latin typeface="Arial" pitchFamily="34" charset="0"/>
                <a:cs typeface="Arial" pitchFamily="34" charset="0"/>
              </a:rPr>
              <a:t>level: 1</a:t>
            </a:r>
            <a:endParaRPr lang="en-US" sz="1600" i="1" dirty="0">
              <a:latin typeface="Arial" pitchFamily="34" charset="0"/>
              <a:cs typeface="Arial" pitchFamily="34" charset="0"/>
            </a:endParaRPr>
          </a:p>
        </p:txBody>
      </p:sp>
      <p:cxnSp>
        <p:nvCxnSpPr>
          <p:cNvPr id="47" name="Straight Arrow Connector 46"/>
          <p:cNvCxnSpPr/>
          <p:nvPr/>
        </p:nvCxnSpPr>
        <p:spPr>
          <a:xfrm flipV="1">
            <a:off x="3467563" y="1873416"/>
            <a:ext cx="2016068" cy="811637"/>
          </a:xfrm>
          <a:prstGeom prst="straightConnector1">
            <a:avLst/>
          </a:prstGeom>
          <a:noFill/>
          <a:ln w="22225" cap="flat">
            <a:solidFill>
              <a:srgbClr val="7030A0"/>
            </a:solidFill>
            <a:prstDash val="solid"/>
            <a:bevel/>
            <a:headEnd type="triangle"/>
            <a:tailEnd type="none"/>
          </a:ln>
          <a:effectLst/>
        </p:spPr>
        <p:style>
          <a:lnRef idx="0">
            <a:scrgbClr r="0" g="0" b="0"/>
          </a:lnRef>
          <a:fillRef idx="0">
            <a:scrgbClr r="0" g="0" b="0"/>
          </a:fillRef>
          <a:effectRef idx="0">
            <a:scrgbClr r="0" g="0" b="0"/>
          </a:effectRef>
          <a:fontRef idx="none"/>
        </p:style>
      </p:cxnSp>
      <p:cxnSp>
        <p:nvCxnSpPr>
          <p:cNvPr id="49" name="Straight Arrow Connector 48"/>
          <p:cNvCxnSpPr/>
          <p:nvPr/>
        </p:nvCxnSpPr>
        <p:spPr>
          <a:xfrm flipV="1">
            <a:off x="3305908" y="1754521"/>
            <a:ext cx="2169355" cy="884873"/>
          </a:xfrm>
          <a:prstGeom prst="straightConnector1">
            <a:avLst/>
          </a:prstGeom>
          <a:noFill/>
          <a:ln w="22225" cap="flat">
            <a:solidFill>
              <a:srgbClr val="7030A0"/>
            </a:solidFill>
            <a:prstDash val="solid"/>
            <a:bevel/>
            <a:headEnd type="none"/>
            <a:tailEnd type="triangle"/>
          </a:ln>
          <a:effectLst/>
        </p:spPr>
        <p:style>
          <a:lnRef idx="0">
            <a:scrgbClr r="0" g="0" b="0"/>
          </a:lnRef>
          <a:fillRef idx="0">
            <a:scrgbClr r="0" g="0" b="0"/>
          </a:fillRef>
          <a:effectRef idx="0">
            <a:scrgbClr r="0" g="0" b="0"/>
          </a:effectRef>
          <a:fontRef idx="none"/>
        </p:style>
      </p:cxnSp>
      <p:sp>
        <p:nvSpPr>
          <p:cNvPr id="54" name="TextBox 53"/>
          <p:cNvSpPr txBox="1"/>
          <p:nvPr/>
        </p:nvSpPr>
        <p:spPr>
          <a:xfrm>
            <a:off x="3827790" y="1649467"/>
            <a:ext cx="851515" cy="523220"/>
          </a:xfrm>
          <a:prstGeom prst="rect">
            <a:avLst/>
          </a:prstGeom>
          <a:noFill/>
        </p:spPr>
        <p:txBody>
          <a:bodyPr wrap="none" rtlCol="0">
            <a:spAutoFit/>
          </a:bodyPr>
          <a:lstStyle/>
          <a:p>
            <a:pPr algn="ctr"/>
            <a:r>
              <a:rPr lang="en-US" sz="1400" i="1" dirty="0" smtClean="0">
                <a:latin typeface="Arial" pitchFamily="34" charset="0"/>
                <a:cs typeface="Arial" pitchFamily="34" charset="0"/>
              </a:rPr>
              <a:t>Trust </a:t>
            </a:r>
          </a:p>
          <a:p>
            <a:pPr algn="ctr"/>
            <a:r>
              <a:rPr lang="en-US" sz="1400" i="1" dirty="0">
                <a:latin typeface="Arial" pitchFamily="34" charset="0"/>
                <a:cs typeface="Arial" pitchFamily="34" charset="0"/>
              </a:rPr>
              <a:t>R</a:t>
            </a:r>
            <a:r>
              <a:rPr lang="en-US" sz="1400" i="1" dirty="0" smtClean="0">
                <a:latin typeface="Arial" pitchFamily="34" charset="0"/>
                <a:cs typeface="Arial" pitchFamily="34" charset="0"/>
              </a:rPr>
              <a:t>equest</a:t>
            </a:r>
          </a:p>
        </p:txBody>
      </p:sp>
      <p:sp>
        <p:nvSpPr>
          <p:cNvPr id="55" name="TextBox 54"/>
          <p:cNvSpPr txBox="1"/>
          <p:nvPr/>
        </p:nvSpPr>
        <p:spPr>
          <a:xfrm>
            <a:off x="4037668" y="2347006"/>
            <a:ext cx="833883" cy="584775"/>
          </a:xfrm>
          <a:prstGeom prst="rect">
            <a:avLst/>
          </a:prstGeom>
          <a:noFill/>
        </p:spPr>
        <p:txBody>
          <a:bodyPr wrap="none" rtlCol="0">
            <a:spAutoFit/>
          </a:bodyPr>
          <a:lstStyle/>
          <a:p>
            <a:pPr algn="ctr"/>
            <a:r>
              <a:rPr lang="en-US" sz="1600" i="1" dirty="0" smtClean="0">
                <a:latin typeface="Arial" pitchFamily="34" charset="0"/>
                <a:cs typeface="Arial" pitchFamily="34" charset="0"/>
              </a:rPr>
              <a:t>Trust </a:t>
            </a:r>
          </a:p>
          <a:p>
            <a:pPr algn="ctr"/>
            <a:r>
              <a:rPr lang="en-US" sz="1600" i="1" dirty="0" smtClean="0">
                <a:latin typeface="Arial" pitchFamily="34" charset="0"/>
                <a:cs typeface="Arial" pitchFamily="34" charset="0"/>
              </a:rPr>
              <a:t>level: 5</a:t>
            </a:r>
            <a:endParaRPr lang="en-US" sz="1600" i="1" dirty="0">
              <a:latin typeface="Arial" pitchFamily="34" charset="0"/>
              <a:cs typeface="Arial" pitchFamily="34" charset="0"/>
            </a:endParaRPr>
          </a:p>
        </p:txBody>
      </p:sp>
      <p:sp>
        <p:nvSpPr>
          <p:cNvPr id="58" name="TextBox 57"/>
          <p:cNvSpPr txBox="1"/>
          <p:nvPr/>
        </p:nvSpPr>
        <p:spPr>
          <a:xfrm>
            <a:off x="7033845" y="2836363"/>
            <a:ext cx="1808704"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Low trust level of Seller Data access: </a:t>
            </a:r>
            <a:r>
              <a:rPr lang="en-US" sz="1200" b="1" dirty="0" smtClean="0">
                <a:solidFill>
                  <a:srgbClr val="FF0000"/>
                </a:solidFill>
                <a:latin typeface="Arial" pitchFamily="34" charset="0"/>
                <a:cs typeface="Arial" pitchFamily="34" charset="0"/>
              </a:rPr>
              <a:t>DENIED</a:t>
            </a:r>
            <a:endParaRPr lang="en-US" sz="1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031110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vs. Untrusted Service Invocation</a:t>
            </a:r>
            <a:endParaRPr lang="en-US" dirty="0"/>
          </a:p>
        </p:txBody>
      </p:sp>
      <p:pic>
        <p:nvPicPr>
          <p:cNvPr id="6" name="Content Placeholder 5" descr="Screen Shot 2015-05-31 at 8.54.41 PM.png"/>
          <p:cNvPicPr>
            <a:picLocks noGrp="1" noChangeAspect="1"/>
          </p:cNvPicPr>
          <p:nvPr>
            <p:ph idx="1"/>
          </p:nvPr>
        </p:nvPicPr>
        <p:blipFill>
          <a:blip r:embed="rId2">
            <a:extLst>
              <a:ext uri="{28A0092B-C50C-407E-A947-70E740481C1C}">
                <a14:useLocalDpi xmlns:a14="http://schemas.microsoft.com/office/drawing/2010/main" val="0"/>
              </a:ext>
            </a:extLst>
          </a:blip>
          <a:srcRect t="1770" b="1770"/>
          <a:stretch>
            <a:fillRect/>
          </a:stretch>
        </p:blipFill>
        <p:spPr>
          <a:xfrm>
            <a:off x="520700" y="1148080"/>
            <a:ext cx="8166100" cy="4407797"/>
          </a:xfrm>
        </p:spPr>
      </p:pic>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a:p>
        </p:txBody>
      </p:sp>
      <p:sp>
        <p:nvSpPr>
          <p:cNvPr id="5" name="Footer Placeholder 4"/>
          <p:cNvSpPr>
            <a:spLocks noGrp="1"/>
          </p:cNvSpPr>
          <p:nvPr>
            <p:ph type="ftr" sz="quarter" idx="3"/>
          </p:nvPr>
        </p:nvSpPr>
        <p:spPr/>
        <p:txBody>
          <a:bodyPr/>
          <a:lstStyle/>
          <a:p>
            <a:r>
              <a:rPr lang="en-US" dirty="0" smtClean="0"/>
              <a:t>NORTHROP GRUMMAN PRIVATE / PROPRIETARY LEVEL I</a:t>
            </a:r>
            <a:endParaRPr lang="en-US" dirty="0"/>
          </a:p>
        </p:txBody>
      </p:sp>
      <p:sp>
        <p:nvSpPr>
          <p:cNvPr id="7" name="TextBox 6"/>
          <p:cNvSpPr txBox="1"/>
          <p:nvPr/>
        </p:nvSpPr>
        <p:spPr>
          <a:xfrm>
            <a:off x="482600" y="5765800"/>
            <a:ext cx="8610049" cy="830997"/>
          </a:xfrm>
          <a:prstGeom prst="rect">
            <a:avLst/>
          </a:prstGeom>
          <a:noFill/>
        </p:spPr>
        <p:txBody>
          <a:bodyPr wrap="none" rtlCol="0">
            <a:spAutoFit/>
          </a:bodyPr>
          <a:lstStyle/>
          <a:p>
            <a:pPr marL="285750" indent="-285750">
              <a:buFont typeface="Arial"/>
              <a:buChar char="•"/>
            </a:pPr>
            <a:r>
              <a:rPr lang="en-US" sz="1600" dirty="0" smtClean="0">
                <a:latin typeface="Arial" pitchFamily="34" charset="0"/>
                <a:cs typeface="Arial" pitchFamily="34" charset="0"/>
              </a:rPr>
              <a:t>UAV on search and rescue mission for a fire hazard</a:t>
            </a:r>
          </a:p>
          <a:p>
            <a:pPr marL="285750" indent="-285750">
              <a:buFont typeface="Arial"/>
              <a:buChar char="•"/>
            </a:pPr>
            <a:r>
              <a:rPr lang="en-US" sz="1600" dirty="0" smtClean="0">
                <a:latin typeface="Arial" pitchFamily="34" charset="0"/>
                <a:cs typeface="Arial" pitchFamily="34" charset="0"/>
              </a:rPr>
              <a:t>When invoked from secure browser, active bundle is sent to each involved service domain</a:t>
            </a:r>
          </a:p>
          <a:p>
            <a:r>
              <a:rPr lang="en-US" sz="1600" dirty="0" smtClean="0">
                <a:latin typeface="Arial" pitchFamily="34" charset="0"/>
                <a:cs typeface="Arial" pitchFamily="34" charset="0"/>
              </a:rPr>
              <a:t>(Fire Control, Ambulance, Weather), so they access data they are authorized for.</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51642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vs. Untrusted Service Invocation (cont.)</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14</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pic>
        <p:nvPicPr>
          <p:cNvPr id="8" name="Picture 7" descr="Screen Shot 2015-05-31 at 8.57.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104900"/>
            <a:ext cx="7302500" cy="4920711"/>
          </a:xfrm>
          <a:prstGeom prst="rect">
            <a:avLst/>
          </a:prstGeom>
        </p:spPr>
      </p:pic>
      <p:sp>
        <p:nvSpPr>
          <p:cNvPr id="9" name="TextBox 8"/>
          <p:cNvSpPr txBox="1"/>
          <p:nvPr/>
        </p:nvSpPr>
        <p:spPr>
          <a:xfrm>
            <a:off x="482600" y="5969000"/>
            <a:ext cx="8533105" cy="584776"/>
          </a:xfrm>
          <a:prstGeom prst="rect">
            <a:avLst/>
          </a:prstGeom>
          <a:noFill/>
        </p:spPr>
        <p:txBody>
          <a:bodyPr wrap="none" rtlCol="0">
            <a:spAutoFit/>
          </a:bodyPr>
          <a:lstStyle/>
          <a:p>
            <a:pPr marL="285750" indent="-285750">
              <a:buFont typeface="Arial"/>
              <a:buChar char="•"/>
            </a:pPr>
            <a:r>
              <a:rPr lang="en-US" sz="1600" dirty="0" smtClean="0">
                <a:latin typeface="Arial" pitchFamily="34" charset="0"/>
                <a:cs typeface="Arial" pitchFamily="34" charset="0"/>
              </a:rPr>
              <a:t>When invoked from insecure browser, active bundle is sent to the cloud and each service</a:t>
            </a:r>
          </a:p>
          <a:p>
            <a:r>
              <a:rPr lang="en-US" sz="1600" dirty="0" smtClean="0">
                <a:latin typeface="Arial" pitchFamily="34" charset="0"/>
                <a:cs typeface="Arial" pitchFamily="34" charset="0"/>
              </a:rPr>
              <a:t>(Fire Control, Ambulance, Weather), interacts with active bundle in the cloud for data access.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322285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vi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4605588"/>
            <a:ext cx="5094817" cy="1982419"/>
          </a:xfrm>
          <a:prstGeom prst="rect">
            <a:avLst/>
          </a:prstGeom>
        </p:spPr>
      </p:pic>
      <p:sp>
        <p:nvSpPr>
          <p:cNvPr id="374" name="Shape 374"/>
          <p:cNvSpPr>
            <a:spLocks noGrp="1"/>
          </p:cNvSpPr>
          <p:nvPr>
            <p:ph type="title"/>
          </p:nvPr>
        </p:nvSpPr>
        <p:spPr>
          <a:xfrm>
            <a:off x="228600" y="73152"/>
            <a:ext cx="6705600" cy="838201"/>
          </a:xfrm>
          <a:prstGeom prst="rect">
            <a:avLst/>
          </a:prstGeom>
        </p:spPr>
        <p:txBody>
          <a:bodyPr lIns="0" tIns="0" rIns="0" bIns="0">
            <a:normAutofit/>
          </a:bodyPr>
          <a:lstStyle/>
          <a:p>
            <a:pPr lvl="0">
              <a:defRPr sz="1800"/>
            </a:pPr>
            <a:r>
              <a:rPr lang="en-US" sz="2400" dirty="0" smtClean="0"/>
              <a:t>Dynamic Service Composition Reconfiguration</a:t>
            </a:r>
            <a:endParaRPr sz="2400" dirty="0"/>
          </a:p>
        </p:txBody>
      </p:sp>
      <p:sp>
        <p:nvSpPr>
          <p:cNvPr id="375" name="Shape 375"/>
          <p:cNvSpPr>
            <a:spLocks noGrp="1"/>
          </p:cNvSpPr>
          <p:nvPr>
            <p:ph type="body" idx="1"/>
          </p:nvPr>
        </p:nvSpPr>
        <p:spPr>
          <a:xfrm>
            <a:off x="152400" y="1072800"/>
            <a:ext cx="8839200" cy="3588100"/>
          </a:xfrm>
          <a:prstGeom prst="rect">
            <a:avLst/>
          </a:prstGeom>
        </p:spPr>
        <p:txBody>
          <a:bodyPr>
            <a:noAutofit/>
          </a:bodyPr>
          <a:lstStyle/>
          <a:p>
            <a:pPr lvl="0">
              <a:spcBef>
                <a:spcPts val="600"/>
              </a:spcBef>
              <a:defRPr sz="1800"/>
            </a:pPr>
            <a:r>
              <a:rPr sz="1400" dirty="0" smtClean="0"/>
              <a:t>A</a:t>
            </a:r>
            <a:r>
              <a:rPr lang="en-US" sz="1400" dirty="0" smtClean="0"/>
              <a:t>n</a:t>
            </a:r>
            <a:r>
              <a:rPr sz="1400" dirty="0" smtClean="0"/>
              <a:t> </a:t>
            </a:r>
            <a:r>
              <a:rPr sz="1400" dirty="0"/>
              <a:t>SOA service orchestration is composed of a series of services that interact with each other based on a </a:t>
            </a:r>
            <a:r>
              <a:rPr sz="1400" i="1" dirty="0"/>
              <a:t>service interaction graph</a:t>
            </a:r>
            <a:endParaRPr sz="1400" i="1" dirty="0" smtClean="0"/>
          </a:p>
          <a:p>
            <a:pPr lvl="0">
              <a:spcBef>
                <a:spcPts val="600"/>
              </a:spcBef>
              <a:defRPr sz="1800"/>
            </a:pPr>
            <a:r>
              <a:rPr lang="en-US" sz="1400" dirty="0" smtClean="0"/>
              <a:t>Select services</a:t>
            </a:r>
            <a:r>
              <a:rPr sz="1400" dirty="0" smtClean="0"/>
              <a:t> </a:t>
            </a:r>
            <a:r>
              <a:rPr sz="1400" dirty="0"/>
              <a:t>in each</a:t>
            </a:r>
            <a:r>
              <a:rPr sz="1400" dirty="0" smtClean="0"/>
              <a:t> </a:t>
            </a:r>
            <a:r>
              <a:rPr sz="1400" b="1" dirty="0" smtClean="0"/>
              <a:t>category </a:t>
            </a:r>
            <a:r>
              <a:rPr sz="1400" dirty="0" smtClean="0"/>
              <a:t>for </a:t>
            </a:r>
            <a:r>
              <a:rPr sz="1400" dirty="0"/>
              <a:t>specific</a:t>
            </a:r>
            <a:r>
              <a:rPr sz="1400" dirty="0" smtClean="0"/>
              <a:t> functionality</a:t>
            </a:r>
            <a:r>
              <a:rPr lang="en-US" sz="1400" dirty="0" smtClean="0"/>
              <a:t>, for e.g., category: Weather, services: </a:t>
            </a:r>
            <a:r>
              <a:rPr lang="en-US" sz="1400" dirty="0" err="1" smtClean="0"/>
              <a:t>Accuweather</a:t>
            </a:r>
            <a:r>
              <a:rPr lang="en-US" sz="1400" dirty="0" smtClean="0"/>
              <a:t>, Yahoo weather</a:t>
            </a:r>
            <a:endParaRPr sz="1400" dirty="0" smtClean="0"/>
          </a:p>
          <a:p>
            <a:pPr lvl="0">
              <a:spcBef>
                <a:spcPts val="600"/>
              </a:spcBef>
              <a:defRPr sz="1800"/>
            </a:pPr>
            <a:r>
              <a:rPr sz="1400" dirty="0" smtClean="0"/>
              <a:t>Dynamic </a:t>
            </a:r>
            <a:r>
              <a:rPr lang="en-US" sz="1400" dirty="0"/>
              <a:t>service composition reconfiguration </a:t>
            </a:r>
            <a:r>
              <a:rPr sz="1400" dirty="0" smtClean="0"/>
              <a:t>is </a:t>
            </a:r>
            <a:r>
              <a:rPr sz="1400" dirty="0"/>
              <a:t>based on</a:t>
            </a:r>
            <a:r>
              <a:rPr sz="1400" dirty="0" smtClean="0"/>
              <a:t> </a:t>
            </a:r>
            <a:r>
              <a:rPr lang="en-US" sz="1400" dirty="0" smtClean="0"/>
              <a:t>c</a:t>
            </a:r>
            <a:r>
              <a:rPr sz="1400" dirty="0" smtClean="0"/>
              <a:t>hanges </a:t>
            </a:r>
            <a:r>
              <a:rPr sz="1400" dirty="0"/>
              <a:t>in </a:t>
            </a:r>
            <a:r>
              <a:rPr sz="1400" b="1" dirty="0" smtClean="0"/>
              <a:t>context</a:t>
            </a:r>
            <a:r>
              <a:rPr lang="en-US" sz="1400" dirty="0" smtClean="0"/>
              <a:t> and </a:t>
            </a:r>
            <a:r>
              <a:rPr lang="en-US" sz="1400" b="1" dirty="0" smtClean="0"/>
              <a:t>t</a:t>
            </a:r>
            <a:r>
              <a:rPr sz="1400" b="1" dirty="0" smtClean="0"/>
              <a:t>ype</a:t>
            </a:r>
            <a:r>
              <a:rPr sz="1400" dirty="0"/>
              <a:t>, </a:t>
            </a:r>
            <a:r>
              <a:rPr sz="1400" b="1" dirty="0"/>
              <a:t>duration</a:t>
            </a:r>
            <a:r>
              <a:rPr sz="1400" dirty="0"/>
              <a:t>, </a:t>
            </a:r>
            <a:r>
              <a:rPr sz="1400" b="1" dirty="0"/>
              <a:t>extent</a:t>
            </a:r>
            <a:r>
              <a:rPr sz="1400" dirty="0"/>
              <a:t> of </a:t>
            </a:r>
            <a:r>
              <a:rPr sz="1400" dirty="0" smtClean="0"/>
              <a:t>attacks</a:t>
            </a:r>
            <a:r>
              <a:rPr lang="en-US" sz="1400" dirty="0" smtClean="0"/>
              <a:t> and failures</a:t>
            </a:r>
          </a:p>
          <a:p>
            <a:pPr>
              <a:spcBef>
                <a:spcPts val="600"/>
              </a:spcBef>
              <a:buNone/>
            </a:pPr>
            <a:r>
              <a:rPr lang="en-US" sz="1400" b="1" dirty="0" smtClean="0"/>
              <a:t>Goal:</a:t>
            </a:r>
            <a:r>
              <a:rPr lang="en-US" sz="1400" dirty="0" smtClean="0"/>
              <a:t> Given a set of service categories (each with a set of services), a set of security constraints, a set of target performance parameters; Create a service composition that complies with the given security constraints and has best performance</a:t>
            </a:r>
          </a:p>
          <a:p>
            <a:pPr>
              <a:spcBef>
                <a:spcPts val="600"/>
              </a:spcBef>
              <a:buNone/>
            </a:pPr>
            <a:r>
              <a:rPr lang="en-US" sz="1400" b="1" dirty="0" smtClean="0"/>
              <a:t>Approach:</a:t>
            </a:r>
          </a:p>
          <a:p>
            <a:pPr>
              <a:spcBef>
                <a:spcPts val="300"/>
              </a:spcBef>
            </a:pPr>
            <a:r>
              <a:rPr lang="en-US" sz="1400" dirty="0" smtClean="0"/>
              <a:t>Sort services in each category based on given performance parameters</a:t>
            </a:r>
          </a:p>
          <a:p>
            <a:pPr>
              <a:spcBef>
                <a:spcPts val="300"/>
              </a:spcBef>
            </a:pPr>
            <a:r>
              <a:rPr lang="en-US" sz="1400" dirty="0" smtClean="0"/>
              <a:t>Select highest performing service from each category to form a composition</a:t>
            </a:r>
          </a:p>
          <a:p>
            <a:pPr>
              <a:spcBef>
                <a:spcPts val="300"/>
              </a:spcBef>
            </a:pPr>
            <a:r>
              <a:rPr lang="en-US" sz="1400" dirty="0" smtClean="0"/>
              <a:t>Check composition against given security constraints and switch to alternate services if the constraints are not satisfied (acceptance test fails)</a:t>
            </a:r>
          </a:p>
          <a:p>
            <a:pPr lvl="1"/>
            <a:endParaRPr lang="en-US" sz="1400" dirty="0" smtClean="0"/>
          </a:p>
          <a:p>
            <a:pPr lvl="1"/>
            <a:endParaRPr lang="en-US" sz="1400" dirty="0" smtClean="0"/>
          </a:p>
          <a:p>
            <a:pPr>
              <a:buNone/>
              <a:defRPr sz="1800"/>
            </a:pPr>
            <a:endParaRPr lang="en-US" sz="1400" dirty="0" smtClean="0"/>
          </a:p>
        </p:txBody>
      </p:sp>
      <p:sp>
        <p:nvSpPr>
          <p:cNvPr id="7" name="Right Arrow 6"/>
          <p:cNvSpPr/>
          <p:nvPr/>
        </p:nvSpPr>
        <p:spPr>
          <a:xfrm>
            <a:off x="4356100" y="5486400"/>
            <a:ext cx="544906" cy="336524"/>
          </a:xfrm>
          <a:prstGeom prst="rightArrow">
            <a:avLst/>
          </a:prstGeom>
          <a:solidFill>
            <a:srgbClr val="FFFFFF"/>
          </a:solid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15</a:t>
            </a:fld>
            <a:endParaRPr lang="en-US" dirty="0"/>
          </a:p>
        </p:txBody>
      </p:sp>
    </p:spTree>
    <p:extLst>
      <p:ext uri="{BB962C8B-B14F-4D97-AF65-F5344CB8AC3E}">
        <p14:creationId xmlns:p14="http://schemas.microsoft.com/office/powerpoint/2010/main" val="28763209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228600" y="98552"/>
            <a:ext cx="6705600" cy="838201"/>
          </a:xfrm>
          <a:prstGeom prst="rect">
            <a:avLst/>
          </a:prstGeom>
        </p:spPr>
        <p:txBody>
          <a:bodyPr lIns="0" tIns="0" rIns="0" bIns="0">
            <a:normAutofit/>
          </a:bodyPr>
          <a:lstStyle/>
          <a:p>
            <a:pPr lvl="0">
              <a:defRPr sz="1800"/>
            </a:pPr>
            <a:r>
              <a:rPr sz="2400" dirty="0"/>
              <a:t>Technical Approach Overview</a:t>
            </a:r>
          </a:p>
        </p:txBody>
      </p:sp>
      <p:sp>
        <p:nvSpPr>
          <p:cNvPr id="5" name="Shape 64"/>
          <p:cNvSpPr/>
          <p:nvPr/>
        </p:nvSpPr>
        <p:spPr>
          <a:xfrm>
            <a:off x="423376" y="1502746"/>
            <a:ext cx="2631821" cy="992666"/>
          </a:xfrm>
          <a:prstGeom prst="rect">
            <a:avLst/>
          </a:prstGeom>
          <a:solidFill>
            <a:srgbClr val="C5E7FE"/>
          </a:solidFill>
          <a:ln w="25400">
            <a:solidFill>
              <a:srgbClr val="53585F"/>
            </a:solidFill>
            <a:prstDash val="sysDot"/>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6" name="Shape 65"/>
          <p:cNvSpPr/>
          <p:nvPr/>
        </p:nvSpPr>
        <p:spPr>
          <a:xfrm>
            <a:off x="1850911" y="1541590"/>
            <a:ext cx="1125475" cy="895930"/>
          </a:xfrm>
          <a:prstGeom prst="roundRect">
            <a:avLst>
              <a:gd name="adj" fmla="val 21869"/>
            </a:avLst>
          </a:prstGeom>
          <a:solidFill>
            <a:srgbClr val="FFE061"/>
          </a:solidFill>
          <a:ln w="12700">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lstStyle>
            <a:lvl1pPr defTabSz="457200">
              <a:defRPr sz="1400">
                <a:effectLst>
                  <a:outerShdw blurRad="25400" dist="23998" dir="2700000" rotWithShape="0">
                    <a:srgbClr val="000000">
                      <a:alpha val="31034"/>
                    </a:srgbClr>
                  </a:outerShdw>
                </a:effectLst>
                <a:latin typeface="Helvetica"/>
                <a:ea typeface="Helvetica"/>
                <a:cs typeface="Helvetica"/>
                <a:sym typeface="Helvetica"/>
              </a:defRPr>
            </a:lvl1pPr>
          </a:lstStyle>
          <a:p>
            <a:pPr lvl="0">
              <a:defRPr sz="1800">
                <a:effectLst/>
              </a:defRPr>
            </a:pPr>
            <a:r>
              <a:rPr sz="1100" dirty="0"/>
              <a:t>Instrumentation</a:t>
            </a:r>
          </a:p>
        </p:txBody>
      </p:sp>
      <p:sp>
        <p:nvSpPr>
          <p:cNvPr id="7" name="Shape 66"/>
          <p:cNvSpPr/>
          <p:nvPr/>
        </p:nvSpPr>
        <p:spPr>
          <a:xfrm>
            <a:off x="4230492" y="1466879"/>
            <a:ext cx="4405119" cy="2987192"/>
          </a:xfrm>
          <a:prstGeom prst="rect">
            <a:avLst/>
          </a:prstGeom>
          <a:solidFill>
            <a:srgbClr val="FFFFFF"/>
          </a:solidFill>
          <a:ln w="12700">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4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a:p>
            <a:pPr defTabSz="321457">
              <a:defRPr sz="1800"/>
            </a:pPr>
            <a:endParaRPr sz="1100" dirty="0">
              <a:effectLst>
                <a:outerShdw blurRad="25400" dist="23998" dir="2700000" rotWithShape="0">
                  <a:srgbClr val="000000">
                    <a:alpha val="31034"/>
                  </a:srgbClr>
                </a:outerShdw>
              </a:effectLst>
              <a:latin typeface="Helvetica"/>
              <a:ea typeface="Helvetica"/>
              <a:cs typeface="Helvetica"/>
              <a:sym typeface="Helvetica"/>
            </a:endParaRPr>
          </a:p>
        </p:txBody>
      </p:sp>
      <p:sp>
        <p:nvSpPr>
          <p:cNvPr id="8" name="Shape 67"/>
          <p:cNvSpPr/>
          <p:nvPr/>
        </p:nvSpPr>
        <p:spPr>
          <a:xfrm>
            <a:off x="2101298" y="1801231"/>
            <a:ext cx="607721" cy="267447"/>
          </a:xfrm>
          <a:prstGeom prst="rect">
            <a:avLst/>
          </a:prstGeom>
          <a:solidFill>
            <a:srgbClr val="6EC038"/>
          </a:solidFill>
          <a:ln w="12700">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Passive</a:t>
            </a:r>
          </a:p>
        </p:txBody>
      </p:sp>
      <p:sp>
        <p:nvSpPr>
          <p:cNvPr id="9" name="Shape 68"/>
          <p:cNvSpPr/>
          <p:nvPr/>
        </p:nvSpPr>
        <p:spPr>
          <a:xfrm>
            <a:off x="3653105" y="1819182"/>
            <a:ext cx="1154777" cy="27788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Passive Listener</a:t>
            </a:r>
          </a:p>
        </p:txBody>
      </p:sp>
      <p:sp>
        <p:nvSpPr>
          <p:cNvPr id="10" name="Shape 69"/>
          <p:cNvSpPr/>
          <p:nvPr/>
        </p:nvSpPr>
        <p:spPr>
          <a:xfrm>
            <a:off x="3653105" y="2251494"/>
            <a:ext cx="1154777" cy="27788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Active Listener</a:t>
            </a:r>
          </a:p>
        </p:txBody>
      </p:sp>
      <p:sp>
        <p:nvSpPr>
          <p:cNvPr id="11" name="Shape 70"/>
          <p:cNvSpPr/>
          <p:nvPr/>
        </p:nvSpPr>
        <p:spPr>
          <a:xfrm>
            <a:off x="3653105" y="3211183"/>
            <a:ext cx="1154777" cy="346892"/>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p>
            <a:pPr algn="ctr" defTabSz="457200"/>
            <a:r>
              <a:rPr sz="1100" dirty="0">
                <a:solidFill>
                  <a:srgbClr val="000000"/>
                </a:solidFill>
                <a:latin typeface="Helvetica"/>
                <a:ea typeface="Helvetica"/>
                <a:cs typeface="Helvetica"/>
              </a:rPr>
              <a:t>Heartbeat &amp; Inflow Listener</a:t>
            </a:r>
          </a:p>
        </p:txBody>
      </p:sp>
      <p:sp>
        <p:nvSpPr>
          <p:cNvPr id="12" name="Shape 71"/>
          <p:cNvSpPr/>
          <p:nvPr/>
        </p:nvSpPr>
        <p:spPr>
          <a:xfrm>
            <a:off x="2713196" y="1848716"/>
            <a:ext cx="941456" cy="125282"/>
          </a:xfrm>
          <a:custGeom>
            <a:avLst/>
            <a:gdLst/>
            <a:ahLst/>
            <a:cxnLst>
              <a:cxn ang="0">
                <a:pos x="wd2" y="hd2"/>
              </a:cxn>
              <a:cxn ang="5400000">
                <a:pos x="wd2" y="hd2"/>
              </a:cxn>
              <a:cxn ang="10800000">
                <a:pos x="wd2" y="hd2"/>
              </a:cxn>
              <a:cxn ang="16200000">
                <a:pos x="wd2" y="hd2"/>
              </a:cxn>
            </a:cxnLst>
            <a:rect l="0" t="0" r="r" b="b"/>
            <a:pathLst>
              <a:path w="21600" h="21130" extrusionOk="0">
                <a:moveTo>
                  <a:pt x="0" y="20673"/>
                </a:moveTo>
                <a:cubicBezTo>
                  <a:pt x="3394" y="6657"/>
                  <a:pt x="7235" y="-470"/>
                  <a:pt x="11127" y="24"/>
                </a:cubicBezTo>
                <a:cubicBezTo>
                  <a:pt x="14804" y="491"/>
                  <a:pt x="18405" y="7749"/>
                  <a:pt x="21600" y="21130"/>
                </a:cubicBezTo>
              </a:path>
            </a:pathLst>
          </a:custGeom>
          <a:ln w="12700">
            <a:solidFill>
              <a:srgbClr val="6EC038"/>
            </a:solidFill>
            <a:custDash>
              <a:ds d="200000" sp="200000"/>
            </a:custDash>
            <a:miter lim="400000"/>
            <a:tailEnd type="triangle"/>
          </a:ln>
        </p:spPr>
        <p:txBody>
          <a:bodyPr lIns="19049" tIns="19049" rIns="19049" bIns="19049" anchor="ctr"/>
          <a:lstStyle/>
          <a:p>
            <a:pPr defTabSz="321457">
              <a:defRPr sz="800"/>
            </a:pPr>
            <a:endParaRPr/>
          </a:p>
        </p:txBody>
      </p:sp>
      <p:sp>
        <p:nvSpPr>
          <p:cNvPr id="13" name="Shape 72"/>
          <p:cNvSpPr/>
          <p:nvPr/>
        </p:nvSpPr>
        <p:spPr>
          <a:xfrm>
            <a:off x="2715904" y="2101010"/>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chemeClr val="tx2">
                <a:lumMod val="60000"/>
                <a:lumOff val="40000"/>
              </a:schemeClr>
            </a:solidFill>
            <a:miter lim="400000"/>
            <a:tailEnd type="triangle"/>
          </a:ln>
        </p:spPr>
        <p:txBody>
          <a:bodyPr lIns="19049" tIns="19049" rIns="19049" bIns="19049" anchor="ctr"/>
          <a:lstStyle/>
          <a:p>
            <a:pPr defTabSz="321457">
              <a:defRPr sz="800"/>
            </a:pPr>
            <a:endParaRPr/>
          </a:p>
        </p:txBody>
      </p:sp>
      <p:sp>
        <p:nvSpPr>
          <p:cNvPr id="14" name="Shape 73"/>
          <p:cNvSpPr/>
          <p:nvPr/>
        </p:nvSpPr>
        <p:spPr>
          <a:xfrm>
            <a:off x="2706176" y="2194999"/>
            <a:ext cx="937499" cy="229230"/>
          </a:xfrm>
          <a:custGeom>
            <a:avLst/>
            <a:gdLst/>
            <a:ahLst/>
            <a:cxnLst>
              <a:cxn ang="0">
                <a:pos x="wd2" y="hd2"/>
              </a:cxn>
              <a:cxn ang="5400000">
                <a:pos x="wd2" y="hd2"/>
              </a:cxn>
              <a:cxn ang="10800000">
                <a:pos x="wd2" y="hd2"/>
              </a:cxn>
              <a:cxn ang="16200000">
                <a:pos x="wd2" y="hd2"/>
              </a:cxn>
            </a:cxnLst>
            <a:rect l="0" t="0" r="r" b="b"/>
            <a:pathLst>
              <a:path w="21600" h="20325" extrusionOk="0">
                <a:moveTo>
                  <a:pt x="0" y="4996"/>
                </a:moveTo>
                <a:cubicBezTo>
                  <a:pt x="3581" y="5"/>
                  <a:pt x="7440" y="-1275"/>
                  <a:pt x="11191" y="1284"/>
                </a:cubicBezTo>
                <a:cubicBezTo>
                  <a:pt x="15042" y="3911"/>
                  <a:pt x="18639" y="10490"/>
                  <a:pt x="21600" y="20325"/>
                </a:cubicBezTo>
              </a:path>
            </a:pathLst>
          </a:custGeom>
          <a:ln w="12700">
            <a:solidFill>
              <a:schemeClr val="tx2">
                <a:lumMod val="60000"/>
                <a:lumOff val="40000"/>
              </a:schemeClr>
            </a:solidFill>
            <a:miter lim="400000"/>
            <a:headEnd type="triangle"/>
          </a:ln>
        </p:spPr>
        <p:txBody>
          <a:bodyPr lIns="19049" tIns="19049" rIns="19049" bIns="19049" anchor="ctr"/>
          <a:lstStyle/>
          <a:p>
            <a:pPr defTabSz="321457">
              <a:defRPr sz="800"/>
            </a:pPr>
            <a:endParaRPr/>
          </a:p>
        </p:txBody>
      </p:sp>
      <p:sp>
        <p:nvSpPr>
          <p:cNvPr id="15" name="Shape 74"/>
          <p:cNvSpPr/>
          <p:nvPr/>
        </p:nvSpPr>
        <p:spPr>
          <a:xfrm>
            <a:off x="4846103" y="1958122"/>
            <a:ext cx="2499507"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16" name="Shape 75"/>
          <p:cNvSpPr/>
          <p:nvPr/>
        </p:nvSpPr>
        <p:spPr>
          <a:xfrm>
            <a:off x="5613399" y="3949013"/>
            <a:ext cx="1018457" cy="390850"/>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p>
            <a:pPr algn="ctr" defTabSz="457200"/>
            <a:r>
              <a:rPr sz="1100" dirty="0">
                <a:solidFill>
                  <a:srgbClr val="000000"/>
                </a:solidFill>
                <a:latin typeface="Helvetica"/>
                <a:ea typeface="Helvetica"/>
                <a:cs typeface="Helvetica"/>
              </a:rPr>
              <a:t>Anomaly Detection</a:t>
            </a:r>
          </a:p>
        </p:txBody>
      </p:sp>
      <p:pic>
        <p:nvPicPr>
          <p:cNvPr id="17" name="pasted-image.tif"/>
          <p:cNvPicPr/>
          <p:nvPr/>
        </p:nvPicPr>
        <p:blipFill>
          <a:blip r:embed="rId3">
            <a:extLst/>
          </a:blip>
          <a:stretch>
            <a:fillRect/>
          </a:stretch>
        </p:blipFill>
        <p:spPr>
          <a:xfrm>
            <a:off x="7555762" y="2938380"/>
            <a:ext cx="683509" cy="754391"/>
          </a:xfrm>
          <a:prstGeom prst="rect">
            <a:avLst/>
          </a:prstGeom>
          <a:ln w="12700">
            <a:miter lim="400000"/>
          </a:ln>
        </p:spPr>
      </p:pic>
      <p:sp>
        <p:nvSpPr>
          <p:cNvPr id="18" name="Shape 77"/>
          <p:cNvSpPr/>
          <p:nvPr/>
        </p:nvSpPr>
        <p:spPr>
          <a:xfrm>
            <a:off x="6148450" y="2077660"/>
            <a:ext cx="838995"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19" name="Shape 78"/>
          <p:cNvSpPr/>
          <p:nvPr/>
        </p:nvSpPr>
        <p:spPr>
          <a:xfrm>
            <a:off x="4856337" y="2390433"/>
            <a:ext cx="1239519" cy="1"/>
          </a:xfrm>
          <a:prstGeom prst="line">
            <a:avLst/>
          </a:prstGeom>
          <a:ln w="12700">
            <a:solidFill/>
            <a:miter lim="400000"/>
            <a:headEnd type="triangle"/>
            <a:tailEnd type="triangle"/>
          </a:ln>
        </p:spPr>
        <p:txBody>
          <a:bodyPr lIns="19049" tIns="19049" rIns="19049" bIns="19049" anchor="ctr"/>
          <a:lstStyle/>
          <a:p>
            <a:pPr defTabSz="321457">
              <a:defRPr sz="800"/>
            </a:pPr>
            <a:endParaRPr/>
          </a:p>
        </p:txBody>
      </p:sp>
      <p:sp>
        <p:nvSpPr>
          <p:cNvPr id="20" name="Shape 79"/>
          <p:cNvSpPr/>
          <p:nvPr/>
        </p:nvSpPr>
        <p:spPr>
          <a:xfrm>
            <a:off x="7819435" y="2620801"/>
            <a:ext cx="243870" cy="361708"/>
          </a:xfrm>
          <a:custGeom>
            <a:avLst/>
            <a:gdLst/>
            <a:ahLst/>
            <a:cxnLst>
              <a:cxn ang="0">
                <a:pos x="wd2" y="hd2"/>
              </a:cxn>
              <a:cxn ang="5400000">
                <a:pos x="wd2" y="hd2"/>
              </a:cxn>
              <a:cxn ang="10800000">
                <a:pos x="wd2" y="hd2"/>
              </a:cxn>
              <a:cxn ang="16200000">
                <a:pos x="wd2" y="hd2"/>
              </a:cxn>
            </a:cxnLst>
            <a:rect l="0" t="0" r="r" b="b"/>
            <a:pathLst>
              <a:path w="20547" h="21600" extrusionOk="0">
                <a:moveTo>
                  <a:pt x="8568" y="0"/>
                </a:moveTo>
                <a:cubicBezTo>
                  <a:pt x="17559" y="3366"/>
                  <a:pt x="21600" y="7081"/>
                  <a:pt x="20314" y="10800"/>
                </a:cubicBezTo>
                <a:cubicBezTo>
                  <a:pt x="18981" y="14654"/>
                  <a:pt x="11976" y="18378"/>
                  <a:pt x="0" y="21600"/>
                </a:cubicBezTo>
              </a:path>
            </a:pathLst>
          </a:custGeom>
          <a:ln w="12700">
            <a:solidFill/>
            <a:miter lim="400000"/>
            <a:tailEnd type="triangle"/>
          </a:ln>
        </p:spPr>
        <p:txBody>
          <a:bodyPr lIns="19049" tIns="19049" rIns="19049" bIns="19049" anchor="ctr"/>
          <a:lstStyle/>
          <a:p>
            <a:pPr defTabSz="321457">
              <a:defRPr sz="800"/>
            </a:pPr>
            <a:endParaRPr/>
          </a:p>
        </p:txBody>
      </p:sp>
      <p:sp>
        <p:nvSpPr>
          <p:cNvPr id="21" name="Shape 80"/>
          <p:cNvSpPr/>
          <p:nvPr/>
        </p:nvSpPr>
        <p:spPr>
          <a:xfrm>
            <a:off x="7145578" y="2605951"/>
            <a:ext cx="673857" cy="3885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triangle"/>
          </a:ln>
        </p:spPr>
        <p:txBody>
          <a:bodyPr lIns="19049" tIns="19049" rIns="19049" bIns="19049" anchor="ctr"/>
          <a:lstStyle/>
          <a:p>
            <a:pPr defTabSz="321457">
              <a:defRPr sz="800"/>
            </a:pPr>
            <a:endParaRPr/>
          </a:p>
        </p:txBody>
      </p:sp>
      <p:sp>
        <p:nvSpPr>
          <p:cNvPr id="22" name="Shape 82"/>
          <p:cNvSpPr/>
          <p:nvPr/>
        </p:nvSpPr>
        <p:spPr>
          <a:xfrm>
            <a:off x="4809429" y="3384628"/>
            <a:ext cx="2764217" cy="210799"/>
          </a:xfrm>
          <a:custGeom>
            <a:avLst/>
            <a:gdLst/>
            <a:ahLst/>
            <a:cxnLst>
              <a:cxn ang="0">
                <a:pos x="wd2" y="hd2"/>
              </a:cxn>
              <a:cxn ang="5400000">
                <a:pos x="wd2" y="hd2"/>
              </a:cxn>
              <a:cxn ang="10800000">
                <a:pos x="wd2" y="hd2"/>
              </a:cxn>
              <a:cxn ang="16200000">
                <a:pos x="wd2" y="hd2"/>
              </a:cxn>
            </a:cxnLst>
            <a:rect l="0" t="0" r="r" b="b"/>
            <a:pathLst>
              <a:path w="21600" h="20216" extrusionOk="0">
                <a:moveTo>
                  <a:pt x="0" y="0"/>
                </a:moveTo>
                <a:cubicBezTo>
                  <a:pt x="2088" y="6637"/>
                  <a:pt x="4720" y="11903"/>
                  <a:pt x="7692" y="15391"/>
                </a:cubicBezTo>
                <a:cubicBezTo>
                  <a:pt x="12070" y="20530"/>
                  <a:pt x="16967" y="21600"/>
                  <a:pt x="21600" y="18429"/>
                </a:cubicBezTo>
              </a:path>
            </a:pathLst>
          </a:custGeom>
          <a:ln w="12700">
            <a:solidFill/>
            <a:miter lim="400000"/>
            <a:tailEnd type="triangle"/>
          </a:ln>
        </p:spPr>
        <p:txBody>
          <a:bodyPr lIns="19049" tIns="19049" rIns="19049" bIns="19049" anchor="ctr"/>
          <a:lstStyle/>
          <a:p>
            <a:pPr defTabSz="321457">
              <a:defRPr sz="800"/>
            </a:pPr>
            <a:endParaRPr/>
          </a:p>
        </p:txBody>
      </p:sp>
      <p:sp>
        <p:nvSpPr>
          <p:cNvPr id="23" name="Shape 83"/>
          <p:cNvSpPr/>
          <p:nvPr/>
        </p:nvSpPr>
        <p:spPr>
          <a:xfrm>
            <a:off x="6371829" y="3166961"/>
            <a:ext cx="709613" cy="320505"/>
          </a:xfrm>
          <a:prstGeom prst="rect">
            <a:avLst/>
          </a:prstGeom>
          <a:solidFill>
            <a:schemeClr val="bg1">
              <a:lumMod val="85000"/>
            </a:schemeClr>
          </a:solidFill>
          <a:ln w="12700">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Policies</a:t>
            </a:r>
          </a:p>
        </p:txBody>
      </p:sp>
      <p:sp>
        <p:nvSpPr>
          <p:cNvPr id="24" name="Shape 84"/>
          <p:cNvSpPr/>
          <p:nvPr/>
        </p:nvSpPr>
        <p:spPr>
          <a:xfrm flipV="1">
            <a:off x="6726636" y="2982509"/>
            <a:ext cx="1" cy="170763"/>
          </a:xfrm>
          <a:prstGeom prst="line">
            <a:avLst/>
          </a:prstGeom>
          <a:ln w="25400">
            <a:solidFill/>
            <a:miter lim="400000"/>
            <a:tailEnd type="triangle"/>
          </a:ln>
        </p:spPr>
        <p:txBody>
          <a:bodyPr lIns="19049" tIns="19049" rIns="19049" bIns="19049" anchor="ctr"/>
          <a:lstStyle/>
          <a:p>
            <a:pPr defTabSz="321457">
              <a:defRPr sz="800"/>
            </a:pPr>
            <a:endParaRPr/>
          </a:p>
        </p:txBody>
      </p:sp>
      <p:sp>
        <p:nvSpPr>
          <p:cNvPr id="25" name="Shape 85"/>
          <p:cNvSpPr/>
          <p:nvPr/>
        </p:nvSpPr>
        <p:spPr>
          <a:xfrm>
            <a:off x="6206711" y="2127666"/>
            <a:ext cx="874731"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6" name="Shape 86"/>
          <p:cNvSpPr/>
          <p:nvPr/>
        </p:nvSpPr>
        <p:spPr>
          <a:xfrm>
            <a:off x="6235145" y="2180055"/>
            <a:ext cx="910433" cy="794075"/>
          </a:xfrm>
          <a:prstGeom prst="rect">
            <a:avLst/>
          </a:prstGeom>
          <a:solidFill>
            <a:schemeClr val="bg1">
              <a:lumMod val="85000"/>
            </a:schemeClr>
          </a:solidFill>
          <a:ln w="3175">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100" dirty="0"/>
              <a:t>Interaction Authorization Algorithms</a:t>
            </a:r>
          </a:p>
        </p:txBody>
      </p:sp>
      <p:sp>
        <p:nvSpPr>
          <p:cNvPr id="27" name="Shape 87"/>
          <p:cNvSpPr/>
          <p:nvPr/>
        </p:nvSpPr>
        <p:spPr>
          <a:xfrm>
            <a:off x="7402478" y="1764250"/>
            <a:ext cx="838994" cy="794075"/>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8" name="Shape 88"/>
          <p:cNvSpPr/>
          <p:nvPr/>
        </p:nvSpPr>
        <p:spPr>
          <a:xfrm>
            <a:off x="7459628" y="1811874"/>
            <a:ext cx="838995" cy="794076"/>
          </a:xfrm>
          <a:prstGeom prst="rect">
            <a:avLst/>
          </a:prstGeom>
          <a:solidFill>
            <a:schemeClr val="bg1">
              <a:lumMod val="85000"/>
            </a:schemeClr>
          </a:solidFill>
          <a:ln w="3175">
            <a:solidFill>
              <a:srgbClr val="53585F"/>
            </a:solidFill>
            <a:miter lim="400000"/>
          </a:ln>
        </p:spPr>
        <p:txBody>
          <a:bodyPr lIns="19049" tIns="19049" rIns="19049" bIns="19049" anchor="ctr"/>
          <a:lstStyle/>
          <a:p>
            <a:pPr defTabSz="321457">
              <a:defRPr sz="1200">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29" name="Shape 89"/>
          <p:cNvSpPr/>
          <p:nvPr/>
        </p:nvSpPr>
        <p:spPr>
          <a:xfrm>
            <a:off x="7531065" y="1864262"/>
            <a:ext cx="838995" cy="794076"/>
          </a:xfrm>
          <a:prstGeom prst="rect">
            <a:avLst/>
          </a:prstGeom>
          <a:solidFill>
            <a:schemeClr val="bg1">
              <a:lumMod val="85000"/>
            </a:schemeClr>
          </a:solidFill>
          <a:ln w="3175">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effectLst/>
              </a:defRPr>
            </a:pPr>
            <a:r>
              <a:rPr sz="1100" dirty="0"/>
              <a:t>Passive Monitoring Algorithms</a:t>
            </a:r>
          </a:p>
        </p:txBody>
      </p:sp>
      <p:sp>
        <p:nvSpPr>
          <p:cNvPr id="30" name="Shape 90"/>
          <p:cNvSpPr/>
          <p:nvPr/>
        </p:nvSpPr>
        <p:spPr>
          <a:xfrm flipV="1">
            <a:off x="898077" y="1919824"/>
            <a:ext cx="1" cy="1353563"/>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1" name="Shape 91"/>
          <p:cNvSpPr/>
          <p:nvPr/>
        </p:nvSpPr>
        <p:spPr>
          <a:xfrm>
            <a:off x="991909" y="3448045"/>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2" name="Shape 92"/>
          <p:cNvSpPr/>
          <p:nvPr/>
        </p:nvSpPr>
        <p:spPr>
          <a:xfrm>
            <a:off x="989563" y="1754206"/>
            <a:ext cx="298622" cy="294763"/>
          </a:xfrm>
          <a:prstGeom prst="roundRect">
            <a:avLst>
              <a:gd name="adj" fmla="val 18995"/>
            </a:avLst>
          </a:prstGeom>
          <a:solidFill>
            <a:srgbClr val="D17F15"/>
          </a:solidFill>
          <a:ln w="12700">
            <a:solidFill>
              <a:srgbClr val="53585F"/>
            </a:solidFill>
            <a:miter lim="400000"/>
          </a:ln>
        </p:spPr>
        <p:txBody>
          <a:bodyPr lIns="19049" tIns="19049" rIns="19049" bIns="19049" anchor="ctr"/>
          <a:lstStyle/>
          <a:p>
            <a:pPr defTabSz="321457">
              <a:defRPr sz="8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pPr>
            <a:endParaRPr/>
          </a:p>
        </p:txBody>
      </p:sp>
      <p:sp>
        <p:nvSpPr>
          <p:cNvPr id="33" name="Shape 93"/>
          <p:cNvSpPr/>
          <p:nvPr/>
        </p:nvSpPr>
        <p:spPr>
          <a:xfrm>
            <a:off x="499694" y="1589342"/>
            <a:ext cx="795599" cy="320204"/>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1</a:t>
            </a:r>
          </a:p>
        </p:txBody>
      </p:sp>
      <p:sp>
        <p:nvSpPr>
          <p:cNvPr id="34" name="Shape 94"/>
          <p:cNvSpPr/>
          <p:nvPr/>
        </p:nvSpPr>
        <p:spPr>
          <a:xfrm>
            <a:off x="1348203" y="1756587"/>
            <a:ext cx="457982" cy="1"/>
          </a:xfrm>
          <a:prstGeom prst="line">
            <a:avLst/>
          </a:prstGeom>
          <a:ln w="12700">
            <a:solidFill/>
            <a:miter lim="400000"/>
            <a:tailEnd type="triangle"/>
          </a:ln>
        </p:spPr>
        <p:txBody>
          <a:bodyPr lIns="19049" tIns="19049" rIns="19049" bIns="19049" anchor="ctr"/>
          <a:lstStyle/>
          <a:p>
            <a:pPr defTabSz="321457">
              <a:defRPr sz="800"/>
            </a:pPr>
            <a:endParaRPr/>
          </a:p>
        </p:txBody>
      </p:sp>
      <p:sp>
        <p:nvSpPr>
          <p:cNvPr id="35" name="Shape 95"/>
          <p:cNvSpPr/>
          <p:nvPr/>
        </p:nvSpPr>
        <p:spPr>
          <a:xfrm>
            <a:off x="499694" y="3275222"/>
            <a:ext cx="795599" cy="320205"/>
          </a:xfrm>
          <a:prstGeom prst="rect">
            <a:avLst/>
          </a:prstGeom>
          <a:solidFill/>
          <a:ln w="12700">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6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solidFill>
                  <a:schemeClr val="bg1"/>
                </a:solidFill>
              </a:rPr>
              <a:t>Service 2</a:t>
            </a:r>
          </a:p>
        </p:txBody>
      </p:sp>
      <p:sp>
        <p:nvSpPr>
          <p:cNvPr id="36" name="Shape 96"/>
          <p:cNvSpPr/>
          <p:nvPr/>
        </p:nvSpPr>
        <p:spPr>
          <a:xfrm>
            <a:off x="1288185" y="3384628"/>
            <a:ext cx="2352311" cy="384917"/>
          </a:xfrm>
          <a:custGeom>
            <a:avLst/>
            <a:gdLst/>
            <a:ahLst/>
            <a:cxnLst>
              <a:cxn ang="0">
                <a:pos x="wd2" y="hd2"/>
              </a:cxn>
              <a:cxn ang="5400000">
                <a:pos x="wd2" y="hd2"/>
              </a:cxn>
              <a:cxn ang="10800000">
                <a:pos x="wd2" y="hd2"/>
              </a:cxn>
              <a:cxn ang="16200000">
                <a:pos x="wd2" y="hd2"/>
              </a:cxn>
            </a:cxnLst>
            <a:rect l="0" t="0" r="r" b="b"/>
            <a:pathLst>
              <a:path w="21600" h="20839" extrusionOk="0">
                <a:moveTo>
                  <a:pt x="0" y="20262"/>
                </a:moveTo>
                <a:cubicBezTo>
                  <a:pt x="3883" y="21600"/>
                  <a:pt x="7848" y="20600"/>
                  <a:pt x="11520" y="17357"/>
                </a:cubicBezTo>
                <a:cubicBezTo>
                  <a:pt x="15496" y="13846"/>
                  <a:pt x="18983" y="7842"/>
                  <a:pt x="21600" y="0"/>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37" name="Shape 97"/>
          <p:cNvSpPr/>
          <p:nvPr/>
        </p:nvSpPr>
        <p:spPr>
          <a:xfrm>
            <a:off x="1143347" y="2085672"/>
            <a:ext cx="2490094" cy="1406345"/>
          </a:xfrm>
          <a:custGeom>
            <a:avLst/>
            <a:gdLst/>
            <a:ahLst/>
            <a:cxnLst>
              <a:cxn ang="0">
                <a:pos x="wd2" y="hd2"/>
              </a:cxn>
              <a:cxn ang="5400000">
                <a:pos x="wd2" y="hd2"/>
              </a:cxn>
              <a:cxn ang="10800000">
                <a:pos x="wd2" y="hd2"/>
              </a:cxn>
              <a:cxn ang="16200000">
                <a:pos x="wd2" y="hd2"/>
              </a:cxn>
            </a:cxnLst>
            <a:rect l="0" t="0" r="r" b="b"/>
            <a:pathLst>
              <a:path w="21600" h="20598" extrusionOk="0">
                <a:moveTo>
                  <a:pt x="0" y="0"/>
                </a:moveTo>
                <a:cubicBezTo>
                  <a:pt x="2626" y="9167"/>
                  <a:pt x="6181" y="15721"/>
                  <a:pt x="10164" y="18741"/>
                </a:cubicBezTo>
                <a:cubicBezTo>
                  <a:pt x="13936" y="21600"/>
                  <a:pt x="17917" y="21150"/>
                  <a:pt x="21600" y="17447"/>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38" name="Shape 98"/>
          <p:cNvSpPr/>
          <p:nvPr/>
        </p:nvSpPr>
        <p:spPr>
          <a:xfrm>
            <a:off x="1332114" y="1930314"/>
            <a:ext cx="764653" cy="1454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69" y="88"/>
                </a:lnTo>
                <a:lnTo>
                  <a:pt x="7939" y="21595"/>
                </a:lnTo>
                <a:lnTo>
                  <a:pt x="0" y="21600"/>
                </a:lnTo>
              </a:path>
            </a:pathLst>
          </a:custGeom>
          <a:ln w="12700">
            <a:solidFill>
              <a:srgbClr val="6EC038"/>
            </a:solidFill>
            <a:miter lim="400000"/>
            <a:tailEnd type="triangle"/>
          </a:ln>
        </p:spPr>
        <p:txBody>
          <a:bodyPr lIns="19049" tIns="19049" rIns="19049" bIns="19049" anchor="ctr"/>
          <a:lstStyle/>
          <a:p>
            <a:pPr defTabSz="321457">
              <a:defRPr sz="800"/>
            </a:pPr>
            <a:endParaRPr/>
          </a:p>
        </p:txBody>
      </p:sp>
      <p:sp>
        <p:nvSpPr>
          <p:cNvPr id="39" name="Shape 99"/>
          <p:cNvSpPr/>
          <p:nvPr/>
        </p:nvSpPr>
        <p:spPr>
          <a:xfrm>
            <a:off x="1338543" y="2181681"/>
            <a:ext cx="758223" cy="131033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962" y="36"/>
                </a:lnTo>
                <a:lnTo>
                  <a:pt x="12950" y="21555"/>
                </a:lnTo>
                <a:lnTo>
                  <a:pt x="0" y="21600"/>
                </a:lnTo>
              </a:path>
            </a:pathLst>
          </a:custGeom>
          <a:ln w="12700">
            <a:solidFill>
              <a:schemeClr val="tx2">
                <a:lumMod val="60000"/>
                <a:lumOff val="40000"/>
              </a:schemeClr>
            </a:solidFill>
            <a:miter lim="400000"/>
            <a:tailEnd type="triangle"/>
          </a:ln>
        </p:spPr>
        <p:txBody>
          <a:bodyPr lIns="19049" tIns="19049" rIns="19049" bIns="19049" anchor="ctr"/>
          <a:lstStyle/>
          <a:p>
            <a:pPr defTabSz="321457">
              <a:defRPr sz="800"/>
            </a:pPr>
            <a:endParaRPr/>
          </a:p>
        </p:txBody>
      </p:sp>
      <p:sp>
        <p:nvSpPr>
          <p:cNvPr id="40" name="Shape 100"/>
          <p:cNvSpPr/>
          <p:nvPr/>
        </p:nvSpPr>
        <p:spPr>
          <a:xfrm>
            <a:off x="2101298" y="2099744"/>
            <a:ext cx="607721" cy="267448"/>
          </a:xfrm>
          <a:prstGeom prst="rect">
            <a:avLst/>
          </a:prstGeom>
          <a:solidFill>
            <a:schemeClr val="tx2">
              <a:lumMod val="60000"/>
              <a:lumOff val="40000"/>
            </a:schemeClr>
          </a:solidFill>
          <a:ln w="12700">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sz="1100" dirty="0"/>
              <a:t>Active</a:t>
            </a:r>
          </a:p>
        </p:txBody>
      </p:sp>
      <p:sp>
        <p:nvSpPr>
          <p:cNvPr id="41" name="Shape 101"/>
          <p:cNvSpPr/>
          <p:nvPr/>
        </p:nvSpPr>
        <p:spPr>
          <a:xfrm>
            <a:off x="1313157" y="1559968"/>
            <a:ext cx="518797" cy="177665"/>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lstStyle>
            <a:lvl1pPr algn="l" defTabSz="457200">
              <a:defRPr sz="1200"/>
            </a:lvl1pPr>
          </a:lstStyle>
          <a:p>
            <a:pPr lvl="0">
              <a:defRPr sz="1800"/>
            </a:pPr>
            <a:r>
              <a:rPr sz="1100" dirty="0"/>
              <a:t>request</a:t>
            </a:r>
          </a:p>
        </p:txBody>
      </p:sp>
      <p:sp>
        <p:nvSpPr>
          <p:cNvPr id="42" name="Shape 102"/>
          <p:cNvSpPr/>
          <p:nvPr/>
        </p:nvSpPr>
        <p:spPr>
          <a:xfrm>
            <a:off x="274864" y="2733524"/>
            <a:ext cx="623213" cy="17052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lstStyle>
            <a:lvl1pPr algn="l" defTabSz="457200">
              <a:defRPr sz="1200"/>
            </a:lvl1pPr>
          </a:lstStyle>
          <a:p>
            <a:pPr lvl="0">
              <a:defRPr sz="1800"/>
            </a:pPr>
            <a:r>
              <a:rPr sz="1100" dirty="0"/>
              <a:t>response</a:t>
            </a:r>
          </a:p>
        </p:txBody>
      </p:sp>
      <p:sp>
        <p:nvSpPr>
          <p:cNvPr id="43" name="Shape 103"/>
          <p:cNvSpPr/>
          <p:nvPr/>
        </p:nvSpPr>
        <p:spPr>
          <a:xfrm>
            <a:off x="1096167" y="2938721"/>
            <a:ext cx="591256" cy="157306"/>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lstStyle>
            <a:lvl1pPr algn="l" defTabSz="457200">
              <a:defRPr sz="1200"/>
            </a:lvl1pPr>
          </a:lstStyle>
          <a:p>
            <a:pPr lvl="0">
              <a:defRPr sz="1800"/>
            </a:pPr>
            <a:r>
              <a:rPr sz="1100" dirty="0"/>
              <a:t>request</a:t>
            </a:r>
          </a:p>
        </p:txBody>
      </p:sp>
      <p:sp>
        <p:nvSpPr>
          <p:cNvPr id="44" name="Shape 104"/>
          <p:cNvSpPr/>
          <p:nvPr/>
        </p:nvSpPr>
        <p:spPr>
          <a:xfrm>
            <a:off x="1800838" y="2559747"/>
            <a:ext cx="926140" cy="31461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p>
            <a:pPr defTabSz="321457">
              <a:defRPr sz="1800"/>
            </a:pPr>
            <a:r>
              <a:rPr sz="1100" dirty="0"/>
              <a:t>request</a:t>
            </a:r>
          </a:p>
          <a:p>
            <a:pPr defTabSz="321457">
              <a:defRPr sz="1800"/>
            </a:pPr>
            <a:r>
              <a:rPr sz="1100" dirty="0"/>
              <a:t>(if authorized)</a:t>
            </a:r>
          </a:p>
        </p:txBody>
      </p:sp>
      <p:sp>
        <p:nvSpPr>
          <p:cNvPr id="48" name="Shape 75"/>
          <p:cNvSpPr/>
          <p:nvPr/>
        </p:nvSpPr>
        <p:spPr>
          <a:xfrm>
            <a:off x="4303512" y="3747865"/>
            <a:ext cx="1041840" cy="591998"/>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p>
            <a:pPr algn="ctr" defTabSz="457200"/>
            <a:r>
              <a:rPr lang="en-US" sz="1100" dirty="0">
                <a:solidFill>
                  <a:srgbClr val="000000"/>
                </a:solidFill>
                <a:latin typeface="Helvetica"/>
                <a:ea typeface="Helvetica"/>
                <a:cs typeface="Helvetica"/>
              </a:rPr>
              <a:t>Dynamic Service Composition</a:t>
            </a:r>
            <a:endParaRPr sz="1100" dirty="0">
              <a:solidFill>
                <a:srgbClr val="000000"/>
              </a:solidFill>
              <a:latin typeface="Helvetica"/>
              <a:ea typeface="Helvetica"/>
              <a:cs typeface="Helvetica"/>
            </a:endParaRPr>
          </a:p>
        </p:txBody>
      </p:sp>
      <p:sp>
        <p:nvSpPr>
          <p:cNvPr id="49" name="Shape 70"/>
          <p:cNvSpPr/>
          <p:nvPr/>
        </p:nvSpPr>
        <p:spPr>
          <a:xfrm>
            <a:off x="3654652" y="2627238"/>
            <a:ext cx="1154777" cy="346892"/>
          </a:xfrm>
          <a:prstGeom prst="rect">
            <a:avLst/>
          </a:prstGeom>
          <a:solidFill>
            <a:schemeClr val="bg1">
              <a:lumMod val="85000"/>
            </a:schemeClr>
          </a:solidFill>
          <a:ln w="12700">
            <a:solidFill>
              <a:srgbClr val="53585F"/>
            </a:solidFill>
            <a:miter lim="400000"/>
          </a:ln>
          <a:effectLst>
            <a:outerShdw blurRad="12700" dist="12700" dir="5400000" rotWithShape="0">
              <a:srgbClr val="000000">
                <a:alpha val="50000"/>
              </a:srgbClr>
            </a:outerShdw>
          </a:effectLst>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p>
            <a:pPr algn="ctr" defTabSz="457200"/>
            <a:r>
              <a:rPr lang="en-US" sz="1100" dirty="0">
                <a:solidFill>
                  <a:srgbClr val="000000"/>
                </a:solidFill>
                <a:latin typeface="Helvetica"/>
                <a:ea typeface="Helvetica"/>
                <a:cs typeface="Helvetica"/>
              </a:rPr>
              <a:t>Active Bundle State Listener</a:t>
            </a:r>
            <a:endParaRPr sz="1100" dirty="0">
              <a:solidFill>
                <a:srgbClr val="000000"/>
              </a:solidFill>
              <a:latin typeface="Helvetica"/>
              <a:ea typeface="Helvetica"/>
              <a:cs typeface="Helvetica"/>
            </a:endParaRPr>
          </a:p>
        </p:txBody>
      </p:sp>
      <p:sp>
        <p:nvSpPr>
          <p:cNvPr id="50" name="Shape 75"/>
          <p:cNvSpPr/>
          <p:nvPr/>
        </p:nvSpPr>
        <p:spPr>
          <a:xfrm>
            <a:off x="7442276" y="3950772"/>
            <a:ext cx="1144334" cy="390850"/>
          </a:xfrm>
          <a:prstGeom prst="rect">
            <a:avLst/>
          </a:prstGeom>
          <a:solidFill>
            <a:schemeClr val="bg1">
              <a:lumMod val="85000"/>
            </a:schemeClr>
          </a:solidFill>
          <a:ln w="12700">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lvl1pPr defTabSz="457200">
              <a:defRPr sz="1200">
                <a:solidFill>
                  <a:srgbClr val="FFFFFF"/>
                </a:solidFill>
                <a:effectLst>
                  <a:outerShdw blurRad="25400" dist="23998" dir="2700000" rotWithShape="0">
                    <a:srgbClr val="000000">
                      <a:alpha val="31034"/>
                    </a:srgbClr>
                  </a:outerShdw>
                </a:effectLst>
                <a:latin typeface="Helvetica"/>
                <a:ea typeface="Helvetica"/>
                <a:cs typeface="Helvetica"/>
                <a:sym typeface="Helvetica"/>
              </a:defRPr>
            </a:lvl1pPr>
          </a:lstStyle>
          <a:p>
            <a:pPr lvl="0" algn="ctr">
              <a:defRPr sz="1800">
                <a:solidFill>
                  <a:srgbClr val="000000"/>
                </a:solidFill>
                <a:effectLst/>
              </a:defRPr>
            </a:pPr>
            <a:r>
              <a:rPr lang="en-US" sz="1100" dirty="0" smtClean="0"/>
              <a:t>Trust Management</a:t>
            </a:r>
            <a:endParaRPr sz="1100" dirty="0"/>
          </a:p>
        </p:txBody>
      </p:sp>
      <p:cxnSp>
        <p:nvCxnSpPr>
          <p:cNvPr id="51" name="Straight Arrow Connector 50"/>
          <p:cNvCxnSpPr/>
          <p:nvPr/>
        </p:nvCxnSpPr>
        <p:spPr>
          <a:xfrm flipH="1">
            <a:off x="7924800" y="3595428"/>
            <a:ext cx="5555" cy="328872"/>
          </a:xfrm>
          <a:prstGeom prst="straightConnector1">
            <a:avLst/>
          </a:prstGeom>
          <a:ln w="12700" cap="flat">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2" name="Shape 80"/>
          <p:cNvSpPr/>
          <p:nvPr/>
        </p:nvSpPr>
        <p:spPr>
          <a:xfrm flipV="1">
            <a:off x="6631857" y="3595428"/>
            <a:ext cx="1187578" cy="4642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triangle"/>
          </a:ln>
        </p:spPr>
        <p:txBody>
          <a:bodyPr lIns="19049" tIns="19049" rIns="19049" bIns="19049" anchor="ctr"/>
          <a:lstStyle/>
          <a:p>
            <a:pPr defTabSz="321457">
              <a:defRPr sz="800"/>
            </a:pPr>
            <a:endParaRPr/>
          </a:p>
        </p:txBody>
      </p:sp>
      <p:sp>
        <p:nvSpPr>
          <p:cNvPr id="53" name="Shape 80"/>
          <p:cNvSpPr/>
          <p:nvPr/>
        </p:nvSpPr>
        <p:spPr>
          <a:xfrm flipV="1">
            <a:off x="5345352" y="3595427"/>
            <a:ext cx="2341390" cy="318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none"/>
          </a:ln>
        </p:spPr>
        <p:txBody>
          <a:bodyPr lIns="19049" tIns="19049" rIns="19049" bIns="19049" anchor="ctr"/>
          <a:lstStyle/>
          <a:p>
            <a:pPr defTabSz="321457">
              <a:defRPr sz="800"/>
            </a:pPr>
            <a:endParaRPr/>
          </a:p>
        </p:txBody>
      </p:sp>
      <p:sp>
        <p:nvSpPr>
          <p:cNvPr id="55" name="Shape 70"/>
          <p:cNvSpPr/>
          <p:nvPr/>
        </p:nvSpPr>
        <p:spPr>
          <a:xfrm>
            <a:off x="1313157" y="1308021"/>
            <a:ext cx="514801" cy="282528"/>
          </a:xfrm>
          <a:prstGeom prst="rect">
            <a:avLst/>
          </a:prstGeom>
          <a:solidFill>
            <a:srgbClr val="FF0000"/>
          </a:solidFill>
          <a:ln w="12700">
            <a:solidFill>
              <a:srgbClr val="53585F"/>
            </a:solidFill>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nchor="ctr"/>
          <a:lstStyle/>
          <a:p>
            <a:pPr algn="ctr" defTabSz="457200"/>
            <a:r>
              <a:rPr lang="en-US" sz="900" b="1" dirty="0" smtClean="0">
                <a:solidFill>
                  <a:srgbClr val="000000"/>
                </a:solidFill>
                <a:latin typeface="Helvetica"/>
                <a:ea typeface="Helvetica"/>
                <a:cs typeface="Helvetica"/>
              </a:rPr>
              <a:t>Active Bundle</a:t>
            </a:r>
            <a:endParaRPr sz="900" b="1" dirty="0">
              <a:solidFill>
                <a:srgbClr val="000000"/>
              </a:solidFill>
              <a:latin typeface="Helvetica"/>
              <a:ea typeface="Helvetica"/>
              <a:cs typeface="Helvetica"/>
            </a:endParaRPr>
          </a:p>
        </p:txBody>
      </p:sp>
      <p:cxnSp>
        <p:nvCxnSpPr>
          <p:cNvPr id="56" name="Elbow Connector 55"/>
          <p:cNvCxnSpPr>
            <a:stCxn id="48" idx="1"/>
            <a:endCxn id="5" idx="1"/>
          </p:cNvCxnSpPr>
          <p:nvPr/>
        </p:nvCxnSpPr>
        <p:spPr>
          <a:xfrm rot="10800000">
            <a:off x="423376" y="1999080"/>
            <a:ext cx="3880136" cy="2044785"/>
          </a:xfrm>
          <a:prstGeom prst="bentConnector3">
            <a:avLst>
              <a:gd name="adj1" fmla="val 105892"/>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7" name="Shape 102"/>
          <p:cNvSpPr/>
          <p:nvPr/>
        </p:nvSpPr>
        <p:spPr>
          <a:xfrm>
            <a:off x="2010264" y="4042453"/>
            <a:ext cx="1044933" cy="170520"/>
          </a:xfrm>
          <a:prstGeom prst="rect">
            <a:avLst/>
          </a:prstGeom>
          <a:ln w="12700">
            <a:miter lim="400000"/>
          </a:ln>
          <a:extLst>
            <a:ext uri="{C572A759-6A51-4108-AA02-DFA0A04FC94B}">
              <ma14:wrappingTextBoxFlag xmlns="" xmlns:ma14="http://schemas.microsoft.com/office/mac/drawingml/2011/main" xmlns:mv="urn:schemas-microsoft-com:mac:vml" xmlns:mc="http://schemas.openxmlformats.org/markup-compatibility/2006" val="1"/>
            </a:ext>
          </a:extLst>
        </p:spPr>
        <p:txBody>
          <a:bodyPr lIns="19049" tIns="19049" rIns="19049" bIns="19049"/>
          <a:lstStyle>
            <a:lvl1pPr algn="l" defTabSz="457200">
              <a:defRPr sz="1200"/>
            </a:lvl1pPr>
          </a:lstStyle>
          <a:p>
            <a:pPr lvl="0">
              <a:defRPr sz="1800"/>
            </a:pPr>
            <a:r>
              <a:rPr lang="en-US" sz="1100" dirty="0"/>
              <a:t>r</a:t>
            </a:r>
            <a:r>
              <a:rPr sz="1100" dirty="0" smtClean="0"/>
              <a:t>e</a:t>
            </a:r>
            <a:r>
              <a:rPr lang="en-US" sz="1100" dirty="0" smtClean="0"/>
              <a:t>configuration</a:t>
            </a:r>
          </a:p>
          <a:p>
            <a:pPr lvl="0">
              <a:defRPr sz="1800"/>
            </a:pPr>
            <a:endParaRPr sz="1100" dirty="0"/>
          </a:p>
        </p:txBody>
      </p:sp>
      <p:sp>
        <p:nvSpPr>
          <p:cNvPr id="58" name="Shape 96"/>
          <p:cNvSpPr/>
          <p:nvPr/>
        </p:nvSpPr>
        <p:spPr>
          <a:xfrm>
            <a:off x="1288185" y="2982509"/>
            <a:ext cx="2504711" cy="613591"/>
          </a:xfrm>
          <a:custGeom>
            <a:avLst/>
            <a:gdLst/>
            <a:ahLst/>
            <a:cxnLst>
              <a:cxn ang="0">
                <a:pos x="wd2" y="hd2"/>
              </a:cxn>
              <a:cxn ang="5400000">
                <a:pos x="wd2" y="hd2"/>
              </a:cxn>
              <a:cxn ang="10800000">
                <a:pos x="wd2" y="hd2"/>
              </a:cxn>
              <a:cxn ang="16200000">
                <a:pos x="wd2" y="hd2"/>
              </a:cxn>
            </a:cxnLst>
            <a:rect l="0" t="0" r="r" b="b"/>
            <a:pathLst>
              <a:path w="21600" h="20839" extrusionOk="0">
                <a:moveTo>
                  <a:pt x="0" y="20262"/>
                </a:moveTo>
                <a:cubicBezTo>
                  <a:pt x="3883" y="21600"/>
                  <a:pt x="7848" y="20600"/>
                  <a:pt x="11520" y="17357"/>
                </a:cubicBezTo>
                <a:cubicBezTo>
                  <a:pt x="15496" y="13846"/>
                  <a:pt x="18983" y="7842"/>
                  <a:pt x="21600" y="0"/>
                </a:cubicBezTo>
              </a:path>
            </a:pathLst>
          </a:custGeom>
          <a:ln w="12700">
            <a:solidFill>
              <a:srgbClr val="FF0000"/>
            </a:solidFill>
            <a:prstDash val="sysDot"/>
            <a:miter lim="400000"/>
            <a:tailEnd type="triangle"/>
          </a:ln>
        </p:spPr>
        <p:txBody>
          <a:bodyPr lIns="19049" tIns="19049" rIns="19049" bIns="19049" anchor="ctr"/>
          <a:lstStyle/>
          <a:p>
            <a:pPr defTabSz="321457">
              <a:defRPr sz="800"/>
            </a:pPr>
            <a:endParaRPr/>
          </a:p>
        </p:txBody>
      </p:sp>
      <p:sp>
        <p:nvSpPr>
          <p:cNvPr id="2" name="Rectangle 1"/>
          <p:cNvSpPr/>
          <p:nvPr/>
        </p:nvSpPr>
        <p:spPr>
          <a:xfrm>
            <a:off x="5486118" y="1096140"/>
            <a:ext cx="1916360" cy="369332"/>
          </a:xfrm>
          <a:prstGeom prst="rect">
            <a:avLst/>
          </a:prstGeom>
        </p:spPr>
        <p:txBody>
          <a:bodyPr wrap="none">
            <a:spAutoFit/>
          </a:bodyPr>
          <a:lstStyle/>
          <a:p>
            <a:pPr algn="ctr" defTabSz="321457">
              <a:defRPr sz="1800"/>
            </a:pPr>
            <a:r>
              <a:rPr lang="en-US" b="1" dirty="0">
                <a:effectLst>
                  <a:outerShdw blurRad="25400" dist="23998" dir="2700000" rotWithShape="0">
                    <a:srgbClr val="000000">
                      <a:alpha val="31034"/>
                    </a:srgbClr>
                  </a:outerShdw>
                </a:effectLst>
                <a:latin typeface="Helvetica"/>
                <a:ea typeface="Helvetica"/>
                <a:cs typeface="Helvetica"/>
                <a:sym typeface="Helvetica"/>
              </a:rPr>
              <a:t>Service Monitor</a:t>
            </a:r>
          </a:p>
        </p:txBody>
      </p:sp>
      <p:sp>
        <p:nvSpPr>
          <p:cNvPr id="59" name="Rectangle 58"/>
          <p:cNvSpPr/>
          <p:nvPr/>
        </p:nvSpPr>
        <p:spPr>
          <a:xfrm>
            <a:off x="127000" y="4479836"/>
            <a:ext cx="8839200" cy="2062103"/>
          </a:xfrm>
          <a:prstGeom prst="rect">
            <a:avLst/>
          </a:prstGeom>
        </p:spPr>
        <p:txBody>
          <a:bodyPr wrap="square">
            <a:spAutoFit/>
          </a:bodyPr>
          <a:lstStyle/>
          <a:p>
            <a:pPr marL="285750" indent="-285750">
              <a:buFont typeface="Arial"/>
              <a:buChar char="•"/>
            </a:pPr>
            <a:r>
              <a:rPr lang="en-US" sz="1600" dirty="0" smtClean="0"/>
              <a:t>Service monitor intercepts all client-service/service-service interactions.</a:t>
            </a:r>
          </a:p>
          <a:p>
            <a:pPr marL="285750" indent="-285750">
              <a:buFont typeface="Arial"/>
              <a:buChar char="•"/>
            </a:pPr>
            <a:r>
              <a:rPr lang="en-US" sz="1600" dirty="0" smtClean="0"/>
              <a:t>The </a:t>
            </a:r>
            <a:r>
              <a:rPr lang="en-US" sz="1600" dirty="0"/>
              <a:t>approach aims to provide a unified security architecture for </a:t>
            </a:r>
            <a:r>
              <a:rPr lang="en-US" sz="1600" dirty="0" smtClean="0"/>
              <a:t>SOA </a:t>
            </a:r>
            <a:r>
              <a:rPr lang="en-US" sz="1600" dirty="0"/>
              <a:t>and </a:t>
            </a:r>
            <a:r>
              <a:rPr lang="en-US" sz="1600" dirty="0" smtClean="0"/>
              <a:t>cloud by </a:t>
            </a:r>
            <a:r>
              <a:rPr lang="en-US" sz="1600" dirty="0"/>
              <a:t>integrating components </a:t>
            </a:r>
            <a:r>
              <a:rPr lang="en-US" sz="1600" dirty="0" smtClean="0"/>
              <a:t>for: </a:t>
            </a:r>
            <a:endParaRPr lang="en-US" sz="1600" dirty="0"/>
          </a:p>
          <a:p>
            <a:pPr marL="742950" lvl="1" indent="-285750">
              <a:buFont typeface="Arial"/>
              <a:buChar char="•"/>
            </a:pPr>
            <a:r>
              <a:rPr lang="en-US" sz="1600" i="1" dirty="0"/>
              <a:t>S</a:t>
            </a:r>
            <a:r>
              <a:rPr lang="en-US" sz="1600" i="1" dirty="0" smtClean="0"/>
              <a:t>ervice trust management</a:t>
            </a:r>
            <a:endParaRPr lang="en-US" sz="1600" dirty="0"/>
          </a:p>
          <a:p>
            <a:pPr marL="742950" lvl="1" indent="-285750">
              <a:buFont typeface="Arial"/>
              <a:buChar char="•"/>
            </a:pPr>
            <a:r>
              <a:rPr lang="en-US" sz="1600" i="1" dirty="0"/>
              <a:t>I</a:t>
            </a:r>
            <a:r>
              <a:rPr lang="en-US" sz="1600" i="1" dirty="0" smtClean="0"/>
              <a:t>nteraction authorization </a:t>
            </a:r>
            <a:r>
              <a:rPr lang="en-US" sz="1600" dirty="0" smtClean="0"/>
              <a:t>between different services</a:t>
            </a:r>
          </a:p>
          <a:p>
            <a:pPr marL="742950" lvl="1" indent="-285750">
              <a:buFont typeface="Arial"/>
              <a:buChar char="•"/>
            </a:pPr>
            <a:r>
              <a:rPr lang="en-US" sz="1600" i="1" dirty="0"/>
              <a:t>A</a:t>
            </a:r>
            <a:r>
              <a:rPr lang="en-US" sz="1600" i="1" dirty="0" smtClean="0"/>
              <a:t>nomaly detection </a:t>
            </a:r>
            <a:r>
              <a:rPr lang="en-US" sz="1600" dirty="0" smtClean="0"/>
              <a:t>based on service behavior</a:t>
            </a:r>
          </a:p>
          <a:p>
            <a:pPr marL="742950" lvl="1" indent="-285750">
              <a:buFont typeface="Arial"/>
              <a:buChar char="•"/>
            </a:pPr>
            <a:r>
              <a:rPr lang="en-US" sz="1600" i="1" dirty="0"/>
              <a:t>D</a:t>
            </a:r>
            <a:r>
              <a:rPr lang="en-US" sz="1600" i="1" dirty="0" smtClean="0"/>
              <a:t>ynamic service composition</a:t>
            </a:r>
            <a:endParaRPr lang="en-US" sz="1600" dirty="0"/>
          </a:p>
          <a:p>
            <a:pPr marL="742950" lvl="1" indent="-285750">
              <a:buFont typeface="Arial"/>
              <a:buChar char="•"/>
            </a:pPr>
            <a:r>
              <a:rPr lang="en-US" sz="1600" i="1" dirty="0"/>
              <a:t>S</a:t>
            </a:r>
            <a:r>
              <a:rPr lang="en-US" sz="1600" i="1" dirty="0" smtClean="0"/>
              <a:t>ecure data dissemination </a:t>
            </a:r>
            <a:r>
              <a:rPr lang="en-US" sz="1600" dirty="0" smtClean="0"/>
              <a:t>using active bundles</a:t>
            </a:r>
            <a:endParaRPr lang="en-US" sz="1600" dirty="0"/>
          </a:p>
        </p:txBody>
      </p:sp>
      <p:sp>
        <p:nvSpPr>
          <p:cNvPr id="60" name="Shape 80"/>
          <p:cNvSpPr/>
          <p:nvPr/>
        </p:nvSpPr>
        <p:spPr>
          <a:xfrm flipV="1">
            <a:off x="5334000" y="4165599"/>
            <a:ext cx="292100" cy="507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54" y="310"/>
                  <a:pt x="11545" y="2812"/>
                  <a:pt x="15580" y="6973"/>
                </a:cubicBezTo>
                <a:cubicBezTo>
                  <a:pt x="19449" y="10962"/>
                  <a:pt x="21597" y="16182"/>
                  <a:pt x="21600" y="21600"/>
                </a:cubicBezTo>
              </a:path>
            </a:pathLst>
          </a:custGeom>
          <a:ln w="12700">
            <a:solidFill/>
            <a:miter lim="400000"/>
            <a:headEnd type="triangle"/>
            <a:tailEnd type="none"/>
          </a:ln>
        </p:spPr>
        <p:txBody>
          <a:bodyPr lIns="19049" tIns="19049" rIns="19049" bIns="19049" anchor="ctr"/>
          <a:lstStyle/>
          <a:p>
            <a:pPr defTabSz="321457">
              <a:defRPr sz="800"/>
            </a:pPr>
            <a:endParaRPr/>
          </a:p>
        </p:txBody>
      </p:sp>
      <p:sp>
        <p:nvSpPr>
          <p:cNvPr id="61"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16</a:t>
            </a:fld>
            <a:endParaRPr lang="en-US" dirty="0"/>
          </a:p>
        </p:txBody>
      </p:sp>
    </p:spTree>
    <p:extLst>
      <p:ext uri="{BB962C8B-B14F-4D97-AF65-F5344CB8AC3E}">
        <p14:creationId xmlns:p14="http://schemas.microsoft.com/office/powerpoint/2010/main" val="68890413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Security in Trusted and </a:t>
            </a:r>
            <a:r>
              <a:rPr lang="en-US" dirty="0" err="1" smtClean="0"/>
              <a:t>Untrusted</a:t>
            </a:r>
            <a:r>
              <a:rPr lang="en-US" dirty="0" smtClean="0"/>
              <a:t> SOA and Cloud</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sp>
        <p:nvSpPr>
          <p:cNvPr id="6" name="Rectangle 5"/>
          <p:cNvSpPr/>
          <p:nvPr/>
        </p:nvSpPr>
        <p:spPr>
          <a:xfrm>
            <a:off x="3626557" y="1092200"/>
            <a:ext cx="1763888" cy="5378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Callout 6"/>
          <p:cNvSpPr/>
          <p:nvPr/>
        </p:nvSpPr>
        <p:spPr>
          <a:xfrm>
            <a:off x="156635" y="3715450"/>
            <a:ext cx="3032482" cy="987779"/>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13201" y="1155696"/>
            <a:ext cx="1099755" cy="400110"/>
          </a:xfrm>
          <a:prstGeom prst="rect">
            <a:avLst/>
          </a:prstGeom>
          <a:noFill/>
        </p:spPr>
        <p:txBody>
          <a:bodyPr wrap="none" rtlCol="0">
            <a:spAutoFit/>
          </a:bodyPr>
          <a:lstStyle/>
          <a:p>
            <a:r>
              <a:rPr lang="en-US" sz="2000" dirty="0" smtClean="0"/>
              <a:t>Browser</a:t>
            </a:r>
            <a:endParaRPr lang="en-US" sz="2000" dirty="0"/>
          </a:p>
        </p:txBody>
      </p:sp>
      <p:sp>
        <p:nvSpPr>
          <p:cNvPr id="9" name="Diamond 8"/>
          <p:cNvSpPr/>
          <p:nvPr/>
        </p:nvSpPr>
        <p:spPr>
          <a:xfrm>
            <a:off x="2057400" y="1958618"/>
            <a:ext cx="5067300" cy="6448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492479" y="1063971"/>
            <a:ext cx="561622" cy="714029"/>
          </a:xfrm>
          <a:prstGeom prst="rect">
            <a:avLst/>
          </a:prstGeom>
        </p:spPr>
      </p:pic>
      <p:cxnSp>
        <p:nvCxnSpPr>
          <p:cNvPr id="11" name="Straight Connector 10"/>
          <p:cNvCxnSpPr/>
          <p:nvPr/>
        </p:nvCxnSpPr>
        <p:spPr>
          <a:xfrm>
            <a:off x="4572001" y="1630060"/>
            <a:ext cx="0" cy="31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3"/>
          </p:cNvCxnSpPr>
          <p:nvPr/>
        </p:nvCxnSpPr>
        <p:spPr>
          <a:xfrm flipV="1">
            <a:off x="7124700" y="2273300"/>
            <a:ext cx="444500" cy="77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11300" y="2286000"/>
            <a:ext cx="12700" cy="146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1075833" y="1334906"/>
            <a:ext cx="2508388" cy="2500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43194" y="993419"/>
            <a:ext cx="1928733" cy="400110"/>
          </a:xfrm>
          <a:prstGeom prst="rect">
            <a:avLst/>
          </a:prstGeom>
          <a:noFill/>
        </p:spPr>
        <p:txBody>
          <a:bodyPr wrap="none" rtlCol="0">
            <a:spAutoFit/>
          </a:bodyPr>
          <a:lstStyle/>
          <a:p>
            <a:r>
              <a:rPr lang="en-US" sz="2000" dirty="0" smtClean="0"/>
              <a:t>Service request</a:t>
            </a:r>
            <a:endParaRPr lang="en-US" sz="2000" dirty="0"/>
          </a:p>
        </p:txBody>
      </p:sp>
      <p:sp>
        <p:nvSpPr>
          <p:cNvPr id="18" name="TextBox 17"/>
          <p:cNvSpPr txBox="1"/>
          <p:nvPr/>
        </p:nvSpPr>
        <p:spPr>
          <a:xfrm>
            <a:off x="3352800" y="1973508"/>
            <a:ext cx="2539999" cy="584776"/>
          </a:xfrm>
          <a:prstGeom prst="rect">
            <a:avLst/>
          </a:prstGeom>
          <a:noFill/>
        </p:spPr>
        <p:txBody>
          <a:bodyPr wrap="square" rtlCol="0">
            <a:spAutoFit/>
          </a:bodyPr>
          <a:lstStyle/>
          <a:p>
            <a:pPr algn="ctr"/>
            <a:r>
              <a:rPr lang="en-US" sz="1600" dirty="0"/>
              <a:t>a</a:t>
            </a:r>
            <a:r>
              <a:rPr lang="en-US" sz="1600" dirty="0" smtClean="0"/>
              <a:t>nalyze request source based on W3C standards</a:t>
            </a:r>
            <a:endParaRPr lang="en-US" sz="1600" dirty="0"/>
          </a:p>
        </p:txBody>
      </p:sp>
      <p:sp>
        <p:nvSpPr>
          <p:cNvPr id="19" name="TextBox 18"/>
          <p:cNvSpPr txBox="1"/>
          <p:nvPr/>
        </p:nvSpPr>
        <p:spPr>
          <a:xfrm>
            <a:off x="470129" y="1983385"/>
            <a:ext cx="1751902" cy="338554"/>
          </a:xfrm>
          <a:prstGeom prst="rect">
            <a:avLst/>
          </a:prstGeom>
          <a:noFill/>
        </p:spPr>
        <p:txBody>
          <a:bodyPr wrap="none" rtlCol="0">
            <a:spAutoFit/>
          </a:bodyPr>
          <a:lstStyle/>
          <a:p>
            <a:pPr algn="ctr"/>
            <a:r>
              <a:rPr lang="en-US" sz="1600" dirty="0" smtClean="0">
                <a:solidFill>
                  <a:srgbClr val="FF0000"/>
                </a:solidFill>
              </a:rPr>
              <a:t>Insecure browser</a:t>
            </a:r>
          </a:p>
        </p:txBody>
      </p:sp>
      <p:sp>
        <p:nvSpPr>
          <p:cNvPr id="20" name="TextBox 19"/>
          <p:cNvSpPr txBox="1"/>
          <p:nvPr/>
        </p:nvSpPr>
        <p:spPr>
          <a:xfrm>
            <a:off x="6974586" y="1969273"/>
            <a:ext cx="1585089" cy="338554"/>
          </a:xfrm>
          <a:prstGeom prst="rect">
            <a:avLst/>
          </a:prstGeom>
          <a:noFill/>
        </p:spPr>
        <p:txBody>
          <a:bodyPr wrap="none" rtlCol="0">
            <a:spAutoFit/>
          </a:bodyPr>
          <a:lstStyle/>
          <a:p>
            <a:pPr algn="ctr"/>
            <a:r>
              <a:rPr lang="en-US" sz="1600" dirty="0">
                <a:solidFill>
                  <a:srgbClr val="3366FF"/>
                </a:solidFill>
              </a:rPr>
              <a:t>S</a:t>
            </a:r>
            <a:r>
              <a:rPr lang="en-US" sz="1600" dirty="0" smtClean="0">
                <a:solidFill>
                  <a:srgbClr val="3366FF"/>
                </a:solidFill>
              </a:rPr>
              <a:t>ecure browser</a:t>
            </a:r>
          </a:p>
        </p:txBody>
      </p:sp>
      <p:sp>
        <p:nvSpPr>
          <p:cNvPr id="21" name="TextBox 20"/>
          <p:cNvSpPr txBox="1"/>
          <p:nvPr/>
        </p:nvSpPr>
        <p:spPr>
          <a:xfrm>
            <a:off x="-65802" y="2644144"/>
            <a:ext cx="1584288" cy="830997"/>
          </a:xfrm>
          <a:prstGeom prst="rect">
            <a:avLst/>
          </a:prstGeom>
          <a:noFill/>
        </p:spPr>
        <p:txBody>
          <a:bodyPr wrap="none" rtlCol="0">
            <a:spAutoFit/>
          </a:bodyPr>
          <a:lstStyle/>
          <a:p>
            <a:pPr algn="ctr"/>
            <a:r>
              <a:rPr lang="en-US" sz="1600" dirty="0" smtClean="0">
                <a:solidFill>
                  <a:srgbClr val="FF0000"/>
                </a:solidFill>
              </a:rPr>
              <a:t>Send active </a:t>
            </a:r>
          </a:p>
          <a:p>
            <a:pPr algn="ctr"/>
            <a:r>
              <a:rPr lang="en-US" sz="1600" dirty="0">
                <a:solidFill>
                  <a:srgbClr val="FF0000"/>
                </a:solidFill>
              </a:rPr>
              <a:t>b</a:t>
            </a:r>
            <a:r>
              <a:rPr lang="en-US" sz="1600" dirty="0" smtClean="0">
                <a:solidFill>
                  <a:srgbClr val="FF0000"/>
                </a:solidFill>
              </a:rPr>
              <a:t>undle to cloud </a:t>
            </a:r>
          </a:p>
          <a:p>
            <a:pPr algn="ctr"/>
            <a:r>
              <a:rPr lang="en-US" sz="1600" dirty="0">
                <a:solidFill>
                  <a:srgbClr val="FF0000"/>
                </a:solidFill>
              </a:rPr>
              <a:t>f</a:t>
            </a:r>
            <a:r>
              <a:rPr lang="en-US" sz="1600" dirty="0" smtClean="0">
                <a:solidFill>
                  <a:srgbClr val="FF0000"/>
                </a:solidFill>
              </a:rPr>
              <a:t>or execution</a:t>
            </a:r>
            <a:endParaRPr lang="en-US" sz="1600" dirty="0">
              <a:solidFill>
                <a:srgbClr val="FF0000"/>
              </a:solidFill>
            </a:endParaRPr>
          </a:p>
        </p:txBody>
      </p:sp>
      <p:sp>
        <p:nvSpPr>
          <p:cNvPr id="23" name="TextBox 22"/>
          <p:cNvSpPr txBox="1"/>
          <p:nvPr/>
        </p:nvSpPr>
        <p:spPr>
          <a:xfrm>
            <a:off x="635000" y="6445315"/>
            <a:ext cx="1726404" cy="461665"/>
          </a:xfrm>
          <a:prstGeom prst="rect">
            <a:avLst/>
          </a:prstGeom>
          <a:noFill/>
        </p:spPr>
        <p:txBody>
          <a:bodyPr wrap="none" rtlCol="0">
            <a:spAutoFit/>
          </a:bodyPr>
          <a:lstStyle/>
          <a:p>
            <a:pPr algn="ctr"/>
            <a:r>
              <a:rPr lang="en-US" sz="2400" dirty="0" smtClean="0">
                <a:solidFill>
                  <a:srgbClr val="FF0000"/>
                </a:solidFill>
              </a:rPr>
              <a:t>UNTRUSTED</a:t>
            </a:r>
            <a:endParaRPr lang="en-US" sz="2400" dirty="0">
              <a:solidFill>
                <a:srgbClr val="FF0000"/>
              </a:solidFill>
            </a:endParaRPr>
          </a:p>
        </p:txBody>
      </p:sp>
      <p:sp>
        <p:nvSpPr>
          <p:cNvPr id="24" name="TextBox 23"/>
          <p:cNvSpPr txBox="1"/>
          <p:nvPr/>
        </p:nvSpPr>
        <p:spPr>
          <a:xfrm>
            <a:off x="6979856" y="6456604"/>
            <a:ext cx="1330262" cy="461665"/>
          </a:xfrm>
          <a:prstGeom prst="rect">
            <a:avLst/>
          </a:prstGeom>
          <a:noFill/>
        </p:spPr>
        <p:txBody>
          <a:bodyPr wrap="none" rtlCol="0">
            <a:spAutoFit/>
          </a:bodyPr>
          <a:lstStyle/>
          <a:p>
            <a:pPr algn="ctr"/>
            <a:r>
              <a:rPr lang="en-US" sz="2400" dirty="0" smtClean="0">
                <a:solidFill>
                  <a:srgbClr val="3366FF"/>
                </a:solidFill>
              </a:rPr>
              <a:t>TRUSTED</a:t>
            </a:r>
            <a:endParaRPr lang="en-US" sz="2400" dirty="0">
              <a:solidFill>
                <a:srgbClr val="3366FF"/>
              </a:solidFill>
            </a:endParaRPr>
          </a:p>
        </p:txBody>
      </p:sp>
      <p:sp>
        <p:nvSpPr>
          <p:cNvPr id="25" name="TextBox 24"/>
          <p:cNvSpPr txBox="1"/>
          <p:nvPr/>
        </p:nvSpPr>
        <p:spPr>
          <a:xfrm>
            <a:off x="841149" y="4078486"/>
            <a:ext cx="1472954" cy="369332"/>
          </a:xfrm>
          <a:prstGeom prst="rect">
            <a:avLst/>
          </a:prstGeom>
          <a:noFill/>
          <a:ln>
            <a:solidFill>
              <a:srgbClr val="FF0000"/>
            </a:solidFill>
          </a:ln>
        </p:spPr>
        <p:txBody>
          <a:bodyPr wrap="none" rtlCol="0">
            <a:spAutoFit/>
          </a:bodyPr>
          <a:lstStyle/>
          <a:p>
            <a:r>
              <a:rPr lang="en-US" dirty="0" smtClean="0"/>
              <a:t>Active Bundle</a:t>
            </a:r>
            <a:endParaRPr lang="en-US" dirty="0"/>
          </a:p>
        </p:txBody>
      </p:sp>
      <p:sp>
        <p:nvSpPr>
          <p:cNvPr id="26" name="Rectangle 25"/>
          <p:cNvSpPr/>
          <p:nvPr/>
        </p:nvSpPr>
        <p:spPr>
          <a:xfrm>
            <a:off x="6448776" y="4075285"/>
            <a:ext cx="2593624" cy="23382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692900" y="4055144"/>
            <a:ext cx="2053161" cy="400110"/>
          </a:xfrm>
          <a:prstGeom prst="rect">
            <a:avLst/>
          </a:prstGeom>
          <a:noFill/>
        </p:spPr>
        <p:txBody>
          <a:bodyPr wrap="square" rtlCol="0">
            <a:spAutoFit/>
          </a:bodyPr>
          <a:lstStyle/>
          <a:p>
            <a:r>
              <a:rPr lang="en-US" sz="2000" dirty="0" smtClean="0"/>
              <a:t>Service Domain</a:t>
            </a:r>
            <a:endParaRPr lang="en-US" sz="2000" dirty="0"/>
          </a:p>
        </p:txBody>
      </p:sp>
      <p:cxnSp>
        <p:nvCxnSpPr>
          <p:cNvPr id="28" name="Straight Arrow Connector 27"/>
          <p:cNvCxnSpPr>
            <a:stCxn id="25" idx="2"/>
          </p:cNvCxnSpPr>
          <p:nvPr/>
        </p:nvCxnSpPr>
        <p:spPr>
          <a:xfrm flipH="1">
            <a:off x="990600" y="4447818"/>
            <a:ext cx="587026" cy="1229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700" y="4785073"/>
            <a:ext cx="1278528" cy="646331"/>
          </a:xfrm>
          <a:prstGeom prst="rect">
            <a:avLst/>
          </a:prstGeom>
          <a:noFill/>
        </p:spPr>
        <p:txBody>
          <a:bodyPr wrap="none" rtlCol="0">
            <a:spAutoFit/>
          </a:bodyPr>
          <a:lstStyle/>
          <a:p>
            <a:pPr algn="ctr"/>
            <a:r>
              <a:rPr lang="en-US" dirty="0" smtClean="0"/>
              <a:t>Data access </a:t>
            </a:r>
          </a:p>
          <a:p>
            <a:pPr algn="ctr"/>
            <a:r>
              <a:rPr lang="en-US" dirty="0" smtClean="0"/>
              <a:t>request</a:t>
            </a:r>
          </a:p>
        </p:txBody>
      </p:sp>
      <p:sp>
        <p:nvSpPr>
          <p:cNvPr id="30" name="TextBox 29"/>
          <p:cNvSpPr txBox="1"/>
          <p:nvPr/>
        </p:nvSpPr>
        <p:spPr>
          <a:xfrm>
            <a:off x="6672856" y="5966553"/>
            <a:ext cx="1864366" cy="369332"/>
          </a:xfrm>
          <a:prstGeom prst="rect">
            <a:avLst/>
          </a:prstGeom>
          <a:noFill/>
          <a:ln>
            <a:solidFill>
              <a:srgbClr val="3366FF"/>
            </a:solidFill>
          </a:ln>
        </p:spPr>
        <p:txBody>
          <a:bodyPr wrap="square" rtlCol="0">
            <a:spAutoFit/>
          </a:bodyPr>
          <a:lstStyle/>
          <a:p>
            <a:pPr algn="ctr"/>
            <a:r>
              <a:rPr lang="en-US" dirty="0" smtClean="0"/>
              <a:t>Active Bundle</a:t>
            </a:r>
            <a:endParaRPr lang="en-US" dirty="0"/>
          </a:p>
        </p:txBody>
      </p:sp>
      <p:sp>
        <p:nvSpPr>
          <p:cNvPr id="31" name="TextBox 30"/>
          <p:cNvSpPr txBox="1"/>
          <p:nvPr/>
        </p:nvSpPr>
        <p:spPr>
          <a:xfrm>
            <a:off x="6672856" y="4412388"/>
            <a:ext cx="1864366" cy="369332"/>
          </a:xfrm>
          <a:prstGeom prst="rect">
            <a:avLst/>
          </a:prstGeom>
          <a:noFill/>
          <a:ln>
            <a:solidFill>
              <a:srgbClr val="3366FF"/>
            </a:solidFill>
          </a:ln>
        </p:spPr>
        <p:txBody>
          <a:bodyPr wrap="square" rtlCol="0">
            <a:spAutoFit/>
          </a:bodyPr>
          <a:lstStyle/>
          <a:p>
            <a:r>
              <a:rPr lang="en-US" dirty="0" smtClean="0"/>
              <a:t>     Service X </a:t>
            </a:r>
            <a:endParaRPr lang="en-US" dirty="0"/>
          </a:p>
        </p:txBody>
      </p:sp>
      <p:cxnSp>
        <p:nvCxnSpPr>
          <p:cNvPr id="32" name="Straight Arrow Connector 31"/>
          <p:cNvCxnSpPr/>
          <p:nvPr/>
        </p:nvCxnSpPr>
        <p:spPr>
          <a:xfrm flipH="1">
            <a:off x="7251700" y="4807120"/>
            <a:ext cx="11287" cy="117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390234" y="5009861"/>
            <a:ext cx="905003" cy="646331"/>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request</a:t>
            </a:r>
          </a:p>
        </p:txBody>
      </p:sp>
      <p:cxnSp>
        <p:nvCxnSpPr>
          <p:cNvPr id="34" name="Straight Arrow Connector 33"/>
          <p:cNvCxnSpPr/>
          <p:nvPr/>
        </p:nvCxnSpPr>
        <p:spPr>
          <a:xfrm flipV="1">
            <a:off x="7518400" y="4781721"/>
            <a:ext cx="9882" cy="1174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17099" y="4760519"/>
            <a:ext cx="1393042" cy="1200329"/>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Service X</a:t>
            </a:r>
          </a:p>
          <a:p>
            <a:pPr algn="ctr"/>
            <a:r>
              <a:rPr lang="en-US" dirty="0">
                <a:solidFill>
                  <a:srgbClr val="3366FF"/>
                </a:solidFill>
              </a:rPr>
              <a:t>i</a:t>
            </a:r>
            <a:r>
              <a:rPr lang="en-US" dirty="0" smtClean="0">
                <a:solidFill>
                  <a:srgbClr val="3366FF"/>
                </a:solidFill>
              </a:rPr>
              <a:t>s authorized </a:t>
            </a:r>
          </a:p>
          <a:p>
            <a:pPr algn="ctr"/>
            <a:r>
              <a:rPr lang="en-US" dirty="0" smtClean="0">
                <a:solidFill>
                  <a:srgbClr val="3366FF"/>
                </a:solidFill>
              </a:rPr>
              <a:t>to access</a:t>
            </a:r>
          </a:p>
        </p:txBody>
      </p:sp>
      <p:cxnSp>
        <p:nvCxnSpPr>
          <p:cNvPr id="36" name="Straight Arrow Connector 35"/>
          <p:cNvCxnSpPr/>
          <p:nvPr/>
        </p:nvCxnSpPr>
        <p:spPr>
          <a:xfrm>
            <a:off x="1588254" y="4460518"/>
            <a:ext cx="494546" cy="1203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01447" y="4809063"/>
            <a:ext cx="1135948" cy="646331"/>
          </a:xfrm>
          <a:prstGeom prst="rect">
            <a:avLst/>
          </a:prstGeom>
          <a:noFill/>
        </p:spPr>
        <p:txBody>
          <a:bodyPr wrap="none" rtlCol="0">
            <a:spAutoFit/>
          </a:bodyPr>
          <a:lstStyle/>
          <a:p>
            <a:pPr algn="ctr"/>
            <a:r>
              <a:rPr lang="en-US" dirty="0" smtClean="0"/>
              <a:t>Encrypted </a:t>
            </a:r>
          </a:p>
          <a:p>
            <a:pPr algn="ctr"/>
            <a:r>
              <a:rPr lang="en-US" dirty="0" smtClean="0"/>
              <a:t>search </a:t>
            </a:r>
          </a:p>
        </p:txBody>
      </p:sp>
      <p:sp>
        <p:nvSpPr>
          <p:cNvPr id="38" name="TextBox 37"/>
          <p:cNvSpPr txBox="1"/>
          <p:nvPr/>
        </p:nvSpPr>
        <p:spPr>
          <a:xfrm>
            <a:off x="0" y="5558361"/>
            <a:ext cx="1531188" cy="646331"/>
          </a:xfrm>
          <a:prstGeom prst="rect">
            <a:avLst/>
          </a:prstGeom>
          <a:noFill/>
        </p:spPr>
        <p:txBody>
          <a:bodyPr wrap="none" rtlCol="0">
            <a:spAutoFit/>
          </a:bodyPr>
          <a:lstStyle/>
          <a:p>
            <a:pPr algn="ctr"/>
            <a:r>
              <a:rPr lang="en-US" dirty="0" smtClean="0">
                <a:solidFill>
                  <a:srgbClr val="FF0000"/>
                </a:solidFill>
              </a:rPr>
              <a:t>Filtered/lower </a:t>
            </a:r>
          </a:p>
          <a:p>
            <a:pPr algn="ctr"/>
            <a:r>
              <a:rPr lang="en-US" dirty="0" smtClean="0">
                <a:solidFill>
                  <a:srgbClr val="FF0000"/>
                </a:solidFill>
              </a:rPr>
              <a:t>quality data</a:t>
            </a:r>
          </a:p>
        </p:txBody>
      </p:sp>
      <p:sp>
        <p:nvSpPr>
          <p:cNvPr id="45" name="TextBox 44"/>
          <p:cNvSpPr txBox="1"/>
          <p:nvPr/>
        </p:nvSpPr>
        <p:spPr>
          <a:xfrm>
            <a:off x="1837360" y="5583761"/>
            <a:ext cx="1676172" cy="646331"/>
          </a:xfrm>
          <a:prstGeom prst="rect">
            <a:avLst/>
          </a:prstGeom>
          <a:noFill/>
        </p:spPr>
        <p:txBody>
          <a:bodyPr wrap="none" rtlCol="0">
            <a:spAutoFit/>
          </a:bodyPr>
          <a:lstStyle/>
          <a:p>
            <a:pPr algn="ctr"/>
            <a:r>
              <a:rPr lang="en-US" dirty="0" smtClean="0">
                <a:solidFill>
                  <a:srgbClr val="FF0000"/>
                </a:solidFill>
              </a:rPr>
              <a:t>Filtered search </a:t>
            </a:r>
          </a:p>
          <a:p>
            <a:pPr algn="ctr"/>
            <a:r>
              <a:rPr lang="en-US" dirty="0" smtClean="0">
                <a:solidFill>
                  <a:srgbClr val="FF0000"/>
                </a:solidFill>
              </a:rPr>
              <a:t>results</a:t>
            </a:r>
          </a:p>
        </p:txBody>
      </p:sp>
      <p:cxnSp>
        <p:nvCxnSpPr>
          <p:cNvPr id="64" name="Straight Connector 63"/>
          <p:cNvCxnSpPr/>
          <p:nvPr/>
        </p:nvCxnSpPr>
        <p:spPr>
          <a:xfrm flipH="1">
            <a:off x="7556500" y="22777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65" name="Diamond 64"/>
          <p:cNvSpPr/>
          <p:nvPr/>
        </p:nvSpPr>
        <p:spPr>
          <a:xfrm>
            <a:off x="6505222" y="2517418"/>
            <a:ext cx="2079978" cy="4924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844418" y="2583108"/>
            <a:ext cx="1471477" cy="338554"/>
          </a:xfrm>
          <a:prstGeom prst="rect">
            <a:avLst/>
          </a:prstGeom>
          <a:noFill/>
        </p:spPr>
        <p:txBody>
          <a:bodyPr wrap="none" rtlCol="0">
            <a:spAutoFit/>
          </a:bodyPr>
          <a:lstStyle/>
          <a:p>
            <a:pPr algn="ctr"/>
            <a:r>
              <a:rPr lang="en-US" sz="1600" dirty="0" smtClean="0"/>
              <a:t>authentication</a:t>
            </a:r>
          </a:p>
        </p:txBody>
      </p:sp>
      <p:cxnSp>
        <p:nvCxnSpPr>
          <p:cNvPr id="81" name="Straight Connector 80"/>
          <p:cNvCxnSpPr/>
          <p:nvPr/>
        </p:nvCxnSpPr>
        <p:spPr>
          <a:xfrm flipH="1">
            <a:off x="1524000" y="2281059"/>
            <a:ext cx="533400" cy="4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019800" y="2763659"/>
            <a:ext cx="495300" cy="17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8521700" y="2755900"/>
            <a:ext cx="4064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988566" y="2494208"/>
            <a:ext cx="566982" cy="338554"/>
          </a:xfrm>
          <a:prstGeom prst="rect">
            <a:avLst/>
          </a:prstGeom>
          <a:noFill/>
        </p:spPr>
        <p:txBody>
          <a:bodyPr wrap="none" rtlCol="0">
            <a:spAutoFit/>
          </a:bodyPr>
          <a:lstStyle/>
          <a:p>
            <a:pPr algn="ctr"/>
            <a:r>
              <a:rPr lang="en-US" sz="1600" dirty="0" smtClean="0"/>
              <a:t>CAC</a:t>
            </a:r>
          </a:p>
        </p:txBody>
      </p:sp>
      <p:sp>
        <p:nvSpPr>
          <p:cNvPr id="93" name="TextBox 92"/>
          <p:cNvSpPr txBox="1"/>
          <p:nvPr/>
        </p:nvSpPr>
        <p:spPr>
          <a:xfrm>
            <a:off x="8467519" y="2481508"/>
            <a:ext cx="511278" cy="338554"/>
          </a:xfrm>
          <a:prstGeom prst="rect">
            <a:avLst/>
          </a:prstGeom>
          <a:noFill/>
        </p:spPr>
        <p:txBody>
          <a:bodyPr wrap="none" rtlCol="0">
            <a:spAutoFit/>
          </a:bodyPr>
          <a:lstStyle/>
          <a:p>
            <a:pPr algn="ctr"/>
            <a:r>
              <a:rPr lang="en-US" sz="1600" dirty="0" smtClean="0"/>
              <a:t>PIN</a:t>
            </a:r>
          </a:p>
        </p:txBody>
      </p:sp>
      <p:cxnSp>
        <p:nvCxnSpPr>
          <p:cNvPr id="94" name="Straight Arrow Connector 93"/>
          <p:cNvCxnSpPr/>
          <p:nvPr/>
        </p:nvCxnSpPr>
        <p:spPr>
          <a:xfrm>
            <a:off x="6019800" y="27940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8928100" y="27432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426858" y="3053008"/>
            <a:ext cx="1284000" cy="307777"/>
          </a:xfrm>
          <a:prstGeom prst="rect">
            <a:avLst/>
          </a:prstGeom>
          <a:noFill/>
        </p:spPr>
        <p:txBody>
          <a:bodyPr wrap="none" rtlCol="0">
            <a:spAutoFit/>
          </a:bodyPr>
          <a:lstStyle/>
          <a:p>
            <a:pPr algn="ctr"/>
            <a:r>
              <a:rPr lang="en-US" sz="1400" dirty="0" smtClean="0"/>
              <a:t>Trust = X + Y</a:t>
            </a:r>
          </a:p>
        </p:txBody>
      </p:sp>
      <p:sp>
        <p:nvSpPr>
          <p:cNvPr id="99" name="TextBox 98"/>
          <p:cNvSpPr txBox="1"/>
          <p:nvPr/>
        </p:nvSpPr>
        <p:spPr>
          <a:xfrm>
            <a:off x="8261736" y="3027608"/>
            <a:ext cx="937727" cy="307777"/>
          </a:xfrm>
          <a:prstGeom prst="rect">
            <a:avLst/>
          </a:prstGeom>
          <a:noFill/>
        </p:spPr>
        <p:txBody>
          <a:bodyPr wrap="none" rtlCol="0">
            <a:spAutoFit/>
          </a:bodyPr>
          <a:lstStyle/>
          <a:p>
            <a:pPr algn="ctr"/>
            <a:r>
              <a:rPr lang="en-US" sz="1400" dirty="0" smtClean="0"/>
              <a:t>Trust = X</a:t>
            </a:r>
          </a:p>
        </p:txBody>
      </p:sp>
      <p:cxnSp>
        <p:nvCxnSpPr>
          <p:cNvPr id="107" name="Straight Connector 106"/>
          <p:cNvCxnSpPr/>
          <p:nvPr/>
        </p:nvCxnSpPr>
        <p:spPr>
          <a:xfrm flipH="1">
            <a:off x="6019800" y="3268360"/>
            <a:ext cx="1" cy="224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8928100" y="32556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112" name="Diamond 111"/>
          <p:cNvSpPr/>
          <p:nvPr/>
        </p:nvSpPr>
        <p:spPr>
          <a:xfrm>
            <a:off x="7226300" y="3327400"/>
            <a:ext cx="622300" cy="279400"/>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flipH="1">
            <a:off x="7531100" y="3611260"/>
            <a:ext cx="12702" cy="26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5511800" y="3860800"/>
            <a:ext cx="1993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12" idx="1"/>
          </p:cNvCxnSpPr>
          <p:nvPr/>
        </p:nvCxnSpPr>
        <p:spPr>
          <a:xfrm>
            <a:off x="6019800" y="3454400"/>
            <a:ext cx="12065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112" idx="3"/>
          </p:cNvCxnSpPr>
          <p:nvPr/>
        </p:nvCxnSpPr>
        <p:spPr>
          <a:xfrm flipH="1" flipV="1">
            <a:off x="7848600" y="3467100"/>
            <a:ext cx="10541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5807830" y="3586408"/>
            <a:ext cx="928459" cy="307777"/>
          </a:xfrm>
          <a:prstGeom prst="rect">
            <a:avLst/>
          </a:prstGeom>
          <a:noFill/>
        </p:spPr>
        <p:txBody>
          <a:bodyPr wrap="none" rtlCol="0">
            <a:spAutoFit/>
          </a:bodyPr>
          <a:lstStyle/>
          <a:p>
            <a:pPr algn="ctr"/>
            <a:r>
              <a:rPr lang="en-US" sz="1400" dirty="0" smtClean="0">
                <a:solidFill>
                  <a:srgbClr val="FF0000"/>
                </a:solidFill>
              </a:rPr>
              <a:t>Low trust</a:t>
            </a:r>
          </a:p>
        </p:txBody>
      </p:sp>
      <p:cxnSp>
        <p:nvCxnSpPr>
          <p:cNvPr id="132" name="Straight Connector 131"/>
          <p:cNvCxnSpPr/>
          <p:nvPr/>
        </p:nvCxnSpPr>
        <p:spPr>
          <a:xfrm flipH="1">
            <a:off x="7556500" y="3860800"/>
            <a:ext cx="1181100" cy="0"/>
          </a:xfrm>
          <a:prstGeom prst="line">
            <a:avLst/>
          </a:prstGeom>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44150" y="3586408"/>
            <a:ext cx="967420" cy="307777"/>
          </a:xfrm>
          <a:prstGeom prst="rect">
            <a:avLst/>
          </a:prstGeom>
          <a:noFill/>
        </p:spPr>
        <p:txBody>
          <a:bodyPr wrap="none" rtlCol="0">
            <a:spAutoFit/>
          </a:bodyPr>
          <a:lstStyle/>
          <a:p>
            <a:pPr algn="ctr"/>
            <a:r>
              <a:rPr lang="en-US" sz="1400" dirty="0" smtClean="0">
                <a:solidFill>
                  <a:srgbClr val="3366FF"/>
                </a:solidFill>
              </a:rPr>
              <a:t>High trust</a:t>
            </a:r>
          </a:p>
        </p:txBody>
      </p:sp>
      <p:cxnSp>
        <p:nvCxnSpPr>
          <p:cNvPr id="138" name="Straight Arrow Connector 137"/>
          <p:cNvCxnSpPr>
            <a:endCxn id="7" idx="2"/>
          </p:cNvCxnSpPr>
          <p:nvPr/>
        </p:nvCxnSpPr>
        <p:spPr>
          <a:xfrm flipH="1" flipV="1">
            <a:off x="3186590" y="4209340"/>
            <a:ext cx="2350610" cy="45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524500" y="3848100"/>
            <a:ext cx="0"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27" idx="3"/>
          </p:cNvCxnSpPr>
          <p:nvPr/>
        </p:nvCxnSpPr>
        <p:spPr>
          <a:xfrm>
            <a:off x="8737600" y="3835400"/>
            <a:ext cx="8461" cy="419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3855169" y="3698244"/>
            <a:ext cx="1565553" cy="584776"/>
          </a:xfrm>
          <a:prstGeom prst="rect">
            <a:avLst/>
          </a:prstGeom>
          <a:noFill/>
        </p:spPr>
        <p:txBody>
          <a:bodyPr wrap="none" rtlCol="0">
            <a:spAutoFit/>
          </a:bodyPr>
          <a:lstStyle/>
          <a:p>
            <a:pPr algn="ctr"/>
            <a:r>
              <a:rPr lang="en-US" sz="1600" dirty="0" smtClean="0">
                <a:solidFill>
                  <a:srgbClr val="FF0000"/>
                </a:solidFill>
              </a:rPr>
              <a:t>execute active </a:t>
            </a:r>
          </a:p>
          <a:p>
            <a:pPr algn="ctr"/>
            <a:r>
              <a:rPr lang="en-US" sz="1600" dirty="0">
                <a:solidFill>
                  <a:srgbClr val="FF0000"/>
                </a:solidFill>
              </a:rPr>
              <a:t>b</a:t>
            </a:r>
            <a:r>
              <a:rPr lang="en-US" sz="1600" dirty="0" smtClean="0">
                <a:solidFill>
                  <a:srgbClr val="FF0000"/>
                </a:solidFill>
              </a:rPr>
              <a:t>undle in cloud</a:t>
            </a:r>
            <a:endParaRPr lang="en-US" sz="1600" dirty="0">
              <a:solidFill>
                <a:srgbClr val="FF0000"/>
              </a:solidFill>
            </a:endParaRPr>
          </a:p>
        </p:txBody>
      </p:sp>
    </p:spTree>
    <p:extLst>
      <p:ext uri="{BB962C8B-B14F-4D97-AF65-F5344CB8AC3E}">
        <p14:creationId xmlns:p14="http://schemas.microsoft.com/office/powerpoint/2010/main" val="302822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Information Flow</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smtClean="0"/>
              <a:t>Client sends request to the service using browser and shares data by means of Active Bundle (AB)</a:t>
            </a:r>
          </a:p>
          <a:p>
            <a:pPr marL="457200" indent="-457200">
              <a:buFont typeface="+mj-lt"/>
              <a:buAutoNum type="arabicPeriod"/>
            </a:pPr>
            <a:r>
              <a:rPr lang="en-US" dirty="0" smtClean="0"/>
              <a:t>Service checks the request source (secure or insecure browser)</a:t>
            </a:r>
          </a:p>
          <a:p>
            <a:pPr marL="911225" lvl="1" indent="-457200"/>
            <a:r>
              <a:rPr lang="en-US" dirty="0" smtClean="0"/>
              <a:t>Based on W3C Crypto standards</a:t>
            </a:r>
          </a:p>
          <a:p>
            <a:pPr marL="457200" lvl="0" indent="-457200">
              <a:buFont typeface="+mj-lt"/>
              <a:buAutoNum type="arabicPeriod"/>
            </a:pPr>
            <a:r>
              <a:rPr lang="en-US" dirty="0" smtClean="0">
                <a:solidFill>
                  <a:srgbClr val="000000"/>
                </a:solidFill>
              </a:rPr>
              <a:t>Service executes AB in Cloud if created by an insecure browser</a:t>
            </a:r>
          </a:p>
          <a:p>
            <a:pPr marL="457200" lvl="0" indent="-457200">
              <a:buFont typeface="+mj-lt"/>
              <a:buAutoNum type="arabicPeriod"/>
            </a:pPr>
            <a:r>
              <a:rPr lang="en-US" dirty="0" smtClean="0">
                <a:solidFill>
                  <a:srgbClr val="000000"/>
                </a:solidFill>
              </a:rPr>
              <a:t>Service interacts with AB and requests data</a:t>
            </a:r>
          </a:p>
          <a:p>
            <a:pPr marL="457200" lvl="0" indent="-457200">
              <a:buFont typeface="+mj-lt"/>
              <a:buAutoNum type="arabicPeriod"/>
            </a:pPr>
            <a:r>
              <a:rPr lang="en-US" dirty="0" smtClean="0">
                <a:solidFill>
                  <a:srgbClr val="000000"/>
                </a:solidFill>
              </a:rPr>
              <a:t>AB behaves differently under different contexts</a:t>
            </a:r>
          </a:p>
          <a:p>
            <a:pPr marL="911225" lvl="1" indent="-457200"/>
            <a:r>
              <a:rPr lang="en-US" dirty="0" smtClean="0">
                <a:solidFill>
                  <a:srgbClr val="000000"/>
                </a:solidFill>
              </a:rPr>
              <a:t>Full data dissemination based on service authorization/trust level</a:t>
            </a:r>
          </a:p>
          <a:p>
            <a:pPr marL="911225" lvl="1" indent="-457200"/>
            <a:r>
              <a:rPr lang="en-US" dirty="0" smtClean="0">
                <a:solidFill>
                  <a:srgbClr val="000000"/>
                </a:solidFill>
              </a:rPr>
              <a:t>Context-based partial data dissemination based on insufficient authorization level</a:t>
            </a:r>
          </a:p>
          <a:p>
            <a:pPr marL="911225" lvl="1" indent="-457200"/>
            <a:r>
              <a:rPr lang="en-US" dirty="0" smtClean="0">
                <a:solidFill>
                  <a:srgbClr val="000000"/>
                </a:solidFill>
              </a:rPr>
              <a:t>No data dissemination for unauthorized access/attacks</a:t>
            </a:r>
          </a:p>
          <a:p>
            <a:pPr marL="457200" indent="-457200">
              <a:buFont typeface="+mj-lt"/>
              <a:buAutoNum type="arabicPeriod"/>
            </a:pPr>
            <a:r>
              <a:rPr lang="en-US" dirty="0" smtClean="0">
                <a:solidFill>
                  <a:srgbClr val="000000"/>
                </a:solidFill>
              </a:rPr>
              <a:t>Cross-domain information exchange with trustworthy/untrustworthy subscribers</a:t>
            </a:r>
          </a:p>
          <a:p>
            <a:pPr marL="911225" lvl="1" indent="-457200"/>
            <a:r>
              <a:rPr lang="en-US" dirty="0" smtClean="0">
                <a:solidFill>
                  <a:srgbClr val="000000"/>
                </a:solidFill>
              </a:rPr>
              <a:t>Data dissemination is done on a “need to know” basis by limiting the disclosure of decryption keys</a:t>
            </a:r>
          </a:p>
          <a:p>
            <a:pPr marL="911225" lvl="1" indent="-457200"/>
            <a:r>
              <a:rPr lang="en-US" dirty="0" smtClean="0">
                <a:solidFill>
                  <a:srgbClr val="000000"/>
                </a:solidFill>
              </a:rPr>
              <a:t>Incremental disclosure of keys based on increase in the “need”</a:t>
            </a:r>
          </a:p>
          <a:p>
            <a:pPr marL="457200" indent="-457200">
              <a:buFont typeface="+mj-lt"/>
              <a:buAutoNum type="arabicPeriod"/>
            </a:pPr>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Bundle</a:t>
            </a:r>
            <a:endParaRPr lang="en-US" dirty="0"/>
          </a:p>
        </p:txBody>
      </p:sp>
      <p:sp>
        <p:nvSpPr>
          <p:cNvPr id="3" name="Text Placeholder 2"/>
          <p:cNvSpPr>
            <a:spLocks noGrp="1"/>
          </p:cNvSpPr>
          <p:nvPr>
            <p:ph type="body" idx="1"/>
          </p:nvPr>
        </p:nvSpPr>
        <p:spPr>
          <a:xfrm>
            <a:off x="304800" y="1402080"/>
            <a:ext cx="8382000" cy="5116120"/>
          </a:xfrm>
        </p:spPr>
        <p:txBody>
          <a:bodyPr>
            <a:normAutofit/>
          </a:bodyPr>
          <a:lstStyle/>
          <a:p>
            <a:r>
              <a:rPr lang="en-US" dirty="0" smtClean="0"/>
              <a:t>Active Bundle (AB) approach for secure data dissemination</a:t>
            </a:r>
          </a:p>
          <a:p>
            <a:pPr lvl="1"/>
            <a:r>
              <a:rPr lang="en-US" dirty="0" smtClean="0"/>
              <a:t>Self-protecting data encapsulation</a:t>
            </a:r>
          </a:p>
          <a:p>
            <a:pPr marL="457200" lvl="1" indent="0">
              <a:buNone/>
            </a:pPr>
            <a:r>
              <a:rPr lang="en-US" dirty="0" smtClean="0"/>
              <a:t>    mechanism</a:t>
            </a:r>
          </a:p>
          <a:p>
            <a:pPr lvl="1"/>
            <a:r>
              <a:rPr lang="en-US" dirty="0" smtClean="0"/>
              <a:t>Provides secure cross-domain</a:t>
            </a:r>
          </a:p>
          <a:p>
            <a:pPr marL="457200" lvl="1" indent="0">
              <a:buNone/>
            </a:pPr>
            <a:r>
              <a:rPr lang="en-US" dirty="0"/>
              <a:t> </a:t>
            </a:r>
            <a:r>
              <a:rPr lang="en-US" dirty="0" smtClean="0"/>
              <a:t>   information exchange</a:t>
            </a:r>
          </a:p>
          <a:p>
            <a:r>
              <a:rPr lang="en-US" dirty="0" smtClean="0"/>
              <a:t>Sensitive data</a:t>
            </a:r>
          </a:p>
          <a:p>
            <a:pPr lvl="1"/>
            <a:r>
              <a:rPr lang="en-US" dirty="0" smtClean="0"/>
              <a:t>Encrypted data items</a:t>
            </a:r>
          </a:p>
          <a:p>
            <a:r>
              <a:rPr lang="en-US" dirty="0" smtClean="0"/>
              <a:t>Metadata</a:t>
            </a:r>
          </a:p>
          <a:p>
            <a:pPr lvl="1"/>
            <a:r>
              <a:rPr lang="en-US" dirty="0" smtClean="0"/>
              <a:t>Access control and operational </a:t>
            </a:r>
          </a:p>
          <a:p>
            <a:pPr lvl="1">
              <a:buNone/>
            </a:pPr>
            <a:r>
              <a:rPr lang="en-US" dirty="0" smtClean="0"/>
              <a:t>    policies</a:t>
            </a:r>
          </a:p>
          <a:p>
            <a:r>
              <a:rPr lang="en-US" dirty="0" smtClean="0"/>
              <a:t>Virtual Machine</a:t>
            </a:r>
          </a:p>
          <a:p>
            <a:pPr lvl="1"/>
            <a:r>
              <a:rPr lang="en-US" dirty="0" smtClean="0"/>
              <a:t>Protection mechanism (self-integrity check)</a:t>
            </a:r>
          </a:p>
          <a:p>
            <a:pPr lvl="1"/>
            <a:r>
              <a:rPr lang="en-US" dirty="0" smtClean="0"/>
              <a:t>Policy evaluation, enforcement and data dissemination</a:t>
            </a:r>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a:t>
            </a:fld>
            <a:endParaRPr lang="en-US" dirty="0"/>
          </a:p>
        </p:txBody>
      </p:sp>
      <p:pic>
        <p:nvPicPr>
          <p:cNvPr id="6" name="Picture 5" descr="ab.png"/>
          <p:cNvPicPr>
            <a:picLocks noChangeAspect="1"/>
          </p:cNvPicPr>
          <p:nvPr/>
        </p:nvPicPr>
        <p:blipFill>
          <a:blip r:embed="rId3"/>
          <a:stretch>
            <a:fillRect/>
          </a:stretch>
        </p:blipFill>
        <p:spPr>
          <a:xfrm>
            <a:off x="4268014" y="1999917"/>
            <a:ext cx="4718433" cy="3411462"/>
          </a:xfrm>
          <a:prstGeom prst="rect">
            <a:avLst/>
          </a:prstGeom>
        </p:spPr>
      </p:pic>
    </p:spTree>
    <p:extLst>
      <p:ext uri="{BB962C8B-B14F-4D97-AF65-F5344CB8AC3E}">
        <p14:creationId xmlns:p14="http://schemas.microsoft.com/office/powerpoint/2010/main" val="21182858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Controlled Data Distortion</a:t>
            </a:r>
            <a:endParaRPr lang="en-US" dirty="0"/>
          </a:p>
        </p:txBody>
      </p:sp>
      <p:sp>
        <p:nvSpPr>
          <p:cNvPr id="3" name="Content Placeholder 2"/>
          <p:cNvSpPr>
            <a:spLocks noGrp="1"/>
          </p:cNvSpPr>
          <p:nvPr>
            <p:ph idx="1"/>
          </p:nvPr>
        </p:nvSpPr>
        <p:spPr/>
        <p:txBody>
          <a:bodyPr/>
          <a:lstStyle/>
          <a:p>
            <a:pPr>
              <a:lnSpc>
                <a:spcPct val="80000"/>
              </a:lnSpc>
              <a:tabLst>
                <a:tab pos="1379538" algn="l"/>
                <a:tab pos="3892550" algn="l"/>
              </a:tabLst>
            </a:pPr>
            <a:r>
              <a:rPr lang="en-US" sz="2400" dirty="0" smtClean="0">
                <a:sym typeface="Symbol" charset="2"/>
              </a:rPr>
              <a:t>Distorted data reveal less, protects privacy</a:t>
            </a:r>
          </a:p>
          <a:p>
            <a:pPr>
              <a:lnSpc>
                <a:spcPct val="80000"/>
              </a:lnSpc>
              <a:tabLst>
                <a:tab pos="1379538" algn="l"/>
                <a:tab pos="3892550" algn="l"/>
              </a:tabLst>
            </a:pPr>
            <a:r>
              <a:rPr lang="en-US" sz="2400" dirty="0" smtClean="0">
                <a:sym typeface="Symbol" charset="2"/>
              </a:rPr>
              <a:t>Examples:</a:t>
            </a:r>
          </a:p>
          <a:p>
            <a:pPr marL="793750" lvl="1">
              <a:lnSpc>
                <a:spcPct val="80000"/>
              </a:lnSpc>
              <a:buNone/>
              <a:tabLst>
                <a:tab pos="1379538" algn="l"/>
                <a:tab pos="3892550" algn="l"/>
              </a:tabLst>
            </a:pP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accurate data</a:t>
            </a: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more and more distorted data</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5</a:t>
            </a:fld>
            <a:endParaRPr lang="en-US"/>
          </a:p>
        </p:txBody>
      </p:sp>
      <p:sp>
        <p:nvSpPr>
          <p:cNvPr id="6" name="Text Box 8"/>
          <p:cNvSpPr txBox="1">
            <a:spLocks noChangeArrowheads="1"/>
          </p:cNvSpPr>
          <p:nvPr/>
        </p:nvSpPr>
        <p:spPr bwMode="auto">
          <a:xfrm>
            <a:off x="798513" y="2397125"/>
            <a:ext cx="2032000" cy="2282825"/>
          </a:xfrm>
          <a:prstGeom prst="rect">
            <a:avLst/>
          </a:prstGeom>
          <a:noFill/>
          <a:ln w="9525">
            <a:noFill/>
            <a:miter lim="800000"/>
            <a:headEnd/>
            <a:tailEnd/>
          </a:ln>
        </p:spPr>
        <p:txBody>
          <a:bodyPr>
            <a:prstTxWarp prst="textNoShape">
              <a:avLst/>
            </a:prstTxWarp>
            <a:spAutoFit/>
          </a:bodyPr>
          <a:lstStyle/>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endParaRPr lang="en-US" sz="1200" b="0" dirty="0">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r>
              <a:rPr lang="en-US" sz="1200" b="0" dirty="0">
                <a:solidFill>
                  <a:schemeClr val="tx2"/>
                </a:solidFill>
                <a:latin typeface="Tahoma" charset="0"/>
                <a:sym typeface="Symbol" charset="2"/>
              </a:rPr>
              <a:t>[home address]</a:t>
            </a:r>
          </a:p>
          <a:p>
            <a:pPr marL="114300" lvl="1"/>
            <a:endParaRPr lang="en-US" sz="1200" b="0" dirty="0">
              <a:solidFill>
                <a:schemeClr val="tx2"/>
              </a:solidFill>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765-123-4567</a:t>
            </a:r>
          </a:p>
          <a:p>
            <a:pPr marL="114300" lvl="1"/>
            <a:r>
              <a:rPr lang="en-US" sz="1200" b="0" dirty="0">
                <a:solidFill>
                  <a:schemeClr val="tx2"/>
                </a:solidFill>
                <a:latin typeface="Tahoma" charset="0"/>
                <a:sym typeface="Symbol" charset="2"/>
              </a:rPr>
              <a:t>[home phone]</a:t>
            </a:r>
            <a:endParaRPr lang="en-US" sz="1200" b="0" dirty="0">
              <a:latin typeface="Tahoma" charset="0"/>
              <a:sym typeface="Symbol" charset="2"/>
            </a:endParaRPr>
          </a:p>
        </p:txBody>
      </p:sp>
      <p:sp>
        <p:nvSpPr>
          <p:cNvPr id="7" name="Text Box 9"/>
          <p:cNvSpPr txBox="1">
            <a:spLocks noChangeArrowheads="1"/>
          </p:cNvSpPr>
          <p:nvPr/>
        </p:nvSpPr>
        <p:spPr bwMode="auto">
          <a:xfrm>
            <a:off x="3365500" y="2397125"/>
            <a:ext cx="2047875" cy="2282825"/>
          </a:xfrm>
          <a:prstGeom prst="rect">
            <a:avLst/>
          </a:prstGeom>
          <a:noFill/>
          <a:ln w="9525">
            <a:noFill/>
            <a:miter lim="800000"/>
            <a:headEnd/>
            <a:tailEnd/>
          </a:ln>
        </p:spPr>
        <p:txBody>
          <a:bodyPr>
            <a:prstTxWarp prst="textNoShape">
              <a:avLst/>
            </a:prstTxWarp>
            <a:spAutoFit/>
          </a:bodyPr>
          <a:lstStyle/>
          <a:p>
            <a:pPr marL="169863" lvl="1"/>
            <a:endParaRPr lang="en-US" sz="1200" b="0">
              <a:latin typeface="Tahoma" charset="0"/>
              <a:sym typeface="Symbol" charset="2"/>
            </a:endParaRPr>
          </a:p>
          <a:p>
            <a:pPr marL="169863" lvl="1"/>
            <a:r>
              <a:rPr lang="en-US" sz="1200" b="0">
                <a:latin typeface="Tahoma" charset="0"/>
                <a:sym typeface="Symbol" charset="2"/>
              </a:rPr>
              <a:t>Salisbury Street</a:t>
            </a:r>
          </a:p>
          <a:p>
            <a:pPr marL="169863" lvl="1"/>
            <a:r>
              <a:rPr lang="en-US" sz="1200" b="0">
                <a:latin typeface="Tahoma" charset="0"/>
                <a:sym typeface="Symbol" charset="2"/>
              </a:rPr>
              <a:t>West Lafayette, IN</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250 N. University Street</a:t>
            </a:r>
          </a:p>
          <a:p>
            <a:pPr marL="169863" lvl="1"/>
            <a:r>
              <a:rPr lang="en-US" sz="1200" b="0">
                <a:latin typeface="Tahoma" charset="0"/>
                <a:sym typeface="Symbol" charset="2"/>
              </a:rPr>
              <a:t>West Lafayette, IN</a:t>
            </a:r>
          </a:p>
          <a:p>
            <a:pPr marL="169863" lvl="1"/>
            <a:r>
              <a:rPr lang="en-US" sz="1200" b="0">
                <a:solidFill>
                  <a:schemeClr val="tx2"/>
                </a:solidFill>
                <a:latin typeface="Tahoma" charset="0"/>
                <a:sym typeface="Symbol" charset="2"/>
              </a:rPr>
              <a:t>[office address]</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765-987-6543</a:t>
            </a:r>
          </a:p>
          <a:p>
            <a:pPr marL="169863" lvl="1"/>
            <a:r>
              <a:rPr lang="en-US" sz="1200" b="0">
                <a:solidFill>
                  <a:schemeClr val="tx2"/>
                </a:solidFill>
                <a:latin typeface="Tahoma" charset="0"/>
                <a:sym typeface="Symbol" charset="2"/>
              </a:rPr>
              <a:t>[office phone]</a:t>
            </a:r>
            <a:endParaRPr lang="en-US" sz="1200" b="0">
              <a:latin typeface="Tahoma" charset="0"/>
              <a:sym typeface="Symbol" charset="2"/>
            </a:endParaRPr>
          </a:p>
        </p:txBody>
      </p:sp>
      <p:sp>
        <p:nvSpPr>
          <p:cNvPr id="8" name="Text Box 10"/>
          <p:cNvSpPr txBox="1">
            <a:spLocks noChangeArrowheads="1"/>
          </p:cNvSpPr>
          <p:nvPr/>
        </p:nvSpPr>
        <p:spPr bwMode="auto">
          <a:xfrm>
            <a:off x="6189663" y="2397125"/>
            <a:ext cx="2511425" cy="2282825"/>
          </a:xfrm>
          <a:prstGeom prst="rect">
            <a:avLst/>
          </a:prstGeom>
          <a:noFill/>
          <a:ln w="9525">
            <a:noFill/>
            <a:miter lim="800000"/>
            <a:headEnd/>
            <a:tailEnd/>
          </a:ln>
        </p:spPr>
        <p:txBody>
          <a:bodyPr>
            <a:prstTxWarp prst="textNoShape">
              <a:avLst/>
            </a:prstTxWarp>
            <a:spAutoFit/>
          </a:bodyPr>
          <a:lstStyle/>
          <a:p>
            <a:pPr marL="338138" lvl="1"/>
            <a:r>
              <a:rPr lang="en-US" sz="1200" b="0">
                <a:latin typeface="Tahoma" charset="0"/>
                <a:sym typeface="Symbol" charset="2"/>
              </a:rPr>
              <a:t> </a:t>
            </a:r>
          </a:p>
          <a:p>
            <a:pPr marL="338138" lvl="1"/>
            <a:r>
              <a:rPr lang="en-US" sz="1200" b="0">
                <a:latin typeface="Tahoma" charset="0"/>
                <a:sym typeface="Symbol" charset="2"/>
              </a:rPr>
              <a:t>somewhere in</a:t>
            </a:r>
          </a:p>
          <a:p>
            <a:pPr marL="338138" lvl="1"/>
            <a:r>
              <a:rPr lang="en-US" sz="1200" b="0">
                <a:latin typeface="Tahoma" charset="0"/>
                <a:sym typeface="Symbol" charset="2"/>
              </a:rPr>
              <a:t>West Lafayette, IN</a:t>
            </a:r>
          </a:p>
          <a:p>
            <a:pPr marL="338138" lvl="1"/>
            <a:endParaRPr lang="en-US" sz="1200" b="0">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P.O. Box 1234</a:t>
            </a:r>
          </a:p>
          <a:p>
            <a:pPr marL="338138" lvl="1"/>
            <a:r>
              <a:rPr lang="en-US" sz="1200" b="0">
                <a:latin typeface="Tahoma" charset="0"/>
                <a:sym typeface="Symbol" charset="2"/>
              </a:rPr>
              <a:t>West Lafayette, IN</a:t>
            </a:r>
          </a:p>
          <a:p>
            <a:pPr marL="338138" lvl="1"/>
            <a:r>
              <a:rPr lang="en-US" sz="1200" b="0">
                <a:solidFill>
                  <a:schemeClr val="tx2"/>
                </a:solidFill>
                <a:latin typeface="Tahoma" charset="0"/>
                <a:sym typeface="Symbol" charset="2"/>
              </a:rPr>
              <a:t>[P.O. box]</a:t>
            </a:r>
          </a:p>
          <a:p>
            <a:pPr marL="338138" lvl="1"/>
            <a:endParaRPr lang="en-US" sz="1200" b="0">
              <a:solidFill>
                <a:schemeClr val="tx2"/>
              </a:solidFill>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765-987-4321</a:t>
            </a:r>
          </a:p>
          <a:p>
            <a:pPr marL="338138" lvl="1"/>
            <a:r>
              <a:rPr lang="en-US" sz="1200" b="0">
                <a:latin typeface="Tahoma" charset="0"/>
                <a:sym typeface="Symbol" charset="2"/>
              </a:rPr>
              <a:t> </a:t>
            </a:r>
            <a:r>
              <a:rPr lang="en-US" sz="1200" b="0">
                <a:solidFill>
                  <a:schemeClr val="tx2"/>
                </a:solidFill>
                <a:latin typeface="Tahoma" charset="0"/>
                <a:sym typeface="Symbol" charset="2"/>
              </a:rPr>
              <a:t>[office fax]</a:t>
            </a:r>
            <a:endParaRPr lang="en-US" sz="1200" b="0">
              <a:latin typeface="Tahoma" charset="0"/>
              <a:sym typeface="Symbol" charset="2"/>
            </a:endParaRPr>
          </a:p>
        </p:txBody>
      </p:sp>
      <p:pic>
        <p:nvPicPr>
          <p:cNvPr id="9" name="Picture 12"/>
          <p:cNvPicPr>
            <a:picLocks noChangeAspect="1" noChangeArrowheads="1"/>
          </p:cNvPicPr>
          <p:nvPr/>
        </p:nvPicPr>
        <p:blipFill>
          <a:blip r:embed="rId2"/>
          <a:srcRect/>
          <a:stretch>
            <a:fillRect/>
          </a:stretch>
        </p:blipFill>
        <p:spPr bwMode="auto">
          <a:xfrm>
            <a:off x="7410450" y="5111750"/>
            <a:ext cx="1069975" cy="969963"/>
          </a:xfrm>
          <a:prstGeom prst="rect">
            <a:avLst/>
          </a:prstGeom>
          <a:solidFill>
            <a:srgbClr val="CCFFFF"/>
          </a:solidFill>
          <a:ln w="9525">
            <a:noFill/>
            <a:miter lim="800000"/>
            <a:headEnd/>
            <a:tailEnd/>
          </a:ln>
        </p:spPr>
      </p:pic>
      <p:sp>
        <p:nvSpPr>
          <p:cNvPr id="10" name="Line 22"/>
          <p:cNvSpPr>
            <a:spLocks noChangeShapeType="1"/>
          </p:cNvSpPr>
          <p:nvPr/>
        </p:nvSpPr>
        <p:spPr bwMode="auto">
          <a:xfrm>
            <a:off x="2787650" y="279717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1" name="Line 23"/>
          <p:cNvSpPr>
            <a:spLocks noChangeShapeType="1"/>
          </p:cNvSpPr>
          <p:nvPr/>
        </p:nvSpPr>
        <p:spPr bwMode="auto">
          <a:xfrm>
            <a:off x="5321300" y="2797175"/>
            <a:ext cx="8572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2" name="Line 25"/>
          <p:cNvSpPr>
            <a:spLocks noChangeShapeType="1"/>
          </p:cNvSpPr>
          <p:nvPr/>
        </p:nvSpPr>
        <p:spPr bwMode="auto">
          <a:xfrm>
            <a:off x="5634038" y="3616325"/>
            <a:ext cx="523875"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3" name="Line 26"/>
          <p:cNvSpPr>
            <a:spLocks noChangeShapeType="1"/>
          </p:cNvSpPr>
          <p:nvPr/>
        </p:nvSpPr>
        <p:spPr bwMode="auto">
          <a:xfrm>
            <a:off x="2390775" y="4471988"/>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4" name="Line 29"/>
          <p:cNvSpPr>
            <a:spLocks noChangeShapeType="1"/>
          </p:cNvSpPr>
          <p:nvPr/>
        </p:nvSpPr>
        <p:spPr bwMode="auto">
          <a:xfrm>
            <a:off x="2773363" y="361632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5" name="Line 31"/>
          <p:cNvSpPr>
            <a:spLocks noChangeShapeType="1"/>
          </p:cNvSpPr>
          <p:nvPr/>
        </p:nvSpPr>
        <p:spPr bwMode="auto">
          <a:xfrm>
            <a:off x="5399088" y="552291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6" name="Line 32"/>
          <p:cNvSpPr>
            <a:spLocks noChangeShapeType="1"/>
          </p:cNvSpPr>
          <p:nvPr/>
        </p:nvSpPr>
        <p:spPr bwMode="auto">
          <a:xfrm>
            <a:off x="7023100" y="5516563"/>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7" name="Line 33"/>
          <p:cNvSpPr>
            <a:spLocks noChangeShapeType="1"/>
          </p:cNvSpPr>
          <p:nvPr/>
        </p:nvSpPr>
        <p:spPr bwMode="auto">
          <a:xfrm>
            <a:off x="3757613" y="551656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8" name="Line 36"/>
          <p:cNvSpPr>
            <a:spLocks noChangeShapeType="1"/>
          </p:cNvSpPr>
          <p:nvPr/>
        </p:nvSpPr>
        <p:spPr bwMode="auto">
          <a:xfrm>
            <a:off x="5294313" y="4479925"/>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19" name="Picture 38"/>
          <p:cNvPicPr>
            <a:picLocks noChangeAspect="1" noChangeArrowheads="1"/>
          </p:cNvPicPr>
          <p:nvPr/>
        </p:nvPicPr>
        <p:blipFill>
          <a:blip r:embed="rId3"/>
          <a:srcRect/>
          <a:stretch>
            <a:fillRect/>
          </a:stretch>
        </p:blipFill>
        <p:spPr bwMode="auto">
          <a:xfrm>
            <a:off x="1093788" y="5111750"/>
            <a:ext cx="822325" cy="917575"/>
          </a:xfrm>
          <a:prstGeom prst="rect">
            <a:avLst/>
          </a:prstGeom>
          <a:noFill/>
          <a:ln w="9525">
            <a:noFill/>
            <a:miter lim="800000"/>
            <a:headEnd/>
            <a:tailEnd/>
          </a:ln>
        </p:spPr>
      </p:pic>
      <p:pic>
        <p:nvPicPr>
          <p:cNvPr id="20" name="Picture 41"/>
          <p:cNvPicPr>
            <a:picLocks noChangeAspect="1" noChangeArrowheads="1"/>
          </p:cNvPicPr>
          <p:nvPr/>
        </p:nvPicPr>
        <p:blipFill>
          <a:blip r:embed="rId4"/>
          <a:srcRect/>
          <a:stretch>
            <a:fillRect/>
          </a:stretch>
        </p:blipFill>
        <p:spPr bwMode="auto">
          <a:xfrm>
            <a:off x="4271963" y="5116513"/>
            <a:ext cx="931862" cy="915987"/>
          </a:xfrm>
          <a:prstGeom prst="rect">
            <a:avLst/>
          </a:prstGeom>
          <a:noFill/>
          <a:ln w="9525">
            <a:noFill/>
            <a:miter lim="800000"/>
            <a:headEnd/>
            <a:tailEnd/>
          </a:ln>
        </p:spPr>
      </p:pic>
      <p:sp>
        <p:nvSpPr>
          <p:cNvPr id="21" name="Line 44"/>
          <p:cNvSpPr>
            <a:spLocks noChangeShapeType="1"/>
          </p:cNvSpPr>
          <p:nvPr/>
        </p:nvSpPr>
        <p:spPr bwMode="auto">
          <a:xfrm>
            <a:off x="2095500" y="5518150"/>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22" name="Picture 45"/>
          <p:cNvPicPr>
            <a:picLocks noChangeAspect="1" noChangeArrowheads="1"/>
          </p:cNvPicPr>
          <p:nvPr/>
        </p:nvPicPr>
        <p:blipFill>
          <a:blip r:embed="rId5"/>
          <a:srcRect/>
          <a:stretch>
            <a:fillRect/>
          </a:stretch>
        </p:blipFill>
        <p:spPr bwMode="auto">
          <a:xfrm>
            <a:off x="5926138" y="5118100"/>
            <a:ext cx="868362" cy="911225"/>
          </a:xfrm>
          <a:prstGeom prst="rect">
            <a:avLst/>
          </a:prstGeom>
          <a:noFill/>
          <a:ln w="9525">
            <a:noFill/>
            <a:miter lim="800000"/>
            <a:headEnd/>
            <a:tailEnd/>
          </a:ln>
        </p:spPr>
      </p:pic>
      <p:pic>
        <p:nvPicPr>
          <p:cNvPr id="23" name="Picture 46"/>
          <p:cNvPicPr>
            <a:picLocks noChangeAspect="1" noChangeArrowheads="1"/>
          </p:cNvPicPr>
          <p:nvPr/>
        </p:nvPicPr>
        <p:blipFill>
          <a:blip r:embed="rId6"/>
          <a:srcRect/>
          <a:stretch>
            <a:fillRect/>
          </a:stretch>
        </p:blipFill>
        <p:spPr bwMode="auto">
          <a:xfrm>
            <a:off x="2682875" y="5113338"/>
            <a:ext cx="841375" cy="91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Secure Data Sharing in UAV Network</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pic>
        <p:nvPicPr>
          <p:cNvPr id="6" name="Picture 5" descr="Screen Shot 2015-05-31 at 9.08.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1079500"/>
            <a:ext cx="6972300" cy="4435735"/>
          </a:xfrm>
          <a:prstGeom prst="rect">
            <a:avLst/>
          </a:prstGeom>
        </p:spPr>
      </p:pic>
      <p:sp>
        <p:nvSpPr>
          <p:cNvPr id="7" name="TextBox 6"/>
          <p:cNvSpPr txBox="1"/>
          <p:nvPr/>
        </p:nvSpPr>
        <p:spPr>
          <a:xfrm>
            <a:off x="457200" y="5600700"/>
            <a:ext cx="8420100" cy="1077218"/>
          </a:xfrm>
          <a:prstGeom prst="rect">
            <a:avLst/>
          </a:prstGeom>
          <a:noFill/>
        </p:spPr>
        <p:txBody>
          <a:bodyPr wrap="square" rtlCol="0">
            <a:spAutoFit/>
          </a:bodyPr>
          <a:lstStyle/>
          <a:p>
            <a:pPr marL="285750" indent="-285750">
              <a:buFont typeface="Arial"/>
              <a:buChar char="•"/>
            </a:pPr>
            <a:r>
              <a:rPr lang="en-US" sz="1600" dirty="0" smtClean="0">
                <a:latin typeface="Arial" pitchFamily="34" charset="0"/>
                <a:cs typeface="Arial" pitchFamily="34" charset="0"/>
              </a:rPr>
              <a:t>Each UAV creates active bundle with captured image data and trust-based dissemination policies</a:t>
            </a:r>
          </a:p>
          <a:p>
            <a:pPr marL="285750" indent="-285750">
              <a:buFont typeface="Arial"/>
              <a:buChar char="•"/>
            </a:pPr>
            <a:r>
              <a:rPr lang="en-US" sz="1600" dirty="0" smtClean="0">
                <a:latin typeface="Arial" pitchFamily="34" charset="0"/>
                <a:cs typeface="Arial" pitchFamily="34" charset="0"/>
              </a:rPr>
              <a:t>When active bundle is sent to a UAV, image data is filtered (blurred) based on trust level</a:t>
            </a:r>
          </a:p>
          <a:p>
            <a:pPr marL="285750" indent="-285750">
              <a:buFont typeface="Arial"/>
              <a:buChar char="•"/>
            </a:pPr>
            <a:r>
              <a:rPr lang="en-US" sz="1600" dirty="0" smtClean="0">
                <a:latin typeface="Arial" pitchFamily="34" charset="0"/>
                <a:cs typeface="Arial" pitchFamily="34" charset="0"/>
              </a:rPr>
              <a:t>Trust levels of UAVs change based on context, distance, communication bandwidth </a:t>
            </a:r>
          </a:p>
        </p:txBody>
      </p:sp>
    </p:spTree>
    <p:extLst>
      <p:ext uri="{BB962C8B-B14F-4D97-AF65-F5344CB8AC3E}">
        <p14:creationId xmlns:p14="http://schemas.microsoft.com/office/powerpoint/2010/main" val="13134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P2P 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pic>
        <p:nvPicPr>
          <p:cNvPr id="6" name="Picture 5" descr="Screen Shot 2015-06-01 at 9.12.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900" y="1155700"/>
            <a:ext cx="2946400" cy="2510357"/>
          </a:xfrm>
          <a:prstGeom prst="rect">
            <a:avLst/>
          </a:prstGeom>
        </p:spPr>
      </p:pic>
      <p:pic>
        <p:nvPicPr>
          <p:cNvPr id="7" name="Picture 6" descr="Screen Shot 2015-06-01 at 9.13.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4413250"/>
            <a:ext cx="2374900" cy="1987469"/>
          </a:xfrm>
          <a:prstGeom prst="rect">
            <a:avLst/>
          </a:prstGeom>
        </p:spPr>
      </p:pic>
      <p:pic>
        <p:nvPicPr>
          <p:cNvPr id="8" name="Picture 7" descr="Screen Shot 2015-06-01 at 9.14.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500" y="4419600"/>
            <a:ext cx="2352297" cy="1993900"/>
          </a:xfrm>
          <a:prstGeom prst="rect">
            <a:avLst/>
          </a:prstGeom>
        </p:spPr>
      </p:pic>
      <p:pic>
        <p:nvPicPr>
          <p:cNvPr id="9" name="Picture 8" descr="Screen Shot 2015-06-01 at 9.16.4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200" y="4419600"/>
            <a:ext cx="2349500" cy="1978257"/>
          </a:xfrm>
          <a:prstGeom prst="rect">
            <a:avLst/>
          </a:prstGeom>
        </p:spPr>
      </p:pic>
      <p:sp>
        <p:nvSpPr>
          <p:cNvPr id="10" name="TextBox 9"/>
          <p:cNvSpPr txBox="1"/>
          <p:nvPr/>
        </p:nvSpPr>
        <p:spPr>
          <a:xfrm>
            <a:off x="114300" y="11303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sp>
        <p:nvSpPr>
          <p:cNvPr id="11" name="TextBox 10"/>
          <p:cNvSpPr txBox="1"/>
          <p:nvPr/>
        </p:nvSpPr>
        <p:spPr>
          <a:xfrm>
            <a:off x="4961135" y="1130300"/>
            <a:ext cx="3955530"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2.5 &gt; trust ≥ 2.2 =&gt; blur level = 20</a:t>
            </a:r>
          </a:p>
          <a:p>
            <a:r>
              <a:rPr lang="en-US" dirty="0" smtClean="0">
                <a:latin typeface="Arial" pitchFamily="34" charset="0"/>
                <a:cs typeface="Arial" pitchFamily="34" charset="0"/>
              </a:rPr>
              <a:t>If   2.2 &gt; </a:t>
            </a:r>
            <a:r>
              <a:rPr lang="en-US" dirty="0">
                <a:latin typeface="Arial" pitchFamily="34" charset="0"/>
                <a:cs typeface="Arial" pitchFamily="34" charset="0"/>
              </a:rPr>
              <a:t>trust </a:t>
            </a:r>
            <a:r>
              <a:rPr lang="en-US" dirty="0" smtClean="0">
                <a:latin typeface="Arial" pitchFamily="34" charset="0"/>
                <a:cs typeface="Arial" pitchFamily="34" charset="0"/>
              </a:rPr>
              <a:t>≥ 2.0 =&gt; blur level = 40</a:t>
            </a:r>
          </a:p>
          <a:p>
            <a:r>
              <a:rPr lang="en-US" dirty="0" smtClean="0">
                <a:latin typeface="Arial" pitchFamily="34" charset="0"/>
                <a:cs typeface="Arial" pitchFamily="34" charset="0"/>
              </a:rPr>
              <a:t>If   2.0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blur level = </a:t>
            </a:r>
            <a:r>
              <a:rPr lang="en-US" dirty="0" smtClean="0">
                <a:latin typeface="Arial" pitchFamily="34" charset="0"/>
                <a:cs typeface="Arial" pitchFamily="34" charset="0"/>
              </a:rPr>
              <a:t>80</a:t>
            </a:r>
            <a:endParaRPr lang="en-US" dirty="0">
              <a:latin typeface="Arial" pitchFamily="34" charset="0"/>
              <a:cs typeface="Arial" pitchFamily="34" charset="0"/>
            </a:endParaRPr>
          </a:p>
        </p:txBody>
      </p:sp>
      <p:cxnSp>
        <p:nvCxnSpPr>
          <p:cNvPr id="13" name="Straight Arrow Connector 12"/>
          <p:cNvCxnSpPr>
            <a:stCxn id="6" idx="2"/>
            <a:endCxn id="7" idx="0"/>
          </p:cNvCxnSpPr>
          <p:nvPr/>
        </p:nvCxnSpPr>
        <p:spPr>
          <a:xfrm flipH="1">
            <a:off x="1517650" y="3666057"/>
            <a:ext cx="1695450" cy="7471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8" idx="0"/>
          </p:cNvCxnSpPr>
          <p:nvPr/>
        </p:nvCxnSpPr>
        <p:spPr>
          <a:xfrm>
            <a:off x="3213100" y="3666057"/>
            <a:ext cx="1328549"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9" idx="0"/>
          </p:cNvCxnSpPr>
          <p:nvPr/>
        </p:nvCxnSpPr>
        <p:spPr>
          <a:xfrm>
            <a:off x="3213100" y="3666057"/>
            <a:ext cx="4387850"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77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22" name="TextBox 21"/>
          <p:cNvSpPr txBox="1"/>
          <p:nvPr/>
        </p:nvSpPr>
        <p:spPr>
          <a:xfrm>
            <a:off x="27813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2.1</a:t>
            </a:r>
            <a:endParaRPr lang="en-US" dirty="0">
              <a:latin typeface="Arial" pitchFamily="34" charset="0"/>
              <a:cs typeface="Arial" pitchFamily="34" charset="0"/>
            </a:endParaRPr>
          </a:p>
        </p:txBody>
      </p:sp>
      <p:sp>
        <p:nvSpPr>
          <p:cNvPr id="23" name="TextBox 22"/>
          <p:cNvSpPr txBox="1"/>
          <p:nvPr/>
        </p:nvSpPr>
        <p:spPr>
          <a:xfrm>
            <a:off x="65659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1.5</a:t>
            </a:r>
            <a:endParaRPr lang="en-US" dirty="0">
              <a:latin typeface="Arial" pitchFamily="34" charset="0"/>
              <a:cs typeface="Arial" pitchFamily="34" charset="0"/>
            </a:endParaRPr>
          </a:p>
        </p:txBody>
      </p:sp>
    </p:spTree>
    <p:extLst>
      <p:ext uri="{BB962C8B-B14F-4D97-AF65-F5344CB8AC3E}">
        <p14:creationId xmlns:p14="http://schemas.microsoft.com/office/powerpoint/2010/main" val="208673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P2P 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8</a:t>
            </a:fld>
            <a:endParaRPr lang="en-US"/>
          </a:p>
        </p:txBody>
      </p:sp>
      <p:sp>
        <p:nvSpPr>
          <p:cNvPr id="5" name="Footer Placeholder 4"/>
          <p:cNvSpPr>
            <a:spLocks noGrp="1"/>
          </p:cNvSpPr>
          <p:nvPr>
            <p:ph type="ftr" sz="quarter" idx="3"/>
          </p:nvPr>
        </p:nvSpPr>
        <p:spPr/>
        <p:txBody>
          <a:bodyPr/>
          <a:lstStyle/>
          <a:p>
            <a:r>
              <a:rPr lang="en-US" smtClean="0"/>
              <a:t>NORTHROP GRUMMAN PRIVATE / PROPRIETARY LEVEL I</a:t>
            </a:r>
            <a:endParaRPr lang="en-US" dirty="0"/>
          </a:p>
        </p:txBody>
      </p:sp>
      <p:sp>
        <p:nvSpPr>
          <p:cNvPr id="10" name="TextBox 9"/>
          <p:cNvSpPr txBox="1"/>
          <p:nvPr/>
        </p:nvSpPr>
        <p:spPr>
          <a:xfrm>
            <a:off x="50800" y="12700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cxnSp>
        <p:nvCxnSpPr>
          <p:cNvPr id="11" name="Straight Arrow Connector 10"/>
          <p:cNvCxnSpPr/>
          <p:nvPr/>
        </p:nvCxnSpPr>
        <p:spPr>
          <a:xfrm flipH="1">
            <a:off x="1543050" y="3138157"/>
            <a:ext cx="1870075"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13125" y="3138157"/>
            <a:ext cx="1168400"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13125" y="3138157"/>
            <a:ext cx="4192034"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32535" y="1219200"/>
            <a:ext cx="4457433"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context = emergency =&gt; contrast = 0.4</a:t>
            </a:r>
          </a:p>
          <a:p>
            <a:r>
              <a:rPr lang="en-US" dirty="0" smtClean="0">
                <a:latin typeface="Arial" pitchFamily="34" charset="0"/>
                <a:cs typeface="Arial" pitchFamily="34" charset="0"/>
              </a:rPr>
              <a:t>If   2.5 &gt; </a:t>
            </a:r>
            <a:r>
              <a:rPr lang="en-US" dirty="0">
                <a:latin typeface="Arial" pitchFamily="34" charset="0"/>
                <a:cs typeface="Arial" pitchFamily="34" charset="0"/>
              </a:rPr>
              <a:t>trust </a:t>
            </a:r>
            <a:r>
              <a:rPr lang="en-US" dirty="0" smtClean="0">
                <a:latin typeface="Arial" pitchFamily="34" charset="0"/>
                <a:cs typeface="Arial" pitchFamily="34" charset="0"/>
              </a:rPr>
              <a:t>≥ 2.2 =&gt; contrast = 0.2</a:t>
            </a:r>
          </a:p>
          <a:p>
            <a:r>
              <a:rPr lang="en-US" dirty="0" smtClean="0">
                <a:latin typeface="Arial" pitchFamily="34" charset="0"/>
                <a:cs typeface="Arial" pitchFamily="34" charset="0"/>
              </a:rPr>
              <a:t>If   1.8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contrast</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0.1</a:t>
            </a:r>
            <a:endParaRPr lang="en-US" dirty="0">
              <a:latin typeface="Arial" pitchFamily="34" charset="0"/>
              <a:cs typeface="Arial" pitchFamily="34" charset="0"/>
            </a:endParaRPr>
          </a:p>
        </p:txBody>
      </p:sp>
      <p:pic>
        <p:nvPicPr>
          <p:cNvPr id="28" name="Picture 27" descr="aerial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750" y="1187450"/>
            <a:ext cx="3028950" cy="1944656"/>
          </a:xfrm>
          <a:prstGeom prst="rect">
            <a:avLst/>
          </a:prstGeom>
        </p:spPr>
      </p:pic>
      <p:pic>
        <p:nvPicPr>
          <p:cNvPr id="29" name="Picture 28" descr="saved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 y="4686300"/>
            <a:ext cx="2514600" cy="1598428"/>
          </a:xfrm>
          <a:prstGeom prst="rect">
            <a:avLst/>
          </a:prstGeom>
        </p:spPr>
      </p:pic>
      <p:pic>
        <p:nvPicPr>
          <p:cNvPr id="30" name="Picture 29" descr="saved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299" y="4679950"/>
            <a:ext cx="2551699" cy="1644650"/>
          </a:xfrm>
          <a:prstGeom prst="rect">
            <a:avLst/>
          </a:prstGeom>
        </p:spPr>
      </p:pic>
      <p:pic>
        <p:nvPicPr>
          <p:cNvPr id="31" name="Picture 30" descr="saved.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400" y="4679951"/>
            <a:ext cx="2531918" cy="1619250"/>
          </a:xfrm>
          <a:prstGeom prst="rect">
            <a:avLst/>
          </a:prstGeom>
        </p:spPr>
      </p:pic>
      <p:sp>
        <p:nvSpPr>
          <p:cNvPr id="32" name="TextBox 31"/>
          <p:cNvSpPr txBox="1"/>
          <p:nvPr/>
        </p:nvSpPr>
        <p:spPr>
          <a:xfrm>
            <a:off x="25400" y="3492500"/>
            <a:ext cx="2339102" cy="646331"/>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2.0</a:t>
            </a:r>
          </a:p>
          <a:p>
            <a:r>
              <a:rPr lang="en-US" dirty="0">
                <a:latin typeface="Arial" pitchFamily="34" charset="0"/>
                <a:cs typeface="Arial" pitchFamily="34" charset="0"/>
              </a:rPr>
              <a:t>c</a:t>
            </a:r>
            <a:r>
              <a:rPr lang="en-US" dirty="0" smtClean="0">
                <a:latin typeface="Arial" pitchFamily="34" charset="0"/>
                <a:cs typeface="Arial" pitchFamily="34" charset="0"/>
              </a:rPr>
              <a:t>ontext = emergency</a:t>
            </a:r>
            <a:endParaRPr lang="en-US" dirty="0">
              <a:latin typeface="Arial" pitchFamily="34" charset="0"/>
              <a:cs typeface="Arial" pitchFamily="34" charset="0"/>
            </a:endParaRPr>
          </a:p>
        </p:txBody>
      </p:sp>
      <p:sp>
        <p:nvSpPr>
          <p:cNvPr id="33" name="TextBox 32"/>
          <p:cNvSpPr txBox="1"/>
          <p:nvPr/>
        </p:nvSpPr>
        <p:spPr>
          <a:xfrm>
            <a:off x="2857500" y="37973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34" name="TextBox 33"/>
          <p:cNvSpPr txBox="1"/>
          <p:nvPr/>
        </p:nvSpPr>
        <p:spPr>
          <a:xfrm>
            <a:off x="5905500" y="37846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1.7</a:t>
            </a:r>
            <a:endParaRPr lang="en-US" dirty="0">
              <a:latin typeface="Arial" pitchFamily="34" charset="0"/>
              <a:cs typeface="Arial" pitchFamily="34" charset="0"/>
            </a:endParaRPr>
          </a:p>
        </p:txBody>
      </p:sp>
    </p:spTree>
    <p:extLst>
      <p:ext uri="{BB962C8B-B14F-4D97-AF65-F5344CB8AC3E}">
        <p14:creationId xmlns:p14="http://schemas.microsoft.com/office/powerpoint/2010/main" val="309776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Example of Controlled Data Filtering of Electronic Healthcare Record (EHR)</a:t>
            </a:r>
            <a:br>
              <a:rPr lang="en-US" dirty="0" smtClean="0"/>
            </a:br>
            <a:endParaRPr lang="en-US" dirty="0"/>
          </a:p>
        </p:txBody>
      </p:sp>
      <p:sp>
        <p:nvSpPr>
          <p:cNvPr id="3" name="Content Placeholder 2"/>
          <p:cNvSpPr>
            <a:spLocks noGrp="1"/>
          </p:cNvSpPr>
          <p:nvPr>
            <p:ph idx="1"/>
          </p:nvPr>
        </p:nvSpPr>
        <p:spPr>
          <a:xfrm>
            <a:off x="304800" y="1186180"/>
            <a:ext cx="8382000" cy="4524333"/>
          </a:xfrm>
        </p:spPr>
        <p:txBody>
          <a:bodyPr/>
          <a:lstStyle/>
          <a:p>
            <a:r>
              <a:rPr lang="en-US" dirty="0" err="1" smtClean="0"/>
              <a:t>EHRs</a:t>
            </a:r>
            <a:r>
              <a:rPr lang="en-US" dirty="0" smtClean="0"/>
              <a:t> stored in a database and filtered for different data consumers using SQL queries run in the AB’s VM</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a:p>
        </p:txBody>
      </p:sp>
      <p:pic>
        <p:nvPicPr>
          <p:cNvPr id="9" name="Picture 3" descr="Screen shot 2010-09-14 at 2.04.49 PM.png"/>
          <p:cNvPicPr>
            <a:picLocks noChangeAspect="1"/>
          </p:cNvPicPr>
          <p:nvPr/>
        </p:nvPicPr>
        <p:blipFill>
          <a:blip r:embed="rId2" cstate="print"/>
          <a:srcRect/>
          <a:stretch>
            <a:fillRect/>
          </a:stretch>
        </p:blipFill>
        <p:spPr bwMode="auto">
          <a:xfrm>
            <a:off x="2641600" y="5188326"/>
            <a:ext cx="3606800" cy="1244600"/>
          </a:xfrm>
          <a:prstGeom prst="rect">
            <a:avLst/>
          </a:prstGeom>
          <a:noFill/>
          <a:ln w="9525">
            <a:noFill/>
            <a:miter lim="800000"/>
            <a:headEnd/>
            <a:tailEnd/>
          </a:ln>
        </p:spPr>
      </p:pic>
      <p:pic>
        <p:nvPicPr>
          <p:cNvPr id="10" name="Picture 4" descr="Screen shot 2010-09-14 at 2.05.58 PM.png"/>
          <p:cNvPicPr>
            <a:picLocks noChangeAspect="1"/>
          </p:cNvPicPr>
          <p:nvPr/>
        </p:nvPicPr>
        <p:blipFill>
          <a:blip r:embed="rId3" cstate="print"/>
          <a:srcRect/>
          <a:stretch>
            <a:fillRect/>
          </a:stretch>
        </p:blipFill>
        <p:spPr bwMode="auto">
          <a:xfrm>
            <a:off x="1930400" y="3613526"/>
            <a:ext cx="5308600" cy="1219200"/>
          </a:xfrm>
          <a:prstGeom prst="rect">
            <a:avLst/>
          </a:prstGeom>
          <a:noFill/>
          <a:ln w="9525">
            <a:noFill/>
            <a:miter lim="800000"/>
            <a:headEnd/>
            <a:tailEnd/>
          </a:ln>
        </p:spPr>
      </p:pic>
      <p:pic>
        <p:nvPicPr>
          <p:cNvPr id="11" name="Picture 5" descr="Screen shot 2010-09-14 at 2.02.07 PM.png"/>
          <p:cNvPicPr>
            <a:picLocks noChangeAspect="1"/>
          </p:cNvPicPr>
          <p:nvPr/>
        </p:nvPicPr>
        <p:blipFill>
          <a:blip r:embed="rId4" cstate="print"/>
          <a:srcRect/>
          <a:stretch>
            <a:fillRect/>
          </a:stretch>
        </p:blipFill>
        <p:spPr bwMode="auto">
          <a:xfrm>
            <a:off x="457200" y="1987926"/>
            <a:ext cx="8153400" cy="1244600"/>
          </a:xfrm>
          <a:prstGeom prst="rect">
            <a:avLst/>
          </a:prstGeom>
          <a:noFill/>
          <a:ln w="9525">
            <a:noFill/>
            <a:miter lim="800000"/>
            <a:headEnd/>
            <a:tailEnd/>
          </a:ln>
        </p:spPr>
      </p:pic>
      <p:sp>
        <p:nvSpPr>
          <p:cNvPr id="12" name="TextBox 6"/>
          <p:cNvSpPr txBox="1">
            <a:spLocks noChangeArrowheads="1"/>
          </p:cNvSpPr>
          <p:nvPr/>
        </p:nvSpPr>
        <p:spPr bwMode="auto">
          <a:xfrm>
            <a:off x="-74707" y="3137216"/>
            <a:ext cx="9278471" cy="369332"/>
          </a:xfrm>
          <a:prstGeom prst="rect">
            <a:avLst/>
          </a:prstGeom>
          <a:noFill/>
          <a:ln w="9525">
            <a:noFill/>
            <a:miter lim="800000"/>
            <a:headEnd/>
            <a:tailEnd/>
          </a:ln>
        </p:spPr>
        <p:txBody>
          <a:bodyPr wrap="square">
            <a:spAutoFit/>
          </a:bodyPr>
          <a:lstStyle/>
          <a:p>
            <a:pPr algn="ctr"/>
            <a:r>
              <a:rPr lang="en-US" dirty="0" smtClean="0"/>
              <a:t>a. Data consumer verified as doctor at the hospital </a:t>
            </a:r>
            <a:r>
              <a:rPr lang="en-US" dirty="0"/>
              <a:t>can get </a:t>
            </a:r>
            <a:r>
              <a:rPr lang="en-US" dirty="0" smtClean="0"/>
              <a:t>all patient </a:t>
            </a:r>
            <a:r>
              <a:rPr lang="en-US" dirty="0"/>
              <a:t>data</a:t>
            </a:r>
          </a:p>
        </p:txBody>
      </p:sp>
      <p:sp>
        <p:nvSpPr>
          <p:cNvPr id="13" name="TextBox 7"/>
          <p:cNvSpPr txBox="1">
            <a:spLocks noChangeArrowheads="1"/>
          </p:cNvSpPr>
          <p:nvPr/>
        </p:nvSpPr>
        <p:spPr bwMode="auto">
          <a:xfrm>
            <a:off x="2017049" y="4737476"/>
            <a:ext cx="5707530" cy="369332"/>
          </a:xfrm>
          <a:prstGeom prst="rect">
            <a:avLst/>
          </a:prstGeom>
          <a:noFill/>
          <a:ln w="9525">
            <a:noFill/>
            <a:miter lim="800000"/>
            <a:headEnd/>
            <a:tailEnd/>
          </a:ln>
        </p:spPr>
        <p:txBody>
          <a:bodyPr wrap="square">
            <a:spAutoFit/>
          </a:bodyPr>
          <a:lstStyle/>
          <a:p>
            <a:r>
              <a:rPr lang="en-US" dirty="0" smtClean="0">
                <a:solidFill>
                  <a:srgbClr val="000000"/>
                </a:solidFill>
              </a:rPr>
              <a:t>b. Hospital </a:t>
            </a:r>
            <a:r>
              <a:rPr lang="en-US" dirty="0">
                <a:solidFill>
                  <a:srgbClr val="000000"/>
                </a:solidFill>
              </a:rPr>
              <a:t>Receptionist gets filtered data</a:t>
            </a:r>
          </a:p>
        </p:txBody>
      </p:sp>
      <p:sp>
        <p:nvSpPr>
          <p:cNvPr id="14" name="TextBox 8"/>
          <p:cNvSpPr txBox="1">
            <a:spLocks noChangeArrowheads="1"/>
          </p:cNvSpPr>
          <p:nvPr/>
        </p:nvSpPr>
        <p:spPr bwMode="auto">
          <a:xfrm>
            <a:off x="762000" y="6337616"/>
            <a:ext cx="7772400" cy="369332"/>
          </a:xfrm>
          <a:prstGeom prst="rect">
            <a:avLst/>
          </a:prstGeom>
          <a:noFill/>
          <a:ln w="9525">
            <a:noFill/>
            <a:miter lim="800000"/>
            <a:headEnd/>
            <a:tailEnd/>
          </a:ln>
        </p:spPr>
        <p:txBody>
          <a:bodyPr wrap="square">
            <a:spAutoFit/>
          </a:bodyPr>
          <a:lstStyle/>
          <a:p>
            <a:r>
              <a:rPr lang="en-US" dirty="0" smtClean="0">
                <a:solidFill>
                  <a:srgbClr val="000000"/>
                </a:solidFill>
              </a:rPr>
              <a:t>c. Insurance </a:t>
            </a:r>
            <a:r>
              <a:rPr lang="en-US" dirty="0">
                <a:solidFill>
                  <a:srgbClr val="000000"/>
                </a:solidFill>
              </a:rPr>
              <a:t>company gets only the minimal required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4507</TotalTime>
  <Words>1275</Words>
  <Application>Microsoft Office PowerPoint</Application>
  <PresentationFormat>On-screen Show (4:3)</PresentationFormat>
  <Paragraphs>375</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Helvetica</vt:lpstr>
      <vt:lpstr>Symbol</vt:lpstr>
      <vt:lpstr>Tahoma</vt:lpstr>
      <vt:lpstr>ヒラギノ角ゴ Pro W3</vt:lpstr>
      <vt:lpstr>noc_PPT_tplt[4 business areas]</vt:lpstr>
      <vt:lpstr>Northrop Grumman TechFest</vt:lpstr>
      <vt:lpstr>End-to-End Security in Trusted and Untrusted SOA and Cloud</vt:lpstr>
      <vt:lpstr>End-to-End Information Flow</vt:lpstr>
      <vt:lpstr>Active Bundle</vt:lpstr>
      <vt:lpstr>Example of Controlled Data Distortion</vt:lpstr>
      <vt:lpstr>P2P Secure Data Sharing in UAV Network</vt:lpstr>
      <vt:lpstr>P2P Secure Data Sharing in UAV Network</vt:lpstr>
      <vt:lpstr>P2P Secure Data Sharing in UAV Network</vt:lpstr>
      <vt:lpstr> Example of Controlled Data Filtering of Electronic Healthcare Record (EHR) </vt:lpstr>
      <vt:lpstr>Cross-Domain Data Dissemination (disclosure based on classification level)</vt:lpstr>
      <vt:lpstr>Context-based Data Dissemination (disclosure during emergency context)</vt:lpstr>
      <vt:lpstr>Trust-based Data Dissemination (access based on trust level)</vt:lpstr>
      <vt:lpstr>Trusted vs. Untrusted Service Invocation</vt:lpstr>
      <vt:lpstr>Trusted vs. Untrusted Service Invocation (cont.)</vt:lpstr>
      <vt:lpstr>Dynamic Service Composition Reconfiguration</vt:lpstr>
      <vt:lpstr>Technical Approach Overview</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BB-User</cp:lastModifiedBy>
  <cp:revision>382</cp:revision>
  <dcterms:created xsi:type="dcterms:W3CDTF">2015-06-02T06:03:45Z</dcterms:created>
  <dcterms:modified xsi:type="dcterms:W3CDTF">2020-07-30T12:57:42Z</dcterms:modified>
</cp:coreProperties>
</file>