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D68"/>
    <a:srgbClr val="868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ganapathymani\Desktop\ICCC\Work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67906383243606E-2"/>
          <c:y val="3.46666666666667E-2"/>
          <c:w val="0.83927538565114301"/>
          <c:h val="0.81317858705161805"/>
        </c:manualLayout>
      </c:layout>
      <c:barChart>
        <c:barDir val="col"/>
        <c:grouping val="clustered"/>
        <c:varyColors val="0"/>
        <c:ser>
          <c:idx val="0"/>
          <c:order val="0"/>
          <c:tx>
            <c:v>Combinatorial Design</c:v>
          </c:tx>
          <c:spPr>
            <a:pattFill prst="wdUpDiag">
              <a:fgClr>
                <a:srgbClr val="008000"/>
              </a:fgClr>
              <a:bgClr>
                <a:prstClr val="white"/>
              </a:bgClr>
            </a:pattFill>
            <a:ln>
              <a:solidFill>
                <a:srgbClr val="008000"/>
              </a:solidFill>
            </a:ln>
          </c:spPr>
          <c:invertIfNegative val="0"/>
          <c:cat>
            <c:strRef>
              <c:f>Sheet1!$B$1:$B$9</c:f>
              <c:strCache>
                <c:ptCount val="9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  <c:pt idx="7">
                  <c:v>P8</c:v>
                </c:pt>
                <c:pt idx="8">
                  <c:v>P9</c:v>
                </c:pt>
              </c:strCache>
            </c:strRef>
          </c:cat>
          <c:val>
            <c:numRef>
              <c:f>Sheet1!$C$1:$C$9</c:f>
              <c:numCache>
                <c:formatCode>General</c:formatCode>
                <c:ptCount val="9"/>
                <c:pt idx="0">
                  <c:v>273</c:v>
                </c:pt>
                <c:pt idx="1">
                  <c:v>595</c:v>
                </c:pt>
                <c:pt idx="2">
                  <c:v>803</c:v>
                </c:pt>
                <c:pt idx="3">
                  <c:v>47</c:v>
                </c:pt>
                <c:pt idx="4">
                  <c:v>446</c:v>
                </c:pt>
                <c:pt idx="5">
                  <c:v>755</c:v>
                </c:pt>
                <c:pt idx="6">
                  <c:v>339</c:v>
                </c:pt>
                <c:pt idx="7">
                  <c:v>591</c:v>
                </c:pt>
                <c:pt idx="8">
                  <c:v>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18-49FA-B2AE-0F69C7D8BEF2}"/>
            </c:ext>
          </c:extLst>
        </c:ser>
        <c:ser>
          <c:idx val="1"/>
          <c:order val="1"/>
          <c:tx>
            <c:v>Sequential Design</c:v>
          </c:tx>
          <c:spPr>
            <a:pattFill prst="wdUpDiag">
              <a:fgClr>
                <a:srgbClr val="FF0000"/>
              </a:fgClr>
              <a:bgClr>
                <a:prstClr val="white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Sheet1!$B$1:$B$9</c:f>
              <c:strCache>
                <c:ptCount val="9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  <c:pt idx="5">
                  <c:v>P6</c:v>
                </c:pt>
                <c:pt idx="6">
                  <c:v>P7</c:v>
                </c:pt>
                <c:pt idx="7">
                  <c:v>P8</c:v>
                </c:pt>
                <c:pt idx="8">
                  <c:v>P9</c:v>
                </c:pt>
              </c:strCache>
            </c:strRef>
          </c:cat>
          <c:val>
            <c:numRef>
              <c:f>Sheet1!$D$1:$D$9</c:f>
              <c:numCache>
                <c:formatCode>General</c:formatCode>
                <c:ptCount val="9"/>
                <c:pt idx="0">
                  <c:v>581</c:v>
                </c:pt>
                <c:pt idx="1">
                  <c:v>1008</c:v>
                </c:pt>
                <c:pt idx="2">
                  <c:v>1426</c:v>
                </c:pt>
                <c:pt idx="3">
                  <c:v>144</c:v>
                </c:pt>
                <c:pt idx="4">
                  <c:v>623</c:v>
                </c:pt>
                <c:pt idx="5">
                  <c:v>2363</c:v>
                </c:pt>
                <c:pt idx="6">
                  <c:v>498</c:v>
                </c:pt>
                <c:pt idx="7">
                  <c:v>751</c:v>
                </c:pt>
                <c:pt idx="8">
                  <c:v>1710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18-49FA-B2AE-0F69C7D8B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709728"/>
        <c:axId val="496604976"/>
      </c:barChart>
      <c:catAx>
        <c:axId val="37970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/>
                <a:cs typeface="Times New Roman"/>
              </a:defRPr>
            </a:pPr>
            <a:endParaRPr lang="en-US"/>
          </a:p>
        </c:txPr>
        <c:crossAx val="496604976"/>
        <c:crosses val="autoZero"/>
        <c:auto val="1"/>
        <c:lblAlgn val="ctr"/>
        <c:lblOffset val="100"/>
        <c:noMultiLvlLbl val="0"/>
      </c:catAx>
      <c:valAx>
        <c:axId val="496604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Times New Roman"/>
                <a:cs typeface="Times New Roman"/>
              </a:defRPr>
            </a:pPr>
            <a:endParaRPr lang="en-US"/>
          </a:p>
        </c:txPr>
        <c:crossAx val="379709728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2400" b="1" i="0">
                <a:latin typeface="Times New Roman"/>
                <a:cs typeface="Times New Roman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4150197628458"/>
          <c:y val="3.6192965879265099E-2"/>
          <c:w val="0.39114126544458599"/>
          <c:h val="0.316947401574803"/>
        </c:manualLayout>
      </c:layout>
      <c:overlay val="0"/>
      <c:txPr>
        <a:bodyPr/>
        <a:lstStyle/>
        <a:p>
          <a:pPr>
            <a:defRPr sz="2400" b="1">
              <a:latin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8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5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2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7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gVHdk" TargetMode="External"/><Relationship Id="rId2" Type="http://schemas.openxmlformats.org/officeDocument/2006/relationships/hyperlink" Target="https://goo.gl/M4rXC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github.com/Denis-Ulybysh/Waxedprune201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s.purdue.edu/homes/bb/#resear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1655" y="1299387"/>
            <a:ext cx="8185019" cy="4478782"/>
          </a:xfrm>
          <a:prstGeom prst="rect">
            <a:avLst/>
          </a:prstGeom>
          <a:solidFill>
            <a:srgbClr val="A38D68"/>
          </a:solidFill>
          <a:ln>
            <a:solidFill>
              <a:srgbClr val="A38D6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313" y="1484341"/>
            <a:ext cx="7772400" cy="1974241"/>
          </a:xfrm>
        </p:spPr>
        <p:txBody>
          <a:bodyPr>
            <a:normAutofit fontScale="90000"/>
          </a:bodyPr>
          <a:lstStyle/>
          <a:p>
            <a: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  <a:t>Intelligent Autonomous Systems based on Data Analytics and Machine Learning</a:t>
            </a:r>
            <a:br>
              <a:rPr lang="en-US" altLang="en-US" sz="3100" b="1" dirty="0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</a:br>
            <a:r>
              <a:rPr lang="en-US" altLang="en-US" sz="3100" b="1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  <a:t/>
            </a:r>
            <a:br>
              <a:rPr lang="en-US" altLang="en-US" sz="3100" b="1" smtClean="0">
                <a:solidFill>
                  <a:srgbClr val="000000"/>
                </a:solidFill>
                <a:latin typeface="Arial" charset="0"/>
                <a:ea typeface="DejaVu Sans" charset="0"/>
                <a:cs typeface="Arial" charset="0"/>
                <a:sym typeface="Arial" charset="0"/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1938" y="3428770"/>
            <a:ext cx="5465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Arial" charset="0"/>
                <a:sym typeface="Arial" charset="0"/>
              </a:rPr>
              <a:t>Bharat Bhargava</a:t>
            </a:r>
          </a:p>
          <a:p>
            <a:pPr algn="ctr">
              <a:spcBef>
                <a:spcPts val="2400"/>
              </a:spcBef>
            </a:pPr>
            <a:r>
              <a:rPr lang="en-US" altLang="en-US" sz="2400" i="1" dirty="0">
                <a:solidFill>
                  <a:srgbClr val="000000"/>
                </a:solidFill>
                <a:latin typeface="Arial" charset="0"/>
                <a:sym typeface="Arial" charset="0"/>
              </a:rPr>
              <a:t>Purdue University</a:t>
            </a:r>
          </a:p>
          <a:p>
            <a:pPr algn="ctr">
              <a:spcBef>
                <a:spcPts val="24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17 April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448" y="5495193"/>
            <a:ext cx="57776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Acknowledgement</a:t>
            </a:r>
            <a:r>
              <a:rPr lang="en-US" sz="1400" dirty="0"/>
              <a:t>: This research is supported by NGC Research Consortium.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519425"/>
            <a:ext cx="7968953" cy="1144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Demo Video Presentation</a:t>
            </a: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/>
            <a:r>
              <a:rPr lang="en-US" sz="2800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Implementation and Deliverables 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eaLnBrk="1" hangingPunct="1"/>
            <a:r>
              <a:rPr lang="en-US" altLang="en-US" sz="1900" b="1" dirty="0" smtClean="0"/>
              <a:t>Reflexivity prototype for combinatorial replica scheme:</a:t>
            </a:r>
            <a:br>
              <a:rPr lang="en-US" altLang="en-US" sz="1900" b="1" dirty="0" smtClean="0"/>
            </a:br>
            <a:r>
              <a:rPr lang="en-US" altLang="en-US" sz="1900" dirty="0" smtClean="0"/>
              <a:t>Source </a:t>
            </a:r>
            <a:r>
              <a:rPr lang="en-US" altLang="en-US" sz="1900" dirty="0"/>
              <a:t>code: </a:t>
            </a:r>
            <a:r>
              <a:rPr lang="en-US" altLang="en-US" sz="1900" dirty="0" err="1"/>
              <a:t>Node.js</a:t>
            </a:r>
            <a:r>
              <a:rPr lang="en-US" altLang="en-US" sz="1900" dirty="0"/>
              <a:t> implementation, Bayesian model, simulation software developed for combinatorial design, and Data used for simulation. Link: </a:t>
            </a:r>
            <a:r>
              <a:rPr lang="en-US" sz="1900" dirty="0">
                <a:hlinkClick r:id="rId2"/>
              </a:rPr>
              <a:t>https://goo.gl/M4rXCN</a:t>
            </a:r>
            <a:r>
              <a:rPr lang="en-US" sz="1900" dirty="0"/>
              <a:t> </a:t>
            </a:r>
            <a:br>
              <a:rPr lang="en-US" sz="1900" dirty="0"/>
            </a:b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altLang="en-US" sz="1900" dirty="0" smtClean="0">
                <a:solidFill>
                  <a:srgbClr val="000000"/>
                </a:solidFill>
              </a:rPr>
              <a:t>The </a:t>
            </a:r>
            <a:r>
              <a:rPr lang="en-US" altLang="en-US" sz="1900" dirty="0">
                <a:solidFill>
                  <a:srgbClr val="000000"/>
                </a:solidFill>
              </a:rPr>
              <a:t>prototype is built with FAYE framework (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https://</a:t>
            </a:r>
            <a:r>
              <a:rPr lang="en-US" sz="1900" kern="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faye.jcoglan.com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/</a:t>
            </a:r>
            <a:r>
              <a:rPr lang="en-US" sz="1900" kern="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node.html</a:t>
            </a:r>
            <a:r>
              <a:rPr lang="en-US" altLang="en-US" sz="1900" dirty="0">
                <a:solidFill>
                  <a:srgbClr val="000000"/>
                </a:solidFill>
              </a:rPr>
              <a:t>) with </a:t>
            </a:r>
            <a:r>
              <a:rPr lang="en-US" altLang="en-US" sz="1900" dirty="0" err="1" smtClean="0">
                <a:solidFill>
                  <a:srgbClr val="000000"/>
                </a:solidFill>
              </a:rPr>
              <a:t>Node.js</a:t>
            </a:r>
            <a:r>
              <a:rPr lang="en-US" altLang="en-US" sz="1900" dirty="0" smtClean="0">
                <a:solidFill>
                  <a:srgbClr val="000000"/>
                </a:solidFill>
              </a:rPr>
              <a:t>.</a:t>
            </a:r>
            <a:br>
              <a:rPr lang="en-US" altLang="en-US" sz="1900" dirty="0" smtClean="0">
                <a:solidFill>
                  <a:srgbClr val="000000"/>
                </a:solidFill>
              </a:rPr>
            </a:br>
            <a:r>
              <a:rPr lang="en-US" altLang="en-US" sz="1900" dirty="0" smtClean="0">
                <a:solidFill>
                  <a:srgbClr val="000000"/>
                </a:solidFill>
              </a:rPr>
              <a:t/>
            </a:r>
            <a:br>
              <a:rPr lang="en-US" altLang="en-US" sz="1900" dirty="0" smtClean="0">
                <a:solidFill>
                  <a:srgbClr val="000000"/>
                </a:solidFill>
              </a:rPr>
            </a:br>
            <a:r>
              <a:rPr lang="en-US" altLang="en-US" sz="1900" dirty="0" smtClean="0">
                <a:solidFill>
                  <a:srgbClr val="000000"/>
                </a:solidFill>
              </a:rPr>
              <a:t>Replica </a:t>
            </a:r>
            <a:r>
              <a:rPr lang="en-US" altLang="en-US" sz="1900" dirty="0">
                <a:solidFill>
                  <a:srgbClr val="000000"/>
                </a:solidFill>
              </a:rPr>
              <a:t>updates are done through a combinatorial design simulator (</a:t>
            </a:r>
            <a:r>
              <a:rPr lang="en-US" sz="19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  <a:hlinkClick r:id="rId3"/>
              </a:rPr>
              <a:t>https://goo.gl/pgVHdk</a:t>
            </a:r>
            <a:r>
              <a:rPr lang="en-US" altLang="en-US" sz="1900" dirty="0">
                <a:solidFill>
                  <a:srgbClr val="000000"/>
                </a:solidFill>
              </a:rPr>
              <a:t>). </a:t>
            </a:r>
            <a:endParaRPr lang="en-US" altLang="en-US" sz="1900" b="1" dirty="0" smtClean="0"/>
          </a:p>
          <a:p>
            <a:pPr marL="342900" indent="-342900" eaLnBrk="1" hangingPunct="1"/>
            <a:r>
              <a:rPr lang="en-US" altLang="en-US" sz="1900" b="1" dirty="0" smtClean="0"/>
              <a:t>Deep Learning based anomaly detection prototype: </a:t>
            </a:r>
            <a:r>
              <a:rPr lang="en-US" altLang="en-US" sz="1900" dirty="0" smtClean="0"/>
              <a:t>In progress.</a:t>
            </a:r>
          </a:p>
          <a:p>
            <a:pPr marL="342900" indent="-342900" eaLnBrk="1" hangingPunct="1"/>
            <a:r>
              <a:rPr lang="en-US" altLang="en-US" sz="1900" b="1" dirty="0" err="1" smtClean="0"/>
              <a:t>Blockhub</a:t>
            </a:r>
            <a:r>
              <a:rPr lang="en-US" altLang="en-US" sz="1900" b="1" dirty="0" smtClean="0"/>
              <a:t> </a:t>
            </a:r>
            <a:r>
              <a:rPr lang="en-US" altLang="en-US" sz="1900" b="1" dirty="0"/>
              <a:t>prototype for secure blockchain-based </a:t>
            </a:r>
            <a:r>
              <a:rPr lang="en-US" altLang="en-US" sz="1900" b="1" dirty="0" smtClean="0"/>
              <a:t>data distribution:</a:t>
            </a:r>
            <a:r>
              <a:rPr lang="en-US" altLang="en-US" sz="1900" dirty="0" smtClean="0"/>
              <a:t/>
            </a:r>
            <a:br>
              <a:rPr lang="en-US" altLang="en-US" sz="1900" dirty="0" smtClean="0"/>
            </a:br>
            <a:r>
              <a:rPr lang="en-US" altLang="en-US" sz="1900" dirty="0" smtClean="0"/>
              <a:t>Source </a:t>
            </a:r>
            <a:r>
              <a:rPr lang="en-US" altLang="en-US" sz="1900" dirty="0"/>
              <a:t>code: </a:t>
            </a:r>
            <a:r>
              <a:rPr lang="en-US" altLang="en-US" sz="1900" dirty="0">
                <a:hlinkClick r:id="rId4"/>
              </a:rPr>
              <a:t>https://github.com/Denis-Ulybysh/Waxedprune2018</a:t>
            </a:r>
            <a:r>
              <a:rPr lang="en-US" altLang="en-US" sz="1900" dirty="0"/>
              <a:t>  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 smtClean="0"/>
              <a:t>codebase </a:t>
            </a:r>
            <a:r>
              <a:rPr lang="en-US" sz="1900" dirty="0"/>
              <a:t>is taken from open-source “Marbles” project https://</a:t>
            </a:r>
            <a:r>
              <a:rPr lang="en-US" sz="1900" dirty="0" err="1"/>
              <a:t>github.com</a:t>
            </a:r>
            <a:r>
              <a:rPr lang="en-US" sz="1900" dirty="0"/>
              <a:t>/IBM-Blockchain/marbles/tree/v4.0  </a:t>
            </a:r>
            <a:endParaRPr lang="en-US" sz="1900" dirty="0" smtClean="0"/>
          </a:p>
          <a:p>
            <a:pPr marL="342900" indent="-342900" eaLnBrk="1" hangingPunct="1"/>
            <a:r>
              <a:rPr lang="en-US" altLang="en-US" sz="1900" b="1" dirty="0"/>
              <a:t>Documentation:</a:t>
            </a:r>
            <a:r>
              <a:rPr lang="en-US" altLang="en-US" sz="1900" dirty="0"/>
              <a:t> Demo video and User manual for running the prototype.</a:t>
            </a:r>
          </a:p>
          <a:p>
            <a:pPr marL="1082675" lvl="1" indent="-342900" eaLnBrk="1" hangingPunct="1"/>
            <a:endParaRPr lang="en-US" altLang="en-US" sz="1900" dirty="0"/>
          </a:p>
          <a:p>
            <a:pPr marL="342900" indent="-342900" eaLnBrk="1" hangingPunct="1"/>
            <a:endParaRPr lang="en-US" altLang="en-US" sz="1700" dirty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en-US" sz="17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Publications </a:t>
            </a:r>
            <a:endParaRPr lang="en-US" sz="2800" b="1" kern="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197419"/>
            <a:ext cx="8382000" cy="536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u="sng" kern="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sym typeface="Tahoma"/>
                <a:hlinkClick r:id="rId2"/>
              </a:rPr>
              <a:t>https://www.cs.purdue.edu/homes/bb/#research</a:t>
            </a:r>
            <a:endParaRPr lang="en-US" sz="1400" u="sng" kern="0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sym typeface="Tahom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kern="0" dirty="0">
                <a:solidFill>
                  <a:srgbClr val="0000FF"/>
                </a:solidFill>
                <a:sym typeface="Tahoma"/>
              </a:rPr>
              <a:t>https://</a:t>
            </a:r>
            <a:r>
              <a:rPr lang="en-US" sz="1400" kern="0" dirty="0" err="1">
                <a:solidFill>
                  <a:srgbClr val="0000FF"/>
                </a:solidFill>
                <a:sym typeface="Tahoma"/>
              </a:rPr>
              <a:t>www.cs.purdue.edu</a:t>
            </a:r>
            <a:r>
              <a:rPr lang="en-US" sz="1400" kern="0">
                <a:solidFill>
                  <a:srgbClr val="0000FF"/>
                </a:solidFill>
                <a:sym typeface="Tahoma"/>
              </a:rPr>
              <a:t>/homes/bb/#colloquia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kern="0" smtClean="0">
                <a:solidFill>
                  <a:srgbClr val="0000FF"/>
                </a:solidFill>
                <a:sym typeface="Tahoma"/>
              </a:rPr>
              <a:t> </a:t>
            </a:r>
            <a:endParaRPr lang="en-US" sz="1300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M</a:t>
            </a:r>
            <a:r>
              <a:rPr lang="en-US" sz="1200" dirty="0"/>
              <a:t>. Villarreal-Vasquez, B. Bhargava, P. </a:t>
            </a:r>
            <a:r>
              <a:rPr lang="en-US" sz="1200" dirty="0" err="1"/>
              <a:t>Angin</a:t>
            </a:r>
            <a:r>
              <a:rPr lang="en-US" sz="1200" dirty="0"/>
              <a:t>, N. Ahmed, D. Goodwin, K. </a:t>
            </a:r>
            <a:r>
              <a:rPr lang="en-US" sz="1200" dirty="0" err="1"/>
              <a:t>Brin</a:t>
            </a:r>
            <a:r>
              <a:rPr lang="en-US" sz="1200" dirty="0"/>
              <a:t> and J. Kobes. “An MTD-based Self-Adaptive Resilience Approach for Cloud Systems.” IEEE CLOUD 2017.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M. Villarreal-Vasquez, B. Bhargava and P. </a:t>
            </a:r>
            <a:r>
              <a:rPr lang="en-US" sz="1200" dirty="0" err="1"/>
              <a:t>Angin</a:t>
            </a:r>
            <a:r>
              <a:rPr lang="en-US" sz="1200" dirty="0"/>
              <a:t>. “Adaptable Safety and Security in V2X Systems.” IEEE ICIOT 2017.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Ulybyshev, B. Bhargava, M. Villarreal-Vasquez, D. Steiner, L. Li, J. Kobes, H. Halpin, R. </a:t>
            </a:r>
            <a:r>
              <a:rPr lang="en-US" sz="1200" dirty="0" err="1"/>
              <a:t>Ranchal</a:t>
            </a:r>
            <a:r>
              <a:rPr lang="en-US" sz="1200" dirty="0"/>
              <a:t>, A. </a:t>
            </a:r>
            <a:r>
              <a:rPr lang="en-US" sz="1200" dirty="0" err="1"/>
              <a:t>Alsalem</a:t>
            </a:r>
            <a:r>
              <a:rPr lang="en-US" sz="1200" dirty="0"/>
              <a:t> "Privacy - Preserving Data Dissemination in Untrusted Cloud", IEEE CLOUD, 2017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Bhargava, B. </a:t>
            </a:r>
            <a:r>
              <a:rPr lang="en-US" sz="1200" dirty="0" err="1"/>
              <a:t>Shivakumar</a:t>
            </a:r>
            <a:r>
              <a:rPr lang="en-US" sz="1200" dirty="0"/>
              <a:t>, J. Kobes "Incremental Learning Through Graceful Degradations </a:t>
            </a:r>
            <a:r>
              <a:rPr lang="en-US" sz="1200" dirty="0" smtClean="0"/>
              <a:t>in Autonomous </a:t>
            </a:r>
            <a:r>
              <a:rPr lang="en-US" sz="1200" dirty="0"/>
              <a:t>Systems", IEEE ICCC, June 2018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Bhargava, P. </a:t>
            </a:r>
            <a:r>
              <a:rPr lang="en-US" sz="1200" dirty="0" err="1"/>
              <a:t>Angin</a:t>
            </a:r>
            <a:r>
              <a:rPr lang="en-US" sz="1200" dirty="0"/>
              <a:t>, M. Villarreal-Vasquez, D. </a:t>
            </a:r>
            <a:r>
              <a:rPr lang="en-US" sz="1200" dirty="0" err="1"/>
              <a:t>Ulybyshev</a:t>
            </a:r>
            <a:r>
              <a:rPr lang="en-US" sz="1200" dirty="0"/>
              <a:t>, J. Kobes "Machine Learning Models </a:t>
            </a:r>
            <a:r>
              <a:rPr lang="en-US" sz="1200" dirty="0" smtClean="0"/>
              <a:t>to Enhance </a:t>
            </a:r>
            <a:r>
              <a:rPr lang="en-US" sz="1200" dirty="0"/>
              <a:t>the Science of Cognitive Autonomy", IEEE ICCC, June 2018 (In Submission</a:t>
            </a:r>
            <a:r>
              <a:rPr lang="en-US" sz="12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B. </a:t>
            </a:r>
            <a:r>
              <a:rPr lang="en-US" sz="1200" dirty="0" smtClean="0"/>
              <a:t>Bhargava” Scalable </a:t>
            </a:r>
            <a:r>
              <a:rPr lang="en-US" sz="1200" dirty="0"/>
              <a:t>Learning Through Error-correcting Codes based Clustering in </a:t>
            </a:r>
            <a:r>
              <a:rPr lang="en-US" sz="1200" dirty="0" smtClean="0"/>
              <a:t>Autonomous Systems</a:t>
            </a:r>
            <a:r>
              <a:rPr lang="en-US" sz="1200" dirty="0"/>
              <a:t>", IEEE ICCC, June 2018 (In Submission</a:t>
            </a:r>
            <a:r>
              <a:rPr lang="en-US" sz="12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</a:t>
            </a:r>
            <a:r>
              <a:rPr lang="en-US" sz="1200" dirty="0"/>
              <a:t>. Mani, D. </a:t>
            </a:r>
            <a:r>
              <a:rPr lang="en-US" sz="1200" dirty="0" err="1"/>
              <a:t>Ulybyshev</a:t>
            </a:r>
            <a:r>
              <a:rPr lang="en-US" sz="1200" dirty="0"/>
              <a:t>, B. Bhargava, J. </a:t>
            </a:r>
            <a:r>
              <a:rPr lang="en-US" sz="1200" dirty="0" err="1"/>
              <a:t>Kobes</a:t>
            </a:r>
            <a:r>
              <a:rPr lang="en-US" sz="1200" dirty="0"/>
              <a:t>, P. </a:t>
            </a:r>
            <a:r>
              <a:rPr lang="en-US" sz="1200" dirty="0" err="1"/>
              <a:t>Goyal"Autonomous</a:t>
            </a:r>
            <a:r>
              <a:rPr lang="en-US" sz="1200" dirty="0"/>
              <a:t> Aggregate Data Analytics in </a:t>
            </a:r>
            <a:r>
              <a:rPr lang="en-US" sz="1200" dirty="0" smtClean="0"/>
              <a:t>Untrusted Cloud</a:t>
            </a:r>
            <a:r>
              <a:rPr lang="en-US" sz="1200" dirty="0"/>
              <a:t>", IEEE ICCC, June 2018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G. Mani, B. </a:t>
            </a:r>
            <a:r>
              <a:rPr lang="en-US" sz="1200" dirty="0"/>
              <a:t>Bhargava. "Graceful Degradation in Autonomous Systems Based on </a:t>
            </a:r>
            <a:r>
              <a:rPr lang="en-US" sz="1200" dirty="0" smtClean="0"/>
              <a:t>Combinatorial Learning </a:t>
            </a:r>
            <a:r>
              <a:rPr lang="en-US" sz="1200" dirty="0"/>
              <a:t>Model". (In Submission</a:t>
            </a:r>
            <a:r>
              <a:rPr lang="en-US" sz="1200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</a:t>
            </a:r>
            <a:r>
              <a:rPr lang="en-US" sz="1200" dirty="0"/>
              <a:t>. </a:t>
            </a:r>
            <a:r>
              <a:rPr lang="en-US" sz="1200" dirty="0" err="1"/>
              <a:t>Ulybyshev</a:t>
            </a:r>
            <a:r>
              <a:rPr lang="en-US" sz="1200" dirty="0"/>
              <a:t>, M. Villarreal-Vasquez, B. Bhargava, G. Mani, S. </a:t>
            </a:r>
            <a:r>
              <a:rPr lang="en-US" sz="1200" dirty="0" err="1"/>
              <a:t>Seaberg</a:t>
            </a:r>
            <a:r>
              <a:rPr lang="en-US" sz="1200" dirty="0"/>
              <a:t>, P. </a:t>
            </a:r>
            <a:r>
              <a:rPr lang="en-US" sz="1200" dirty="0" err="1"/>
              <a:t>Conoval</a:t>
            </a:r>
            <a:r>
              <a:rPr lang="en-US" sz="1200" dirty="0"/>
              <a:t>, D. Steiner, J. Kobes "</a:t>
            </a:r>
            <a:r>
              <a:rPr lang="en-US" sz="1200" dirty="0" err="1"/>
              <a:t>Blockhub</a:t>
            </a:r>
            <a:r>
              <a:rPr lang="en-US" sz="1200" dirty="0"/>
              <a:t>: Blockchain-based Software Development System for Untrusted Environments", IEEE CLOUD 2018, (In Submission)</a:t>
            </a:r>
            <a:r>
              <a:rPr lang="en-US" sz="12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</a:t>
            </a:r>
            <a:r>
              <a:rPr lang="en-US" sz="1200" dirty="0"/>
              <a:t>. </a:t>
            </a:r>
            <a:r>
              <a:rPr lang="en-US" sz="1200" dirty="0" err="1"/>
              <a:t>Ulybyshev</a:t>
            </a:r>
            <a:r>
              <a:rPr lang="en-US" sz="1200" dirty="0"/>
              <a:t>, B. Bhargava, A. </a:t>
            </a:r>
            <a:r>
              <a:rPr lang="en-US" sz="1200" dirty="0" err="1"/>
              <a:t>Alsalem</a:t>
            </a:r>
            <a:r>
              <a:rPr lang="en-US" sz="1200" dirty="0"/>
              <a:t> "Secure Data Exchange and Data Leakage Detection in Untrusted Cloud", ICACCT 2018 (Accepted, in-press).</a:t>
            </a:r>
          </a:p>
          <a:p>
            <a:pPr>
              <a:buNone/>
            </a:pPr>
            <a:endParaRPr lang="en-US" sz="12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Reflexivity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Solution Based on Graceful Degradation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37144" y="1655180"/>
            <a:ext cx="5660021" cy="729205"/>
          </a:xfrm>
          <a:prstGeom prst="rect">
            <a:avLst/>
          </a:prstGeom>
          <a:noFill/>
          <a:ln w="381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Reflexivity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5" name="Picture 14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Generic Model of Dynamic Adaptation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" y="1376083"/>
            <a:ext cx="8142460" cy="4576480"/>
          </a:xfrm>
          <a:prstGeom prst="rect">
            <a:avLst/>
          </a:prstGeom>
        </p:spPr>
      </p:pic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Solved Problem</a:t>
            </a:r>
            <a:endParaRPr lang="en-US" sz="2800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Given </a:t>
            </a:r>
            <a:r>
              <a:rPr lang="en-US" altLang="en-US" sz="2400" dirty="0">
                <a:solidFill>
                  <a:srgbClr val="000000"/>
                </a:solidFill>
              </a:rPr>
              <a:t>a smart </a:t>
            </a:r>
            <a:r>
              <a:rPr lang="en-US" altLang="en-US" sz="2400" dirty="0" smtClean="0">
                <a:solidFill>
                  <a:srgbClr val="000000"/>
                </a:solidFill>
              </a:rPr>
              <a:t>cyber system </a:t>
            </a:r>
            <a:r>
              <a:rPr lang="en-US" altLang="en-US" sz="2400" dirty="0">
                <a:solidFill>
                  <a:srgbClr val="000000"/>
                </a:solidFill>
              </a:rPr>
              <a:t>operating in a distributed computing environment, it should be able to: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Replace anomalous/underperforming modules</a:t>
            </a: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Swiftly adapt to changes in context</a:t>
            </a: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1023938" lvl="1" indent="-514350" algn="just" eaLnBrk="1" hangingPunct="1">
              <a:lnSpc>
                <a:spcPct val="90000"/>
              </a:lnSpc>
              <a:spcBef>
                <a:spcPct val="0"/>
              </a:spcBef>
              <a:buSzTx/>
              <a:buFont typeface="Helvetica" charset="0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</a:rPr>
              <a:t>Achieve continuous availability even under attacks and </a:t>
            </a:r>
            <a:r>
              <a:rPr lang="en-US" altLang="en-US" sz="2400" dirty="0" smtClean="0">
                <a:solidFill>
                  <a:srgbClr val="000000"/>
                </a:solidFill>
              </a:rPr>
              <a:t>failures</a:t>
            </a:r>
            <a:r>
              <a:rPr lang="en-US" altLang="en-US" sz="2400" baseline="30000" dirty="0">
                <a:solidFill>
                  <a:srgbClr val="000000"/>
                </a:solidFill>
              </a:rPr>
              <a:t>4</a:t>
            </a:r>
            <a:r>
              <a:rPr lang="en-US" altLang="en-US" sz="2400" dirty="0" smtClean="0">
                <a:solidFill>
                  <a:srgbClr val="000000"/>
                </a:solidFill>
              </a:rPr>
              <a:t>.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6093" y="5794890"/>
            <a:ext cx="838200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algn="just"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baseline="300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4</a:t>
            </a:r>
            <a:r>
              <a:rPr lang="en-US" b="1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Thomas E. Vice, Corporate VP of NGC</a:t>
            </a:r>
            <a:r>
              <a:rPr lang="en-US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. Sep. 06, 2016. 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"Future of Advanced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just"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Trusted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Cognitive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Autonomous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Systems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,” at Purdue University</a:t>
            </a:r>
            <a:endParaRPr lang="en-US" kern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Graceful Degradations: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Tahoma"/>
              </a:rPr>
              <a:t>Combinatorial Replica Replacement Scheme</a:t>
            </a:r>
            <a:endParaRPr lang="en-US" b="1" kern="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SzTx/>
              <a:buNone/>
            </a:pPr>
            <a:r>
              <a:rPr lang="en-US" altLang="en-US" sz="2200" b="1" dirty="0" smtClean="0"/>
              <a:t>Replica replacement by </a:t>
            </a:r>
            <a:r>
              <a:rPr lang="en-US" altLang="en-US" sz="2200" b="1" dirty="0"/>
              <a:t>Combinatorial </a:t>
            </a:r>
            <a:r>
              <a:rPr lang="en-US" altLang="en-US" sz="2200" b="1" dirty="0" smtClean="0"/>
              <a:t>Balanced-blocks:</a:t>
            </a:r>
            <a:endParaRPr lang="en-US" altLang="en-US" sz="2200" b="1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N systems (S1</a:t>
            </a:r>
            <a:r>
              <a:rPr lang="mr-IN" altLang="en-US" sz="2200" dirty="0" smtClean="0"/>
              <a:t>…</a:t>
            </a:r>
            <a:r>
              <a:rPr lang="en-US" altLang="en-US" sz="2200" dirty="0" smtClean="0"/>
              <a:t>S7) are split into M subset blocks (DAB1</a:t>
            </a:r>
            <a:r>
              <a:rPr lang="mr-IN" altLang="en-US" sz="2200" dirty="0" smtClean="0"/>
              <a:t>…</a:t>
            </a:r>
            <a:r>
              <a:rPr lang="en-US" altLang="en-US" sz="2200" dirty="0" smtClean="0"/>
              <a:t>DAB7) of size R (3 : S1, S5, S7). Each system appears in C blocks (3 out of M). Each system pair appears in </a:t>
            </a:r>
            <a:r>
              <a:rPr lang="en-US" altLang="en-US" sz="2200" b="1" dirty="0" smtClean="0">
                <a:solidFill>
                  <a:srgbClr val="000000"/>
                </a:solidFill>
              </a:rPr>
              <a:t>∆ </a:t>
            </a:r>
            <a:r>
              <a:rPr lang="en-US" altLang="en-US" sz="2200" dirty="0" smtClean="0">
                <a:solidFill>
                  <a:srgbClr val="000000"/>
                </a:solidFill>
              </a:rPr>
              <a:t> blocks (only 1). We implemented (N, M, R, C, </a:t>
            </a:r>
            <a:r>
              <a:rPr lang="en-US" altLang="en-US" sz="2200" b="1" dirty="0" smtClean="0">
                <a:solidFill>
                  <a:srgbClr val="000000"/>
                </a:solidFill>
              </a:rPr>
              <a:t>∆</a:t>
            </a:r>
            <a:r>
              <a:rPr lang="en-US" altLang="en-US" sz="2200" dirty="0" smtClean="0">
                <a:solidFill>
                  <a:srgbClr val="000000"/>
                </a:solidFill>
              </a:rPr>
              <a:t>) = (7, 7, 3, 3, 1). Example on next slide. </a:t>
            </a:r>
            <a:endParaRPr lang="en-US" altLang="en-US" sz="2200" dirty="0" smtClean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/>
              <a:t>Each </a:t>
            </a:r>
            <a:r>
              <a:rPr lang="en-US" altLang="en-US" sz="2200" dirty="0" smtClean="0"/>
              <a:t>distributed block </a:t>
            </a:r>
            <a:r>
              <a:rPr lang="en-US" altLang="en-US" sz="2200" dirty="0"/>
              <a:t>contains </a:t>
            </a:r>
            <a:r>
              <a:rPr lang="en-US" altLang="en-US" sz="2200" dirty="0" smtClean="0"/>
              <a:t>a subset of systems </a:t>
            </a:r>
            <a:r>
              <a:rPr lang="en-US" altLang="en-US" sz="2200" dirty="0"/>
              <a:t>and their replicas that are mathematically </a:t>
            </a:r>
            <a:r>
              <a:rPr lang="en-US" altLang="en-US" sz="2200" dirty="0" smtClean="0"/>
              <a:t>distributed and connected, providing balanced resource usage.</a:t>
            </a: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The replicas periodically receive updates from their primary modules. Update interval is set based on Bayesian inference.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200" dirty="0" smtClean="0"/>
              <a:t>Replicas can be used to perform other tasks in parallel while primary module is functioning properly.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  <a:p>
            <a:pPr marL="342900" indent="-342900" algn="just" eaLnBrk="1" hangingPunct="1"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200" dirty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(7, 7, 3, 3, 1)-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configuration</a:t>
            </a:r>
          </a:p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DAB: Distributed Autonomous Block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2530" y="6044540"/>
            <a:ext cx="7410202" cy="4324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5" y="1262415"/>
            <a:ext cx="8051470" cy="493641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0975" y="1262415"/>
            <a:ext cx="203365" cy="493641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" name="Picture 11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19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89758"/>
              </p:ext>
            </p:extLst>
          </p:nvPr>
        </p:nvGraphicFramePr>
        <p:xfrm>
          <a:off x="950027" y="1353786"/>
          <a:ext cx="7184570" cy="4519805"/>
        </p:xfrm>
        <a:graphic>
          <a:graphicData uri="http://schemas.openxmlformats.org/drawingml/2006/table">
            <a:tbl>
              <a:tblPr/>
              <a:tblGrid>
                <a:gridCol w="2386908"/>
                <a:gridCol w="2638444"/>
                <a:gridCol w="2159218"/>
              </a:tblGrid>
              <a:tr h="901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Process Type 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Process Name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Speed Up </a:t>
                      </a:r>
                      <a:r>
                        <a:rPr lang="en-US" sz="1100" b="1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Due to Combinatorial Replica Scheme</a:t>
                      </a:r>
                      <a:endParaRPr lang="en-US" sz="1100" dirty="0" smtClean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(Compared to regular sequential design)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P1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FIBSEARCH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P2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DOUBLE MULT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1.4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FIBB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1.5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P4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SEARCH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P5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COPY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P6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SCALAR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P7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SUM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2.1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P8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PRINT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P9</a:t>
                      </a:r>
                      <a:endParaRPr lang="en-US" sz="110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MOVEMENT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3.1</a:t>
                      </a:r>
                      <a:endParaRPr lang="en-US" sz="1100" dirty="0"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24765" marR="24765" marT="247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buNone/>
            </a:pPr>
            <a:r>
              <a:rPr lang="en-US" altLang="en-US" sz="2300" b="1" dirty="0" smtClean="0">
                <a:solidFill>
                  <a:srgbClr val="000000"/>
                </a:solidFill>
              </a:rPr>
              <a:t>Measurements for Various Process Completions</a:t>
            </a:r>
            <a:endParaRPr lang="en-US" altLang="en-US" sz="23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marL="0" lvl="1" indent="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Intelligent Autonomous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Systems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1811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 marL="230188" indent="-230188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lvl="1" algn="just" eaLnBrk="1" hangingPunct="1">
              <a:buFontTx/>
              <a:buNone/>
            </a:pPr>
            <a:endParaRPr lang="en-US" altLang="en-US" sz="150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According to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Wes Bush</a:t>
            </a:r>
            <a:r>
              <a:rPr lang="en-US" altLang="en-US" sz="2400" dirty="0" smtClean="0">
                <a:solidFill>
                  <a:srgbClr val="000000"/>
                </a:solidFill>
              </a:rPr>
              <a:t>, CEO of NGC, Autonomous Systems</a:t>
            </a:r>
            <a:r>
              <a:rPr lang="en-US" altLang="en-US" sz="2400" baseline="30000" dirty="0" smtClean="0">
                <a:solidFill>
                  <a:srgbClr val="000000"/>
                </a:solidFill>
              </a:rPr>
              <a:t>1</a:t>
            </a:r>
            <a:r>
              <a:rPr lang="en-US" altLang="en-US" sz="2400" dirty="0" smtClean="0">
                <a:solidFill>
                  <a:srgbClr val="000000"/>
                </a:solidFill>
              </a:rPr>
              <a:t> should be </a:t>
            </a:r>
          </a:p>
          <a:p>
            <a:pPr lvl="1" eaLnBrk="1" hangingPunct="1"/>
            <a:r>
              <a:rPr lang="en-US" altLang="en-US" sz="2400" dirty="0">
                <a:solidFill>
                  <a:srgbClr val="000000"/>
                </a:solidFill>
              </a:rPr>
              <a:t>A</a:t>
            </a:r>
            <a:r>
              <a:rPr lang="en-US" altLang="en-US" sz="2400" dirty="0" smtClean="0">
                <a:solidFill>
                  <a:srgbClr val="000000"/>
                </a:solidFill>
              </a:rPr>
              <a:t>ble </a:t>
            </a:r>
            <a:r>
              <a:rPr lang="en-US" altLang="en-US" sz="2400" dirty="0">
                <a:solidFill>
                  <a:srgbClr val="000000"/>
                </a:solidFill>
              </a:rPr>
              <a:t>to perform complex tasks without </a:t>
            </a:r>
            <a:r>
              <a:rPr lang="en-US" altLang="en-US" sz="2400" dirty="0" smtClean="0">
                <a:solidFill>
                  <a:srgbClr val="000000"/>
                </a:solidFill>
              </a:rPr>
              <a:t>or with limited ongoing </a:t>
            </a:r>
            <a:r>
              <a:rPr lang="en-US" altLang="en-US" sz="2400" dirty="0">
                <a:solidFill>
                  <a:srgbClr val="000000"/>
                </a:solidFill>
              </a:rPr>
              <a:t>connection to </a:t>
            </a:r>
            <a:r>
              <a:rPr lang="en-US" altLang="en-US" sz="2400" dirty="0" smtClean="0">
                <a:solidFill>
                  <a:srgbClr val="000000"/>
                </a:solidFill>
              </a:rPr>
              <a:t>humans.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Cognitive enough </a:t>
            </a:r>
            <a:r>
              <a:rPr lang="en-US" sz="2400" dirty="0" smtClean="0"/>
              <a:t>to </a:t>
            </a:r>
            <a:r>
              <a:rPr lang="en-US" sz="2400" dirty="0"/>
              <a:t>act without a human’s judgment lapses or execution </a:t>
            </a:r>
            <a:r>
              <a:rPr lang="en-US" sz="2400" dirty="0" smtClean="0"/>
              <a:t>inadequacies.</a:t>
            </a:r>
            <a:endParaRPr lang="en-US" altLang="en-US" sz="2400" dirty="0" smtClean="0"/>
          </a:p>
          <a:p>
            <a:pPr lvl="1" eaLnBrk="1" hangingPunct="1"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Intelligent Autonomous Systems (IAS) are characterized as highly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Cognitive</a:t>
            </a:r>
            <a:r>
              <a:rPr lang="en-US" altLang="en-US" sz="2400" dirty="0" smtClean="0">
                <a:solidFill>
                  <a:srgbClr val="000000"/>
                </a:solidFill>
              </a:rPr>
              <a:t>,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</a:rPr>
              <a:t>effective in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Knowledge Discovery</a:t>
            </a:r>
            <a:r>
              <a:rPr lang="en-US" altLang="en-US" sz="2400" dirty="0" smtClean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000000"/>
                </a:solidFill>
              </a:rPr>
              <a:t>Reflexive</a:t>
            </a:r>
            <a:r>
              <a:rPr lang="en-US" altLang="en-US" sz="2400" dirty="0" smtClean="0">
                <a:solidFill>
                  <a:srgbClr val="000000"/>
                </a:solidFill>
              </a:rPr>
              <a:t>, and </a:t>
            </a:r>
            <a:r>
              <a:rPr lang="en-US" altLang="en-US" sz="2400" b="1" dirty="0">
                <a:solidFill>
                  <a:srgbClr val="000000"/>
                </a:solidFill>
              </a:rPr>
              <a:t>Trusted</a:t>
            </a:r>
            <a:r>
              <a:rPr lang="en-US" altLang="en-US" sz="2400" dirty="0">
                <a:solidFill>
                  <a:srgbClr val="000000"/>
                </a:solidFill>
              </a:rPr>
              <a:t>, 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15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850" y="6319777"/>
            <a:ext cx="83820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5719" tIns="45719" rIns="45719" bIns="45719" spcCol="38100">
            <a:spAutoFit/>
          </a:bodyPr>
          <a:lstStyle/>
          <a:p>
            <a:pPr eaLnBrk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baseline="300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Tahoma"/>
              </a:rPr>
              <a:t>Wes Bush, Sept. 6, 2016. “The Exciting Future of Autonomous Systems” at KSU</a:t>
            </a:r>
            <a:endParaRPr lang="en-US" kern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buNone/>
            </a:pPr>
            <a:r>
              <a:rPr lang="en-US" altLang="en-US" sz="2300" b="1" dirty="0" smtClean="0">
                <a:solidFill>
                  <a:srgbClr val="000000"/>
                </a:solidFill>
              </a:rPr>
              <a:t>Measurements for Various Process Completions</a:t>
            </a:r>
            <a:endParaRPr lang="en-US" altLang="en-US" sz="23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689904" y="1080047"/>
          <a:ext cx="6298396" cy="539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1356697" y="3445098"/>
            <a:ext cx="525331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Number of state migrations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5222" y="6205285"/>
            <a:ext cx="525331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Process</a:t>
            </a:r>
            <a:r>
              <a:rPr kumimoji="0" lang="en-US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Types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1" name="Picture 10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Cognitive </a:t>
            </a:r>
            <a:r>
              <a:rPr lang="en-US" sz="2800" dirty="0">
                <a:solidFill>
                  <a:schemeClr val="tx1"/>
                </a:solidFill>
              </a:rPr>
              <a:t>Autonomy / Knowledge </a:t>
            </a:r>
            <a:r>
              <a:rPr lang="en-US" sz="2800" dirty="0" smtClean="0">
                <a:solidFill>
                  <a:schemeClr val="tx1"/>
                </a:solidFill>
              </a:rPr>
              <a:t>Discovery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Deep Learning Based Anomaly Detection Solution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3417" y="2474907"/>
            <a:ext cx="3065947" cy="2720547"/>
          </a:xfrm>
          <a:prstGeom prst="rect">
            <a:avLst/>
          </a:prstGeom>
          <a:noFill/>
          <a:ln w="38100" cap="flat">
            <a:solidFill>
              <a:srgbClr val="FF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Cognitive Autonomy and Knowledge</a:t>
            </a:r>
            <a:r>
              <a:rPr kumimoji="0" lang="en-US" sz="1800" b="1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Discovery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5" name="Picture 14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09"/>
            <a:ext cx="8158396" cy="26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Programs store Return Addresses (control flow) along with data in the stack.</a:t>
            </a:r>
          </a:p>
          <a:p>
            <a:pPr marL="342900" indent="-342900" algn="just" eaLnBrk="1" hangingPunct="1"/>
            <a:r>
              <a:rPr lang="en-US" sz="2400" dirty="0"/>
              <a:t>Control-hijacking attacks execute arbitrary code on the target IAS program by hijacking  its control flow.</a:t>
            </a:r>
          </a:p>
          <a:p>
            <a:pPr marL="342900" indent="-342900" algn="just" eaLnBrk="1" hangingPunct="1"/>
            <a:r>
              <a:rPr lang="en-US" sz="2400" dirty="0"/>
              <a:t>A Deep </a:t>
            </a:r>
            <a:r>
              <a:rPr lang="en-US" sz="2400" dirty="0" smtClean="0"/>
              <a:t>Learning (DL) </a:t>
            </a:r>
            <a:r>
              <a:rPr lang="en-US" sz="2400" dirty="0"/>
              <a:t>based </a:t>
            </a:r>
            <a:r>
              <a:rPr lang="en-US" sz="2400" dirty="0" smtClean="0"/>
              <a:t>anomaly detection technique has </a:t>
            </a:r>
            <a:r>
              <a:rPr lang="en-US" sz="2400" dirty="0"/>
              <a:t>been developed </a:t>
            </a:r>
            <a:r>
              <a:rPr lang="en-US" sz="2400" dirty="0" smtClean="0"/>
              <a:t>to protect </a:t>
            </a:r>
            <a:r>
              <a:rPr lang="en-US" sz="2400" dirty="0"/>
              <a:t>IAS programs against these attacks</a:t>
            </a:r>
          </a:p>
          <a:p>
            <a:pPr marL="342900" indent="-342900" algn="just" eaLnBrk="1" hangingPunct="1"/>
            <a:endParaRPr lang="en-US" sz="2400" dirty="0" smtClean="0"/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Problem Statement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805" y="5421296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6075" y="5419353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2545" y="5417410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1480" y="5419412"/>
            <a:ext cx="734595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73909" y="5417410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/>
          <p:nvPr/>
        </p:nvCxnSpPr>
        <p:spPr>
          <a:xfrm>
            <a:off x="2371999" y="6204748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3020796" y="5531383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Local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Variables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096" y="5660049"/>
            <a:ext cx="52564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EBP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671" y="5529499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Address</a:t>
            </a:r>
            <a:endParaRPr kumimoji="0" lang="en-U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2897" y="5658165"/>
            <a:ext cx="1115737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Parameters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Right Brace 18"/>
          <p:cNvSpPr/>
          <p:nvPr/>
        </p:nvSpPr>
        <p:spPr>
          <a:xfrm rot="16200000">
            <a:off x="4787879" y="3062588"/>
            <a:ext cx="370923" cy="4127073"/>
          </a:xfrm>
          <a:prstGeom prst="righ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5578" y="4576462"/>
            <a:ext cx="1783801" cy="446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Stack Frame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1" name="Picture 20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09"/>
            <a:ext cx="8158396" cy="26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Programs store Return Addresses </a:t>
            </a:r>
            <a:r>
              <a:rPr lang="en-US" sz="2400" dirty="0"/>
              <a:t>(control flow) </a:t>
            </a:r>
            <a:r>
              <a:rPr lang="en-US" sz="2400" dirty="0" smtClean="0"/>
              <a:t>along </a:t>
            </a:r>
            <a:r>
              <a:rPr lang="en-US" sz="2400" dirty="0"/>
              <a:t>with data in the stack.</a:t>
            </a:r>
          </a:p>
          <a:p>
            <a:pPr marL="342900" indent="-342900" algn="just" eaLnBrk="1" hangingPunct="1"/>
            <a:r>
              <a:rPr lang="en-US" sz="2400" dirty="0" smtClean="0"/>
              <a:t>Control-hijacking attacks execute arbitrary code on the target IAS program by hijacking  its control flow.</a:t>
            </a:r>
          </a:p>
          <a:p>
            <a:pPr marL="342900" indent="-342900" algn="just" eaLnBrk="1" hangingPunct="1"/>
            <a:r>
              <a:rPr lang="en-US" sz="2400" dirty="0"/>
              <a:t>A Deep </a:t>
            </a:r>
            <a:r>
              <a:rPr lang="en-US" sz="2400" dirty="0" smtClean="0"/>
              <a:t>Learning (DL) </a:t>
            </a:r>
            <a:r>
              <a:rPr lang="en-US" sz="2400" dirty="0"/>
              <a:t>based anomaly detection technique has been developed to protect IAS programs against these attacks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Problem Statement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805" y="5421296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6075" y="5419353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02545" y="5417410"/>
            <a:ext cx="1134331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1480" y="5419412"/>
            <a:ext cx="734595" cy="78117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73909" y="5417410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/>
          <p:nvPr/>
        </p:nvCxnSpPr>
        <p:spPr>
          <a:xfrm>
            <a:off x="2371999" y="6204748"/>
            <a:ext cx="5252273" cy="0"/>
          </a:xfrm>
          <a:prstGeom prst="line">
            <a:avLst/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3020796" y="5531383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Local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Variables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096" y="5660049"/>
            <a:ext cx="52564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EBP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671" y="5529499"/>
            <a:ext cx="94618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Address</a:t>
            </a:r>
            <a:endParaRPr kumimoji="0" lang="en-U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2897" y="5658165"/>
            <a:ext cx="1115737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Parameters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62205" y="5423569"/>
            <a:ext cx="3549131" cy="781179"/>
          </a:xfrm>
          <a:prstGeom prst="rect">
            <a:avLst/>
          </a:prstGeom>
          <a:gradFill flip="none" rotWithShape="1">
            <a:gsLst>
              <a:gs pos="99000">
                <a:srgbClr val="FF0000">
                  <a:alpha val="4400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25400" cap="flat">
            <a:gradFill flip="none" rotWithShape="1">
              <a:gsLst>
                <a:gs pos="99000">
                  <a:srgbClr val="FF0000">
                    <a:alpha val="39000"/>
                  </a:srgbClr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Right Brace 19"/>
          <p:cNvSpPr/>
          <p:nvPr/>
        </p:nvSpPr>
        <p:spPr>
          <a:xfrm rot="16200000">
            <a:off x="4787879" y="3062588"/>
            <a:ext cx="370923" cy="4127073"/>
          </a:xfrm>
          <a:prstGeom prst="righ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5578" y="4576462"/>
            <a:ext cx="1783801" cy="4468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Stack Frame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026" y="4317315"/>
            <a:ext cx="1752073" cy="646329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Data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overrides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Return Address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3" name="Straight Arrow Connector 22"/>
          <p:cNvCxnSpPr>
            <a:endCxn id="22" idx="2"/>
          </p:cNvCxnSpPr>
          <p:nvPr/>
        </p:nvCxnSpPr>
        <p:spPr>
          <a:xfrm flipH="1" flipV="1">
            <a:off x="1633063" y="4963644"/>
            <a:ext cx="1276741" cy="453766"/>
          </a:xfrm>
          <a:prstGeom prst="straightConnector1">
            <a:avLst/>
          </a:prstGeom>
          <a:noFill/>
          <a:ln w="25400" cap="flat">
            <a:solidFill>
              <a:srgbClr val="005DAA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4" name="Picture 2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An 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An 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3755827" y="4278315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3996202" y="4278315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23657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476952" y="4278315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4723522" y="4278315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5378362" y="4278315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5612542" y="4278315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585291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41574" y="472869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85260" y="4604165"/>
            <a:ext cx="21396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 this sequence at time </a:t>
            </a:r>
            <a:r>
              <a:rPr lang="en-US" sz="1600" i="1" dirty="0" smtClean="0"/>
              <a:t>t-1</a:t>
            </a:r>
            <a:endParaRPr lang="en-US" sz="1600" i="1" dirty="0"/>
          </a:p>
        </p:txBody>
      </p:sp>
      <p:sp>
        <p:nvSpPr>
          <p:cNvPr id="19" name="Oval 18"/>
          <p:cNvSpPr/>
          <p:nvPr/>
        </p:nvSpPr>
        <p:spPr>
          <a:xfrm>
            <a:off x="5093974" y="473241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30264" y="4738614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5400000">
            <a:off x="4770333" y="2523000"/>
            <a:ext cx="369828" cy="3080383"/>
          </a:xfrm>
          <a:prstGeom prst="leftBrace">
            <a:avLst>
              <a:gd name="adj1" fmla="val 8333"/>
              <a:gd name="adj2" fmla="val 49645"/>
            </a:avLst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4839" y="3513779"/>
            <a:ext cx="267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System Events</a:t>
            </a:r>
            <a:endParaRPr lang="en-US" sz="1600" i="1" dirty="0"/>
          </a:p>
        </p:txBody>
      </p:sp>
      <p:pic>
        <p:nvPicPr>
          <p:cNvPr id="23" name="Picture 22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9"/>
            <a:ext cx="8158577" cy="398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An </a:t>
            </a:r>
            <a:r>
              <a:rPr lang="en-US" sz="2400" dirty="0"/>
              <a:t>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execution trace of a program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Use Deep Learning to answer </a:t>
            </a:r>
            <a:r>
              <a:rPr lang="en-US" sz="2400" b="1" dirty="0"/>
              <a:t>the binary classification problem </a:t>
            </a:r>
            <a:r>
              <a:rPr lang="en-US" sz="2400" dirty="0"/>
              <a:t>of given a sequence of </a:t>
            </a:r>
            <a:r>
              <a:rPr lang="en-US" sz="2400" dirty="0" smtClean="0"/>
              <a:t>function calls (or system events)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i="1" dirty="0"/>
              <a:t>e</a:t>
            </a:r>
            <a:r>
              <a:rPr lang="en-US" sz="2400" i="1" baseline="-25000" dirty="0"/>
              <a:t>3</a:t>
            </a:r>
            <a:r>
              <a:rPr lang="mr-IN" sz="2400" i="1" dirty="0"/>
              <a:t>…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k</a:t>
            </a:r>
            <a:r>
              <a:rPr lang="en-US" sz="2400" i="1" dirty="0"/>
              <a:t> </a:t>
            </a:r>
            <a:r>
              <a:rPr lang="en-US" sz="2400" b="1" dirty="0"/>
              <a:t>whether or not the sequence should occur</a:t>
            </a:r>
            <a:r>
              <a:rPr lang="en-US" sz="2400" dirty="0" smtClean="0"/>
              <a:t>?</a:t>
            </a:r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Research Approach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3755827" y="4278315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3996202" y="4278315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23657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476952" y="4278315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4723522" y="4278315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5378362" y="4278315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5612542" y="4278315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H="1">
            <a:off x="5852917" y="4278315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41574" y="472869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85260" y="4604165"/>
            <a:ext cx="21396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 this sequence at time </a:t>
            </a:r>
            <a:r>
              <a:rPr lang="en-US" sz="1600" i="1" dirty="0" smtClean="0"/>
              <a:t>t-1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85259" y="5589803"/>
            <a:ext cx="20528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 time </a:t>
            </a:r>
            <a:r>
              <a:rPr lang="en-US" sz="1600" i="1" dirty="0" smtClean="0"/>
              <a:t>t</a:t>
            </a:r>
            <a:r>
              <a:rPr lang="en-US" sz="1600" dirty="0" smtClean="0"/>
              <a:t>, should this sequence occur?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5093974" y="4732419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30264" y="4738614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3759547" y="5467152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3999922" y="5467152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4240297" y="5467152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4480672" y="5467152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H="1">
            <a:off x="4727242" y="5467152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5382082" y="5467152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5616262" y="5467152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5856637" y="5467152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45294" y="5917536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6103162" y="5467152"/>
            <a:ext cx="162791" cy="8864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97694" y="5921256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33984" y="5927451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/>
          <p:cNvSpPr/>
          <p:nvPr/>
        </p:nvSpPr>
        <p:spPr>
          <a:xfrm rot="5400000">
            <a:off x="4770333" y="2523000"/>
            <a:ext cx="369828" cy="3080383"/>
          </a:xfrm>
          <a:prstGeom prst="leftBrace">
            <a:avLst>
              <a:gd name="adj1" fmla="val 8333"/>
              <a:gd name="adj2" fmla="val 49645"/>
            </a:avLst>
          </a:prstGeom>
          <a:noFill/>
          <a:ln w="25400" cap="flat">
            <a:solidFill>
              <a:srgbClr val="005DAA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4839" y="3513779"/>
            <a:ext cx="267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System Events</a:t>
            </a:r>
            <a:endParaRPr lang="en-US" sz="1600" i="1" dirty="0"/>
          </a:p>
        </p:txBody>
      </p:sp>
      <p:pic>
        <p:nvPicPr>
          <p:cNvPr id="36" name="Picture 35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4010"/>
            <a:ext cx="8158396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algn="just" eaLnBrk="1" hangingPunct="1">
              <a:buNone/>
            </a:pPr>
            <a:r>
              <a:rPr lang="en-US" sz="2200" b="1" dirty="0" smtClean="0"/>
              <a:t>Attacks:</a:t>
            </a:r>
          </a:p>
          <a:p>
            <a:pPr marL="342900" indent="-342900" algn="just" eaLnBrk="1" hangingPunct="1"/>
            <a:r>
              <a:rPr lang="en-US" sz="2200" b="1" dirty="0" smtClean="0"/>
              <a:t>Code injection: </a:t>
            </a:r>
            <a:r>
              <a:rPr lang="en-US" sz="2200" dirty="0" smtClean="0"/>
              <a:t>Malicious instruction sequences are executed using injected codes in the data portion of the stack. Examples: buffer overflow and buffer specified injection </a:t>
            </a:r>
          </a:p>
          <a:p>
            <a:pPr marL="342900" indent="-342900" algn="just" eaLnBrk="1" hangingPunct="1"/>
            <a:r>
              <a:rPr lang="en-US" sz="2200" b="1" dirty="0" smtClean="0"/>
              <a:t>Code reuse:</a:t>
            </a:r>
            <a:r>
              <a:rPr lang="en-US" sz="2200" b="1" dirty="0"/>
              <a:t> </a:t>
            </a:r>
            <a:r>
              <a:rPr lang="en-US" sz="2200" dirty="0" smtClean="0"/>
              <a:t>Malicious </a:t>
            </a:r>
            <a:r>
              <a:rPr lang="en-US" sz="2200" dirty="0"/>
              <a:t>instruction sequences </a:t>
            </a:r>
            <a:r>
              <a:rPr lang="en-US" sz="2200" dirty="0" smtClean="0"/>
              <a:t>are executed without </a:t>
            </a:r>
            <a:r>
              <a:rPr lang="en-US" sz="2200" dirty="0"/>
              <a:t>injecting external code</a:t>
            </a:r>
            <a:r>
              <a:rPr lang="en-US" sz="2200" dirty="0" smtClean="0"/>
              <a:t>. Examples: Return-oriented programming and memory disclosure.</a:t>
            </a:r>
          </a:p>
          <a:p>
            <a:pPr algn="just" eaLnBrk="1" hangingPunct="1">
              <a:buNone/>
            </a:pPr>
            <a:endParaRPr lang="en-US" sz="2200" dirty="0" smtClean="0"/>
          </a:p>
          <a:p>
            <a:pPr algn="just" eaLnBrk="1" hangingPunct="1">
              <a:buNone/>
            </a:pPr>
            <a:r>
              <a:rPr lang="en-US" sz="2200" b="1" dirty="0" smtClean="0"/>
              <a:t>Mitigation:</a:t>
            </a:r>
            <a:endParaRPr lang="en-US" sz="2200" b="1" dirty="0"/>
          </a:p>
          <a:p>
            <a:pPr marL="342900" indent="-342900" algn="just" eaLnBrk="1" hangingPunct="1"/>
            <a:r>
              <a:rPr lang="en-US" sz="2200" dirty="0" smtClean="0"/>
              <a:t>Control Flow Integrity (CFI) is required.</a:t>
            </a:r>
          </a:p>
          <a:p>
            <a:pPr marL="342900" indent="-342900" algn="just" eaLnBrk="1" hangingPunct="1"/>
            <a:r>
              <a:rPr lang="en-US" sz="2200" dirty="0" smtClean="0"/>
              <a:t>Deep Learning is used to guarantee Control Flow Integrity (CFI) as the model detects non-conforming sequences of execution traces in run time.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Types of attacks and mitigation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8"/>
            <a:ext cx="8158577" cy="524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 smtClean="0"/>
              <a:t>For a given program, a code coverage is conducted to obtain all the possible execution traces. </a:t>
            </a:r>
          </a:p>
          <a:p>
            <a:pPr marL="342900" indent="-342900" algn="just" eaLnBrk="1" hangingPunct="1"/>
            <a:r>
              <a:rPr lang="en-US" sz="2400" dirty="0" smtClean="0"/>
              <a:t>An </a:t>
            </a:r>
            <a:r>
              <a:rPr lang="en-US" sz="2400" dirty="0"/>
              <a:t>event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is defined </a:t>
            </a:r>
            <a:r>
              <a:rPr lang="en-US" sz="2400" dirty="0" smtClean="0"/>
              <a:t>defined </a:t>
            </a:r>
            <a:r>
              <a:rPr lang="en-US" sz="2400" dirty="0"/>
              <a:t>as a </a:t>
            </a:r>
            <a:r>
              <a:rPr lang="en-US" sz="2400" dirty="0" smtClean="0"/>
              <a:t>function call (</a:t>
            </a:r>
            <a:r>
              <a:rPr lang="en-US" sz="2400" b="1" dirty="0" smtClean="0"/>
              <a:t>system </a:t>
            </a:r>
            <a:r>
              <a:rPr lang="en-US" sz="2400" b="1" dirty="0"/>
              <a:t>or library </a:t>
            </a:r>
            <a:r>
              <a:rPr lang="en-US" sz="2400" b="1" dirty="0" smtClean="0"/>
              <a:t>call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dirty="0"/>
              <a:t>in the </a:t>
            </a:r>
            <a:r>
              <a:rPr lang="en-US" sz="2400" dirty="0" smtClean="0"/>
              <a:t>execution trace of a program.</a:t>
            </a:r>
          </a:p>
          <a:p>
            <a:pPr marL="342900" indent="-342900" algn="just" eaLnBrk="1" hangingPunct="1"/>
            <a:r>
              <a:rPr lang="en-US" sz="2400" dirty="0"/>
              <a:t>Each possible system event (function calls) is uniquely identified as they will form the vocabulary of system events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The Deep Learning model (neural network) is trained with the obtained sequences of events.</a:t>
            </a:r>
          </a:p>
          <a:p>
            <a:pPr marL="342900" indent="-342900" algn="just" eaLnBrk="1" hangingPunct="1"/>
            <a:r>
              <a:rPr lang="en-US" sz="2400" dirty="0" smtClean="0"/>
              <a:t>The model is based on </a:t>
            </a:r>
            <a:r>
              <a:rPr lang="en-US" sz="2400" dirty="0"/>
              <a:t>Recurrent Neural Networks: Long-Short Term Memory (</a:t>
            </a:r>
            <a:r>
              <a:rPr lang="en-US" sz="2400" b="1" dirty="0"/>
              <a:t>LSTM</a:t>
            </a:r>
            <a:r>
              <a:rPr lang="en-US" sz="2400" dirty="0"/>
              <a:t>) and Gated Recurrent Units (</a:t>
            </a:r>
            <a:r>
              <a:rPr lang="en-US" sz="2400" b="1" dirty="0"/>
              <a:t>GRU</a:t>
            </a:r>
            <a:r>
              <a:rPr lang="en-US" sz="2400" dirty="0"/>
              <a:t>.</a:t>
            </a:r>
            <a:r>
              <a:rPr lang="en-US" sz="2400" dirty="0" smtClean="0"/>
              <a:t>)</a:t>
            </a: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 smtClean="0">
                <a:solidFill>
                  <a:srgbClr val="000000"/>
                </a:solidFill>
              </a:rPr>
              <a:t>Deep Learning Based Anomaly Detection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Motivation from NGC </a:t>
            </a:r>
            <a:r>
              <a:rPr lang="mr-IN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A Holistic Approach 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Autonomous systems should not only learn at the network level but they should learn about their environment.</a:t>
            </a: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Autonomous systems should be able to be trained with 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Meta-data, limited data, incomplete data, and unknown (new) data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Dynamic and unpredictable environment </a:t>
            </a:r>
            <a:endParaRPr lang="en-US" altLang="en-US" sz="2400" dirty="0"/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</a:rPr>
              <a:t>We discussed these ideas with Jason Kobes and Paul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Conoval</a:t>
            </a:r>
            <a:r>
              <a:rPr lang="en-US" altLang="en-US" sz="2400" dirty="0" smtClean="0">
                <a:solidFill>
                  <a:srgbClr val="000000"/>
                </a:solidFill>
              </a:rPr>
              <a:t>. </a:t>
            </a:r>
            <a:endParaRPr lang="en-US" altLang="en-US" sz="2400" dirty="0"/>
          </a:p>
          <a:p>
            <a:pPr indent="-739775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5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28308"/>
            <a:ext cx="8158577" cy="513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algn="just" eaLnBrk="1" hangingPunct="1"/>
            <a:r>
              <a:rPr lang="en-US" sz="2400" dirty="0"/>
              <a:t>After training, given a sequence of events as input, the neural network produces as output an array of probabilities, one for each of the possible events in the system.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342900" indent="-342900" algn="just" eaLnBrk="1" hangingPunct="1"/>
            <a:r>
              <a:rPr lang="en-US" sz="2400" dirty="0" smtClean="0"/>
              <a:t>At </a:t>
            </a:r>
            <a:r>
              <a:rPr lang="en-US" sz="2400" dirty="0"/>
              <a:t>any time </a:t>
            </a:r>
            <a:r>
              <a:rPr lang="en-US" sz="2400" i="1" dirty="0"/>
              <a:t>t</a:t>
            </a:r>
            <a:r>
              <a:rPr lang="en-US" sz="2400" dirty="0"/>
              <a:t> each possible event (system call or library call) in </a:t>
            </a:r>
            <a:r>
              <a:rPr lang="en-US" sz="2400" dirty="0" smtClean="0"/>
              <a:t>the system </a:t>
            </a:r>
            <a:r>
              <a:rPr lang="en-US" sz="2400" dirty="0"/>
              <a:t>is assigned a probability estimated with respect to </a:t>
            </a:r>
            <a:r>
              <a:rPr lang="en-US" sz="2400" dirty="0" smtClean="0"/>
              <a:t>the sequences </a:t>
            </a:r>
            <a:r>
              <a:rPr lang="en-US" sz="2400" dirty="0"/>
              <a:t>of events </a:t>
            </a:r>
            <a:r>
              <a:rPr lang="en-US" sz="2400" b="1" dirty="0"/>
              <a:t>observed </a:t>
            </a:r>
            <a:r>
              <a:rPr lang="en-US" sz="2400" b="1" dirty="0" smtClean="0"/>
              <a:t>until </a:t>
            </a:r>
            <a:r>
              <a:rPr lang="en-US" sz="2400" dirty="0" smtClean="0"/>
              <a:t>time </a:t>
            </a:r>
            <a:r>
              <a:rPr lang="en-US" sz="2400" i="1" dirty="0" smtClean="0"/>
              <a:t>t-1</a:t>
            </a:r>
            <a:r>
              <a:rPr lang="en-US" sz="2400" dirty="0" smtClean="0"/>
              <a:t>.</a:t>
            </a:r>
          </a:p>
          <a:p>
            <a:pPr marL="342900" indent="-342900" algn="just" eaLnBrk="1" hangingPunct="1"/>
            <a:r>
              <a:rPr lang="en-US" sz="2400" dirty="0" smtClean="0"/>
              <a:t>At classification time </a:t>
            </a:r>
            <a:r>
              <a:rPr lang="en-US" sz="2400" i="1" dirty="0" smtClean="0"/>
              <a:t>t</a:t>
            </a:r>
            <a:r>
              <a:rPr lang="en-US" sz="2400" dirty="0" smtClean="0"/>
              <a:t>, </a:t>
            </a:r>
            <a:r>
              <a:rPr lang="en-US" sz="2400" dirty="0"/>
              <a:t>the decision is made with respect to a pre-</a:t>
            </a:r>
            <a:r>
              <a:rPr lang="en-US" sz="2400" dirty="0" smtClean="0"/>
              <a:t>defined threshold </a:t>
            </a:r>
            <a:r>
              <a:rPr lang="en-US" sz="2400" dirty="0"/>
              <a:t>of </a:t>
            </a:r>
            <a:r>
              <a:rPr lang="en-US" sz="2400" dirty="0" smtClean="0"/>
              <a:t>the top-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/>
              <a:t>most </a:t>
            </a:r>
            <a:r>
              <a:rPr lang="en-US" sz="2400" dirty="0" smtClean="0"/>
              <a:t>likely events.</a:t>
            </a:r>
          </a:p>
          <a:p>
            <a:pPr marL="342900" indent="-342900" algn="just" eaLnBrk="1" hangingPunct="1"/>
            <a:endParaRPr lang="en-US" sz="2400" dirty="0" smtClean="0"/>
          </a:p>
          <a:p>
            <a:pPr algn="just" eaLnBrk="1" hangingPunct="1">
              <a:buNone/>
            </a:pPr>
            <a:endParaRPr lang="en-US" sz="2400" dirty="0"/>
          </a:p>
          <a:p>
            <a:pPr algn="just" eaLnBrk="1" hangingPunct="1">
              <a:buNone/>
            </a:pPr>
            <a:endParaRPr lang="en-US" sz="2400" dirty="0" smtClean="0"/>
          </a:p>
          <a:p>
            <a:pPr marL="342900" indent="-342900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6" name="Straight Arrow Connector 25"/>
          <p:cNvCxnSpPr>
            <a:stCxn id="17" idx="6"/>
            <a:endCxn id="24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Arrow Connector 26"/>
          <p:cNvCxnSpPr>
            <a:stCxn id="17" idx="6"/>
            <a:endCxn id="21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Arrow Connector 27"/>
          <p:cNvCxnSpPr>
            <a:stCxn id="17" idx="6"/>
            <a:endCxn id="22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/>
          <p:cNvCxnSpPr>
            <a:stCxn id="17" idx="6"/>
            <a:endCxn id="23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Arrow Connector 29"/>
          <p:cNvCxnSpPr>
            <a:stCxn id="18" idx="6"/>
            <a:endCxn id="24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Straight Arrow Connector 30"/>
          <p:cNvCxnSpPr>
            <a:stCxn id="18" idx="6"/>
            <a:endCxn id="21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/>
          <p:cNvCxnSpPr>
            <a:stCxn id="18" idx="6"/>
            <a:endCxn id="22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Arrow Connector 32"/>
          <p:cNvCxnSpPr>
            <a:stCxn id="18" idx="6"/>
            <a:endCxn id="23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Arrow Connector 33"/>
          <p:cNvCxnSpPr>
            <a:stCxn id="19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/>
          <p:cNvCxnSpPr>
            <a:stCxn id="19" idx="6"/>
            <a:endCxn id="21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Arrow Connector 35"/>
          <p:cNvCxnSpPr>
            <a:stCxn id="19" idx="6"/>
            <a:endCxn id="22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Arrow Connector 36"/>
          <p:cNvCxnSpPr>
            <a:stCxn id="19" idx="6"/>
            <a:endCxn id="23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Arrow Connector 37"/>
          <p:cNvCxnSpPr>
            <a:stCxn id="24" idx="6"/>
            <a:endCxn id="25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1" idx="6"/>
            <a:endCxn id="25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2" idx="6"/>
            <a:endCxn id="25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3" idx="6"/>
            <a:endCxn id="25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2" name="Picture 41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8" name="Straight Arrow Connector 37"/>
          <p:cNvCxnSpPr>
            <a:stCxn id="29" idx="6"/>
            <a:endCxn id="36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9" idx="6"/>
            <a:endCxn id="33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9" idx="6"/>
            <a:endCxn id="34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9" idx="6"/>
            <a:endCxn id="35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0" idx="6"/>
            <a:endCxn id="33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0" idx="6"/>
            <a:endCxn id="34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0" idx="6"/>
            <a:endCxn id="35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1" idx="6"/>
            <a:endCxn id="33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1" idx="6"/>
            <a:endCxn id="34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1" idx="6"/>
            <a:endCxn id="35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6" idx="6"/>
            <a:endCxn id="37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3" idx="6"/>
            <a:endCxn id="37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7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7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TextBox 53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55" name="Picture 54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9" name="Straight Arrow Connector 38"/>
          <p:cNvCxnSpPr>
            <a:stCxn id="30" idx="6"/>
            <a:endCxn id="37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30" idx="6"/>
            <a:endCxn id="34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30" idx="6"/>
            <a:endCxn id="35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1" idx="6"/>
            <a:endCxn id="37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1" idx="6"/>
            <a:endCxn id="34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1" idx="6"/>
            <a:endCxn id="35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  <a:endCxn id="36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2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2" idx="6"/>
            <a:endCxn id="34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2" idx="6"/>
            <a:endCxn id="35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2" idx="6"/>
            <a:endCxn id="36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7" idx="6"/>
            <a:endCxn id="38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8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8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6" idx="6"/>
            <a:endCxn id="38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Rectangle 54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8" name="Picture 5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38" name="Straight Arrow Connector 37"/>
          <p:cNvCxnSpPr>
            <a:stCxn id="29" idx="6"/>
            <a:endCxn id="36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Arrow Connector 38"/>
          <p:cNvCxnSpPr>
            <a:stCxn id="29" idx="6"/>
            <a:endCxn id="33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Arrow Connector 39"/>
          <p:cNvCxnSpPr>
            <a:stCxn id="29" idx="6"/>
            <a:endCxn id="34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/>
          <p:cNvCxnSpPr>
            <a:stCxn id="29" idx="6"/>
            <a:endCxn id="35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/>
          <p:cNvCxnSpPr>
            <a:stCxn id="30" idx="6"/>
            <a:endCxn id="36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30" idx="6"/>
            <a:endCxn id="33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/>
          <p:cNvCxnSpPr>
            <a:stCxn id="30" idx="6"/>
            <a:endCxn id="34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/>
          <p:cNvCxnSpPr>
            <a:stCxn id="30" idx="6"/>
            <a:endCxn id="35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/>
          <p:cNvCxnSpPr>
            <a:stCxn id="31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46"/>
          <p:cNvCxnSpPr>
            <a:stCxn id="31" idx="6"/>
            <a:endCxn id="33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1" idx="6"/>
            <a:endCxn id="34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1" idx="6"/>
            <a:endCxn id="35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6" idx="6"/>
            <a:endCxn id="37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3" idx="6"/>
            <a:endCxn id="37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4" idx="6"/>
            <a:endCxn id="37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5" idx="6"/>
            <a:endCxn id="37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Elbow Connector 53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TextBox 54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Rectangle 56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Left Brace 59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61" name="Picture 60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73457" y="4784790"/>
            <a:ext cx="295139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[p1, p2, p3,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p4, p5, p6, p7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]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16200000" flipV="1">
            <a:off x="4853881" y="3595081"/>
            <a:ext cx="2046614" cy="480751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5107684" y="3590258"/>
            <a:ext cx="2055517" cy="49930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Curved Connector 18"/>
          <p:cNvCxnSpPr/>
          <p:nvPr/>
        </p:nvCxnSpPr>
        <p:spPr>
          <a:xfrm rot="16200000" flipV="1">
            <a:off x="5378195" y="3543644"/>
            <a:ext cx="2054490" cy="575749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urved Connector 19"/>
          <p:cNvCxnSpPr/>
          <p:nvPr/>
        </p:nvCxnSpPr>
        <p:spPr>
          <a:xfrm rot="16200000" flipV="1">
            <a:off x="5695774" y="3505924"/>
            <a:ext cx="2067848" cy="689208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996171" y="3432240"/>
            <a:ext cx="2051064" cy="819792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urved Connector 21"/>
          <p:cNvCxnSpPr/>
          <p:nvPr/>
        </p:nvCxnSpPr>
        <p:spPr>
          <a:xfrm rot="16200000" flipV="1">
            <a:off x="6316658" y="3404235"/>
            <a:ext cx="2063396" cy="897037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urved Connector 22"/>
          <p:cNvCxnSpPr/>
          <p:nvPr/>
        </p:nvCxnSpPr>
        <p:spPr>
          <a:xfrm rot="16200000" flipV="1">
            <a:off x="6615391" y="3348667"/>
            <a:ext cx="2054488" cy="98351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330988" y="5132911"/>
            <a:ext cx="176488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Probabilities of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possible events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47" name="Straight Arrow Connector 46"/>
          <p:cNvCxnSpPr>
            <a:stCxn id="38" idx="6"/>
            <a:endCxn id="45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8" idx="6"/>
            <a:endCxn id="42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8" idx="6"/>
            <a:endCxn id="43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8" idx="6"/>
            <a:endCxn id="44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9" idx="6"/>
            <a:endCxn id="45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9" idx="6"/>
            <a:endCxn id="42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9" idx="6"/>
            <a:endCxn id="43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9" idx="6"/>
            <a:endCxn id="44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/>
          <p:cNvCxnSpPr>
            <a:stCxn id="40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/>
          <p:cNvCxnSpPr>
            <a:stCxn id="40" idx="6"/>
            <a:endCxn id="42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/>
          <p:cNvCxnSpPr>
            <a:stCxn id="40" idx="6"/>
            <a:endCxn id="43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/>
          <p:cNvCxnSpPr>
            <a:stCxn id="40" idx="6"/>
            <a:endCxn id="44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/>
          <p:cNvCxnSpPr>
            <a:stCxn id="45" idx="6"/>
            <a:endCxn id="46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/>
          <p:cNvCxnSpPr>
            <a:stCxn id="42" idx="6"/>
            <a:endCxn id="46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/>
          <p:cNvCxnSpPr>
            <a:stCxn id="43" idx="6"/>
            <a:endCxn id="46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4" idx="6"/>
            <a:endCxn id="46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Straight Arrow Connector 62"/>
          <p:cNvCxnSpPr>
            <a:stCxn id="37" idx="3"/>
          </p:cNvCxnSpPr>
          <p:nvPr/>
        </p:nvCxnSpPr>
        <p:spPr>
          <a:xfrm>
            <a:off x="4891699" y="4969725"/>
            <a:ext cx="981758" cy="21233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TextBox 63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6235" y="4621088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Out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6" name="Elbow Connector 65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7" name="TextBox 66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" name="Rectangle 67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Left Brace 69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2" name="Picture 71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316" y="1390455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562827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5803202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043577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6283952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6530522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6815462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7074302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73457" y="4784790"/>
            <a:ext cx="295139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[p1, p2, p3,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p4, p5, p6, p7</a:t>
            </a: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]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16200000" flipV="1">
            <a:off x="4853881" y="3595081"/>
            <a:ext cx="2046614" cy="480751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5107684" y="3590258"/>
            <a:ext cx="2055517" cy="49930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Curved Connector 18"/>
          <p:cNvCxnSpPr/>
          <p:nvPr/>
        </p:nvCxnSpPr>
        <p:spPr>
          <a:xfrm rot="16200000" flipV="1">
            <a:off x="5378195" y="3543644"/>
            <a:ext cx="2054490" cy="575749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urved Connector 19"/>
          <p:cNvCxnSpPr/>
          <p:nvPr/>
        </p:nvCxnSpPr>
        <p:spPr>
          <a:xfrm rot="16200000" flipV="1">
            <a:off x="5695774" y="3505924"/>
            <a:ext cx="2067848" cy="689208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urved Connector 20"/>
          <p:cNvCxnSpPr/>
          <p:nvPr/>
        </p:nvCxnSpPr>
        <p:spPr>
          <a:xfrm rot="16200000" flipV="1">
            <a:off x="5996171" y="3432240"/>
            <a:ext cx="2051064" cy="819792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urved Connector 21"/>
          <p:cNvCxnSpPr/>
          <p:nvPr/>
        </p:nvCxnSpPr>
        <p:spPr>
          <a:xfrm rot="16200000" flipV="1">
            <a:off x="6316658" y="3404235"/>
            <a:ext cx="2063396" cy="897037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urved Connector 22"/>
          <p:cNvCxnSpPr/>
          <p:nvPr/>
        </p:nvCxnSpPr>
        <p:spPr>
          <a:xfrm rot="16200000" flipV="1">
            <a:off x="6615391" y="3348667"/>
            <a:ext cx="2054488" cy="983513"/>
          </a:xfrm>
          <a:prstGeom prst="curvedConnector3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/>
          <p:cNvSpPr txBox="1"/>
          <p:nvPr/>
        </p:nvSpPr>
        <p:spPr>
          <a:xfrm>
            <a:off x="6330988" y="5132911"/>
            <a:ext cx="176488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Probabilities of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possible events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35858" y="1158407"/>
            <a:ext cx="167426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Set of all system </a:t>
            </a: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vents</a:t>
            </a:r>
            <a:endParaRPr kumimoji="0" lang="en-US" sz="16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421030" y="1784983"/>
            <a:ext cx="162791" cy="88641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661405" y="1784983"/>
            <a:ext cx="162791" cy="88641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90178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142155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flipH="1">
            <a:off x="1388725" y="1784983"/>
            <a:ext cx="162791" cy="8864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H="1">
            <a:off x="2043565" y="1784983"/>
            <a:ext cx="162791" cy="886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2277745" y="1784983"/>
            <a:ext cx="162791" cy="88641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2518120" y="1784983"/>
            <a:ext cx="162791" cy="88641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06777" y="223536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59177" y="2239087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895467" y="2245282"/>
            <a:ext cx="76200" cy="76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94279" y="3736826"/>
            <a:ext cx="1997420" cy="246579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17572" y="452588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009682" y="5011164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09682" y="5541311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18939" y="3761483"/>
            <a:ext cx="1960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Neural Network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774142" y="477691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66252" y="5262196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766252" y="5792343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778582" y="4238889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469062" y="4990958"/>
            <a:ext cx="332901" cy="32055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47" name="Straight Arrow Connector 46"/>
          <p:cNvCxnSpPr>
            <a:stCxn id="38" idx="6"/>
            <a:endCxn id="45" idx="2"/>
          </p:cNvCxnSpPr>
          <p:nvPr/>
        </p:nvCxnSpPr>
        <p:spPr>
          <a:xfrm flipV="1">
            <a:off x="3350473" y="4399166"/>
            <a:ext cx="428109" cy="28699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/>
          <p:cNvCxnSpPr>
            <a:stCxn id="38" idx="6"/>
            <a:endCxn id="42" idx="2"/>
          </p:cNvCxnSpPr>
          <p:nvPr/>
        </p:nvCxnSpPr>
        <p:spPr>
          <a:xfrm>
            <a:off x="3350473" y="468615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/>
          <p:cNvCxnSpPr>
            <a:stCxn id="38" idx="6"/>
            <a:endCxn id="43" idx="2"/>
          </p:cNvCxnSpPr>
          <p:nvPr/>
        </p:nvCxnSpPr>
        <p:spPr>
          <a:xfrm>
            <a:off x="3350473" y="4686158"/>
            <a:ext cx="415779" cy="7363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Arrow Connector 49"/>
          <p:cNvCxnSpPr>
            <a:stCxn id="38" idx="6"/>
            <a:endCxn id="44" idx="2"/>
          </p:cNvCxnSpPr>
          <p:nvPr/>
        </p:nvCxnSpPr>
        <p:spPr>
          <a:xfrm>
            <a:off x="3350473" y="4686158"/>
            <a:ext cx="415779" cy="126646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Arrow Connector 50"/>
          <p:cNvCxnSpPr>
            <a:stCxn id="39" idx="6"/>
            <a:endCxn id="45" idx="2"/>
          </p:cNvCxnSpPr>
          <p:nvPr/>
        </p:nvCxnSpPr>
        <p:spPr>
          <a:xfrm flipV="1">
            <a:off x="3342583" y="4399166"/>
            <a:ext cx="435999" cy="77227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/>
          <p:cNvCxnSpPr>
            <a:stCxn id="39" idx="6"/>
            <a:endCxn id="42" idx="2"/>
          </p:cNvCxnSpPr>
          <p:nvPr/>
        </p:nvCxnSpPr>
        <p:spPr>
          <a:xfrm flipV="1">
            <a:off x="3342583" y="4937190"/>
            <a:ext cx="431559" cy="234251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/>
          <p:cNvCxnSpPr>
            <a:stCxn id="39" idx="6"/>
            <a:endCxn id="43" idx="2"/>
          </p:cNvCxnSpPr>
          <p:nvPr/>
        </p:nvCxnSpPr>
        <p:spPr>
          <a:xfrm>
            <a:off x="3342583" y="5171441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>
            <a:stCxn id="39" idx="6"/>
            <a:endCxn id="44" idx="2"/>
          </p:cNvCxnSpPr>
          <p:nvPr/>
        </p:nvCxnSpPr>
        <p:spPr>
          <a:xfrm>
            <a:off x="3342583" y="5171441"/>
            <a:ext cx="423669" cy="78117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/>
          <p:cNvCxnSpPr>
            <a:stCxn id="40" idx="6"/>
          </p:cNvCxnSpPr>
          <p:nvPr/>
        </p:nvCxnSpPr>
        <p:spPr>
          <a:xfrm flipV="1">
            <a:off x="3342583" y="4399166"/>
            <a:ext cx="423669" cy="130242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Straight Arrow Connector 55"/>
          <p:cNvCxnSpPr>
            <a:stCxn id="40" idx="6"/>
            <a:endCxn id="42" idx="2"/>
          </p:cNvCxnSpPr>
          <p:nvPr/>
        </p:nvCxnSpPr>
        <p:spPr>
          <a:xfrm flipV="1">
            <a:off x="3342583" y="4937190"/>
            <a:ext cx="431559" cy="76439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Straight Arrow Connector 56"/>
          <p:cNvCxnSpPr>
            <a:stCxn id="40" idx="6"/>
            <a:endCxn id="43" idx="2"/>
          </p:cNvCxnSpPr>
          <p:nvPr/>
        </p:nvCxnSpPr>
        <p:spPr>
          <a:xfrm flipV="1">
            <a:off x="3342583" y="5422473"/>
            <a:ext cx="423669" cy="27911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Straight Arrow Connector 57"/>
          <p:cNvCxnSpPr>
            <a:stCxn id="40" idx="6"/>
            <a:endCxn id="44" idx="2"/>
          </p:cNvCxnSpPr>
          <p:nvPr/>
        </p:nvCxnSpPr>
        <p:spPr>
          <a:xfrm>
            <a:off x="3342583" y="5701588"/>
            <a:ext cx="423669" cy="251032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/>
          <p:cNvCxnSpPr>
            <a:stCxn id="45" idx="6"/>
            <a:endCxn id="46" idx="2"/>
          </p:cNvCxnSpPr>
          <p:nvPr/>
        </p:nvCxnSpPr>
        <p:spPr>
          <a:xfrm>
            <a:off x="4111483" y="4399166"/>
            <a:ext cx="357579" cy="752069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" name="Straight Arrow Connector 59"/>
          <p:cNvCxnSpPr>
            <a:stCxn id="42" idx="6"/>
            <a:endCxn id="46" idx="2"/>
          </p:cNvCxnSpPr>
          <p:nvPr/>
        </p:nvCxnSpPr>
        <p:spPr>
          <a:xfrm>
            <a:off x="4107043" y="4937190"/>
            <a:ext cx="362019" cy="21404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60"/>
          <p:cNvCxnSpPr>
            <a:stCxn id="43" idx="6"/>
            <a:endCxn id="46" idx="2"/>
          </p:cNvCxnSpPr>
          <p:nvPr/>
        </p:nvCxnSpPr>
        <p:spPr>
          <a:xfrm flipV="1">
            <a:off x="4099153" y="5151235"/>
            <a:ext cx="369909" cy="271238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/>
          <p:cNvCxnSpPr>
            <a:stCxn id="44" idx="6"/>
            <a:endCxn id="46" idx="2"/>
          </p:cNvCxnSpPr>
          <p:nvPr/>
        </p:nvCxnSpPr>
        <p:spPr>
          <a:xfrm flipV="1">
            <a:off x="4099153" y="5151235"/>
            <a:ext cx="369909" cy="801385"/>
          </a:xfrm>
          <a:prstGeom prst="straightConnector1">
            <a:avLst/>
          </a:prstGeom>
          <a:noFill/>
          <a:ln w="25400" cap="flat">
            <a:solidFill>
              <a:schemeClr val="accent4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Straight Arrow Connector 62"/>
          <p:cNvCxnSpPr>
            <a:stCxn id="37" idx="3"/>
          </p:cNvCxnSpPr>
          <p:nvPr/>
        </p:nvCxnSpPr>
        <p:spPr>
          <a:xfrm>
            <a:off x="4891699" y="4969725"/>
            <a:ext cx="981758" cy="21233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TextBox 63"/>
          <p:cNvSpPr txBox="1"/>
          <p:nvPr/>
        </p:nvSpPr>
        <p:spPr>
          <a:xfrm>
            <a:off x="2055895" y="4616636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Input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6235" y="4621088"/>
            <a:ext cx="801394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Out</a:t>
            </a:r>
            <a:r>
              <a:rPr kumimoji="0" lang="en-U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put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85791" y="4822919"/>
            <a:ext cx="2545325" cy="304800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7" name="Elbow Connector 66"/>
          <p:cNvCxnSpPr/>
          <p:nvPr/>
        </p:nvCxnSpPr>
        <p:spPr>
          <a:xfrm rot="16200000" flipH="1">
            <a:off x="1407710" y="3483151"/>
            <a:ext cx="1630377" cy="1342764"/>
          </a:xfrm>
          <a:prstGeom prst="bentConnector3">
            <a:avLst>
              <a:gd name="adj1" fmla="val 99763"/>
            </a:avLst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8" name="TextBox 67"/>
          <p:cNvSpPr txBox="1"/>
          <p:nvPr/>
        </p:nvSpPr>
        <p:spPr>
          <a:xfrm>
            <a:off x="322039" y="1158407"/>
            <a:ext cx="2687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Sequence of system events at time</a:t>
            </a:r>
            <a:r>
              <a:rPr kumimoji="0" lang="en-US" sz="1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 t-1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Rectangle 68"/>
          <p:cNvSpPr/>
          <p:nvPr/>
        </p:nvSpPr>
        <p:spPr>
          <a:xfrm flipH="1">
            <a:off x="2756148" y="1784983"/>
            <a:ext cx="162791" cy="886414"/>
          </a:xfrm>
          <a:prstGeom prst="rect">
            <a:avLst/>
          </a:prstGeom>
          <a:solidFill>
            <a:srgbClr val="660066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421017" y="3015752"/>
            <a:ext cx="113016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New event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 </a:t>
            </a:r>
            <a:r>
              <a:rPr lang="en-US" sz="1600" dirty="0" smtClean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kumimoji="0" lang="en-US" sz="16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ime </a:t>
            </a:r>
            <a:r>
              <a:rPr kumimoji="0" lang="en-US" sz="16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" name="Left Brace 70"/>
          <p:cNvSpPr/>
          <p:nvPr/>
        </p:nvSpPr>
        <p:spPr>
          <a:xfrm rot="16200000">
            <a:off x="1339323" y="1783455"/>
            <a:ext cx="430135" cy="2323597"/>
          </a:xfrm>
          <a:prstGeom prst="leftBrace">
            <a:avLst/>
          </a:prstGeom>
          <a:noFill/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2833233" y="2730187"/>
            <a:ext cx="4310" cy="344355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bevel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3" name="TextBox 72"/>
          <p:cNvSpPr txBox="1"/>
          <p:nvPr/>
        </p:nvSpPr>
        <p:spPr>
          <a:xfrm>
            <a:off x="5056695" y="5734462"/>
            <a:ext cx="3738952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At time </a:t>
            </a:r>
            <a:r>
              <a:rPr lang="en-US" sz="1600" i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, the new event is classified as </a:t>
            </a:r>
            <a:r>
              <a:rPr lang="en-US" sz="1600" b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normal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if its probability is in the top-</a:t>
            </a:r>
            <a:r>
              <a:rPr lang="en-US" sz="1600" i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k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marL="0" marR="0" indent="0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robabilities; </a:t>
            </a:r>
            <a:r>
              <a:rPr lang="en-US" sz="1600" b="1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anomalous</a:t>
            </a:r>
            <a:r>
              <a:rPr lang="en-US" sz="1600" dirty="0" smtClean="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otherwise</a:t>
            </a:r>
            <a:endParaRPr kumimoji="0" lang="en-US" sz="1600" i="1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4" name="Picture 7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29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599" y="0"/>
            <a:ext cx="75727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Deep Learning Based Anomaly Detection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45460" y="1413971"/>
            <a:ext cx="193967" cy="197617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6740" y="1588072"/>
            <a:ext cx="8259652" cy="4104147"/>
            <a:chOff x="436740" y="1611588"/>
            <a:chExt cx="8259652" cy="4104147"/>
          </a:xfrm>
        </p:grpSpPr>
        <p:pic>
          <p:nvPicPr>
            <p:cNvPr id="9" name="Picture 8" descr="alg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444" y="1815766"/>
              <a:ext cx="7876858" cy="3734051"/>
            </a:xfrm>
            <a:prstGeom prst="rect">
              <a:avLst/>
            </a:prstGeom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36740" y="1611588"/>
              <a:ext cx="8259652" cy="4104147"/>
            </a:xfrm>
            <a:prstGeom prst="rect">
              <a:avLst/>
            </a:prstGeom>
            <a:noFill/>
            <a:ln w="25400" cap="flat">
              <a:solidFill>
                <a:schemeClr val="accent1"/>
              </a:solidFill>
              <a:prstDash val="solid"/>
              <a:beve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30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5837" y="2427065"/>
            <a:ext cx="7968953" cy="114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Trust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848" y="3278497"/>
            <a:ext cx="7436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Solution Based on Blockchain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31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Architecture of IAS</a:t>
            </a:r>
            <a:endParaRPr lang="en-US" sz="2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3" descr="overall-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39637" y="1131455"/>
            <a:ext cx="55764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ahoma"/>
                <a:ea typeface="Tahoma"/>
                <a:cs typeface="Tahoma"/>
                <a:sym typeface="Tahoma"/>
              </a:rPr>
              <a:t>Trust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487" y="5310909"/>
            <a:ext cx="5602877" cy="1166091"/>
          </a:xfrm>
          <a:prstGeom prst="rect">
            <a:avLst/>
          </a:prstGeom>
          <a:noFill/>
          <a:ln w="381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8043" y="1660016"/>
            <a:ext cx="2169459" cy="32316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Collaboration with NGC IRADs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dirty="0" smtClean="0"/>
              <a:t>IAS implementations contribute to the following IRADs with machine learning and data analytics to enhance autonomy in smart cyber systems.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Adaptive Real-Time Detection and Examination Network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Automated Mission Planning for Autonomous Systems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Distributed Data Processing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Enterprise Information Management System and Analytics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Information Analytics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Rapid Autonomy Prototype Implementation &amp; Demonstration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Reliability Analysis Data System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Smart Autonomy IRAD</a:t>
            </a:r>
          </a:p>
          <a:p>
            <a:pPr marL="733425" lvl="2" indent="-342900" algn="just" eaLnBrk="1" fontAlgn="auto" hangingPunct="1">
              <a:spcBef>
                <a:spcPts val="600"/>
              </a:spcBef>
              <a:spcAft>
                <a:spcPts val="600"/>
              </a:spcAft>
              <a:buSzTx/>
              <a:buFont typeface="Arial" charset="0"/>
              <a:buChar char="•"/>
            </a:pPr>
            <a:r>
              <a:rPr lang="en-US" dirty="0" smtClean="0"/>
              <a:t>Cyber Resilient DevOps IRAD</a:t>
            </a:r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sz="2400" dirty="0" smtClean="0"/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32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Problem Statement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7200" y="1333500"/>
            <a:ext cx="8353698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trust (integrity, confidentiality, verifiability) to provenance data in </a:t>
            </a:r>
            <a:r>
              <a:rPr lang="en-US" altLang="en-US" sz="2800" dirty="0" smtClean="0">
                <a:cs typeface="Arial" panose="020B0604020202020204" pitchFamily="34" charset="0"/>
              </a:rPr>
              <a:t>IAS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Interactions </a:t>
            </a:r>
            <a:r>
              <a:rPr lang="en-US" altLang="en-US" sz="2400" dirty="0">
                <a:cs typeface="Arial" panose="020B0604020202020204" pitchFamily="34" charset="0"/>
              </a:rPr>
              <a:t>between services are </a:t>
            </a:r>
            <a:r>
              <a:rPr lang="en-US" altLang="en-US" sz="2400" dirty="0" smtClean="0">
                <a:cs typeface="Arial" panose="020B0604020202020204" pitchFamily="34" charset="0"/>
              </a:rPr>
              <a:t>logged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Log </a:t>
            </a:r>
            <a:r>
              <a:rPr lang="en-US" altLang="en-US" sz="2400" dirty="0">
                <a:cs typeface="Arial" panose="020B0604020202020204" pitchFamily="34" charset="0"/>
              </a:rPr>
              <a:t>records can not be corrupted</a:t>
            </a: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trust for network participants in IAS</a:t>
            </a:r>
          </a:p>
          <a:p>
            <a:pPr marL="1085850" lvl="1" indent="-3429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Ensure </a:t>
            </a:r>
            <a:r>
              <a:rPr lang="en-US" altLang="en-US" sz="2400" dirty="0">
                <a:cs typeface="Arial" panose="020B0604020202020204" pitchFamily="34" charset="0"/>
              </a:rPr>
              <a:t>data confidentiality</a:t>
            </a:r>
          </a:p>
          <a:p>
            <a:pPr marL="1085850" lvl="1" indent="-3429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Ensure </a:t>
            </a:r>
            <a:r>
              <a:rPr lang="en-US" altLang="en-US" sz="2400" dirty="0">
                <a:cs typeface="Arial" panose="020B0604020202020204" pitchFamily="34" charset="0"/>
              </a:rPr>
              <a:t>data integrity</a:t>
            </a: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smtClean="0">
                <a:cs typeface="Arial" panose="020B0604020202020204" pitchFamily="34" charset="0"/>
              </a:rPr>
              <a:t>Provide </a:t>
            </a:r>
            <a:r>
              <a:rPr lang="en-US" altLang="en-US" sz="2800" dirty="0">
                <a:cs typeface="Arial" panose="020B0604020202020204" pitchFamily="34" charset="0"/>
              </a:rPr>
              <a:t>privacy-preserving data exchange in IAS</a:t>
            </a:r>
          </a:p>
          <a:p>
            <a:pPr marL="342900" indent="-342900" algn="just"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33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3582" y="1333500"/>
            <a:ext cx="8085161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Fine</a:t>
            </a:r>
            <a:r>
              <a:rPr lang="en-US" altLang="en-US" sz="2800" dirty="0">
                <a:cs typeface="Arial" panose="020B0604020202020204" pitchFamily="34" charset="0"/>
              </a:rPr>
              <a:t>-grained role-based and attribute-based access control with data leakage detection capabilities is provided by integration with ‘WAXEDPRUNE’ </a:t>
            </a:r>
            <a:endParaRPr lang="en-US" altLang="en-US" sz="700" dirty="0"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</a:pPr>
            <a:r>
              <a:rPr lang="en-US" altLang="en-US" sz="2800" dirty="0" smtClean="0">
                <a:cs typeface="Arial" panose="020B0604020202020204" pitchFamily="34" charset="0"/>
              </a:rPr>
              <a:t>Performance improvements: 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altLang="en-US" sz="2400" dirty="0" smtClean="0">
                <a:cs typeface="Arial" panose="020B0604020202020204" pitchFamily="34" charset="0"/>
              </a:rPr>
              <a:t>Depth</a:t>
            </a:r>
            <a:r>
              <a:rPr lang="en-US" altLang="en-US" sz="2400" dirty="0">
                <a:cs typeface="Arial" panose="020B0604020202020204" pitchFamily="34" charset="0"/>
              </a:rPr>
              <a:t>-robust graphs (in collaboration with Prof.        </a:t>
            </a:r>
            <a:r>
              <a:rPr lang="en-US" altLang="en-US" sz="2400" dirty="0" err="1" smtClean="0">
                <a:cs typeface="Arial" panose="020B0604020202020204" pitchFamily="34" charset="0"/>
              </a:rPr>
              <a:t>Blocki</a:t>
            </a:r>
            <a:r>
              <a:rPr lang="en-US" altLang="en-US" sz="2400" dirty="0">
                <a:cs typeface="Arial" panose="020B0604020202020204" pitchFamily="34" charset="0"/>
              </a:rPr>
              <a:t>, Purdue) to store blockchain for faster  transaction verification: no need to verify all the links  in the </a:t>
            </a:r>
            <a:r>
              <a:rPr lang="en-US" altLang="en-US" sz="2400" dirty="0" smtClean="0">
                <a:cs typeface="Arial" panose="020B0604020202020204" pitchFamily="34" charset="0"/>
              </a:rPr>
              <a:t>chain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9007" y="0"/>
            <a:ext cx="7040881" cy="984250"/>
          </a:xfrm>
        </p:spPr>
        <p:txBody>
          <a:bodyPr/>
          <a:lstStyle/>
          <a:p>
            <a:pPr algn="l"/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 Technology Deployment</a:t>
            </a: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0" t="32100" r="24792" b="19305"/>
          <a:stretch>
            <a:fillRect/>
          </a:stretch>
        </p:blipFill>
        <p:spPr bwMode="auto">
          <a:xfrm>
            <a:off x="69850" y="1088251"/>
            <a:ext cx="9074150" cy="568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 l="16760" t="32100" r="24792" b="1930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34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0"/>
            <a:ext cx="6705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indent="457200">
              <a:defRPr sz="2400">
                <a:latin typeface="Arial"/>
                <a:ea typeface="Arial"/>
                <a:cs typeface="Arial"/>
                <a:sym typeface="Arial"/>
              </a:defRPr>
            </a:lvl6pPr>
            <a:lvl7pPr indent="914400">
              <a:defRPr sz="2400">
                <a:latin typeface="Arial"/>
                <a:ea typeface="Arial"/>
                <a:cs typeface="Arial"/>
                <a:sym typeface="Arial"/>
              </a:defRPr>
            </a:lvl7pPr>
            <a:lvl8pPr indent="1371600">
              <a:defRPr sz="2400">
                <a:latin typeface="Arial"/>
                <a:ea typeface="Arial"/>
                <a:cs typeface="Arial"/>
                <a:sym typeface="Arial"/>
              </a:defRPr>
            </a:lvl8pPr>
            <a:lvl9pPr indent="1828800"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/>
            <a:r>
              <a:rPr lang="en-US" altLang="en-US" sz="2800" b="1" kern="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Blockhub</a:t>
            </a:r>
            <a:r>
              <a:rPr lang="en-US" altLang="en-US" sz="2800" b="1" kern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sz="2800" b="1" kern="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blockchain</a:t>
            </a:r>
            <a:r>
              <a:rPr lang="en-US" altLang="en-US" sz="2800" b="1" kern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-platform for IAS</a:t>
            </a:r>
          </a:p>
        </p:txBody>
      </p:sp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CA30E3F0-1F80-4A45-B85C-AAB9F657ADF7}"/>
              </a:ext>
            </a:extLst>
          </p:cNvPr>
          <p:cNvSpPr/>
          <p:nvPr/>
        </p:nvSpPr>
        <p:spPr>
          <a:xfrm>
            <a:off x="4890977" y="1881963"/>
            <a:ext cx="478465" cy="276446"/>
          </a:xfrm>
          <a:prstGeom prst="rect">
            <a:avLst/>
          </a:prstGeom>
          <a:solidFill>
            <a:srgbClr val="4F81BD"/>
          </a:solidFill>
          <a:ln w="254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48C6EC2-2FDD-43F5-A373-8C6E5F830FAF}"/>
              </a:ext>
            </a:extLst>
          </p:cNvPr>
          <p:cNvSpPr txBox="1">
            <a:spLocks/>
          </p:cNvSpPr>
          <p:nvPr/>
        </p:nvSpPr>
        <p:spPr bwMode="auto">
          <a:xfrm>
            <a:off x="453582" y="1333500"/>
            <a:ext cx="8085161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457200" indent="-457200" algn="just">
              <a:lnSpc>
                <a:spcPct val="120000"/>
              </a:lnSpc>
            </a:pPr>
            <a:r>
              <a:rPr lang="en-US" altLang="en-US" sz="2800" dirty="0">
                <a:cs typeface="Arial" panose="020B0604020202020204" pitchFamily="34" charset="0"/>
              </a:rPr>
              <a:t>Failure Recovery (proposed by Steve </a:t>
            </a:r>
            <a:r>
              <a:rPr lang="en-US" altLang="en-US" sz="2800" dirty="0" err="1">
                <a:cs typeface="Arial" panose="020B0604020202020204" pitchFamily="34" charset="0"/>
              </a:rPr>
              <a:t>Seaberg</a:t>
            </a:r>
            <a:r>
              <a:rPr lang="en-US" altLang="en-US" sz="2800" dirty="0">
                <a:cs typeface="Arial" panose="020B0604020202020204" pitchFamily="34" charset="0"/>
              </a:rPr>
              <a:t>, NGC) </a:t>
            </a:r>
            <a:endParaRPr lang="en-US" altLang="en-US" sz="2800" dirty="0" smtClean="0">
              <a:cs typeface="Arial" panose="020B0604020202020204" pitchFamily="34" charset="0"/>
            </a:endParaRP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to maintain consistency in </a:t>
            </a:r>
            <a:r>
              <a:rPr lang="en-US" sz="2400" dirty="0" smtClean="0">
                <a:cs typeface="Arial" panose="020B0604020202020204" pitchFamily="34" charset="0"/>
              </a:rPr>
              <a:t>mobile environment </a:t>
            </a:r>
            <a:r>
              <a:rPr lang="en-US" sz="2400" dirty="0">
                <a:cs typeface="Arial" panose="020B0604020202020204" pitchFamily="34" charset="0"/>
              </a:rPr>
              <a:t>with intermittent </a:t>
            </a:r>
            <a:r>
              <a:rPr lang="en-US" sz="2400" dirty="0" smtClean="0">
                <a:cs typeface="Arial" panose="020B0604020202020204" pitchFamily="34" charset="0"/>
              </a:rPr>
              <a:t>connectivity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quantification of performance parameters after a varying period of connectivity </a:t>
            </a:r>
            <a:r>
              <a:rPr lang="en-US" sz="2400" dirty="0" smtClean="0">
                <a:cs typeface="Arial" panose="020B0604020202020204" pitchFamily="34" charset="0"/>
              </a:rPr>
              <a:t>breakdown</a:t>
            </a:r>
          </a:p>
          <a:p>
            <a:pPr marL="1196975" lvl="1" indent="-457200" algn="just">
              <a:lnSpc>
                <a:spcPct val="120000"/>
              </a:lnSpc>
            </a:pPr>
            <a:r>
              <a:rPr lang="en-US" sz="2400" dirty="0" smtClean="0">
                <a:cs typeface="Arial" panose="020B0604020202020204" pitchFamily="34" charset="0"/>
              </a:rPr>
              <a:t>Need </a:t>
            </a:r>
            <a:r>
              <a:rPr lang="en-US" sz="2400" dirty="0">
                <a:cs typeface="Arial" panose="020B0604020202020204" pitchFamily="34" charset="0"/>
              </a:rPr>
              <a:t>to determine how much bandwidth and resources are needed to make network nodes consistent (or current)</a:t>
            </a:r>
            <a:endParaRPr lang="en-US" altLang="en-US" sz="2400" dirty="0">
              <a:cs typeface="DejaVu Sans" charset="0"/>
            </a:endParaRPr>
          </a:p>
          <a:p>
            <a:pPr>
              <a:lnSpc>
                <a:spcPct val="120000"/>
              </a:lnSpc>
              <a:buNone/>
            </a:pPr>
            <a:endParaRPr lang="en-US" altLang="en-US" sz="2400" dirty="0" smtClean="0"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9007" y="0"/>
            <a:ext cx="7040881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1356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2" y="207964"/>
            <a:ext cx="1914523" cy="621977"/>
          </a:xfrm>
          <a:prstGeom prst="rect">
            <a:avLst/>
          </a:prstGeom>
        </p:spPr>
      </p:pic>
      <p:sp>
        <p:nvSpPr>
          <p:cNvPr id="8" name="CustomShape 3"/>
          <p:cNvSpPr/>
          <p:nvPr/>
        </p:nvSpPr>
        <p:spPr>
          <a:xfrm>
            <a:off x="5574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36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5837" y="2903345"/>
            <a:ext cx="7968953" cy="11448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Thank you!!!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5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Comprehensive IAS Architecture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6487" y="984250"/>
            <a:ext cx="16301360" cy="81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3" descr="overall-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86" y="1441449"/>
            <a:ext cx="6928081" cy="4913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38166" y="2884890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Anomaly Detection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5740" y="1799318"/>
            <a:ext cx="1793174" cy="183861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7418" y="1660016"/>
            <a:ext cx="2169459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Adaptive</a:t>
            </a:r>
            <a:r>
              <a:rPr kumimoji="0" lang="en-US" sz="1500" b="1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charset="0"/>
                <a:ea typeface="Arial" charset="0"/>
                <a:cs typeface="Arial" charset="0"/>
                <a:sym typeface="Tahoma"/>
              </a:rPr>
              <a:t> action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Tahoma"/>
            </a:endParaRPr>
          </a:p>
        </p:txBody>
      </p:sp>
      <p:pic>
        <p:nvPicPr>
          <p:cNvPr id="14" name="Picture 13" descr="purd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6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Implementation of Components of IAS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Cognitive Autonomy </a:t>
            </a:r>
            <a:r>
              <a:rPr lang="en-US" sz="2400" dirty="0" smtClean="0"/>
              <a:t>&amp;</a:t>
            </a:r>
            <a:r>
              <a:rPr lang="en-US" sz="2400" b="1" dirty="0" smtClean="0"/>
              <a:t> Knowledge Discovery: </a:t>
            </a:r>
          </a:p>
          <a:p>
            <a:pPr lvl="1" algn="just" eaLnBrk="1" hangingPunct="1"/>
            <a:r>
              <a:rPr lang="en-US" sz="2400" dirty="0" smtClean="0"/>
              <a:t>Monitors and records system’s activities (Data</a:t>
            </a:r>
            <a:r>
              <a:rPr lang="en-US" sz="2400" b="1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rovenance and sequence of system calls)</a:t>
            </a:r>
          </a:p>
          <a:p>
            <a:pPr lvl="1" algn="just" eaLnBrk="1" hangingPunct="1"/>
            <a:r>
              <a:rPr lang="en-US" altLang="en-US" sz="2400" dirty="0" smtClean="0"/>
              <a:t>Conducts privacy-preserving aggregated analytics on provenance data. </a:t>
            </a:r>
            <a:endParaRPr lang="en-US" sz="2400" dirty="0" smtClean="0"/>
          </a:p>
          <a:p>
            <a:pPr lvl="1" algn="just" eaLnBrk="1" hangingPunct="1"/>
            <a:r>
              <a:rPr lang="en-US" altLang="en-US" sz="2400" dirty="0" smtClean="0"/>
              <a:t>Utilizes Deep learning based anomaly detection by analyzing sequence of system calls. </a:t>
            </a:r>
            <a:endParaRPr lang="en-US" altLang="en-US" sz="1100" dirty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Reflexivity: 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Adaptive actions are performed through graceful degradations without disrupting the ongoing critical processes by incremental learning.</a:t>
            </a:r>
            <a:endParaRPr lang="en-US" sz="1100" dirty="0" smtClean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Trust: 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Uses </a:t>
            </a:r>
            <a:r>
              <a:rPr lang="en-US" sz="2400" dirty="0" err="1" smtClean="0"/>
              <a:t>blockchain</a:t>
            </a:r>
            <a:r>
              <a:rPr lang="en-US" sz="2400" dirty="0" smtClean="0"/>
              <a:t> for storing provenance data for trust. </a:t>
            </a:r>
            <a:endParaRPr lang="en-US" sz="2400" dirty="0"/>
          </a:p>
          <a:p>
            <a:pPr lvl="1" algn="just" eaLnBrk="1" hangingPunct="1"/>
            <a:endParaRPr lang="en-US" altLang="en-US" sz="2400" dirty="0">
              <a:solidFill>
                <a:srgbClr val="000000"/>
              </a:solidFill>
            </a:endParaRPr>
          </a:p>
          <a:p>
            <a:pPr marL="0" lvl="1" indent="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7" name="Picture 6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7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dirty="0" smtClean="0"/>
              <a:t>There are three components that are demonstrated. </a:t>
            </a:r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endParaRPr lang="en-US" sz="2400" b="1" dirty="0"/>
          </a:p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Demo </a:t>
            </a:r>
            <a:r>
              <a:rPr lang="en-US" sz="2400" b="1" dirty="0"/>
              <a:t>1</a:t>
            </a:r>
            <a:r>
              <a:rPr lang="en-US" sz="2400" b="1" dirty="0" smtClean="0"/>
              <a:t> </a:t>
            </a:r>
            <a:r>
              <a:rPr lang="en-US" sz="2400" b="1" dirty="0"/>
              <a:t>(Cognitive </a:t>
            </a:r>
            <a:r>
              <a:rPr lang="en-US" sz="2400" b="1" dirty="0" smtClean="0"/>
              <a:t>Autonomy/Knowledge Discovery):</a:t>
            </a:r>
            <a:endParaRPr lang="en-US" sz="2400" b="1" dirty="0"/>
          </a:p>
          <a:p>
            <a:pPr lvl="1" algn="just" eaLnBrk="1" hangingPunct="1"/>
            <a:r>
              <a:rPr lang="en-US" sz="2400" dirty="0" smtClean="0"/>
              <a:t>System is monitored and its interactions with client services are recorded as provenance data.</a:t>
            </a:r>
            <a:endParaRPr lang="en-US" sz="2400" dirty="0"/>
          </a:p>
          <a:p>
            <a:pPr lvl="1" algn="just" eaLnBrk="1" hangingPunct="1"/>
            <a:r>
              <a:rPr lang="en-US" altLang="en-US" sz="2400" dirty="0" smtClean="0"/>
              <a:t>Privacy-preserving aggregated data analytics are performed on the provenance data. </a:t>
            </a:r>
          </a:p>
          <a:p>
            <a:pPr lvl="1" algn="just" eaLnBrk="1" hangingPunct="1"/>
            <a:r>
              <a:rPr lang="en-US" altLang="en-US" sz="2400" dirty="0" smtClean="0"/>
              <a:t>Sensitive data is perturbed with random noise and the noise is removed at the end to obtain aggregated result, protecting the privacy of individual entities. </a:t>
            </a:r>
          </a:p>
          <a:p>
            <a:pPr lvl="1" algn="just" eaLnBrk="1" hangingPunct="1"/>
            <a:r>
              <a:rPr lang="en-US" altLang="en-US" sz="2400" dirty="0" smtClean="0"/>
              <a:t>A Deep Learning based anomaly detection is implemented to protect against code-hijacking attacks.  </a:t>
            </a:r>
            <a:endParaRPr lang="en-US" sz="2400" dirty="0"/>
          </a:p>
          <a:p>
            <a:pPr indent="-739775" algn="just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8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 smtClean="0"/>
              <a:t>Demo 2 (Reflexivity):</a:t>
            </a:r>
          </a:p>
          <a:p>
            <a:pPr lvl="1" algn="just" eaLnBrk="1" hangingPunct="1"/>
            <a:r>
              <a:rPr lang="en-US" sz="2400" dirty="0" smtClean="0"/>
              <a:t>Under anomalous operating contexts or attacks, the replicas in the replacement scheme based on Combinatorial balanced designs take over the processing from primary module. </a:t>
            </a:r>
          </a:p>
          <a:p>
            <a:pPr lvl="1" algn="just" eaLnBrk="1" hangingPunct="1"/>
            <a:r>
              <a:rPr lang="en-US" sz="2400" dirty="0" smtClean="0"/>
              <a:t>Replicas are updated with system states periodically (Update interval is determined through Bayesian inference of system’s operating context).  </a:t>
            </a:r>
          </a:p>
          <a:p>
            <a:pPr lvl="1" algn="just" eaLnBrk="1" hangingPunct="1"/>
            <a:r>
              <a:rPr lang="en-US" altLang="en-US" sz="2400" dirty="0" smtClean="0">
                <a:solidFill>
                  <a:srgbClr val="000000"/>
                </a:solidFill>
              </a:rPr>
              <a:t>Unused replicas are used for other processes simultaneously, which makes the system faster and fault-tolerant.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0" y="1047125"/>
            <a:ext cx="9144000" cy="0"/>
          </a:xfrm>
          <a:prstGeom prst="line">
            <a:avLst/>
          </a:prstGeom>
          <a:ln>
            <a:solidFill>
              <a:srgbClr val="A38D6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stomShape 3"/>
          <p:cNvSpPr/>
          <p:nvPr/>
        </p:nvSpPr>
        <p:spPr>
          <a:xfrm>
            <a:off x="38100" y="6477000"/>
            <a:ext cx="381000" cy="2968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480" tIns="48240" rIns="96480" bIns="482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sym typeface="Tahoma"/>
              </a:rPr>
              <a:t>9</a:t>
            </a:r>
            <a:endParaRPr sz="1300" kern="0" dirty="0">
              <a:solidFill>
                <a:sysClr val="windowText" lastClr="000000"/>
              </a:solidFill>
              <a:sym typeface="Tahom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335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>
            <a:lvl1pPr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39775" indent="-282575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30300" indent="-215900">
              <a:spcBef>
                <a:spcPts val="9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582738" indent="-211138">
              <a:spcBef>
                <a:spcPts val="9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44700" indent="-215900">
              <a:spcBef>
                <a:spcPts val="900"/>
              </a:spcBef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019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591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163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73500" indent="-21590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marL="3429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charset="0"/>
              <a:buChar char="•"/>
            </a:pPr>
            <a:r>
              <a:rPr lang="en-US" sz="2400" b="1" dirty="0"/>
              <a:t>Demo </a:t>
            </a:r>
            <a:r>
              <a:rPr lang="en-US" sz="2400" b="1" dirty="0" smtClean="0"/>
              <a:t>3 </a:t>
            </a:r>
            <a:r>
              <a:rPr lang="en-US" sz="2400" b="1" dirty="0"/>
              <a:t>(</a:t>
            </a:r>
            <a:r>
              <a:rPr lang="en-US" sz="2400" b="1" dirty="0" smtClean="0"/>
              <a:t>Trust</a:t>
            </a:r>
            <a:r>
              <a:rPr lang="en-US" sz="2400" b="1" dirty="0"/>
              <a:t>):</a:t>
            </a:r>
          </a:p>
          <a:p>
            <a:pPr lvl="1" algn="just" eaLnBrk="1" hangingPunct="1"/>
            <a:r>
              <a:rPr lang="en-US" sz="2400" dirty="0" smtClean="0"/>
              <a:t>A scheme that guarantees the integrity of provenance data is implemented. </a:t>
            </a:r>
            <a:endParaRPr lang="en-US" sz="2400" dirty="0"/>
          </a:p>
          <a:p>
            <a:pPr lvl="1" algn="just" eaLnBrk="1" hangingPunct="1"/>
            <a:r>
              <a:rPr lang="en-US" sz="2400" dirty="0" smtClean="0"/>
              <a:t>Capacity to verify every transaction in IAS.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705600" cy="9842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Demo Description</a:t>
            </a:r>
            <a:endParaRPr lang="en-US" altLang="en-US" sz="2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purd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93" y="233620"/>
            <a:ext cx="1806091" cy="5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2275</Words>
  <Application>Microsoft Office PowerPoint</Application>
  <PresentationFormat>On-screen Show (4:3)</PresentationFormat>
  <Paragraphs>325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DejaVu Sans</vt:lpstr>
      <vt:lpstr>Helvetica</vt:lpstr>
      <vt:lpstr>Tahoma</vt:lpstr>
      <vt:lpstr>Times New Roman</vt:lpstr>
      <vt:lpstr>Office Theme</vt:lpstr>
      <vt:lpstr>Intelligent Autonomous Systems based on Data Analytics and Machine Learning   </vt:lpstr>
      <vt:lpstr>Intelligent Autonomous Systems</vt:lpstr>
      <vt:lpstr>Motivation from NGC – A Holistic Approach </vt:lpstr>
      <vt:lpstr>Collaboration with NGC IRADs</vt:lpstr>
      <vt:lpstr>Comprehensive IAS Architecture</vt:lpstr>
      <vt:lpstr>Implementation of Components of IAS</vt:lpstr>
      <vt:lpstr>Demo Description</vt:lpstr>
      <vt:lpstr>Demo Description</vt:lpstr>
      <vt:lpstr>Demo Description</vt:lpstr>
      <vt:lpstr>Demo Video Presentation</vt:lpstr>
      <vt:lpstr>PowerPoint Presentation</vt:lpstr>
      <vt:lpstr>PowerPoint Presentation</vt:lpstr>
      <vt:lpstr>Reflexivity</vt:lpstr>
      <vt:lpstr>Comprehensive Architecture of IAS</vt:lpstr>
      <vt:lpstr>Generic Model of Dynamic Adaptation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Cognitive Autonomy / Knowledge Discovery</vt:lpstr>
      <vt:lpstr>Comprehensive Architecture of 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Trust</vt:lpstr>
      <vt:lpstr>Comprehensive Architecture of IAS</vt:lpstr>
      <vt:lpstr>Problem Statement</vt:lpstr>
      <vt:lpstr>Blockchain Technology Deployment</vt:lpstr>
      <vt:lpstr>PowerPoint Presentation</vt:lpstr>
      <vt:lpstr>Future Work</vt:lpstr>
      <vt:lpstr>Thank you!!!</vt:lpstr>
    </vt:vector>
  </TitlesOfParts>
  <Company>Monagrillo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Villarreal</dc:creator>
  <cp:lastModifiedBy>BB-User</cp:lastModifiedBy>
  <cp:revision>8</cp:revision>
  <dcterms:created xsi:type="dcterms:W3CDTF">2018-04-12T17:17:50Z</dcterms:created>
  <dcterms:modified xsi:type="dcterms:W3CDTF">2020-07-02T16:25:31Z</dcterms:modified>
</cp:coreProperties>
</file>