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74" r:id="rId4"/>
    <p:sldId id="275" r:id="rId5"/>
    <p:sldId id="259" r:id="rId6"/>
    <p:sldId id="277" r:id="rId7"/>
    <p:sldId id="282" r:id="rId8"/>
    <p:sldId id="284" r:id="rId9"/>
    <p:sldId id="307" r:id="rId10"/>
    <p:sldId id="278" r:id="rId11"/>
    <p:sldId id="279" r:id="rId12"/>
    <p:sldId id="276" r:id="rId13"/>
    <p:sldId id="280" r:id="rId14"/>
    <p:sldId id="270" r:id="rId15"/>
    <p:sldId id="260" r:id="rId16"/>
    <p:sldId id="281" r:id="rId17"/>
    <p:sldId id="288" r:id="rId18"/>
    <p:sldId id="287" r:id="rId19"/>
    <p:sldId id="285" r:id="rId20"/>
    <p:sldId id="286" r:id="rId21"/>
    <p:sldId id="289" r:id="rId22"/>
    <p:sldId id="290" r:id="rId23"/>
    <p:sldId id="291" r:id="rId24"/>
    <p:sldId id="292" r:id="rId25"/>
    <p:sldId id="293" r:id="rId26"/>
    <p:sldId id="261" r:id="rId27"/>
    <p:sldId id="273" r:id="rId28"/>
    <p:sldId id="272" r:id="rId29"/>
    <p:sldId id="266" r:id="rId30"/>
    <p:sldId id="267" r:id="rId31"/>
    <p:sldId id="268" r:id="rId32"/>
    <p:sldId id="271" r:id="rId33"/>
    <p:sldId id="269" r:id="rId34"/>
    <p:sldId id="263" r:id="rId35"/>
    <p:sldId id="264" r:id="rId36"/>
    <p:sldId id="294" r:id="rId37"/>
    <p:sldId id="297" r:id="rId38"/>
    <p:sldId id="302" r:id="rId39"/>
    <p:sldId id="295" r:id="rId40"/>
    <p:sldId id="296" r:id="rId41"/>
    <p:sldId id="305" r:id="rId42"/>
    <p:sldId id="303" r:id="rId43"/>
    <p:sldId id="299" r:id="rId44"/>
    <p:sldId id="300" r:id="rId45"/>
    <p:sldId id="301" r:id="rId46"/>
    <p:sldId id="785" r:id="rId47"/>
    <p:sldId id="265" r:id="rId4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334"/>
    <a:srgbClr val="217EB4"/>
    <a:srgbClr val="5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/>
    <p:restoredTop sz="94898"/>
  </p:normalViewPr>
  <p:slideViewPr>
    <p:cSldViewPr snapToGrid="0">
      <p:cViewPr varScale="1">
        <p:scale>
          <a:sx n="121" d="100"/>
          <a:sy n="121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2BF9-C292-4E41-BC54-43EBF38EF420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3E22B-E681-114A-94C7-A3C56A78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rapid growth of the UAV market is projected to reach $100 billion by 2030.</a:t>
            </a:r>
          </a:p>
          <a:p>
            <a:r>
              <a:rPr lang="en-US" dirty="0"/>
              <a:t>As UAVs become more prevalent in commercial, civil, and military applications, ensuring their security becomes a top priority.</a:t>
            </a:r>
          </a:p>
          <a:p>
            <a:r>
              <a:rPr lang="en-US" dirty="0"/>
              <a:t>This increasing scale also raises the stakes for potential cyber and physical threats, particularly collaborative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network is heterogeneous and includes air and ground components.</a:t>
            </a:r>
          </a:p>
          <a:p>
            <a:r>
              <a:rPr lang="en-US" dirty="0"/>
              <a:t>Defense strategies must account for these varied entities and their communication behaviors.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4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works most focus on single-node or single-attack scenarios, missing the subtle collaboration between multiple adversaries.</a:t>
            </a:r>
          </a:p>
          <a:p>
            <a:r>
              <a:rPr lang="en-US" dirty="0"/>
              <a:t>However, attackers may spread out activity to stay under detection thresholds or use complementary strategies to confuse defenses.</a:t>
            </a:r>
          </a:p>
          <a:p>
            <a:r>
              <a:rPr lang="en-US" dirty="0"/>
              <a:t>UAV-specific constraints: low energy, limited compute power—meaning heavyweight defenses are not viable.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2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Real-world implications of collaborative attacks: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Search and Rescue</a:t>
            </a:r>
            <a:r>
              <a:rPr lang="en-US" dirty="0"/>
              <a:t>: Misleading data disrupts coordination.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Precision Agriculture</a:t>
            </a:r>
            <a:r>
              <a:rPr lang="en-US" dirty="0"/>
              <a:t>: Diverted UAVs or drained sensors.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Military</a:t>
            </a:r>
            <a:r>
              <a:rPr lang="en-US" dirty="0"/>
              <a:t>: Physical sabotage timed with cyberattacks.</a:t>
            </a:r>
          </a:p>
          <a:p>
            <a:r>
              <a:rPr lang="en-US" dirty="0"/>
              <a:t>We study three atomic attack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Sybil</a:t>
            </a:r>
            <a:r>
              <a:rPr lang="en-US" dirty="0"/>
              <a:t>: Fake identities.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Wormhole</a:t>
            </a:r>
            <a:r>
              <a:rPr lang="en-US" dirty="0"/>
              <a:t>: Malicious routing loops.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Blackhole</a:t>
            </a:r>
            <a:r>
              <a:rPr lang="en-US" dirty="0"/>
              <a:t>: Traffic drops via false routes.</a:t>
            </a:r>
          </a:p>
          <a:p>
            <a:r>
              <a:rPr lang="en-US" dirty="0"/>
              <a:t>These atomic attacks can combine into powerful, stealthy collaborative attacks.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collaborative attack scenarios:</a:t>
            </a:r>
          </a:p>
          <a:p>
            <a:r>
              <a:rPr lang="en-US" dirty="0"/>
              <a:t>(a) Wormhole and Blackhole working together.</a:t>
            </a:r>
          </a:p>
          <a:p>
            <a:r>
              <a:rPr lang="en-US" dirty="0"/>
              <a:t>(b) Sybil node giving fake IDs to other attackers.</a:t>
            </a:r>
          </a:p>
          <a:p>
            <a:r>
              <a:rPr lang="en-US" dirty="0"/>
              <a:t>(c) and (d) Time-based coordination: insiders + outsiders across time.</a:t>
            </a:r>
          </a:p>
          <a:p>
            <a:r>
              <a:rPr lang="en-US" dirty="0"/>
              <a:t>These scenarios illustrate the complexity and variability in how adversaries collaborate.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4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Hiding Effect in Blackhole-Sybil collaboration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Sybil attacker </a:t>
            </a:r>
            <a:r>
              <a:rPr lang="en-US" b="1" dirty="0"/>
              <a:t>quietly hands out IDs</a:t>
            </a:r>
            <a:r>
              <a:rPr lang="en-US" dirty="0"/>
              <a:t> to blackhole nodes.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blackholes then act using valid-looking IDs, evading detection.</a:t>
            </a:r>
          </a:p>
          <a:p>
            <a:r>
              <a:rPr lang="en-US" dirty="0"/>
              <a:t>This coordination defeats blacklisting defenses.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2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b="1" dirty="0"/>
              <a:t>Multi-Stage Attacks (</a:t>
            </a:r>
            <a:r>
              <a:rPr lang="en-US" b="1" dirty="0" err="1"/>
              <a:t>MSAs</a:t>
            </a:r>
            <a:r>
              <a:rPr lang="en-US" b="1" dirty="0"/>
              <a:t>)</a:t>
            </a:r>
            <a:r>
              <a:rPr lang="en-US" dirty="0"/>
              <a:t> and </a:t>
            </a:r>
            <a:r>
              <a:rPr lang="en-US" b="1" dirty="0"/>
              <a:t>Collaborative Attacks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MSAs</a:t>
            </a:r>
            <a:r>
              <a:rPr lang="en-US" dirty="0"/>
              <a:t> = single attacker over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Collaborative = multiple actors in parallel or staggered steps.</a:t>
            </a:r>
          </a:p>
          <a:p>
            <a:r>
              <a:rPr lang="en-US" dirty="0"/>
              <a:t>While </a:t>
            </a:r>
            <a:r>
              <a:rPr lang="en-US" dirty="0" err="1"/>
              <a:t>MSAs</a:t>
            </a:r>
            <a:r>
              <a:rPr lang="en-US" dirty="0"/>
              <a:t> provide a foundation (e.g., sequence learning), collaborative attacks require new methods for interleaved, multi-agent detection.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challenges of detecting collaborative attacks in UAV networks: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Multiple attackers acting together.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Changing attack surfaces due to UAV motion.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Resource constraints making heavy processing infeasible.</a:t>
            </a:r>
          </a:p>
          <a:p>
            <a:pPr marL="0" lvl="0" indent="0">
              <a:buFont typeface="+mj-lt"/>
              <a:buNone/>
            </a:pPr>
            <a:endParaRPr lang="en-US" dirty="0"/>
          </a:p>
          <a:p>
            <a:pPr marL="0" lvl="0" indent="0">
              <a:buFont typeface="+mj-lt"/>
              <a:buNone/>
            </a:pPr>
            <a:r>
              <a:rPr lang="en-US" dirty="0"/>
              <a:t>These issues demand innovative, layered, and lightweight solutions.</a:t>
            </a:r>
          </a:p>
          <a:p>
            <a:pPr marL="457200" lvl="1" indent="0">
              <a:buFont typeface="+mj-lt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ML often fails with multi-step, spread-out attacks.</a:t>
            </a:r>
          </a:p>
          <a:p>
            <a:r>
              <a:rPr lang="en-US" b="1" dirty="0"/>
              <a:t>Formal methods</a:t>
            </a:r>
            <a:r>
              <a:rPr lang="en-US" dirty="0"/>
              <a:t> provide a powerful alternative: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Model the UAV network as a system with states and transitions.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model checking</a:t>
            </a:r>
            <a:r>
              <a:rPr lang="en-US" dirty="0"/>
              <a:t> to verify that transitions follow expected patterns.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Unexpected behavior → potential collaborative attack.</a:t>
            </a:r>
          </a:p>
          <a:p>
            <a:pPr lvl="0">
              <a:buFont typeface="Arial" panose="020B0604020202020204" pitchFamily="34" charset="0"/>
              <a:buNone/>
            </a:pPr>
            <a:r>
              <a:rPr lang="en-US" dirty="0"/>
              <a:t>We use </a:t>
            </a:r>
            <a:r>
              <a:rPr lang="en-US" b="1" dirty="0"/>
              <a:t>finite state machines</a:t>
            </a:r>
            <a:r>
              <a:rPr lang="en-US" dirty="0"/>
              <a:t> and </a:t>
            </a:r>
            <a:r>
              <a:rPr lang="en-US" b="1" dirty="0"/>
              <a:t>temporal logic</a:t>
            </a:r>
            <a:r>
              <a:rPr lang="en-US" dirty="0"/>
              <a:t> to formalize attacker behavior.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two ML approaches: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HMM (Hidden Markov Models)</a:t>
            </a:r>
            <a:r>
              <a:rPr lang="en-US" dirty="0"/>
              <a:t>: Good for simple, periodic attacks, works onboard due to low overhead.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LSTM (Long Short-Term Memory)</a:t>
            </a:r>
            <a:r>
              <a:rPr lang="en-US" dirty="0"/>
              <a:t>: Better for complex or delayed patterns, but needs more resources.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models are complementary: </a:t>
            </a:r>
            <a:r>
              <a:rPr lang="en-US" dirty="0" err="1"/>
              <a:t>HMMs</a:t>
            </a:r>
            <a:r>
              <a:rPr lang="en-US" dirty="0"/>
              <a:t> can be run on UAVs, LSTMs at base stations for deep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The table highlights how different events and actions map to the detection mechanisms described earlier.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It shows how the system tracks events in relation to various collaborative attack examples.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The table bridges theory with implementation—how the detection framework processes real UAV behavior and alerts.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UAV networks inherit challenges from traditional wireless networks and face new ones: mobility, dynamic topologies, and wireless link instability.</a:t>
            </a:r>
          </a:p>
          <a:p>
            <a:r>
              <a:rPr lang="en-US" dirty="0"/>
              <a:t>These characteristics make them especially vulnerable to collaborative attacks, which exploit their distributed and resource-constrained nature.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the need for new, robust security mechanisms that account for these unique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8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Our frame is </a:t>
            </a:r>
            <a:r>
              <a:rPr lang="en-US" b="1" dirty="0"/>
              <a:t>distributed</a:t>
            </a:r>
            <a:r>
              <a:rPr lang="en-US" dirty="0"/>
              <a:t>, striking a balance between: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Lightweight detection at UAVs.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Deep analysis at the </a:t>
            </a:r>
            <a:r>
              <a:rPr lang="en-US" b="1" dirty="0"/>
              <a:t>Base Station (BS)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Three key BS roles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model checking to find collaboration patterns.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Generate attack signatures.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Analyze sequences with attention-based models.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This architecture makes detection scalable and adaptive.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UAVs run lightweight </a:t>
            </a:r>
            <a:r>
              <a:rPr lang="en-US" b="1" dirty="0"/>
              <a:t>HMM-based models</a:t>
            </a:r>
            <a:r>
              <a:rPr lang="en-US" dirty="0"/>
              <a:t> for quick, local threat detection.</a:t>
            </a:r>
          </a:p>
          <a:p>
            <a:r>
              <a:rPr lang="en-US" dirty="0"/>
              <a:t>More complex, </a:t>
            </a:r>
            <a:r>
              <a:rPr lang="en-US" b="1" dirty="0"/>
              <a:t>long-term analysis</a:t>
            </a:r>
            <a:r>
              <a:rPr lang="en-US" dirty="0"/>
              <a:t> is offloaded to the Base Station using </a:t>
            </a:r>
            <a:r>
              <a:rPr lang="en-US" b="1" dirty="0"/>
              <a:t>LSTM and attention mechanisms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computational burden on UAVs.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Real-time adaptability.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 checking ensures </a:t>
            </a:r>
            <a:r>
              <a:rPr lang="en-US" b="1" dirty="0"/>
              <a:t>verifiability</a:t>
            </a:r>
            <a:r>
              <a:rPr lang="en-US" dirty="0"/>
              <a:t> of all decisions.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53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introduce </a:t>
            </a:r>
            <a:r>
              <a:rPr lang="en-US" b="1" dirty="0" err="1"/>
              <a:t>RDCollab</a:t>
            </a:r>
            <a:r>
              <a:rPr lang="en-US" dirty="0"/>
              <a:t> — “Reasoning and Detecting Collaborative Attacks”.</a:t>
            </a:r>
          </a:p>
          <a:p>
            <a:r>
              <a:rPr lang="en-US" dirty="0"/>
              <a:t>It uses </a:t>
            </a:r>
            <a:r>
              <a:rPr lang="en-US" b="1" dirty="0"/>
              <a:t>model checking</a:t>
            </a:r>
            <a:r>
              <a:rPr lang="en-US" dirty="0"/>
              <a:t> to uncover complex attack patterns.</a:t>
            </a:r>
          </a:p>
          <a:p>
            <a:r>
              <a:rPr lang="en-US" dirty="0"/>
              <a:t>Represents each attack as a </a:t>
            </a:r>
            <a:r>
              <a:rPr lang="en-US" b="1" dirty="0"/>
              <a:t>finite state machine (FSM)</a:t>
            </a:r>
            <a:r>
              <a:rPr lang="en-US" dirty="0"/>
              <a:t> and explores their interactions.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 to </a:t>
            </a:r>
            <a:r>
              <a:rPr lang="en-US" b="1" dirty="0"/>
              <a:t>63% improvement</a:t>
            </a:r>
            <a:r>
              <a:rPr lang="en-US" dirty="0"/>
              <a:t> in detection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Detects hidden adversaries </a:t>
            </a:r>
            <a:r>
              <a:rPr lang="en-US" b="1" dirty="0"/>
              <a:t>within 6.1 seconds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 err="1"/>
              <a:t>RDCollab</a:t>
            </a:r>
            <a:r>
              <a:rPr lang="en-US" dirty="0"/>
              <a:t> identifies </a:t>
            </a:r>
            <a:r>
              <a:rPr lang="en-US" b="1" dirty="0"/>
              <a:t>three synergy effects </a:t>
            </a:r>
            <a:r>
              <a:rPr lang="en-US" b="0" dirty="0"/>
              <a:t>introduced in previous slides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Hiding Effect</a:t>
            </a:r>
            <a:r>
              <a:rPr lang="en-US" dirty="0"/>
              <a:t>: Harder to detect.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Amplifying Effect</a:t>
            </a:r>
            <a:r>
              <a:rPr lang="en-US" dirty="0"/>
              <a:t>: More damage together.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Shortcut Effect</a:t>
            </a:r>
            <a:r>
              <a:rPr lang="en-US" dirty="0"/>
              <a:t>: Faster path to disruption.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7 novel attacks discovered using </a:t>
            </a:r>
            <a:r>
              <a:rPr lang="en-US" dirty="0" err="1"/>
              <a:t>RDCollab</a:t>
            </a:r>
            <a:r>
              <a:rPr lang="en-US" dirty="0"/>
              <a:t> (e.g., Hidden Blackhole Attack).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These results show how formal methods can discover unknown but dangerous attack variants.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1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Collaborative attacks are </a:t>
            </a:r>
            <a:r>
              <a:rPr lang="en-US" b="1" dirty="0"/>
              <a:t>formally modeled</a:t>
            </a:r>
            <a:r>
              <a:rPr lang="en-US" dirty="0"/>
              <a:t> as FSMs with message-passing channels.</a:t>
            </a:r>
          </a:p>
          <a:p>
            <a:r>
              <a:rPr lang="en-US" dirty="0"/>
              <a:t>Each attacker’s behavior is encoded as a state machine.</a:t>
            </a:r>
          </a:p>
          <a:p>
            <a:r>
              <a:rPr lang="en-US" dirty="0"/>
              <a:t>Communication between FSMs allows simulation of collaboration.</a:t>
            </a:r>
          </a:p>
          <a:p>
            <a:r>
              <a:rPr lang="en-US" dirty="0"/>
              <a:t>This approach enables systematic discovery of synergy effects and vulnerabilities.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6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This structure lets us trace blackhole and Sybil attackers’ behavior and interaction.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This modeling phase lays the groundwork for precise detection.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0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Labels</a:t>
            </a:r>
            <a:r>
              <a:rPr lang="en-US" dirty="0"/>
              <a:t> are added to attacker actions: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Impact Labels</a:t>
            </a:r>
            <a:r>
              <a:rPr lang="en-US" dirty="0"/>
              <a:t>: What kind of security violation? (e.g., integrity, availability).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Detectability Labels</a:t>
            </a:r>
            <a:r>
              <a:rPr lang="en-US" dirty="0"/>
              <a:t>: Can it be observed? Fully, partially, or not at all?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These annotations help map real-world behaviors to abstract attack models.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They also enables IDS to better understand which actions are stealthy or harmful.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9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Linear Temporal Logic (LTL)</a:t>
            </a:r>
            <a:r>
              <a:rPr lang="en-US" dirty="0"/>
              <a:t> is a way to encode security properties.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The system checks if the attack models violate expected safety properties over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violations occur, a </a:t>
            </a:r>
            <a:r>
              <a:rPr lang="en-US" b="1" dirty="0"/>
              <a:t>counterexample</a:t>
            </a:r>
            <a:r>
              <a:rPr lang="en-US" dirty="0"/>
              <a:t> is generated, showing how attacks collaborate.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This process makes hidden threats </a:t>
            </a:r>
            <a:r>
              <a:rPr lang="en-US" b="1" dirty="0"/>
              <a:t>discoverable and explainable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3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role of </a:t>
            </a:r>
            <a:r>
              <a:rPr lang="en-US" b="1" dirty="0"/>
              <a:t>counterexamples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act as "oracles" or patterns of malicious collaboration.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are then fed back into </a:t>
            </a:r>
            <a:r>
              <a:rPr lang="en-US" dirty="0" err="1"/>
              <a:t>IDSs</a:t>
            </a:r>
            <a:r>
              <a:rPr lang="en-US" dirty="0"/>
              <a:t> to </a:t>
            </a:r>
            <a:r>
              <a:rPr lang="en-US" b="1" dirty="0"/>
              <a:t>update their detection logic</a:t>
            </a:r>
            <a:r>
              <a:rPr lang="en-US" dirty="0"/>
              <a:t>.</a:t>
            </a:r>
          </a:p>
          <a:p>
            <a:r>
              <a:rPr lang="en-US" dirty="0"/>
              <a:t>This forms a </a:t>
            </a:r>
            <a:r>
              <a:rPr lang="en-US" b="1" dirty="0"/>
              <a:t>learning loop</a:t>
            </a:r>
            <a:r>
              <a:rPr lang="en-US" dirty="0"/>
              <a:t>—every detected attack makes the IDS smarter.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collaborative attacks: where multiple adversaries coordinate their actions to disrupt, deceive, or take over a network.</a:t>
            </a:r>
          </a:p>
          <a:p>
            <a:r>
              <a:rPr lang="en-US" dirty="0"/>
              <a:t>Such attacks are becoming more feasible due to cheap, widely available UAV platforms.</a:t>
            </a:r>
          </a:p>
          <a:p>
            <a:r>
              <a:rPr lang="en-US" dirty="0"/>
              <a:t>Examples are coordinated jamming or combining different attack vectors (e.g., false data injection with routing disruption).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Reasoning Phase</a:t>
            </a:r>
            <a:r>
              <a:rPr lang="en-US" dirty="0"/>
              <a:t>: Model checking reveals collaborative patterns.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Guiding Phase</a:t>
            </a:r>
            <a:r>
              <a:rPr lang="en-US" dirty="0"/>
              <a:t>: These patterns are translated into actionable IDS rules.</a:t>
            </a:r>
          </a:p>
          <a:p>
            <a:r>
              <a:rPr lang="en-US" dirty="0"/>
              <a:t>This approach directly </a:t>
            </a:r>
            <a:r>
              <a:rPr lang="en-US" b="1" dirty="0"/>
              <a:t>improves IDS accuracy</a:t>
            </a:r>
            <a:r>
              <a:rPr lang="en-US" dirty="0"/>
              <a:t> by learning from collaboration evidence.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2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evaluation results for </a:t>
            </a:r>
            <a:r>
              <a:rPr lang="en-US" b="1" dirty="0"/>
              <a:t>Hiding Effect (</a:t>
            </a:r>
            <a:r>
              <a:rPr lang="en-US" b="1" dirty="0" err="1"/>
              <a:t>SE1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X-axis: Number of blackhole nodes.</a:t>
            </a:r>
          </a:p>
          <a:p>
            <a:r>
              <a:rPr lang="en-US" dirty="0"/>
              <a:t>Y-axis: Time to detect the hidden Sybil attacker.</a:t>
            </a:r>
          </a:p>
          <a:p>
            <a:r>
              <a:rPr lang="en-US" dirty="0"/>
              <a:t>Key point: </a:t>
            </a:r>
            <a:r>
              <a:rPr lang="en-US" dirty="0" err="1"/>
              <a:t>RDCollab</a:t>
            </a:r>
            <a:r>
              <a:rPr lang="en-US" dirty="0"/>
              <a:t> detects hidden adversaries </a:t>
            </a:r>
            <a:r>
              <a:rPr lang="en-US" b="1" dirty="0"/>
              <a:t>within 6 seconds</a:t>
            </a:r>
            <a:r>
              <a:rPr lang="en-US" dirty="0"/>
              <a:t>, even under complex multi-node collaboration.</a:t>
            </a:r>
          </a:p>
          <a:p>
            <a:r>
              <a:rPr lang="en-US" dirty="0"/>
              <a:t>Shows real-time applicability in fast-moving UAV networks.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17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evaluation of </a:t>
            </a:r>
            <a:r>
              <a:rPr lang="en-US" dirty="0" err="1"/>
              <a:t>RDCollab</a:t>
            </a:r>
            <a:r>
              <a:rPr lang="en-US" dirty="0"/>
              <a:t> on </a:t>
            </a:r>
            <a:r>
              <a:rPr lang="en-US" b="1" dirty="0"/>
              <a:t>Amplifying Effect (</a:t>
            </a:r>
            <a:r>
              <a:rPr lang="en-US" b="1" dirty="0" err="1"/>
              <a:t>SE2</a:t>
            </a:r>
            <a:r>
              <a:rPr lang="en-US" b="1" dirty="0"/>
              <a:t>)</a:t>
            </a:r>
            <a:r>
              <a:rPr lang="en-US" dirty="0"/>
              <a:t> and the improved detection of </a:t>
            </a:r>
            <a:r>
              <a:rPr lang="en-US" b="1" dirty="0"/>
              <a:t>blackhole adversaries</a:t>
            </a:r>
            <a:r>
              <a:rPr lang="en-US" dirty="0"/>
              <a:t>.</a:t>
            </a:r>
          </a:p>
          <a:p>
            <a:r>
              <a:rPr lang="en-US" dirty="0"/>
              <a:t>Compare baseline HMM-based IDS (blue bars) vs. </a:t>
            </a:r>
            <a:r>
              <a:rPr lang="en-US" dirty="0" err="1"/>
              <a:t>RDCollab</a:t>
            </a:r>
            <a:r>
              <a:rPr lang="en-US" dirty="0"/>
              <a:t>-guided version (green bars).</a:t>
            </a:r>
          </a:p>
          <a:p>
            <a:r>
              <a:rPr lang="en-US" dirty="0"/>
              <a:t>The red lines show significantly higher detection rates across different blackhole configurations.</a:t>
            </a:r>
          </a:p>
          <a:p>
            <a:r>
              <a:rPr lang="en-US" dirty="0"/>
              <a:t>Using </a:t>
            </a:r>
            <a:r>
              <a:rPr lang="en-US" dirty="0" err="1"/>
              <a:t>RDCollab</a:t>
            </a:r>
            <a:r>
              <a:rPr lang="en-US" dirty="0"/>
              <a:t> as a guiding layer boosts existing IDS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2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takeaways from the presentation: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Collaborative attacks are a real and growing threat to UAV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defenses fall short due to lack of synergy awareness and UAV-specific adaptation.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RDCollab</a:t>
            </a:r>
            <a:r>
              <a:rPr lang="en-US" dirty="0"/>
              <a:t> offers a principled framework that detects, reasons about, and guides defense against these attacks.</a:t>
            </a:r>
          </a:p>
          <a:p>
            <a:r>
              <a:rPr lang="en-US" dirty="0"/>
              <a:t>Three core contributions: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attack detection 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of </a:t>
            </a:r>
            <a:r>
              <a:rPr lang="en-US" dirty="0" err="1"/>
              <a:t>RDCollab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demonstrating its effectiveness.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0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c6ed7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c6ed7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Shortcomings in current IDS systems: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false positive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adaptability to UAV-specific dynamics.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realistic datasets with mobility and collaborative behaviors.</a:t>
            </a:r>
          </a:p>
          <a:p>
            <a:r>
              <a:rPr lang="en-US" dirty="0"/>
              <a:t>There is the need for </a:t>
            </a:r>
            <a:r>
              <a:rPr lang="en-US" b="1" dirty="0"/>
              <a:t>data augmentation</a:t>
            </a:r>
            <a:r>
              <a:rPr lang="en-US" dirty="0"/>
              <a:t> to overcome data scarcity and variability.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34E48887-FD29-8186-7964-FEABB3921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c6ed740a_0_0:notes">
            <a:extLst>
              <a:ext uri="{FF2B5EF4-FFF2-40B4-BE49-F238E27FC236}">
                <a16:creationId xmlns:a16="http://schemas.microsoft.com/office/drawing/2014/main" id="{DBC15DDE-3DAE-A599-E406-3F3A7D804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c6ed740a_0_0:notes">
            <a:extLst>
              <a:ext uri="{FF2B5EF4-FFF2-40B4-BE49-F238E27FC236}">
                <a16:creationId xmlns:a16="http://schemas.microsoft.com/office/drawing/2014/main" id="{C9B2D605-0D06-E808-F19C-A12986DB53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</a:t>
            </a:r>
            <a:r>
              <a:rPr lang="en-US" b="1" dirty="0"/>
              <a:t>three-phase plan</a:t>
            </a:r>
            <a:r>
              <a:rPr lang="en-US" dirty="0"/>
              <a:t>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Dataset Creation</a:t>
            </a:r>
            <a:r>
              <a:rPr lang="en-US" dirty="0"/>
              <a:t>: Simulate UAV traffic and diverse collaborative attacks.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Transformer-Based Detection</a:t>
            </a:r>
            <a:r>
              <a:rPr lang="en-US" dirty="0"/>
              <a:t>: Leverage deep learning for coordination analysis.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Efficiency Enhancements</a:t>
            </a:r>
            <a:r>
              <a:rPr lang="en-US" dirty="0"/>
              <a:t>: Optimize models for resource-constrained UAVs.</a:t>
            </a:r>
          </a:p>
          <a:p>
            <a:r>
              <a:rPr lang="en-US" dirty="0"/>
              <a:t>Explain that this roadmap ensures a robust, scalable, and real-time defense solution.</a:t>
            </a:r>
          </a:p>
        </p:txBody>
      </p:sp>
    </p:spTree>
    <p:extLst>
      <p:ext uri="{BB962C8B-B14F-4D97-AF65-F5344CB8AC3E}">
        <p14:creationId xmlns:p14="http://schemas.microsoft.com/office/powerpoint/2010/main" val="3290347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968CFF53-4171-006A-3E03-51BEF68B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c6ed740a_0_0:notes">
            <a:extLst>
              <a:ext uri="{FF2B5EF4-FFF2-40B4-BE49-F238E27FC236}">
                <a16:creationId xmlns:a16="http://schemas.microsoft.com/office/drawing/2014/main" id="{C992975E-1DF7-2C6C-CC0A-F2F9416D2B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c6ed740a_0_0:notes">
            <a:extLst>
              <a:ext uri="{FF2B5EF4-FFF2-40B4-BE49-F238E27FC236}">
                <a16:creationId xmlns:a16="http://schemas.microsoft.com/office/drawing/2014/main" id="{EA645104-C155-FF76-1141-08B0BA193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Key gaps in existing datasets: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UAV-specific threats or mobility patterns.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real aerial communication behaviors or swarm dynamics.</a:t>
            </a:r>
          </a:p>
          <a:p>
            <a:r>
              <a:rPr lang="en-US" dirty="0"/>
              <a:t>These gaps make it hard for </a:t>
            </a:r>
            <a:r>
              <a:rPr lang="en-US" dirty="0" err="1"/>
              <a:t>IDSs</a:t>
            </a:r>
            <a:r>
              <a:rPr lang="en-US" dirty="0"/>
              <a:t> to generalize and perform reliably in UAV environments.</a:t>
            </a:r>
          </a:p>
          <a:p>
            <a:r>
              <a:rPr lang="en-US" dirty="0"/>
              <a:t>There is the need for new datasets tailored to UAV scenarios.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862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aa71af3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aa71af3a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simulated UAV network: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UAVs and base stations move using a </a:t>
            </a:r>
            <a:r>
              <a:rPr lang="en-US" b="1" dirty="0"/>
              <a:t>Gaussian-Markov model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Network topology changes based on distance and wireless properties.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Simulated attacks include DoS, blackhole, wormhole, and replay attacks.</a:t>
            </a:r>
          </a:p>
          <a:p>
            <a:r>
              <a:rPr lang="en-US" dirty="0"/>
              <a:t>This setup captures </a:t>
            </a:r>
            <a:r>
              <a:rPr lang="en-US" b="1" dirty="0"/>
              <a:t>realistic communication and mobility behavior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aa71af3a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aa71af3a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Multi-Layer </a:t>
            </a:r>
            <a:r>
              <a:rPr lang="en-US" b="1" dirty="0" err="1"/>
              <a:t>Perceptrons</a:t>
            </a:r>
            <a:r>
              <a:rPr lang="en-US" b="1" dirty="0"/>
              <a:t> (</a:t>
            </a:r>
            <a:r>
              <a:rPr lang="en-US" b="1" dirty="0" err="1"/>
              <a:t>MLPs</a:t>
            </a:r>
            <a:r>
              <a:rPr lang="en-US" b="1" dirty="0"/>
              <a:t>)</a:t>
            </a:r>
            <a:r>
              <a:rPr lang="en-US" dirty="0"/>
              <a:t> are used to augment traffic data.</a:t>
            </a:r>
          </a:p>
          <a:p>
            <a:r>
              <a:rPr lang="en-US" dirty="0" err="1"/>
              <a:t>MLPs</a:t>
            </a:r>
            <a:r>
              <a:rPr lang="en-US" dirty="0"/>
              <a:t> learn how traffic looks under different bandwidth constraints (e.g., converting 100 Mbps flows into realistic 10 Mbps flows).</a:t>
            </a:r>
          </a:p>
          <a:p>
            <a:r>
              <a:rPr lang="en-US" dirty="0"/>
              <a:t>This boosts dataset diversity, helping train models that perform well under </a:t>
            </a:r>
            <a:r>
              <a:rPr lang="en-US" b="1" dirty="0"/>
              <a:t>realistic and constrained UAV conditions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6767C8AF-5F74-8D04-F53B-D914C3621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aa71af3aa_0_19:notes">
            <a:extLst>
              <a:ext uri="{FF2B5EF4-FFF2-40B4-BE49-F238E27FC236}">
                <a16:creationId xmlns:a16="http://schemas.microsoft.com/office/drawing/2014/main" id="{729B856F-6986-460F-9B13-D5556EEAD8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aa71af3aa_0_19:notes">
            <a:extLst>
              <a:ext uri="{FF2B5EF4-FFF2-40B4-BE49-F238E27FC236}">
                <a16:creationId xmlns:a16="http://schemas.microsoft.com/office/drawing/2014/main" id="{1BF1E4FE-2793-9B87-DD62-7DA33AB002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data augmentation pipeline:</a:t>
            </a:r>
          </a:p>
          <a:p>
            <a:pPr>
              <a:buFont typeface="+mj-lt"/>
              <a:buAutoNum type="arabicPeriod"/>
            </a:pPr>
            <a:r>
              <a:rPr lang="en-US" dirty="0"/>
              <a:t>Segment traffic into 1-second chunks.</a:t>
            </a:r>
          </a:p>
          <a:p>
            <a:pPr>
              <a:buFont typeface="+mj-lt"/>
              <a:buAutoNum type="arabicPeriod"/>
            </a:pPr>
            <a:r>
              <a:rPr lang="en-US" dirty="0"/>
              <a:t>Extract statistical features.</a:t>
            </a:r>
          </a:p>
          <a:p>
            <a:pPr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MLP</a:t>
            </a:r>
            <a:r>
              <a:rPr lang="en-US" dirty="0"/>
              <a:t> to transform flow into low-bandwidth form.</a:t>
            </a:r>
          </a:p>
          <a:p>
            <a:pPr>
              <a:buFont typeface="+mj-lt"/>
              <a:buAutoNum type="arabicPeriod"/>
            </a:pPr>
            <a:r>
              <a:rPr lang="en-US" dirty="0"/>
              <a:t>Recombine into augmented datasets.</a:t>
            </a:r>
          </a:p>
          <a:p>
            <a:r>
              <a:rPr lang="en-US" dirty="0"/>
              <a:t>This helps simulate how the same network activity would appear under different communication conditions.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25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attacks are particularly dangerous: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Amplifying Effect</a:t>
            </a:r>
            <a:r>
              <a:rPr lang="en-US" dirty="0"/>
              <a:t>: Collective damage is more than the sum of parts.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Shortcut Effect</a:t>
            </a:r>
            <a:r>
              <a:rPr lang="en-US" dirty="0"/>
              <a:t>: Faster achievement of adversary goals.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Hiding Effect</a:t>
            </a:r>
            <a:r>
              <a:rPr lang="en-US" dirty="0"/>
              <a:t>: Attacks are more stealthy and harder to detect.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are referred to as “synergy effects” which we will explore in more depth.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7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table shows evaluation results using three public datasets.</a:t>
            </a:r>
          </a:p>
          <a:p>
            <a:r>
              <a:rPr lang="en-US" dirty="0" err="1"/>
              <a:t>F1</a:t>
            </a:r>
            <a:r>
              <a:rPr lang="en-US" dirty="0"/>
              <a:t>-score is used due to class imbalance (rare attacks).</a:t>
            </a:r>
          </a:p>
          <a:p>
            <a:r>
              <a:rPr lang="en-US" dirty="0"/>
              <a:t>Simple models struggle with diverse, complex flow patterns—especially under collaborative attack scenarios.</a:t>
            </a:r>
          </a:p>
          <a:p>
            <a:r>
              <a:rPr lang="en-US" dirty="0"/>
              <a:t>This reinforces the need for </a:t>
            </a:r>
            <a:r>
              <a:rPr lang="en-US" b="1" dirty="0"/>
              <a:t>context-aware and expressive models</a:t>
            </a:r>
            <a:r>
              <a:rPr lang="en-US" dirty="0"/>
              <a:t> like </a:t>
            </a:r>
            <a:r>
              <a:rPr lang="en-US" dirty="0" err="1"/>
              <a:t>RDCollab</a:t>
            </a:r>
            <a:r>
              <a:rPr lang="en-US" dirty="0"/>
              <a:t> + transformers.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1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BE6B12CB-9B3A-834B-2DCB-402298EA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c6ed740a_0_0:notes">
            <a:extLst>
              <a:ext uri="{FF2B5EF4-FFF2-40B4-BE49-F238E27FC236}">
                <a16:creationId xmlns:a16="http://schemas.microsoft.com/office/drawing/2014/main" id="{2B386203-3764-7FDA-9ADE-7502FD9298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c6ed740a_0_0:notes">
            <a:extLst>
              <a:ext uri="{FF2B5EF4-FFF2-40B4-BE49-F238E27FC236}">
                <a16:creationId xmlns:a16="http://schemas.microsoft.com/office/drawing/2014/main" id="{DDDDBC2E-CC13-AF1A-878D-CB0B307B5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Transformers are essential: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Older models can't capture the intricate timing and interaction patterns of multi-agent attacks.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Key design ideas: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Multi-Agent Attention</a:t>
            </a:r>
            <a:r>
              <a:rPr lang="en-US" dirty="0"/>
              <a:t>: Tracks how UAVs interact over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Graph-Transformer Hybrid</a:t>
            </a:r>
            <a:r>
              <a:rPr lang="en-US" dirty="0"/>
              <a:t>: Captures both structure and behavior.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Contrastive Learning</a:t>
            </a:r>
            <a:r>
              <a:rPr lang="en-US" dirty="0"/>
              <a:t>: Distinguishes collaborative from non-collaborative patterns.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Few-Shot Fine-Tuning</a:t>
            </a:r>
            <a:r>
              <a:rPr lang="en-US" dirty="0"/>
              <a:t>: Enables quick learning from small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0049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EA9EC437-83F1-22DD-2B78-C9B87E16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c6ed740a_0_0:notes">
            <a:extLst>
              <a:ext uri="{FF2B5EF4-FFF2-40B4-BE49-F238E27FC236}">
                <a16:creationId xmlns:a16="http://schemas.microsoft.com/office/drawing/2014/main" id="{F9C451DD-031A-0E28-53BF-2495F3B5D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c6ed740a_0_0:notes">
            <a:extLst>
              <a:ext uri="{FF2B5EF4-FFF2-40B4-BE49-F238E27FC236}">
                <a16:creationId xmlns:a16="http://schemas.microsoft.com/office/drawing/2014/main" id="{BEDE4711-EB9B-3F27-B161-E69EBFA6F4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Continue with </a:t>
            </a:r>
            <a:r>
              <a:rPr lang="en-US" b="1" dirty="0"/>
              <a:t>Phase 3</a:t>
            </a:r>
            <a:r>
              <a:rPr lang="en-US" dirty="0"/>
              <a:t>: optimizing detection for real-world deployment</a:t>
            </a:r>
          </a:p>
          <a:p>
            <a:r>
              <a:rPr lang="en-US" dirty="0"/>
              <a:t>How </a:t>
            </a:r>
            <a:r>
              <a:rPr lang="en-US" b="1" dirty="0"/>
              <a:t>Transformers</a:t>
            </a:r>
            <a:r>
              <a:rPr lang="en-US" dirty="0"/>
              <a:t> can be simplified: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 err="1"/>
              <a:t>MobileBERT</a:t>
            </a:r>
            <a:r>
              <a:rPr lang="en-US" dirty="0"/>
              <a:t>, </a:t>
            </a:r>
            <a:r>
              <a:rPr lang="en-US" b="1" dirty="0" err="1"/>
              <a:t>TinyBERT</a:t>
            </a:r>
            <a:r>
              <a:rPr lang="en-US" dirty="0"/>
              <a:t>, </a:t>
            </a:r>
            <a:r>
              <a:rPr lang="en-US" b="1" dirty="0" err="1"/>
              <a:t>Linformer</a:t>
            </a:r>
            <a:r>
              <a:rPr lang="en-US" dirty="0"/>
              <a:t> for lightweight onboard inference.</a:t>
            </a:r>
          </a:p>
          <a:p>
            <a:r>
              <a:rPr lang="en-US" dirty="0"/>
              <a:t>The </a:t>
            </a:r>
            <a:r>
              <a:rPr lang="en-US" b="1" dirty="0"/>
              <a:t>hierarchical detection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Lightweight models on UAVs for fast filtering.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Deep models at base stations for complex analysis.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83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747A117A-170B-B6F6-09ED-7A684CCC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c6ed740a_0_0:notes">
            <a:extLst>
              <a:ext uri="{FF2B5EF4-FFF2-40B4-BE49-F238E27FC236}">
                <a16:creationId xmlns:a16="http://schemas.microsoft.com/office/drawing/2014/main" id="{1394587F-E726-BC64-E63E-FB19CB4682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c6ed740a_0_0:notes">
            <a:extLst>
              <a:ext uri="{FF2B5EF4-FFF2-40B4-BE49-F238E27FC236}">
                <a16:creationId xmlns:a16="http://schemas.microsoft.com/office/drawing/2014/main" id="{624C561E-881A-158A-829B-B05EDAB6B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dirty="0"/>
              <a:t>Highlight dynamic and adaptive deployment: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Dynamic Resource Adaptation</a:t>
            </a:r>
            <a:r>
              <a:rPr lang="en-US" dirty="0"/>
              <a:t>: Adjust model complexity based on available compute/energy.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On-the-Fly Updates</a:t>
            </a:r>
            <a:r>
              <a:rPr lang="en-US" dirty="0"/>
              <a:t>: Integrate counterexamples from </a:t>
            </a:r>
            <a:r>
              <a:rPr lang="en-US" dirty="0" err="1"/>
              <a:t>RDCollab</a:t>
            </a:r>
            <a:r>
              <a:rPr lang="en-US" dirty="0"/>
              <a:t> to improve models in real time.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This adaptability is key in UAV missions with varying conditions and urgency.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05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Task 1</a:t>
            </a:r>
            <a:r>
              <a:rPr lang="en-US" dirty="0"/>
              <a:t>: Define formal system and threat models to systematically study collaborative attacks.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models help understand how attackers coordinate and what resources UAVs have to defend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2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Task 2</a:t>
            </a:r>
            <a:r>
              <a:rPr lang="en-US" dirty="0"/>
              <a:t>: Design lightweight, multi-layered defense mechanisms.</a:t>
            </a:r>
          </a:p>
          <a:p>
            <a:pPr marL="228600" indent="-228600">
              <a:buAutoNum type="arabicPeriod"/>
            </a:pPr>
            <a:r>
              <a:rPr lang="en-US" dirty="0"/>
              <a:t>Onboard ML filters handle traffic first.</a:t>
            </a:r>
          </a:p>
          <a:p>
            <a:r>
              <a:rPr lang="en-US" dirty="0"/>
              <a:t>2. Two analysis tracks: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Instant analysis</a:t>
            </a:r>
            <a:r>
              <a:rPr lang="en-US" dirty="0"/>
              <a:t> (e.g., rule-based or formal checking).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Long-term analysis</a:t>
            </a:r>
            <a:r>
              <a:rPr lang="en-US" dirty="0"/>
              <a:t> (e.g., temporal patterns via deep learning).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allow real-time detection as well as learning from evolving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Task 3</a:t>
            </a:r>
            <a:r>
              <a:rPr lang="en-US" dirty="0"/>
              <a:t>: Design a flexible defense framework applicable across different UAV network topologies.</a:t>
            </a:r>
          </a:p>
          <a:p>
            <a:r>
              <a:rPr lang="en-US" dirty="0"/>
              <a:t>We begin with a centralized model but aim for adaptability to decentralized or hybrid networks.</a:t>
            </a:r>
          </a:p>
          <a:p>
            <a:r>
              <a:rPr lang="en-US" dirty="0"/>
              <a:t>Our framework has modularity so components can be reused and extended.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different configurations—centralized, decentralized, with or without ground vehicles.</a:t>
            </a:r>
          </a:p>
          <a:p>
            <a:r>
              <a:rPr lang="en-US" dirty="0"/>
              <a:t>Each configuration influences threat exposure and response strategies.</a:t>
            </a:r>
          </a:p>
          <a:p>
            <a:r>
              <a:rPr lang="en-US" dirty="0"/>
              <a:t>Our study also includes the concept of dynamic node participation, which is a common feature in real-world UAV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3E22B-E681-114A-94C7-A3C56A7890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2A68-0419-F3F9-EBD4-ADF8AFFA0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B0ADC-B53D-9347-3CE5-C4673AC19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69702-75F8-7084-C8B8-20D2AE2B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899E9-1DBB-DA74-EEB6-AD10C3CD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500CA-F7A2-9874-8E2D-6920B925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7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ABF3-9A17-E0FD-2003-A04E8A47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B9864-9A2D-6029-815B-00B455D96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AD76-23F0-695B-F02F-CA5C71A2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02A6-8A69-57FC-80F0-D26BF09E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A30C-64A4-4248-2A13-F26A9A41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C013A-61EE-EF2F-0FE5-1DE52D056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A27B8-6FAE-F129-4FD5-02B2B27F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85F44-57C3-C1F1-4F29-B8672698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47FEC-DFEE-00CE-D0C0-F4D8EC9F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3C47-84AE-1E02-7C2C-867D8C0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4030-2C6D-DD9A-4105-1D86D426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C19F-3510-4AB9-C480-A76DF8F3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5F92-D18F-518C-F5F9-62960F3B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17443-4A37-E42D-B32E-8DD569DF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FCEF0-0F82-A656-165E-C2CCE957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02B6-1FC9-761C-D9A6-16D5CF87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255F-A98B-82D2-264E-A1D1ED163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AE478-9743-D060-BFD3-075860F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E396-F059-C59D-E549-A86AEC2B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4476-2B81-A8AB-82B1-B8F737A2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467D-0167-548D-89EA-E26C1BCC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6886-5746-3C45-37C9-5796FFEE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BF9E6-45A4-3136-DA22-6B81E62EB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CF4CC-C8E4-12D1-C75D-3D9B57D8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01885-160D-D529-706D-B87C75A4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09AAC-35BD-A2A0-05B3-B960FBD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71C1-E9E2-DA6F-1C79-6698C88C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CF5A2-9F59-C4FD-8907-1A4C4D44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FCC2-37DE-FD27-979B-642A0E1E8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A9DD6-1102-91DC-136B-7720AAEB0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623D7-49A1-310A-DDEF-ECA49AAA9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B93D1-BE3E-B0EC-0B6A-2B3AAD15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A61EB-74D8-820C-9C96-1C5B0DC2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26B7E-2123-F56D-70BA-0D020ED7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6BB5-C332-F85A-AFB6-57FF946F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B6217-25B1-56E6-F872-FD23B615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5AEC-B69B-5A4A-AB3E-4835962F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88B3C-4465-4A69-D9E8-71DBC812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E8288-A61C-AA86-9BE6-21C619A2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A8C48-828E-B3C1-B2A4-08FCE514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CA343-7DB1-222B-9B7B-EB26A1F9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128F-A107-EF9F-27F2-C3D47507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0FC15-1D2D-0CDE-5CD0-6734368C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BFD4D-1141-72D2-6B3E-14085402E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A1495-A1EA-760A-CE69-C55CD3AA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02148-C876-C832-CE36-79D492B8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00B42-9727-4099-5620-7679BD64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9FBC-1D6F-70FD-2747-05205715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7339B-4C1A-92FD-8C76-8BC69F637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39F0D-233D-62CF-CC09-3B4751ED5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C9D8B-584D-19C5-567D-276F184F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F443F-F432-2896-2706-5D07B5A4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52F5-5E5E-C9C5-449D-EAB3775C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E1F0D-B04A-A897-DADB-7B1314FE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9C972-8A29-33F7-7902-6D85A9D7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64EF5-CB1D-49CD-7C68-43F998E22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189D-E7F6-5846-A018-091289CA3FD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0E992-230B-A875-56DB-29EFE1A72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6D5DA-21AA-206D-D834-F572631C8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DFB6-AA1F-C84C-BB3F-471FBAE3A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8657-7910-1396-C709-7157F5A52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Reasoning and Detecting Collaborative Attacks in Autonomous UAV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9C8EE-A0A2-E214-0178-15CCF4EFA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Bharat Bhargava</a:t>
            </a:r>
          </a:p>
        </p:txBody>
      </p:sp>
    </p:spTree>
    <p:extLst>
      <p:ext uri="{BB962C8B-B14F-4D97-AF65-F5344CB8AC3E}">
        <p14:creationId xmlns:p14="http://schemas.microsoft.com/office/powerpoint/2010/main" val="301537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8215-6A50-B694-A106-43DDAF1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1: Developing System Model of Autonomous UAV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68BA-F49A-5C23-F63C-C6600A87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Autonomous UAV networks also include ground vehicles and other autonomous aircraft (see figure in next slide). </a:t>
            </a:r>
          </a:p>
          <a:p>
            <a:r>
              <a:rPr lang="en-US" dirty="0"/>
              <a:t>The network can operate in various configurations: </a:t>
            </a:r>
          </a:p>
          <a:p>
            <a:pPr lvl="1"/>
            <a:r>
              <a:rPr lang="en-US" dirty="0"/>
              <a:t>networks with and without ground vehicle nodes, </a:t>
            </a:r>
          </a:p>
          <a:p>
            <a:pPr lvl="1"/>
            <a:r>
              <a:rPr lang="en-US" dirty="0"/>
              <a:t>fully autonomous versus human-supervised operations, and </a:t>
            </a:r>
          </a:p>
          <a:p>
            <a:pPr lvl="1"/>
            <a:r>
              <a:rPr lang="en-US" dirty="0"/>
              <a:t>centralized versus decentralized control structures. </a:t>
            </a:r>
          </a:p>
          <a:p>
            <a:r>
              <a:rPr lang="en-US" dirty="0"/>
              <a:t>Each configuration presents distinct security implications and requires tailored defensive approaches. </a:t>
            </a:r>
          </a:p>
          <a:p>
            <a:r>
              <a:rPr lang="en-US" dirty="0"/>
              <a:t>Furthermore, we should consider dynamic network membership, where nodes can join or leave during task.</a:t>
            </a:r>
          </a:p>
        </p:txBody>
      </p:sp>
    </p:spTree>
    <p:extLst>
      <p:ext uri="{BB962C8B-B14F-4D97-AF65-F5344CB8AC3E}">
        <p14:creationId xmlns:p14="http://schemas.microsoft.com/office/powerpoint/2010/main" val="40579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3319-E1E8-DDEE-91E7-3EF75FA2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Autonomous UAV Networks with Ground Vehicles and Other Autonomous Aircrafts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D52AE-A979-F71F-010B-22C7A49B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12" y="1734824"/>
            <a:ext cx="7015976" cy="51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4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A7D3-9684-D098-2642-45030656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Prior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25C55-D8F2-1ED8-093E-374C0F0DB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Traditional defense mechanisms are inadequate because they focus on detecting and mitigating </a:t>
            </a:r>
            <a:r>
              <a:rPr lang="en-US" i="1" dirty="0"/>
              <a:t>individual</a:t>
            </a:r>
            <a:r>
              <a:rPr lang="en-US" dirty="0"/>
              <a:t> attack patterns rather than identifying the </a:t>
            </a:r>
            <a:r>
              <a:rPr lang="en-US" i="1" dirty="0"/>
              <a:t>subtle interplay between multiple coordinated adversaries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For example, attackers deliberately distribute their malicious activities across multiple nodes to stay below detection thresholds or employ complementary attack methods that mask each other’s signatures.</a:t>
            </a:r>
          </a:p>
          <a:p>
            <a:r>
              <a:rPr lang="en-US" dirty="0"/>
              <a:t>Prior research on collaborative attacks</a:t>
            </a:r>
          </a:p>
          <a:p>
            <a:pPr lvl="1"/>
            <a:r>
              <a:rPr lang="en-US" dirty="0"/>
              <a:t>focused primarily on developing detection and defense strategies for traditional networks, </a:t>
            </a:r>
          </a:p>
          <a:p>
            <a:pPr lvl="1"/>
            <a:r>
              <a:rPr lang="en-US" dirty="0"/>
              <a:t>failing to address the resource limitations inherent to UAV platforms, their limited energy capacity and limited onboard computational capabilities.</a:t>
            </a:r>
          </a:p>
          <a:p>
            <a:r>
              <a:rPr lang="en-US" dirty="0"/>
              <a:t>These constraints affect the feasibility and effectiveness of security solutions, as resource-intensive defense mechanisms can potentially compromise the network’s operational lifetime and mission capabilities.</a:t>
            </a:r>
          </a:p>
        </p:txBody>
      </p:sp>
    </p:spTree>
    <p:extLst>
      <p:ext uri="{BB962C8B-B14F-4D97-AF65-F5344CB8AC3E}">
        <p14:creationId xmlns:p14="http://schemas.microsoft.com/office/powerpoint/2010/main" val="34383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541D-BD24-037F-2C9A-0B41A18F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Threat Models against Autonomous UAV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128D-AB3E-D7BE-D3AC-68852EB6A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Real world implications</a:t>
            </a:r>
          </a:p>
          <a:p>
            <a:pPr lvl="1"/>
            <a:r>
              <a:rPr lang="en-US" dirty="0"/>
              <a:t>In search and rescue operations, coordinated attacks can disrupt communications while injecting false data to mislead rescue efforts. </a:t>
            </a:r>
          </a:p>
          <a:p>
            <a:pPr lvl="1"/>
            <a:r>
              <a:rPr lang="en-US" dirty="0"/>
              <a:t>In precision agriculture, attackers can manipulate UAV routing while depleting ground sensor resources in critical areas. </a:t>
            </a:r>
          </a:p>
          <a:p>
            <a:pPr lvl="1"/>
            <a:r>
              <a:rPr lang="en-US" dirty="0"/>
              <a:t>In military applications, physical sabotage may be synchronized with cyber attacks to maximize fleet vulnerability.</a:t>
            </a:r>
          </a:p>
          <a:p>
            <a:r>
              <a:rPr lang="en-US" dirty="0"/>
              <a:t>A collaborative attack is composed of individual, atomic attacks</a:t>
            </a:r>
          </a:p>
          <a:p>
            <a:pPr lvl="1"/>
            <a:r>
              <a:rPr lang="en-US" dirty="0"/>
              <a:t>Sybil attacks, where attackers create multiple fake identities to manipulate system-wide collaborative decisions;</a:t>
            </a:r>
          </a:p>
          <a:p>
            <a:pPr lvl="1"/>
            <a:r>
              <a:rPr lang="en-US" dirty="0"/>
              <a:t>Wormhole attacks, where adversaries record and retransmit packets between different network locations to disrupt routing;</a:t>
            </a:r>
          </a:p>
          <a:p>
            <a:pPr lvl="1"/>
            <a:r>
              <a:rPr lang="en-US" dirty="0"/>
              <a:t>Black hole attacks, where malicious nodes advertise false shortest paths to intercept network traffic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CDEC-BD6A-5436-6ED9-05F074C0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Collaborative Attacks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9FA45-847D-8433-E7FD-13B04A2F6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8944"/>
            <a:ext cx="5463457" cy="5149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BB522-6593-3E45-33D7-AEC111C99C7F}"/>
              </a:ext>
            </a:extLst>
          </p:cNvPr>
          <p:cNvSpPr txBox="1"/>
          <p:nvPr/>
        </p:nvSpPr>
        <p:spPr>
          <a:xfrm>
            <a:off x="6301657" y="1690688"/>
            <a:ext cx="50521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(a): Wormhole nodes (</a:t>
            </a:r>
            <a:r>
              <a:rPr lang="en-US" sz="2800" dirty="0" err="1"/>
              <a:t>W1</a:t>
            </a:r>
            <a:r>
              <a:rPr lang="en-US" sz="2800" dirty="0"/>
              <a:t>, </a:t>
            </a:r>
            <a:r>
              <a:rPr lang="en-US" sz="2800" dirty="0" err="1"/>
              <a:t>W2</a:t>
            </a:r>
            <a:r>
              <a:rPr lang="en-US" sz="2800" dirty="0"/>
              <a:t>) collaborating with blackhole nodes (</a:t>
            </a:r>
            <a:r>
              <a:rPr lang="en-US" sz="2800" dirty="0" err="1"/>
              <a:t>B1-B4</a:t>
            </a:r>
            <a:r>
              <a:rPr lang="en-US" sz="2800" dirty="0"/>
              <a:t>) for amplified routing disruption; </a:t>
            </a:r>
          </a:p>
          <a:p>
            <a:r>
              <a:rPr lang="en-US" sz="2800" dirty="0"/>
              <a:t>(b): Sybil node (S) providing fake IDs to blackhole nodes for detection evasion; </a:t>
            </a:r>
          </a:p>
          <a:p>
            <a:r>
              <a:rPr lang="en-US" sz="2800" dirty="0"/>
              <a:t>(c) and (d): Sequential insider (F) and outsider (G) attack coordination across time steps.</a:t>
            </a:r>
          </a:p>
        </p:txBody>
      </p:sp>
    </p:spTree>
    <p:extLst>
      <p:ext uri="{BB962C8B-B14F-4D97-AF65-F5344CB8AC3E}">
        <p14:creationId xmlns:p14="http://schemas.microsoft.com/office/powerpoint/2010/main" val="23259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DBE5-FDFC-3FF8-9723-59CE116F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Hiding Effect: A Blackhole-Sybil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EACD-D5A4-AD24-FC33-8AA8D10FB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Blackhole-Sybil Collaborative Attack</a:t>
            </a:r>
          </a:p>
          <a:p>
            <a:pPr lvl="1"/>
            <a:r>
              <a:rPr lang="en-US" dirty="0"/>
              <a:t>The Sybil adversary secretly transfers valid IDs to blackhole adversaries instead of abusing them.</a:t>
            </a:r>
          </a:p>
          <a:p>
            <a:pPr lvl="2"/>
            <a:r>
              <a:rPr lang="en-US" dirty="0" err="1"/>
              <a:t>SE1</a:t>
            </a:r>
            <a:r>
              <a:rPr lang="en-US" dirty="0"/>
              <a:t>: It does not trigger abnormal events and, thus, is hidden from detection.</a:t>
            </a:r>
          </a:p>
          <a:p>
            <a:pPr lvl="1"/>
            <a:r>
              <a:rPr lang="en-US" dirty="0"/>
              <a:t>Blackhole adversaries broadcast false routing information with distinct IDs received from the Sybil adversary.</a:t>
            </a:r>
          </a:p>
          <a:p>
            <a:pPr lvl="2"/>
            <a:r>
              <a:rPr lang="en-US" dirty="0" err="1"/>
              <a:t>SE2</a:t>
            </a:r>
            <a:r>
              <a:rPr lang="en-US" dirty="0"/>
              <a:t>: Making blacklisting-based blackhole attack defense mechanisms[4~6] invalid.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003B-884A-6271-8F7C-BF4D69BE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2: Designing Mechanisms to Secure Autonomous UAV Networks against Collab- </a:t>
            </a:r>
            <a:r>
              <a:rPr lang="en-US" dirty="0" err="1"/>
              <a:t>orative</a:t>
            </a:r>
            <a:r>
              <a:rPr lang="en-US" dirty="0"/>
              <a:t> Attacks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5CB8-F220-BD03-9DBD-D9D788BA5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Defense against Multi-Stage Attacks (</a:t>
            </a:r>
            <a:r>
              <a:rPr lang="en-US" dirty="0" err="1"/>
              <a:t>MSAs</a:t>
            </a:r>
            <a:r>
              <a:rPr lang="en-US" dirty="0"/>
              <a:t>) vs. Defense against Collaborative Attacks:</a:t>
            </a:r>
          </a:p>
          <a:p>
            <a:pPr lvl="1"/>
            <a:r>
              <a:rPr lang="en-US" dirty="0"/>
              <a:t>Defenses against </a:t>
            </a:r>
            <a:r>
              <a:rPr lang="en-US" dirty="0" err="1"/>
              <a:t>MSAs</a:t>
            </a:r>
            <a:r>
              <a:rPr lang="en-US" dirty="0"/>
              <a:t> are concerned with finding patterns in sequential actions that are typically conducted by a single attacker. </a:t>
            </a:r>
          </a:p>
          <a:p>
            <a:pPr lvl="1"/>
            <a:r>
              <a:rPr lang="en-US" dirty="0"/>
              <a:t>By contrast, collaborative attacks are more general because they involve multiple attackers, who can execute their actions in an interleaved fashion which is more sophisticated than sequential events.</a:t>
            </a:r>
          </a:p>
          <a:p>
            <a:r>
              <a:rPr lang="en-US" dirty="0"/>
              <a:t>Nevertheless, the research will use sequential data analysis as some building-blocks in the defenses. </a:t>
            </a:r>
          </a:p>
          <a:p>
            <a:r>
              <a:rPr lang="en-US" dirty="0"/>
              <a:t>Moreover, the </a:t>
            </a:r>
            <a:r>
              <a:rPr lang="en-US" dirty="0" err="1"/>
              <a:t>MSAs</a:t>
            </a:r>
            <a:r>
              <a:rPr lang="en-US" dirty="0"/>
              <a:t> launched by a single attacker cannot achieve synergy effects as discussed above.</a:t>
            </a:r>
          </a:p>
        </p:txBody>
      </p:sp>
    </p:spTree>
    <p:extLst>
      <p:ext uri="{BB962C8B-B14F-4D97-AF65-F5344CB8AC3E}">
        <p14:creationId xmlns:p14="http://schemas.microsoft.com/office/powerpoint/2010/main" val="18794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920F-87CD-554F-A969-DBE81A51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2: Designing Mechanisms to Secure Autonomous UAV Networks against Collab- </a:t>
            </a:r>
            <a:r>
              <a:rPr lang="en-US" dirty="0" err="1"/>
              <a:t>orative</a:t>
            </a:r>
            <a:r>
              <a:rPr lang="en-US" dirty="0"/>
              <a:t> Attacks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9504-49E1-ACD5-9B6A-2868423DB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multi-stage attack defenses fail to address three challenges in UAV environments: </a:t>
            </a:r>
          </a:p>
          <a:p>
            <a:pPr lvl="1"/>
            <a:r>
              <a:rPr lang="en-US" dirty="0"/>
              <a:t>(1) coordinated actions by multiple attackers, </a:t>
            </a:r>
          </a:p>
          <a:p>
            <a:pPr lvl="1"/>
            <a:r>
              <a:rPr lang="en-US" dirty="0"/>
              <a:t>(2) rapidly changing attack surfaces due to UAV mobility, and </a:t>
            </a:r>
          </a:p>
          <a:p>
            <a:pPr lvl="1"/>
            <a:r>
              <a:rPr lang="en-US" dirty="0"/>
              <a:t>(3) resource constraints that limit computational defense mechanisms.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C44C-D96D-D913-D0A6-85E023CA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0857411" cy="1325563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Using Formal Methods to Detect Collaborative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ADC8-289F-2252-1407-B82DCDE1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825625"/>
            <a:ext cx="11268891" cy="435133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Traditional ML models struggle to detect multi-step, coordinated attack behavior. Collaborative attacks often span multiple nodes and evolve over time — difficult to capture via flow-based features alone.</a:t>
            </a:r>
          </a:p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Our Approach: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Treat network events as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state transitions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in a system model.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formal verification techniques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(e.g., model checking)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Detect illegal state transitions or unexpected sequences.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Identify if multiple agents are collaborating across time to breach security.</a:t>
            </a:r>
          </a:p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Key Ideas: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Model UAV network behavior using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finite state machines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temporal logic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Encode known benign and malicious interaction patterns.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Use runtime verification or offline checking to flag potential coordinated attacks.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A9EF-9FBD-C857-32AE-7AC403B0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4" y="365125"/>
            <a:ext cx="11075126" cy="1325563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Learning-Based Models for Sequential Detection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43714-F7E4-5177-36B0-310EADA7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1825625"/>
            <a:ext cx="11268892" cy="4351338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Hidden Markov Models (HMM):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Probabilistic models capturing transitions between hidden system states.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Suitable for lightweight onboard detection.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Assumes limited memory (Markov property) and works best with relatively simple or periodic attack patterns.</a:t>
            </a:r>
          </a:p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Long Short-Term Memory Networks (LSTM):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 type of recurrent neural network designed to capture long-term dependencies.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Effective in learning subtle, delayed, or multi-stage attack patterns.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Requires extensive training data and higher computational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84F7-6B66-77AF-97AE-F0D92BFF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Autonomous UAV Network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F29-1C1E-CA0E-F14F-30F04EFD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 UAV networks are gaining increasing prevalence.</a:t>
            </a:r>
          </a:p>
          <a:p>
            <a:pPr lvl="1"/>
            <a:r>
              <a:rPr lang="en-US" dirty="0"/>
              <a:t>The UAV market will reach 100 billion USD by 2030. [1]</a:t>
            </a:r>
          </a:p>
          <a:p>
            <a:r>
              <a:rPr lang="en-US" dirty="0"/>
              <a:t>Their growing prevalence demands robust security, especially against collaborative attacks.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2344-8544-8116-0CBB-9F3B75E2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events and actions associated with the four proposed mechanisms in the context of three examples of collaborative attacks.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C6C25-BA36-1CA1-4A88-77E321D71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07758"/>
            <a:ext cx="7772400" cy="45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0555-EDF4-E9F2-442A-13702D67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3: Designing Defense Framework to Counter Collaborative Attacks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997CF-F28C-CA9E-D523-E8AFE844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1" y="1690688"/>
            <a:ext cx="6480717" cy="49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BB09-5AC9-10C5-4146-410CBB69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5D41-2E60-CAA2-33D8-67942757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figure highlights the preliminary framework</a:t>
            </a:r>
          </a:p>
          <a:p>
            <a:pPr lvl="1"/>
            <a:r>
              <a:rPr lang="en-US" dirty="0"/>
              <a:t>The framework implements a distributed detection architecture that balances detection capability with UAV resource constraints. </a:t>
            </a:r>
          </a:p>
          <a:p>
            <a:pPr lvl="1"/>
            <a:r>
              <a:rPr lang="en-US" dirty="0"/>
              <a:t>It leverages the Base Station (BS) for computationally intensive analysis while deploying efficient short-term detection on individual UAVs. </a:t>
            </a:r>
          </a:p>
          <a:p>
            <a:r>
              <a:rPr lang="en-US" dirty="0"/>
              <a:t>Base Station Components</a:t>
            </a:r>
          </a:p>
          <a:p>
            <a:pPr lvl="1"/>
            <a:r>
              <a:rPr lang="en-US" dirty="0"/>
              <a:t>The Model Checking Engine forms the framework’s foundation, providing three functions.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Discovers and verifies possible attack collaboration patterns.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Generates attack signatures to guide HMM deployment on UAVs.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Identifies temporal dependencies and critical events for LSTM and attention analysis.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AD36-1540-6EA0-E232-1201AAC3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Proposed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CDEA-C08B-B36B-5A54-20C4152D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architecture offers several key advantages. </a:t>
            </a:r>
          </a:p>
          <a:p>
            <a:pPr lvl="1"/>
            <a:r>
              <a:rPr lang="en-US" dirty="0"/>
              <a:t>Immediate threat detection occurs at network edges through lightweight </a:t>
            </a:r>
            <a:r>
              <a:rPr lang="en-US" dirty="0" err="1"/>
              <a:t>HMMs</a:t>
            </a:r>
            <a:r>
              <a:rPr lang="en-US" dirty="0"/>
              <a:t> while complex attack evolution analysis is centralized at the BS. </a:t>
            </a:r>
          </a:p>
          <a:p>
            <a:pPr lvl="1"/>
            <a:r>
              <a:rPr lang="en-US" dirty="0"/>
              <a:t>UAVs maintain minimal state information and computational overhead, yet the framework continuously adapts to new attack patterns. </a:t>
            </a:r>
          </a:p>
          <a:p>
            <a:pPr lvl="1"/>
            <a:r>
              <a:rPr lang="en-US" dirty="0"/>
              <a:t>Most importantly, all detection decisions can be verified through model checking. </a:t>
            </a:r>
          </a:p>
          <a:p>
            <a:r>
              <a:rPr lang="en-US" dirty="0"/>
              <a:t>The preliminary experiments show this distributed approach provides a good tradeoff between effectiveness in detecting collaborative attacks and resource utilization.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E677-69FC-8212-5229-EAAE779F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Variant of the Proposed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DA61-A9DB-1FD3-FBC1-21222554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RDCollab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dirty="0"/>
              <a:t>easoning and </a:t>
            </a:r>
            <a:r>
              <a:rPr lang="en-US" b="1" dirty="0"/>
              <a:t>D</a:t>
            </a:r>
            <a:r>
              <a:rPr lang="en-US" dirty="0"/>
              <a:t>etecting </a:t>
            </a:r>
            <a:r>
              <a:rPr lang="en-US" b="1" dirty="0"/>
              <a:t>Collab</a:t>
            </a:r>
            <a:r>
              <a:rPr lang="en-US" dirty="0"/>
              <a:t>orative Attacks</a:t>
            </a:r>
          </a:p>
          <a:p>
            <a:pPr lvl="1"/>
            <a:r>
              <a:rPr lang="en-US" dirty="0"/>
              <a:t>A framework to reason about and detect collaborative attacks in autonomous UAV networks that leverages model checking to explore attack patterns.</a:t>
            </a:r>
          </a:p>
          <a:p>
            <a:pPr lvl="1"/>
            <a:r>
              <a:rPr lang="en-US" dirty="0"/>
              <a:t>It models individual attacks as finite state machines (FSMs) that can be combined to represent collaboration.</a:t>
            </a:r>
          </a:p>
          <a:p>
            <a:pPr lvl="1"/>
            <a:r>
              <a:rPr lang="en-US" dirty="0"/>
              <a:t>The framework uses properties describing network safety to explore collaborative attacks and guide intrusion detection systems. </a:t>
            </a:r>
          </a:p>
          <a:p>
            <a:pPr lvl="1"/>
            <a:r>
              <a:rPr lang="en-US" dirty="0" err="1"/>
              <a:t>RDCollab</a:t>
            </a:r>
            <a:r>
              <a:rPr lang="en-US" dirty="0"/>
              <a:t> improves </a:t>
            </a:r>
            <a:r>
              <a:rPr lang="en-US" dirty="0" err="1"/>
              <a:t>IDSs</a:t>
            </a:r>
            <a:r>
              <a:rPr lang="en-US" dirty="0"/>
              <a:t>' detection rates on non-hidden adversaries by up to 63% and can detect hidden adversaries within 6.1 seconds.</a:t>
            </a:r>
          </a:p>
        </p:txBody>
      </p:sp>
    </p:spTree>
    <p:extLst>
      <p:ext uri="{BB962C8B-B14F-4D97-AF65-F5344CB8AC3E}">
        <p14:creationId xmlns:p14="http://schemas.microsoft.com/office/powerpoint/2010/main" val="20725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827A-19E9-CEC4-04C1-E5556352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Variant of the Proposed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0502-85CE-1352-3269-638CC56D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RDCollab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dirty="0"/>
              <a:t>easoning and </a:t>
            </a:r>
            <a:r>
              <a:rPr lang="en-US" b="1" dirty="0"/>
              <a:t>D</a:t>
            </a:r>
            <a:r>
              <a:rPr lang="en-US" dirty="0"/>
              <a:t>etecting </a:t>
            </a:r>
            <a:r>
              <a:rPr lang="en-US" b="1" dirty="0"/>
              <a:t>Collab</a:t>
            </a:r>
            <a:r>
              <a:rPr lang="en-US" dirty="0"/>
              <a:t>orative Attacks</a:t>
            </a:r>
          </a:p>
          <a:p>
            <a:pPr lvl="1"/>
            <a:r>
              <a:rPr lang="en-US" dirty="0"/>
              <a:t>Three major synergy effects are identified: Hiding Effect, Amplifying Effect, and Shortcut Effect. </a:t>
            </a:r>
          </a:p>
          <a:p>
            <a:pPr lvl="2"/>
            <a:r>
              <a:rPr lang="en-US" dirty="0"/>
              <a:t>The Hiding Effect makes adversaries more difficult to detect or makes specific adversaries undetectable. </a:t>
            </a:r>
          </a:p>
          <a:p>
            <a:pPr lvl="2"/>
            <a:r>
              <a:rPr lang="en-US" dirty="0"/>
              <a:t>The Amplifying Effect occurs when coordinated attacks cause more damage than the sum of individual attacks. </a:t>
            </a:r>
          </a:p>
          <a:p>
            <a:pPr lvl="2"/>
            <a:r>
              <a:rPr lang="en-US" dirty="0"/>
              <a:t>The Shortcut Effect allows adversaries to launch attacks with fewer steps or achieve goals faster. </a:t>
            </a:r>
          </a:p>
          <a:p>
            <a:pPr lvl="1"/>
            <a:r>
              <a:rPr lang="en-US" dirty="0"/>
              <a:t>Seven novel collaborative attacks were discovered through model checking, including Hidden Blackhole Attack, Hidden Wormhole Attack, Duplicated Routing Disturbance Attack, Distributed Data Exfiltration Attack, and others. </a:t>
            </a:r>
          </a:p>
          <a:p>
            <a:pPr lvl="1"/>
            <a:r>
              <a:rPr lang="en-US" dirty="0"/>
              <a:t>The framework extracts segment patterns from collaborative attack counterexamples as signatures to guide </a:t>
            </a:r>
            <a:r>
              <a:rPr lang="en-US" dirty="0" err="1"/>
              <a:t>IDSs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Three baseline ML-based </a:t>
            </a:r>
            <a:r>
              <a:rPr lang="en-US" dirty="0" err="1"/>
              <a:t>IDSs</a:t>
            </a:r>
            <a:r>
              <a:rPr lang="en-US" dirty="0"/>
              <a:t> were used for evaluation: HMM-based, </a:t>
            </a:r>
            <a:r>
              <a:rPr lang="en-US" dirty="0" err="1"/>
              <a:t>SVM</a:t>
            </a:r>
            <a:r>
              <a:rPr lang="en-US" dirty="0"/>
              <a:t>-based, and RFC-based.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9BBF-4A1E-2276-9619-6DC20D1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</a:t>
            </a:r>
            <a:r>
              <a:rPr lang="en-US" dirty="0" err="1"/>
              <a:t>RDCollab</a:t>
            </a:r>
            <a:r>
              <a:rPr lang="en-US" dirty="0"/>
              <a:t> (</a:t>
            </a:r>
            <a:r>
              <a:rPr lang="en-US" b="1" dirty="0"/>
              <a:t>R</a:t>
            </a:r>
            <a:r>
              <a:rPr lang="en-US" dirty="0"/>
              <a:t>easoning and </a:t>
            </a:r>
            <a:r>
              <a:rPr lang="en-US" b="1" dirty="0"/>
              <a:t>D</a:t>
            </a:r>
            <a:r>
              <a:rPr lang="en-US" dirty="0"/>
              <a:t>etecting </a:t>
            </a:r>
            <a:r>
              <a:rPr lang="en-US" b="1" dirty="0"/>
              <a:t>Collab</a:t>
            </a:r>
            <a:r>
              <a:rPr lang="en-US" dirty="0"/>
              <a:t>orative Attacks)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285-82AA-455D-8E8C-56657017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3" y="2181405"/>
            <a:ext cx="11439213" cy="249518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F3FAD047-0CEB-8485-F9F7-7D079B1BDAFB}"/>
              </a:ext>
            </a:extLst>
          </p:cNvPr>
          <p:cNvSpPr/>
          <p:nvPr/>
        </p:nvSpPr>
        <p:spPr>
          <a:xfrm>
            <a:off x="376393" y="2504662"/>
            <a:ext cx="5719607" cy="1828800"/>
          </a:xfrm>
          <a:prstGeom prst="frame">
            <a:avLst>
              <a:gd name="adj1" fmla="val 398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6891B-8BDC-1321-42D0-864324F1A4AF}"/>
              </a:ext>
            </a:extLst>
          </p:cNvPr>
          <p:cNvSpPr txBox="1"/>
          <p:nvPr/>
        </p:nvSpPr>
        <p:spPr>
          <a:xfrm>
            <a:off x="376393" y="4999851"/>
            <a:ext cx="11439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collaborating attacks are formally modeled as finite states machines (FSMs) connected by channels for message exchange.</a:t>
            </a:r>
          </a:p>
        </p:txBody>
      </p:sp>
    </p:spTree>
    <p:extLst>
      <p:ext uri="{BB962C8B-B14F-4D97-AF65-F5344CB8AC3E}">
        <p14:creationId xmlns:p14="http://schemas.microsoft.com/office/powerpoint/2010/main" val="32328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1743-7365-2DEF-F315-A46D3333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Collaborative Attack Model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91252-D75D-AF0B-3B91-9200C145430E}"/>
              </a:ext>
            </a:extLst>
          </p:cNvPr>
          <p:cNvGrpSpPr/>
          <p:nvPr/>
        </p:nvGrpSpPr>
        <p:grpSpPr>
          <a:xfrm>
            <a:off x="2665887" y="1621114"/>
            <a:ext cx="6860226" cy="4284326"/>
            <a:chOff x="2874433" y="1502100"/>
            <a:chExt cx="6860226" cy="42843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B1E6FD-062D-C2BB-98EE-BC6A8E95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433" y="1686766"/>
              <a:ext cx="6092694" cy="18342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7494B3-7537-D6E3-18C7-A247F3ADB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4433" y="4088351"/>
              <a:ext cx="6860226" cy="16980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0FACF-01BA-AFF1-7EFF-9BB657FE5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271" y="3520966"/>
              <a:ext cx="2337457" cy="83445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8DC05C-FF10-1975-4F21-BD65651E5D78}"/>
                </a:ext>
              </a:extLst>
            </p:cNvPr>
            <p:cNvSpPr txBox="1"/>
            <p:nvPr/>
          </p:nvSpPr>
          <p:spPr>
            <a:xfrm>
              <a:off x="6304546" y="1502100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privilege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62F56-4E56-63BC-41E7-73515D3720C3}"/>
                </a:ext>
              </a:extLst>
            </p:cNvPr>
            <p:cNvSpPr txBox="1"/>
            <p:nvPr/>
          </p:nvSpPr>
          <p:spPr>
            <a:xfrm>
              <a:off x="6665083" y="1800618"/>
              <a:ext cx="13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impact, det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83A81B-C73A-7023-100A-6099BD00AA2A}"/>
                </a:ext>
              </a:extLst>
            </p:cNvPr>
            <p:cNvSpPr txBox="1"/>
            <p:nvPr/>
          </p:nvSpPr>
          <p:spPr>
            <a:xfrm>
              <a:off x="6665082" y="34290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impact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49AD5F9-5D7A-32BB-6663-6BAAF9B0E968}"/>
                </a:ext>
              </a:extLst>
            </p:cNvPr>
            <p:cNvSpPr txBox="1"/>
            <p:nvPr/>
          </p:nvSpPr>
          <p:spPr>
            <a:xfrm>
              <a:off x="6686927" y="4181051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cumin Pro" panose="020B0504020202020204" pitchFamily="34" charset="77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rgbClr val="00B0F0"/>
                  </a:solidFill>
                </a:rPr>
                <a:t>non_det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29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77BD-A6C2-B28F-3E1F-11A3C00F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of the Modeling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C40F-B55A-63CD-E7A0-91498A5F5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define impact labels that describe how an adversary's actions violate the confidentiality, integrity, or availability of the system. For example, we label "</a:t>
            </a:r>
            <a:r>
              <a:rPr lang="en-US" dirty="0" err="1"/>
              <a:t>send_fake_rtn_info</a:t>
            </a:r>
            <a:r>
              <a:rPr lang="en-US" dirty="0"/>
              <a:t>” (send fake routing information) with "</a:t>
            </a:r>
            <a:r>
              <a:rPr lang="en-US" dirty="0" err="1"/>
              <a:t>int_viol</a:t>
            </a:r>
            <a:r>
              <a:rPr lang="en-US" dirty="0"/>
              <a:t>" for integrity violation, and "</a:t>
            </a:r>
            <a:r>
              <a:rPr lang="en-US" dirty="0" err="1"/>
              <a:t>drop_packet</a:t>
            </a:r>
            <a:r>
              <a:rPr lang="en-US" dirty="0"/>
              <a:t>" with "</a:t>
            </a:r>
            <a:r>
              <a:rPr lang="en-US" dirty="0" err="1"/>
              <a:t>avai_viol</a:t>
            </a:r>
            <a:r>
              <a:rPr lang="en-US" dirty="0"/>
              <a:t>" for availability violation.</a:t>
            </a:r>
          </a:p>
          <a:p>
            <a:r>
              <a:rPr lang="en-US" dirty="0"/>
              <a:t>Then we have detectability labels that indicate how observable an adversary's actions are. We use "det" for detectable actions, "</a:t>
            </a:r>
            <a:r>
              <a:rPr lang="en-US" dirty="0" err="1"/>
              <a:t>part_det</a:t>
            </a:r>
            <a:r>
              <a:rPr lang="en-US" dirty="0"/>
              <a:t>" for partially detectable actions, and "</a:t>
            </a:r>
            <a:r>
              <a:rPr lang="en-US" dirty="0" err="1"/>
              <a:t>non_det</a:t>
            </a:r>
            <a:r>
              <a:rPr lang="en-US" dirty="0"/>
              <a:t>" for actions that can't be observed externally. For instance, "</a:t>
            </a:r>
            <a:r>
              <a:rPr lang="en-US" dirty="0" err="1"/>
              <a:t>send_fake_rtn_info</a:t>
            </a:r>
            <a:r>
              <a:rPr lang="en-US" dirty="0"/>
              <a:t>" is labeled as "det" since it's observable, while "</a:t>
            </a:r>
            <a:r>
              <a:rPr lang="en-US" dirty="0" err="1"/>
              <a:t>generate_id</a:t>
            </a:r>
            <a:r>
              <a:rPr lang="en-US" dirty="0"/>
              <a:t>" in the Sybil FSM is labeled as "</a:t>
            </a:r>
            <a:r>
              <a:rPr lang="en-US" dirty="0" err="1"/>
              <a:t>non_det</a:t>
            </a:r>
            <a:r>
              <a:rPr lang="en-US" dirty="0"/>
              <a:t>" as it's done locally by the adversary.</a:t>
            </a:r>
          </a:p>
          <a:p>
            <a:r>
              <a:rPr lang="en-US" dirty="0"/>
              <a:t>These labels help us bridge the gap between abstract security requirements and concrete system behaviors.</a:t>
            </a:r>
          </a:p>
        </p:txBody>
      </p:sp>
    </p:spTree>
    <p:extLst>
      <p:ext uri="{BB962C8B-B14F-4D97-AF65-F5344CB8AC3E}">
        <p14:creationId xmlns:p14="http://schemas.microsoft.com/office/powerpoint/2010/main" val="206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9BBF-4A1E-2276-9619-6DC20D1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</a:t>
            </a:r>
            <a:r>
              <a:rPr lang="en-US" dirty="0" err="1"/>
              <a:t>RDCollab</a:t>
            </a:r>
            <a:r>
              <a:rPr lang="en-US" dirty="0"/>
              <a:t> (</a:t>
            </a:r>
            <a:r>
              <a:rPr lang="en-US" b="1" dirty="0"/>
              <a:t>R</a:t>
            </a:r>
            <a:r>
              <a:rPr lang="en-US" dirty="0"/>
              <a:t>easoning and </a:t>
            </a:r>
            <a:r>
              <a:rPr lang="en-US" b="1" dirty="0"/>
              <a:t>D</a:t>
            </a:r>
            <a:r>
              <a:rPr lang="en-US" dirty="0"/>
              <a:t>etecting </a:t>
            </a:r>
            <a:r>
              <a:rPr lang="en-US" b="1" dirty="0"/>
              <a:t>Collab</a:t>
            </a:r>
            <a:r>
              <a:rPr lang="en-US" dirty="0"/>
              <a:t>orative Attacks)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285-82AA-455D-8E8C-56657017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3" y="2181405"/>
            <a:ext cx="11439213" cy="249518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CCDFFB2-8213-ADB2-D1B0-7B13A7807010}"/>
              </a:ext>
            </a:extLst>
          </p:cNvPr>
          <p:cNvSpPr/>
          <p:nvPr/>
        </p:nvSpPr>
        <p:spPr>
          <a:xfrm>
            <a:off x="6023113" y="2514599"/>
            <a:ext cx="3114261" cy="1828800"/>
          </a:xfrm>
          <a:prstGeom prst="frame">
            <a:avLst>
              <a:gd name="adj1" fmla="val 398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878EB-5CE4-53CA-2E99-381A59B94559}"/>
              </a:ext>
            </a:extLst>
          </p:cNvPr>
          <p:cNvSpPr txBox="1"/>
          <p:nvPr/>
        </p:nvSpPr>
        <p:spPr>
          <a:xfrm>
            <a:off x="376393" y="4999851"/>
            <a:ext cx="114392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Synergy effects are encoded as security properties in linear temporal logic (LTL) formulas.</a:t>
            </a:r>
          </a:p>
          <a:p>
            <a:r>
              <a:rPr lang="en-US" sz="2800" dirty="0"/>
              <a:t>Model checking is used to check collaborating model consisting of attack FSMs against the LTL-form security properties indicating attack collaborations.</a:t>
            </a:r>
          </a:p>
        </p:txBody>
      </p:sp>
    </p:spTree>
    <p:extLst>
      <p:ext uri="{BB962C8B-B14F-4D97-AF65-F5344CB8AC3E}">
        <p14:creationId xmlns:p14="http://schemas.microsoft.com/office/powerpoint/2010/main" val="28875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601E-2F97-6AA6-D1D8-2ED5DAEB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UAV 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6A0D-DF52-4363-05CE-A9536C43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Inherit fundamental security vulnerabilities from traditional autonomous networks, while facing unique challenges</a:t>
            </a:r>
          </a:p>
          <a:p>
            <a:pPr lvl="1"/>
            <a:r>
              <a:rPr lang="en-US" dirty="0"/>
              <a:t>Wireless nature</a:t>
            </a:r>
          </a:p>
          <a:p>
            <a:pPr lvl="1"/>
            <a:r>
              <a:rPr lang="en-US" dirty="0"/>
              <a:t>Highly dynamic topology</a:t>
            </a:r>
          </a:p>
          <a:p>
            <a:pPr lvl="1"/>
            <a:r>
              <a:rPr lang="en-US" dirty="0"/>
              <a:t>Rapid node mobility</a:t>
            </a:r>
          </a:p>
          <a:p>
            <a:pPr lvl="1"/>
            <a:r>
              <a:rPr lang="en-US" dirty="0"/>
              <a:t>Communication disruptions and packet losses</a:t>
            </a:r>
          </a:p>
          <a:p>
            <a:r>
              <a:rPr lang="en-US" dirty="0"/>
              <a:t>Thus, it is important to develop robust security mechanisms for autonomous UAV networks.</a:t>
            </a:r>
          </a:p>
          <a:p>
            <a:r>
              <a:rPr lang="en-US" dirty="0"/>
              <a:t>These characteristics make them more vulnerable to collaborative attacks.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9BBF-4A1E-2276-9619-6DC20D1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</a:t>
            </a:r>
            <a:r>
              <a:rPr lang="en-US" dirty="0" err="1"/>
              <a:t>RDCollab</a:t>
            </a:r>
            <a:r>
              <a:rPr lang="en-US" dirty="0"/>
              <a:t> (</a:t>
            </a:r>
            <a:r>
              <a:rPr lang="en-US" b="1" dirty="0"/>
              <a:t>R</a:t>
            </a:r>
            <a:r>
              <a:rPr lang="en-US" dirty="0"/>
              <a:t>easoning and </a:t>
            </a:r>
            <a:r>
              <a:rPr lang="en-US" b="1" dirty="0"/>
              <a:t>D</a:t>
            </a:r>
            <a:r>
              <a:rPr lang="en-US" dirty="0"/>
              <a:t>etecting </a:t>
            </a:r>
            <a:r>
              <a:rPr lang="en-US" b="1" dirty="0"/>
              <a:t>Collab</a:t>
            </a:r>
            <a:r>
              <a:rPr lang="en-US" dirty="0"/>
              <a:t>orative Attacks)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285-82AA-455D-8E8C-56657017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3" y="2181405"/>
            <a:ext cx="11439213" cy="249518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AF2417A-F8A3-EB8A-1894-524B102AF4AB}"/>
              </a:ext>
            </a:extLst>
          </p:cNvPr>
          <p:cNvSpPr/>
          <p:nvPr/>
        </p:nvSpPr>
        <p:spPr>
          <a:xfrm>
            <a:off x="9043639" y="2514599"/>
            <a:ext cx="2771966" cy="1828800"/>
          </a:xfrm>
          <a:prstGeom prst="frame">
            <a:avLst>
              <a:gd name="adj1" fmla="val 398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522A-3FFB-1AFB-7CA6-CE85646BD9E9}"/>
              </a:ext>
            </a:extLst>
          </p:cNvPr>
          <p:cNvSpPr txBox="1"/>
          <p:nvPr/>
        </p:nvSpPr>
        <p:spPr>
          <a:xfrm>
            <a:off x="376393" y="4999851"/>
            <a:ext cx="11439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check fails, the model checker outputs a counterexample which can be referred to by IDS as oracles on how individual attacks collaborates.</a:t>
            </a:r>
          </a:p>
        </p:txBody>
      </p:sp>
    </p:spTree>
    <p:extLst>
      <p:ext uri="{BB962C8B-B14F-4D97-AF65-F5344CB8AC3E}">
        <p14:creationId xmlns:p14="http://schemas.microsoft.com/office/powerpoint/2010/main" val="2910505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9BBF-4A1E-2276-9619-6DC20D1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</a:t>
            </a:r>
            <a:r>
              <a:rPr lang="en-US" dirty="0" err="1"/>
              <a:t>RDCollab</a:t>
            </a:r>
            <a:r>
              <a:rPr lang="en-US" dirty="0"/>
              <a:t> (</a:t>
            </a:r>
            <a:r>
              <a:rPr lang="en-US" b="1" dirty="0"/>
              <a:t>R</a:t>
            </a:r>
            <a:r>
              <a:rPr lang="en-US" dirty="0"/>
              <a:t>easoning and </a:t>
            </a:r>
            <a:r>
              <a:rPr lang="en-US" b="1" dirty="0"/>
              <a:t>D</a:t>
            </a:r>
            <a:r>
              <a:rPr lang="en-US" dirty="0"/>
              <a:t>etecting </a:t>
            </a:r>
            <a:r>
              <a:rPr lang="en-US" b="1" dirty="0"/>
              <a:t>Collab</a:t>
            </a:r>
            <a:r>
              <a:rPr lang="en-US" dirty="0"/>
              <a:t>orative Attacks)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285-82AA-455D-8E8C-56657017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3" y="2181405"/>
            <a:ext cx="11439213" cy="249518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AF2417A-F8A3-EB8A-1894-524B102AF4AB}"/>
              </a:ext>
            </a:extLst>
          </p:cNvPr>
          <p:cNvSpPr/>
          <p:nvPr/>
        </p:nvSpPr>
        <p:spPr>
          <a:xfrm>
            <a:off x="4059044" y="4249501"/>
            <a:ext cx="7756561" cy="523220"/>
          </a:xfrm>
          <a:prstGeom prst="frame">
            <a:avLst>
              <a:gd name="adj1" fmla="val 1464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522A-3FFB-1AFB-7CA6-CE85646BD9E9}"/>
              </a:ext>
            </a:extLst>
          </p:cNvPr>
          <p:cNvSpPr txBox="1"/>
          <p:nvPr/>
        </p:nvSpPr>
        <p:spPr>
          <a:xfrm>
            <a:off x="376393" y="4999851"/>
            <a:ext cx="1143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IDS thus updates its detection and defense strategy accordingly.</a:t>
            </a:r>
          </a:p>
        </p:txBody>
      </p:sp>
    </p:spTree>
    <p:extLst>
      <p:ext uri="{BB962C8B-B14F-4D97-AF65-F5344CB8AC3E}">
        <p14:creationId xmlns:p14="http://schemas.microsoft.com/office/powerpoint/2010/main" val="2407402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EAB0-7A92-DF68-7A78-F467C5FE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of the Reasoning and Guiding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F2AD-8F29-AAE6-B5A8-B4EE250D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RDCollab</a:t>
            </a:r>
            <a:r>
              <a:rPr lang="en-US" dirty="0"/>
              <a:t> defines properties the model should satisfy in a synergy effects-free scenario (i.e., the scenario without the collaborative attacks that cause synergy effects). </a:t>
            </a:r>
          </a:p>
          <a:p>
            <a:r>
              <a:rPr lang="en-US" dirty="0"/>
              <a:t>It then uses the model checking to verify the collaboration model against the properties. If the model violates a property, the model checker outputs a counterexample demonstrating a model execution that can be interpreted as a collaboration pattern with synergy effects.</a:t>
            </a:r>
          </a:p>
          <a:p>
            <a:r>
              <a:rPr lang="en-US" dirty="0"/>
              <a:t>The segments of such a pattern are used in the guiding phase, as they can be used as signatures to detect collaborative attacks. </a:t>
            </a:r>
          </a:p>
          <a:p>
            <a:r>
              <a:rPr lang="en-US" dirty="0" err="1"/>
              <a:t>RDCollab</a:t>
            </a:r>
            <a:r>
              <a:rPr lang="en-US" dirty="0"/>
              <a:t> translates the segments into instructions to guide IDS in improving its detection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16173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BE7B-84AD-C7AC-78F4-22C43242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RDCollab</a:t>
            </a:r>
            <a:r>
              <a:rPr lang="en-US" dirty="0"/>
              <a:t> 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0D18-13E6-78B8-8C21-19337636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Detecting the Hidden Sybil Adversary (</a:t>
            </a:r>
            <a:r>
              <a:rPr lang="en-US" dirty="0" err="1"/>
              <a:t>SE1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With various numbers (1~6, x-axis) of blackhole adversaries, </a:t>
            </a:r>
            <a:r>
              <a:rPr lang="en-US" dirty="0" err="1"/>
              <a:t>RDCollab</a:t>
            </a:r>
            <a:r>
              <a:rPr lang="en-US" dirty="0"/>
              <a:t> can detect the Sybil adversary that transfer fake IDs to them every </a:t>
            </a:r>
            <a:r>
              <a:rPr lang="en-US" dirty="0">
                <a:solidFill>
                  <a:srgbClr val="50A249"/>
                </a:solidFill>
              </a:rPr>
              <a:t>3</a:t>
            </a:r>
            <a:r>
              <a:rPr lang="en-US" dirty="0"/>
              <a:t>, </a:t>
            </a:r>
            <a:r>
              <a:rPr lang="en-US" dirty="0">
                <a:solidFill>
                  <a:srgbClr val="217EB4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C83334"/>
                </a:solidFill>
              </a:rPr>
              <a:t>1</a:t>
            </a:r>
            <a:r>
              <a:rPr lang="en-US" dirty="0"/>
              <a:t> second(s) within 6 seconds (y-axis).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0FD98-2F23-0FFC-A8AA-75C9FF621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0" y="2675007"/>
            <a:ext cx="5168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BE7B-84AD-C7AC-78F4-22C43242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RDCollab</a:t>
            </a:r>
            <a:r>
              <a:rPr lang="en-US" dirty="0"/>
              <a:t> 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0D18-13E6-78B8-8C21-19337636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the Detection of Blackhole Adversaries (</a:t>
            </a:r>
            <a:r>
              <a:rPr lang="en-US" dirty="0" err="1"/>
              <a:t>SE2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various numbers (1~6, subfigure titles) of blackhole adversaries, </a:t>
            </a:r>
            <a:r>
              <a:rPr lang="en-US" dirty="0" err="1">
                <a:solidFill>
                  <a:srgbClr val="50A249"/>
                </a:solidFill>
              </a:rPr>
              <a:t>RDCollab</a:t>
            </a:r>
            <a:r>
              <a:rPr lang="en-US" dirty="0">
                <a:solidFill>
                  <a:srgbClr val="50A249"/>
                </a:solidFill>
              </a:rPr>
              <a:t>-guided HMM-based IDS</a:t>
            </a:r>
            <a:r>
              <a:rPr lang="en-US" dirty="0"/>
              <a:t> improves the detection rate of blackhole adversaries compared with </a:t>
            </a:r>
            <a:r>
              <a:rPr lang="en-US" dirty="0">
                <a:solidFill>
                  <a:srgbClr val="217EB4"/>
                </a:solidFill>
              </a:rPr>
              <a:t>baseline HMM-based IDS</a:t>
            </a:r>
            <a:r>
              <a:rPr lang="en-US" dirty="0"/>
              <a:t>.</a:t>
            </a:r>
          </a:p>
          <a:p>
            <a:r>
              <a:rPr lang="en-US" dirty="0"/>
              <a:t>The improvements are shown by the </a:t>
            </a:r>
            <a:r>
              <a:rPr lang="en-US" dirty="0">
                <a:solidFill>
                  <a:srgbClr val="C83334"/>
                </a:solidFill>
              </a:rPr>
              <a:t>red lines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7F42-5602-6F6E-E69B-50601CAD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69" y="2225956"/>
            <a:ext cx="4649940" cy="21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7C63-E9DF-E10F-94DB-CB4045AB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and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64BA-618B-DAFA-E9A6-969CB810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attacks pose a growing threat to UAV networks.</a:t>
            </a:r>
          </a:p>
          <a:p>
            <a:r>
              <a:rPr lang="en-US" dirty="0" err="1"/>
              <a:t>RDCollab</a:t>
            </a:r>
            <a:r>
              <a:rPr lang="en-US" dirty="0"/>
              <a:t> provides a comprehensive approach to tackling these challenges.</a:t>
            </a:r>
          </a:p>
          <a:p>
            <a:pPr lvl="1"/>
            <a:r>
              <a:rPr lang="en-US" dirty="0"/>
              <a:t>A solution to detect collaborative attacks against autonomous UAV networks.</a:t>
            </a:r>
          </a:p>
          <a:p>
            <a:pPr lvl="1"/>
            <a:r>
              <a:rPr lang="en-US" dirty="0"/>
              <a:t>Implementation of </a:t>
            </a:r>
            <a:r>
              <a:rPr lang="en-US" dirty="0" err="1"/>
              <a:t>RDCollab</a:t>
            </a:r>
            <a:r>
              <a:rPr lang="en-US" dirty="0"/>
              <a:t> instantiating the proposed solution.</a:t>
            </a:r>
          </a:p>
          <a:p>
            <a:pPr lvl="1"/>
            <a:r>
              <a:rPr lang="en-US" dirty="0"/>
              <a:t>Evaluation of </a:t>
            </a:r>
            <a:r>
              <a:rPr lang="en-US" dirty="0" err="1"/>
              <a:t>RDCollab’s</a:t>
            </a:r>
            <a:r>
              <a:rPr lang="en-US" dirty="0"/>
              <a:t> effectiveness of collaborative attack detection.</a:t>
            </a:r>
          </a:p>
          <a:p>
            <a:r>
              <a:rPr lang="en-US" dirty="0"/>
              <a:t>The next steps are to enhance collaborative attack detection and response systems.</a:t>
            </a:r>
          </a:p>
        </p:txBody>
      </p:sp>
    </p:spTree>
    <p:extLst>
      <p:ext uri="{BB962C8B-B14F-4D97-AF65-F5344CB8AC3E}">
        <p14:creationId xmlns:p14="http://schemas.microsoft.com/office/powerpoint/2010/main" val="5995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Another Issue: Lack of Robustness in intrusion detection systems for UAV networks</a:t>
            </a:r>
            <a:endParaRPr dirty="0"/>
          </a:p>
        </p:txBody>
      </p:sp>
      <p:sp>
        <p:nvSpPr>
          <p:cNvPr id="193" name="Google Shape;193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2500" dirty="0"/>
              <a:t>Current IDS systems lack evaluation on diverse, dynamic UAV datasets and give high False positives caused by varying network conditions and congestion, while often demanding high computational resources.</a:t>
            </a:r>
            <a:endParaRPr sz="2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2500" dirty="0"/>
              <a:t>Existing IDS datasets lack UAV-specific attacks, aerial mobility, and real wireless traffic patterns.</a:t>
            </a:r>
            <a:endParaRPr sz="2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2500" dirty="0"/>
              <a:t>Due to High costs of collecting large network datasets, we use data augmentation using </a:t>
            </a:r>
            <a:r>
              <a:rPr lang="en-US" sz="2500" dirty="0" err="1"/>
              <a:t>MLP</a:t>
            </a:r>
            <a:r>
              <a:rPr lang="en-US" sz="2500" dirty="0"/>
              <a:t> function approximation method. This makes current IDS system robust against false positives caused by mobility in UAV networks. 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244F307B-3C98-94E9-8917-5E0766D3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71B9534C-13D3-B3D0-7F5F-24FF9A331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Three-Phase Plan for Advancing Collaborative Attack Detection</a:t>
            </a:r>
            <a:endParaRPr dirty="0"/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5AAAB025-C536-0953-C896-5C1AB0A969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3105647" cy="36933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Phase 1: Dataset Creation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Develop a comprehensive dataset simulating collaborative attacks in UAV networks.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Include realistic mobility models, packet-level logging, and diverse adversarial behaviors.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Emphasize attack diversity (e.g., blackhole, wormhole, Sybil) and coordination mechanisms.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Use Data Augmentation to increase diversity of dataset.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EDFDE-F442-DCB4-98E2-E76505598AA6}"/>
              </a:ext>
            </a:extLst>
          </p:cNvPr>
          <p:cNvSpPr txBox="1"/>
          <p:nvPr/>
        </p:nvSpPr>
        <p:spPr>
          <a:xfrm>
            <a:off x="4309607" y="1825625"/>
            <a:ext cx="3339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Phase 2: Transformer-Based Detection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Leverage attention-based models (e.g., Transformers) to capture temporal dependencies and multi-agent coordination patterns.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Fine-tune on domain-specific UAV datasets.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Benchmark against baseline ML models and analyze detection accuracy under dynamic conditions.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CB451-432D-ED59-DAD6-A9682F30F5A7}"/>
              </a:ext>
            </a:extLst>
          </p:cNvPr>
          <p:cNvSpPr txBox="1"/>
          <p:nvPr/>
        </p:nvSpPr>
        <p:spPr>
          <a:xfrm>
            <a:off x="8543028" y="1825625"/>
            <a:ext cx="3415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Phase 3: Enhancing Detection Efficiency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Optimize detection models for onboard deployment using techniques like knowledge distillation, pruning, and quantization.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Explore hierarchical detection: light-weight edge models + cloud-based heavy analysis.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Integrate detection with real-time response mechanisms.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C1D75B1E-3691-12CB-213F-E135B22B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8C765AC3-4317-D17D-0FF4-AA6A7666D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Why Existing Datasets Fall Short for UAV Networks</a:t>
            </a:r>
            <a:endParaRPr dirty="0"/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8FF747B6-6D7A-2FF1-C987-767550B472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9690464" cy="4667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8" indent="-7938"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Lack UAV-specific attacks 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Most datasets focus on generic IT or IoT threats, not aerial or coordinated UAV threats.</a:t>
            </a:r>
          </a:p>
          <a:p>
            <a:pPr marL="7938" indent="-7938"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Static or limited mobility 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Many datasets assume fixed topologies, unsuitable for dynamic, mobile UAV environments.</a:t>
            </a:r>
          </a:p>
          <a:p>
            <a:pPr marL="7938" indent="-7938"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No real UAV traffic 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Missing realistic communication patterns like video/image transmission or inter-UAV coordination.</a:t>
            </a:r>
          </a:p>
          <a:p>
            <a:pPr marL="7938" indent="-7938"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Not designed for swarm behavior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Fail to capture group dynamics, cooperation, or synchronized attacks.</a:t>
            </a:r>
          </a:p>
          <a:p>
            <a:pPr marL="7938" indent="-7938"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Misaligned threat models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Include irrelevant attack types (e.g., fuzzing, worms) not applicable to UAV use cases.</a:t>
            </a:r>
          </a:p>
          <a:p>
            <a:pPr marL="7938" indent="-7938" algn="l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Partial relevance (e.g., IoT/WSN) 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Offer some overlap in resource constraints, but lack full UAV context.</a:t>
            </a:r>
          </a:p>
          <a:p>
            <a:pPr marL="7938" indent="-7938" algn="l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73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440635" y="365128"/>
            <a:ext cx="4958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800" dirty="0">
                <a:latin typeface="Arial"/>
                <a:ea typeface="Arial"/>
                <a:cs typeface="Arial"/>
                <a:sym typeface="Arial"/>
              </a:rPr>
              <a:t>Phase 1: Our UAV IDS Dataset: Key Features</a:t>
            </a:r>
            <a:endParaRPr dirty="0"/>
          </a:p>
        </p:txBody>
      </p:sp>
      <p:sp>
        <p:nvSpPr>
          <p:cNvPr id="199" name="Google Shape;199;p29"/>
          <p:cNvSpPr txBox="1">
            <a:spLocks noGrp="1"/>
          </p:cNvSpPr>
          <p:nvPr>
            <p:ph idx="1"/>
          </p:nvPr>
        </p:nvSpPr>
        <p:spPr>
          <a:xfrm>
            <a:off x="295617" y="1892175"/>
            <a:ext cx="5371683" cy="43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Dynamic UAV Network &amp; Mobility</a:t>
            </a:r>
            <a:endParaRPr sz="12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UAVs (10-50) &amp;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Basestations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(1-5) move using Gaussian-Markov model.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Links dynamically change based on Euclidean distance, simulating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characteristics (capacity, delay, loss).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Packet loss modeled via BER, SNR, &amp; FSPL, with retransmission-based correction.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Attacks Simulated</a:t>
            </a:r>
            <a:endParaRPr sz="12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DoS &amp; DDoS – SYN floods (100 to 100K packets/sec), Black Hole, Wormhole, Replay Attack.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Realistic UAV Data Capture</a:t>
            </a:r>
            <a:endParaRPr sz="12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UAVs send images/videos, simulating reconnaissance transmission.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Traffic captured at node &amp; switch levels for IDS evaluation.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Systematic variation: 100 runs per setup (60s each) with diverse UAV counts, attacks, &amp; packet rates.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E235DE74-0958-F7D4-4E47-89C82C13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16" t="14502" r="9388" b="8227"/>
          <a:stretch/>
        </p:blipFill>
        <p:spPr>
          <a:xfrm>
            <a:off x="6274101" y="1359902"/>
            <a:ext cx="5622282" cy="4576547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D3DA-F4D0-17EE-AF64-D2243447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Attack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757E-7519-B54F-E6C1-407ADB6B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adversaries coordinate and synchronize their actions to achieve disruption, deception, or usurpation of the target network.</a:t>
            </a:r>
          </a:p>
          <a:p>
            <a:r>
              <a:rPr lang="en-US" dirty="0"/>
              <a:t>It is a threat that will be exacerbated by the increasing availability of commercial off-the-shelf (COTS) UAV platforms.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Attackers can simultaneously compromise multiple UAVs within a network to wage attacks that exceed the capabilities of individual adversaries, such as co- ordinated jamming combined with false data injection. </a:t>
            </a:r>
          </a:p>
          <a:p>
            <a:pPr lvl="1"/>
            <a:r>
              <a:rPr lang="en-US" dirty="0"/>
              <a:t>Multiple attackers may employ different attack vectors concurrently, forcing the network to defend against diverse threats simultaneously.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235131" y="365125"/>
            <a:ext cx="1111866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latin typeface="Arial"/>
                <a:ea typeface="Arial"/>
                <a:cs typeface="Arial"/>
                <a:sym typeface="Arial"/>
              </a:rPr>
              <a:t>Phase 1: Our data augmentation: Using MLP as a function approximation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6B23A-6918-2943-E3F4-EE09B7B29011}"/>
              </a:ext>
            </a:extLst>
          </p:cNvPr>
          <p:cNvSpPr txBox="1"/>
          <p:nvPr/>
        </p:nvSpPr>
        <p:spPr>
          <a:xfrm>
            <a:off x="452845" y="2763755"/>
            <a:ext cx="10833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MLPs (Multi-Layer </a:t>
            </a:r>
            <a:r>
              <a:rPr lang="en-US" b="1" dirty="0" err="1"/>
              <a:t>Perceptrons</a:t>
            </a:r>
            <a:r>
              <a:rPr lang="en-US" b="1" dirty="0"/>
              <a:t>):</a:t>
            </a:r>
            <a:r>
              <a:rPr lang="en-US" dirty="0"/>
              <a:t> are powerful function approximators that can learn nonlinear mappings between input and output feature distributions.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They capture complex relationships between flow statistics like inter-arrival times, packet sizes, and burstiness patterns across different bandwidths.</a:t>
            </a:r>
          </a:p>
          <a:p>
            <a:endParaRPr lang="en-US" dirty="0"/>
          </a:p>
          <a:p>
            <a:r>
              <a:rPr lang="en-US" dirty="0"/>
              <a:t>Unlike linear regression, MLPs can model diverse traffic behaviors more accurately, especially when the transformation is not linearly scalable.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4">
          <a:extLst>
            <a:ext uri="{FF2B5EF4-FFF2-40B4-BE49-F238E27FC236}">
              <a16:creationId xmlns:a16="http://schemas.microsoft.com/office/drawing/2014/main" id="{9F810A45-3EA4-7625-A79B-3E73B0967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>
            <a:extLst>
              <a:ext uri="{FF2B5EF4-FFF2-40B4-BE49-F238E27FC236}">
                <a16:creationId xmlns:a16="http://schemas.microsoft.com/office/drawing/2014/main" id="{D25A4DEE-E61B-693F-79B0-D8E3AFEF0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9939353" cy="86969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>
              <a:spcAft>
                <a:spcPts val="0"/>
              </a:spcAft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Phase 1: Our data augmentation: Using MLP as a function approximation 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7B1A4-2337-5273-A592-F71922DD6A72}"/>
              </a:ext>
            </a:extLst>
          </p:cNvPr>
          <p:cNvSpPr txBox="1"/>
          <p:nvPr/>
        </p:nvSpPr>
        <p:spPr>
          <a:xfrm>
            <a:off x="876693" y="1820091"/>
            <a:ext cx="5219306" cy="4250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Input</a:t>
            </a:r>
            <a:r>
              <a:rPr lang="en-US" dirty="0"/>
              <a:t>: Original network traffic is segmented into 1-second flow chunks from a 100 Mbps environment.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Feature Extraction</a:t>
            </a:r>
            <a:r>
              <a:rPr lang="en-US" dirty="0"/>
              <a:t>: We extract statistical features for each chunk (e.g., flow size, number of packets, arrival times).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MLP Transformation</a:t>
            </a:r>
            <a:r>
              <a:rPr lang="en-US" dirty="0"/>
              <a:t>: These features are passed through a trained MLP (or linear regression as baseline) to generate a mapped version mimicking how the same traffic would appear on a 10 Mbps link.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Output</a:t>
            </a:r>
            <a:r>
              <a:rPr lang="en-US" dirty="0"/>
              <a:t>: The resulting 10 Mbps-style flow chunks are recombined into an augmented dataset with realistic traffic for low-bandwidth settings.</a:t>
            </a:r>
          </a:p>
        </p:txBody>
      </p:sp>
      <p:pic>
        <p:nvPicPr>
          <p:cNvPr id="3" name="Google Shape;206;p30">
            <a:extLst>
              <a:ext uri="{FF2B5EF4-FFF2-40B4-BE49-F238E27FC236}">
                <a16:creationId xmlns:a16="http://schemas.microsoft.com/office/drawing/2014/main" id="{A196EBAC-414A-E286-2733-C702DBF237E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36423" y="2489768"/>
            <a:ext cx="5111440" cy="187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0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AE9D-EB96-8A14-C0EF-896749FE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F1- score of different ML techniques using Flow features.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CED4-4B6D-D334-82D4-E047F7545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537410"/>
          </a:xfrm>
        </p:spPr>
        <p:txBody>
          <a:bodyPr anchor="t">
            <a:normAutofit/>
          </a:bodyPr>
          <a:lstStyle/>
          <a:p>
            <a:r>
              <a:rPr lang="en-US" sz="2000" dirty="0"/>
              <a:t>We use these vanilla models on three public datasets. </a:t>
            </a:r>
          </a:p>
          <a:p>
            <a:r>
              <a:rPr lang="en-US" sz="2000" dirty="0"/>
              <a:t>We measure 65 different flow features based on packet size, packet time of arrival, and TCP flags. </a:t>
            </a:r>
          </a:p>
          <a:p>
            <a:r>
              <a:rPr lang="en-US" sz="2000" dirty="0"/>
              <a:t>We measure </a:t>
            </a:r>
            <a:r>
              <a:rPr lang="en-US" sz="2000" dirty="0" err="1"/>
              <a:t>F1</a:t>
            </a:r>
            <a:r>
              <a:rPr lang="en-US" sz="2000" dirty="0"/>
              <a:t>-scores as these datasets are imbalanced.</a:t>
            </a:r>
          </a:p>
          <a:p>
            <a:r>
              <a:rPr lang="en-US" sz="2000" dirty="0"/>
              <a:t>As dataset diversity and complexity increase, traditional models struggle to generalize—highlighting the need for more expressive, context-aware approaches.</a:t>
            </a:r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CA1759-55A6-3F11-E9DB-AD7466A10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13635"/>
              </p:ext>
            </p:extLst>
          </p:nvPr>
        </p:nvGraphicFramePr>
        <p:xfrm>
          <a:off x="7008019" y="1291987"/>
          <a:ext cx="4273465" cy="427402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6962">
                  <a:extLst>
                    <a:ext uri="{9D8B030D-6E8A-4147-A177-3AD203B41FA5}">
                      <a16:colId xmlns:a16="http://schemas.microsoft.com/office/drawing/2014/main" val="2951317088"/>
                    </a:ext>
                  </a:extLst>
                </a:gridCol>
                <a:gridCol w="866678">
                  <a:extLst>
                    <a:ext uri="{9D8B030D-6E8A-4147-A177-3AD203B41FA5}">
                      <a16:colId xmlns:a16="http://schemas.microsoft.com/office/drawing/2014/main" val="1073031090"/>
                    </a:ext>
                  </a:extLst>
                </a:gridCol>
                <a:gridCol w="1331757">
                  <a:extLst>
                    <a:ext uri="{9D8B030D-6E8A-4147-A177-3AD203B41FA5}">
                      <a16:colId xmlns:a16="http://schemas.microsoft.com/office/drawing/2014/main" val="1163450579"/>
                    </a:ext>
                  </a:extLst>
                </a:gridCol>
                <a:gridCol w="898068">
                  <a:extLst>
                    <a:ext uri="{9D8B030D-6E8A-4147-A177-3AD203B41FA5}">
                      <a16:colId xmlns:a16="http://schemas.microsoft.com/office/drawing/2014/main" val="3847868924"/>
                    </a:ext>
                  </a:extLst>
                </a:gridCol>
              </a:tblGrid>
              <a:tr h="768157">
                <a:tc>
                  <a:txBody>
                    <a:bodyPr/>
                    <a:lstStyle/>
                    <a:p>
                      <a:r>
                        <a:rPr lang="en-US" sz="1400"/>
                        <a:t>Machine learning model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CICIDS 2017[x]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CICIOT2023[x]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 UNSW-NB15[x]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1365874436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r>
                        <a:rPr lang="en-US" sz="1400"/>
                        <a:t>1D – CNN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97.98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67.68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60.62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1633320441"/>
                  </a:ext>
                </a:extLst>
              </a:tr>
              <a:tr h="768157">
                <a:tc>
                  <a:txBody>
                    <a:bodyPr/>
                    <a:lstStyle/>
                    <a:p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Long short-term memory</a:t>
                      </a:r>
                      <a:endParaRPr lang="en-US" sz="1400"/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87.15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64.29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46.17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3162132852"/>
                  </a:ext>
                </a:extLst>
              </a:tr>
              <a:tr h="547543">
                <a:tc>
                  <a:txBody>
                    <a:bodyPr/>
                    <a:lstStyle/>
                    <a:p>
                      <a:r>
                        <a:rPr lang="en-US" sz="1400"/>
                        <a:t>Random Forest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99.63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79.12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87.66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3764754182"/>
                  </a:ext>
                </a:extLst>
              </a:tr>
              <a:tr h="768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Stochastic gradient descent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95.98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50.41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39.03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1744380390"/>
                  </a:ext>
                </a:extLst>
              </a:tr>
              <a:tr h="547543">
                <a:tc>
                  <a:txBody>
                    <a:bodyPr/>
                    <a:lstStyle/>
                    <a:p>
                      <a:r>
                        <a:rPr lang="en-US" sz="1400"/>
                        <a:t>Logistic Regression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93.16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48.24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37.82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334070536"/>
                  </a:ext>
                </a:extLst>
              </a:tr>
              <a:tr h="547543">
                <a:tc>
                  <a:txBody>
                    <a:bodyPr/>
                    <a:lstStyle/>
                    <a:p>
                      <a:r>
                        <a:rPr lang="en-US" sz="1400"/>
                        <a:t>Multilayer perceptron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95.87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61.55</a:t>
                      </a:r>
                    </a:p>
                  </a:txBody>
                  <a:tcPr marL="71018" marR="71018" marT="35509" marB="355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48.45</a:t>
                      </a:r>
                    </a:p>
                  </a:txBody>
                  <a:tcPr marL="71018" marR="71018" marT="35509" marB="35509"/>
                </a:tc>
                <a:extLst>
                  <a:ext uri="{0D108BD9-81ED-4DB2-BD59-A6C34878D82A}">
                    <a16:rowId xmlns:a16="http://schemas.microsoft.com/office/drawing/2014/main" val="426570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>
          <a:extLst>
            <a:ext uri="{FF2B5EF4-FFF2-40B4-BE49-F238E27FC236}">
              <a16:creationId xmlns:a16="http://schemas.microsoft.com/office/drawing/2014/main" id="{707C99B4-1369-2BE9-0A40-9A8173F92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6219002F-B107-9778-E150-2F094172A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>
                <a:effectLst/>
              </a:rPr>
              <a:t>Phase 2 – Transformer-Based Detection Ideas</a:t>
            </a:r>
            <a:endParaRPr lang="en-US" sz="4000" dirty="0"/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4B1FB681-9254-39EE-5D4E-62BEA1939D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7442" y="1440611"/>
            <a:ext cx="10412443" cy="4697105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7938" indent="-7938">
              <a:buNone/>
            </a:pPr>
            <a:r>
              <a:rPr lang="en-US" sz="1800" dirty="0"/>
              <a:t>Older detection methods often rely on shallow models or handcrafted features, which struggle to capture the complex temporal and multi-agent coordination patterns in collaborative attacks—necessitating more expressive architectures like Transformers.</a:t>
            </a:r>
          </a:p>
          <a:p>
            <a:pPr>
              <a:buNone/>
            </a:pPr>
            <a:r>
              <a:rPr lang="en-US" sz="1800" b="1" dirty="0"/>
              <a:t>Multi-Agent Attention Modeling</a:t>
            </a:r>
          </a:p>
          <a:p>
            <a:r>
              <a:rPr lang="en-US" sz="1800" dirty="0"/>
              <a:t>Capture inter-node interactions by modeling UAV network as a sequence of events with node-level embeddings.</a:t>
            </a:r>
          </a:p>
          <a:p>
            <a:pPr>
              <a:buNone/>
            </a:pPr>
            <a:r>
              <a:rPr lang="en-US" sz="1800" b="1" dirty="0"/>
              <a:t>Graph-Transformer Hybrid</a:t>
            </a:r>
          </a:p>
          <a:p>
            <a:r>
              <a:rPr lang="en-US" sz="1800" dirty="0"/>
              <a:t>Combine GNNs with Transformers to account for both network structure and temporal behavior.</a:t>
            </a:r>
          </a:p>
          <a:p>
            <a:pPr>
              <a:buNone/>
            </a:pPr>
            <a:r>
              <a:rPr lang="en-US" sz="1800" b="1" dirty="0"/>
              <a:t>Contrastive Learning</a:t>
            </a:r>
          </a:p>
          <a:p>
            <a:r>
              <a:rPr lang="en-US" sz="1800" dirty="0"/>
              <a:t>Learn discriminative features by contrasting collaborative vs. non-collaborative attack traces.</a:t>
            </a:r>
          </a:p>
          <a:p>
            <a:pPr marL="0" indent="0">
              <a:buNone/>
            </a:pPr>
            <a:r>
              <a:rPr lang="en-US" sz="1800" b="1" dirty="0"/>
              <a:t>Few-Shot Fine-Tuning</a:t>
            </a:r>
          </a:p>
          <a:p>
            <a:r>
              <a:rPr lang="en-US" sz="1800" dirty="0"/>
              <a:t>Enable rapid adaptation to unseen coordinated attacks with minimal labeled data.</a:t>
            </a:r>
          </a:p>
        </p:txBody>
      </p:sp>
    </p:spTree>
    <p:extLst>
      <p:ext uri="{BB962C8B-B14F-4D97-AF65-F5344CB8AC3E}">
        <p14:creationId xmlns:p14="http://schemas.microsoft.com/office/powerpoint/2010/main" val="19066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31A22AEA-CCAE-F29B-B3A8-E675B9BA5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582F1070-7228-8055-18B1-4394C99E9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Phase 3 – Making Detection Efficient</a:t>
            </a:r>
            <a:endParaRPr lang="en-US" dirty="0"/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4729957A-0862-F9AB-4EBB-40B6EB7F1A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7443" y="1834252"/>
            <a:ext cx="4984630" cy="4303464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>
              <a:buNone/>
            </a:pPr>
            <a:r>
              <a:rPr lang="en-US" sz="1800" b="1" dirty="0"/>
              <a:t>Multi-Agent Attention Modeling</a:t>
            </a:r>
          </a:p>
          <a:p>
            <a:r>
              <a:rPr lang="en-US" sz="1800" dirty="0"/>
              <a:t>Capture inter-node interactions by modeling UAV network as a sequence of events with node-level embeddings.</a:t>
            </a:r>
          </a:p>
          <a:p>
            <a:pPr>
              <a:buNone/>
            </a:pPr>
            <a:r>
              <a:rPr lang="en-US" sz="1800" b="1" dirty="0"/>
              <a:t>Graph-Transformer Hybrid</a:t>
            </a:r>
          </a:p>
          <a:p>
            <a:r>
              <a:rPr lang="en-US" sz="1800" dirty="0"/>
              <a:t>Combine GNNs with Transformers to account for both network structure and temporal behavior.</a:t>
            </a:r>
          </a:p>
          <a:p>
            <a:pPr>
              <a:buNone/>
            </a:pPr>
            <a:r>
              <a:rPr lang="en-US" sz="1800" b="1" dirty="0"/>
              <a:t>Contrastive Learning</a:t>
            </a:r>
          </a:p>
          <a:p>
            <a:r>
              <a:rPr lang="en-US" sz="1800" dirty="0"/>
              <a:t>Learn discriminative features by contrasting collaborative vs. non-collaborative attack traces.</a:t>
            </a:r>
          </a:p>
          <a:p>
            <a:pPr marL="0" indent="0">
              <a:buNone/>
            </a:pPr>
            <a:r>
              <a:rPr lang="en-US" sz="1800" b="1" dirty="0"/>
              <a:t>Few-Shot Fine-Tuning</a:t>
            </a:r>
          </a:p>
          <a:p>
            <a:r>
              <a:rPr lang="en-US" sz="1800" dirty="0"/>
              <a:t>Enable rapid adaptation to unseen coordinated attacks with minimal labeled data.</a:t>
            </a:r>
          </a:p>
        </p:txBody>
      </p:sp>
      <p:pic>
        <p:nvPicPr>
          <p:cNvPr id="4" name="Picture 3" descr="A diagram of a transformer model&#10;&#10;AI-generated content may be incorrect.">
            <a:extLst>
              <a:ext uri="{FF2B5EF4-FFF2-40B4-BE49-F238E27FC236}">
                <a16:creationId xmlns:a16="http://schemas.microsoft.com/office/drawing/2014/main" id="{E6528F79-66E5-6671-2771-8C4A92482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2" t="33129" r="-1" b="31341"/>
          <a:stretch/>
        </p:blipFill>
        <p:spPr>
          <a:xfrm>
            <a:off x="5632073" y="3235485"/>
            <a:ext cx="6170299" cy="15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BBCF0CA2-7634-9FB8-F6C2-043263C8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D6A21A93-9D34-3806-88F5-A84130662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Phase 3 – Making Detection Efficient</a:t>
            </a:r>
            <a:endParaRPr lang="en-US" dirty="0"/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762D02D9-EC17-853A-460D-7FC9D032A2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7443" y="1834252"/>
            <a:ext cx="10159894" cy="4303464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>
              <a:buNone/>
            </a:pPr>
            <a:r>
              <a:rPr lang="en-US" sz="1800" b="1" dirty="0"/>
              <a:t>Lightweight Transformer Variants</a:t>
            </a:r>
          </a:p>
          <a:p>
            <a:r>
              <a:rPr lang="en-US" sz="1800" dirty="0"/>
              <a:t>Explore </a:t>
            </a:r>
            <a:r>
              <a:rPr lang="en-US" sz="1800" dirty="0" err="1"/>
              <a:t>MobileBERT</a:t>
            </a:r>
            <a:r>
              <a:rPr lang="en-US" sz="1800" dirty="0"/>
              <a:t>, </a:t>
            </a:r>
            <a:r>
              <a:rPr lang="en-US" sz="1800" dirty="0" err="1"/>
              <a:t>TinyBERT</a:t>
            </a:r>
            <a:r>
              <a:rPr lang="en-US" sz="1800" dirty="0"/>
              <a:t>, and </a:t>
            </a:r>
            <a:r>
              <a:rPr lang="en-US" sz="1800" dirty="0" err="1"/>
              <a:t>Linformer</a:t>
            </a:r>
            <a:r>
              <a:rPr lang="en-US" sz="1800" dirty="0"/>
              <a:t> for onboard inference with low overhead.</a:t>
            </a:r>
          </a:p>
          <a:p>
            <a:pPr>
              <a:buNone/>
            </a:pPr>
            <a:r>
              <a:rPr lang="en-US" sz="1800" b="1" dirty="0"/>
              <a:t>Hierarchical Deployment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On UAVs</a:t>
            </a:r>
            <a:r>
              <a:rPr lang="en-US" sz="1800" dirty="0"/>
              <a:t>: Quick screening via distilled models or rule-based alerts.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On Base Station</a:t>
            </a:r>
            <a:r>
              <a:rPr lang="en-US" sz="1800" dirty="0"/>
              <a:t>: Deep analysis using full models and historical context.</a:t>
            </a:r>
          </a:p>
          <a:p>
            <a:pPr>
              <a:buNone/>
            </a:pPr>
            <a:r>
              <a:rPr lang="en-US" sz="1800" b="1" dirty="0"/>
              <a:t>Dynamic Resource Adaptation</a:t>
            </a:r>
          </a:p>
          <a:p>
            <a:r>
              <a:rPr lang="en-US" sz="1800" dirty="0"/>
              <a:t>Adjust model complexity based on available compute, energy, and threat severity.</a:t>
            </a:r>
          </a:p>
          <a:p>
            <a:pPr marL="0" indent="0">
              <a:buNone/>
            </a:pPr>
            <a:r>
              <a:rPr lang="en-US" sz="1800" b="1" dirty="0"/>
              <a:t>On-the-Fly Model Updates</a:t>
            </a:r>
          </a:p>
          <a:p>
            <a:r>
              <a:rPr lang="en-US" sz="1800" dirty="0"/>
              <a:t>Incorporate detected counterexamples from </a:t>
            </a:r>
            <a:r>
              <a:rPr lang="en-US" sz="1800" dirty="0" err="1"/>
              <a:t>RDCollab</a:t>
            </a:r>
            <a:r>
              <a:rPr lang="en-US" sz="1800" dirty="0"/>
              <a:t> to update the detection pipeline in real time.</a:t>
            </a:r>
          </a:p>
        </p:txBody>
      </p:sp>
    </p:spTree>
    <p:extLst>
      <p:ext uri="{BB962C8B-B14F-4D97-AF65-F5344CB8AC3E}">
        <p14:creationId xmlns:p14="http://schemas.microsoft.com/office/powerpoint/2010/main" val="1495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154F-21F5-D8DB-4752-3624C60C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105A-33F8-D01F-BCB3-70618CBA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dirty="0" err="1"/>
              <a:t>RDCollab</a:t>
            </a:r>
            <a:r>
              <a:rPr lang="en-US" dirty="0"/>
              <a:t> techniques to related domains like </a:t>
            </a:r>
            <a:r>
              <a:rPr lang="en-US" dirty="0" err="1"/>
              <a:t>VANETs</a:t>
            </a:r>
            <a:endParaRPr lang="en-US" dirty="0"/>
          </a:p>
          <a:p>
            <a:r>
              <a:rPr lang="en-US" dirty="0"/>
              <a:t>Apply federated learning across UAVs without raw data sharing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1E86-535F-EA02-1F63-09E0A7E4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63F3-CCA5-A28A-C0D9-962E1298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F7AD-DB72-7D76-C127-9B0752753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[1] UAV Market to Worth USD 91.23 Billion by 2030 - UAV Industry Report by Fortune Business Insight : https://</a:t>
            </a:r>
            <a:r>
              <a:rPr lang="en-US" dirty="0" err="1"/>
              <a:t>www.fortunebusinessinsights.com</a:t>
            </a:r>
            <a:r>
              <a:rPr lang="en-US" dirty="0"/>
              <a:t>/industry-reports/unmanned-aerial-vehicle-</a:t>
            </a:r>
            <a:r>
              <a:rPr lang="en-US" dirty="0" err="1"/>
              <a:t>uav</a:t>
            </a:r>
            <a:r>
              <a:rPr lang="en-US" dirty="0"/>
              <a:t>-market-101603</a:t>
            </a:r>
          </a:p>
          <a:p>
            <a:r>
              <a:rPr lang="en-US" dirty="0"/>
              <a:t>[2] </a:t>
            </a:r>
            <a:r>
              <a:rPr lang="en-US" dirty="0" err="1"/>
              <a:t>Airlangga</a:t>
            </a:r>
            <a:r>
              <a:rPr lang="en-US" dirty="0"/>
              <a:t>, Gregorius, and Alan Liu. "A Study of the Data Security Attack and Defense Pattern in a Centralized UAV–Cloud Architecture." Drones 7.5 (2023): 289.</a:t>
            </a:r>
          </a:p>
          <a:p>
            <a:r>
              <a:rPr lang="en-US" dirty="0"/>
              <a:t>[3] Sarkar, Nurul I., and Sonia Gul. "Artificial intelligence-based autonomous UAV networks: A survey." Drones 7.5 (2023): 322.</a:t>
            </a:r>
          </a:p>
          <a:p>
            <a:r>
              <a:rPr lang="en-US" dirty="0"/>
              <a:t>[4] T. Noguchi and T. Yamamoto, “Black hole attack prevention method using dynamic threshold in mobile ad hoc networks,” in 2017 Federated Conference on Computer Science and Information Systems (</a:t>
            </a:r>
            <a:r>
              <a:rPr lang="en-US" dirty="0" err="1"/>
              <a:t>FedCSIS</a:t>
            </a:r>
            <a:r>
              <a:rPr lang="en-US" dirty="0"/>
              <a:t>). IEEE, 2017, pp. 797–802.</a:t>
            </a:r>
          </a:p>
          <a:p>
            <a:r>
              <a:rPr lang="en-US" dirty="0"/>
              <a:t>[5] J. Tobin, C. Thorpe, and L. Murphy, “An approach to mitigate black hole attacks on vehicular wireless networks,” in 2017 IEEE 85th vehicular technology conference (</a:t>
            </a:r>
            <a:r>
              <a:rPr lang="en-US" dirty="0" err="1"/>
              <a:t>VTC</a:t>
            </a:r>
            <a:r>
              <a:rPr lang="en-US" dirty="0"/>
              <a:t> Spring). IEEE, 2017, pp. 1–7.</a:t>
            </a:r>
          </a:p>
          <a:p>
            <a:r>
              <a:rPr lang="en-US" dirty="0"/>
              <a:t>[6] T. N. D. Pham and C. K. Yeo, “Detecting colluding blackhole and </a:t>
            </a:r>
            <a:r>
              <a:rPr lang="en-US" dirty="0" err="1"/>
              <a:t>greyhole</a:t>
            </a:r>
            <a:r>
              <a:rPr lang="en-US" dirty="0"/>
              <a:t> attacks in delay tolerant networks,” IEEE Transactions on Mobile Computing, vol. 15, no. 5, pp. 1116–1129, 2015.</a:t>
            </a:r>
          </a:p>
        </p:txBody>
      </p:sp>
    </p:spTree>
    <p:extLst>
      <p:ext uri="{BB962C8B-B14F-4D97-AF65-F5344CB8AC3E}">
        <p14:creationId xmlns:p14="http://schemas.microsoft.com/office/powerpoint/2010/main" val="419287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84F7-6B66-77AF-97AE-F0D92BFF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F29-1C1E-CA0E-F14F-30F04EFD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Collaborative Attacks?</a:t>
            </a:r>
          </a:p>
          <a:p>
            <a:pPr lvl="1"/>
            <a:r>
              <a:rPr lang="en-US" dirty="0"/>
              <a:t>DDoS Attacks [2]</a:t>
            </a:r>
          </a:p>
          <a:p>
            <a:pPr lvl="1"/>
            <a:r>
              <a:rPr lang="en-US" dirty="0"/>
              <a:t>Coordinated Eavesdropping [3]</a:t>
            </a:r>
          </a:p>
          <a:p>
            <a:r>
              <a:rPr lang="en-US" dirty="0"/>
              <a:t>Why are they Important?</a:t>
            </a:r>
          </a:p>
          <a:p>
            <a:pPr lvl="1"/>
            <a:r>
              <a:rPr lang="en-US" dirty="0"/>
              <a:t>They are more harmful to the network</a:t>
            </a:r>
          </a:p>
          <a:p>
            <a:pPr lvl="2"/>
            <a:r>
              <a:rPr lang="en-US" dirty="0"/>
              <a:t>Amplifying Effect</a:t>
            </a:r>
          </a:p>
          <a:p>
            <a:pPr lvl="2"/>
            <a:r>
              <a:rPr lang="en-US" dirty="0"/>
              <a:t>Shortcut Effect</a:t>
            </a:r>
          </a:p>
          <a:p>
            <a:pPr lvl="1"/>
            <a:r>
              <a:rPr lang="en-US" dirty="0"/>
              <a:t>They are harder to detect and defend</a:t>
            </a:r>
          </a:p>
          <a:p>
            <a:pPr lvl="2"/>
            <a:r>
              <a:rPr lang="en-US" dirty="0"/>
              <a:t>Hiding Effect</a:t>
            </a:r>
          </a:p>
          <a:p>
            <a:pPr lvl="1"/>
            <a:r>
              <a:rPr lang="en-US" dirty="0"/>
              <a:t>The above effects are dubbed </a:t>
            </a:r>
            <a:r>
              <a:rPr lang="en-US" i="1" dirty="0"/>
              <a:t>synergy effects (SEs)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1A5B-7477-3789-D208-7A0F0193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1BDBB-CD95-1324-4D4B-0817BAD0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1: Defining Collaborative Attacks against Autonomous UAV Networks </a:t>
            </a:r>
          </a:p>
          <a:p>
            <a:pPr lvl="1"/>
            <a:r>
              <a:rPr lang="en-US" dirty="0"/>
              <a:t>Develops formal system and threat models for collaborative attacks against autonomous UAV networks, while establishing experimental validation approaches. </a:t>
            </a:r>
          </a:p>
          <a:p>
            <a:pPr lvl="1"/>
            <a:r>
              <a:rPr lang="en-US" dirty="0"/>
              <a:t>Three subtasks include: </a:t>
            </a:r>
          </a:p>
          <a:p>
            <a:pPr lvl="2"/>
            <a:r>
              <a:rPr lang="en-US" dirty="0"/>
              <a:t>characterizing system models that capture the features and resource constraints of autonomous UAV networks, </a:t>
            </a:r>
          </a:p>
          <a:p>
            <a:pPr lvl="2"/>
            <a:r>
              <a:rPr lang="en-US" dirty="0"/>
              <a:t>formulating threat models that define the capabilities and coordination patterns of collaborative attackers, and </a:t>
            </a:r>
          </a:p>
          <a:p>
            <a:pPr lvl="2"/>
            <a:r>
              <a:rPr lang="en-US" dirty="0"/>
              <a:t>developing comprehensive approaches for experimental validation of both attacks and defenses.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F972-6E14-DFBF-FA5A-2A7D9E3D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16E3-035F-A4E4-35DE-AEF658DB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Task 2: Designing Mechanisms to Secure Autonomous UAV Networks against Collaborative Attacks</a:t>
            </a:r>
          </a:p>
          <a:p>
            <a:pPr lvl="1"/>
            <a:r>
              <a:rPr lang="en-US" altLang="zh-CN" dirty="0"/>
              <a:t>Resource-constrained UAVs require a lightweight, onboard filtering mechanism to handle high-volume traffic loads, for which we employ lightweight machine learning (ML) models as the initial detection layer.</a:t>
            </a:r>
          </a:p>
          <a:p>
            <a:pPr lvl="1"/>
            <a:r>
              <a:rPr lang="en-US" altLang="zh-CN" dirty="0"/>
              <a:t>The filtered alerts are then processed with two complementary tracks: an instant analysis track and a long-term analysis track. </a:t>
            </a:r>
          </a:p>
          <a:p>
            <a:pPr lvl="2"/>
            <a:r>
              <a:rPr lang="en-US" altLang="zh-CN" dirty="0"/>
              <a:t>Instant track: alerts trigger security verification against defined attack models using model checking technology to identify immediate threats. </a:t>
            </a:r>
          </a:p>
          <a:p>
            <a:pPr lvl="2"/>
            <a:r>
              <a:rPr lang="en-US" altLang="zh-CN" dirty="0"/>
              <a:t>Long-term track: employs sequential and attention-based ML techniques to uncover complex temporal dependencies between alerts that may indicate coordinated adversarial behavior. </a:t>
            </a:r>
          </a:p>
        </p:txBody>
      </p:sp>
    </p:spTree>
    <p:extLst>
      <p:ext uri="{BB962C8B-B14F-4D97-AF65-F5344CB8AC3E}">
        <p14:creationId xmlns:p14="http://schemas.microsoft.com/office/powerpoint/2010/main" val="25001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F972-6E14-DFBF-FA5A-2A7D9E3D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16E3-035F-A4E4-35DE-AEF658DB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Task 2: Designing Mechanisms to Secure Autonomous UAV Networks against Collaborative Attacks (continued)</a:t>
            </a:r>
          </a:p>
          <a:p>
            <a:pPr lvl="1"/>
            <a:r>
              <a:rPr lang="en-US" altLang="zh-CN" dirty="0"/>
              <a:t>The discovered long-term attack patterns are then fed back into the model checker for pattern analysis. </a:t>
            </a:r>
          </a:p>
          <a:p>
            <a:pPr lvl="2"/>
            <a:r>
              <a:rPr lang="en-US" altLang="zh-CN" dirty="0"/>
              <a:t>This creates a closed-loop system where model checking discovers attack patterns that guide the refinement of ML models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12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F972-6E14-DFBF-FA5A-2A7D9E3D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16E3-035F-A4E4-35DE-AEF658DB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Task 3: Designing Defense Framework to Counter Collaborative Attacks </a:t>
            </a:r>
          </a:p>
          <a:p>
            <a:pPr lvl="1"/>
            <a:r>
              <a:rPr lang="en-US" altLang="zh-CN" dirty="0"/>
              <a:t>We exemplify the approach through a framework designed for a centralized autonomous UAV network topology. </a:t>
            </a:r>
          </a:p>
          <a:p>
            <a:pPr lvl="1"/>
            <a:r>
              <a:rPr lang="en-US" altLang="zh-CN" dirty="0"/>
              <a:t>It serves as a baseline example — through this project, the research will explore framework variations including decentralized architectures, hybrid networks with ground vehicles, and other topological configurations. </a:t>
            </a:r>
          </a:p>
          <a:p>
            <a:pPr lvl="1"/>
            <a:r>
              <a:rPr lang="en-US" altLang="zh-CN" dirty="0"/>
              <a:t>The modular design ensures the research not only validates the core detection mechanisms but also establishes foundations for adapting the framework to diverse autonomous UAV network deployments.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58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5926</Words>
  <Application>Microsoft Macintosh PowerPoint</Application>
  <PresentationFormat>Widescreen</PresentationFormat>
  <Paragraphs>545</Paragraphs>
  <Slides>47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Acumin Pro</vt:lpstr>
      <vt:lpstr>Arial</vt:lpstr>
      <vt:lpstr>Calibri</vt:lpstr>
      <vt:lpstr>Calibri Light</vt:lpstr>
      <vt:lpstr>Office Theme</vt:lpstr>
      <vt:lpstr>Reasoning and Detecting Collaborative Attacks in Autonomous UAV Networks</vt:lpstr>
      <vt:lpstr>Growing Autonomous UAV Network Market</vt:lpstr>
      <vt:lpstr>Autonomous UAV Network Security</vt:lpstr>
      <vt:lpstr>Collaborative Attack Definition</vt:lpstr>
      <vt:lpstr>Collaborative Attacks</vt:lpstr>
      <vt:lpstr>Proposed Tasks</vt:lpstr>
      <vt:lpstr>Proposed Tasks</vt:lpstr>
      <vt:lpstr>Proposed Tasks</vt:lpstr>
      <vt:lpstr>Proposed Tasks</vt:lpstr>
      <vt:lpstr>Task 1: Developing System Model of Autonomous UAV Networks </vt:lpstr>
      <vt:lpstr>An Autonomous UAV Networks with Ground Vehicles and Other Autonomous Aircrafts</vt:lpstr>
      <vt:lpstr>Limitations of Prior Works</vt:lpstr>
      <vt:lpstr>Understanding Threat Models against Autonomous UAV Networks </vt:lpstr>
      <vt:lpstr>Examples of Collaborative Attacks</vt:lpstr>
      <vt:lpstr>The Hiding Effect: A Blackhole-Sybil example</vt:lpstr>
      <vt:lpstr>Task 2: Designing Mechanisms to Secure Autonomous UAV Networks against Collab- orative Attacks </vt:lpstr>
      <vt:lpstr>Task 2: Designing Mechanisms to Secure Autonomous UAV Networks against Collab- orative Attacks </vt:lpstr>
      <vt:lpstr>Using Formal Methods to Detect Collaborative Attacks</vt:lpstr>
      <vt:lpstr>Learning-Based Models for Sequential Detection</vt:lpstr>
      <vt:lpstr>Examples of events and actions associated with the four proposed mechanisms in the context of three examples of collaborative attacks. </vt:lpstr>
      <vt:lpstr>Task 3: Designing Defense Framework to Counter Collaborative Attacks </vt:lpstr>
      <vt:lpstr>A Proposed Framework</vt:lpstr>
      <vt:lpstr>A Proposed Framework</vt:lpstr>
      <vt:lpstr>A Variant of the Proposed Framework</vt:lpstr>
      <vt:lpstr>A Variant of the Proposed Framework</vt:lpstr>
      <vt:lpstr>Our Solution: RDCollab (Reasoning and Detecting Collaborative Attacks)</vt:lpstr>
      <vt:lpstr>An Example of Collaborative Attack Model</vt:lpstr>
      <vt:lpstr>More Details of the Modeling Phase </vt:lpstr>
      <vt:lpstr>Our Solution: RDCollab (Reasoning and Detecting Collaborative Attacks)</vt:lpstr>
      <vt:lpstr>Our Solution: RDCollab (Reasoning and Detecting Collaborative Attacks)</vt:lpstr>
      <vt:lpstr>Our Solution: RDCollab (Reasoning and Detecting Collaborative Attacks)</vt:lpstr>
      <vt:lpstr>More Details of the Reasoning and Guiding Phases</vt:lpstr>
      <vt:lpstr>RDCollab Evaluation Results</vt:lpstr>
      <vt:lpstr>RDCollab Evaluation Results</vt:lpstr>
      <vt:lpstr>Takeaways and Contributions</vt:lpstr>
      <vt:lpstr>Another Issue: Lack of Robustness in intrusion detection systems for UAV networks</vt:lpstr>
      <vt:lpstr>Three-Phase Plan for Advancing Collaborative Attack Detection</vt:lpstr>
      <vt:lpstr>Why Existing Datasets Fall Short for UAV Networks</vt:lpstr>
      <vt:lpstr> Phase 1: Our UAV IDS Dataset: Key Features</vt:lpstr>
      <vt:lpstr>Phase 1: Our data augmentation: Using MLP as a function approximation </vt:lpstr>
      <vt:lpstr>Phase 1: Our data augmentation: Using MLP as a function approximation </vt:lpstr>
      <vt:lpstr>F1- score of different ML techniques using Flow features.</vt:lpstr>
      <vt:lpstr>Phase 2 – Transformer-Based Detection Ideas</vt:lpstr>
      <vt:lpstr>Phase 3 – Making Detection Efficient</vt:lpstr>
      <vt:lpstr>Phase 3 – Making Detection Efficient</vt:lpstr>
      <vt:lpstr>Future Directions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 and Detecting Collaborative Attacks in Autonomous UAV Networks</dc:title>
  <dc:creator>Liu, Zizheng</dc:creator>
  <cp:lastModifiedBy>Liu, Zizheng</cp:lastModifiedBy>
  <cp:revision>185</cp:revision>
  <dcterms:created xsi:type="dcterms:W3CDTF">2025-03-21T21:32:53Z</dcterms:created>
  <dcterms:modified xsi:type="dcterms:W3CDTF">2025-04-18T16:28:46Z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2025-03-21T21:34:10Z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7fd9664e-acc6-4ee7-9c35-2f3a0c3b4b9c</vt:lpwstr>
  </property>
  <property fmtid="{D5CDD505-2E9C-101B-9397-08002B2CF9AE}" pid="8" name="MSIP_Label_f7606f69-b0ae-4874-be30-7d43a3c7be10_ContentBits">
    <vt:lpwstr>0</vt:lpwstr>
  </property>
</Properties>
</file>