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778" r:id="rId3"/>
    <p:sldId id="779" r:id="rId4"/>
    <p:sldId id="780" r:id="rId5"/>
    <p:sldId id="762" r:id="rId6"/>
    <p:sldId id="805" r:id="rId7"/>
    <p:sldId id="845" r:id="rId8"/>
    <p:sldId id="847" r:id="rId9"/>
    <p:sldId id="800" r:id="rId10"/>
    <p:sldId id="853" r:id="rId11"/>
    <p:sldId id="810" r:id="rId12"/>
    <p:sldId id="803" r:id="rId13"/>
    <p:sldId id="807" r:id="rId14"/>
    <p:sldId id="806" r:id="rId15"/>
    <p:sldId id="808" r:id="rId16"/>
    <p:sldId id="811" r:id="rId17"/>
    <p:sldId id="852" r:id="rId18"/>
    <p:sldId id="809" r:id="rId19"/>
    <p:sldId id="813" r:id="rId20"/>
    <p:sldId id="812" r:id="rId21"/>
    <p:sldId id="814" r:id="rId22"/>
    <p:sldId id="822" r:id="rId23"/>
    <p:sldId id="850" r:id="rId24"/>
    <p:sldId id="848" r:id="rId25"/>
    <p:sldId id="823" r:id="rId26"/>
    <p:sldId id="824" r:id="rId27"/>
    <p:sldId id="825" r:id="rId28"/>
    <p:sldId id="851" r:id="rId29"/>
    <p:sldId id="843" r:id="rId30"/>
    <p:sldId id="844" r:id="rId31"/>
    <p:sldId id="815" r:id="rId32"/>
    <p:sldId id="801" r:id="rId33"/>
    <p:sldId id="827" r:id="rId34"/>
    <p:sldId id="828" r:id="rId35"/>
    <p:sldId id="829" r:id="rId36"/>
    <p:sldId id="830" r:id="rId37"/>
    <p:sldId id="831" r:id="rId38"/>
    <p:sldId id="832" r:id="rId39"/>
    <p:sldId id="833" r:id="rId40"/>
    <p:sldId id="834" r:id="rId41"/>
    <p:sldId id="835" r:id="rId42"/>
    <p:sldId id="836" r:id="rId43"/>
    <p:sldId id="816" r:id="rId44"/>
    <p:sldId id="818" r:id="rId45"/>
    <p:sldId id="817" r:id="rId46"/>
    <p:sldId id="819" r:id="rId47"/>
    <p:sldId id="820" r:id="rId48"/>
    <p:sldId id="821" r:id="rId49"/>
    <p:sldId id="838" r:id="rId50"/>
    <p:sldId id="837" r:id="rId51"/>
    <p:sldId id="839" r:id="rId52"/>
    <p:sldId id="840" r:id="rId53"/>
    <p:sldId id="841" r:id="rId54"/>
    <p:sldId id="842" r:id="rId55"/>
    <p:sldId id="755" r:id="rId56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Tahoma" charset="0"/>
        <a:cs typeface="Tahoma" charset="0"/>
        <a:sym typeface="Tahom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DAA"/>
    <a:srgbClr val="54D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1E2"/>
          </a:solidFill>
        </a:fill>
      </a:tcStyle>
    </a:wholeTbl>
    <a:band2H>
      <a:tcTxStyle/>
      <a:tcStyle>
        <a:tcBdr/>
        <a:fill>
          <a:solidFill>
            <a:srgbClr val="E6E9F1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CACA"/>
          </a:solidFill>
        </a:fill>
      </a:tcStyle>
    </a:wholeTbl>
    <a:band2H>
      <a:tcTxStyle/>
      <a:tcStyle>
        <a:tcBdr/>
        <a:fill>
          <a:solidFill>
            <a:srgbClr val="F3E6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DAA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DA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 autoAdjust="0"/>
    <p:restoredTop sz="92516" autoAdjust="0"/>
  </p:normalViewPr>
  <p:slideViewPr>
    <p:cSldViewPr snapToGrid="0" snapToObjects="1">
      <p:cViewPr>
        <p:scale>
          <a:sx n="117" d="100"/>
          <a:sy n="117" d="100"/>
        </p:scale>
        <p:origin x="92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6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7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5" name="Shape 73"/>
          <p:cNvSpPr>
            <a:spLocks noGrp="1"/>
          </p:cNvSpPr>
          <p:nvPr>
            <p:ph type="body" sz="quarter" idx="1"/>
          </p:nvPr>
        </p:nvSpPr>
        <p:spPr bwMode="auto">
          <a:xfrm>
            <a:off x="942975" y="4448175"/>
            <a:ext cx="5191125" cy="42132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65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 charset="0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1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8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6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7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8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3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1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[Opt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noc_performance_graphic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992881" y="373913"/>
            <a:ext cx="4864589" cy="3725594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3200" b="1" spc="40"/>
            </a:lvl1pPr>
          </a:lstStyle>
          <a:p>
            <a:pPr lvl="0"/>
            <a:r>
              <a:t>Main Title, Font: Arial Bold 32pt.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885634" y="4263456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90767528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797200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543107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39103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13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[Opt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noc_performance_graphic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3"/>
          <a:stretch>
            <a:fillRect/>
          </a:stretch>
        </p:blipFill>
        <p:spPr bwMode="auto">
          <a:xfrm>
            <a:off x="0" y="0"/>
            <a:ext cx="139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3.png" descr="noc_whit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3455"/>
          <a:stretch>
            <a:fillRect/>
          </a:stretch>
        </p:blipFill>
        <p:spPr bwMode="auto">
          <a:xfrm>
            <a:off x="1119188" y="3209925"/>
            <a:ext cx="19288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62100" y="373913"/>
            <a:ext cx="7295369" cy="3725594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3200" b="1" spc="40"/>
            </a:lvl1pPr>
          </a:lstStyle>
          <a:p>
            <a:pPr lvl="0"/>
            <a:r>
              <a:t>Main Title, Font: Arial Bold 32pt.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885634" y="4263456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3676484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ng" descr="noc_performance_graphic[3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image3.png" descr="noc_whit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3455"/>
          <a:stretch>
            <a:fillRect/>
          </a:stretch>
        </p:blipFill>
        <p:spPr bwMode="auto">
          <a:xfrm>
            <a:off x="1119188" y="3209925"/>
            <a:ext cx="192881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3444240" y="2343150"/>
            <a:ext cx="5410298" cy="2171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spcBef>
                <a:spcPts val="2400"/>
              </a:spcBef>
              <a:buSzTx/>
              <a:buNone/>
              <a:defRPr sz="2400" b="1" spc="20"/>
            </a:lvl1pPr>
          </a:lstStyle>
          <a:p>
            <a:pPr lvl="0"/>
            <a:r>
              <a:t>Section Break (Click to Add Title)</a:t>
            </a:r>
          </a:p>
        </p:txBody>
      </p:sp>
    </p:spTree>
    <p:extLst>
      <p:ext uri="{BB962C8B-B14F-4D97-AF65-F5344CB8AC3E}">
        <p14:creationId xmlns:p14="http://schemas.microsoft.com/office/powerpoint/2010/main" val="7575173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Click to edit Master title style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304800" y="1402289"/>
            <a:ext cx="4038600" cy="5455711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6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601BD-07FE-1845-85AE-94541AD56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3219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 descr="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2305050" y="1070610"/>
            <a:ext cx="6385730" cy="2933701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2800" b="1" spc="4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t>Main Title, Font: Arial Bold 28pt.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3718947" y="4030729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3106554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 descr="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2305050" y="1070610"/>
            <a:ext cx="6385730" cy="2933701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2800" b="1" spc="40"/>
            </a:lvl1pPr>
          </a:lstStyle>
          <a:p>
            <a:pPr lvl="0"/>
            <a:r>
              <a:t>Main Title, Font: Arial Bold 28pt.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3718947" y="4030729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/>
            <a:r>
              <a:t>Meeting date(s), Arial 20pt.</a:t>
            </a:r>
          </a:p>
        </p:txBody>
      </p:sp>
    </p:spTree>
    <p:extLst>
      <p:ext uri="{BB962C8B-B14F-4D97-AF65-F5344CB8AC3E}">
        <p14:creationId xmlns:p14="http://schemas.microsoft.com/office/powerpoint/2010/main" val="14467674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50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0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90F4095-1E3D-8547-A134-DFA99C16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782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6770177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algn="ctr" defTabSz="584200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669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3" indent="-296333" defTabSz="584200">
              <a:spcBef>
                <a:spcPts val="4200"/>
              </a:spcBef>
              <a:buSzPct val="75000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spcBef>
                <a:spcPts val="4200"/>
              </a:spcBef>
              <a:buSzPct val="75000"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834238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2"/>
          <p:cNvSpPr>
            <a:spLocks noChangeShapeType="1"/>
          </p:cNvSpPr>
          <p:nvPr/>
        </p:nvSpPr>
        <p:spPr bwMode="auto">
          <a:xfrm>
            <a:off x="0" y="1027113"/>
            <a:ext cx="9144000" cy="0"/>
          </a:xfrm>
          <a:prstGeom prst="line">
            <a:avLst/>
          </a:prstGeom>
          <a:noFill/>
          <a:ln w="47625">
            <a:solidFill>
              <a:srgbClr val="005D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3" name="image1.png" descr="noc_logo 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381000"/>
            <a:ext cx="176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64" name="Shape 4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6705600" cy="984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40965" name="Shape 5"/>
          <p:cNvSpPr>
            <a:spLocks noGrp="1"/>
          </p:cNvSpPr>
          <p:nvPr>
            <p:ph type="body" idx="1"/>
          </p:nvPr>
        </p:nvSpPr>
        <p:spPr bwMode="auto">
          <a:xfrm>
            <a:off x="304800" y="1401763"/>
            <a:ext cx="8382000" cy="54562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  <p:sp>
        <p:nvSpPr>
          <p:cNvPr id="40966" name="Shape 6"/>
          <p:cNvSpPr>
            <a:spLocks noGrp="1"/>
          </p:cNvSpPr>
          <p:nvPr>
            <p:ph type="sldNum" sz="quarter" idx="2"/>
          </p:nvPr>
        </p:nvSpPr>
        <p:spPr bwMode="auto">
          <a:xfrm>
            <a:off x="82550" y="6477000"/>
            <a:ext cx="292100" cy="2809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8325" tIns="48325" rIns="48325" bIns="48325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300">
                <a:solidFill>
                  <a:srgbClr val="000000"/>
                </a:solidFill>
                <a:latin typeface="Arial" charset="0"/>
                <a:sym typeface="Arial" charset="0"/>
              </a:defRPr>
            </a:lvl1pPr>
          </a:lstStyle>
          <a:p>
            <a:fld id="{753F8A49-CBD7-C94D-B858-C938837567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1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/>
          <a:ea typeface="Arial"/>
          <a:cs typeface="Arial"/>
          <a:sym typeface="Arial" charset="0"/>
        </a:defRPr>
      </a:lvl5pPr>
      <a:lvl6pPr indent="457200">
        <a:defRPr sz="2400">
          <a:latin typeface="Arial"/>
          <a:ea typeface="Arial"/>
          <a:cs typeface="Arial"/>
          <a:sym typeface="Arial"/>
        </a:defRPr>
      </a:lvl6pPr>
      <a:lvl7pPr indent="914400">
        <a:defRPr sz="2400">
          <a:latin typeface="Arial"/>
          <a:ea typeface="Arial"/>
          <a:cs typeface="Arial"/>
          <a:sym typeface="Arial"/>
        </a:defRPr>
      </a:lvl7pPr>
      <a:lvl8pPr indent="1371600">
        <a:defRPr sz="2400">
          <a:latin typeface="Arial"/>
          <a:ea typeface="Arial"/>
          <a:cs typeface="Arial"/>
          <a:sym typeface="Arial"/>
        </a:defRPr>
      </a:lvl8pPr>
      <a:lvl9pPr indent="1828800">
        <a:defRPr sz="2400">
          <a:latin typeface="Arial"/>
          <a:ea typeface="Arial"/>
          <a:cs typeface="Arial"/>
          <a:sym typeface="Arial"/>
        </a:defRPr>
      </a:lvl9pPr>
    </p:titleStyle>
    <p:bodyStyle>
      <a:lvl1pPr marL="230188" indent="-230188" algn="l" rtl="0" eaLnBrk="0" fontAlgn="base" hangingPunct="0">
        <a:spcBef>
          <a:spcPts val="9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1pPr>
      <a:lvl2pPr marL="739775" indent="-282575" algn="l" rtl="0" eaLnBrk="0" fontAlgn="base" hangingPunct="0">
        <a:spcBef>
          <a:spcPts val="9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2pPr>
      <a:lvl3pPr marL="1130300" indent="-215900" algn="l" rtl="0" eaLnBrk="0" fontAlgn="base" hangingPunct="0">
        <a:spcBef>
          <a:spcPts val="9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3pPr>
      <a:lvl4pPr marL="1582738" indent="-211138" algn="l" rtl="0" eaLnBrk="0" fontAlgn="base" hangingPunct="0">
        <a:spcBef>
          <a:spcPts val="9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4pPr>
      <a:lvl5pPr marL="2044700" indent="-215900" algn="l" rtl="0" eaLnBrk="0" fontAlgn="base" hangingPunct="0">
        <a:spcBef>
          <a:spcPts val="9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/>
          <a:ea typeface="Arial"/>
          <a:cs typeface="Arial"/>
          <a:sym typeface="Arial" charset="0"/>
        </a:defRPr>
      </a:lvl5pPr>
      <a:lvl6pPr marL="25549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6pPr>
      <a:lvl7pPr marL="30121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7pPr>
      <a:lvl8pPr marL="34693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8pPr>
      <a:lvl9pPr marL="3926541" indent="-268941">
        <a:spcBef>
          <a:spcPts val="900"/>
        </a:spcBef>
        <a:buSzPct val="100000"/>
        <a:buChar char="»"/>
        <a:defRPr sz="2000">
          <a:latin typeface="Arial"/>
          <a:ea typeface="Arial"/>
          <a:cs typeface="Arial"/>
          <a:sym typeface="Arial"/>
        </a:defRPr>
      </a:lvl9pPr>
    </p:bodyStyle>
    <p:otherStyle>
      <a:lvl1pPr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ct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fbo.gov/index.php?s=opportunity&amp;mode=form&amp;id=1547d6c1d89a67e76432ae67e918c732&amp;tab=core&amp;_cview=0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75"/>
          <p:cNvSpPr>
            <a:spLocks noGrp="1"/>
          </p:cNvSpPr>
          <p:nvPr>
            <p:ph type="title"/>
          </p:nvPr>
        </p:nvSpPr>
        <p:spPr>
          <a:xfrm>
            <a:off x="1562100" y="699465"/>
            <a:ext cx="7296150" cy="2009775"/>
          </a:xfrm>
        </p:spPr>
        <p:txBody>
          <a:bodyPr lIns="0" tIns="0" rIns="0" bIns="0"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Northrop Grumman Cybersecurity</a:t>
            </a:r>
            <a:b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Research Consortium (NGCRC)</a:t>
            </a:r>
            <a:br>
              <a:rPr lang="en-US" alt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altLang="en-US" sz="2800" i="1" dirty="0">
              <a:solidFill>
                <a:srgbClr val="00468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298" name="Shape 76"/>
          <p:cNvSpPr>
            <a:spLocks noGrp="1"/>
          </p:cNvSpPr>
          <p:nvPr>
            <p:ph type="body" idx="1"/>
          </p:nvPr>
        </p:nvSpPr>
        <p:spPr>
          <a:xfrm>
            <a:off x="3886200" y="3956694"/>
            <a:ext cx="4967288" cy="457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08 November 2018</a:t>
            </a:r>
            <a:endParaRPr lang="en-US" alt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299" name="Shape 77"/>
          <p:cNvSpPr>
            <a:spLocks noChangeArrowheads="1"/>
          </p:cNvSpPr>
          <p:nvPr/>
        </p:nvSpPr>
        <p:spPr bwMode="auto">
          <a:xfrm>
            <a:off x="3886200" y="4363094"/>
            <a:ext cx="4972050" cy="4572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8288" tIns="18288" rIns="18288" bIns="18288" anchor="b"/>
          <a:lstStyle>
            <a:lvl1pPr marL="230188" indent="-230188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r" eaLnBrk="1" hangingPunct="1">
              <a:spcBef>
                <a:spcPts val="2400"/>
              </a:spcBef>
            </a:pPr>
            <a:r>
              <a:rPr lang="en-US" altLang="en-US" sz="2000">
                <a:solidFill>
                  <a:srgbClr val="000000"/>
                </a:solidFill>
                <a:latin typeface="Arial" charset="0"/>
                <a:sym typeface="Arial" charset="0"/>
              </a:rPr>
              <a:t>Bharat Bhargava</a:t>
            </a:r>
          </a:p>
        </p:txBody>
      </p:sp>
      <p:sp>
        <p:nvSpPr>
          <p:cNvPr id="55300" name="Shape 78"/>
          <p:cNvSpPr>
            <a:spLocks noChangeArrowheads="1"/>
          </p:cNvSpPr>
          <p:nvPr/>
        </p:nvSpPr>
        <p:spPr bwMode="auto">
          <a:xfrm>
            <a:off x="7242175" y="4828232"/>
            <a:ext cx="1616075" cy="22225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r" eaLnBrk="1" hangingPunct="1">
              <a:spcBef>
                <a:spcPts val="24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sym typeface="Arial" charset="0"/>
              </a:rPr>
              <a:t>Purdue University</a:t>
            </a:r>
          </a:p>
        </p:txBody>
      </p:sp>
      <p:sp>
        <p:nvSpPr>
          <p:cNvPr id="79" name="Shape 79"/>
          <p:cNvSpPr/>
          <p:nvPr/>
        </p:nvSpPr>
        <p:spPr>
          <a:xfrm>
            <a:off x="2685327" y="2886270"/>
            <a:ext cx="618562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  <a:sym typeface="Tahoma" charset="0"/>
              </a:defRPr>
            </a:lvl9pPr>
          </a:lstStyle>
          <a:p>
            <a:pPr algn="r"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Arial" charset="0"/>
                <a:sym typeface="Arial" charset="0"/>
              </a:rPr>
              <a:t>Secure Intelligent Autonomous Systems with Cyber Attribution</a:t>
            </a:r>
            <a:endParaRPr lang="en-US" altLang="en-US" sz="2400" b="1" dirty="0">
              <a:solidFill>
                <a:srgbClr val="000000"/>
              </a:solidFill>
              <a:latin typeface="Arial" charset="0"/>
              <a:ea typeface="DejaVu Sans" charset="0"/>
              <a:cs typeface="Arial" charset="0"/>
              <a:sym typeface="Arial" charset="0"/>
            </a:endParaRPr>
          </a:p>
        </p:txBody>
      </p:sp>
      <p:pic>
        <p:nvPicPr>
          <p:cNvPr id="55302" name="image9.png" descr="C:\Documents and Settings\s261757\Desktop\University Relationships\Consortium\Strategies\Branding\NGCRC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535363"/>
            <a:ext cx="29051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CustomShape 6"/>
          <p:cNvSpPr/>
          <p:nvPr/>
        </p:nvSpPr>
        <p:spPr>
          <a:xfrm>
            <a:off x="1701479" y="5749944"/>
            <a:ext cx="7169472" cy="941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18360" anchor="b"/>
          <a:lstStyle/>
          <a:p>
            <a:pPr marL="230040" indent="-2293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Technical Champions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: 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Paul </a:t>
            </a:r>
            <a:r>
              <a:rPr lang="en-US" sz="2000" kern="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Conoval</a:t>
            </a:r>
            <a:r>
              <a:rPr lang="en-US" sz="20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, Jason </a:t>
            </a:r>
            <a:r>
              <a:rPr lang="en-US" sz="2000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Kobes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, Jeffrey </a:t>
            </a:r>
            <a:r>
              <a:rPr lang="en-US" sz="2000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Ciocco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, 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Robert </a:t>
            </a:r>
            <a:r>
              <a:rPr lang="en-US" sz="20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Pike, </a:t>
            </a:r>
            <a:r>
              <a:rPr lang="en-US" sz="20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Will 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Chambers, Miguel Ochoa, Steve </a:t>
            </a:r>
            <a:r>
              <a:rPr lang="en-US" sz="2000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Seaberg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, Peter </a:t>
            </a:r>
            <a:r>
              <a:rPr lang="en-US" sz="2000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Meloy</a:t>
            </a:r>
            <a:r>
              <a:rPr lang="en-US" sz="20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,</a:t>
            </a:r>
            <a:r>
              <a:rPr lang="en-US" sz="20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 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Jessica </a:t>
            </a:r>
            <a:r>
              <a:rPr lang="en-US" sz="2000" kern="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Trombley</a:t>
            </a:r>
            <a:r>
              <a:rPr lang="en-US" sz="20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-Owens, 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Brock Bose, Sam </a:t>
            </a:r>
            <a:r>
              <a:rPr lang="en-US" sz="2000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Shekar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Roderick Son</a:t>
            </a:r>
            <a:r>
              <a:rPr lang="en-US" sz="20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Tahoma"/>
              </a:rPr>
              <a:t> </a:t>
            </a:r>
            <a:endParaRPr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Cyber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Attribution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Attribution for information assurance is nothing but tracing back attackers step and finding the attacker’s origin as well as the attack’s origin.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Cyber attribution techniques include periodic trace back querying, maintaining logs, debugging, host monitoring, transmitted message observation, forcing attacker to self-identify through validation and access requirements, intrusion detection by periodic sampling, and combination of these techniques.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Our cyber attribution model has two major components: (1) Provenance ontology structure (PROV-O) and (2) Sampling for intrusion detection.</a:t>
            </a:r>
            <a:r>
              <a:rPr lang="en-US" sz="2400" dirty="0"/>
              <a:t>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540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Cyber Attribution &amp; Monitoring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848" y="3278497"/>
            <a:ext cx="743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Solutions based on </a:t>
            </a:r>
            <a:r>
              <a:rPr lang="en-US" sz="2400" b="1" dirty="0" smtClean="0">
                <a:solidFill>
                  <a:srgbClr val="FF0000"/>
                </a:solidFill>
              </a:rPr>
              <a:t>PROV-O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and Graph model of Cyber Attribution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43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Knowledge Representation by PROV-O (Collaboration with Dr.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Lalana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</a:rPr>
              <a:t>Kagal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, MIT)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 smtClean="0"/>
              <a:t>Provenance Ontology (PROV-O) provides set of classes, properties, restrictions, and reasoning rules to represent and interchange provenance information gathered in different systems.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1100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This ontology specification provides the foundation to implement provenance applications in different </a:t>
            </a:r>
            <a:r>
              <a:rPr lang="en-US" altLang="en-US" dirty="0" smtClean="0">
                <a:solidFill>
                  <a:srgbClr val="000000"/>
                </a:solidFill>
              </a:rPr>
              <a:t>domains.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11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PROV-O </a:t>
            </a:r>
            <a:r>
              <a:rPr lang="en-US" altLang="en-US" dirty="0">
                <a:solidFill>
                  <a:srgbClr val="000000"/>
                </a:solidFill>
              </a:rPr>
              <a:t>can represent, exchange, and integrate provenance information generated in different systems and under different contexts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11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PROV-O is a lightweight ontology that can be adopted in a wide range of applications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11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/>
              <a:t>A new component of an IAS is a reasoned module in addition to machine learning and model training. Our collaborator at MIT, </a:t>
            </a:r>
            <a:r>
              <a:rPr lang="en-US" dirty="0" smtClean="0"/>
              <a:t>Dr. </a:t>
            </a:r>
            <a:r>
              <a:rPr lang="en-US" dirty="0" err="1"/>
              <a:t>Lanana</a:t>
            </a:r>
            <a:r>
              <a:rPr lang="en-US" dirty="0"/>
              <a:t> </a:t>
            </a:r>
            <a:r>
              <a:rPr lang="en-US" dirty="0" err="1"/>
              <a:t>Kagal</a:t>
            </a:r>
            <a:r>
              <a:rPr lang="en-US" dirty="0"/>
              <a:t> has developed explanation mechanisms for reasoners and we will work together to advance it for machine learning.</a:t>
            </a:r>
            <a:r>
              <a:rPr lang="en-US" dirty="0"/>
              <a:t>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77912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PROV-O Structure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500"/>
            <a:ext cx="8492418" cy="4790853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685799" y="6476999"/>
            <a:ext cx="6352953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Source: https://www.w3.org/TR/</a:t>
            </a:r>
            <a:r>
              <a:rPr lang="en-US" sz="1300" kern="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prov</a:t>
            </a: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-o/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96678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PROV-O Structure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An </a:t>
            </a:r>
            <a:r>
              <a:rPr lang="en-US" sz="2400" b="1" dirty="0" err="1">
                <a:solidFill>
                  <a:srgbClr val="0070C0"/>
                </a:solidFill>
              </a:rPr>
              <a:t>prov:Entity</a:t>
            </a:r>
            <a:r>
              <a:rPr lang="en-US" sz="2400" dirty="0"/>
              <a:t> is a physical, digital, conceptual, or other kind of thing with some fixed aspects; entities may be real or imaginary.    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prov:Activity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occurs </a:t>
            </a:r>
            <a:r>
              <a:rPr lang="en-US" sz="2400" dirty="0"/>
              <a:t>over a period of time and acts upon or with </a:t>
            </a:r>
            <a:r>
              <a:rPr lang="en-US" sz="2400" dirty="0" smtClean="0"/>
              <a:t>entities—consuming</a:t>
            </a:r>
            <a:r>
              <a:rPr lang="en-US" sz="2400" dirty="0"/>
              <a:t>, processing, transforming, modifying, relocating, using, or </a:t>
            </a:r>
            <a:r>
              <a:rPr lang="en-US" sz="2400" dirty="0" smtClean="0"/>
              <a:t>entities</a:t>
            </a:r>
            <a:r>
              <a:rPr lang="en-US" sz="2400" dirty="0"/>
              <a:t>.    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An </a:t>
            </a:r>
            <a:r>
              <a:rPr lang="en-US" sz="2400" b="1" dirty="0" err="1">
                <a:solidFill>
                  <a:srgbClr val="0070C0"/>
                </a:solidFill>
              </a:rPr>
              <a:t>prov:Agent</a:t>
            </a:r>
            <a:r>
              <a:rPr lang="en-US" sz="2400" dirty="0"/>
              <a:t> is something that bears some form of responsibility for an activity taking place, for the existence of an entity, or for another agent's activity</a:t>
            </a:r>
            <a:r>
              <a:rPr lang="en-US" sz="2400" dirty="0" smtClean="0"/>
              <a:t>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Properties such as </a:t>
            </a:r>
            <a:r>
              <a:rPr lang="en-US" altLang="en-US" sz="2400" dirty="0" err="1" smtClean="0">
                <a:solidFill>
                  <a:srgbClr val="085DAA"/>
                </a:solidFill>
              </a:rPr>
              <a:t>prov:used</a:t>
            </a:r>
            <a:r>
              <a:rPr lang="en-US" altLang="en-US" sz="2400" dirty="0" smtClean="0">
                <a:solidFill>
                  <a:srgbClr val="00000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85DAA"/>
                </a:solidFill>
              </a:rPr>
              <a:t>prov:wasDerivedFrom</a:t>
            </a:r>
            <a:r>
              <a:rPr lang="en-US" altLang="en-US" sz="2400" dirty="0" smtClean="0">
                <a:solidFill>
                  <a:srgbClr val="00000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85DAA"/>
                </a:solidFill>
              </a:rPr>
              <a:t>prov:startedAtTime</a:t>
            </a:r>
            <a:r>
              <a:rPr lang="en-US" altLang="en-US" sz="2400" dirty="0" smtClean="0">
                <a:solidFill>
                  <a:srgbClr val="000000"/>
                </a:solidFill>
              </a:rPr>
              <a:t> etc. are used to complete the structure.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36957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Experiment: PROV-O Structure </a:t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r>
              <a:rPr lang="en-US" altLang="en-US" sz="2800" b="1" dirty="0" smtClean="0">
                <a:solidFill>
                  <a:srgbClr val="000000"/>
                </a:solidFill>
              </a:rPr>
              <a:t>Integration with </a:t>
            </a:r>
            <a:r>
              <a:rPr lang="en-US" sz="2800" b="1" dirty="0">
                <a:solidFill>
                  <a:schemeClr val="tx1"/>
                </a:solidFill>
              </a:rPr>
              <a:t>NGC-</a:t>
            </a:r>
            <a:r>
              <a:rPr lang="en-US" sz="2800" b="1" dirty="0" err="1">
                <a:solidFill>
                  <a:schemeClr val="tx1"/>
                </a:solidFill>
              </a:rPr>
              <a:t>WaxedPrune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Objective: </a:t>
            </a:r>
            <a:r>
              <a:rPr lang="en-US" sz="2400" dirty="0" smtClean="0"/>
              <a:t>Integrate PROV-O structure with Active Bundle (AB) implementation of NGC-</a:t>
            </a:r>
            <a:r>
              <a:rPr lang="en-US" sz="2400" dirty="0" err="1" smtClean="0"/>
              <a:t>WaxedPrune</a:t>
            </a:r>
            <a:r>
              <a:rPr lang="en-US" sz="2400" dirty="0" smtClean="0"/>
              <a:t>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Input:</a:t>
            </a:r>
            <a:r>
              <a:rPr lang="en-US" sz="2400" dirty="0" smtClean="0"/>
              <a:t>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sz="2400" dirty="0" smtClean="0"/>
              <a:t>Role-based access control policies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sz="2400" dirty="0" smtClean="0"/>
              <a:t>Cryptographic capabilities of client browsers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sz="2400" dirty="0" smtClean="0"/>
              <a:t>Authentication techniques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Output:</a:t>
            </a:r>
            <a:r>
              <a:rPr lang="en-US" sz="2400" dirty="0" smtClean="0"/>
              <a:t>  PROV-O integrated AB with representation of different roles, client browsers, and authentication techniques.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Experimental Setup: </a:t>
            </a:r>
            <a:r>
              <a:rPr lang="en-US" altLang="en-US" sz="2400" dirty="0" smtClean="0">
                <a:solidFill>
                  <a:srgbClr val="000000"/>
                </a:solidFill>
              </a:rPr>
              <a:t>Active Bundle is already exists with NGC-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WaxedPrune</a:t>
            </a:r>
            <a:r>
              <a:rPr lang="en-US" altLang="en-US" sz="2400" dirty="0" smtClean="0">
                <a:solidFill>
                  <a:srgbClr val="000000"/>
                </a:solidFill>
              </a:rPr>
              <a:t> set up and experiments will be conducted on that. 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7484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Cyber Attribution &amp; Monitoring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Solutions based on PROV-O and </a:t>
            </a:r>
            <a:r>
              <a:rPr lang="en-US" sz="2400" b="1" dirty="0" smtClean="0">
                <a:solidFill>
                  <a:srgbClr val="FF0000"/>
                </a:solidFill>
              </a:rPr>
              <a:t>Graph model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Cyber Attribution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1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Secure Monitoring:</a:t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r>
              <a:rPr lang="en-US" altLang="en-US" sz="2800" b="1" dirty="0" smtClean="0">
                <a:solidFill>
                  <a:srgbClr val="000000"/>
                </a:solidFill>
              </a:rPr>
              <a:t>Cyber Attribution Graphs (CAG)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We will model Cyber attribution as a graph where each node (sensors, systems, etc.) stores metadata of provenance—data source id, user access-level, user id, etc.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These </a:t>
            </a:r>
            <a:r>
              <a:rPr lang="en-US" sz="2400" dirty="0"/>
              <a:t>Cyber Attribution Graphs (CAG) are a representation of all of the paths that might traverse through the IAS communication </a:t>
            </a:r>
            <a:r>
              <a:rPr lang="en-US" sz="2400" dirty="0" smtClean="0"/>
              <a:t>network.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The graphs will be predefined for the training model and updated each time when there is an entity (node) sending new data.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84686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Secure Monitoring:</a:t>
            </a:r>
            <a:br>
              <a:rPr lang="en-US" altLang="en-US" sz="2800" b="1" dirty="0">
                <a:solidFill>
                  <a:srgbClr val="000000"/>
                </a:solidFill>
              </a:rPr>
            </a:br>
            <a:r>
              <a:rPr lang="en-US" altLang="en-US" sz="2800" b="1" dirty="0">
                <a:solidFill>
                  <a:srgbClr val="000000"/>
                </a:solidFill>
              </a:rPr>
              <a:t>Cyber Attribution Graphs (CAG)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We will model Cyber attribution as a graph where each node (sensors, systems, etc.) stores metadata of provenance—data source id, user access-level, user id, etc.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These </a:t>
            </a:r>
            <a:r>
              <a:rPr lang="en-US" sz="2400" dirty="0"/>
              <a:t>Cyber Attribution Graphs (CAG) are a representation of all of the paths that might traverse through the IAS communication </a:t>
            </a:r>
            <a:r>
              <a:rPr lang="en-US" sz="2400" dirty="0" smtClean="0"/>
              <a:t>network.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The graphs will be predefined for the training model and updated each time when there is an entity (node) sending new data.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24685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Cyber Attribution in IAS with CAG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2000" y="2514600"/>
            <a:ext cx="14848148" cy="938133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19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199" y="1333500"/>
            <a:ext cx="1204757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/Users/ganapathymani/Desktop/cyber_attribution_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0"/>
            <a:ext cx="8391454" cy="38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9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Motivation from NGC: </a:t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r>
              <a:rPr lang="en-US" altLang="en-US" sz="2800" b="1" dirty="0" smtClean="0">
                <a:solidFill>
                  <a:srgbClr val="000000"/>
                </a:solidFill>
              </a:rPr>
              <a:t>Securing </a:t>
            </a:r>
            <a:r>
              <a:rPr lang="en-US" altLang="en-US" sz="2800" b="1" smtClean="0">
                <a:solidFill>
                  <a:srgbClr val="000000"/>
                </a:solidFill>
              </a:rPr>
              <a:t>Intelligent Autonomous Systems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This project achieves NGC’s goal on secure mission-deployable autonomous systems: develop and continuously monitor mission plans, react based on mission profile, and achieve mission objectives even under </a:t>
            </a:r>
            <a:r>
              <a:rPr lang="en-US" altLang="en-US" dirty="0" smtClean="0">
                <a:solidFill>
                  <a:srgbClr val="000000"/>
                </a:solidFill>
              </a:rPr>
              <a:t>attacks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 smtClean="0"/>
              <a:t>Autonomous </a:t>
            </a:r>
            <a:r>
              <a:rPr lang="en-US" dirty="0"/>
              <a:t>operations and the rapid timing dynamics required of system responses </a:t>
            </a:r>
            <a:r>
              <a:rPr lang="en-US" dirty="0" smtClean="0"/>
              <a:t>present </a:t>
            </a:r>
            <a:r>
              <a:rPr lang="en-US" dirty="0"/>
              <a:t>new </a:t>
            </a:r>
            <a:r>
              <a:rPr lang="en-US" dirty="0" smtClean="0"/>
              <a:t>challenges in security and cyber attribution.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 smtClean="0"/>
              <a:t>The project operationalizes AI into </a:t>
            </a:r>
            <a:r>
              <a:rPr lang="en-US" dirty="0"/>
              <a:t>practical deployable systems </a:t>
            </a:r>
            <a:r>
              <a:rPr lang="en-US" dirty="0" smtClean="0"/>
              <a:t>through an </a:t>
            </a:r>
            <a:r>
              <a:rPr lang="en-US" dirty="0"/>
              <a:t>end-to-end systems-level design </a:t>
            </a:r>
            <a:r>
              <a:rPr lang="en-US" dirty="0" smtClean="0"/>
              <a:t>approach for security.</a:t>
            </a:r>
            <a:endParaRPr lang="en-US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 smtClean="0"/>
              <a:t>We implement multi-faceted </a:t>
            </a:r>
            <a:r>
              <a:rPr lang="en-US" dirty="0"/>
              <a:t>dimensions of </a:t>
            </a:r>
            <a:r>
              <a:rPr lang="en-US" dirty="0" smtClean="0"/>
              <a:t>AI/ML</a:t>
            </a:r>
            <a:r>
              <a:rPr lang="en-US" dirty="0"/>
              <a:t>, and scaling the appropriate level of AI/ML for effectively and efficiently meeting mission </a:t>
            </a:r>
            <a:r>
              <a:rPr lang="en-US" dirty="0" smtClean="0"/>
              <a:t>objectives under attacks.</a:t>
            </a:r>
            <a:endParaRPr lang="en-US" altLang="en-US" dirty="0"/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641" y="6104465"/>
            <a:ext cx="83053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kumimoji="0" lang="en-US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Paul</a:t>
            </a:r>
            <a:r>
              <a:rPr kumimoji="0" lang="en-US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kumimoji="0" lang="en-US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Conoval</a:t>
            </a:r>
            <a:r>
              <a:rPr kumimoji="0" lang="en-US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kumimoji="0" lang="en-US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”</a:t>
            </a:r>
            <a:r>
              <a:rPr lang="en-US" i="1" dirty="0" smtClean="0"/>
              <a:t>Integrating </a:t>
            </a:r>
            <a:r>
              <a:rPr lang="en-US" i="1" dirty="0"/>
              <a:t>Artificial Intelligence Capabilities into </a:t>
            </a:r>
            <a:r>
              <a:rPr lang="en-US" i="1" dirty="0" smtClean="0"/>
              <a:t>Deployable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Systems</a:t>
            </a:r>
            <a:r>
              <a:rPr lang="en-US" dirty="0" smtClean="0"/>
              <a:t>”</a:t>
            </a:r>
            <a:r>
              <a:rPr lang="en-US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Keynote given in IEEE 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AIKE </a:t>
            </a:r>
            <a:r>
              <a:rPr lang="en-US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2018, Laguna </a:t>
            </a:r>
            <a:r>
              <a:rPr lang="en-US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Hills, California,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Malicious Activity Detection with CAGs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The new data traversal graph will be compared to the known training graphs to find out any malicious activity.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We will create a new quantitative measure—Cyber Attribution Integrity (CAI)—that predicts the likelihood of the given data path of a graph being benign or malicious.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CAI will consist of the predictive probabilities of each edge in CAG from one node to another.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Fuzzy </a:t>
            </a:r>
            <a:r>
              <a:rPr lang="en-US" sz="2400" dirty="0"/>
              <a:t>matching between the generated probabilities and predefined training </a:t>
            </a:r>
            <a:r>
              <a:rPr lang="en-US" sz="2400" dirty="0" smtClean="0"/>
              <a:t>graphs used to determine </a:t>
            </a:r>
            <a:r>
              <a:rPr lang="en-US" sz="2400" dirty="0"/>
              <a:t>if there are any poisoning attacks or tampering in the </a:t>
            </a:r>
            <a:r>
              <a:rPr lang="en-US" sz="2400" dirty="0" smtClean="0"/>
              <a:t>data.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26384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Experiment: Malicious Activity Detection with CAGs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Objective: </a:t>
            </a:r>
            <a:r>
              <a:rPr lang="en-US" sz="2400" dirty="0" smtClean="0"/>
              <a:t>Using supervised learning, monitor and generate cyber attribution graphs with different entities, simulate known malware, and detect malicious behavior.  </a:t>
            </a:r>
            <a:endParaRPr lang="en-US" sz="2400" b="1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Input: </a:t>
            </a:r>
            <a:r>
              <a:rPr lang="en-US" sz="2400" dirty="0" smtClean="0"/>
              <a:t>Monitored and recorded graph data where </a:t>
            </a:r>
            <a:r>
              <a:rPr lang="en-US" sz="2400" dirty="0"/>
              <a:t>each node (sensors, systems, etc.) stores metadata of </a:t>
            </a:r>
            <a:r>
              <a:rPr lang="en-US" sz="2400" dirty="0" smtClean="0"/>
              <a:t>provenance—source </a:t>
            </a:r>
            <a:r>
              <a:rPr lang="en-US" sz="2400" dirty="0"/>
              <a:t>id, user access-level, user id, etc.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Output: </a:t>
            </a:r>
            <a:r>
              <a:rPr lang="en-US" sz="2400" dirty="0" smtClean="0"/>
              <a:t>A binary classification-</a:t>
            </a:r>
            <a:r>
              <a:rPr lang="mr-IN" sz="2400" dirty="0" smtClean="0"/>
              <a:t>–</a:t>
            </a:r>
            <a:r>
              <a:rPr lang="en-US" sz="2400" dirty="0" smtClean="0"/>
              <a:t>whether the given graph is malicious or benign. </a:t>
            </a:r>
            <a:endParaRPr lang="en-US" sz="2400" b="1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Experimental Setup: </a:t>
            </a:r>
            <a:r>
              <a:rPr lang="en-US" sz="2400" dirty="0" smtClean="0"/>
              <a:t>Fuzzy </a:t>
            </a:r>
            <a:r>
              <a:rPr lang="en-US" sz="2400" dirty="0"/>
              <a:t>matching between the generated </a:t>
            </a:r>
            <a:r>
              <a:rPr lang="en-US" sz="2400" dirty="0" smtClean="0"/>
              <a:t>predictive probabilities </a:t>
            </a:r>
            <a:r>
              <a:rPr lang="en-US" sz="2400" dirty="0"/>
              <a:t>and </a:t>
            </a:r>
            <a:r>
              <a:rPr lang="en-US" sz="2400" dirty="0" smtClean="0"/>
              <a:t>training graphs used to determine </a:t>
            </a:r>
            <a:r>
              <a:rPr lang="en-US" sz="2400" dirty="0"/>
              <a:t>if there are any poisoning attacks or tampering in the </a:t>
            </a:r>
            <a:r>
              <a:rPr lang="en-US" sz="2400" dirty="0" smtClean="0"/>
              <a:t>data.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91014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Adversarial Machine Learning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Poisoning Attacks: Offensive &amp; Defensive Strategies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02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>
                <a:solidFill>
                  <a:schemeClr val="tx1"/>
                </a:solidFill>
              </a:rPr>
              <a:t>Adversarial Machine </a:t>
            </a:r>
            <a:r>
              <a:rPr lang="en-US" sz="2800" b="1" dirty="0" smtClean="0">
                <a:solidFill>
                  <a:schemeClr val="tx1"/>
                </a:solidFill>
              </a:rPr>
              <a:t>Learning: Challenge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Attackers poison </a:t>
            </a:r>
            <a:r>
              <a:rPr lang="en-US" sz="2400" dirty="0"/>
              <a:t>training data to </a:t>
            </a:r>
            <a:r>
              <a:rPr lang="en-US" sz="2400" dirty="0" smtClean="0"/>
              <a:t>Misclassify inputs: the attackers tries to shift the decision of the model so that a specific class is misclassified.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11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Another insidious </a:t>
            </a:r>
            <a:r>
              <a:rPr lang="en-US" sz="2400" dirty="0"/>
              <a:t>attack </a:t>
            </a:r>
            <a:r>
              <a:rPr lang="en-US" sz="2400" dirty="0" smtClean="0"/>
              <a:t>is </a:t>
            </a:r>
            <a:r>
              <a:rPr lang="en-US" sz="2400" dirty="0"/>
              <a:t>the </a:t>
            </a:r>
            <a:r>
              <a:rPr lang="en-US" sz="2400" i="1" dirty="0"/>
              <a:t>backdoor or </a:t>
            </a:r>
            <a:r>
              <a:rPr lang="en-US" sz="2400" i="1" dirty="0" smtClean="0"/>
              <a:t>Trojan attack</a:t>
            </a:r>
            <a:r>
              <a:rPr lang="en-US" sz="2400" dirty="0" smtClean="0"/>
              <a:t>: the attackers make sure that the training data and validation performs normally but the model misbehaves only when backdoor key is present.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dirty="0" smtClean="0"/>
              <a:t>E.g. a </a:t>
            </a:r>
            <a:r>
              <a:rPr lang="en-US" dirty="0"/>
              <a:t>backdoor causes the model to misclassify a </a:t>
            </a:r>
            <a:r>
              <a:rPr lang="en-US" dirty="0" smtClean="0"/>
              <a:t>road sign as a different sign whenever there is a post-it note on top it. This type of backdoor </a:t>
            </a:r>
            <a:r>
              <a:rPr lang="en-US" dirty="0"/>
              <a:t>can result in disastrous </a:t>
            </a:r>
            <a:r>
              <a:rPr lang="en-US" dirty="0" smtClean="0"/>
              <a:t>outcome for </a:t>
            </a:r>
            <a:r>
              <a:rPr lang="en-US" dirty="0"/>
              <a:t>autonomous </a:t>
            </a:r>
            <a:r>
              <a:rPr lang="en-US" dirty="0" smtClean="0"/>
              <a:t>vehicles.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sz="11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Poisoning data also reduces </a:t>
            </a:r>
            <a:r>
              <a:rPr lang="en-US" sz="2400" dirty="0"/>
              <a:t>model </a:t>
            </a:r>
            <a:r>
              <a:rPr lang="en-US" sz="2400" dirty="0" smtClean="0"/>
              <a:t>performance: attacker tries to minimize the accuracy of the model, rendering it unusable in real-time scenarios. </a:t>
            </a: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6349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>
                <a:solidFill>
                  <a:schemeClr val="tx1"/>
                </a:solidFill>
              </a:rPr>
              <a:t>Adversarial Machine </a:t>
            </a:r>
            <a:r>
              <a:rPr lang="en-US" sz="2800" b="1" dirty="0" smtClean="0">
                <a:solidFill>
                  <a:schemeClr val="tx1"/>
                </a:solidFill>
              </a:rPr>
              <a:t>Learning: Solution Overview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will generate offensive models to infiltrate training set and observe the progression of the attacks in various states of learning.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will design counter measures to isolate the poisonous data by using outlier detection algorithms and </a:t>
            </a:r>
            <a:r>
              <a:rPr lang="en-US" sz="2400" dirty="0" smtClean="0"/>
              <a:t>clustering.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will implement a fuzzy matching technique with </a:t>
            </a:r>
            <a:r>
              <a:rPr lang="en-US" sz="2400" dirty="0" smtClean="0"/>
              <a:t>knowledge </a:t>
            </a:r>
            <a:r>
              <a:rPr lang="en-US" sz="2400" dirty="0"/>
              <a:t>base of training set manipulations to identify potential intrusions in training sets.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will define metrics to quantify trustworthiness of the data </a:t>
            </a:r>
            <a:r>
              <a:rPr lang="en-US" sz="2400" dirty="0" smtClean="0"/>
              <a:t>originating </a:t>
            </a:r>
            <a:r>
              <a:rPr lang="en-US" sz="2400" dirty="0"/>
              <a:t>from trusted or untrusted system, verified or unverified data format, etc. </a:t>
            </a:r>
            <a:endParaRPr lang="en-US" sz="2400" dirty="0" smtClean="0"/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44333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Poisoning &amp; Evasion Attacks (Collaboration with Prof. Clifton)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In poisoning attacks, attackers try to influence, learn, and corrupt the machine learning model through </a:t>
            </a:r>
            <a:r>
              <a:rPr lang="en-US" sz="2400" b="1" dirty="0" smtClean="0"/>
              <a:t>training</a:t>
            </a:r>
            <a:r>
              <a:rPr lang="en-US" sz="2400" dirty="0" smtClean="0"/>
              <a:t> data.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In evasion attacks, the attacker does not tamper with the machine learning model but they produce adversary selected inputs for </a:t>
            </a:r>
            <a:r>
              <a:rPr lang="en-US" sz="2400" b="1" dirty="0" smtClean="0"/>
              <a:t>testing</a:t>
            </a:r>
            <a:r>
              <a:rPr lang="en-US" sz="2400" dirty="0" smtClean="0"/>
              <a:t> phase. </a:t>
            </a: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44" y="2300736"/>
            <a:ext cx="5754415" cy="1680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04" y="5026310"/>
            <a:ext cx="4634693" cy="17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66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Poisoning &amp; Evasion Attacks: Offensive Strategy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In order to facilitate an effective defense against poisoning attacks, we will first implement an attack: optimize the data perturbation to the minimum to corrupt the machine learning model.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Optimization-based poisoning attacks: We will characterize the attack strategy with </a:t>
            </a:r>
            <a:r>
              <a:rPr lang="en-US" sz="2400" b="1" i="1" dirty="0" err="1" smtClean="0"/>
              <a:t>bilevel</a:t>
            </a:r>
            <a:r>
              <a:rPr lang="en-US" sz="2400" b="1" i="1" dirty="0" smtClean="0"/>
              <a:t> optimization</a:t>
            </a:r>
            <a:r>
              <a:rPr lang="en-US" sz="2400" dirty="0" smtClean="0"/>
              <a:t> </a:t>
            </a:r>
            <a:r>
              <a:rPr lang="en-US" sz="2400" dirty="0"/>
              <a:t>problem </a:t>
            </a:r>
            <a:r>
              <a:rPr lang="en-US" sz="2400" dirty="0" smtClean="0"/>
              <a:t>and we will solve it with iteratively optimizing </a:t>
            </a:r>
            <a:r>
              <a:rPr lang="en-US" sz="2400" dirty="0"/>
              <a:t>one poisoning sample at a time through gradient </a:t>
            </a:r>
            <a:r>
              <a:rPr lang="en-US" sz="2400" dirty="0" smtClean="0"/>
              <a:t>ascent.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With this, we will also implement Baseline Gradient Decent (BGD) attack where poisoning attack will take place in regression setting.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40700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Poisoning &amp; Evasion Attacks: Defensive Strategy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We will employ k-Nearest Neighbors (</a:t>
            </a:r>
            <a:r>
              <a:rPr lang="en-US" sz="2400" dirty="0" err="1" smtClean="0"/>
              <a:t>kNN</a:t>
            </a:r>
            <a:r>
              <a:rPr lang="en-US" sz="2400" dirty="0" smtClean="0"/>
              <a:t>) algorithm to identify outliers in testing and training data.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Cosine </a:t>
            </a:r>
            <a:r>
              <a:rPr lang="en-US" sz="2400" dirty="0"/>
              <a:t>similarities from the </a:t>
            </a:r>
            <a:r>
              <a:rPr lang="en-US" sz="2400" dirty="0" smtClean="0"/>
              <a:t>testing/training samples </a:t>
            </a:r>
            <a:r>
              <a:rPr lang="en-US" sz="2400" dirty="0"/>
              <a:t>to every single </a:t>
            </a:r>
            <a:r>
              <a:rPr lang="en-US" sz="2400" dirty="0" smtClean="0"/>
              <a:t>new training/testing samples </a:t>
            </a:r>
            <a:r>
              <a:rPr lang="en-US" sz="2400" dirty="0"/>
              <a:t>are </a:t>
            </a:r>
            <a:r>
              <a:rPr lang="en-US" sz="2400" dirty="0" smtClean="0"/>
              <a:t>calculated.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k-nearest neighbor of the testing sample is selected, where k is an integer that can be determined through elbow </a:t>
            </a:r>
            <a:r>
              <a:rPr lang="en-US" sz="2400" dirty="0" smtClean="0"/>
              <a:t>method.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most frequent classes of these K neighbors is assigned to the test sample i.e., the testing sample is assigned to the class D if it is most frequently occurring label in k nearest training samples.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60314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Poisoning &amp; Evasion Attacks: Defensive Strategy for Partially Trusted Data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When training data is obtained from untrusted sources (customer behavior profile and crowdsourced data), it may be prone poisoning attacks.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It is vital </a:t>
            </a:r>
            <a:r>
              <a:rPr lang="en-US" sz="2400" dirty="0"/>
              <a:t>to detect when models have been poisoned or tampered with </a:t>
            </a:r>
            <a:r>
              <a:rPr lang="en-US" sz="2400" dirty="0" smtClean="0"/>
              <a:t>when </a:t>
            </a:r>
            <a:r>
              <a:rPr lang="en-US" sz="2400" dirty="0"/>
              <a:t>they are trained by untrusted </a:t>
            </a:r>
            <a:r>
              <a:rPr lang="en-US" sz="2400" dirty="0" smtClean="0"/>
              <a:t>sources.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Overview of the poisoning attacks detection</a:t>
            </a:r>
            <a:endParaRPr lang="en-US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6" y="4327684"/>
            <a:ext cx="7994350" cy="2059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496865"/>
            <a:ext cx="3478707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Image source: IBM Adversarial </a:t>
            </a:r>
            <a:r>
              <a:rPr lang="en-US" sz="1200" dirty="0"/>
              <a:t>Machine Learning 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64063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Poisoning &amp; Evasion Attacks: Defensive Strategy for Partially Trusted Data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Segment the training data into several groups based on provenance data. The probability of poisoning is highly correlated in across samples in each group.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11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Data points in each segment </a:t>
            </a:r>
            <a:r>
              <a:rPr lang="en-US" sz="2400" dirty="0"/>
              <a:t>are evaluated by </a:t>
            </a:r>
            <a:r>
              <a:rPr lang="en-US" sz="2400" dirty="0" smtClean="0"/>
              <a:t>comparing the </a:t>
            </a:r>
            <a:r>
              <a:rPr lang="en-US" sz="2400" dirty="0"/>
              <a:t>performance of the classifier trained with and without </a:t>
            </a:r>
            <a:r>
              <a:rPr lang="en-US" sz="2400" dirty="0" smtClean="0"/>
              <a:t>that group.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11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Using Reject </a:t>
            </a:r>
            <a:r>
              <a:rPr lang="en-US" sz="2400" dirty="0"/>
              <a:t>on Negative Impact (RONI</a:t>
            </a:r>
            <a:r>
              <a:rPr lang="en-US" sz="2400" dirty="0" smtClean="0"/>
              <a:t>), we evaluate </a:t>
            </a:r>
            <a:r>
              <a:rPr lang="en-US" sz="2400" dirty="0"/>
              <a:t>the effect of individual data points on the performance of the final classifier.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11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By </a:t>
            </a:r>
            <a:r>
              <a:rPr lang="en-US" sz="2400" dirty="0"/>
              <a:t>using provenance data, our method </a:t>
            </a:r>
            <a:r>
              <a:rPr lang="en-US" sz="2400" dirty="0" smtClean="0"/>
              <a:t>can properly group data points </a:t>
            </a:r>
            <a:r>
              <a:rPr lang="en-US" sz="2400" dirty="0"/>
              <a:t>together and </a:t>
            </a:r>
            <a:r>
              <a:rPr lang="en-US" sz="2400" dirty="0" smtClean="0"/>
              <a:t>compute their </a:t>
            </a:r>
            <a:r>
              <a:rPr lang="en-US" sz="2400" dirty="0"/>
              <a:t>cumulative effect on the </a:t>
            </a:r>
            <a:r>
              <a:rPr lang="en-US" sz="2400" dirty="0" smtClean="0"/>
              <a:t>classifier. It increases </a:t>
            </a:r>
            <a:r>
              <a:rPr lang="en-US" sz="2400" dirty="0"/>
              <a:t>detection rates and </a:t>
            </a:r>
            <a:r>
              <a:rPr lang="en-US" sz="2400" dirty="0" smtClean="0"/>
              <a:t>reduces </a:t>
            </a:r>
            <a:r>
              <a:rPr lang="en-US" sz="2400" dirty="0"/>
              <a:t>computational costs</a:t>
            </a:r>
            <a:r>
              <a:rPr lang="en-US" sz="2400" dirty="0" smtClean="0"/>
              <a:t>.</a:t>
            </a: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29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09471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Collaboration with NGC, MIT, and</a:t>
            </a:r>
            <a:b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Purdue Faculty</a:t>
            </a:r>
            <a:r>
              <a:rPr lang="en-US" altLang="en-US" sz="2800" b="1" baseline="30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This project’s goals are developed based on the discussions with Paul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Conoval</a:t>
            </a:r>
            <a:r>
              <a:rPr lang="en-US" altLang="en-US" sz="2400" dirty="0" smtClean="0">
                <a:solidFill>
                  <a:srgbClr val="000000"/>
                </a:solidFill>
              </a:rPr>
              <a:t>, Jason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Kobes</a:t>
            </a:r>
            <a:r>
              <a:rPr lang="en-US" altLang="en-US" sz="2400" dirty="0" smtClean="0">
                <a:solidFill>
                  <a:srgbClr val="000000"/>
                </a:solidFill>
              </a:rPr>
              <a:t>, and Bob Pike. We will continue update them about the projects.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We will collaborate with Dr. </a:t>
            </a:r>
            <a:r>
              <a:rPr lang="en-US" altLang="en-US" sz="2400" dirty="0" err="1">
                <a:solidFill>
                  <a:srgbClr val="000000"/>
                </a:solidFill>
              </a:rPr>
              <a:t>Lalana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Kegal</a:t>
            </a:r>
            <a:r>
              <a:rPr lang="en-US" altLang="en-US" sz="2400" dirty="0">
                <a:solidFill>
                  <a:srgbClr val="000000"/>
                </a:solidFill>
              </a:rPr>
              <a:t> from MIT on developing provenance ontology </a:t>
            </a:r>
            <a:r>
              <a:rPr lang="en-US" altLang="en-US" sz="2400" dirty="0" smtClean="0">
                <a:solidFill>
                  <a:srgbClr val="000000"/>
                </a:solidFill>
              </a:rPr>
              <a:t>to enhance security and trustworthiness of IAS.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We </a:t>
            </a:r>
            <a:r>
              <a:rPr lang="en-US" altLang="en-US" sz="2400" dirty="0">
                <a:solidFill>
                  <a:srgbClr val="000000"/>
                </a:solidFill>
              </a:rPr>
              <a:t>will work with Prof. Christopher </a:t>
            </a:r>
            <a:r>
              <a:rPr lang="en-US" altLang="en-US" sz="2400" dirty="0" smtClean="0">
                <a:solidFill>
                  <a:srgbClr val="000000"/>
                </a:solidFill>
              </a:rPr>
              <a:t>Clifton</a:t>
            </a:r>
            <a:r>
              <a:rPr lang="en-US" altLang="en-US" sz="2400" baseline="30000" dirty="0" smtClean="0">
                <a:solidFill>
                  <a:srgbClr val="000000"/>
                </a:solidFill>
              </a:rPr>
              <a:t>*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on </a:t>
            </a:r>
            <a:r>
              <a:rPr lang="en-US" altLang="en-US" sz="2400" dirty="0" smtClean="0">
                <a:solidFill>
                  <a:srgbClr val="000000"/>
                </a:solidFill>
              </a:rPr>
              <a:t>poisoning attacks on machine learning model—offensive and defensive strategies.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We will work </a:t>
            </a:r>
            <a:r>
              <a:rPr lang="en-US" altLang="en-US" sz="2400" dirty="0">
                <a:solidFill>
                  <a:srgbClr val="000000"/>
                </a:solidFill>
              </a:rPr>
              <a:t>with Prof. Christopher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Yeomans</a:t>
            </a:r>
            <a:r>
              <a:rPr lang="en-US" altLang="en-US" sz="2400" baseline="30000" dirty="0" smtClean="0">
                <a:solidFill>
                  <a:srgbClr val="000000"/>
                </a:solidFill>
              </a:rPr>
              <a:t>*</a:t>
            </a:r>
            <a:r>
              <a:rPr lang="en-US" altLang="en-US" sz="2400" dirty="0" smtClean="0">
                <a:solidFill>
                  <a:srgbClr val="000000"/>
                </a:solidFill>
              </a:rPr>
              <a:t> from Philosophy Department in cognitive autonomy.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indent="-739775" algn="just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1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Experiment: </a:t>
            </a:r>
            <a:r>
              <a:rPr lang="en-US" altLang="en-US" sz="2800" b="1" dirty="0">
                <a:solidFill>
                  <a:srgbClr val="000000"/>
                </a:solidFill>
              </a:rPr>
              <a:t>Poisoning &amp; Evasion Attacks</a:t>
            </a: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Objective: </a:t>
            </a:r>
            <a:r>
              <a:rPr lang="en-US" sz="2400" dirty="0" smtClean="0"/>
              <a:t>Create an offensive mechanism to efficiently poison training data and design a defensive mechanism for detecting poisoning and evasion attacks. </a:t>
            </a:r>
            <a:endParaRPr lang="en-US" sz="2400" b="1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Input: </a:t>
            </a:r>
            <a:r>
              <a:rPr lang="en-US" sz="2400" dirty="0" smtClean="0"/>
              <a:t>Featured datasets (datasets that are already categorized with features) with training and testing samples. </a:t>
            </a:r>
            <a:endParaRPr lang="en-US" sz="2400" dirty="0"/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Output: </a:t>
            </a:r>
            <a:r>
              <a:rPr lang="en-US" sz="2400" dirty="0" smtClean="0"/>
              <a:t>Percentage of poisonous samples required to poison training data, accuracy of techniques in detecting poisonous and evasion attacks. </a:t>
            </a:r>
            <a:endParaRPr lang="en-US" sz="2400" b="1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Experimental Setup: </a:t>
            </a:r>
            <a:r>
              <a:rPr lang="en-US" sz="2400" dirty="0" smtClean="0"/>
              <a:t>Data collection kernel drivers for windows and </a:t>
            </a:r>
            <a:r>
              <a:rPr lang="en-US" sz="2400" dirty="0" err="1" smtClean="0"/>
              <a:t>LiME</a:t>
            </a:r>
            <a:r>
              <a:rPr lang="en-US" sz="2400" dirty="0" smtClean="0"/>
              <a:t> for Linux to collect benign and malicious samples. 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519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Cognitive Computing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olutions based deep learning &amp; light-weight Machine Learning models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4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Cognitive Computing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Solutions based </a:t>
            </a:r>
            <a:r>
              <a:rPr lang="en-US" sz="2400" b="1" dirty="0" smtClean="0">
                <a:solidFill>
                  <a:srgbClr val="FF0000"/>
                </a:solidFill>
              </a:rPr>
              <a:t>deep learning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&amp; light-weight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Machine Learning models</a:t>
            </a:r>
          </a:p>
        </p:txBody>
      </p:sp>
    </p:spTree>
    <p:extLst>
      <p:ext uri="{BB962C8B-B14F-4D97-AF65-F5344CB8AC3E}">
        <p14:creationId xmlns:p14="http://schemas.microsoft.com/office/powerpoint/2010/main" val="161284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183548"/>
            <a:ext cx="8744989" cy="55528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Order-aware </a:t>
            </a:r>
            <a:r>
              <a:rPr lang="en-US" sz="1800" dirty="0"/>
              <a:t>Recognition Problem: Refers to incapacity of distinguishing sequences after certain length.</a:t>
            </a:r>
          </a:p>
          <a:p>
            <a:r>
              <a:rPr lang="en-US" sz="1800" dirty="0"/>
              <a:t>Different ordered sequences </a:t>
            </a:r>
            <a:r>
              <a:rPr lang="en-US" sz="1800" i="1" dirty="0" err="1"/>
              <a:t>abcba</a:t>
            </a:r>
            <a:r>
              <a:rPr lang="en-US" sz="1800" dirty="0"/>
              <a:t>, </a:t>
            </a:r>
            <a:r>
              <a:rPr lang="en-US" sz="1800" i="1" dirty="0" err="1"/>
              <a:t>cbabc</a:t>
            </a:r>
            <a:r>
              <a:rPr lang="en-US" sz="1800" dirty="0"/>
              <a:t> and </a:t>
            </a:r>
            <a:r>
              <a:rPr lang="en-US" sz="1800" i="1" dirty="0" err="1"/>
              <a:t>bcbab</a:t>
            </a:r>
            <a:r>
              <a:rPr lang="en-US" sz="1800" i="1" dirty="0"/>
              <a:t> produce the same </a:t>
            </a:r>
            <a:r>
              <a:rPr lang="en-US" sz="1800" dirty="0"/>
              <a:t>set of 2-tuple adjacent events.</a:t>
            </a:r>
          </a:p>
          <a:p>
            <a:r>
              <a:rPr lang="en-US" sz="1800" dirty="0"/>
              <a:t> Clearly, methods able to analyze sequences of length 2 or less can not discern among these three different ordered sequences. Obvious if we consider the set of 3-tuple adjacent events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N-gram and N-order HMM based approaches can distinguish among sequences of length less than or equal N. Due to limitations on their algorithms N is usually small. </a:t>
            </a:r>
          </a:p>
          <a:p>
            <a:endParaRPr lang="en-US" sz="2400" dirty="0"/>
          </a:p>
          <a:p>
            <a:pPr lvl="1" algn="just"/>
            <a:endParaRPr lang="en-US" sz="1800" dirty="0"/>
          </a:p>
          <a:p>
            <a:pPr lvl="1" algn="just"/>
            <a:endParaRPr lang="en-US" sz="1800" dirty="0"/>
          </a:p>
          <a:p>
            <a:pPr lvl="2"/>
            <a:endParaRPr lang="en-US" sz="1800" dirty="0"/>
          </a:p>
        </p:txBody>
      </p:sp>
      <p:pic>
        <p:nvPicPr>
          <p:cNvPr id="6" name="Picture 5" descr="Screen Shot 2018-05-04 at 2.16.57 AM.png">
            <a:extLst>
              <a:ext uri="{FF2B5EF4-FFF2-40B4-BE49-F238E27FC236}">
                <a16:creationId xmlns="" xmlns:a16="http://schemas.microsoft.com/office/drawing/2014/main" id="{D23DA70A-B5A1-B544-B223-629C9B0B1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9" y="3756070"/>
            <a:ext cx="3032481" cy="956749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CE2A6681-1423-1F45-8848-B3E0152676F0}"/>
              </a:ext>
            </a:extLst>
          </p:cNvPr>
          <p:cNvSpPr/>
          <p:nvPr/>
        </p:nvSpPr>
        <p:spPr>
          <a:xfrm>
            <a:off x="4237541" y="4042249"/>
            <a:ext cx="512805" cy="408663"/>
          </a:xfrm>
          <a:prstGeom prst="rightArrow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rtlCol="0" anchor="ctr"/>
          <a:lstStyle/>
          <a:p>
            <a:pPr algn="ctr"/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32CF69-4ED5-3A4A-AF72-0808515FB97D}"/>
              </a:ext>
            </a:extLst>
          </p:cNvPr>
          <p:cNvSpPr txBox="1"/>
          <p:nvPr/>
        </p:nvSpPr>
        <p:spPr>
          <a:xfrm>
            <a:off x="4817598" y="3850722"/>
            <a:ext cx="3630431" cy="7386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Sequences of length 2 might be considered non-anomalous, while sequences of length 3 are anomalous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99884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Types of </a:t>
            </a:r>
            <a:r>
              <a:rPr lang="en-US" b="1" dirty="0" smtClean="0">
                <a:solidFill>
                  <a:schemeClr val="tx1"/>
                </a:solidFill>
              </a:rPr>
              <a:t>attacks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183548"/>
            <a:ext cx="8744989" cy="5552899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smtClean="0"/>
              <a:t>Mimicry </a:t>
            </a:r>
            <a:r>
              <a:rPr lang="en-US" sz="1800" b="1" dirty="0"/>
              <a:t>attacks: </a:t>
            </a:r>
          </a:p>
          <a:p>
            <a:pPr lvl="1" algn="just"/>
            <a:r>
              <a:rPr lang="en-US" sz="1800" dirty="0"/>
              <a:t>Attacker has knowledge of the detection algorithm and attempts to avoid detection while accomplish their attack goals.</a:t>
            </a:r>
          </a:p>
          <a:p>
            <a:pPr lvl="1" algn="just"/>
            <a:r>
              <a:rPr lang="en-US" sz="1800" dirty="0"/>
              <a:t>Event sequences are crafted to conduct </a:t>
            </a:r>
            <a:r>
              <a:rPr lang="en-US" sz="1800" dirty="0" smtClean="0"/>
              <a:t>attacks. </a:t>
            </a:r>
            <a:r>
              <a:rPr lang="en-US" sz="1800" dirty="0"/>
              <a:t>For example, the shortest six-event (system calls) malicious sequence</a:t>
            </a:r>
            <a:r>
              <a:rPr lang="en-US" sz="1800" i="1" dirty="0"/>
              <a:t>: namely</a:t>
            </a:r>
            <a:r>
              <a:rPr lang="en-US" sz="1800" dirty="0"/>
              <a:t>, </a:t>
            </a:r>
            <a:r>
              <a:rPr lang="en-US" sz="1800" i="1" dirty="0" err="1"/>
              <a:t>chroo</a:t>
            </a:r>
            <a:r>
              <a:rPr lang="en-US" sz="1800" dirty="0" err="1"/>
              <a:t>t</a:t>
            </a:r>
            <a:r>
              <a:rPr lang="en-US" sz="1800" dirty="0"/>
              <a:t>, </a:t>
            </a:r>
            <a:r>
              <a:rPr lang="en-US" sz="1800" i="1" dirty="0" err="1"/>
              <a:t>chdir</a:t>
            </a:r>
            <a:r>
              <a:rPr lang="en-US" sz="1800" dirty="0"/>
              <a:t>, </a:t>
            </a:r>
            <a:r>
              <a:rPr lang="en-US" sz="1800" i="1" dirty="0" err="1"/>
              <a:t>chroot</a:t>
            </a:r>
            <a:r>
              <a:rPr lang="en-US" sz="1800" dirty="0"/>
              <a:t>, </a:t>
            </a:r>
            <a:r>
              <a:rPr lang="en-US" sz="1800" i="1" dirty="0"/>
              <a:t>open</a:t>
            </a:r>
            <a:r>
              <a:rPr lang="en-US" sz="1800" dirty="0"/>
              <a:t>, </a:t>
            </a:r>
            <a:r>
              <a:rPr lang="en-US" sz="1800" i="1" dirty="0"/>
              <a:t>write</a:t>
            </a:r>
            <a:r>
              <a:rPr lang="en-US" sz="1800" dirty="0"/>
              <a:t>, </a:t>
            </a:r>
            <a:r>
              <a:rPr lang="en-US" sz="1800" i="1" dirty="0" smtClean="0"/>
              <a:t>close</a:t>
            </a:r>
            <a:r>
              <a:rPr lang="en-US" sz="1800" baseline="30000" dirty="0"/>
              <a:t>1</a:t>
            </a:r>
            <a:r>
              <a:rPr lang="en-US" sz="1800" i="1" dirty="0" smtClean="0"/>
              <a:t>.</a:t>
            </a:r>
            <a:endParaRPr lang="en-US" sz="1800" i="1" dirty="0"/>
          </a:p>
          <a:p>
            <a:pPr lvl="1" algn="just"/>
            <a:r>
              <a:rPr lang="en-US" sz="1800" dirty="0"/>
              <a:t>Adversaries can insert No Operation (NOP) events </a:t>
            </a:r>
            <a:r>
              <a:rPr lang="en-US" sz="1800" dirty="0" smtClean="0"/>
              <a:t>to make sequences of variable length and longer than expected.</a:t>
            </a:r>
            <a:endParaRPr lang="en-US" sz="1800" i="1" dirty="0"/>
          </a:p>
          <a:p>
            <a:pPr algn="just"/>
            <a:r>
              <a:rPr lang="en-US" sz="1800" b="1" dirty="0"/>
              <a:t>Advanced Persistent Threats: </a:t>
            </a:r>
          </a:p>
          <a:p>
            <a:pPr lvl="1" algn="just"/>
            <a:r>
              <a:rPr lang="en-US" sz="1800" dirty="0"/>
              <a:t>Requires a high degree of covertness over a long period of time.</a:t>
            </a:r>
          </a:p>
          <a:p>
            <a:pPr lvl="1" algn="just"/>
            <a:r>
              <a:rPr lang="en-US" sz="1800" dirty="0"/>
              <a:t>Involves an external command and control system that continuously monitors and extract data from the target.</a:t>
            </a:r>
          </a:p>
          <a:p>
            <a:pPr lvl="1" algn="just"/>
            <a:r>
              <a:rPr lang="en-US" sz="1800" dirty="0" smtClean="0"/>
              <a:t>The events of the attack form variable length sequences that span for long periods of time.</a:t>
            </a:r>
            <a:endParaRPr lang="en-US" sz="1800" dirty="0"/>
          </a:p>
          <a:p>
            <a:pPr lvl="1" algn="just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5EC3E9-4DBE-4E4A-9435-05348B5F47E8}"/>
              </a:ext>
            </a:extLst>
          </p:cNvPr>
          <p:cNvSpPr txBox="1"/>
          <p:nvPr/>
        </p:nvSpPr>
        <p:spPr>
          <a:xfrm>
            <a:off x="821814" y="6164160"/>
            <a:ext cx="573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D. Yao. "Anomaly Detection As a Service: Challenges, Advances, and Opportunities." Morgan and Claypool Publishers. 2018.</a:t>
            </a: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9873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Approach </a:t>
            </a:r>
            <a:r>
              <a:rPr lang="en-US" b="1" dirty="0" smtClean="0">
                <a:solidFill>
                  <a:schemeClr val="tx1"/>
                </a:solidFill>
              </a:rPr>
              <a:t>Overview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2E5E3CF2-19A3-4749-B30B-F985FD05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6" y="1240892"/>
            <a:ext cx="8616838" cy="4352544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Deep </a:t>
            </a:r>
            <a:r>
              <a:rPr lang="en-US" sz="1800" dirty="0"/>
              <a:t>Learning based approach for the detection of unexpected sequences of events in the system.</a:t>
            </a:r>
          </a:p>
          <a:p>
            <a:pPr algn="just"/>
            <a:r>
              <a:rPr lang="en-US" sz="1800" dirty="0"/>
              <a:t>Answer </a:t>
            </a:r>
            <a:r>
              <a:rPr lang="en-US" sz="1800" b="1" dirty="0"/>
              <a:t>the anomaly detection problem </a:t>
            </a:r>
            <a:r>
              <a:rPr lang="en-US" sz="1800" dirty="0"/>
              <a:t>of given a sequence of system events </a:t>
            </a:r>
            <a:r>
              <a:rPr lang="en-US" sz="1800" i="1" dirty="0"/>
              <a:t>e</a:t>
            </a:r>
            <a:r>
              <a:rPr lang="en-US" sz="1800" i="1" baseline="-25000" dirty="0"/>
              <a:t>1</a:t>
            </a:r>
            <a:r>
              <a:rPr lang="en-US" sz="1800" i="1" dirty="0"/>
              <a:t>e</a:t>
            </a:r>
            <a:r>
              <a:rPr lang="en-US" sz="1800" i="1" baseline="-25000" dirty="0"/>
              <a:t>2</a:t>
            </a:r>
            <a:r>
              <a:rPr lang="en-US" sz="1800" i="1" dirty="0"/>
              <a:t>e</a:t>
            </a:r>
            <a:r>
              <a:rPr lang="en-US" sz="1800" i="1" baseline="-25000" dirty="0"/>
              <a:t>3</a:t>
            </a:r>
            <a:r>
              <a:rPr lang="mr-IN" sz="1800" i="1" dirty="0"/>
              <a:t>…</a:t>
            </a:r>
            <a:r>
              <a:rPr lang="en-US" sz="1800" i="1" dirty="0"/>
              <a:t>e</a:t>
            </a:r>
            <a:r>
              <a:rPr lang="en-US" sz="1800" i="1" baseline="-25000" dirty="0"/>
              <a:t>k-1</a:t>
            </a:r>
            <a:r>
              <a:rPr lang="en-US" sz="1800" i="1" dirty="0"/>
              <a:t> </a:t>
            </a:r>
            <a:r>
              <a:rPr lang="en-US" sz="1800" b="1" dirty="0"/>
              <a:t>whether or not the sequence </a:t>
            </a:r>
            <a:r>
              <a:rPr lang="en-US" sz="1800" i="1" dirty="0"/>
              <a:t>e</a:t>
            </a:r>
            <a:r>
              <a:rPr lang="en-US" sz="1800" i="1" baseline="-25000" dirty="0"/>
              <a:t>1</a:t>
            </a:r>
            <a:r>
              <a:rPr lang="en-US" sz="1800" i="1" dirty="0"/>
              <a:t>e</a:t>
            </a:r>
            <a:r>
              <a:rPr lang="en-US" sz="1800" i="1" baseline="-25000" dirty="0"/>
              <a:t>2</a:t>
            </a:r>
            <a:r>
              <a:rPr lang="en-US" sz="1800" i="1" dirty="0"/>
              <a:t>e</a:t>
            </a:r>
            <a:r>
              <a:rPr lang="en-US" sz="1800" i="1" baseline="-25000" dirty="0"/>
              <a:t>3</a:t>
            </a:r>
            <a:r>
              <a:rPr lang="mr-IN" sz="1800" i="1" dirty="0"/>
              <a:t>…</a:t>
            </a:r>
            <a:r>
              <a:rPr lang="en-US" sz="1800" i="1" dirty="0" err="1"/>
              <a:t>e</a:t>
            </a:r>
            <a:r>
              <a:rPr lang="en-US" sz="1800" i="1" baseline="-25000" dirty="0" err="1"/>
              <a:t>k</a:t>
            </a:r>
            <a:r>
              <a:rPr lang="en-US" sz="1800" b="1" dirty="0"/>
              <a:t> should occur</a:t>
            </a:r>
            <a:r>
              <a:rPr lang="en-US" sz="1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61719F-94FF-B240-AB86-5B0AE8A0C91D}"/>
              </a:ext>
            </a:extLst>
          </p:cNvPr>
          <p:cNvSpPr/>
          <p:nvPr/>
        </p:nvSpPr>
        <p:spPr>
          <a:xfrm flipH="1">
            <a:off x="3545926" y="3961859"/>
            <a:ext cx="122093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E319FC-DB42-3F40-937D-DDF5536E0955}"/>
              </a:ext>
            </a:extLst>
          </p:cNvPr>
          <p:cNvSpPr/>
          <p:nvPr/>
        </p:nvSpPr>
        <p:spPr>
          <a:xfrm flipH="1">
            <a:off x="3726208" y="3961859"/>
            <a:ext cx="122093" cy="8864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C9989EC-95B5-6744-B82A-FF160196715A}"/>
              </a:ext>
            </a:extLst>
          </p:cNvPr>
          <p:cNvSpPr/>
          <p:nvPr/>
        </p:nvSpPr>
        <p:spPr>
          <a:xfrm flipH="1">
            <a:off x="3906489" y="3961859"/>
            <a:ext cx="122093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9847776-5379-3A4D-B58E-30AB3CEB3011}"/>
              </a:ext>
            </a:extLst>
          </p:cNvPr>
          <p:cNvSpPr/>
          <p:nvPr/>
        </p:nvSpPr>
        <p:spPr>
          <a:xfrm flipH="1">
            <a:off x="4086770" y="3961859"/>
            <a:ext cx="122093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BE25D8F-E146-9641-B7CA-67A35F4A9E07}"/>
              </a:ext>
            </a:extLst>
          </p:cNvPr>
          <p:cNvSpPr/>
          <p:nvPr/>
        </p:nvSpPr>
        <p:spPr>
          <a:xfrm flipH="1">
            <a:off x="4271698" y="3961859"/>
            <a:ext cx="122093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62E6869-F21A-6449-928D-DCFECE1C92AC}"/>
              </a:ext>
            </a:extLst>
          </p:cNvPr>
          <p:cNvSpPr/>
          <p:nvPr/>
        </p:nvSpPr>
        <p:spPr>
          <a:xfrm flipH="1">
            <a:off x="4762828" y="3961859"/>
            <a:ext cx="122093" cy="8864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99215B8-C83E-524F-B654-52DE1E8CD07A}"/>
              </a:ext>
            </a:extLst>
          </p:cNvPr>
          <p:cNvSpPr/>
          <p:nvPr/>
        </p:nvSpPr>
        <p:spPr>
          <a:xfrm flipH="1">
            <a:off x="4938463" y="3961859"/>
            <a:ext cx="122093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84EF472-34D2-684A-9694-04748825733C}"/>
              </a:ext>
            </a:extLst>
          </p:cNvPr>
          <p:cNvSpPr/>
          <p:nvPr/>
        </p:nvSpPr>
        <p:spPr>
          <a:xfrm flipH="1">
            <a:off x="5118744" y="3961859"/>
            <a:ext cx="122093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15C0AD8-53A3-C64E-9482-9F98B834B660}"/>
              </a:ext>
            </a:extLst>
          </p:cNvPr>
          <p:cNvSpPr/>
          <p:nvPr/>
        </p:nvSpPr>
        <p:spPr>
          <a:xfrm>
            <a:off x="4435236" y="4412243"/>
            <a:ext cx="5715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28417BC-C557-9A43-84BF-A2BEB83BFBCE}"/>
              </a:ext>
            </a:extLst>
          </p:cNvPr>
          <p:cNvSpPr txBox="1"/>
          <p:nvPr/>
        </p:nvSpPr>
        <p:spPr>
          <a:xfrm>
            <a:off x="1610227" y="4104830"/>
            <a:ext cx="183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Given this sequence at time </a:t>
            </a:r>
            <a:r>
              <a:rPr lang="en-US" sz="1200" b="1" i="1" dirty="0"/>
              <a:t>t-1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9679FE2-EB17-6443-B750-A3FD4575A780}"/>
              </a:ext>
            </a:extLst>
          </p:cNvPr>
          <p:cNvSpPr/>
          <p:nvPr/>
        </p:nvSpPr>
        <p:spPr>
          <a:xfrm>
            <a:off x="4549536" y="4415963"/>
            <a:ext cx="5715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199E93A-EDB5-BD47-BF4E-781EA8A6C513}"/>
              </a:ext>
            </a:extLst>
          </p:cNvPr>
          <p:cNvSpPr/>
          <p:nvPr/>
        </p:nvSpPr>
        <p:spPr>
          <a:xfrm>
            <a:off x="4651753" y="4422158"/>
            <a:ext cx="5715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="" xmlns:a16="http://schemas.microsoft.com/office/drawing/2014/main" id="{72C0C326-0AC0-7A47-B499-E7D3430B0917}"/>
              </a:ext>
            </a:extLst>
          </p:cNvPr>
          <p:cNvSpPr/>
          <p:nvPr/>
        </p:nvSpPr>
        <p:spPr>
          <a:xfrm rot="5400000">
            <a:off x="4274715" y="2668894"/>
            <a:ext cx="392254" cy="2178110"/>
          </a:xfrm>
          <a:prstGeom prst="leftBrace">
            <a:avLst>
              <a:gd name="adj1" fmla="val 8333"/>
              <a:gd name="adj2" fmla="val 49645"/>
            </a:avLst>
          </a:prstGeom>
          <a:noFill/>
          <a:ln w="25400" cap="flat">
            <a:solidFill>
              <a:srgbClr val="005DAA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E4A9C4-EEC3-7545-8714-AA453A723669}"/>
              </a:ext>
            </a:extLst>
          </p:cNvPr>
          <p:cNvSpPr txBox="1"/>
          <p:nvPr/>
        </p:nvSpPr>
        <p:spPr>
          <a:xfrm>
            <a:off x="2664821" y="3227653"/>
            <a:ext cx="353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Sequence of system events</a:t>
            </a:r>
            <a:endParaRPr lang="en-US" sz="1200" b="1" i="1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5A132F3-BCF5-134F-BB13-477325D33938}"/>
              </a:ext>
            </a:extLst>
          </p:cNvPr>
          <p:cNvSpPr/>
          <p:nvPr/>
        </p:nvSpPr>
        <p:spPr>
          <a:xfrm flipH="1">
            <a:off x="3550498" y="5004275"/>
            <a:ext cx="122093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5E60518-648D-FE42-8286-47892E6BC7F8}"/>
              </a:ext>
            </a:extLst>
          </p:cNvPr>
          <p:cNvSpPr/>
          <p:nvPr/>
        </p:nvSpPr>
        <p:spPr>
          <a:xfrm flipH="1">
            <a:off x="3730780" y="5004275"/>
            <a:ext cx="122093" cy="8864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1E51EAC-6AE5-AC4D-A8A4-6B488811DC60}"/>
              </a:ext>
            </a:extLst>
          </p:cNvPr>
          <p:cNvSpPr/>
          <p:nvPr/>
        </p:nvSpPr>
        <p:spPr>
          <a:xfrm flipH="1">
            <a:off x="3911061" y="5004275"/>
            <a:ext cx="122093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85327A2-DC33-4C4A-87F4-E34E564A2125}"/>
              </a:ext>
            </a:extLst>
          </p:cNvPr>
          <p:cNvSpPr/>
          <p:nvPr/>
        </p:nvSpPr>
        <p:spPr>
          <a:xfrm flipH="1">
            <a:off x="4091342" y="5004275"/>
            <a:ext cx="122093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25BF771-C20F-384E-BCD3-55AFEFECDD4B}"/>
              </a:ext>
            </a:extLst>
          </p:cNvPr>
          <p:cNvSpPr/>
          <p:nvPr/>
        </p:nvSpPr>
        <p:spPr>
          <a:xfrm flipH="1">
            <a:off x="4276270" y="5004275"/>
            <a:ext cx="122093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DA7CE4F-1654-3C4C-A6B5-A6ABA7E6E4D2}"/>
              </a:ext>
            </a:extLst>
          </p:cNvPr>
          <p:cNvSpPr/>
          <p:nvPr/>
        </p:nvSpPr>
        <p:spPr>
          <a:xfrm flipH="1">
            <a:off x="4767400" y="5004275"/>
            <a:ext cx="122093" cy="8864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5744D61-6EF3-BA40-8DB6-E51F69A464BD}"/>
              </a:ext>
            </a:extLst>
          </p:cNvPr>
          <p:cNvSpPr/>
          <p:nvPr/>
        </p:nvSpPr>
        <p:spPr>
          <a:xfrm flipH="1">
            <a:off x="4943035" y="5004275"/>
            <a:ext cx="122093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25DBD6D-BC91-8A44-8C73-60B67A71E2B0}"/>
              </a:ext>
            </a:extLst>
          </p:cNvPr>
          <p:cNvSpPr/>
          <p:nvPr/>
        </p:nvSpPr>
        <p:spPr>
          <a:xfrm flipH="1">
            <a:off x="5123316" y="5004275"/>
            <a:ext cx="122093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FBB88426-59A5-3449-8EFD-8991BF5BF47D}"/>
              </a:ext>
            </a:extLst>
          </p:cNvPr>
          <p:cNvSpPr/>
          <p:nvPr/>
        </p:nvSpPr>
        <p:spPr>
          <a:xfrm>
            <a:off x="4439808" y="5454659"/>
            <a:ext cx="5715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4F8AD12-8933-FE44-BD22-C7525B4878DD}"/>
              </a:ext>
            </a:extLst>
          </p:cNvPr>
          <p:cNvSpPr/>
          <p:nvPr/>
        </p:nvSpPr>
        <p:spPr>
          <a:xfrm>
            <a:off x="4554108" y="5458379"/>
            <a:ext cx="5715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34CD0E29-150B-764F-965B-5D8C07A4941F}"/>
              </a:ext>
            </a:extLst>
          </p:cNvPr>
          <p:cNvSpPr/>
          <p:nvPr/>
        </p:nvSpPr>
        <p:spPr>
          <a:xfrm>
            <a:off x="4656326" y="5464574"/>
            <a:ext cx="5715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5FA2F66-5B5D-B142-8EA1-7FAE3580BFE3}"/>
              </a:ext>
            </a:extLst>
          </p:cNvPr>
          <p:cNvSpPr txBox="1"/>
          <p:nvPr/>
        </p:nvSpPr>
        <p:spPr>
          <a:xfrm>
            <a:off x="1513148" y="5240095"/>
            <a:ext cx="177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At time </a:t>
            </a:r>
            <a:r>
              <a:rPr lang="en-US" sz="1200" b="1" i="1" dirty="0"/>
              <a:t>t</a:t>
            </a:r>
            <a:r>
              <a:rPr lang="en-US" sz="1200" b="1" dirty="0"/>
              <a:t>,</a:t>
            </a:r>
            <a:r>
              <a:rPr lang="en-US" sz="1200" dirty="0"/>
              <a:t> should this sequence occur?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205BBB1-1AE8-F545-BE14-1D79F1BB0E1E}"/>
              </a:ext>
            </a:extLst>
          </p:cNvPr>
          <p:cNvSpPr/>
          <p:nvPr/>
        </p:nvSpPr>
        <p:spPr>
          <a:xfrm flipH="1">
            <a:off x="5319912" y="4998179"/>
            <a:ext cx="122093" cy="8864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CC13A7E-583A-F641-A4A5-74B89946E926}"/>
              </a:ext>
            </a:extLst>
          </p:cNvPr>
          <p:cNvSpPr txBox="1"/>
          <p:nvPr/>
        </p:nvSpPr>
        <p:spPr>
          <a:xfrm>
            <a:off x="5930977" y="4526509"/>
            <a:ext cx="2343479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Symantec Sans" panose="02000503080000020004" pitchFamily="50" charset="0"/>
              </a:rPr>
              <a:t>Is </a:t>
            </a:r>
            <a:r>
              <a:rPr lang="en-US" sz="1200" b="1" dirty="0" smtClean="0">
                <a:latin typeface="Symantec Sans" panose="02000503080000020004" pitchFamily="50" charset="0"/>
              </a:rPr>
              <a:t>this sequence </a:t>
            </a:r>
            <a:r>
              <a:rPr lang="en-US" sz="1200" b="1" dirty="0">
                <a:latin typeface="Symantec Sans" panose="02000503080000020004" pitchFamily="50" charset="0"/>
              </a:rPr>
              <a:t>expected (normal) or unexpected (anomalous)?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473347" y="4943682"/>
            <a:ext cx="2049372" cy="100056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 anchor="ctr"/>
          <a:lstStyle/>
          <a:p>
            <a:pPr algn="ctr"/>
            <a:endParaRPr lang="en-US" kern="0" dirty="0" smtClean="0">
              <a:solidFill>
                <a:schemeClr val="bg1"/>
              </a:solidFill>
            </a:endParaRPr>
          </a:p>
        </p:txBody>
      </p:sp>
      <p:cxnSp>
        <p:nvCxnSpPr>
          <p:cNvPr id="37" name="Curved Connector 36"/>
          <p:cNvCxnSpPr>
            <a:stCxn id="36" idx="3"/>
            <a:endCxn id="35" idx="1"/>
          </p:cNvCxnSpPr>
          <p:nvPr/>
        </p:nvCxnSpPr>
        <p:spPr>
          <a:xfrm flipV="1">
            <a:off x="5522719" y="4849675"/>
            <a:ext cx="408258" cy="594287"/>
          </a:xfrm>
          <a:prstGeom prst="curvedConnector3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87894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Approach </a:t>
            </a:r>
            <a:r>
              <a:rPr lang="en-US" b="1" dirty="0" smtClean="0">
                <a:solidFill>
                  <a:schemeClr val="tx1"/>
                </a:solidFill>
              </a:rPr>
              <a:t>Overview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2E5E3CF2-19A3-4749-B30B-F985FD05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6" y="1240892"/>
            <a:ext cx="8616838" cy="4352544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An </a:t>
            </a:r>
            <a:r>
              <a:rPr lang="en-US" sz="1800" dirty="0"/>
              <a:t>event in the sequence can either be a network message, a system call or even a HTTP GET request. </a:t>
            </a:r>
          </a:p>
          <a:p>
            <a:pPr algn="just"/>
            <a:r>
              <a:rPr lang="en-US" sz="1800" dirty="0"/>
              <a:t>The actual definition of </a:t>
            </a:r>
            <a:r>
              <a:rPr lang="en-US" sz="1800" b="1" dirty="0"/>
              <a:t>“a system event” </a:t>
            </a:r>
            <a:r>
              <a:rPr lang="en-US" sz="1800" dirty="0"/>
              <a:t>is given by our subject of study.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DC8156B-8DCD-D146-9D93-17B93CD08065}"/>
              </a:ext>
            </a:extLst>
          </p:cNvPr>
          <p:cNvSpPr/>
          <p:nvPr/>
        </p:nvSpPr>
        <p:spPr>
          <a:xfrm flipH="1">
            <a:off x="4299982" y="3193700"/>
            <a:ext cx="122093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5938339-0DBC-6247-A4A2-8601B22B741E}"/>
              </a:ext>
            </a:extLst>
          </p:cNvPr>
          <p:cNvSpPr txBox="1"/>
          <p:nvPr/>
        </p:nvSpPr>
        <p:spPr>
          <a:xfrm>
            <a:off x="2556163" y="3467631"/>
            <a:ext cx="162896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What is an event?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2E5E3CF2-19A3-4749-B30B-F985FD059FA3}"/>
              </a:ext>
            </a:extLst>
          </p:cNvPr>
          <p:cNvSpPr txBox="1">
            <a:spLocks/>
          </p:cNvSpPr>
          <p:nvPr/>
        </p:nvSpPr>
        <p:spPr bwMode="auto">
          <a:xfrm>
            <a:off x="110576" y="2338889"/>
            <a:ext cx="8616838" cy="110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0188" indent="-230188" algn="l" rtl="0" eaLnBrk="1" fontAlgn="base" hangingPunct="1">
              <a:spcBef>
                <a:spcPts val="9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42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7438" indent="-173038" algn="l" rtl="0" eaLnBrk="1" fontAlgn="base" hangingPunct="1">
              <a:spcBef>
                <a:spcPts val="3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1463" indent="-169863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01838" indent="-173038" algn="l" rtl="0" eaLnBrk="1" fontAlgn="base" hangingPunct="1">
              <a:spcBef>
                <a:spcPts val="6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en-US" sz="1800" b="1" dirty="0"/>
              <a:t>Defining the vocabulary of system events is one of our main research tasks.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CA4C354-0D37-CA49-946A-F462FD3BFE0B}"/>
              </a:ext>
            </a:extLst>
          </p:cNvPr>
          <p:cNvSpPr/>
          <p:nvPr/>
        </p:nvSpPr>
        <p:spPr>
          <a:xfrm flipH="1">
            <a:off x="4299982" y="4490265"/>
            <a:ext cx="122093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0454D2E-7DCD-5747-82A3-11C31CE108D8}"/>
              </a:ext>
            </a:extLst>
          </p:cNvPr>
          <p:cNvSpPr/>
          <p:nvPr/>
        </p:nvSpPr>
        <p:spPr>
          <a:xfrm flipH="1">
            <a:off x="4480263" y="4490265"/>
            <a:ext cx="122093" cy="8864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9DBBC8-E26C-0F4F-8A20-A3053FBF892F}"/>
              </a:ext>
            </a:extLst>
          </p:cNvPr>
          <p:cNvSpPr/>
          <p:nvPr/>
        </p:nvSpPr>
        <p:spPr>
          <a:xfrm flipH="1">
            <a:off x="4660544" y="4490265"/>
            <a:ext cx="122093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EDDA93-388B-4441-96A0-C1309CDD891A}"/>
              </a:ext>
            </a:extLst>
          </p:cNvPr>
          <p:cNvSpPr/>
          <p:nvPr/>
        </p:nvSpPr>
        <p:spPr>
          <a:xfrm flipH="1">
            <a:off x="4840825" y="4490265"/>
            <a:ext cx="122093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366DBD1-EE49-7842-9BA6-57DAFD71E268}"/>
              </a:ext>
            </a:extLst>
          </p:cNvPr>
          <p:cNvSpPr/>
          <p:nvPr/>
        </p:nvSpPr>
        <p:spPr>
          <a:xfrm flipH="1">
            <a:off x="5212738" y="4490265"/>
            <a:ext cx="122093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5BAF5B-534F-B24F-B94F-8FEBC669245E}"/>
              </a:ext>
            </a:extLst>
          </p:cNvPr>
          <p:cNvSpPr txBox="1"/>
          <p:nvPr/>
        </p:nvSpPr>
        <p:spPr>
          <a:xfrm>
            <a:off x="2556163" y="4764197"/>
            <a:ext cx="162896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Set of all possible </a:t>
            </a:r>
          </a:p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system </a:t>
            </a:r>
            <a:r>
              <a:rPr lang="en-US" sz="1200" b="1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kumimoji="0" 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vents?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906B2B9-956B-B44F-A956-AFAB1450236F}"/>
              </a:ext>
            </a:extLst>
          </p:cNvPr>
          <p:cNvSpPr/>
          <p:nvPr/>
        </p:nvSpPr>
        <p:spPr>
          <a:xfrm flipH="1">
            <a:off x="5018608" y="4490265"/>
            <a:ext cx="122093" cy="8864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A9E75AB-14E6-094B-ABBA-F18FC3F88249}"/>
              </a:ext>
            </a:extLst>
          </p:cNvPr>
          <p:cNvSpPr/>
          <p:nvPr/>
        </p:nvSpPr>
        <p:spPr>
          <a:xfrm flipH="1">
            <a:off x="5400531" y="4490265"/>
            <a:ext cx="122093" cy="8864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43370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Approach </a:t>
            </a:r>
            <a:r>
              <a:rPr lang="en-US" b="1" dirty="0" smtClean="0">
                <a:solidFill>
                  <a:schemeClr val="tx1"/>
                </a:solidFill>
              </a:rPr>
              <a:t>Details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5562827" y="188704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H="1">
            <a:off x="5803202" y="188704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H="1">
            <a:off x="6043577" y="188704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flipH="1">
            <a:off x="6283952" y="188704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flipH="1">
            <a:off x="6530522" y="188704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7074302" y="188704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017572" y="462794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009682" y="5113224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09682" y="5643371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8939" y="3863543"/>
            <a:ext cx="19604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Neural Network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774142" y="487897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66252" y="5364256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66252" y="5894403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3778582" y="4340949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469062" y="5093018"/>
            <a:ext cx="332901" cy="320554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3" name="Straight Arrow Connector 52"/>
          <p:cNvCxnSpPr>
            <a:stCxn id="44" idx="6"/>
            <a:endCxn id="51" idx="2"/>
          </p:cNvCxnSpPr>
          <p:nvPr/>
        </p:nvCxnSpPr>
        <p:spPr>
          <a:xfrm flipV="1">
            <a:off x="3350473" y="4501226"/>
            <a:ext cx="428109" cy="286992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Arrow Connector 53"/>
          <p:cNvCxnSpPr>
            <a:stCxn id="44" idx="6"/>
            <a:endCxn id="48" idx="2"/>
          </p:cNvCxnSpPr>
          <p:nvPr/>
        </p:nvCxnSpPr>
        <p:spPr>
          <a:xfrm>
            <a:off x="3350473" y="478821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Arrow Connector 54"/>
          <p:cNvCxnSpPr>
            <a:stCxn id="44" idx="6"/>
            <a:endCxn id="49" idx="2"/>
          </p:cNvCxnSpPr>
          <p:nvPr/>
        </p:nvCxnSpPr>
        <p:spPr>
          <a:xfrm>
            <a:off x="3350473" y="4788218"/>
            <a:ext cx="415779" cy="736315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Arrow Connector 55"/>
          <p:cNvCxnSpPr>
            <a:stCxn id="44" idx="6"/>
            <a:endCxn id="50" idx="2"/>
          </p:cNvCxnSpPr>
          <p:nvPr/>
        </p:nvCxnSpPr>
        <p:spPr>
          <a:xfrm>
            <a:off x="3350473" y="4788218"/>
            <a:ext cx="415779" cy="1266462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Arrow Connector 56"/>
          <p:cNvCxnSpPr>
            <a:stCxn id="45" idx="6"/>
            <a:endCxn id="51" idx="2"/>
          </p:cNvCxnSpPr>
          <p:nvPr/>
        </p:nvCxnSpPr>
        <p:spPr>
          <a:xfrm flipV="1">
            <a:off x="3342583" y="4501226"/>
            <a:ext cx="435999" cy="772275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/>
          <p:cNvCxnSpPr>
            <a:stCxn id="45" idx="6"/>
            <a:endCxn id="48" idx="2"/>
          </p:cNvCxnSpPr>
          <p:nvPr/>
        </p:nvCxnSpPr>
        <p:spPr>
          <a:xfrm flipV="1">
            <a:off x="3342583" y="5039250"/>
            <a:ext cx="431559" cy="234251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/>
          <p:cNvCxnSpPr>
            <a:stCxn id="45" idx="6"/>
            <a:endCxn id="49" idx="2"/>
          </p:cNvCxnSpPr>
          <p:nvPr/>
        </p:nvCxnSpPr>
        <p:spPr>
          <a:xfrm>
            <a:off x="3342583" y="5273501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Arrow Connector 59"/>
          <p:cNvCxnSpPr>
            <a:stCxn id="45" idx="6"/>
            <a:endCxn id="50" idx="2"/>
          </p:cNvCxnSpPr>
          <p:nvPr/>
        </p:nvCxnSpPr>
        <p:spPr>
          <a:xfrm>
            <a:off x="3342583" y="5273501"/>
            <a:ext cx="423669" cy="781179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Arrow Connector 60"/>
          <p:cNvCxnSpPr>
            <a:stCxn id="46" idx="6"/>
          </p:cNvCxnSpPr>
          <p:nvPr/>
        </p:nvCxnSpPr>
        <p:spPr>
          <a:xfrm flipV="1">
            <a:off x="3342583" y="4501226"/>
            <a:ext cx="423669" cy="1302422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/>
          <p:cNvCxnSpPr>
            <a:stCxn id="46" idx="6"/>
            <a:endCxn id="48" idx="2"/>
          </p:cNvCxnSpPr>
          <p:nvPr/>
        </p:nvCxnSpPr>
        <p:spPr>
          <a:xfrm flipV="1">
            <a:off x="3342583" y="5039250"/>
            <a:ext cx="431559" cy="764398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Straight Arrow Connector 62"/>
          <p:cNvCxnSpPr>
            <a:stCxn id="46" idx="6"/>
            <a:endCxn id="49" idx="2"/>
          </p:cNvCxnSpPr>
          <p:nvPr/>
        </p:nvCxnSpPr>
        <p:spPr>
          <a:xfrm flipV="1">
            <a:off x="3342583" y="5524533"/>
            <a:ext cx="423669" cy="279115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Straight Arrow Connector 63"/>
          <p:cNvCxnSpPr>
            <a:stCxn id="46" idx="6"/>
            <a:endCxn id="50" idx="2"/>
          </p:cNvCxnSpPr>
          <p:nvPr/>
        </p:nvCxnSpPr>
        <p:spPr>
          <a:xfrm>
            <a:off x="3342583" y="5803648"/>
            <a:ext cx="423669" cy="251032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Arrow Connector 64"/>
          <p:cNvCxnSpPr>
            <a:stCxn id="51" idx="6"/>
            <a:endCxn id="52" idx="2"/>
          </p:cNvCxnSpPr>
          <p:nvPr/>
        </p:nvCxnSpPr>
        <p:spPr>
          <a:xfrm>
            <a:off x="4111483" y="4501226"/>
            <a:ext cx="357579" cy="752069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Arrow Connector 65"/>
          <p:cNvCxnSpPr>
            <a:stCxn id="48" idx="6"/>
            <a:endCxn id="52" idx="2"/>
          </p:cNvCxnSpPr>
          <p:nvPr/>
        </p:nvCxnSpPr>
        <p:spPr>
          <a:xfrm>
            <a:off x="4107043" y="5039250"/>
            <a:ext cx="362019" cy="214045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/>
          <p:cNvCxnSpPr>
            <a:stCxn id="49" idx="6"/>
            <a:endCxn id="52" idx="2"/>
          </p:cNvCxnSpPr>
          <p:nvPr/>
        </p:nvCxnSpPr>
        <p:spPr>
          <a:xfrm flipV="1">
            <a:off x="4099153" y="5253295"/>
            <a:ext cx="369909" cy="271238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8" name="Straight Arrow Connector 67"/>
          <p:cNvCxnSpPr>
            <a:stCxn id="50" idx="6"/>
            <a:endCxn id="52" idx="2"/>
          </p:cNvCxnSpPr>
          <p:nvPr/>
        </p:nvCxnSpPr>
        <p:spPr>
          <a:xfrm flipV="1">
            <a:off x="4099153" y="5253295"/>
            <a:ext cx="369909" cy="801385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Rectangle 68"/>
          <p:cNvSpPr/>
          <p:nvPr/>
        </p:nvSpPr>
        <p:spPr>
          <a:xfrm flipH="1">
            <a:off x="6815462" y="188704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894279" y="3838886"/>
            <a:ext cx="1997420" cy="2465797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47198" y="1589334"/>
            <a:ext cx="176686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Set of all system </a:t>
            </a:r>
            <a:r>
              <a:rPr lang="en-US" sz="1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kumimoji="0" lang="en-US" sz="12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vents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" name="Rectangle 72"/>
          <p:cNvSpPr/>
          <p:nvPr/>
        </p:nvSpPr>
        <p:spPr>
          <a:xfrm flipH="1">
            <a:off x="421030" y="1887043"/>
            <a:ext cx="162791" cy="88641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flipH="1">
            <a:off x="661405" y="1887043"/>
            <a:ext cx="162791" cy="88641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flipH="1">
            <a:off x="901780" y="188704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flipH="1">
            <a:off x="1142155" y="188704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flipH="1">
            <a:off x="1388725" y="1887043"/>
            <a:ext cx="162791" cy="8864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 flipH="1">
            <a:off x="2277745" y="1887043"/>
            <a:ext cx="162791" cy="8864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flipH="1">
            <a:off x="2518120" y="1887043"/>
            <a:ext cx="162791" cy="886414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606777" y="233742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759177" y="2341147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895467" y="2347342"/>
            <a:ext cx="76200" cy="76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67399" y="1566647"/>
            <a:ext cx="268764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Sequence of system events at</a:t>
            </a:r>
            <a:r>
              <a:rPr kumimoji="0" lang="en-US" sz="12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t-1</a:t>
            </a:r>
            <a:endParaRPr kumimoji="0" lang="en-US" sz="1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Rectangle 83"/>
          <p:cNvSpPr/>
          <p:nvPr/>
        </p:nvSpPr>
        <p:spPr>
          <a:xfrm flipH="1">
            <a:off x="2043565" y="1887043"/>
            <a:ext cx="162791" cy="886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flipH="1">
            <a:off x="2756148" y="1887043"/>
            <a:ext cx="162791" cy="886414"/>
          </a:xfrm>
          <a:prstGeom prst="rect">
            <a:avLst/>
          </a:prstGeom>
          <a:solidFill>
            <a:srgbClr val="660066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421018" y="3117813"/>
            <a:ext cx="147981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New event </a:t>
            </a:r>
            <a:r>
              <a:rPr lang="en-US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kumimoji="0" lang="en-US" sz="12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 </a:t>
            </a:r>
            <a:r>
              <a:rPr lang="en-US" sz="12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kumimoji="0" lang="en-US" sz="12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ime </a:t>
            </a:r>
            <a:r>
              <a:rPr kumimoji="0" lang="en-US" sz="12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</a:t>
            </a:r>
            <a:endParaRPr kumimoji="0" lang="en-US" sz="120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2833233" y="2832247"/>
            <a:ext cx="4310" cy="34435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1379499" y="3557003"/>
            <a:ext cx="1686798" cy="1342764"/>
          </a:xfrm>
          <a:prstGeom prst="bentConnector3">
            <a:avLst>
              <a:gd name="adj1" fmla="val 100458"/>
            </a:avLst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9" name="TextBox 88"/>
          <p:cNvSpPr txBox="1"/>
          <p:nvPr/>
        </p:nvSpPr>
        <p:spPr>
          <a:xfrm>
            <a:off x="2055895" y="4718696"/>
            <a:ext cx="8013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Input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Left Brace 89"/>
          <p:cNvSpPr/>
          <p:nvPr/>
        </p:nvSpPr>
        <p:spPr>
          <a:xfrm rot="16200000">
            <a:off x="1339323" y="1885515"/>
            <a:ext cx="430135" cy="2323597"/>
          </a:xfrm>
          <a:prstGeom prst="lef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73457" y="4907170"/>
            <a:ext cx="295139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[p1, p2, p3,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p4, p5, p6, p7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]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rot="16200000" flipV="1">
            <a:off x="4853881" y="3697141"/>
            <a:ext cx="2046614" cy="480751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Curved Connector 92"/>
          <p:cNvCxnSpPr/>
          <p:nvPr/>
        </p:nvCxnSpPr>
        <p:spPr>
          <a:xfrm rot="16200000" flipV="1">
            <a:off x="5107684" y="3692318"/>
            <a:ext cx="2055517" cy="499303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4" name="Curved Connector 93"/>
          <p:cNvCxnSpPr/>
          <p:nvPr/>
        </p:nvCxnSpPr>
        <p:spPr>
          <a:xfrm rot="16200000" flipV="1">
            <a:off x="5378195" y="3645704"/>
            <a:ext cx="2054490" cy="575749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Curved Connector 94"/>
          <p:cNvCxnSpPr/>
          <p:nvPr/>
        </p:nvCxnSpPr>
        <p:spPr>
          <a:xfrm rot="16200000" flipV="1">
            <a:off x="5695774" y="3607984"/>
            <a:ext cx="2067848" cy="689208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Curved Connector 95"/>
          <p:cNvCxnSpPr/>
          <p:nvPr/>
        </p:nvCxnSpPr>
        <p:spPr>
          <a:xfrm rot="16200000" flipV="1">
            <a:off x="5996171" y="3534300"/>
            <a:ext cx="2051064" cy="819792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Curved Connector 96"/>
          <p:cNvCxnSpPr/>
          <p:nvPr/>
        </p:nvCxnSpPr>
        <p:spPr>
          <a:xfrm rot="16200000" flipV="1">
            <a:off x="6316658" y="3506295"/>
            <a:ext cx="2063396" cy="897037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Curved Connector 97"/>
          <p:cNvCxnSpPr/>
          <p:nvPr/>
        </p:nvCxnSpPr>
        <p:spPr>
          <a:xfrm rot="16200000" flipV="1">
            <a:off x="6615391" y="3450727"/>
            <a:ext cx="2054488" cy="983513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TextBox 98"/>
          <p:cNvSpPr txBox="1"/>
          <p:nvPr/>
        </p:nvSpPr>
        <p:spPr>
          <a:xfrm>
            <a:off x="5839912" y="5200951"/>
            <a:ext cx="263079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Probabilities of possible events</a:t>
            </a:r>
          </a:p>
        </p:txBody>
      </p:sp>
      <p:cxnSp>
        <p:nvCxnSpPr>
          <p:cNvPr id="100" name="Straight Arrow Connector 99"/>
          <p:cNvCxnSpPr>
            <a:endCxn id="91" idx="1"/>
          </p:cNvCxnSpPr>
          <p:nvPr/>
        </p:nvCxnSpPr>
        <p:spPr>
          <a:xfrm>
            <a:off x="4891699" y="5071785"/>
            <a:ext cx="981758" cy="466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1" name="TextBox 100"/>
          <p:cNvSpPr txBox="1"/>
          <p:nvPr/>
        </p:nvSpPr>
        <p:spPr>
          <a:xfrm>
            <a:off x="4896234" y="4723148"/>
            <a:ext cx="88381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put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45946" y="5536035"/>
            <a:ext cx="301472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At time </a:t>
            </a:r>
            <a:r>
              <a:rPr lang="en-US" sz="1200" b="1" i="1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t</a:t>
            </a:r>
            <a:r>
              <a:rPr lang="en-US" sz="1200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, the join probability of the of the observed events is estimated. The sequence is identified as </a:t>
            </a:r>
            <a:r>
              <a:rPr lang="en-US" sz="1200" b="1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normal</a:t>
            </a:r>
            <a:r>
              <a:rPr lang="en-US" sz="1200" dirty="0">
                <a:solidFill>
                  <a:schemeClr val="accent1"/>
                </a:solidFill>
                <a:latin typeface="Symantec Sans" panose="02000503080000020004" pitchFamily="50" charset="0"/>
              </a:rPr>
              <a:t> </a:t>
            </a:r>
            <a:r>
              <a:rPr lang="en-US" sz="1200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if this probability is above a threshold </a:t>
            </a:r>
            <a:r>
              <a:rPr lang="en-US" sz="1200" dirty="0" err="1" smtClean="0">
                <a:solidFill>
                  <a:schemeClr val="accent1"/>
                </a:solidFill>
                <a:latin typeface="Symantec Sans" panose="02000503080000020004" pitchFamily="50" charset="0"/>
              </a:rPr>
              <a:t>θ</a:t>
            </a:r>
            <a:r>
              <a:rPr lang="en-US" sz="1200" baseline="-25000" dirty="0" err="1" smtClean="0">
                <a:solidFill>
                  <a:schemeClr val="accent1"/>
                </a:solidFill>
                <a:latin typeface="Symantec Sans" panose="02000503080000020004" pitchFamily="50" charset="0"/>
              </a:rPr>
              <a:t>n</a:t>
            </a:r>
            <a:r>
              <a:rPr lang="en-US" sz="1200" dirty="0">
                <a:solidFill>
                  <a:schemeClr val="accent1"/>
                </a:solidFill>
                <a:latin typeface="Symantec Sans" panose="02000503080000020004" pitchFamily="50" charset="0"/>
              </a:rPr>
              <a:t> </a:t>
            </a:r>
            <a:r>
              <a:rPr lang="en-US" sz="1200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or </a:t>
            </a:r>
            <a:r>
              <a:rPr lang="en-US" sz="1200" b="1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anomalous</a:t>
            </a:r>
            <a:r>
              <a:rPr lang="en-US" sz="1200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 if below a threshold </a:t>
            </a:r>
            <a:r>
              <a:rPr lang="en-US" sz="1200" dirty="0" err="1" smtClean="0">
                <a:solidFill>
                  <a:schemeClr val="accent1"/>
                </a:solidFill>
                <a:latin typeface="Symantec Sans" panose="02000503080000020004" pitchFamily="50" charset="0"/>
              </a:rPr>
              <a:t>θ</a:t>
            </a:r>
            <a:r>
              <a:rPr lang="en-US" sz="1200" baseline="-25000" dirty="0" err="1" smtClean="0">
                <a:solidFill>
                  <a:schemeClr val="accent1"/>
                </a:solidFill>
                <a:latin typeface="Symantec Sans" panose="02000503080000020004" pitchFamily="50" charset="0"/>
              </a:rPr>
              <a:t>a</a:t>
            </a:r>
            <a:r>
              <a:rPr lang="en-US" sz="1200" dirty="0" smtClean="0">
                <a:solidFill>
                  <a:schemeClr val="accent1"/>
                </a:solidFill>
                <a:latin typeface="Symantec Sans" panose="02000503080000020004" pitchFamily="50" charset="0"/>
              </a:rPr>
              <a:t>.</a:t>
            </a:r>
          </a:p>
        </p:txBody>
      </p:sp>
      <p:sp>
        <p:nvSpPr>
          <p:cNvPr id="72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2404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 animBg="1"/>
      <p:bldP spid="85" grpId="0" animBg="1"/>
      <p:bldP spid="86" grpId="0"/>
      <p:bldP spid="89" grpId="0"/>
      <p:bldP spid="90" grpId="0" animBg="1"/>
      <p:bldP spid="91" grpId="0"/>
      <p:bldP spid="99" grpId="0"/>
      <p:bldP spid="101" grpId="0"/>
      <p:bldP spid="10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Approach </a:t>
            </a:r>
            <a:r>
              <a:rPr lang="en-US" b="1" dirty="0" smtClean="0">
                <a:solidFill>
                  <a:schemeClr val="tx1"/>
                </a:solidFill>
              </a:rPr>
              <a:t>Details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36740" y="1713648"/>
            <a:ext cx="8259652" cy="4104147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3" name="Picture 102" descr="al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017056"/>
            <a:ext cx="7538942" cy="3573861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527728" y="1910731"/>
            <a:ext cx="7770851" cy="3573861"/>
            <a:chOff x="527728" y="1910731"/>
            <a:chExt cx="7770851" cy="3573861"/>
          </a:xfrm>
        </p:grpSpPr>
        <p:pic>
          <p:nvPicPr>
            <p:cNvPr id="9" name="Picture 8" descr="alg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7" y="1910731"/>
              <a:ext cx="7538942" cy="3573861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527728" y="1958339"/>
              <a:ext cx="259907" cy="189249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75384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Research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183548"/>
            <a:ext cx="8744989" cy="5552899"/>
          </a:xfrm>
        </p:spPr>
        <p:txBody>
          <a:bodyPr>
            <a:normAutofit/>
          </a:bodyPr>
          <a:lstStyle/>
          <a:p>
            <a:pPr lvl="0" algn="just"/>
            <a:r>
              <a:rPr lang="en-US" sz="1600" b="1" dirty="0" smtClean="0"/>
              <a:t>Selection </a:t>
            </a:r>
            <a:r>
              <a:rPr lang="en-US" sz="1600" b="1" dirty="0"/>
              <a:t>of dat</a:t>
            </a:r>
            <a:r>
              <a:rPr lang="en-US" sz="1600" dirty="0"/>
              <a:t>a: The data to be used will either have CVE (Common Vulnerabilities and Exposures) vulnerabilities or allow the insertion of these vulnerabilities. This is a requirement to obtain quantitative results and being able to compare different models</a:t>
            </a:r>
            <a:r>
              <a:rPr lang="en-US" sz="1600" dirty="0" smtClean="0"/>
              <a:t>.</a:t>
            </a:r>
            <a:endParaRPr lang="en-US" sz="1600" dirty="0"/>
          </a:p>
          <a:p>
            <a:pPr lvl="0" algn="just"/>
            <a:r>
              <a:rPr lang="en-US" sz="1600" b="1" dirty="0"/>
              <a:t>Preprocessing of dataset</a:t>
            </a:r>
            <a:r>
              <a:rPr lang="en-US" sz="1600" dirty="0"/>
              <a:t>: Data will be represented as time-series. The required pre-processing will be conducted to obtain sequences of events organized by time. The definition a system event is crucial in this task</a:t>
            </a:r>
            <a:r>
              <a:rPr lang="en-US" sz="1600" dirty="0" smtClean="0"/>
              <a:t>.</a:t>
            </a:r>
            <a:r>
              <a:rPr lang="en-US" sz="1600" dirty="0"/>
              <a:t> </a:t>
            </a:r>
          </a:p>
          <a:p>
            <a:pPr lvl="0" algn="just"/>
            <a:r>
              <a:rPr lang="en-US" sz="1600" b="1" dirty="0"/>
              <a:t>Implementation of the model</a:t>
            </a:r>
            <a:r>
              <a:rPr lang="en-US" sz="1600" dirty="0"/>
              <a:t>: LSTM models and its variant Gated Recurrent Unit without and with an attention layer will be implemented for comparison purposes</a:t>
            </a:r>
            <a:r>
              <a:rPr lang="en-US" sz="1600" dirty="0" smtClean="0"/>
              <a:t>.</a:t>
            </a:r>
          </a:p>
          <a:p>
            <a:pPr lvl="0" algn="just"/>
            <a:r>
              <a:rPr lang="en-US" sz="1600" b="1" dirty="0"/>
              <a:t>Optimization of the models with the state-of-the-art regularization techniques for RNN-based models</a:t>
            </a:r>
            <a:r>
              <a:rPr lang="en-US" sz="1600" dirty="0"/>
              <a:t>:</a:t>
            </a:r>
          </a:p>
          <a:p>
            <a:pPr lvl="1" algn="just"/>
            <a:r>
              <a:rPr lang="en-US" dirty="0"/>
              <a:t>Implementation of: dropouts in the hidden-to-hidden recurrent weights, embedding dropout, randomized-length backpropagation through time (BPTT), activation regularization (AR) and temporal activation regularization (TAR)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pPr lvl="1" algn="just"/>
            <a:r>
              <a:rPr lang="en-US" dirty="0"/>
              <a:t>Implementation of Cyclical learning rates as suggested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lvl="0" algn="just"/>
            <a:endParaRPr lang="en-US" sz="1800" dirty="0"/>
          </a:p>
          <a:p>
            <a:pPr lvl="0"/>
            <a:endParaRPr lang="en-US" dirty="0"/>
          </a:p>
          <a:p>
            <a:pPr lvl="1" algn="just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5EC3E9-4DBE-4E4A-9435-05348B5F47E8}"/>
              </a:ext>
            </a:extLst>
          </p:cNvPr>
          <p:cNvSpPr txBox="1"/>
          <p:nvPr/>
        </p:nvSpPr>
        <p:spPr>
          <a:xfrm>
            <a:off x="413225" y="5839042"/>
            <a:ext cx="718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 smtClean="0"/>
              <a:t>1</a:t>
            </a:r>
            <a:r>
              <a:rPr lang="en-US" sz="1200" dirty="0" smtClean="0"/>
              <a:t>S</a:t>
            </a:r>
            <a:r>
              <a:rPr lang="en-US" sz="1200" dirty="0"/>
              <a:t>. </a:t>
            </a:r>
            <a:r>
              <a:rPr lang="en-US" sz="1200" dirty="0" err="1"/>
              <a:t>Merity</a:t>
            </a:r>
            <a:r>
              <a:rPr lang="en-US" sz="1200" dirty="0"/>
              <a:t>, N. </a:t>
            </a:r>
            <a:r>
              <a:rPr lang="en-US" sz="1200" dirty="0" err="1"/>
              <a:t>Shirish</a:t>
            </a:r>
            <a:r>
              <a:rPr lang="en-US" sz="1200" dirty="0"/>
              <a:t>, R. Soccer. "Regularizing and Optimizing LSTM Language Models." </a:t>
            </a:r>
            <a:r>
              <a:rPr lang="en-US" sz="1200" dirty="0" err="1"/>
              <a:t>CoRR.</a:t>
            </a:r>
            <a:r>
              <a:rPr lang="en-US" sz="1200" dirty="0"/>
              <a:t> 2017</a:t>
            </a:r>
            <a:r>
              <a:rPr lang="en-US" sz="1200" dirty="0" smtClean="0"/>
              <a:t>.</a:t>
            </a:r>
            <a:endParaRPr lang="en-US" sz="1200" dirty="0"/>
          </a:p>
          <a:p>
            <a:pPr lvl="0"/>
            <a:r>
              <a:rPr lang="en-US" sz="1200" baseline="30000" dirty="0" smtClean="0"/>
              <a:t>2</a:t>
            </a:r>
            <a:r>
              <a:rPr lang="en-US" sz="1200" dirty="0" smtClean="0"/>
              <a:t>L</a:t>
            </a:r>
            <a:r>
              <a:rPr lang="en-US" sz="1200" dirty="0"/>
              <a:t>. Smith. "Cyclical Learning Rates for Training Neural Networks." In IEEE Winter Conference on Applications of Computer Vision. 2017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39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39840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171661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Secure </a:t>
            </a:r>
            <a:r>
              <a:rPr lang="en-US" altLang="en-US" sz="2800" b="1" dirty="0">
                <a:solidFill>
                  <a:srgbClr val="000000"/>
                </a:solidFill>
              </a:rPr>
              <a:t>Intelligent Autonomous Systems</a:t>
            </a: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Autonomous Systems </a:t>
            </a:r>
            <a:r>
              <a:rPr lang="en-US" altLang="en-US" sz="2400" dirty="0">
                <a:solidFill>
                  <a:srgbClr val="000000"/>
                </a:solidFill>
              </a:rPr>
              <a:t>should be 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Able to </a:t>
            </a:r>
            <a:r>
              <a:rPr lang="en-US" altLang="en-US" sz="2400" dirty="0" smtClean="0">
                <a:solidFill>
                  <a:srgbClr val="000000"/>
                </a:solidFill>
              </a:rPr>
              <a:t>continually perform </a:t>
            </a:r>
            <a:r>
              <a:rPr lang="en-US" altLang="en-US" sz="2400" dirty="0">
                <a:solidFill>
                  <a:srgbClr val="000000"/>
                </a:solidFill>
              </a:rPr>
              <a:t>complex </a:t>
            </a:r>
            <a:r>
              <a:rPr lang="en-US" altLang="en-US" sz="2400" dirty="0" smtClean="0">
                <a:solidFill>
                  <a:srgbClr val="000000"/>
                </a:solidFill>
              </a:rPr>
              <a:t>tasks under attacks </a:t>
            </a:r>
            <a:r>
              <a:rPr lang="en-US" altLang="en-US" sz="2400" dirty="0">
                <a:solidFill>
                  <a:srgbClr val="000000"/>
                </a:solidFill>
              </a:rPr>
              <a:t>without or with limited ongoing connection to humans.</a:t>
            </a:r>
          </a:p>
          <a:p>
            <a:pPr lvl="1" eaLnBrk="1" hangingPunct="1"/>
            <a:r>
              <a:rPr lang="en-US" altLang="en-US" sz="2400" dirty="0">
                <a:solidFill>
                  <a:srgbClr val="000000"/>
                </a:solidFill>
              </a:rPr>
              <a:t>Cognitive enough </a:t>
            </a:r>
            <a:r>
              <a:rPr lang="en-US" sz="2400" dirty="0"/>
              <a:t>to act without a human’s judgment lapses or execution inadequacies.</a:t>
            </a:r>
            <a:endParaRPr lang="en-US" altLang="en-US" sz="2400" dirty="0"/>
          </a:p>
          <a:p>
            <a:pPr lvl="1" eaLnBrk="1" hangingPunct="1">
              <a:buFontTx/>
              <a:buNone/>
            </a:pPr>
            <a:endParaRPr lang="en-US" altLang="en-US" sz="11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Intelligent Autonomous Systems (IAS) are </a:t>
            </a:r>
            <a:r>
              <a:rPr lang="en-US" altLang="en-US" sz="2400" dirty="0" smtClean="0">
                <a:solidFill>
                  <a:srgbClr val="000000"/>
                </a:solidFill>
              </a:rPr>
              <a:t>highly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Cognitive</a:t>
            </a:r>
            <a:r>
              <a:rPr lang="en-US" altLang="en-US" sz="2400" dirty="0" smtClean="0">
                <a:solidFill>
                  <a:srgbClr val="000000"/>
                </a:solidFill>
              </a:rPr>
              <a:t> to predict attackers next steps,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effective in </a:t>
            </a:r>
            <a:r>
              <a:rPr lang="en-US" altLang="en-US" sz="2400" b="1" dirty="0">
                <a:solidFill>
                  <a:srgbClr val="000000"/>
                </a:solidFill>
              </a:rPr>
              <a:t>Knowledge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Discovery</a:t>
            </a:r>
            <a:r>
              <a:rPr lang="en-US" altLang="en-US" sz="2400" dirty="0" smtClean="0">
                <a:solidFill>
                  <a:srgbClr val="000000"/>
                </a:solidFill>
              </a:rPr>
              <a:t> for attack patterns,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Reflexive </a:t>
            </a:r>
            <a:r>
              <a:rPr lang="en-US" altLang="en-US" sz="2400" dirty="0" smtClean="0">
                <a:solidFill>
                  <a:srgbClr val="000000"/>
                </a:solidFill>
              </a:rPr>
              <a:t>to adapt and self-heal,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b="1" dirty="0">
                <a:solidFill>
                  <a:srgbClr val="000000"/>
                </a:solidFill>
              </a:rPr>
              <a:t>Trusted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11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We’ll leverage convergence </a:t>
            </a:r>
            <a:r>
              <a:rPr lang="en-US" sz="2400" dirty="0"/>
              <a:t>of advanced analytics, cyber security, and </a:t>
            </a:r>
            <a:r>
              <a:rPr lang="en-US" sz="2400" dirty="0" smtClean="0"/>
              <a:t>AI, </a:t>
            </a:r>
            <a:r>
              <a:rPr lang="en-US" sz="2400" dirty="0"/>
              <a:t>presenting </a:t>
            </a:r>
            <a:r>
              <a:rPr lang="en-US" sz="2400" dirty="0" smtClean="0"/>
              <a:t>new opportunities</a:t>
            </a:r>
            <a:r>
              <a:rPr lang="en-US" sz="2400" dirty="0"/>
              <a:t>, issues, and threats, impacting mission deployable systems. 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15639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183548"/>
            <a:ext cx="8744989" cy="5552899"/>
          </a:xfrm>
        </p:spPr>
        <p:txBody>
          <a:bodyPr>
            <a:normAutofit/>
          </a:bodyPr>
          <a:lstStyle/>
          <a:p>
            <a:pPr lvl="0"/>
            <a:r>
              <a:rPr lang="en-US" sz="1600" b="1" dirty="0" smtClean="0"/>
              <a:t>Evaluation </a:t>
            </a:r>
            <a:r>
              <a:rPr lang="en-US" sz="1600" b="1" dirty="0"/>
              <a:t>of the models and answer the following model-related questions</a:t>
            </a:r>
            <a:r>
              <a:rPr lang="en-US" sz="1600" dirty="0"/>
              <a:t>:</a:t>
            </a:r>
          </a:p>
          <a:p>
            <a:pPr lvl="1"/>
            <a:r>
              <a:rPr lang="en-US" dirty="0"/>
              <a:t>What is the minimum number of events previously observed required to have an acceptable rate of detection?</a:t>
            </a:r>
          </a:p>
          <a:p>
            <a:pPr lvl="1"/>
            <a:r>
              <a:rPr lang="en-US" dirty="0"/>
              <a:t>What impact does the length of the previous sequences have over the detection during the evaluation phase? Is the detection of anomalies given the observation of a short event sequence as good as the detection made given an observation of a long event sequence?</a:t>
            </a:r>
          </a:p>
          <a:p>
            <a:pPr lvl="1"/>
            <a:r>
              <a:rPr lang="en-US" dirty="0"/>
              <a:t>How to effectively discriminate between events of low and high probabilities from the output array of the models without manually fixing a threshold?</a:t>
            </a:r>
          </a:p>
          <a:p>
            <a:pPr lvl="1"/>
            <a:r>
              <a:rPr lang="en-US" dirty="0"/>
              <a:t>What is the True Positive Rate (TPR) and the False Positive Rate (FPR) of the RNN-based (LSTM and GRU with and without attention) anomaly detection solution.</a:t>
            </a:r>
          </a:p>
          <a:p>
            <a:pPr lvl="1"/>
            <a:r>
              <a:rPr lang="en-US" dirty="0"/>
              <a:t>How much accurate are RNN-based models with respect to traditional solutions such n-gram and Hidden Markov Model?</a:t>
            </a:r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789" y="0"/>
            <a:ext cx="6705600" cy="9845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b="1" kern="0" smtClean="0">
                <a:solidFill>
                  <a:schemeClr val="tx1"/>
                </a:solidFill>
              </a:rPr>
              <a:t>Research Tasks</a:t>
            </a:r>
            <a:endParaRPr lang="en-US" b="1" kern="0" dirty="0">
              <a:solidFill>
                <a:schemeClr val="tx1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8240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Model </a:t>
            </a:r>
            <a:r>
              <a:rPr lang="en-US" b="1" dirty="0" smtClean="0">
                <a:solidFill>
                  <a:schemeClr val="tx1"/>
                </a:solidFill>
              </a:rPr>
              <a:t>Implementation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183548"/>
            <a:ext cx="8744989" cy="555289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n-US" dirty="0"/>
          </a:p>
          <a:p>
            <a:pPr lvl="2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52246" y="1953217"/>
            <a:ext cx="2549754" cy="4141964"/>
            <a:chOff x="15240000" y="20574000"/>
            <a:chExt cx="3962400" cy="8695730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00" y="23115884"/>
              <a:ext cx="3810000" cy="1277046"/>
              <a:chOff x="15240000" y="23115884"/>
              <a:chExt cx="3810000" cy="1277046"/>
            </a:xfrm>
          </p:grpSpPr>
          <p:pic>
            <p:nvPicPr>
              <p:cNvPr id="19" name="Picture 18" descr="pytho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24865" y="23115884"/>
                <a:ext cx="2944135" cy="127704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5240000" y="23249930"/>
                <a:ext cx="3810000" cy="838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5240000" y="24392930"/>
              <a:ext cx="3962400" cy="2827166"/>
              <a:chOff x="15240000" y="24392930"/>
              <a:chExt cx="3962400" cy="2827166"/>
            </a:xfrm>
          </p:grpSpPr>
          <p:pic>
            <p:nvPicPr>
              <p:cNvPr id="15" name="Picture 14" descr="tensorflow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24792" y="25459730"/>
                <a:ext cx="3777608" cy="1760366"/>
              </a:xfrm>
              <a:prstGeom prst="rect">
                <a:avLst/>
              </a:prstGeom>
            </p:spPr>
          </p:pic>
          <p:pic>
            <p:nvPicPr>
              <p:cNvPr id="16" name="Picture 15" descr="pytorch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44800" y="24392930"/>
                <a:ext cx="3125833" cy="851790"/>
              </a:xfrm>
              <a:prstGeom prst="rect">
                <a:avLst/>
              </a:prstGeom>
            </p:spPr>
          </p:pic>
          <p:pic>
            <p:nvPicPr>
              <p:cNvPr id="17" name="Picture 16" descr="theano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20946" y="25288300"/>
                <a:ext cx="2214654" cy="503834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5240000" y="24392930"/>
                <a:ext cx="3810000" cy="2438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5240000" y="27212330"/>
              <a:ext cx="3810000" cy="838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CUDA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0" y="28431530"/>
              <a:ext cx="3810000" cy="838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GPU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240000" y="20574000"/>
              <a:ext cx="3810000" cy="2371130"/>
              <a:chOff x="15240000" y="20574000"/>
              <a:chExt cx="3810000" cy="237113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5240000" y="20582930"/>
                <a:ext cx="3810000" cy="2362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mode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16200" y="21497330"/>
                <a:ext cx="3506549" cy="12192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5697201" y="20574000"/>
                <a:ext cx="2895600" cy="4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MODEL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706420" y="1796020"/>
            <a:ext cx="5014010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1400" b="1" dirty="0"/>
              <a:t>Model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1400" dirty="0"/>
              <a:t>Based on Recurrent Neural Networks (RNN): Long-Short Term Memory (LSTM) and Gated Recurrent Unit (GRU)</a:t>
            </a:r>
          </a:p>
          <a:p>
            <a:endParaRPr lang="en-US" sz="1400" dirty="0"/>
          </a:p>
          <a:p>
            <a:pPr marL="457200" indent="-457200">
              <a:buFont typeface="Wingdings" charset="2"/>
              <a:buChar char="q"/>
            </a:pPr>
            <a:r>
              <a:rPr lang="en-US" sz="1400" b="1" dirty="0"/>
              <a:t>Programming Language: Python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1400" dirty="0"/>
              <a:t>Compatible with several numerical computing libraries suitable for the use of GPUs 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1400" dirty="0"/>
              <a:t>Some examples: </a:t>
            </a:r>
            <a:r>
              <a:rPr lang="en-US" sz="1400" dirty="0" err="1"/>
              <a:t>Pytorch</a:t>
            </a:r>
            <a:r>
              <a:rPr lang="en-US" sz="1400" dirty="0"/>
              <a:t>, </a:t>
            </a:r>
            <a:r>
              <a:rPr lang="en-US" sz="1400" dirty="0" err="1"/>
              <a:t>TensorFlow</a:t>
            </a:r>
            <a:r>
              <a:rPr lang="en-US" sz="1400" dirty="0"/>
              <a:t> and </a:t>
            </a:r>
            <a:r>
              <a:rPr lang="en-US" sz="1400" dirty="0" err="1"/>
              <a:t>Theano</a:t>
            </a:r>
            <a:endParaRPr lang="en-US" sz="1400" dirty="0"/>
          </a:p>
          <a:p>
            <a:pPr marL="457200" indent="-457200">
              <a:buFont typeface="Wingdings" charset="2"/>
              <a:buChar char="ü"/>
            </a:pPr>
            <a:endParaRPr lang="en-US" sz="1400" b="1" dirty="0"/>
          </a:p>
          <a:p>
            <a:pPr marL="457200" indent="-457200">
              <a:buFont typeface="Wingdings" charset="2"/>
              <a:buChar char="q"/>
            </a:pPr>
            <a:r>
              <a:rPr lang="en-US" sz="1400" b="1" dirty="0"/>
              <a:t>Computing Library: </a:t>
            </a:r>
            <a:r>
              <a:rPr lang="en-US" sz="1400" b="1" dirty="0" err="1"/>
              <a:t>PyTorch</a:t>
            </a:r>
            <a:endParaRPr lang="en-US" sz="1400" b="1" dirty="0"/>
          </a:p>
          <a:p>
            <a:pPr marL="457200" indent="-457200">
              <a:buFont typeface="Wingdings" charset="2"/>
              <a:buChar char="ü"/>
            </a:pPr>
            <a:r>
              <a:rPr lang="en-US" sz="1400" dirty="0"/>
              <a:t>Scientific computing package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1400" dirty="0"/>
              <a:t>Replacement of </a:t>
            </a:r>
            <a:r>
              <a:rPr lang="en-US" sz="1400" dirty="0" err="1"/>
              <a:t>Numpy</a:t>
            </a:r>
            <a:r>
              <a:rPr lang="en-US" sz="1400" dirty="0"/>
              <a:t> to take advantage of the power of GPUs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1400" dirty="0"/>
              <a:t>Python-friendly platform for neural networks (Deep Learning) </a:t>
            </a:r>
          </a:p>
          <a:p>
            <a:endParaRPr lang="en-US" sz="1400" dirty="0"/>
          </a:p>
          <a:p>
            <a:pPr marL="457200" indent="-457200">
              <a:buFont typeface="Wingdings" charset="2"/>
              <a:buChar char="q"/>
            </a:pPr>
            <a:r>
              <a:rPr lang="en-US" sz="1400" b="1" dirty="0"/>
              <a:t>Parallel Computing Platform: CUDA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1400" dirty="0"/>
              <a:t>Programming model to use GPUs for general purpose </a:t>
            </a:r>
            <a:r>
              <a:rPr lang="en-US" sz="1400" dirty="0" smtClean="0"/>
              <a:t>computing</a:t>
            </a:r>
          </a:p>
          <a:p>
            <a:endParaRPr lang="en-US" sz="1400" dirty="0"/>
          </a:p>
        </p:txBody>
      </p:sp>
      <p:sp>
        <p:nvSpPr>
          <p:cNvPr id="22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06454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>
                <a:solidFill>
                  <a:schemeClr val="tx1"/>
                </a:solidFill>
              </a:rPr>
              <a:t>Use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case</a:t>
            </a:r>
            <a:r>
              <a:rPr lang="tr-TR" b="1" dirty="0">
                <a:solidFill>
                  <a:schemeClr val="tx1"/>
                </a:solidFill>
              </a:rPr>
              <a:t>: </a:t>
            </a:r>
            <a:r>
              <a:rPr lang="tr-TR" b="1" dirty="0" err="1">
                <a:solidFill>
                  <a:schemeClr val="tx1"/>
                </a:solidFill>
              </a:rPr>
              <a:t>Anomaly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detection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applied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to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Targeted</a:t>
            </a:r>
            <a:r>
              <a:rPr lang="tr-TR" b="1" dirty="0">
                <a:solidFill>
                  <a:schemeClr val="tx1"/>
                </a:solidFill>
              </a:rPr>
              <a:t> Information </a:t>
            </a:r>
            <a:r>
              <a:rPr lang="tr-TR" b="1" dirty="0" err="1" smtClean="0">
                <a:solidFill>
                  <a:schemeClr val="tx1"/>
                </a:solidFill>
              </a:rPr>
              <a:t>Propagation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84" y="1494010"/>
            <a:ext cx="6710712" cy="4194409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9701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Cognitive Computing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olutions based deep learning &amp; </a:t>
            </a:r>
            <a:r>
              <a:rPr lang="en-US" sz="2400" b="1" dirty="0" smtClean="0">
                <a:solidFill>
                  <a:srgbClr val="FF0000"/>
                </a:solidFill>
              </a:rPr>
              <a:t>light-weight </a:t>
            </a:r>
            <a:r>
              <a:rPr lang="en-US" sz="2400" b="1" dirty="0">
                <a:solidFill>
                  <a:srgbClr val="FF0000"/>
                </a:solidFill>
              </a:rPr>
              <a:t>Machine Learning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1933180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>
                <a:solidFill>
                  <a:schemeClr val="tx1"/>
                </a:solidFill>
              </a:rPr>
              <a:t>Malware / Anomaly Detection with Light-weight Machine Learning Models 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 smtClean="0"/>
              <a:t>Problem Statement: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400" dirty="0" smtClean="0">
                <a:solidFill>
                  <a:srgbClr val="000000"/>
                </a:solidFill>
              </a:rPr>
              <a:t>In mission critical systems, it is paramount that the system is mindful of it’s resources.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400" dirty="0" smtClean="0">
                <a:solidFill>
                  <a:srgbClr val="000000"/>
                </a:solidFill>
              </a:rPr>
              <a:t>The autonomous system should spend minimalistic amount of computing power to detect malware and anomalies.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400" dirty="0" smtClean="0">
                <a:solidFill>
                  <a:srgbClr val="000000"/>
                </a:solidFill>
              </a:rPr>
              <a:t>IAS should conduct efficient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featurization</a:t>
            </a:r>
            <a:r>
              <a:rPr lang="en-US" altLang="en-US" sz="2400" dirty="0" smtClean="0">
                <a:solidFill>
                  <a:srgbClr val="000000"/>
                </a:solidFill>
              </a:rPr>
              <a:t> to increase the accuracy of machine learning models.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400" dirty="0" smtClean="0">
                <a:solidFill>
                  <a:srgbClr val="000000"/>
                </a:solidFill>
              </a:rPr>
              <a:t>IAS should be able to switch it computation to secondary module when dealing with attacks.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5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>
                <a:solidFill>
                  <a:schemeClr val="tx1"/>
                </a:solidFill>
              </a:rPr>
              <a:t>Malware / Anomaly </a:t>
            </a:r>
            <a:r>
              <a:rPr lang="en-US" sz="2800" b="1" dirty="0" smtClean="0">
                <a:solidFill>
                  <a:schemeClr val="tx1"/>
                </a:solidFill>
              </a:rPr>
              <a:t>Detection: Workflow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Screen%20Shot%202018-10-04%20at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41450"/>
            <a:ext cx="8575423" cy="38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15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>
                <a:solidFill>
                  <a:schemeClr val="tx1"/>
                </a:solidFill>
              </a:rPr>
              <a:t>Malware / Anomaly </a:t>
            </a:r>
            <a:r>
              <a:rPr lang="en-US" sz="2800" b="1" dirty="0" smtClean="0">
                <a:solidFill>
                  <a:schemeClr val="tx1"/>
                </a:solidFill>
              </a:rPr>
              <a:t>Detection: Intrusion Detection Sampling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/>
              <a:t>Sampling parameters: hardware parameters (addresses, instructions, memory bytes, etc.), software parameters (provenance, operational attributes, etc.), and operating system parameters (system calls, memory reads, etc.).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Fixed sampling (e.g. once every 10 million instructions) and variable sampling will be conducted to sample data items in order to extract features.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Sampling interval as well as detection interval will be varied based on the intrusion detection accuracy and computational context.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>
                <a:solidFill>
                  <a:schemeClr val="tx1"/>
                </a:solidFill>
              </a:rPr>
              <a:t>Malware / Anomaly </a:t>
            </a:r>
            <a:r>
              <a:rPr lang="en-US" sz="2800" b="1" dirty="0" smtClean="0">
                <a:solidFill>
                  <a:schemeClr val="tx1"/>
                </a:solidFill>
              </a:rPr>
              <a:t>Detection: Algorithm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/>
              <a:t>Conduct Fixed or Variable Sampling of hardware, software, and/or operating system data.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Identify frequently appearing data items: number of times a particular memory address or system call is used.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Extract information (e.g. opcode from frequent addresses). 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Perform feature extraction (unigram, bigram, n-gram, unique features, or </a:t>
            </a:r>
            <a:r>
              <a:rPr lang="en-US" altLang="en-US" sz="2400" dirty="0">
                <a:solidFill>
                  <a:srgbClr val="000000"/>
                </a:solidFill>
              </a:rPr>
              <a:t>cosine </a:t>
            </a:r>
            <a:r>
              <a:rPr lang="en-US" altLang="en-US" sz="2400" dirty="0" smtClean="0">
                <a:solidFill>
                  <a:srgbClr val="000000"/>
                </a:solidFill>
              </a:rPr>
              <a:t>similarity).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Use k-means, SVM, RR, and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kNN</a:t>
            </a:r>
            <a:r>
              <a:rPr lang="en-US" altLang="en-US" sz="2400" dirty="0" smtClean="0">
                <a:solidFill>
                  <a:srgbClr val="000000"/>
                </a:solidFill>
              </a:rPr>
              <a:t> for classification.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58" y="5057133"/>
            <a:ext cx="5007916" cy="10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50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Experiment: Malware/Anomaly Detection 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Objective: </a:t>
            </a:r>
            <a:r>
              <a:rPr lang="en-US" altLang="en-US" sz="2400" dirty="0" smtClean="0">
                <a:solidFill>
                  <a:srgbClr val="000000"/>
                </a:solidFill>
              </a:rPr>
              <a:t>To detect malware and anomalous behavior in autonomous cyber systems.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Input: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400" dirty="0" smtClean="0">
                <a:solidFill>
                  <a:srgbClr val="000000"/>
                </a:solidFill>
              </a:rPr>
              <a:t>HW / SW / OS data.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Output: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400" dirty="0" smtClean="0">
                <a:solidFill>
                  <a:srgbClr val="000000"/>
                </a:solidFill>
              </a:rPr>
              <a:t>Binary classification of whether a program is malicious or benign based on the features.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400" dirty="0" smtClean="0">
                <a:solidFill>
                  <a:srgbClr val="000000"/>
                </a:solidFill>
              </a:rPr>
              <a:t>Performance parameters: CPU Usage, detection accuracy. 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Experimental Setup: </a:t>
            </a:r>
            <a:r>
              <a:rPr lang="en-US" altLang="en-US" sz="2400" dirty="0" smtClean="0">
                <a:solidFill>
                  <a:srgbClr val="000000"/>
                </a:solidFill>
              </a:rPr>
              <a:t>Kernel drivers will be installed to extract data. Known malwares will be installed and tested.</a:t>
            </a:r>
            <a:endParaRPr lang="en-US" altLang="en-US" sz="2400" b="1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9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Distinctive Attributes and Advantages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i="1" dirty="0"/>
              <a:t>Cyber Attribution Module with PROV-O</a:t>
            </a:r>
            <a:r>
              <a:rPr lang="en-US" sz="2400" b="1" dirty="0"/>
              <a:t>:</a:t>
            </a:r>
            <a:r>
              <a:rPr lang="en-US" sz="2400" b="1" i="1" dirty="0"/>
              <a:t> </a:t>
            </a:r>
            <a:r>
              <a:rPr lang="en-US" sz="2400" dirty="0"/>
              <a:t>The cyber attribution model will be implemented with three major sub modules within the data stream processor</a:t>
            </a:r>
            <a:r>
              <a:rPr lang="en-US" sz="2400" dirty="0" smtClean="0"/>
              <a:t>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i="1" dirty="0"/>
              <a:t>Online Intrusion Detection</a:t>
            </a:r>
            <a:r>
              <a:rPr lang="en-US" sz="2400" b="1" dirty="0"/>
              <a:t>: </a:t>
            </a:r>
            <a:r>
              <a:rPr lang="en-US" sz="2400" dirty="0"/>
              <a:t>Our cyber attribution model also provides online intrusion detection using </a:t>
            </a:r>
            <a:r>
              <a:rPr lang="en-US" sz="2400" dirty="0" smtClean="0"/>
              <a:t>sampling </a:t>
            </a:r>
            <a:r>
              <a:rPr lang="en-US" sz="2400" dirty="0"/>
              <a:t>on </a:t>
            </a:r>
            <a:r>
              <a:rPr lang="en-US" sz="2400" dirty="0" err="1" smtClean="0"/>
              <a:t>hw</a:t>
            </a:r>
            <a:r>
              <a:rPr lang="en-US" sz="2400" dirty="0" smtClean="0"/>
              <a:t>/</a:t>
            </a:r>
            <a:r>
              <a:rPr lang="en-US" sz="2400" dirty="0" err="1" smtClean="0"/>
              <a:t>sw</a:t>
            </a:r>
            <a:r>
              <a:rPr lang="en-US" sz="2400" dirty="0" smtClean="0"/>
              <a:t>/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/>
              <a:t>data.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i="1" dirty="0"/>
              <a:t>Adversarial Machine Learning Model:</a:t>
            </a:r>
            <a:r>
              <a:rPr lang="en-US" sz="2400" b="1" dirty="0"/>
              <a:t> </a:t>
            </a:r>
            <a:r>
              <a:rPr lang="en-US" sz="2400" dirty="0"/>
              <a:t>We will design data filtering mechanisms using logistic regression, clustering, and outlier prediction based on the origination of </a:t>
            </a:r>
            <a:r>
              <a:rPr lang="en-US" sz="2400" dirty="0" smtClean="0"/>
              <a:t>data.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49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1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05600" cy="9842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Comprehensive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Secure IAS with Cyber Attribution 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Architecture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15740" y="1799318"/>
            <a:ext cx="1793174" cy="18386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6688" y="11589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3256"/>
            <a:ext cx="8921240" cy="541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018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Distinctive Attributes and Advantages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i="1" dirty="0"/>
              <a:t>Cognitive Computing for Malware / Anomaly Detection</a:t>
            </a:r>
            <a:r>
              <a:rPr lang="en-US" sz="2400" b="1" dirty="0"/>
              <a:t>:</a:t>
            </a:r>
            <a:r>
              <a:rPr lang="en-US" sz="2400" dirty="0"/>
              <a:t> Our cognitive computing module uses both deep learning such as RNN and light-weight machine learning methodologies such as SVM/RF/KNN to conduct malware / anomaly detection.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i="1" dirty="0"/>
              <a:t>Knowledge Discovery with Reasoning Engine</a:t>
            </a:r>
            <a:r>
              <a:rPr lang="en-US" sz="2400" b="1" dirty="0"/>
              <a:t>: </a:t>
            </a:r>
            <a:r>
              <a:rPr lang="en-US" sz="2400" dirty="0"/>
              <a:t>The objective is to learn about data about attacks and anomalies. 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50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24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Tangible Assets Created by Project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Cyber Attribution Module: </a:t>
            </a:r>
            <a:r>
              <a:rPr lang="en-US" sz="2400" dirty="0"/>
              <a:t>This software prototype will consist of two parts: (1) knowledge representation and (2) provenance ontology (PROV-O) structure.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Intrusion Detection Application: </a:t>
            </a:r>
            <a:r>
              <a:rPr lang="en-US" sz="2400" dirty="0" smtClean="0"/>
              <a:t>Application profile will be created through instructions based on supervised learning to classify benign and malicious applications.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Cognitive Computing Module: </a:t>
            </a:r>
            <a:r>
              <a:rPr lang="en-US" sz="2400" dirty="0"/>
              <a:t>This module leverages provenance </a:t>
            </a:r>
            <a:r>
              <a:rPr lang="en-US" sz="2400" dirty="0" smtClean="0"/>
              <a:t>and HW/SW/OS data </a:t>
            </a:r>
            <a:r>
              <a:rPr lang="en-US" sz="2400" dirty="0"/>
              <a:t>to conduct </a:t>
            </a:r>
            <a:r>
              <a:rPr lang="en-US" sz="2400" dirty="0" smtClean="0"/>
              <a:t>ML analytics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Reasoning Engine: </a:t>
            </a:r>
            <a:r>
              <a:rPr lang="en-US" sz="2400" dirty="0"/>
              <a:t>Reasoning engine module will enhance the reflexivity module and is supported by the knowledge discovery module.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51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2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Tangible Assets Created by Project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Cyber Attribution Module: </a:t>
            </a:r>
            <a:r>
              <a:rPr lang="en-US" sz="2400" dirty="0"/>
              <a:t>This software prototype will consist of two parts: (1) knowledge representation and (2) provenance ontology (PROV-O) structure.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Intrusion Detection Application: </a:t>
            </a:r>
            <a:r>
              <a:rPr lang="en-US" sz="2400" dirty="0" smtClean="0"/>
              <a:t>Application profile will be created through instructions based on supervised learning to classify benign and malicious applications.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Cognitive Computing Module: </a:t>
            </a:r>
            <a:r>
              <a:rPr lang="en-US" sz="2400" dirty="0"/>
              <a:t>This module leverages provenance </a:t>
            </a:r>
            <a:r>
              <a:rPr lang="en-US" sz="2400" dirty="0" smtClean="0"/>
              <a:t>and HW/SW/OS data </a:t>
            </a:r>
            <a:r>
              <a:rPr lang="en-US" sz="2400" dirty="0"/>
              <a:t>to conduct </a:t>
            </a:r>
            <a:r>
              <a:rPr lang="en-US" sz="2400" dirty="0" smtClean="0"/>
              <a:t>ML analytics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b="1" dirty="0"/>
              <a:t>Reasoning Engine: </a:t>
            </a:r>
            <a:r>
              <a:rPr lang="en-US" sz="2400" dirty="0"/>
              <a:t>Reasoning engine module will enhance the reflexivity module and is supported by the knowledge discovery module.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52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Integration with NGCRC &amp; IRADs Projects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Our research exclusively contributes to both Cyber Resilience IRADs and Data Analytics and Autonomy IRADs.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We have discussed these projects and research with Paul </a:t>
            </a:r>
            <a:r>
              <a:rPr lang="en-US" sz="2400" dirty="0" err="1"/>
              <a:t>Conoval</a:t>
            </a:r>
            <a:r>
              <a:rPr lang="en-US" sz="2400" dirty="0"/>
              <a:t> and obtained feedback from Jason </a:t>
            </a:r>
            <a:r>
              <a:rPr lang="en-US" sz="2400" dirty="0" err="1"/>
              <a:t>Kobes</a:t>
            </a:r>
            <a:r>
              <a:rPr lang="en-US" sz="2400" dirty="0"/>
              <a:t> during the annual meeting for NGCRC and NGC </a:t>
            </a:r>
            <a:r>
              <a:rPr lang="en-US" sz="2400" dirty="0" err="1"/>
              <a:t>TechExpo</a:t>
            </a:r>
            <a:r>
              <a:rPr lang="en-US" sz="2400" dirty="0"/>
              <a:t> in May, 2018. </a:t>
            </a:r>
            <a:endParaRPr lang="en-US" sz="2400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We plan to participate in the DARPA </a:t>
            </a:r>
            <a:r>
              <a:rPr lang="en-US" sz="2400" dirty="0" err="1"/>
              <a:t>OFFensive</a:t>
            </a:r>
            <a:r>
              <a:rPr lang="en-US" sz="2400" dirty="0"/>
              <a:t> Swarm-Enabled Tactics (OFFSET) program where Northrop Grumman serves as a swarm systems </a:t>
            </a:r>
            <a:r>
              <a:rPr lang="en-US" sz="2400" dirty="0" smtClean="0"/>
              <a:t>integrator. 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53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51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Plan for </a:t>
            </a:r>
            <a:r>
              <a:rPr lang="en-US" b="1" dirty="0" smtClean="0">
                <a:solidFill>
                  <a:schemeClr val="tx1"/>
                </a:solidFill>
              </a:rPr>
              <a:t>2019 </a:t>
            </a:r>
            <a:r>
              <a:rPr lang="en-US" b="1" dirty="0">
                <a:solidFill>
                  <a:schemeClr val="tx1"/>
                </a:solidFill>
              </a:rPr>
              <a:t>Meeting</a:t>
            </a: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761999" y="2165350"/>
            <a:ext cx="13254753" cy="8374594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Prototype </a:t>
            </a:r>
            <a:r>
              <a:rPr lang="en-US" sz="2400" dirty="0"/>
              <a:t>and demonstration of the workflow of the  property of autonomy with  </a:t>
            </a:r>
            <a:endParaRPr lang="en-US" sz="2400" dirty="0" smtClean="0"/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sz="2400" dirty="0" smtClean="0"/>
              <a:t>Anomaly Detection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sz="2400" dirty="0" smtClean="0"/>
              <a:t>Cognitive  Autonomy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sz="2400" dirty="0" smtClean="0"/>
              <a:t>Reflexivity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sz="2400" dirty="0" smtClean="0"/>
              <a:t>Knowledge  Discovery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sz="2400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 smtClean="0"/>
              <a:t>Collaboration </a:t>
            </a:r>
            <a:r>
              <a:rPr lang="en-US" sz="2400" dirty="0"/>
              <a:t>and Integration with NGC </a:t>
            </a:r>
            <a:r>
              <a:rPr lang="en-US" sz="2400" dirty="0" smtClean="0"/>
              <a:t>Projects.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We plan to respond to the NSF Grant proposal on Operationalizing Machine Learning for Command &amp; Control (OMLC2) Program: </a:t>
            </a:r>
            <a:r>
              <a:rPr lang="en-US" altLang="en-US" sz="24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en-US" altLang="en-US" sz="2400" dirty="0" smtClean="0">
                <a:solidFill>
                  <a:srgbClr val="000000"/>
                </a:solidFill>
                <a:hlinkClick r:id="rId2"/>
              </a:rPr>
              <a:t>www.fbo.gov/index.php?s=opportunity&amp;mode=form&amp;id=1547d6c1d89a67e76432ae67e918c732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54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984249"/>
            <a:ext cx="14459740" cy="7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70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5574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55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5837" y="2903345"/>
            <a:ext cx="7968953" cy="11448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2329432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Secure IAS: Overview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sz="2400" dirty="0"/>
              <a:t>This project will advance science of security in IAS through multifaceted advanced analytics, cognitive computing, adversarial machine learning, </a:t>
            </a:r>
            <a:r>
              <a:rPr lang="en-US" sz="2400" dirty="0" smtClean="0"/>
              <a:t>and cyber attribution.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We will develop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200" dirty="0" smtClean="0">
                <a:solidFill>
                  <a:srgbClr val="000000"/>
                </a:solidFill>
              </a:rPr>
              <a:t>A cyber attribution module that </a:t>
            </a:r>
            <a:r>
              <a:rPr lang="en-US" altLang="en-US" sz="2200" dirty="0" smtClean="0">
                <a:solidFill>
                  <a:srgbClr val="000000"/>
                </a:solidFill>
              </a:rPr>
              <a:t>monitors threats </a:t>
            </a:r>
            <a:r>
              <a:rPr lang="en-US" altLang="en-US" sz="2200" dirty="0" smtClean="0">
                <a:solidFill>
                  <a:srgbClr val="000000"/>
                </a:solidFill>
              </a:rPr>
              <a:t>and performs intrusion detection sampling on system data.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1100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200" dirty="0" smtClean="0">
                <a:solidFill>
                  <a:srgbClr val="000000"/>
                </a:solidFill>
              </a:rPr>
              <a:t>A cognitive computing module with reasoning engine &amp; anomaly / malware detection through light-weight ML algorithms and LSTM deep neural networks.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1100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200" dirty="0" smtClean="0">
                <a:solidFill>
                  <a:srgbClr val="000000"/>
                </a:solidFill>
              </a:rPr>
              <a:t>A secure information dissemination model with provenance ontology. 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1100" dirty="0" smtClean="0">
              <a:solidFill>
                <a:srgbClr val="000000"/>
              </a:solidFill>
            </a:endParaRP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r>
              <a:rPr lang="en-US" altLang="en-US" sz="2200" dirty="0" smtClean="0">
                <a:solidFill>
                  <a:srgbClr val="000000"/>
                </a:solidFill>
              </a:rPr>
              <a:t>Reflexive module to adapt and self-heal during attacks.</a:t>
            </a:r>
          </a:p>
          <a:p>
            <a:pPr marL="733425" lvl="2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.AppleSystemUIFont" charset="-120"/>
              <a:buChar char="−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6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65656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Secure IAS: Overview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7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52449" y="1207406"/>
            <a:ext cx="110064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2" descr="Screen%20Shot%202018-08-26%20at%2011.06.46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784350"/>
            <a:ext cx="8431819" cy="35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12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28598" y="0"/>
            <a:ext cx="7309885" cy="984250"/>
          </a:xfrm>
        </p:spPr>
        <p:txBody>
          <a:bodyPr/>
          <a:lstStyle/>
          <a:p>
            <a:pPr marL="0" lvl="1" indent="0" algn="l" eaLnBrk="1" fontAlgn="auto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Secure IAS: Overview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71683" name="Content Placeholder 2"/>
          <p:cNvSpPr txBox="1">
            <a:spLocks/>
          </p:cNvSpPr>
          <p:nvPr/>
        </p:nvSpPr>
        <p:spPr bwMode="auto">
          <a:xfrm>
            <a:off x="304800" y="11811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lvl="1" algn="just" eaLnBrk="1" hangingPunct="1">
              <a:buFontTx/>
              <a:buNone/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71684" name="Content Placeholder 2"/>
          <p:cNvSpPr txBox="1">
            <a:spLocks/>
          </p:cNvSpPr>
          <p:nvPr/>
        </p:nvSpPr>
        <p:spPr bwMode="auto">
          <a:xfrm>
            <a:off x="457200" y="1333500"/>
            <a:ext cx="8382000" cy="5295900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39775" indent="-282575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30300" indent="-215900">
              <a:spcBef>
                <a:spcPts val="9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582738" indent="-211138">
              <a:spcBef>
                <a:spcPts val="9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44700" indent="-215900">
              <a:spcBef>
                <a:spcPts val="900"/>
              </a:spcBef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019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591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163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73500" indent="-21590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 smtClean="0"/>
              <a:t>Behavior-based </a:t>
            </a:r>
            <a:r>
              <a:rPr lang="en-US" dirty="0"/>
              <a:t>analytics is used to categorize adaptive cyber-attacks and poison attacks on ML. </a:t>
            </a:r>
            <a:r>
              <a:rPr lang="en-US" dirty="0" smtClean="0"/>
              <a:t>We will develop methodologies </a:t>
            </a:r>
            <a:r>
              <a:rPr lang="en-US" dirty="0"/>
              <a:t>that </a:t>
            </a:r>
            <a:r>
              <a:rPr lang="en-US" dirty="0" smtClean="0"/>
              <a:t>use </a:t>
            </a:r>
            <a:r>
              <a:rPr lang="en-US" dirty="0"/>
              <a:t>contextual information about the origin and transformation of data points in the training set to identify poisonous data. </a:t>
            </a:r>
            <a:endParaRPr lang="en-US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/>
              <a:t>The research in trace back, source routing, ideas on onion router (TOR), and pre-positioned instrumentation for cyber attribution model to identify source as well as intermediary of attack are the ideas for cyber attribution</a:t>
            </a:r>
            <a:r>
              <a:rPr lang="en-US" dirty="0" smtClean="0"/>
              <a:t>.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/>
              <a:t>To enable cognitive autonomy for security, large data will be generated to discover patterns and identify signatures for malicious and benign processes. 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dirty="0" smtClean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r>
              <a:rPr lang="en-US" dirty="0"/>
              <a:t>The classification algorithms (RF/SVM/KNN) will be applied to the sampled data and discover patterns to detect likely anomalies and malwares</a:t>
            </a:r>
            <a:r>
              <a:rPr lang="en-US" dirty="0" smtClean="0"/>
              <a:t>.</a:t>
            </a:r>
            <a:endParaRPr lang="en-US" dirty="0"/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SzTx/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8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34045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3"/>
          <p:cNvSpPr/>
          <p:nvPr/>
        </p:nvSpPr>
        <p:spPr>
          <a:xfrm>
            <a:off x="38100" y="6477000"/>
            <a:ext cx="381000" cy="296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Tahoma"/>
              </a:rPr>
              <a:t>9</a:t>
            </a:r>
            <a:endParaRPr sz="1300" kern="0" dirty="0">
              <a:solidFill>
                <a:sysClr val="windowText" lastClr="000000"/>
              </a:solidFill>
              <a:sym typeface="Tahom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66487" y="984250"/>
            <a:ext cx="16301360" cy="81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5837" y="2427065"/>
            <a:ext cx="7968953" cy="114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Cyber Attribution &amp; Monitoring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848" y="3278497"/>
            <a:ext cx="743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Solutions based on PROV-O and Graph model of Cyber Attribution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95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A"/>
      </a:accent1>
      <a:accent2>
        <a:srgbClr val="CC0000"/>
      </a:accent2>
      <a:accent3>
        <a:srgbClr val="8F8F8F"/>
      </a:accent3>
      <a:accent4>
        <a:srgbClr val="707070"/>
      </a:accent4>
      <a:accent5>
        <a:srgbClr val="AAB6D2"/>
      </a:accent5>
      <a:accent6>
        <a:srgbClr val="B900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5DA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5DA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A"/>
      </a:accent1>
      <a:accent2>
        <a:srgbClr val="CC0000"/>
      </a:accent2>
      <a:accent3>
        <a:srgbClr val="8F8F8F"/>
      </a:accent3>
      <a:accent4>
        <a:srgbClr val="707070"/>
      </a:accent4>
      <a:accent5>
        <a:srgbClr val="AAB6D2"/>
      </a:accent5>
      <a:accent6>
        <a:srgbClr val="B900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5DA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5DA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42001</TotalTime>
  <Words>3792</Words>
  <Application>Microsoft Macintosh PowerPoint</Application>
  <PresentationFormat>On-screen Show (4:3)</PresentationFormat>
  <Paragraphs>419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.AppleSystemUIFont</vt:lpstr>
      <vt:lpstr>DejaVu Sans</vt:lpstr>
      <vt:lpstr>Helvetica Light</vt:lpstr>
      <vt:lpstr>Helvetica Neue</vt:lpstr>
      <vt:lpstr>Symantec Sans</vt:lpstr>
      <vt:lpstr>Tahoma</vt:lpstr>
      <vt:lpstr>Wingdings</vt:lpstr>
      <vt:lpstr>Arial</vt:lpstr>
      <vt:lpstr>Default</vt:lpstr>
      <vt:lpstr>Northrop Grumman Cybersecurity Research Consortium (NGCRC) </vt:lpstr>
      <vt:lpstr>Motivation from NGC:  Securing Intelligent Autonomous Systems</vt:lpstr>
      <vt:lpstr>Collaboration with NGC, MIT, and Purdue Faculty*</vt:lpstr>
      <vt:lpstr>Secure Intelligent Autonomous Systems</vt:lpstr>
      <vt:lpstr>Comprehensive Secure IAS with Cyber Attribution Architecture</vt:lpstr>
      <vt:lpstr>Secure IAS: Overview</vt:lpstr>
      <vt:lpstr>Secure IAS: Overview</vt:lpstr>
      <vt:lpstr>Secure IAS: Overview</vt:lpstr>
      <vt:lpstr>Cyber Attribution &amp; Monitoring</vt:lpstr>
      <vt:lpstr>Cyber Attribution</vt:lpstr>
      <vt:lpstr>Cyber Attribution &amp; Monitoring</vt:lpstr>
      <vt:lpstr>Knowledge Representation by PROV-O (Collaboration with Dr. Lalana Kagal, MIT)</vt:lpstr>
      <vt:lpstr>PROV-O Structure</vt:lpstr>
      <vt:lpstr>PROV-O Structure</vt:lpstr>
      <vt:lpstr>Experiment: PROV-O Structure  Integration with NGC-WaxedPrune</vt:lpstr>
      <vt:lpstr>Cyber Attribution &amp; Monitoring</vt:lpstr>
      <vt:lpstr>Secure Monitoring: Cyber Attribution Graphs (CAG)</vt:lpstr>
      <vt:lpstr>Secure Monitoring: Cyber Attribution Graphs (CAG)</vt:lpstr>
      <vt:lpstr>Cyber Attribution in IAS with CAG</vt:lpstr>
      <vt:lpstr>Malicious Activity Detection with CAGs</vt:lpstr>
      <vt:lpstr>Experiment: Malicious Activity Detection with CAGs</vt:lpstr>
      <vt:lpstr>Adversarial Machine Learning</vt:lpstr>
      <vt:lpstr>Adversarial Machine Learning: Challenge</vt:lpstr>
      <vt:lpstr>Adversarial Machine Learning: Solution Overview</vt:lpstr>
      <vt:lpstr>Poisoning &amp; Evasion Attacks (Collaboration with Prof. Clifton)</vt:lpstr>
      <vt:lpstr>Poisoning &amp; Evasion Attacks: Offensive Strategy</vt:lpstr>
      <vt:lpstr>Poisoning &amp; Evasion Attacks: Defensive Strategy</vt:lpstr>
      <vt:lpstr>Poisoning &amp; Evasion Attacks: Defensive Strategy for Partially Trusted Data</vt:lpstr>
      <vt:lpstr>Poisoning &amp; Evasion Attacks: Defensive Strategy for Partially Trusted Data</vt:lpstr>
      <vt:lpstr>Experiment: Poisoning &amp; Evasion Attacks</vt:lpstr>
      <vt:lpstr>Cognitive Computing</vt:lpstr>
      <vt:lpstr>Cognitive Computing</vt:lpstr>
      <vt:lpstr>Problem Statement</vt:lpstr>
      <vt:lpstr>Types of attacks</vt:lpstr>
      <vt:lpstr>Approach Overview</vt:lpstr>
      <vt:lpstr>Approach Overview</vt:lpstr>
      <vt:lpstr>Approach Details</vt:lpstr>
      <vt:lpstr>Approach Details</vt:lpstr>
      <vt:lpstr>Research Tasks</vt:lpstr>
      <vt:lpstr>PowerPoint Presentation</vt:lpstr>
      <vt:lpstr>Model Implementation</vt:lpstr>
      <vt:lpstr>Use case: Anomaly detection applied to Targeted Information Propagation</vt:lpstr>
      <vt:lpstr>Cognitive Computing</vt:lpstr>
      <vt:lpstr>Malware / Anomaly Detection with Light-weight Machine Learning Models </vt:lpstr>
      <vt:lpstr>Malware / Anomaly Detection: Workflow</vt:lpstr>
      <vt:lpstr>Malware / Anomaly Detection: Intrusion Detection Sampling</vt:lpstr>
      <vt:lpstr>Malware / Anomaly Detection: Algorithm</vt:lpstr>
      <vt:lpstr>Experiment: Malware/Anomaly Detection </vt:lpstr>
      <vt:lpstr>Distinctive Attributes and Advantages</vt:lpstr>
      <vt:lpstr>Distinctive Attributes and Advantages</vt:lpstr>
      <vt:lpstr>Tangible Assets Created by Project</vt:lpstr>
      <vt:lpstr>Tangible Assets Created by Project</vt:lpstr>
      <vt:lpstr>Integration with NGCRC &amp; IRADs Projects</vt:lpstr>
      <vt:lpstr>Plan for 2019 Meeting</vt:lpstr>
      <vt:lpstr>Thank you!!!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Northrop Grumman Cybersecurity Research Consortium (NGCRC) 2014 Fall Symposium</dc:title>
  <dc:creator>BB-User</dc:creator>
  <cp:lastModifiedBy>Ganapathy Mani</cp:lastModifiedBy>
  <cp:revision>1442</cp:revision>
  <cp:lastPrinted>2018-11-07T06:35:28Z</cp:lastPrinted>
  <dcterms:modified xsi:type="dcterms:W3CDTF">2018-11-07T06:52:44Z</dcterms:modified>
</cp:coreProperties>
</file>