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316" r:id="rId3"/>
    <p:sldId id="317" r:id="rId4"/>
    <p:sldId id="311" r:id="rId5"/>
    <p:sldId id="318" r:id="rId6"/>
    <p:sldId id="319" r:id="rId7"/>
    <p:sldId id="320" r:id="rId8"/>
    <p:sldId id="313" r:id="rId9"/>
    <p:sldId id="321" r:id="rId10"/>
    <p:sldId id="32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/>
    <p:restoredTop sz="94694"/>
  </p:normalViewPr>
  <p:slideViewPr>
    <p:cSldViewPr snapToGrid="0">
      <p:cViewPr varScale="1">
        <p:scale>
          <a:sx n="121" d="100"/>
          <a:sy n="121" d="100"/>
        </p:scale>
        <p:origin x="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AD1D4-21A1-AC45-BD45-230A9792D4E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EC017-981A-F443-97CB-F21FBF915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12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73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5D3F8-C95D-BC66-6715-F7FF9B382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498D6E-28B5-5DE9-B3D0-199796E33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206236-C5C7-F348-B98E-89A31B3B65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08584-EF2E-EA3F-12FB-82407D053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4DBA2-C98F-5F4D-3C12-106BFF2E4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199FA9-E86C-ABE2-8D99-3844C5D91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E17E4C-29B8-403E-75D3-ED38345109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6D2C5-6FC5-65BC-A503-459BF277A3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8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A6D7-B1ED-35AD-EC76-06CF76D82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CEC06-E60D-D862-041C-570C3602D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CA51D-D07F-8E4C-C316-18F08864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04790-2CC6-2515-AB1D-A2EC0D71B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6E1AB-B871-CC04-55D4-49C37E63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7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93870-551D-9843-7C46-3BE0D8767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E2E14-1B51-D567-50C3-D2F42C795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B59F2-31EE-B148-AD72-973C1AFA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C0DE4-6214-73F6-EA95-55F6BA2FB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FE1C6-59B0-460D-5740-4FB6BF3E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6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1914EE-791C-0611-6085-27A2D5B4F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2EF0E-5CF8-1E5C-358C-1B4126A5C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A3866-983F-1C07-B84A-78CEE71C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56CC8-C242-0BEB-892A-40A4AE45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10B96-2030-4AC7-DE56-5609DE13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F501C3-2A4B-0682-86F9-ADE24EC9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676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71BFAC-9DDD-7E29-716C-4E627DE4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486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D3EB-33C2-9BB0-DB49-1EE384D1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E9047-4FFC-93EC-EA1B-B00049C4F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40DB4-5FD2-393C-CD8A-3A16AFB2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89C25-00F7-F959-C4A7-B663F7BDA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E6C18-4B7C-BF70-759B-13A4CA7A0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28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218F9-825C-D7BC-9BF6-34129FE10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41CDE-EA91-53B9-C859-D1D04EDF1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D0A9A-3700-F6D5-F57B-99C38A016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03366-33D5-286C-C516-53060449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A0290-31A4-84E5-1BD7-F511C8F5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1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4CFC-83AB-CB7A-F525-1DEF528AB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38B9-1EB8-955E-88AE-13366255C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B8F86-57EF-F1CC-56D4-21063A46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3C1EA-F18E-FF03-14F6-A50FB623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1F4E1-724D-E972-B641-3C4CBCF6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DA21B-5BA4-40AF-CF82-6768C23A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2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F6C12-AD51-9F51-1591-D26634CC7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F79A4-4329-38E7-0251-6BD3157EE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0FEF3-A3E0-9C27-4CA6-35F8B3B9F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D03500-24A5-9CA8-E72E-C3505B966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DCE692-CE96-6B33-0DFE-29E6FF3F9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3384C4-FE55-6256-A370-82649D39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86D106-FCB2-CF45-E785-BCA3FFD34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ECDAC5-2FBA-6D12-3A1B-4583CC56F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8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2832-006E-EC3C-10B9-E7C22EB2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8CF88-6F48-509C-87E9-971BE7A5B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164C5-4ADD-B68C-1E0F-0D6EEFFCC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3144D-B7ED-6D32-4124-7400F305F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800E43-026F-67F2-90DB-2DA126665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E4CE7C-75C2-BBB7-831E-79A24C17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A7E78-4E59-8B6A-748B-DF948303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7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B0DB-78A0-FA48-B29B-D576C2E2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9486-AF6B-72E0-1655-2A30A8D14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7D5D5-97DD-8B0F-9599-369A02A79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7099A-8CF0-AFFB-0B3B-78E6424D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B9C22-15F8-7C77-32E0-58600C00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DEE20-D2AC-0C13-C6C3-245CE371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6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649D-4109-CCDC-E2F2-B138CF6DE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3EA07-FFEA-644D-B683-10D260267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E785F-B382-423F-7C2F-E497AF8D4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EB4E0-7E8A-CAE1-A1CF-540F93CAC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9C811-BC20-3A2E-107E-166441033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ED506-DCE8-CFCB-5D09-B796DC2A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9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17917-D491-6B11-9490-28F7A05C9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004BC-45B2-423B-7431-40B868556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B6DF-D1A0-BF8A-7913-01EC578EE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99E691-0F82-DF48-AB92-0B228F051242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90FA4-0A98-ACF5-42CF-7FC94CA3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E4CB7-67B5-FCD5-D592-E14864CFF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81407-6A4A-C84F-BB54-ACD14D8E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emf"/><Relationship Id="rId18" Type="http://schemas.openxmlformats.org/officeDocument/2006/relationships/image" Target="../media/image1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emf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emf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2.svg"/><Relationship Id="rId18" Type="http://schemas.openxmlformats.org/officeDocument/2006/relationships/image" Target="../media/image16.png"/><Relationship Id="rId3" Type="http://schemas.openxmlformats.org/officeDocument/2006/relationships/image" Target="../media/image3.svg"/><Relationship Id="rId21" Type="http://schemas.openxmlformats.org/officeDocument/2006/relationships/image" Target="../media/image19.svg"/><Relationship Id="rId7" Type="http://schemas.openxmlformats.org/officeDocument/2006/relationships/image" Target="../media/image7.svg"/><Relationship Id="rId12" Type="http://schemas.openxmlformats.org/officeDocument/2006/relationships/image" Target="../media/image21.png"/><Relationship Id="rId17" Type="http://schemas.openxmlformats.org/officeDocument/2006/relationships/image" Target="../media/image14.emf"/><Relationship Id="rId2" Type="http://schemas.openxmlformats.org/officeDocument/2006/relationships/image" Target="../media/image2.png"/><Relationship Id="rId16" Type="http://schemas.openxmlformats.org/officeDocument/2006/relationships/image" Target="../media/image13.emf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24" Type="http://schemas.openxmlformats.org/officeDocument/2006/relationships/image" Target="../media/image20.emf"/><Relationship Id="rId5" Type="http://schemas.openxmlformats.org/officeDocument/2006/relationships/image" Target="../media/image5.svg"/><Relationship Id="rId15" Type="http://schemas.openxmlformats.org/officeDocument/2006/relationships/image" Target="../media/image12.emf"/><Relationship Id="rId23" Type="http://schemas.openxmlformats.org/officeDocument/2006/relationships/image" Target="../media/image24.svg"/><Relationship Id="rId10" Type="http://schemas.openxmlformats.org/officeDocument/2006/relationships/image" Target="../media/image10.png"/><Relationship Id="rId19" Type="http://schemas.openxmlformats.org/officeDocument/2006/relationships/image" Target="../media/image17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5.emf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7.svg"/><Relationship Id="rId3" Type="http://schemas.openxmlformats.org/officeDocument/2006/relationships/image" Target="../media/image17.svg"/><Relationship Id="rId7" Type="http://schemas.openxmlformats.org/officeDocument/2006/relationships/image" Target="../media/image3.svg"/><Relationship Id="rId12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11" Type="http://schemas.openxmlformats.org/officeDocument/2006/relationships/image" Target="../media/image5.svg"/><Relationship Id="rId5" Type="http://schemas.openxmlformats.org/officeDocument/2006/relationships/image" Target="../media/image19.svg"/><Relationship Id="rId15" Type="http://schemas.openxmlformats.org/officeDocument/2006/relationships/image" Target="../media/image26.svg"/><Relationship Id="rId10" Type="http://schemas.openxmlformats.org/officeDocument/2006/relationships/image" Target="../media/image4.png"/><Relationship Id="rId4" Type="http://schemas.openxmlformats.org/officeDocument/2006/relationships/image" Target="../media/image18.png"/><Relationship Id="rId9" Type="http://schemas.openxmlformats.org/officeDocument/2006/relationships/image" Target="../media/image9.svg"/><Relationship Id="rId1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7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7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35C8-E64A-D7FC-96D8-A4DBA0499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Collaborative attacks extend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0DA46-AB7E-6170-7A3B-60D2B84D7E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Zizheng Liu, </a:t>
            </a:r>
            <a:r>
              <a:rPr lang="en-US"/>
              <a:t>Bharat Bhargava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55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4382F-3F81-897E-F0AB-34702D38F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6FD98B-ED78-296B-1A8D-0CF08C16C7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1241373"/>
            <a:ext cx="11277600" cy="365760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Remainder questions and Experimental Results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792604A-EE2A-5D85-D77F-97F2BDDF7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2802C-B0E9-4025-C4F9-126773DE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88396F-8459-7EC9-F34D-A6BF4794D1FC}"/>
              </a:ext>
            </a:extLst>
          </p:cNvPr>
          <p:cNvSpPr txBox="1"/>
          <p:nvPr/>
        </p:nvSpPr>
        <p:spPr>
          <a:xfrm>
            <a:off x="457200" y="1607133"/>
            <a:ext cx="1127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During the computation of authentication keys and authentication tags, parties may still behave maliciously.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a party is eliminated due to detected misbehavior, the number of remaining parties may fall below 2t+1, in which case degree-2t secret </a:t>
            </a:r>
            <a:r>
              <a:rPr lang="en-US" dirty="0" err="1"/>
              <a:t>sharings</a:t>
            </a:r>
            <a:r>
              <a:rPr lang="en-US" dirty="0"/>
              <a:t> can no longer be reconstructed.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addition to addition and multiplication, protocols are required for other types of operations as well.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computations typically use floating-point numbers, whereas secret sharing schemes operate over fixed-point representations.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of the above issues are addressed by specialized secure multiparty computation protocols. This project involves approximately 40 such protocols.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67091E-8879-B3F1-DDBD-FC140417A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3136" y="3892606"/>
            <a:ext cx="2606356" cy="29653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35402B-D249-DB8F-D4C5-08972F16A425}"/>
              </a:ext>
            </a:extLst>
          </p:cNvPr>
          <p:cNvSpPr txBox="1"/>
          <p:nvPr/>
        </p:nvSpPr>
        <p:spPr>
          <a:xfrm>
            <a:off x="98081" y="3892606"/>
            <a:ext cx="31254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Implementation: Based on the semi-honest DN multiplication protocol in MP-SPDZ, we incorporated additional operation logic and ensured that all operations provide guaranteed output delivery under malicious behavior. The implementation consists of 3,000+ lines of C++ code.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A2FAE7-A071-8902-FAA2-4B81E014F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0619" y="3553715"/>
            <a:ext cx="3543300" cy="863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D0D3A2-2BCB-9158-E9CD-BAF4376437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4684" y="4417314"/>
            <a:ext cx="2806700" cy="24406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004CD3E-38B7-FA7E-3774-AFBF45612EA5}"/>
              </a:ext>
            </a:extLst>
          </p:cNvPr>
          <p:cNvSpPr txBox="1"/>
          <p:nvPr/>
        </p:nvSpPr>
        <p:spPr>
          <a:xfrm>
            <a:off x="6149051" y="3915457"/>
            <a:ext cx="22660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protocol was successfully executed in a distributed network with nodes located in Utah, Wisconsin, and South Carolina.</a:t>
            </a:r>
          </a:p>
        </p:txBody>
      </p:sp>
    </p:spTree>
    <p:extLst>
      <p:ext uri="{BB962C8B-B14F-4D97-AF65-F5344CB8AC3E}">
        <p14:creationId xmlns:p14="http://schemas.microsoft.com/office/powerpoint/2010/main" val="242384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054950-8414-8B40-AE6B-251B89211D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47200" y="1275908"/>
            <a:ext cx="11277600" cy="365760"/>
          </a:xfrm>
        </p:spPr>
        <p:txBody>
          <a:bodyPr/>
          <a:lstStyle/>
          <a:p>
            <a:r>
              <a:rPr lang="en-US" dirty="0"/>
              <a:t>FL Security and Privacy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96217E-6C6E-9197-8891-5D3FCE1A5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547633-A819-A55B-F2D2-3B1D08E9F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BBF2DCE6-2137-3F14-D701-DF3F6C1CCD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7549" y="2874691"/>
            <a:ext cx="480454" cy="462273"/>
          </a:xfrm>
          <a:prstGeom prst="rect">
            <a:avLst/>
          </a:prstGeom>
        </p:spPr>
      </p:pic>
      <p:pic>
        <p:nvPicPr>
          <p:cNvPr id="7" name="Graphic 6" descr="Database with solid fill">
            <a:extLst>
              <a:ext uri="{FF2B5EF4-FFF2-40B4-BE49-F238E27FC236}">
                <a16:creationId xmlns:a16="http://schemas.microsoft.com/office/drawing/2014/main" id="{CB65E337-B512-6FB0-F916-25CA62F462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0004" y="2662336"/>
            <a:ext cx="587772" cy="565531"/>
          </a:xfrm>
          <a:prstGeom prst="rect">
            <a:avLst/>
          </a:prstGeom>
        </p:spPr>
      </p:pic>
      <p:pic>
        <p:nvPicPr>
          <p:cNvPr id="8" name="Graphic 7" descr="User with solid fill">
            <a:extLst>
              <a:ext uri="{FF2B5EF4-FFF2-40B4-BE49-F238E27FC236}">
                <a16:creationId xmlns:a16="http://schemas.microsoft.com/office/drawing/2014/main" id="{76FE88D1-C15B-D82A-3FAC-E7E9F8750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435" y="3893575"/>
            <a:ext cx="480454" cy="462273"/>
          </a:xfrm>
          <a:prstGeom prst="rect">
            <a:avLst/>
          </a:prstGeom>
        </p:spPr>
      </p:pic>
      <p:pic>
        <p:nvPicPr>
          <p:cNvPr id="9" name="Graphic 8" descr="Database with solid fill">
            <a:extLst>
              <a:ext uri="{FF2B5EF4-FFF2-40B4-BE49-F238E27FC236}">
                <a16:creationId xmlns:a16="http://schemas.microsoft.com/office/drawing/2014/main" id="{D13FED99-E8B0-AE84-7578-758DDFEF43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890" y="3681220"/>
            <a:ext cx="587772" cy="565531"/>
          </a:xfrm>
          <a:prstGeom prst="rect">
            <a:avLst/>
          </a:prstGeom>
        </p:spPr>
      </p:pic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F66A063A-F80C-D615-8A2C-1FBA9D8CA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3048" y="5566666"/>
            <a:ext cx="480454" cy="462273"/>
          </a:xfrm>
          <a:prstGeom prst="rect">
            <a:avLst/>
          </a:prstGeom>
        </p:spPr>
      </p:pic>
      <p:pic>
        <p:nvPicPr>
          <p:cNvPr id="11" name="Graphic 10" descr="Database with solid fill">
            <a:extLst>
              <a:ext uri="{FF2B5EF4-FFF2-40B4-BE49-F238E27FC236}">
                <a16:creationId xmlns:a16="http://schemas.microsoft.com/office/drawing/2014/main" id="{7F020EDA-51B1-AA80-64D8-8709600A2F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5503" y="5354311"/>
            <a:ext cx="587772" cy="5655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BDC7BE2-CCB3-A04C-05AB-0CD66571382B}"/>
              </a:ext>
            </a:extLst>
          </p:cNvPr>
          <p:cNvSpPr txBox="1"/>
          <p:nvPr/>
        </p:nvSpPr>
        <p:spPr>
          <a:xfrm>
            <a:off x="833779" y="4335427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pic>
        <p:nvPicPr>
          <p:cNvPr id="13" name="Graphic 12" descr="Cloud with solid fill">
            <a:extLst>
              <a:ext uri="{FF2B5EF4-FFF2-40B4-BE49-F238E27FC236}">
                <a16:creationId xmlns:a16="http://schemas.microsoft.com/office/drawing/2014/main" id="{B0D70D81-864E-2D09-570E-E708C33006B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54302" y="4480885"/>
            <a:ext cx="692008" cy="69200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DBEC2E-AD9F-5A04-C9FF-8B81F8E55041}"/>
              </a:ext>
            </a:extLst>
          </p:cNvPr>
          <p:cNvSpPr txBox="1"/>
          <p:nvPr/>
        </p:nvSpPr>
        <p:spPr>
          <a:xfrm>
            <a:off x="2226960" y="3552519"/>
            <a:ext cx="2016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dirty="0" err="1"/>
              <a:t>Aggr</a:t>
            </a:r>
            <a:r>
              <a:rPr lang="en-US" dirty="0"/>
              <a:t>(    ,    , …,    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19035F-FFE7-DAA5-3EED-4D2AFEE0A978}"/>
              </a:ext>
            </a:extLst>
          </p:cNvPr>
          <p:cNvSpPr txBox="1"/>
          <p:nvPr/>
        </p:nvSpPr>
        <p:spPr>
          <a:xfrm>
            <a:off x="408343" y="1641552"/>
            <a:ext cx="3884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Federated Learning  (FL)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2E8859-8DFF-6DEC-1E3B-4EF8011DEE8E}"/>
              </a:ext>
            </a:extLst>
          </p:cNvPr>
          <p:cNvSpPr txBox="1"/>
          <p:nvPr/>
        </p:nvSpPr>
        <p:spPr>
          <a:xfrm>
            <a:off x="4382229" y="1683839"/>
            <a:ext cx="4175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Security: Poisoning attack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A5405C-6DB2-6673-76C0-CED4D763ADCF}"/>
              </a:ext>
            </a:extLst>
          </p:cNvPr>
          <p:cNvSpPr txBox="1"/>
          <p:nvPr/>
        </p:nvSpPr>
        <p:spPr>
          <a:xfrm>
            <a:off x="8996320" y="1683839"/>
            <a:ext cx="2564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Privacy leakage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4FDEACE4-290B-0B2E-5CFB-511A50CD2B97}"/>
              </a:ext>
            </a:extLst>
          </p:cNvPr>
          <p:cNvSpPr/>
          <p:nvPr/>
        </p:nvSpPr>
        <p:spPr>
          <a:xfrm>
            <a:off x="3236883" y="3955120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335C1CD-422F-EE6A-27AF-CB558437045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70160" y="2665337"/>
            <a:ext cx="354843" cy="39919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2ED28C-F6AC-65E0-7B34-2D5E5B6F73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76342" y="3652893"/>
            <a:ext cx="356695" cy="40693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7CF9F02-9287-6B0B-6D2E-67B306170DE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70001" y="5304668"/>
            <a:ext cx="354843" cy="40482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55376FD-627E-44B0-70DC-DA2025D9165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02715" y="4171092"/>
            <a:ext cx="338962" cy="363392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16A75AA-C540-1BCB-15CF-AE9C81F72E0F}"/>
              </a:ext>
            </a:extLst>
          </p:cNvPr>
          <p:cNvCxnSpPr>
            <a:cxnSpLocks/>
          </p:cNvCxnSpPr>
          <p:nvPr/>
        </p:nvCxnSpPr>
        <p:spPr>
          <a:xfrm>
            <a:off x="1731197" y="3098844"/>
            <a:ext cx="1218872" cy="155209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871F5FE-51C0-F663-3083-390E34AC1173}"/>
              </a:ext>
            </a:extLst>
          </p:cNvPr>
          <p:cNvCxnSpPr>
            <a:cxnSpLocks/>
          </p:cNvCxnSpPr>
          <p:nvPr/>
        </p:nvCxnSpPr>
        <p:spPr>
          <a:xfrm>
            <a:off x="1715810" y="4205709"/>
            <a:ext cx="1119353" cy="66702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9053DA8-BFDB-C09B-F476-127CB4AF8CEE}"/>
              </a:ext>
            </a:extLst>
          </p:cNvPr>
          <p:cNvCxnSpPr>
            <a:cxnSpLocks/>
          </p:cNvCxnSpPr>
          <p:nvPr/>
        </p:nvCxnSpPr>
        <p:spPr>
          <a:xfrm flipV="1">
            <a:off x="1751016" y="5104617"/>
            <a:ext cx="1199053" cy="69318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7EF5F384-879C-866F-807D-2B8022FAA44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944408" y="3667466"/>
            <a:ext cx="184379" cy="20742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482E9D0-E86F-103F-0D9C-5F1596048EF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252634" y="3659617"/>
            <a:ext cx="182716" cy="20845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8820445-C007-7EA3-6930-4771275A7E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29273" y="3652893"/>
            <a:ext cx="187291" cy="21367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A65A701-2476-EAC6-3A54-BABF30C307D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96853" y="3086965"/>
            <a:ext cx="338962" cy="36339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F9EC6E4-C678-8281-1231-FB32F97D3C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96853" y="4028193"/>
            <a:ext cx="338962" cy="36339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A07AB9E-2605-0DC3-160E-0A7947A10D1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96853" y="5104617"/>
            <a:ext cx="338962" cy="363392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9026E2-0336-F7E3-FF8D-9B8686FCD79A}"/>
              </a:ext>
            </a:extLst>
          </p:cNvPr>
          <p:cNvCxnSpPr>
            <a:cxnSpLocks/>
          </p:cNvCxnSpPr>
          <p:nvPr/>
        </p:nvCxnSpPr>
        <p:spPr>
          <a:xfrm>
            <a:off x="1710071" y="3127572"/>
            <a:ext cx="1218872" cy="155209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0DC4797-2AA2-77BF-A7C0-FEC5B5EE70E0}"/>
              </a:ext>
            </a:extLst>
          </p:cNvPr>
          <p:cNvCxnSpPr>
            <a:cxnSpLocks/>
          </p:cNvCxnSpPr>
          <p:nvPr/>
        </p:nvCxnSpPr>
        <p:spPr>
          <a:xfrm>
            <a:off x="1693402" y="4241783"/>
            <a:ext cx="1119353" cy="66702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EA0226E-10DA-1303-CF63-CBCAE95C4165}"/>
              </a:ext>
            </a:extLst>
          </p:cNvPr>
          <p:cNvCxnSpPr>
            <a:cxnSpLocks/>
          </p:cNvCxnSpPr>
          <p:nvPr/>
        </p:nvCxnSpPr>
        <p:spPr>
          <a:xfrm flipV="1">
            <a:off x="1729537" y="5068543"/>
            <a:ext cx="1199053" cy="693185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Graphic 35" descr="User with solid fill">
            <a:extLst>
              <a:ext uri="{FF2B5EF4-FFF2-40B4-BE49-F238E27FC236}">
                <a16:creationId xmlns:a16="http://schemas.microsoft.com/office/drawing/2014/main" id="{1FD2A5D1-6BB1-E7F8-B0C6-F2A9AA2165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8386" y="2864632"/>
            <a:ext cx="480454" cy="462273"/>
          </a:xfrm>
          <a:prstGeom prst="rect">
            <a:avLst/>
          </a:prstGeom>
        </p:spPr>
      </p:pic>
      <p:pic>
        <p:nvPicPr>
          <p:cNvPr id="37" name="Graphic 36" descr="Database with solid fill">
            <a:extLst>
              <a:ext uri="{FF2B5EF4-FFF2-40B4-BE49-F238E27FC236}">
                <a16:creationId xmlns:a16="http://schemas.microsoft.com/office/drawing/2014/main" id="{A91626E3-A659-B97B-73AF-FD67B77FA8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90841" y="2652277"/>
            <a:ext cx="587772" cy="565531"/>
          </a:xfrm>
          <a:prstGeom prst="rect">
            <a:avLst/>
          </a:prstGeom>
        </p:spPr>
      </p:pic>
      <p:pic>
        <p:nvPicPr>
          <p:cNvPr id="38" name="Graphic 37" descr="User with solid fill">
            <a:extLst>
              <a:ext uri="{FF2B5EF4-FFF2-40B4-BE49-F238E27FC236}">
                <a16:creationId xmlns:a16="http://schemas.microsoft.com/office/drawing/2014/main" id="{95B968EB-341E-1C86-420B-36B0D1480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49272" y="3883516"/>
            <a:ext cx="480454" cy="462273"/>
          </a:xfrm>
          <a:prstGeom prst="rect">
            <a:avLst/>
          </a:prstGeom>
        </p:spPr>
      </p:pic>
      <p:pic>
        <p:nvPicPr>
          <p:cNvPr id="39" name="Graphic 38" descr="Database with solid fill">
            <a:extLst>
              <a:ext uri="{FF2B5EF4-FFF2-40B4-BE49-F238E27FC236}">
                <a16:creationId xmlns:a16="http://schemas.microsoft.com/office/drawing/2014/main" id="{76F13A8E-928D-9339-7FA0-0E063EE4B1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01727" y="3671161"/>
            <a:ext cx="587772" cy="565531"/>
          </a:xfrm>
          <a:prstGeom prst="rect">
            <a:avLst/>
          </a:prstGeom>
        </p:spPr>
      </p:pic>
      <p:pic>
        <p:nvPicPr>
          <p:cNvPr id="40" name="Graphic 39" descr="User with solid fill">
            <a:extLst>
              <a:ext uri="{FF2B5EF4-FFF2-40B4-BE49-F238E27FC236}">
                <a16:creationId xmlns:a16="http://schemas.microsoft.com/office/drawing/2014/main" id="{D7DD54DF-275B-D92A-4DE3-B85F80C6F31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733885" y="5556607"/>
            <a:ext cx="480454" cy="462273"/>
          </a:xfrm>
          <a:prstGeom prst="rect">
            <a:avLst/>
          </a:prstGeom>
        </p:spPr>
      </p:pic>
      <p:pic>
        <p:nvPicPr>
          <p:cNvPr id="41" name="Graphic 40" descr="Database with solid fill">
            <a:extLst>
              <a:ext uri="{FF2B5EF4-FFF2-40B4-BE49-F238E27FC236}">
                <a16:creationId xmlns:a16="http://schemas.microsoft.com/office/drawing/2014/main" id="{E380AA5C-F79C-1EEB-6EB7-15D9AA62A8F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386340" y="5344252"/>
            <a:ext cx="587772" cy="565531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6602D1F5-7120-7957-A961-5C6FFC8D114C}"/>
              </a:ext>
            </a:extLst>
          </p:cNvPr>
          <p:cNvSpPr txBox="1"/>
          <p:nvPr/>
        </p:nvSpPr>
        <p:spPr>
          <a:xfrm>
            <a:off x="4484616" y="4325368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pic>
        <p:nvPicPr>
          <p:cNvPr id="43" name="Graphic 42" descr="Cloud with solid fill">
            <a:extLst>
              <a:ext uri="{FF2B5EF4-FFF2-40B4-BE49-F238E27FC236}">
                <a16:creationId xmlns:a16="http://schemas.microsoft.com/office/drawing/2014/main" id="{A40EC47E-CBD2-B03C-C57F-102142FF0C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605139" y="4470826"/>
            <a:ext cx="692008" cy="69200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23A3A8DB-7B41-3A80-733C-F358F947B386}"/>
              </a:ext>
            </a:extLst>
          </p:cNvPr>
          <p:cNvSpPr txBox="1"/>
          <p:nvPr/>
        </p:nvSpPr>
        <p:spPr>
          <a:xfrm>
            <a:off x="5877797" y="3542460"/>
            <a:ext cx="195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dirty="0" err="1"/>
              <a:t>Aggr</a:t>
            </a:r>
            <a:r>
              <a:rPr lang="en-US" dirty="0"/>
              <a:t>(    ,    , …,    )</a:t>
            </a:r>
          </a:p>
        </p:txBody>
      </p:sp>
      <p:sp>
        <p:nvSpPr>
          <p:cNvPr id="45" name="Down Arrow 44">
            <a:extLst>
              <a:ext uri="{FF2B5EF4-FFF2-40B4-BE49-F238E27FC236}">
                <a16:creationId xmlns:a16="http://schemas.microsoft.com/office/drawing/2014/main" id="{7365CBB0-1D8A-FEF1-C7EA-82D208DF4C2A}"/>
              </a:ext>
            </a:extLst>
          </p:cNvPr>
          <p:cNvSpPr/>
          <p:nvPr/>
        </p:nvSpPr>
        <p:spPr>
          <a:xfrm>
            <a:off x="6887720" y="3945061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59DD545A-C9B6-EEA7-4AC4-2F851DBB573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20997" y="2655278"/>
            <a:ext cx="354843" cy="39919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5E7785F8-493B-737D-6D11-E78DCC63F2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7179" y="3642834"/>
            <a:ext cx="356695" cy="406934"/>
          </a:xfrm>
          <a:prstGeom prst="rect">
            <a:avLst/>
          </a:prstGeom>
        </p:spPr>
      </p:pic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B1D828D-B452-01E1-9AB9-D1AC5D288FBE}"/>
              </a:ext>
            </a:extLst>
          </p:cNvPr>
          <p:cNvCxnSpPr>
            <a:cxnSpLocks/>
          </p:cNvCxnSpPr>
          <p:nvPr/>
        </p:nvCxnSpPr>
        <p:spPr>
          <a:xfrm>
            <a:off x="5382034" y="3088785"/>
            <a:ext cx="1218872" cy="155209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F9983D3-2688-04F5-15CC-7A774601D19F}"/>
              </a:ext>
            </a:extLst>
          </p:cNvPr>
          <p:cNvCxnSpPr>
            <a:cxnSpLocks/>
          </p:cNvCxnSpPr>
          <p:nvPr/>
        </p:nvCxnSpPr>
        <p:spPr>
          <a:xfrm>
            <a:off x="5366647" y="4195650"/>
            <a:ext cx="1119353" cy="66702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7BAA305-432C-6F0B-5DB9-38AFAAC2AFE0}"/>
              </a:ext>
            </a:extLst>
          </p:cNvPr>
          <p:cNvCxnSpPr>
            <a:cxnSpLocks/>
          </p:cNvCxnSpPr>
          <p:nvPr/>
        </p:nvCxnSpPr>
        <p:spPr>
          <a:xfrm flipV="1">
            <a:off x="5401853" y="5094558"/>
            <a:ext cx="1199053" cy="69318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6D3B6A06-EC02-4592-8C34-B3D4612E10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95245" y="3657407"/>
            <a:ext cx="184379" cy="20742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B6C0AEE9-533A-3EA1-6D3D-E36C52B1D4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03471" y="3649558"/>
            <a:ext cx="182716" cy="20845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4ADBF5B4-496A-B576-7048-FBAD2E7A375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120838" y="5266222"/>
            <a:ext cx="354843" cy="37722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A71D9C50-9C43-F8B8-1E3F-4BAFF32CE6F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461246" y="3639716"/>
            <a:ext cx="197582" cy="210042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44BE7DA-3458-08DB-E5B4-486E062E2E08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753479" y="4162620"/>
            <a:ext cx="354843" cy="377220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E5B140DF-D0D5-E0AD-FC38-076A70418B36}"/>
              </a:ext>
            </a:extLst>
          </p:cNvPr>
          <p:cNvSpPr txBox="1"/>
          <p:nvPr/>
        </p:nvSpPr>
        <p:spPr>
          <a:xfrm>
            <a:off x="1814105" y="5882145"/>
            <a:ext cx="237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Aggr</a:t>
            </a:r>
            <a:r>
              <a:rPr lang="en-US" dirty="0"/>
              <a:t>(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,…,</a:t>
            </a:r>
            <a:r>
              <a:rPr lang="en-US" dirty="0" err="1">
                <a:solidFill>
                  <a:srgbClr val="FF7900"/>
                </a:solidFill>
              </a:rPr>
              <a:t>W</a:t>
            </a:r>
            <a:r>
              <a:rPr lang="en-US" baseline="-25000" dirty="0" err="1">
                <a:solidFill>
                  <a:srgbClr val="FF7900"/>
                </a:solidFill>
              </a:rPr>
              <a:t>n</a:t>
            </a:r>
            <a:r>
              <a:rPr lang="en-US" dirty="0"/>
              <a:t>) = </a:t>
            </a:r>
            <a:r>
              <a:rPr lang="en-US" dirty="0">
                <a:solidFill>
                  <a:srgbClr val="0085BE"/>
                </a:solidFill>
              </a:rPr>
              <a:t>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2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42" grpId="0"/>
      <p:bldP spid="44" grpId="0"/>
      <p:bldP spid="45" grpId="0" animBg="1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48980-FA98-1799-CA6E-5D58857B5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8B3230D2-25DB-8212-21E0-A1FE4E45C155}"/>
              </a:ext>
            </a:extLst>
          </p:cNvPr>
          <p:cNvSpPr txBox="1"/>
          <p:nvPr/>
        </p:nvSpPr>
        <p:spPr>
          <a:xfrm>
            <a:off x="6829454" y="3258759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,    , …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19B9F2-661E-9B91-A2C5-93D7EB5705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1302046"/>
            <a:ext cx="11277600" cy="365760"/>
          </a:xfrm>
        </p:spPr>
        <p:txBody>
          <a:bodyPr/>
          <a:lstStyle/>
          <a:p>
            <a:r>
              <a:rPr lang="en-US" dirty="0"/>
              <a:t>FL Security and Privacy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6DEBA0-6652-9E75-05A0-4C5F20195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389FF5-B577-CFC2-7AF6-A990DEC2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5CB88597-72A4-1048-53A7-BCCA0015B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7549" y="2874691"/>
            <a:ext cx="480454" cy="462273"/>
          </a:xfrm>
          <a:prstGeom prst="rect">
            <a:avLst/>
          </a:prstGeom>
        </p:spPr>
      </p:pic>
      <p:pic>
        <p:nvPicPr>
          <p:cNvPr id="7" name="Graphic 6" descr="Database with solid fill">
            <a:extLst>
              <a:ext uri="{FF2B5EF4-FFF2-40B4-BE49-F238E27FC236}">
                <a16:creationId xmlns:a16="http://schemas.microsoft.com/office/drawing/2014/main" id="{11F67749-7526-CE84-F5B9-AA88C17E21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0004" y="2662336"/>
            <a:ext cx="587772" cy="565531"/>
          </a:xfrm>
          <a:prstGeom prst="rect">
            <a:avLst/>
          </a:prstGeom>
        </p:spPr>
      </p:pic>
      <p:pic>
        <p:nvPicPr>
          <p:cNvPr id="8" name="Graphic 7" descr="User with solid fill">
            <a:extLst>
              <a:ext uri="{FF2B5EF4-FFF2-40B4-BE49-F238E27FC236}">
                <a16:creationId xmlns:a16="http://schemas.microsoft.com/office/drawing/2014/main" id="{DF3FCACC-48F3-B422-086B-3E3EF8E0F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435" y="3893575"/>
            <a:ext cx="480454" cy="462273"/>
          </a:xfrm>
          <a:prstGeom prst="rect">
            <a:avLst/>
          </a:prstGeom>
        </p:spPr>
      </p:pic>
      <p:pic>
        <p:nvPicPr>
          <p:cNvPr id="9" name="Graphic 8" descr="Database with solid fill">
            <a:extLst>
              <a:ext uri="{FF2B5EF4-FFF2-40B4-BE49-F238E27FC236}">
                <a16:creationId xmlns:a16="http://schemas.microsoft.com/office/drawing/2014/main" id="{544ECB41-E5EE-F8A0-708D-559888B20F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890" y="3681220"/>
            <a:ext cx="587772" cy="565531"/>
          </a:xfrm>
          <a:prstGeom prst="rect">
            <a:avLst/>
          </a:prstGeom>
        </p:spPr>
      </p:pic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52B86709-8C82-338B-B370-B90D865979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3048" y="5566666"/>
            <a:ext cx="480454" cy="462273"/>
          </a:xfrm>
          <a:prstGeom prst="rect">
            <a:avLst/>
          </a:prstGeom>
        </p:spPr>
      </p:pic>
      <p:pic>
        <p:nvPicPr>
          <p:cNvPr id="11" name="Graphic 10" descr="Database with solid fill">
            <a:extLst>
              <a:ext uri="{FF2B5EF4-FFF2-40B4-BE49-F238E27FC236}">
                <a16:creationId xmlns:a16="http://schemas.microsoft.com/office/drawing/2014/main" id="{35046A81-870B-8983-5397-C2F70F47D5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5503" y="5354311"/>
            <a:ext cx="587772" cy="5655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62731AF-8F52-A22B-2C1F-ADABA9F604FA}"/>
              </a:ext>
            </a:extLst>
          </p:cNvPr>
          <p:cNvSpPr txBox="1"/>
          <p:nvPr/>
        </p:nvSpPr>
        <p:spPr>
          <a:xfrm>
            <a:off x="833779" y="4335427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pic>
        <p:nvPicPr>
          <p:cNvPr id="13" name="Graphic 12" descr="Cloud with solid fill">
            <a:extLst>
              <a:ext uri="{FF2B5EF4-FFF2-40B4-BE49-F238E27FC236}">
                <a16:creationId xmlns:a16="http://schemas.microsoft.com/office/drawing/2014/main" id="{41A0D600-96F8-76EA-7849-C8CB27B39A3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54302" y="4480885"/>
            <a:ext cx="692008" cy="69200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E0755F8-FA60-687C-C75E-80A7DBC3E102}"/>
              </a:ext>
            </a:extLst>
          </p:cNvPr>
          <p:cNvSpPr txBox="1"/>
          <p:nvPr/>
        </p:nvSpPr>
        <p:spPr>
          <a:xfrm>
            <a:off x="2226960" y="3552519"/>
            <a:ext cx="195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dirty="0" err="1"/>
              <a:t>Aggr</a:t>
            </a:r>
            <a:r>
              <a:rPr lang="en-US" dirty="0"/>
              <a:t>(    ,    , …,    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6975C7-57D5-C2EF-BB4E-7ED9F93A5DE4}"/>
              </a:ext>
            </a:extLst>
          </p:cNvPr>
          <p:cNvSpPr txBox="1"/>
          <p:nvPr/>
        </p:nvSpPr>
        <p:spPr>
          <a:xfrm>
            <a:off x="581469" y="1682137"/>
            <a:ext cx="3810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Federated Learning (FL)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7E3929-8B9A-CE7A-08B6-8009640C46F5}"/>
              </a:ext>
            </a:extLst>
          </p:cNvPr>
          <p:cNvSpPr txBox="1"/>
          <p:nvPr/>
        </p:nvSpPr>
        <p:spPr>
          <a:xfrm>
            <a:off x="4382229" y="1683839"/>
            <a:ext cx="4175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Security: Poisoning attack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F8700E-EE78-395E-E818-C113B3B119A1}"/>
              </a:ext>
            </a:extLst>
          </p:cNvPr>
          <p:cNvSpPr txBox="1"/>
          <p:nvPr/>
        </p:nvSpPr>
        <p:spPr>
          <a:xfrm>
            <a:off x="8996320" y="1683839"/>
            <a:ext cx="2564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Privacy leakage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0DBC17CC-ABF5-6164-16BD-80286A0F8591}"/>
              </a:ext>
            </a:extLst>
          </p:cNvPr>
          <p:cNvSpPr/>
          <p:nvPr/>
        </p:nvSpPr>
        <p:spPr>
          <a:xfrm>
            <a:off x="3236883" y="3955120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Magnifying glass with solid fill">
            <a:extLst>
              <a:ext uri="{FF2B5EF4-FFF2-40B4-BE49-F238E27FC236}">
                <a16:creationId xmlns:a16="http://schemas.microsoft.com/office/drawing/2014/main" id="{82E32B97-041F-8667-0C5D-355CB92AF35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211372" y="3320447"/>
            <a:ext cx="259820" cy="25982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05B3110-E55E-9603-D5E6-1B0175CC47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102715" y="4171092"/>
            <a:ext cx="338962" cy="3633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2C3CF30-3349-3B4C-EE70-A4011B86ABB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944408" y="3667466"/>
            <a:ext cx="184379" cy="20742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9C708D5-E232-3B1B-7FCA-588FC145844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52634" y="3659617"/>
            <a:ext cx="182716" cy="20845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3454026-9574-1A99-8BFE-DACC4EA9008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829273" y="3652893"/>
            <a:ext cx="187291" cy="21367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5F09E30-CA1B-BE23-566D-48A096ABD2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96853" y="3086965"/>
            <a:ext cx="338962" cy="36339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A4EF6BF-2D24-E193-3294-237090C9AF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96853" y="4028193"/>
            <a:ext cx="338962" cy="36339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6DB584A-D805-1EE4-B4DD-9D54C4C30BB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96853" y="5104617"/>
            <a:ext cx="338962" cy="363392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413CD8B-580A-8051-80A5-7D929970F48D}"/>
              </a:ext>
            </a:extLst>
          </p:cNvPr>
          <p:cNvCxnSpPr>
            <a:cxnSpLocks/>
          </p:cNvCxnSpPr>
          <p:nvPr/>
        </p:nvCxnSpPr>
        <p:spPr>
          <a:xfrm>
            <a:off x="1710071" y="3127572"/>
            <a:ext cx="1218872" cy="155209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F502273-6A77-9086-A3BB-1E0313E02C20}"/>
              </a:ext>
            </a:extLst>
          </p:cNvPr>
          <p:cNvCxnSpPr>
            <a:cxnSpLocks/>
          </p:cNvCxnSpPr>
          <p:nvPr/>
        </p:nvCxnSpPr>
        <p:spPr>
          <a:xfrm>
            <a:off x="1693402" y="4241783"/>
            <a:ext cx="1119353" cy="66702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7F4EE7C-6A2D-9244-8841-44B13AC9855C}"/>
              </a:ext>
            </a:extLst>
          </p:cNvPr>
          <p:cNvCxnSpPr>
            <a:cxnSpLocks/>
          </p:cNvCxnSpPr>
          <p:nvPr/>
        </p:nvCxnSpPr>
        <p:spPr>
          <a:xfrm flipV="1">
            <a:off x="1729537" y="5068543"/>
            <a:ext cx="1199053" cy="693185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Graphic 35" descr="User with solid fill">
            <a:extLst>
              <a:ext uri="{FF2B5EF4-FFF2-40B4-BE49-F238E27FC236}">
                <a16:creationId xmlns:a16="http://schemas.microsoft.com/office/drawing/2014/main" id="{334FAEE5-8552-4331-AF5C-73449B99B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8386" y="2864632"/>
            <a:ext cx="480454" cy="462273"/>
          </a:xfrm>
          <a:prstGeom prst="rect">
            <a:avLst/>
          </a:prstGeom>
        </p:spPr>
      </p:pic>
      <p:pic>
        <p:nvPicPr>
          <p:cNvPr id="37" name="Graphic 36" descr="Database with solid fill">
            <a:extLst>
              <a:ext uri="{FF2B5EF4-FFF2-40B4-BE49-F238E27FC236}">
                <a16:creationId xmlns:a16="http://schemas.microsoft.com/office/drawing/2014/main" id="{4A102A98-F78A-92D2-9429-DEDB881DE8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90841" y="2652277"/>
            <a:ext cx="587772" cy="565531"/>
          </a:xfrm>
          <a:prstGeom prst="rect">
            <a:avLst/>
          </a:prstGeom>
        </p:spPr>
      </p:pic>
      <p:pic>
        <p:nvPicPr>
          <p:cNvPr id="38" name="Graphic 37" descr="User with solid fill">
            <a:extLst>
              <a:ext uri="{FF2B5EF4-FFF2-40B4-BE49-F238E27FC236}">
                <a16:creationId xmlns:a16="http://schemas.microsoft.com/office/drawing/2014/main" id="{7E8CCE57-D7E9-3200-8449-C3EA4C4CE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49272" y="3883516"/>
            <a:ext cx="480454" cy="462273"/>
          </a:xfrm>
          <a:prstGeom prst="rect">
            <a:avLst/>
          </a:prstGeom>
        </p:spPr>
      </p:pic>
      <p:pic>
        <p:nvPicPr>
          <p:cNvPr id="39" name="Graphic 38" descr="Database with solid fill">
            <a:extLst>
              <a:ext uri="{FF2B5EF4-FFF2-40B4-BE49-F238E27FC236}">
                <a16:creationId xmlns:a16="http://schemas.microsoft.com/office/drawing/2014/main" id="{192F01BE-7D2B-B536-ACB2-AE6BCFBE4D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01727" y="3671161"/>
            <a:ext cx="587772" cy="565531"/>
          </a:xfrm>
          <a:prstGeom prst="rect">
            <a:avLst/>
          </a:prstGeom>
        </p:spPr>
      </p:pic>
      <p:pic>
        <p:nvPicPr>
          <p:cNvPr id="40" name="Graphic 39" descr="User with solid fill">
            <a:extLst>
              <a:ext uri="{FF2B5EF4-FFF2-40B4-BE49-F238E27FC236}">
                <a16:creationId xmlns:a16="http://schemas.microsoft.com/office/drawing/2014/main" id="{7A7EC486-6B95-453F-D1E8-A15CFDE2635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733885" y="5556607"/>
            <a:ext cx="480454" cy="462273"/>
          </a:xfrm>
          <a:prstGeom prst="rect">
            <a:avLst/>
          </a:prstGeom>
        </p:spPr>
      </p:pic>
      <p:pic>
        <p:nvPicPr>
          <p:cNvPr id="41" name="Graphic 40" descr="Database with solid fill">
            <a:extLst>
              <a:ext uri="{FF2B5EF4-FFF2-40B4-BE49-F238E27FC236}">
                <a16:creationId xmlns:a16="http://schemas.microsoft.com/office/drawing/2014/main" id="{513002F7-E0D0-D269-47B6-66324EEF1635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386340" y="5344252"/>
            <a:ext cx="587772" cy="565531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42666E3F-B6F8-3861-99CF-0871FBACFA06}"/>
              </a:ext>
            </a:extLst>
          </p:cNvPr>
          <p:cNvSpPr txBox="1"/>
          <p:nvPr/>
        </p:nvSpPr>
        <p:spPr>
          <a:xfrm>
            <a:off x="4484616" y="4325368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pic>
        <p:nvPicPr>
          <p:cNvPr id="43" name="Graphic 42" descr="Cloud with solid fill">
            <a:extLst>
              <a:ext uri="{FF2B5EF4-FFF2-40B4-BE49-F238E27FC236}">
                <a16:creationId xmlns:a16="http://schemas.microsoft.com/office/drawing/2014/main" id="{41587896-3618-0CFF-27E7-66B9A03EF46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605139" y="4470826"/>
            <a:ext cx="692008" cy="69200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085625F3-D81D-CF8A-A66B-E1E0ACDE5090}"/>
              </a:ext>
            </a:extLst>
          </p:cNvPr>
          <p:cNvSpPr txBox="1"/>
          <p:nvPr/>
        </p:nvSpPr>
        <p:spPr>
          <a:xfrm>
            <a:off x="5877797" y="3542460"/>
            <a:ext cx="172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dirty="0" err="1"/>
              <a:t>Aggr</a:t>
            </a:r>
            <a:r>
              <a:rPr lang="en-US" dirty="0"/>
              <a:t>(    ,    , … )</a:t>
            </a:r>
          </a:p>
        </p:txBody>
      </p:sp>
      <p:sp>
        <p:nvSpPr>
          <p:cNvPr id="45" name="Down Arrow 44">
            <a:extLst>
              <a:ext uri="{FF2B5EF4-FFF2-40B4-BE49-F238E27FC236}">
                <a16:creationId xmlns:a16="http://schemas.microsoft.com/office/drawing/2014/main" id="{25D7BD25-EF21-90EA-3598-74C82C87111C}"/>
              </a:ext>
            </a:extLst>
          </p:cNvPr>
          <p:cNvSpPr/>
          <p:nvPr/>
        </p:nvSpPr>
        <p:spPr>
          <a:xfrm>
            <a:off x="6887720" y="3945061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C3641F39-D236-8C55-3135-4D22C0A85D0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20997" y="2655278"/>
            <a:ext cx="354843" cy="39919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AF1D0DE-F763-DC0B-AE60-F8D12D7F4F4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27179" y="3642834"/>
            <a:ext cx="356695" cy="406934"/>
          </a:xfrm>
          <a:prstGeom prst="rect">
            <a:avLst/>
          </a:prstGeom>
        </p:spPr>
      </p:pic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82018ED-3997-AF13-F443-27A87956232E}"/>
              </a:ext>
            </a:extLst>
          </p:cNvPr>
          <p:cNvCxnSpPr>
            <a:cxnSpLocks/>
          </p:cNvCxnSpPr>
          <p:nvPr/>
        </p:nvCxnSpPr>
        <p:spPr>
          <a:xfrm>
            <a:off x="5382034" y="3088785"/>
            <a:ext cx="1218872" cy="155209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528B7C3-064E-B8E1-3DF4-7AFDF5353F07}"/>
              </a:ext>
            </a:extLst>
          </p:cNvPr>
          <p:cNvCxnSpPr>
            <a:cxnSpLocks/>
          </p:cNvCxnSpPr>
          <p:nvPr/>
        </p:nvCxnSpPr>
        <p:spPr>
          <a:xfrm>
            <a:off x="5366647" y="4195650"/>
            <a:ext cx="1119353" cy="66702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A527AD7-E934-D62D-2676-25862B39FE8A}"/>
              </a:ext>
            </a:extLst>
          </p:cNvPr>
          <p:cNvCxnSpPr>
            <a:cxnSpLocks/>
          </p:cNvCxnSpPr>
          <p:nvPr/>
        </p:nvCxnSpPr>
        <p:spPr>
          <a:xfrm flipV="1">
            <a:off x="5401853" y="5094558"/>
            <a:ext cx="1199053" cy="69318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4FDF7E06-1F72-D829-4807-5837D61D3DC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95245" y="3657407"/>
            <a:ext cx="184379" cy="20742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385BD384-CD00-187D-CD9D-AC2F06F41F0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903471" y="3649558"/>
            <a:ext cx="182716" cy="208451"/>
          </a:xfrm>
          <a:prstGeom prst="rect">
            <a:avLst/>
          </a:prstGeom>
        </p:spPr>
      </p:pic>
      <p:pic>
        <p:nvPicPr>
          <p:cNvPr id="53" name="Graphic 52" descr="User with solid fill">
            <a:extLst>
              <a:ext uri="{FF2B5EF4-FFF2-40B4-BE49-F238E27FC236}">
                <a16:creationId xmlns:a16="http://schemas.microsoft.com/office/drawing/2014/main" id="{E5B566F0-7C40-246B-AE5A-AB5105CAC6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9257" y="2861514"/>
            <a:ext cx="480454" cy="462273"/>
          </a:xfrm>
          <a:prstGeom prst="rect">
            <a:avLst/>
          </a:prstGeom>
        </p:spPr>
      </p:pic>
      <p:pic>
        <p:nvPicPr>
          <p:cNvPr id="54" name="Graphic 53" descr="Database with solid fill">
            <a:extLst>
              <a:ext uri="{FF2B5EF4-FFF2-40B4-BE49-F238E27FC236}">
                <a16:creationId xmlns:a16="http://schemas.microsoft.com/office/drawing/2014/main" id="{BAC15608-AC5E-C8B4-9948-D3420191A7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81712" y="2649159"/>
            <a:ext cx="587772" cy="565531"/>
          </a:xfrm>
          <a:prstGeom prst="rect">
            <a:avLst/>
          </a:prstGeom>
        </p:spPr>
      </p:pic>
      <p:pic>
        <p:nvPicPr>
          <p:cNvPr id="55" name="Graphic 54" descr="User with solid fill">
            <a:extLst>
              <a:ext uri="{FF2B5EF4-FFF2-40B4-BE49-F238E27FC236}">
                <a16:creationId xmlns:a16="http://schemas.microsoft.com/office/drawing/2014/main" id="{D39076C0-2248-B62F-CB67-B020B94BEB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0143" y="3880398"/>
            <a:ext cx="480454" cy="462273"/>
          </a:xfrm>
          <a:prstGeom prst="rect">
            <a:avLst/>
          </a:prstGeom>
        </p:spPr>
      </p:pic>
      <p:pic>
        <p:nvPicPr>
          <p:cNvPr id="56" name="Graphic 55" descr="Database with solid fill">
            <a:extLst>
              <a:ext uri="{FF2B5EF4-FFF2-40B4-BE49-F238E27FC236}">
                <a16:creationId xmlns:a16="http://schemas.microsoft.com/office/drawing/2014/main" id="{BD651D75-68E0-8A82-CA82-DF770FC064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2598" y="3668043"/>
            <a:ext cx="587772" cy="565531"/>
          </a:xfrm>
          <a:prstGeom prst="rect">
            <a:avLst/>
          </a:prstGeom>
        </p:spPr>
      </p:pic>
      <p:pic>
        <p:nvPicPr>
          <p:cNvPr id="57" name="Graphic 56" descr="User with solid fill">
            <a:extLst>
              <a:ext uri="{FF2B5EF4-FFF2-40B4-BE49-F238E27FC236}">
                <a16:creationId xmlns:a16="http://schemas.microsoft.com/office/drawing/2014/main" id="{6DCB6739-3945-C059-379D-922A5AEA6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4756" y="5553489"/>
            <a:ext cx="480454" cy="462273"/>
          </a:xfrm>
          <a:prstGeom prst="rect">
            <a:avLst/>
          </a:prstGeom>
        </p:spPr>
      </p:pic>
      <p:pic>
        <p:nvPicPr>
          <p:cNvPr id="58" name="Graphic 57" descr="Database with solid fill">
            <a:extLst>
              <a:ext uri="{FF2B5EF4-FFF2-40B4-BE49-F238E27FC236}">
                <a16:creationId xmlns:a16="http://schemas.microsoft.com/office/drawing/2014/main" id="{0491B368-2A0A-A17F-E8B6-B98BC3E0FF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077211" y="5341134"/>
            <a:ext cx="587772" cy="565531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BD9E4A01-9684-583C-70C5-F0D512975B7E}"/>
              </a:ext>
            </a:extLst>
          </p:cNvPr>
          <p:cNvSpPr txBox="1"/>
          <p:nvPr/>
        </p:nvSpPr>
        <p:spPr>
          <a:xfrm>
            <a:off x="8175487" y="4322250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pic>
        <p:nvPicPr>
          <p:cNvPr id="60" name="Graphic 59" descr="Cloud with solid fill">
            <a:extLst>
              <a:ext uri="{FF2B5EF4-FFF2-40B4-BE49-F238E27FC236}">
                <a16:creationId xmlns:a16="http://schemas.microsoft.com/office/drawing/2014/main" id="{0C90AA0C-50B7-4C27-DB40-A1D9D0517A2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296010" y="4467708"/>
            <a:ext cx="692008" cy="692008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0AB6A3F-0284-AFE3-0113-B6FFF1F112FB}"/>
              </a:ext>
            </a:extLst>
          </p:cNvPr>
          <p:cNvSpPr txBox="1"/>
          <p:nvPr/>
        </p:nvSpPr>
        <p:spPr>
          <a:xfrm>
            <a:off x="9568668" y="3539342"/>
            <a:ext cx="195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dirty="0" err="1"/>
              <a:t>Aggr</a:t>
            </a:r>
            <a:r>
              <a:rPr lang="en-US" dirty="0"/>
              <a:t>(    ,    , …,    )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071B5CDE-942F-85DA-6A4E-186DE85E1B8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11868" y="2652160"/>
            <a:ext cx="354843" cy="399199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44056A03-EEE4-602A-74A9-751696D0541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818050" y="3639716"/>
            <a:ext cx="356695" cy="4069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15ACB923-4FCC-84C5-68D5-D29A13A8157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811709" y="5291491"/>
            <a:ext cx="354843" cy="404821"/>
          </a:xfrm>
          <a:prstGeom prst="rect">
            <a:avLst/>
          </a:prstGeom>
        </p:spPr>
      </p:pic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BB58A85-9C6E-582F-08DF-D3555CC26B24}"/>
              </a:ext>
            </a:extLst>
          </p:cNvPr>
          <p:cNvCxnSpPr>
            <a:cxnSpLocks/>
          </p:cNvCxnSpPr>
          <p:nvPr/>
        </p:nvCxnSpPr>
        <p:spPr>
          <a:xfrm>
            <a:off x="9072905" y="3085667"/>
            <a:ext cx="1218872" cy="155209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F4B23F5-77A3-798C-53EF-806E7B2B568F}"/>
              </a:ext>
            </a:extLst>
          </p:cNvPr>
          <p:cNvCxnSpPr>
            <a:cxnSpLocks/>
          </p:cNvCxnSpPr>
          <p:nvPr/>
        </p:nvCxnSpPr>
        <p:spPr>
          <a:xfrm>
            <a:off x="9057518" y="4192532"/>
            <a:ext cx="1119353" cy="66702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D28EAD0-8E94-C8AA-F3FE-9E3F49F501AD}"/>
              </a:ext>
            </a:extLst>
          </p:cNvPr>
          <p:cNvCxnSpPr>
            <a:cxnSpLocks/>
          </p:cNvCxnSpPr>
          <p:nvPr/>
        </p:nvCxnSpPr>
        <p:spPr>
          <a:xfrm flipV="1">
            <a:off x="9092724" y="5091440"/>
            <a:ext cx="1199053" cy="69318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0" name="Picture 69">
            <a:extLst>
              <a:ext uri="{FF2B5EF4-FFF2-40B4-BE49-F238E27FC236}">
                <a16:creationId xmlns:a16="http://schemas.microsoft.com/office/drawing/2014/main" id="{560B2DA0-B688-89C6-B310-4155CE8B1BB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286116" y="3654289"/>
            <a:ext cx="184379" cy="207427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9474A7D6-935B-3FDD-7008-D781A6E8CD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594342" y="3646440"/>
            <a:ext cx="182716" cy="20845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F40495DC-DB71-4F6F-FE08-14A94CDE34B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170981" y="3639716"/>
            <a:ext cx="187291" cy="213670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6B26A10-24B6-47E8-EA57-B9611ABE773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120838" y="5266222"/>
            <a:ext cx="354843" cy="3772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9C4790-CB0A-A5AC-52D1-BDFB135E24D2}"/>
              </a:ext>
            </a:extLst>
          </p:cNvPr>
          <p:cNvSpPr txBox="1"/>
          <p:nvPr/>
        </p:nvSpPr>
        <p:spPr>
          <a:xfrm>
            <a:off x="5780930" y="2741354"/>
            <a:ext cx="2057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Verify(    ,    , …,    )</a:t>
            </a:r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04BDD465-8897-F3F4-2E06-79DC5452F6A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613874" y="2855770"/>
            <a:ext cx="184379" cy="207427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CF6B49CD-C53D-5640-34DA-A7340D4EF0C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922100" y="2847921"/>
            <a:ext cx="182716" cy="20845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F113E4B8-376D-C6FE-48E1-456F0704061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479875" y="2838079"/>
            <a:ext cx="197582" cy="210042"/>
          </a:xfrm>
          <a:prstGeom prst="rect">
            <a:avLst/>
          </a:prstGeom>
        </p:spPr>
      </p:pic>
      <p:sp>
        <p:nvSpPr>
          <p:cNvPr id="85" name="Down Arrow 84">
            <a:extLst>
              <a:ext uri="{FF2B5EF4-FFF2-40B4-BE49-F238E27FC236}">
                <a16:creationId xmlns:a16="http://schemas.microsoft.com/office/drawing/2014/main" id="{7F3E6B33-A58B-063B-4671-C6C2D15F2116}"/>
              </a:ext>
            </a:extLst>
          </p:cNvPr>
          <p:cNvSpPr/>
          <p:nvPr/>
        </p:nvSpPr>
        <p:spPr>
          <a:xfrm>
            <a:off x="6883900" y="3132129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A8D99489-4CBA-A420-6290-C0C9A5E793C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698685" y="3357304"/>
            <a:ext cx="184379" cy="207427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DF0CF0A6-2197-0917-E7AA-28E93B8755C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06911" y="3349455"/>
            <a:ext cx="182716" cy="208451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C518757E-2BEE-69AB-F9CD-983DB4A6946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55689" y="4165173"/>
            <a:ext cx="338962" cy="363392"/>
          </a:xfrm>
          <a:prstGeom prst="rect">
            <a:avLst/>
          </a:prstGeom>
        </p:spPr>
      </p:pic>
      <p:pic>
        <p:nvPicPr>
          <p:cNvPr id="90" name="Graphic 89" descr="Magnifying glass with solid fill">
            <a:extLst>
              <a:ext uri="{FF2B5EF4-FFF2-40B4-BE49-F238E27FC236}">
                <a16:creationId xmlns:a16="http://schemas.microsoft.com/office/drawing/2014/main" id="{E63A01A9-4572-E61E-C226-4BB6608EA2E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552354" y="3305681"/>
            <a:ext cx="259820" cy="259820"/>
          </a:xfrm>
          <a:prstGeom prst="rect">
            <a:avLst/>
          </a:prstGeom>
        </p:spPr>
      </p:pic>
      <p:pic>
        <p:nvPicPr>
          <p:cNvPr id="92" name="Graphic 91" descr="Magnifying glass with solid fill">
            <a:extLst>
              <a:ext uri="{FF2B5EF4-FFF2-40B4-BE49-F238E27FC236}">
                <a16:creationId xmlns:a16="http://schemas.microsoft.com/office/drawing/2014/main" id="{04D47E30-0D97-8FF4-26AF-4FA3FD420C3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134716" y="3307456"/>
            <a:ext cx="259820" cy="259820"/>
          </a:xfrm>
          <a:prstGeom prst="rect">
            <a:avLst/>
          </a:prstGeom>
        </p:spPr>
      </p:pic>
      <p:sp>
        <p:nvSpPr>
          <p:cNvPr id="93" name="Down Arrow 92">
            <a:extLst>
              <a:ext uri="{FF2B5EF4-FFF2-40B4-BE49-F238E27FC236}">
                <a16:creationId xmlns:a16="http://schemas.microsoft.com/office/drawing/2014/main" id="{56CB74A8-D12B-3E07-A28B-7BA0F21C0F65}"/>
              </a:ext>
            </a:extLst>
          </p:cNvPr>
          <p:cNvSpPr/>
          <p:nvPr/>
        </p:nvSpPr>
        <p:spPr>
          <a:xfrm rot="10800000">
            <a:off x="10281065" y="3105827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own Arrow 93">
            <a:extLst>
              <a:ext uri="{FF2B5EF4-FFF2-40B4-BE49-F238E27FC236}">
                <a16:creationId xmlns:a16="http://schemas.microsoft.com/office/drawing/2014/main" id="{00117802-9775-F2F9-E8A2-EB6651D0B4BD}"/>
              </a:ext>
            </a:extLst>
          </p:cNvPr>
          <p:cNvSpPr/>
          <p:nvPr/>
        </p:nvSpPr>
        <p:spPr>
          <a:xfrm rot="10800000">
            <a:off x="10613904" y="3106261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own Arrow 94">
            <a:extLst>
              <a:ext uri="{FF2B5EF4-FFF2-40B4-BE49-F238E27FC236}">
                <a16:creationId xmlns:a16="http://schemas.microsoft.com/office/drawing/2014/main" id="{FE03F92B-3248-A8DB-EA18-D4465ED328B8}"/>
              </a:ext>
            </a:extLst>
          </p:cNvPr>
          <p:cNvSpPr/>
          <p:nvPr/>
        </p:nvSpPr>
        <p:spPr>
          <a:xfrm rot="10800000">
            <a:off x="11204054" y="3110686"/>
            <a:ext cx="94000" cy="15779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6" name="Graphic 95" descr="Database with solid fill">
            <a:extLst>
              <a:ext uri="{FF2B5EF4-FFF2-40B4-BE49-F238E27FC236}">
                <a16:creationId xmlns:a16="http://schemas.microsoft.com/office/drawing/2014/main" id="{39EB528D-5536-D4D3-6603-F621A7EC8C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76609" y="2777419"/>
            <a:ext cx="293886" cy="282766"/>
          </a:xfrm>
          <a:prstGeom prst="rect">
            <a:avLst/>
          </a:prstGeom>
        </p:spPr>
      </p:pic>
      <p:pic>
        <p:nvPicPr>
          <p:cNvPr id="97" name="Graphic 96" descr="Database with solid fill">
            <a:extLst>
              <a:ext uri="{FF2B5EF4-FFF2-40B4-BE49-F238E27FC236}">
                <a16:creationId xmlns:a16="http://schemas.microsoft.com/office/drawing/2014/main" id="{D7299620-082E-F6C6-2574-CE08BC75A0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22119" y="2769654"/>
            <a:ext cx="300944" cy="289557"/>
          </a:xfrm>
          <a:prstGeom prst="rect">
            <a:avLst/>
          </a:prstGeom>
        </p:spPr>
      </p:pic>
      <p:pic>
        <p:nvPicPr>
          <p:cNvPr id="98" name="Graphic 97" descr="Database with solid fill">
            <a:extLst>
              <a:ext uri="{FF2B5EF4-FFF2-40B4-BE49-F238E27FC236}">
                <a16:creationId xmlns:a16="http://schemas.microsoft.com/office/drawing/2014/main" id="{A1E342D0-EB53-E6D6-34BD-2F494D54D75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00929" y="2759354"/>
            <a:ext cx="327393" cy="315004"/>
          </a:xfrm>
          <a:prstGeom prst="rect">
            <a:avLst/>
          </a:prstGeom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E49E030B-048F-688F-B22A-4BC1A5AB4388}"/>
              </a:ext>
            </a:extLst>
          </p:cNvPr>
          <p:cNvSpPr txBox="1"/>
          <p:nvPr/>
        </p:nvSpPr>
        <p:spPr>
          <a:xfrm>
            <a:off x="4491613" y="6420897"/>
            <a:ext cx="3339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Verify(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,…,</a:t>
            </a:r>
            <a:r>
              <a:rPr lang="en-US" dirty="0" err="1">
                <a:solidFill>
                  <a:srgbClr val="A70000"/>
                </a:solidFill>
              </a:rPr>
              <a:t>W</a:t>
            </a:r>
            <a:r>
              <a:rPr lang="en-US" baseline="-25000" dirty="0" err="1">
                <a:solidFill>
                  <a:srgbClr val="A70000"/>
                </a:solidFill>
              </a:rPr>
              <a:t>n</a:t>
            </a:r>
            <a:r>
              <a:rPr lang="en-US" dirty="0"/>
              <a:t>) = 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336579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44" grpId="0"/>
      <p:bldP spid="45" grpId="0" animBg="1"/>
      <p:bldP spid="59" grpId="0"/>
      <p:bldP spid="61" grpId="0"/>
      <p:bldP spid="3" grpId="0"/>
      <p:bldP spid="85" grpId="0" animBg="1"/>
      <p:bldP spid="93" grpId="0" animBg="1"/>
      <p:bldP spid="94" grpId="0" animBg="1"/>
      <p:bldP spid="95" grpId="0" animBg="1"/>
      <p:bldP spid="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046F05-60D5-6460-A970-44322782BA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248226"/>
            <a:ext cx="11277600" cy="365760"/>
          </a:xfrm>
        </p:spPr>
        <p:txBody>
          <a:bodyPr/>
          <a:lstStyle/>
          <a:p>
            <a:r>
              <a:rPr lang="en-US" dirty="0"/>
              <a:t>Decentralized FL and Secure Multi-party Computation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B05908-FF31-34CB-7FCD-228FEBA1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AB2457-7BDC-AE15-637C-FB8C74E3C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F0420EE-FEAA-8A76-2949-1F1AEEFE1F37}"/>
              </a:ext>
            </a:extLst>
          </p:cNvPr>
          <p:cNvGrpSpPr/>
          <p:nvPr/>
        </p:nvGrpSpPr>
        <p:grpSpPr>
          <a:xfrm>
            <a:off x="2441683" y="2279092"/>
            <a:ext cx="827999" cy="674628"/>
            <a:chOff x="567712" y="2291938"/>
            <a:chExt cx="1147778" cy="971953"/>
          </a:xfrm>
          <a:solidFill>
            <a:srgbClr val="A70000"/>
          </a:solidFill>
        </p:grpSpPr>
        <p:pic>
          <p:nvPicPr>
            <p:cNvPr id="7" name="Graphic 6" descr="User with solid fill">
              <a:extLst>
                <a:ext uri="{FF2B5EF4-FFF2-40B4-BE49-F238E27FC236}">
                  <a16:creationId xmlns:a16="http://schemas.microsoft.com/office/drawing/2014/main" id="{B2FC8AE5-877F-77CF-1325-4098CAC3C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9482" y="2597883"/>
              <a:ext cx="666008" cy="666008"/>
            </a:xfrm>
            <a:prstGeom prst="rect">
              <a:avLst/>
            </a:prstGeom>
          </p:spPr>
        </p:pic>
        <p:pic>
          <p:nvPicPr>
            <p:cNvPr id="8" name="Graphic 7" descr="Database with solid fill">
              <a:extLst>
                <a:ext uri="{FF2B5EF4-FFF2-40B4-BE49-F238E27FC236}">
                  <a16:creationId xmlns:a16="http://schemas.microsoft.com/office/drawing/2014/main" id="{4B734304-CA35-9C77-BA33-2BD1954BBA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7712" y="2291938"/>
              <a:ext cx="814774" cy="814774"/>
            </a:xfrm>
            <a:prstGeom prst="rect">
              <a:avLst/>
            </a:prstGeom>
          </p:spPr>
        </p:pic>
      </p:grpSp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1CC12166-A4D5-9584-231B-5C67BFF267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72856" y="3356262"/>
            <a:ext cx="480454" cy="462273"/>
          </a:xfrm>
          <a:prstGeom prst="rect">
            <a:avLst/>
          </a:prstGeom>
        </p:spPr>
      </p:pic>
      <p:pic>
        <p:nvPicPr>
          <p:cNvPr id="11" name="Graphic 10" descr="Database with solid fill">
            <a:extLst>
              <a:ext uri="{FF2B5EF4-FFF2-40B4-BE49-F238E27FC236}">
                <a16:creationId xmlns:a16="http://schemas.microsoft.com/office/drawing/2014/main" id="{542C9FAA-1CA8-8735-FE6E-1B657C7A33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5311" y="3143907"/>
            <a:ext cx="587772" cy="565531"/>
          </a:xfrm>
          <a:prstGeom prst="rect">
            <a:avLst/>
          </a:prstGeom>
        </p:spPr>
      </p:pic>
      <p:pic>
        <p:nvPicPr>
          <p:cNvPr id="13" name="Graphic 12" descr="User with solid fill">
            <a:extLst>
              <a:ext uri="{FF2B5EF4-FFF2-40B4-BE49-F238E27FC236}">
                <a16:creationId xmlns:a16="http://schemas.microsoft.com/office/drawing/2014/main" id="{E28DE5B1-7DC4-FA91-5E2E-A98A35438A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82365" y="3351439"/>
            <a:ext cx="480454" cy="462273"/>
          </a:xfrm>
          <a:prstGeom prst="rect">
            <a:avLst/>
          </a:prstGeom>
        </p:spPr>
      </p:pic>
      <p:pic>
        <p:nvPicPr>
          <p:cNvPr id="14" name="Graphic 13" descr="Database with solid fill">
            <a:extLst>
              <a:ext uri="{FF2B5EF4-FFF2-40B4-BE49-F238E27FC236}">
                <a16:creationId xmlns:a16="http://schemas.microsoft.com/office/drawing/2014/main" id="{C0AE957D-4EC2-2324-E720-33FF52363D1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34820" y="3139084"/>
            <a:ext cx="587772" cy="565531"/>
          </a:xfrm>
          <a:prstGeom prst="rect">
            <a:avLst/>
          </a:prstGeom>
        </p:spPr>
      </p:pic>
      <p:pic>
        <p:nvPicPr>
          <p:cNvPr id="16" name="Graphic 15" descr="User with solid fill">
            <a:extLst>
              <a:ext uri="{FF2B5EF4-FFF2-40B4-BE49-F238E27FC236}">
                <a16:creationId xmlns:a16="http://schemas.microsoft.com/office/drawing/2014/main" id="{21DF998A-4691-852B-A52A-7F08946E48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00855" y="4893450"/>
            <a:ext cx="480454" cy="462273"/>
          </a:xfrm>
          <a:prstGeom prst="rect">
            <a:avLst/>
          </a:prstGeom>
        </p:spPr>
      </p:pic>
      <p:pic>
        <p:nvPicPr>
          <p:cNvPr id="17" name="Graphic 16" descr="Database with solid fill">
            <a:extLst>
              <a:ext uri="{FF2B5EF4-FFF2-40B4-BE49-F238E27FC236}">
                <a16:creationId xmlns:a16="http://schemas.microsoft.com/office/drawing/2014/main" id="{558E9B9D-1890-B903-EDD1-7C45781574B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653310" y="4681095"/>
            <a:ext cx="587772" cy="565531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D9429B17-D95E-B003-1AAF-6414166342A8}"/>
              </a:ext>
            </a:extLst>
          </p:cNvPr>
          <p:cNvGrpSpPr/>
          <p:nvPr/>
        </p:nvGrpSpPr>
        <p:grpSpPr>
          <a:xfrm>
            <a:off x="3134255" y="4735643"/>
            <a:ext cx="827999" cy="674628"/>
            <a:chOff x="567712" y="2291938"/>
            <a:chExt cx="1147778" cy="971953"/>
          </a:xfrm>
          <a:solidFill>
            <a:srgbClr val="A70000"/>
          </a:solidFill>
        </p:grpSpPr>
        <p:pic>
          <p:nvPicPr>
            <p:cNvPr id="19" name="Graphic 18" descr="User with solid fill">
              <a:extLst>
                <a:ext uri="{FF2B5EF4-FFF2-40B4-BE49-F238E27FC236}">
                  <a16:creationId xmlns:a16="http://schemas.microsoft.com/office/drawing/2014/main" id="{E427C3AC-D705-4C5E-87C2-81151C235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9482" y="2597883"/>
              <a:ext cx="666008" cy="666008"/>
            </a:xfrm>
            <a:prstGeom prst="rect">
              <a:avLst/>
            </a:prstGeom>
          </p:spPr>
        </p:pic>
        <p:pic>
          <p:nvPicPr>
            <p:cNvPr id="20" name="Graphic 19" descr="Database with solid fill">
              <a:extLst>
                <a:ext uri="{FF2B5EF4-FFF2-40B4-BE49-F238E27FC236}">
                  <a16:creationId xmlns:a16="http://schemas.microsoft.com/office/drawing/2014/main" id="{5974760F-6380-D592-9068-F12812BF0E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7712" y="2291938"/>
              <a:ext cx="814774" cy="814774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1892A1B-3836-AE85-9B77-1BBE90813F2E}"/>
              </a:ext>
            </a:extLst>
          </p:cNvPr>
          <p:cNvSpPr txBox="1"/>
          <p:nvPr/>
        </p:nvSpPr>
        <p:spPr>
          <a:xfrm>
            <a:off x="961665" y="1675031"/>
            <a:ext cx="5453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Decentralized Federated Learning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B647FE9-526C-D61C-9D9A-2DFF4A9489EF}"/>
              </a:ext>
            </a:extLst>
          </p:cNvPr>
          <p:cNvSpPr txBox="1"/>
          <p:nvPr/>
        </p:nvSpPr>
        <p:spPr>
          <a:xfrm>
            <a:off x="6093319" y="1714800"/>
            <a:ext cx="6175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MPC: Secure Multi-Party Computation</a:t>
            </a:r>
          </a:p>
        </p:txBody>
      </p:sp>
      <p:pic>
        <p:nvPicPr>
          <p:cNvPr id="40" name="Graphic 39" descr="User with solid fill">
            <a:extLst>
              <a:ext uri="{FF2B5EF4-FFF2-40B4-BE49-F238E27FC236}">
                <a16:creationId xmlns:a16="http://schemas.microsoft.com/office/drawing/2014/main" id="{38C97955-D4FE-3FA0-DB3B-AC5FB3F336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68920" y="2563460"/>
            <a:ext cx="480454" cy="462273"/>
          </a:xfrm>
          <a:prstGeom prst="rect">
            <a:avLst/>
          </a:prstGeom>
        </p:spPr>
      </p:pic>
      <p:pic>
        <p:nvPicPr>
          <p:cNvPr id="43" name="Graphic 42" descr="User with solid fill">
            <a:extLst>
              <a:ext uri="{FF2B5EF4-FFF2-40B4-BE49-F238E27FC236}">
                <a16:creationId xmlns:a16="http://schemas.microsoft.com/office/drawing/2014/main" id="{BD9CB204-9C78-5B0E-B8ED-27808A0899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52548" y="3428275"/>
            <a:ext cx="480454" cy="462273"/>
          </a:xfrm>
          <a:prstGeom prst="rect">
            <a:avLst/>
          </a:prstGeom>
        </p:spPr>
      </p:pic>
      <p:pic>
        <p:nvPicPr>
          <p:cNvPr id="46" name="Graphic 45" descr="User with solid fill">
            <a:extLst>
              <a:ext uri="{FF2B5EF4-FFF2-40B4-BE49-F238E27FC236}">
                <a16:creationId xmlns:a16="http://schemas.microsoft.com/office/drawing/2014/main" id="{70C4F2A2-5FCF-9664-1863-9893499935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62057" y="3423452"/>
            <a:ext cx="480454" cy="462273"/>
          </a:xfrm>
          <a:prstGeom prst="rect">
            <a:avLst/>
          </a:prstGeom>
        </p:spPr>
      </p:pic>
      <p:pic>
        <p:nvPicPr>
          <p:cNvPr id="49" name="Graphic 48" descr="User with solid fill">
            <a:extLst>
              <a:ext uri="{FF2B5EF4-FFF2-40B4-BE49-F238E27FC236}">
                <a16:creationId xmlns:a16="http://schemas.microsoft.com/office/drawing/2014/main" id="{CA9F74CC-AE08-B5CE-D289-D5497C9491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80547" y="4965463"/>
            <a:ext cx="480454" cy="462273"/>
          </a:xfrm>
          <a:prstGeom prst="rect">
            <a:avLst/>
          </a:prstGeom>
        </p:spPr>
      </p:pic>
      <p:pic>
        <p:nvPicPr>
          <p:cNvPr id="52" name="Graphic 51" descr="User with solid fill">
            <a:extLst>
              <a:ext uri="{FF2B5EF4-FFF2-40B4-BE49-F238E27FC236}">
                <a16:creationId xmlns:a16="http://schemas.microsoft.com/office/drawing/2014/main" id="{36F88B62-C27E-0E07-B32F-DF0CD0815C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61492" y="5020011"/>
            <a:ext cx="480454" cy="462273"/>
          </a:xfrm>
          <a:prstGeom prst="rect">
            <a:avLst/>
          </a:prstGeom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EE04654-F396-4A42-461C-DB38E02D0680}"/>
              </a:ext>
            </a:extLst>
          </p:cNvPr>
          <p:cNvCxnSpPr>
            <a:cxnSpLocks/>
          </p:cNvCxnSpPr>
          <p:nvPr/>
        </p:nvCxnSpPr>
        <p:spPr>
          <a:xfrm flipV="1">
            <a:off x="1653310" y="2916636"/>
            <a:ext cx="827999" cy="6304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90C43EA-B77F-7EB9-6D08-3191DBBA79F2}"/>
              </a:ext>
            </a:extLst>
          </p:cNvPr>
          <p:cNvCxnSpPr>
            <a:cxnSpLocks/>
          </p:cNvCxnSpPr>
          <p:nvPr/>
        </p:nvCxnSpPr>
        <p:spPr>
          <a:xfrm>
            <a:off x="3300707" y="2956730"/>
            <a:ext cx="534113" cy="48490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990377E-F80B-BF61-C4F4-C8C27F7127D4}"/>
              </a:ext>
            </a:extLst>
          </p:cNvPr>
          <p:cNvCxnSpPr>
            <a:cxnSpLocks/>
          </p:cNvCxnSpPr>
          <p:nvPr/>
        </p:nvCxnSpPr>
        <p:spPr>
          <a:xfrm>
            <a:off x="1479537" y="3969804"/>
            <a:ext cx="414000" cy="60219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C136AE85-418A-431B-98B8-F70962920332}"/>
              </a:ext>
            </a:extLst>
          </p:cNvPr>
          <p:cNvCxnSpPr>
            <a:cxnSpLocks/>
          </p:cNvCxnSpPr>
          <p:nvPr/>
        </p:nvCxnSpPr>
        <p:spPr>
          <a:xfrm>
            <a:off x="2492158" y="5030105"/>
            <a:ext cx="647932" cy="183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EBD7BADB-90FF-C6E1-F76F-C6F795ABCC19}"/>
              </a:ext>
            </a:extLst>
          </p:cNvPr>
          <p:cNvCxnSpPr>
            <a:cxnSpLocks/>
          </p:cNvCxnSpPr>
          <p:nvPr/>
        </p:nvCxnSpPr>
        <p:spPr>
          <a:xfrm flipH="1">
            <a:off x="3834820" y="4017284"/>
            <a:ext cx="448591" cy="66381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2EF58A9-12F3-B00D-AF17-9904607B7F38}"/>
              </a:ext>
            </a:extLst>
          </p:cNvPr>
          <p:cNvCxnSpPr>
            <a:cxnSpLocks/>
          </p:cNvCxnSpPr>
          <p:nvPr/>
        </p:nvCxnSpPr>
        <p:spPr>
          <a:xfrm flipH="1">
            <a:off x="2241082" y="3035779"/>
            <a:ext cx="497717" cy="164531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52DC149-35ED-833E-AC6B-B005371772E9}"/>
              </a:ext>
            </a:extLst>
          </p:cNvPr>
          <p:cNvCxnSpPr>
            <a:cxnSpLocks/>
          </p:cNvCxnSpPr>
          <p:nvPr/>
        </p:nvCxnSpPr>
        <p:spPr>
          <a:xfrm>
            <a:off x="2981356" y="3056978"/>
            <a:ext cx="534158" cy="162411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8E460DD-F038-E426-098E-DCE4DE6061C8}"/>
              </a:ext>
            </a:extLst>
          </p:cNvPr>
          <p:cNvCxnSpPr>
            <a:cxnSpLocks/>
          </p:cNvCxnSpPr>
          <p:nvPr/>
        </p:nvCxnSpPr>
        <p:spPr>
          <a:xfrm>
            <a:off x="1722094" y="3678238"/>
            <a:ext cx="2074232" cy="3120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F827DF8-2499-CB97-B77B-9705FB6F5BDE}"/>
              </a:ext>
            </a:extLst>
          </p:cNvPr>
          <p:cNvCxnSpPr>
            <a:cxnSpLocks/>
          </p:cNvCxnSpPr>
          <p:nvPr/>
        </p:nvCxnSpPr>
        <p:spPr>
          <a:xfrm>
            <a:off x="1667429" y="3840608"/>
            <a:ext cx="1581006" cy="882659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0E27F149-8EB8-5763-078F-ABC00CD873A3}"/>
              </a:ext>
            </a:extLst>
          </p:cNvPr>
          <p:cNvCxnSpPr>
            <a:cxnSpLocks/>
          </p:cNvCxnSpPr>
          <p:nvPr/>
        </p:nvCxnSpPr>
        <p:spPr>
          <a:xfrm flipH="1">
            <a:off x="2390281" y="3840608"/>
            <a:ext cx="1431807" cy="89503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0AC51F9E-682D-F698-7A0A-A4950E697721}"/>
              </a:ext>
            </a:extLst>
          </p:cNvPr>
          <p:cNvSpPr txBox="1"/>
          <p:nvPr/>
        </p:nvSpPr>
        <p:spPr>
          <a:xfrm>
            <a:off x="8561001" y="238295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  <a:r>
              <a:rPr lang="en-US" sz="2400" b="1" baseline="-25000" dirty="0"/>
              <a:t>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40A13D4-A0C2-C185-3C1B-8C4B857355C8}"/>
              </a:ext>
            </a:extLst>
          </p:cNvPr>
          <p:cNvSpPr txBox="1"/>
          <p:nvPr/>
        </p:nvSpPr>
        <p:spPr>
          <a:xfrm>
            <a:off x="9950918" y="3309215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  <a:r>
              <a:rPr lang="en-US" sz="2400" b="1" baseline="-25000" dirty="0"/>
              <a:t>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4FDC76B-78BB-ABEA-574D-6DF335AC9CF5}"/>
              </a:ext>
            </a:extLst>
          </p:cNvPr>
          <p:cNvSpPr txBox="1"/>
          <p:nvPr/>
        </p:nvSpPr>
        <p:spPr>
          <a:xfrm>
            <a:off x="9273484" y="488829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  <a:r>
              <a:rPr lang="en-US" sz="2400" b="1" baseline="-25000" dirty="0"/>
              <a:t>4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E7ABF4B-FE43-9CF4-834E-77158C11E266}"/>
              </a:ext>
            </a:extLst>
          </p:cNvPr>
          <p:cNvSpPr txBox="1"/>
          <p:nvPr/>
        </p:nvSpPr>
        <p:spPr>
          <a:xfrm>
            <a:off x="7755595" y="4888297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  <a:r>
              <a:rPr lang="en-US" sz="2400" b="1" baseline="-25000" dirty="0"/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07BDB78-A275-4F5C-2AB7-6C18A4EFF142}"/>
              </a:ext>
            </a:extLst>
          </p:cNvPr>
          <p:cNvSpPr txBox="1"/>
          <p:nvPr/>
        </p:nvSpPr>
        <p:spPr>
          <a:xfrm>
            <a:off x="6941409" y="3309214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  <a:r>
              <a:rPr lang="en-US" sz="2400" b="1" baseline="-25000" dirty="0"/>
              <a:t>2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039F5C8-0CED-4FF1-D644-66F279CF5346}"/>
              </a:ext>
            </a:extLst>
          </p:cNvPr>
          <p:cNvSpPr txBox="1"/>
          <p:nvPr/>
        </p:nvSpPr>
        <p:spPr>
          <a:xfrm>
            <a:off x="6786235" y="5504902"/>
            <a:ext cx="4645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b="1" dirty="0"/>
              <a:t>x</a:t>
            </a:r>
            <a:r>
              <a:rPr lang="en-US" sz="2400" b="1" baseline="-25000" dirty="0"/>
              <a:t>1</a:t>
            </a:r>
            <a:r>
              <a:rPr lang="en-US" sz="2400" dirty="0"/>
              <a:t>,</a:t>
            </a:r>
            <a:r>
              <a:rPr lang="en-US" sz="2400" b="1" dirty="0"/>
              <a:t> x</a:t>
            </a:r>
            <a:r>
              <a:rPr lang="en-US" sz="2400" b="1" baseline="-25000" dirty="0"/>
              <a:t>2</a:t>
            </a:r>
            <a:r>
              <a:rPr lang="en-US" sz="2400" dirty="0"/>
              <a:t>,</a:t>
            </a:r>
            <a:r>
              <a:rPr lang="en-US" sz="2400" b="1" dirty="0"/>
              <a:t> x</a:t>
            </a:r>
            <a:r>
              <a:rPr lang="en-US" sz="2400" b="1" baseline="-25000" dirty="0"/>
              <a:t>3</a:t>
            </a:r>
            <a:r>
              <a:rPr lang="en-US" sz="2400" dirty="0"/>
              <a:t>,</a:t>
            </a:r>
            <a:r>
              <a:rPr lang="en-US" sz="2400" b="1" dirty="0"/>
              <a:t> x</a:t>
            </a:r>
            <a:r>
              <a:rPr lang="en-US" sz="2400" b="1" baseline="-25000" dirty="0"/>
              <a:t>4</a:t>
            </a:r>
            <a:r>
              <a:rPr lang="en-US" sz="2400" dirty="0"/>
              <a:t>,</a:t>
            </a:r>
            <a:r>
              <a:rPr lang="en-US" sz="2400" b="1" dirty="0"/>
              <a:t> x</a:t>
            </a:r>
            <a:r>
              <a:rPr lang="en-US" sz="2400" b="1" baseline="-25000" dirty="0"/>
              <a:t>5</a:t>
            </a:r>
            <a:r>
              <a:rPr lang="en-US" sz="2400" dirty="0"/>
              <a:t>) </a:t>
            </a:r>
            <a:r>
              <a:rPr lang="en-US" sz="2400" b="1" dirty="0"/>
              <a:t>= y</a:t>
            </a:r>
            <a:r>
              <a:rPr lang="en-US" sz="2400" b="1" baseline="-25000" dirty="0"/>
              <a:t>1</a:t>
            </a:r>
            <a:r>
              <a:rPr lang="en-US" sz="2400" dirty="0"/>
              <a:t>,</a:t>
            </a:r>
            <a:r>
              <a:rPr lang="en-US" sz="2400" b="1" dirty="0"/>
              <a:t> y</a:t>
            </a:r>
            <a:r>
              <a:rPr lang="en-US" sz="2400" b="1" baseline="-25000" dirty="0"/>
              <a:t>2</a:t>
            </a:r>
            <a:r>
              <a:rPr lang="en-US" sz="2400" dirty="0"/>
              <a:t>,</a:t>
            </a:r>
            <a:r>
              <a:rPr lang="en-US" sz="2400" b="1" dirty="0"/>
              <a:t> y</a:t>
            </a:r>
            <a:r>
              <a:rPr lang="en-US" sz="2400" b="1" baseline="-25000" dirty="0"/>
              <a:t>3</a:t>
            </a:r>
            <a:r>
              <a:rPr lang="en-US" sz="2400" dirty="0"/>
              <a:t>,</a:t>
            </a:r>
            <a:r>
              <a:rPr lang="en-US" sz="2400" b="1" dirty="0"/>
              <a:t> y</a:t>
            </a:r>
            <a:r>
              <a:rPr lang="en-US" sz="2400" b="1" baseline="-25000" dirty="0"/>
              <a:t>4</a:t>
            </a:r>
            <a:r>
              <a:rPr lang="en-US" sz="2400" dirty="0"/>
              <a:t>,</a:t>
            </a:r>
            <a:r>
              <a:rPr lang="en-US" sz="2400" b="1" dirty="0"/>
              <a:t> y</a:t>
            </a:r>
            <a:r>
              <a:rPr lang="en-US" sz="2400" b="1" baseline="-25000" dirty="0"/>
              <a:t>5</a:t>
            </a:r>
            <a:endParaRPr lang="en-US" sz="2400" dirty="0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9B795593-BE1D-2C24-1875-86353E0AA750}"/>
              </a:ext>
            </a:extLst>
          </p:cNvPr>
          <p:cNvCxnSpPr>
            <a:cxnSpLocks/>
          </p:cNvCxnSpPr>
          <p:nvPr/>
        </p:nvCxnSpPr>
        <p:spPr>
          <a:xfrm flipV="1">
            <a:off x="7813064" y="2961047"/>
            <a:ext cx="827999" cy="6304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B7C9A88-36A4-91FD-DDB2-C269F71084FD}"/>
              </a:ext>
            </a:extLst>
          </p:cNvPr>
          <p:cNvCxnSpPr>
            <a:cxnSpLocks/>
          </p:cNvCxnSpPr>
          <p:nvPr/>
        </p:nvCxnSpPr>
        <p:spPr>
          <a:xfrm>
            <a:off x="9460461" y="3001141"/>
            <a:ext cx="534113" cy="48490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2219BAD7-703D-2960-1E74-626128BDA547}"/>
              </a:ext>
            </a:extLst>
          </p:cNvPr>
          <p:cNvCxnSpPr>
            <a:cxnSpLocks/>
          </p:cNvCxnSpPr>
          <p:nvPr/>
        </p:nvCxnSpPr>
        <p:spPr>
          <a:xfrm>
            <a:off x="7639291" y="4014215"/>
            <a:ext cx="414000" cy="60219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DF0E6A6-BB47-FEBE-541B-BE8BD3489616}"/>
              </a:ext>
            </a:extLst>
          </p:cNvPr>
          <p:cNvCxnSpPr>
            <a:cxnSpLocks/>
          </p:cNvCxnSpPr>
          <p:nvPr/>
        </p:nvCxnSpPr>
        <p:spPr>
          <a:xfrm flipH="1">
            <a:off x="9994574" y="4061695"/>
            <a:ext cx="448591" cy="66381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7B8C136B-533C-557A-B531-274567AF65ED}"/>
              </a:ext>
            </a:extLst>
          </p:cNvPr>
          <p:cNvCxnSpPr>
            <a:cxnSpLocks/>
          </p:cNvCxnSpPr>
          <p:nvPr/>
        </p:nvCxnSpPr>
        <p:spPr>
          <a:xfrm flipH="1">
            <a:off x="8400836" y="3080190"/>
            <a:ext cx="497717" cy="164531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2E3578B-11D6-9227-E7F0-1B3E9FAB5C77}"/>
              </a:ext>
            </a:extLst>
          </p:cNvPr>
          <p:cNvCxnSpPr>
            <a:cxnSpLocks/>
          </p:cNvCxnSpPr>
          <p:nvPr/>
        </p:nvCxnSpPr>
        <p:spPr>
          <a:xfrm>
            <a:off x="9141110" y="3101389"/>
            <a:ext cx="534158" cy="162411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357F82A1-7E1A-5262-F996-9FE0A1AE03F0}"/>
              </a:ext>
            </a:extLst>
          </p:cNvPr>
          <p:cNvCxnSpPr>
            <a:cxnSpLocks/>
          </p:cNvCxnSpPr>
          <p:nvPr/>
        </p:nvCxnSpPr>
        <p:spPr>
          <a:xfrm>
            <a:off x="7881848" y="3722649"/>
            <a:ext cx="2074232" cy="3120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4BBA13E9-02DF-E01F-5071-EA0DBB7F90E3}"/>
              </a:ext>
            </a:extLst>
          </p:cNvPr>
          <p:cNvCxnSpPr>
            <a:cxnSpLocks/>
          </p:cNvCxnSpPr>
          <p:nvPr/>
        </p:nvCxnSpPr>
        <p:spPr>
          <a:xfrm>
            <a:off x="7827183" y="3885019"/>
            <a:ext cx="1581006" cy="882659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D676DDF-6C09-AAC3-F765-84E9C219000F}"/>
              </a:ext>
            </a:extLst>
          </p:cNvPr>
          <p:cNvCxnSpPr>
            <a:cxnSpLocks/>
          </p:cNvCxnSpPr>
          <p:nvPr/>
        </p:nvCxnSpPr>
        <p:spPr>
          <a:xfrm flipH="1">
            <a:off x="8550035" y="3885019"/>
            <a:ext cx="1431807" cy="89503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B5AB2E9-AABC-C98E-875F-F00659037EFA}"/>
              </a:ext>
            </a:extLst>
          </p:cNvPr>
          <p:cNvSpPr txBox="1"/>
          <p:nvPr/>
        </p:nvSpPr>
        <p:spPr>
          <a:xfrm>
            <a:off x="1776131" y="5778960"/>
            <a:ext cx="237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Aggr</a:t>
            </a:r>
            <a:r>
              <a:rPr lang="en-US" dirty="0"/>
              <a:t>(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,…,</a:t>
            </a:r>
            <a:r>
              <a:rPr lang="en-US" dirty="0" err="1">
                <a:solidFill>
                  <a:srgbClr val="FF7900"/>
                </a:solidFill>
              </a:rPr>
              <a:t>W</a:t>
            </a:r>
            <a:r>
              <a:rPr lang="en-US" baseline="-25000" dirty="0" err="1">
                <a:solidFill>
                  <a:srgbClr val="FF7900"/>
                </a:solidFill>
              </a:rPr>
              <a:t>n</a:t>
            </a:r>
            <a:r>
              <a:rPr lang="en-US" dirty="0"/>
              <a:t>) = </a:t>
            </a:r>
            <a:r>
              <a:rPr lang="en-US" dirty="0">
                <a:solidFill>
                  <a:srgbClr val="0085BE"/>
                </a:solidFill>
              </a:rPr>
              <a:t>G</a:t>
            </a:r>
            <a:endParaRPr lang="en-US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13ED275-02FD-7DE3-D5B6-142A10FFA5AF}"/>
              </a:ext>
            </a:extLst>
          </p:cNvPr>
          <p:cNvSpPr txBox="1"/>
          <p:nvPr/>
        </p:nvSpPr>
        <p:spPr>
          <a:xfrm>
            <a:off x="1653310" y="5437917"/>
            <a:ext cx="3230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Verify(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,…,</a:t>
            </a:r>
            <a:r>
              <a:rPr lang="en-US" dirty="0" err="1">
                <a:solidFill>
                  <a:srgbClr val="A70000"/>
                </a:solidFill>
              </a:rPr>
              <a:t>W</a:t>
            </a:r>
            <a:r>
              <a:rPr lang="en-US" baseline="-25000" dirty="0" err="1">
                <a:solidFill>
                  <a:srgbClr val="A70000"/>
                </a:solidFill>
              </a:rPr>
              <a:t>n</a:t>
            </a:r>
            <a:r>
              <a:rPr lang="en-US" dirty="0"/>
              <a:t>) = </a:t>
            </a:r>
            <a:r>
              <a:rPr lang="en-US" dirty="0">
                <a:solidFill>
                  <a:srgbClr val="8C6DD3"/>
                </a:solidFill>
              </a:rPr>
              <a:t>W</a:t>
            </a:r>
            <a:r>
              <a:rPr lang="en-US" baseline="-25000" dirty="0">
                <a:solidFill>
                  <a:srgbClr val="8C6DD3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119933"/>
                </a:solidFill>
              </a:rPr>
              <a:t>W</a:t>
            </a:r>
            <a:r>
              <a:rPr lang="en-US" baseline="-25000" dirty="0">
                <a:solidFill>
                  <a:srgbClr val="119933"/>
                </a:solidFill>
              </a:rPr>
              <a:t>2</a:t>
            </a:r>
            <a:r>
              <a:rPr lang="en-US" dirty="0"/>
              <a:t>,…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5FE7E6B-9C74-38DC-D448-83E3D71ED256}"/>
              </a:ext>
            </a:extLst>
          </p:cNvPr>
          <p:cNvSpPr txBox="1"/>
          <p:nvPr/>
        </p:nvSpPr>
        <p:spPr>
          <a:xfrm>
            <a:off x="4685018" y="5884415"/>
            <a:ext cx="7485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Secure Aggregation: </a:t>
            </a:r>
            <a:r>
              <a:rPr lang="en-US" sz="2400" i="1" dirty="0"/>
              <a:t>f</a:t>
            </a:r>
            <a:r>
              <a:rPr lang="en-US" sz="2400" dirty="0"/>
              <a:t>() := </a:t>
            </a:r>
            <a:r>
              <a:rPr lang="en-US" sz="2400" dirty="0" err="1"/>
              <a:t>Aggr</a:t>
            </a:r>
            <a:r>
              <a:rPr lang="en-US" sz="2400" dirty="0"/>
              <a:t>(); </a:t>
            </a:r>
            <a:r>
              <a:rPr lang="en-US" sz="2400" b="1" dirty="0"/>
              <a:t>x</a:t>
            </a:r>
            <a:r>
              <a:rPr lang="en-US" sz="2400" b="1" baseline="-25000" dirty="0"/>
              <a:t>i</a:t>
            </a:r>
            <a:r>
              <a:rPr lang="en-US" sz="2400" b="1" dirty="0"/>
              <a:t> </a:t>
            </a:r>
            <a:r>
              <a:rPr lang="en-US" sz="2400" dirty="0"/>
              <a:t>:= W</a:t>
            </a:r>
            <a:r>
              <a:rPr lang="en-US" sz="2400" baseline="-25000" dirty="0"/>
              <a:t>i</a:t>
            </a:r>
            <a:r>
              <a:rPr lang="en-US" sz="2400" dirty="0"/>
              <a:t>; </a:t>
            </a:r>
            <a:r>
              <a:rPr lang="en-US" sz="2400" b="1" dirty="0"/>
              <a:t>y</a:t>
            </a:r>
            <a:r>
              <a:rPr lang="en-US" sz="2400" b="1" baseline="-25000" dirty="0"/>
              <a:t>1</a:t>
            </a:r>
            <a:r>
              <a:rPr lang="en-US" sz="2400" b="1" dirty="0"/>
              <a:t> </a:t>
            </a:r>
            <a:r>
              <a:rPr lang="en-US" sz="2400" dirty="0"/>
              <a:t>= … =</a:t>
            </a:r>
            <a:r>
              <a:rPr lang="en-US" sz="2400" b="1" dirty="0"/>
              <a:t> </a:t>
            </a:r>
            <a:r>
              <a:rPr lang="en-US" sz="2400" b="1" dirty="0" err="1"/>
              <a:t>y</a:t>
            </a:r>
            <a:r>
              <a:rPr lang="en-US" sz="2400" b="1" baseline="-25000" dirty="0" err="1"/>
              <a:t>n</a:t>
            </a:r>
            <a:r>
              <a:rPr lang="en-US" sz="2400" dirty="0"/>
              <a:t> := G</a:t>
            </a:r>
            <a:endParaRPr lang="en-US" sz="2400" baseline="-250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27AC95A-649E-51DF-6FD4-24B1B9D58B83}"/>
              </a:ext>
            </a:extLst>
          </p:cNvPr>
          <p:cNvSpPr txBox="1"/>
          <p:nvPr/>
        </p:nvSpPr>
        <p:spPr>
          <a:xfrm>
            <a:off x="2829950" y="6241771"/>
            <a:ext cx="9362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Robust Secure Aggregation: </a:t>
            </a:r>
            <a:r>
              <a:rPr lang="en-US" sz="2400" i="1" dirty="0"/>
              <a:t>f</a:t>
            </a:r>
            <a:r>
              <a:rPr lang="en-US" sz="2400" dirty="0"/>
              <a:t>() := </a:t>
            </a:r>
            <a:r>
              <a:rPr lang="en-US" sz="2400" dirty="0" err="1"/>
              <a:t>Aggr</a:t>
            </a:r>
            <a:r>
              <a:rPr lang="en-US" sz="2400" dirty="0"/>
              <a:t>(Verify()); </a:t>
            </a:r>
            <a:r>
              <a:rPr lang="en-US" sz="2400" b="1" dirty="0"/>
              <a:t>x</a:t>
            </a:r>
            <a:r>
              <a:rPr lang="en-US" sz="2400" b="1" baseline="-25000" dirty="0"/>
              <a:t>i</a:t>
            </a:r>
            <a:r>
              <a:rPr lang="en-US" sz="2400" b="1" dirty="0"/>
              <a:t> </a:t>
            </a:r>
            <a:r>
              <a:rPr lang="en-US" sz="2400" dirty="0"/>
              <a:t>:= W</a:t>
            </a:r>
            <a:r>
              <a:rPr lang="en-US" sz="2400" baseline="-25000" dirty="0"/>
              <a:t>i</a:t>
            </a:r>
            <a:r>
              <a:rPr lang="en-US" sz="2400" dirty="0"/>
              <a:t>; </a:t>
            </a:r>
            <a:r>
              <a:rPr lang="en-US" sz="2400" b="1" dirty="0"/>
              <a:t>y</a:t>
            </a:r>
            <a:r>
              <a:rPr lang="en-US" sz="2400" b="1" baseline="-25000" dirty="0"/>
              <a:t>1</a:t>
            </a:r>
            <a:r>
              <a:rPr lang="en-US" sz="2400" b="1" dirty="0"/>
              <a:t> </a:t>
            </a:r>
            <a:r>
              <a:rPr lang="en-US" sz="2400" dirty="0"/>
              <a:t>= … =</a:t>
            </a:r>
            <a:r>
              <a:rPr lang="en-US" sz="2400" b="1" dirty="0"/>
              <a:t> </a:t>
            </a:r>
            <a:r>
              <a:rPr lang="en-US" sz="2400" b="1" dirty="0" err="1"/>
              <a:t>y</a:t>
            </a:r>
            <a:r>
              <a:rPr lang="en-US" sz="2400" b="1" baseline="-25000" dirty="0" err="1"/>
              <a:t>n</a:t>
            </a:r>
            <a:r>
              <a:rPr lang="en-US" sz="2400" dirty="0"/>
              <a:t> := G</a:t>
            </a:r>
            <a:endParaRPr lang="en-US" sz="2400" baseline="-25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BE8F6A-5576-BADF-4A70-9F21DA42A128}"/>
              </a:ext>
            </a:extLst>
          </p:cNvPr>
          <p:cNvGrpSpPr/>
          <p:nvPr/>
        </p:nvGrpSpPr>
        <p:grpSpPr>
          <a:xfrm>
            <a:off x="9303654" y="2234597"/>
            <a:ext cx="789783" cy="789783"/>
            <a:chOff x="9303654" y="2234597"/>
            <a:chExt cx="789783" cy="789783"/>
          </a:xfrm>
        </p:grpSpPr>
        <p:pic>
          <p:nvPicPr>
            <p:cNvPr id="9" name="Graphic 8" descr="Thought bubble outline">
              <a:extLst>
                <a:ext uri="{FF2B5EF4-FFF2-40B4-BE49-F238E27FC236}">
                  <a16:creationId xmlns:a16="http://schemas.microsoft.com/office/drawing/2014/main" id="{78ECB64D-BFF5-B9D5-145B-D67BCAEC2A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03654" y="2234597"/>
              <a:ext cx="789783" cy="789783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E0F7178-5D65-4568-0923-8FED61C4AFD8}"/>
                </a:ext>
              </a:extLst>
            </p:cNvPr>
            <p:cNvSpPr txBox="1"/>
            <p:nvPr/>
          </p:nvSpPr>
          <p:spPr>
            <a:xfrm>
              <a:off x="9371427" y="2326996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-25000" dirty="0"/>
                <a:t>1</a:t>
              </a:r>
              <a:r>
                <a:rPr lang="en-US" dirty="0"/>
                <a:t>, </a:t>
              </a:r>
              <a:r>
                <a:rPr lang="en-US" b="1" dirty="0"/>
                <a:t>y</a:t>
              </a:r>
              <a:r>
                <a:rPr lang="en-US" b="1" baseline="-25000" dirty="0"/>
                <a:t>1</a:t>
              </a:r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513D0C8-FC39-E3F4-1382-85AF1A51501D}"/>
              </a:ext>
            </a:extLst>
          </p:cNvPr>
          <p:cNvGrpSpPr/>
          <p:nvPr/>
        </p:nvGrpSpPr>
        <p:grpSpPr>
          <a:xfrm>
            <a:off x="7432766" y="2749015"/>
            <a:ext cx="789783" cy="789783"/>
            <a:chOff x="9303654" y="2234597"/>
            <a:chExt cx="789783" cy="789783"/>
          </a:xfrm>
        </p:grpSpPr>
        <p:pic>
          <p:nvPicPr>
            <p:cNvPr id="23" name="Graphic 22" descr="Thought bubble outline">
              <a:extLst>
                <a:ext uri="{FF2B5EF4-FFF2-40B4-BE49-F238E27FC236}">
                  <a16:creationId xmlns:a16="http://schemas.microsoft.com/office/drawing/2014/main" id="{3651BB74-DF02-E627-CCA6-EA113EC8A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03654" y="2234597"/>
              <a:ext cx="789783" cy="789783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5A57857-58F6-510F-FF38-126EFB0D4DC2}"/>
                </a:ext>
              </a:extLst>
            </p:cNvPr>
            <p:cNvSpPr txBox="1"/>
            <p:nvPr/>
          </p:nvSpPr>
          <p:spPr>
            <a:xfrm>
              <a:off x="9371427" y="2326996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-25000" dirty="0"/>
                <a:t>2</a:t>
              </a:r>
              <a:r>
                <a:rPr lang="en-US" dirty="0"/>
                <a:t>, </a:t>
              </a:r>
              <a:r>
                <a:rPr lang="en-US" b="1" dirty="0"/>
                <a:t>y</a:t>
              </a:r>
              <a:r>
                <a:rPr lang="en-US" b="1" baseline="-25000" dirty="0"/>
                <a:t>2</a:t>
              </a:r>
              <a:endParaRPr lang="en-US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A9A2D56-CCCC-A0BD-660C-BF61F6518806}"/>
              </a:ext>
            </a:extLst>
          </p:cNvPr>
          <p:cNvGrpSpPr/>
          <p:nvPr/>
        </p:nvGrpSpPr>
        <p:grpSpPr>
          <a:xfrm>
            <a:off x="10581363" y="2924161"/>
            <a:ext cx="789783" cy="789783"/>
            <a:chOff x="9303654" y="2234597"/>
            <a:chExt cx="789783" cy="789783"/>
          </a:xfrm>
        </p:grpSpPr>
        <p:pic>
          <p:nvPicPr>
            <p:cNvPr id="26" name="Graphic 25" descr="Thought bubble outline">
              <a:extLst>
                <a:ext uri="{FF2B5EF4-FFF2-40B4-BE49-F238E27FC236}">
                  <a16:creationId xmlns:a16="http://schemas.microsoft.com/office/drawing/2014/main" id="{B7543FEF-E1E0-C56D-A836-19C408F41F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03654" y="2234597"/>
              <a:ext cx="789783" cy="789783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F1909A5-A43E-034B-CE6A-73FEDAAD07F3}"/>
                </a:ext>
              </a:extLst>
            </p:cNvPr>
            <p:cNvSpPr txBox="1"/>
            <p:nvPr/>
          </p:nvSpPr>
          <p:spPr>
            <a:xfrm>
              <a:off x="9371427" y="2326996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-25000" dirty="0"/>
                <a:t>5</a:t>
              </a:r>
              <a:r>
                <a:rPr lang="en-US" dirty="0"/>
                <a:t>, </a:t>
              </a:r>
              <a:r>
                <a:rPr lang="en-US" b="1" dirty="0"/>
                <a:t>y</a:t>
              </a:r>
              <a:r>
                <a:rPr lang="en-US" b="1" baseline="-25000" dirty="0"/>
                <a:t>5</a:t>
              </a:r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E49F92E-C175-02BE-2671-DCCC7A98C21D}"/>
              </a:ext>
            </a:extLst>
          </p:cNvPr>
          <p:cNvGrpSpPr/>
          <p:nvPr/>
        </p:nvGrpSpPr>
        <p:grpSpPr>
          <a:xfrm>
            <a:off x="9899044" y="4553106"/>
            <a:ext cx="789783" cy="789783"/>
            <a:chOff x="9303654" y="2234597"/>
            <a:chExt cx="789783" cy="789783"/>
          </a:xfrm>
        </p:grpSpPr>
        <p:pic>
          <p:nvPicPr>
            <p:cNvPr id="29" name="Graphic 28" descr="Thought bubble outline">
              <a:extLst>
                <a:ext uri="{FF2B5EF4-FFF2-40B4-BE49-F238E27FC236}">
                  <a16:creationId xmlns:a16="http://schemas.microsoft.com/office/drawing/2014/main" id="{CFA9E123-AEF9-9539-6F03-8ACD00913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03654" y="2234597"/>
              <a:ext cx="789783" cy="789783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DC1206C-16BF-5A2C-EE9C-ACE3C14E7C73}"/>
                </a:ext>
              </a:extLst>
            </p:cNvPr>
            <p:cNvSpPr txBox="1"/>
            <p:nvPr/>
          </p:nvSpPr>
          <p:spPr>
            <a:xfrm>
              <a:off x="9371427" y="2326996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-25000" dirty="0"/>
                <a:t>4</a:t>
              </a:r>
              <a:r>
                <a:rPr lang="en-US" dirty="0"/>
                <a:t>, </a:t>
              </a:r>
              <a:r>
                <a:rPr lang="en-US" b="1" dirty="0"/>
                <a:t>y</a:t>
              </a:r>
              <a:r>
                <a:rPr lang="en-US" b="1" baseline="-25000" dirty="0"/>
                <a:t>4</a:t>
              </a:r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895CD56-30F0-5E54-03F0-22DCA398E24A}"/>
              </a:ext>
            </a:extLst>
          </p:cNvPr>
          <p:cNvGrpSpPr/>
          <p:nvPr/>
        </p:nvGrpSpPr>
        <p:grpSpPr>
          <a:xfrm>
            <a:off x="8447064" y="4666809"/>
            <a:ext cx="789783" cy="789783"/>
            <a:chOff x="9303654" y="2234597"/>
            <a:chExt cx="789783" cy="789783"/>
          </a:xfrm>
        </p:grpSpPr>
        <p:pic>
          <p:nvPicPr>
            <p:cNvPr id="32" name="Graphic 31" descr="Thought bubble outline">
              <a:extLst>
                <a:ext uri="{FF2B5EF4-FFF2-40B4-BE49-F238E27FC236}">
                  <a16:creationId xmlns:a16="http://schemas.microsoft.com/office/drawing/2014/main" id="{831D9B11-D702-9C20-6DED-C47CA65D87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03654" y="2234597"/>
              <a:ext cx="789783" cy="789783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134B97E-61AB-8AFB-27D6-BFF73ADF40CD}"/>
                </a:ext>
              </a:extLst>
            </p:cNvPr>
            <p:cNvSpPr txBox="1"/>
            <p:nvPr/>
          </p:nvSpPr>
          <p:spPr>
            <a:xfrm>
              <a:off x="9371427" y="2326996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-25000" dirty="0"/>
                <a:t>3</a:t>
              </a:r>
              <a:r>
                <a:rPr lang="en-US" dirty="0"/>
                <a:t>, </a:t>
              </a:r>
              <a:r>
                <a:rPr lang="en-US" b="1" dirty="0"/>
                <a:t>y</a:t>
              </a:r>
              <a:r>
                <a:rPr lang="en-US" b="1" baseline="-25000" dirty="0"/>
                <a:t>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930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79" grpId="0"/>
      <p:bldP spid="81" grpId="0"/>
      <p:bldP spid="82" grpId="0"/>
      <p:bldP spid="83" grpId="0"/>
      <p:bldP spid="84" grpId="0"/>
      <p:bldP spid="85" grpId="0"/>
      <p:bldP spid="97" grpId="0"/>
      <p:bldP spid="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8C68E-C3A7-BBC0-D48F-B1E9DCE21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D56F40-4EB0-8370-A8E8-6D55063F62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79729" y="1267605"/>
            <a:ext cx="11277600" cy="365760"/>
          </a:xfrm>
        </p:spPr>
        <p:txBody>
          <a:bodyPr/>
          <a:lstStyle/>
          <a:p>
            <a:r>
              <a:rPr lang="en-US" dirty="0"/>
              <a:t>An example of MPC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C6E13A-A2CE-D521-A5CE-BF3B65C5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7C9BC-862F-78CE-7960-5F7DF7A5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Graphic 6" descr="User with solid fill">
            <a:extLst>
              <a:ext uri="{FF2B5EF4-FFF2-40B4-BE49-F238E27FC236}">
                <a16:creationId xmlns:a16="http://schemas.microsoft.com/office/drawing/2014/main" id="{4540D98B-C2E4-3D3D-30D4-B517729F05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55742" y="2401339"/>
            <a:ext cx="480454" cy="462273"/>
          </a:xfrm>
          <a:prstGeom prst="rect">
            <a:avLst/>
          </a:prstGeom>
        </p:spPr>
      </p:pic>
      <p:pic>
        <p:nvPicPr>
          <p:cNvPr id="16" name="Graphic 15" descr="User with solid fill">
            <a:extLst>
              <a:ext uri="{FF2B5EF4-FFF2-40B4-BE49-F238E27FC236}">
                <a16:creationId xmlns:a16="http://schemas.microsoft.com/office/drawing/2014/main" id="{41655DF6-BF27-2635-4788-AE9DF9EB3E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65076" y="3809328"/>
            <a:ext cx="480454" cy="462273"/>
          </a:xfrm>
          <a:prstGeom prst="rect">
            <a:avLst/>
          </a:prstGeom>
        </p:spPr>
      </p:pic>
      <p:pic>
        <p:nvPicPr>
          <p:cNvPr id="19" name="Graphic 18" descr="User with solid fill">
            <a:extLst>
              <a:ext uri="{FF2B5EF4-FFF2-40B4-BE49-F238E27FC236}">
                <a16:creationId xmlns:a16="http://schemas.microsoft.com/office/drawing/2014/main" id="{363FB87B-DD90-21C9-524E-63DC707A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11237" y="3809328"/>
            <a:ext cx="480454" cy="46227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7693865-C49A-4C13-EACA-42B06917E9C3}"/>
              </a:ext>
            </a:extLst>
          </p:cNvPr>
          <p:cNvSpPr txBox="1"/>
          <p:nvPr/>
        </p:nvSpPr>
        <p:spPr>
          <a:xfrm>
            <a:off x="845862" y="1700054"/>
            <a:ext cx="6268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MPC Example: compute average salary</a:t>
            </a:r>
            <a:endParaRPr lang="en-US" sz="2800" dirty="0">
              <a:latin typeface="+mj-ea"/>
              <a:ea typeface="+mj-ea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CDCF37-2ED0-FECC-E0B0-870D401D2909}"/>
              </a:ext>
            </a:extLst>
          </p:cNvPr>
          <p:cNvSpPr txBox="1"/>
          <p:nvPr/>
        </p:nvSpPr>
        <p:spPr>
          <a:xfrm>
            <a:off x="2218916" y="2783201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$5000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37816E-89C6-47B4-FC0F-664AC38CF96E}"/>
              </a:ext>
            </a:extLst>
          </p:cNvPr>
          <p:cNvSpPr txBox="1"/>
          <p:nvPr/>
        </p:nvSpPr>
        <p:spPr>
          <a:xfrm>
            <a:off x="1180057" y="4203511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$2000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3D9853-F04A-D402-8E02-430BA47D9B75}"/>
              </a:ext>
            </a:extLst>
          </p:cNvPr>
          <p:cNvSpPr txBox="1"/>
          <p:nvPr/>
        </p:nvSpPr>
        <p:spPr>
          <a:xfrm>
            <a:off x="3526219" y="4203511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$1000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F50A5D2-AB79-E582-E0C7-79E4A97795E0}"/>
              </a:ext>
            </a:extLst>
          </p:cNvPr>
          <p:cNvCxnSpPr>
            <a:cxnSpLocks/>
          </p:cNvCxnSpPr>
          <p:nvPr/>
        </p:nvCxnSpPr>
        <p:spPr>
          <a:xfrm flipV="1">
            <a:off x="1605303" y="3072225"/>
            <a:ext cx="686391" cy="68887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55DF490-6C9A-A238-276F-11B6F1E901C3}"/>
              </a:ext>
            </a:extLst>
          </p:cNvPr>
          <p:cNvSpPr txBox="1"/>
          <p:nvPr/>
        </p:nvSpPr>
        <p:spPr>
          <a:xfrm>
            <a:off x="2744242" y="4511026"/>
            <a:ext cx="2414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1800 + (-500) + (-300)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B0B1FA-99F8-F662-7D37-FC4FDDB75253}"/>
              </a:ext>
            </a:extLst>
          </p:cNvPr>
          <p:cNvSpPr txBox="1"/>
          <p:nvPr/>
        </p:nvSpPr>
        <p:spPr>
          <a:xfrm>
            <a:off x="147323" y="4511026"/>
            <a:ext cx="2548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-1200 + 4500 + (-1300)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E6FE19-2C04-0B3D-3DE2-E750B33DA752}"/>
              </a:ext>
            </a:extLst>
          </p:cNvPr>
          <p:cNvSpPr txBox="1"/>
          <p:nvPr/>
        </p:nvSpPr>
        <p:spPr>
          <a:xfrm>
            <a:off x="2852734" y="2413869"/>
            <a:ext cx="267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8000 + (-2000) + (-1000)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A693B93-95CD-B609-6A4B-49545D92C963}"/>
              </a:ext>
            </a:extLst>
          </p:cNvPr>
          <p:cNvSpPr txBox="1"/>
          <p:nvPr/>
        </p:nvSpPr>
        <p:spPr>
          <a:xfrm>
            <a:off x="1266618" y="3050119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-1200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862969B-F633-F493-410A-50AF2C220C87}"/>
              </a:ext>
            </a:extLst>
          </p:cNvPr>
          <p:cNvCxnSpPr>
            <a:cxnSpLocks/>
          </p:cNvCxnSpPr>
          <p:nvPr/>
        </p:nvCxnSpPr>
        <p:spPr>
          <a:xfrm>
            <a:off x="1962658" y="4060560"/>
            <a:ext cx="1681215" cy="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728479F-BA2F-BDFC-E867-BC8A9AEB05B0}"/>
              </a:ext>
            </a:extLst>
          </p:cNvPr>
          <p:cNvSpPr txBox="1"/>
          <p:nvPr/>
        </p:nvSpPr>
        <p:spPr>
          <a:xfrm>
            <a:off x="2408822" y="3694755"/>
            <a:ext cx="77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-1300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FF44869-FCD6-254F-FD4D-F2C5AD6862B6}"/>
              </a:ext>
            </a:extLst>
          </p:cNvPr>
          <p:cNvCxnSpPr>
            <a:cxnSpLocks/>
          </p:cNvCxnSpPr>
          <p:nvPr/>
        </p:nvCxnSpPr>
        <p:spPr>
          <a:xfrm flipV="1">
            <a:off x="1757703" y="3224625"/>
            <a:ext cx="686391" cy="68887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380C95A2-D922-44D3-873C-EAF16C14A474}"/>
              </a:ext>
            </a:extLst>
          </p:cNvPr>
          <p:cNvSpPr txBox="1"/>
          <p:nvPr/>
        </p:nvSpPr>
        <p:spPr>
          <a:xfrm>
            <a:off x="2200001" y="3333672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-2000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4A6197F-B182-534E-5F18-151037BFF6DE}"/>
              </a:ext>
            </a:extLst>
          </p:cNvPr>
          <p:cNvCxnSpPr>
            <a:cxnSpLocks/>
          </p:cNvCxnSpPr>
          <p:nvPr/>
        </p:nvCxnSpPr>
        <p:spPr>
          <a:xfrm>
            <a:off x="1903634" y="4209382"/>
            <a:ext cx="1681215" cy="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EBE67F1-E4B6-0CEF-6489-3FAC4C740B15}"/>
              </a:ext>
            </a:extLst>
          </p:cNvPr>
          <p:cNvSpPr txBox="1"/>
          <p:nvPr/>
        </p:nvSpPr>
        <p:spPr>
          <a:xfrm>
            <a:off x="2422500" y="42067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-500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D86FA4E-CC92-11FC-52FC-208BE8E26F86}"/>
              </a:ext>
            </a:extLst>
          </p:cNvPr>
          <p:cNvCxnSpPr>
            <a:cxnSpLocks/>
          </p:cNvCxnSpPr>
          <p:nvPr/>
        </p:nvCxnSpPr>
        <p:spPr>
          <a:xfrm>
            <a:off x="3212573" y="3117600"/>
            <a:ext cx="738891" cy="64349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30E0F95F-4D29-7B86-7647-A6FD9296E0E8}"/>
              </a:ext>
            </a:extLst>
          </p:cNvPr>
          <p:cNvCxnSpPr>
            <a:cxnSpLocks/>
          </p:cNvCxnSpPr>
          <p:nvPr/>
        </p:nvCxnSpPr>
        <p:spPr>
          <a:xfrm>
            <a:off x="3068831" y="3186276"/>
            <a:ext cx="754430" cy="65050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908568C1-CB22-5C59-9F6D-8BA6F15E19F1}"/>
              </a:ext>
            </a:extLst>
          </p:cNvPr>
          <p:cNvSpPr txBox="1"/>
          <p:nvPr/>
        </p:nvSpPr>
        <p:spPr>
          <a:xfrm>
            <a:off x="3526219" y="3142194"/>
            <a:ext cx="773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-1000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5728E6A-8C11-362C-9238-90419CB2A051}"/>
              </a:ext>
            </a:extLst>
          </p:cNvPr>
          <p:cNvSpPr txBox="1"/>
          <p:nvPr/>
        </p:nvSpPr>
        <p:spPr>
          <a:xfrm>
            <a:off x="2864273" y="3475186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A7EB2AD-26E2-7D81-F80E-B33A4128F3C3}"/>
              </a:ext>
            </a:extLst>
          </p:cNvPr>
          <p:cNvSpPr txBox="1"/>
          <p:nvPr/>
        </p:nvSpPr>
        <p:spPr>
          <a:xfrm>
            <a:off x="3207691" y="2721384"/>
            <a:ext cx="266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8000-1200+1800=8600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FBFA59-DAD5-FDA5-7880-490F0873323E}"/>
              </a:ext>
            </a:extLst>
          </p:cNvPr>
          <p:cNvSpPr txBox="1"/>
          <p:nvPr/>
        </p:nvSpPr>
        <p:spPr>
          <a:xfrm>
            <a:off x="165073" y="4803676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4500-2000-500=2000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7BC4440-D8C3-6161-24D9-F9EC4516EE38}"/>
              </a:ext>
            </a:extLst>
          </p:cNvPr>
          <p:cNvSpPr txBox="1"/>
          <p:nvPr/>
        </p:nvSpPr>
        <p:spPr>
          <a:xfrm>
            <a:off x="2744241" y="4818541"/>
            <a:ext cx="256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-300-1000-1300=-2600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1B489B8-F7A9-CFAE-915B-654ECCAD5807}"/>
              </a:ext>
            </a:extLst>
          </p:cNvPr>
          <p:cNvSpPr txBox="1"/>
          <p:nvPr/>
        </p:nvSpPr>
        <p:spPr>
          <a:xfrm>
            <a:off x="1531216" y="5260361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8600+2000-2600=8000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CB7320-3282-AA6E-B1D8-39E7C9A30775}"/>
              </a:ext>
            </a:extLst>
          </p:cNvPr>
          <p:cNvSpPr txBox="1"/>
          <p:nvPr/>
        </p:nvSpPr>
        <p:spPr>
          <a:xfrm>
            <a:off x="449629" y="5621424"/>
            <a:ext cx="5646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Additive secret sharing: needs all secret shares to reconstruct the secret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6E7E073-3894-8914-367D-8CC2F31DE1A3}"/>
              </a:ext>
            </a:extLst>
          </p:cNvPr>
          <p:cNvSpPr txBox="1"/>
          <p:nvPr/>
        </p:nvSpPr>
        <p:spPr>
          <a:xfrm>
            <a:off x="6507749" y="2110369"/>
            <a:ext cx="52346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If all participants are honest</a:t>
            </a:r>
            <a:r>
              <a:rPr lang="en-US" dirty="0"/>
              <a:t>, then by replacing salaries with model parameters and setting the aggregation function </a:t>
            </a:r>
            <a:r>
              <a:rPr lang="en-US" dirty="0" err="1"/>
              <a:t>Aggr</a:t>
            </a:r>
            <a:r>
              <a:rPr lang="en-US" dirty="0"/>
              <a:t>() to Avg(), the problem is resolved.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some participants submit malicious inputs, a Verify() function must be introduced.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Verify() involves more than simple addition; it requires additional computational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Beyond injecting malicious inputs, an adversary may also cheat during the secure computation process.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For example, the adversary may perform incorrect local computations to prevent the protocol from producing an output.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Alternatively, the adversary may simply refuse to participate in the computation.</a:t>
            </a:r>
          </a:p>
        </p:txBody>
      </p:sp>
    </p:spTree>
    <p:extLst>
      <p:ext uri="{BB962C8B-B14F-4D97-AF65-F5344CB8AC3E}">
        <p14:creationId xmlns:p14="http://schemas.microsoft.com/office/powerpoint/2010/main" val="355931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30" grpId="0"/>
      <p:bldP spid="31" grpId="0"/>
      <p:bldP spid="32" grpId="0"/>
      <p:bldP spid="33" grpId="0"/>
      <p:bldP spid="36" grpId="0"/>
      <p:bldP spid="38" grpId="0"/>
      <p:bldP spid="40" grpId="0"/>
      <p:bldP spid="48" grpId="0"/>
      <p:bldP spid="49" grpId="0"/>
      <p:bldP spid="51" grpId="0"/>
      <p:bldP spid="52" grpId="0"/>
      <p:bldP spid="53" grpId="0"/>
      <p:bldP spid="54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B828B-3FB8-A6E5-F021-FEFC146CC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A8BD69-68F3-8367-3403-F1901624D2C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1283384"/>
            <a:ext cx="11277600" cy="365760"/>
          </a:xfrm>
        </p:spPr>
        <p:txBody>
          <a:bodyPr/>
          <a:lstStyle/>
          <a:p>
            <a:r>
              <a:rPr lang="en-US" dirty="0"/>
              <a:t>Threat Model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2B0197-6684-2EB1-12AC-0EC05315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C6298C-06E9-76FE-699A-8DD4A2063805}"/>
              </a:ext>
            </a:extLst>
          </p:cNvPr>
          <p:cNvSpPr txBox="1"/>
          <p:nvPr/>
        </p:nvSpPr>
        <p:spPr>
          <a:xfrm>
            <a:off x="800215" y="1722358"/>
            <a:ext cx="5752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From Machine Learning Perspective</a:t>
            </a:r>
            <a:endParaRPr lang="en-US" sz="2800" dirty="0">
              <a:latin typeface="+mj-ea"/>
              <a:ea typeface="+mj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65D67-88B0-1A21-C7B0-DB1CAA436E69}"/>
              </a:ext>
            </a:extLst>
          </p:cNvPr>
          <p:cNvSpPr txBox="1"/>
          <p:nvPr/>
        </p:nvSpPr>
        <p:spPr>
          <a:xfrm>
            <a:off x="7577409" y="1722358"/>
            <a:ext cx="3677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From MPC Perspective</a:t>
            </a:r>
            <a:endParaRPr lang="en-US" sz="2800" dirty="0">
              <a:latin typeface="+mj-ea"/>
              <a:ea typeface="+mj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A96B-6C3F-6BEF-DB0B-7897972AA585}"/>
              </a:ext>
            </a:extLst>
          </p:cNvPr>
          <p:cNvSpPr txBox="1"/>
          <p:nvPr/>
        </p:nvSpPr>
        <p:spPr>
          <a:xfrm>
            <a:off x="1238081" y="2686556"/>
            <a:ext cx="48579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Security: Use </a:t>
            </a:r>
            <a:r>
              <a:rPr lang="en-US" b="1" dirty="0"/>
              <a:t>Verify()</a:t>
            </a:r>
            <a:r>
              <a:rPr lang="en-US" dirty="0"/>
              <a:t> to filter out malicious models.</a:t>
            </a:r>
          </a:p>
          <a:p>
            <a:r>
              <a:rPr lang="en-US" dirty="0"/>
              <a:t>Privacy: Use secure multiparty computation to aggregate models (execute </a:t>
            </a:r>
            <a:r>
              <a:rPr lang="en-US" b="1" dirty="0" err="1"/>
              <a:t>Aggr</a:t>
            </a:r>
            <a:r>
              <a:rPr lang="en-US" b="1" dirty="0"/>
              <a:t>()</a:t>
            </a:r>
            <a:r>
              <a:rPr lang="en-US" dirty="0"/>
              <a:t>).</a:t>
            </a:r>
            <a:br>
              <a:rPr lang="en-US" dirty="0"/>
            </a:br>
            <a:endParaRPr lang="en-US" dirty="0"/>
          </a:p>
          <a:p>
            <a:r>
              <a:rPr lang="en-US" dirty="0"/>
              <a:t>Security and Privacy: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secure multiparty computation to execute </a:t>
            </a:r>
            <a:r>
              <a:rPr lang="en-US" b="1" dirty="0"/>
              <a:t>Verify()</a:t>
            </a:r>
            <a:r>
              <a:rPr lang="en-US" dirty="0"/>
              <a:t>, then perform </a:t>
            </a:r>
            <a:r>
              <a:rPr lang="en-US" b="1" dirty="0" err="1"/>
              <a:t>Aggr</a:t>
            </a:r>
            <a:r>
              <a:rPr lang="en-US" b="1" dirty="0"/>
              <a:t>()</a:t>
            </a:r>
            <a:r>
              <a:rPr lang="en-US" dirty="0"/>
              <a:t> on the accepted models.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0AE7AF-C432-7034-35D5-EA79BDC23F51}"/>
              </a:ext>
            </a:extLst>
          </p:cNvPr>
          <p:cNvSpPr txBox="1"/>
          <p:nvPr/>
        </p:nvSpPr>
        <p:spPr>
          <a:xfrm>
            <a:off x="6270716" y="2651893"/>
            <a:ext cx="54640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Execute more operations</a:t>
            </a:r>
            <a:endParaRPr lang="en-US" altLang="zh-CN" dirty="0"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Verify(</a:t>
            </a:r>
            <a:r>
              <a:rPr lang="en-US" dirty="0" err="1"/>
              <a:t>W</a:t>
            </a:r>
            <a:r>
              <a:rPr lang="en-US" baseline="-25000" dirty="0" err="1"/>
              <a:t>t</a:t>
            </a:r>
            <a:r>
              <a:rPr lang="en-US" altLang="zh-CN" dirty="0"/>
              <a:t>, </a:t>
            </a:r>
            <a:r>
              <a:rPr lang="en-US" dirty="0" err="1"/>
              <a:t>W</a:t>
            </a:r>
            <a:r>
              <a:rPr lang="en-US" baseline="-25000" dirty="0" err="1"/>
              <a:t>r</a:t>
            </a:r>
            <a:r>
              <a:rPr lang="en-US" dirty="0"/>
              <a:t>) = </a:t>
            </a:r>
            <a:r>
              <a:rPr lang="en-US" dirty="0" err="1">
                <a:latin typeface="ACADEMY ENGRAVED LET PLAIN:1.0" panose="02000000000000000000" pitchFamily="2" charset="0"/>
              </a:rPr>
              <a:t>I</a:t>
            </a:r>
            <a:r>
              <a:rPr lang="en-US" dirty="0" err="1"/>
              <a:t>∥W</a:t>
            </a:r>
            <a:r>
              <a:rPr lang="en-US" baseline="-25000" dirty="0" err="1"/>
              <a:t>t</a:t>
            </a:r>
            <a:r>
              <a:rPr lang="en-US" dirty="0"/>
              <a:t> − W</a:t>
            </a:r>
            <a:r>
              <a:rPr lang="en-US" baseline="-25000" dirty="0"/>
              <a:t>r</a:t>
            </a:r>
            <a:r>
              <a:rPr lang="en-US" dirty="0"/>
              <a:t>∥</a:t>
            </a:r>
            <a:r>
              <a:rPr lang="en-US" baseline="-25000" dirty="0"/>
              <a:t>2</a:t>
            </a:r>
            <a:r>
              <a:rPr lang="en-US" dirty="0"/>
              <a:t> ≤ 𝜌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∥.∥</a:t>
            </a:r>
            <a:r>
              <a:rPr lang="en-US" baseline="-25000" dirty="0"/>
              <a:t>2</a:t>
            </a:r>
            <a:r>
              <a:rPr lang="en-US" dirty="0"/>
              <a:t> needs multiplication and square root computation</a:t>
            </a:r>
          </a:p>
          <a:p>
            <a:r>
              <a:rPr lang="en-US" dirty="0"/>
              <a:t>Threat Models</a:t>
            </a:r>
            <a:endParaRPr lang="en-US" altLang="zh-CN" dirty="0"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Semi-honest: all parties behave honestly to follow the protocol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Malicious: parties deviate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Secure with abort: halt the protocol when cheating detected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19933"/>
                </a:solidFill>
                <a:latin typeface="+mj-ea"/>
                <a:ea typeface="+mj-ea"/>
              </a:rPr>
              <a:t>Guaranteed output delivery: find the deviating party, exclude it and continue</a:t>
            </a:r>
            <a:endParaRPr lang="en-US" altLang="zh-CN" dirty="0">
              <a:solidFill>
                <a:srgbClr val="119933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7928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831E0-6632-DF58-2780-767351A2A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4641124-C252-4088-834F-8A297C89C9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749" y="1300985"/>
            <a:ext cx="11277600" cy="365760"/>
          </a:xfrm>
        </p:spPr>
        <p:txBody>
          <a:bodyPr/>
          <a:lstStyle/>
          <a:p>
            <a:r>
              <a:rPr lang="en-US" dirty="0"/>
              <a:t>Shamir’s Secret Sharing and DN multiplication Protocol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53EC53-937C-E5F7-4EA0-7D7E619D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D35B0-E032-0E60-283B-2E7FD2B9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A8603-2E6E-9F3C-A085-EAFAC2251259}"/>
              </a:ext>
            </a:extLst>
          </p:cNvPr>
          <p:cNvSpPr txBox="1"/>
          <p:nvPr/>
        </p:nvSpPr>
        <p:spPr>
          <a:xfrm>
            <a:off x="542852" y="2438511"/>
            <a:ext cx="2836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Shamir’s n-t secret sharing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9A635F-2835-2E5D-D9CC-9EC6E13C365D}"/>
                  </a:ext>
                </a:extLst>
              </p:cNvPr>
              <p:cNvSpPr txBox="1"/>
              <p:nvPr/>
            </p:nvSpPr>
            <p:spPr>
              <a:xfrm>
                <a:off x="457200" y="2846522"/>
                <a:ext cx="34692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 = 6 parties</a:t>
                </a:r>
                <a:r>
                  <a:rPr lang="en-US" altLang="zh-CN" dirty="0"/>
                  <a:t>,</a:t>
                </a:r>
                <a:r>
                  <a:rPr lang="zh-CN" altLang="en-US" dirty="0"/>
                  <a:t> </a:t>
                </a:r>
                <a:r>
                  <a:rPr lang="en-US" altLang="zh-CN" dirty="0"/>
                  <a:t>t = 2 are corrupted, </a:t>
                </a:r>
              </a:p>
              <a:p>
                <a:r>
                  <a:rPr lang="en-US" altLang="zh-CN" dirty="0"/>
                  <a:t>honest majority, 2t + 1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altLang="zh-CN" dirty="0"/>
                  <a:t> n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9A635F-2835-2E5D-D9CC-9EC6E13C3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846522"/>
                <a:ext cx="3469219" cy="646331"/>
              </a:xfrm>
              <a:prstGeom prst="rect">
                <a:avLst/>
              </a:prstGeom>
              <a:blipFill>
                <a:blip r:embed="rId3"/>
                <a:stretch>
                  <a:fillRect l="-1460" t="-5769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70B07A40-EA54-EF03-3D4A-604E4652984E}"/>
              </a:ext>
            </a:extLst>
          </p:cNvPr>
          <p:cNvSpPr txBox="1"/>
          <p:nvPr/>
        </p:nvSpPr>
        <p:spPr>
          <a:xfrm>
            <a:off x="2722244" y="3422931"/>
            <a:ext cx="1064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Secret</a:t>
            </a:r>
            <a:r>
              <a:rPr lang="en-US" altLang="zh-CN" dirty="0"/>
              <a:t>: 5</a:t>
            </a:r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7FAF3E-32C4-EA48-8397-D1EB417BFF09}"/>
              </a:ext>
            </a:extLst>
          </p:cNvPr>
          <p:cNvSpPr txBox="1"/>
          <p:nvPr/>
        </p:nvSpPr>
        <p:spPr>
          <a:xfrm>
            <a:off x="3564552" y="2364253"/>
            <a:ext cx="2876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Any t+1 </a:t>
            </a:r>
            <a:r>
              <a:rPr lang="en-US" dirty="0"/>
              <a:t>parties can reconstruct the secret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3A092B-BE2C-42CE-E083-56EC4A1D4E08}"/>
              </a:ext>
            </a:extLst>
          </p:cNvPr>
          <p:cNvSpPr txBox="1"/>
          <p:nvPr/>
        </p:nvSpPr>
        <p:spPr>
          <a:xfrm>
            <a:off x="457200" y="1700054"/>
            <a:ext cx="5646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Additive secret sharing: needs all secret shares to reconstruct the secret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D2429D4-6975-7B8C-6B25-C0B67028142E}"/>
              </a:ext>
            </a:extLst>
          </p:cNvPr>
          <p:cNvGrpSpPr/>
          <p:nvPr/>
        </p:nvGrpSpPr>
        <p:grpSpPr>
          <a:xfrm>
            <a:off x="813127" y="3675274"/>
            <a:ext cx="4146779" cy="2814583"/>
            <a:chOff x="813127" y="3675274"/>
            <a:chExt cx="4146779" cy="2814583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4F770A0-7A63-42BE-8F82-4740168CD3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6137" y="4097177"/>
              <a:ext cx="882083" cy="609714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0A55A11-9333-A4CC-813F-E941AFE3D8FD}"/>
                </a:ext>
              </a:extLst>
            </p:cNvPr>
            <p:cNvCxnSpPr>
              <a:cxnSpLocks/>
            </p:cNvCxnSpPr>
            <p:nvPr/>
          </p:nvCxnSpPr>
          <p:spPr>
            <a:xfrm>
              <a:off x="3021040" y="4097177"/>
              <a:ext cx="801596" cy="689077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665BF0C-E9E5-3BDE-8C72-ABBA56C415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15" y="4176226"/>
              <a:ext cx="497717" cy="1645316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31B8A26E-2D01-64A6-A655-C723C430FF4B}"/>
                </a:ext>
              </a:extLst>
            </p:cNvPr>
            <p:cNvCxnSpPr>
              <a:cxnSpLocks/>
              <a:stCxn id="61" idx="2"/>
            </p:cNvCxnSpPr>
            <p:nvPr/>
          </p:nvCxnSpPr>
          <p:spPr>
            <a:xfrm flipH="1">
              <a:off x="2591857" y="4400057"/>
              <a:ext cx="45864" cy="1359280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6080228-8ED5-624B-9BD7-0CEFA5D983A2}"/>
                </a:ext>
              </a:extLst>
            </p:cNvPr>
            <p:cNvSpPr txBox="1"/>
            <p:nvPr/>
          </p:nvSpPr>
          <p:spPr>
            <a:xfrm>
              <a:off x="864229" y="4037483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(2) = 45 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B7CC1CF-750A-E8D2-9534-677192BAAEED}"/>
                </a:ext>
              </a:extLst>
            </p:cNvPr>
            <p:cNvSpPr txBox="1"/>
            <p:nvPr/>
          </p:nvSpPr>
          <p:spPr>
            <a:xfrm>
              <a:off x="914749" y="5369017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(3) = 92 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04FA3C3-9A70-434A-18AB-73DABBB0D6A3}"/>
                </a:ext>
              </a:extLst>
            </p:cNvPr>
            <p:cNvSpPr txBox="1"/>
            <p:nvPr/>
          </p:nvSpPr>
          <p:spPr>
            <a:xfrm>
              <a:off x="2545102" y="4970435"/>
              <a:ext cx="813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(4) = 157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346AF7C-B96C-6B57-E3FC-6DDE8460F823}"/>
                </a:ext>
              </a:extLst>
            </p:cNvPr>
            <p:cNvSpPr txBox="1"/>
            <p:nvPr/>
          </p:nvSpPr>
          <p:spPr>
            <a:xfrm>
              <a:off x="3444907" y="4172498"/>
              <a:ext cx="12961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(6) = 341</a:t>
              </a: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AB717347-BB4C-F0EC-7704-D1A52C6DAB0C}"/>
                </a:ext>
              </a:extLst>
            </p:cNvPr>
            <p:cNvGrpSpPr/>
            <p:nvPr/>
          </p:nvGrpSpPr>
          <p:grpSpPr>
            <a:xfrm>
              <a:off x="813127" y="3675274"/>
              <a:ext cx="3489963" cy="2814583"/>
              <a:chOff x="7215435" y="3028943"/>
              <a:chExt cx="3489963" cy="2814583"/>
            </a:xfrm>
          </p:grpSpPr>
          <p:pic>
            <p:nvPicPr>
              <p:cNvPr id="10" name="Graphic 9" descr="User with solid fill">
                <a:extLst>
                  <a:ext uri="{FF2B5EF4-FFF2-40B4-BE49-F238E27FC236}">
                    <a16:creationId xmlns:a16="http://schemas.microsoft.com/office/drawing/2014/main" id="{33005AC5-03DC-B33C-4EAE-F1E909925E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789652" y="3028943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11" name="Graphic 10" descr="User with solid fill">
                <a:extLst>
                  <a:ext uri="{FF2B5EF4-FFF2-40B4-BE49-F238E27FC236}">
                    <a16:creationId xmlns:a16="http://schemas.microsoft.com/office/drawing/2014/main" id="{45BAE006-BEB6-2176-B364-D737E36EA0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215435" y="3877980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12" name="Graphic 11" descr="User with solid fill">
                <a:extLst>
                  <a:ext uri="{FF2B5EF4-FFF2-40B4-BE49-F238E27FC236}">
                    <a16:creationId xmlns:a16="http://schemas.microsoft.com/office/drawing/2014/main" id="{541FB4FB-7D82-6066-0694-B964194CC2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224944" y="3873157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13" name="Graphic 12" descr="User with solid fill">
                <a:extLst>
                  <a:ext uri="{FF2B5EF4-FFF2-40B4-BE49-F238E27FC236}">
                    <a16:creationId xmlns:a16="http://schemas.microsoft.com/office/drawing/2014/main" id="{7F49CC27-8DC2-7073-E34B-7058119074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985378" y="5213890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14" name="Graphic 13" descr="User with solid fill">
                <a:extLst>
                  <a:ext uri="{FF2B5EF4-FFF2-40B4-BE49-F238E27FC236}">
                    <a16:creationId xmlns:a16="http://schemas.microsoft.com/office/drawing/2014/main" id="{847778A1-0AA9-A7E6-2890-F168009FD1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774101" y="5113006"/>
                <a:ext cx="480454" cy="462273"/>
              </a:xfrm>
              <a:prstGeom prst="rect">
                <a:avLst/>
              </a:prstGeom>
            </p:spPr>
          </p:pic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4CB1C5C2-BAFE-9A8F-EBE4-8DF0BAF8E66E}"/>
                  </a:ext>
                </a:extLst>
              </p:cNvPr>
              <p:cNvSpPr txBox="1"/>
              <p:nvPr/>
            </p:nvSpPr>
            <p:spPr>
              <a:xfrm>
                <a:off x="8815448" y="3384394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P1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19A92F9F-3943-5B32-A883-170942E3DB86}"/>
                  </a:ext>
                </a:extLst>
              </p:cNvPr>
              <p:cNvSpPr txBox="1"/>
              <p:nvPr/>
            </p:nvSpPr>
            <p:spPr>
              <a:xfrm>
                <a:off x="7233759" y="4237944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P2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E8164FB4-8A98-9D78-28ED-4AB0E7391EBD}"/>
                  </a:ext>
                </a:extLst>
              </p:cNvPr>
              <p:cNvSpPr txBox="1"/>
              <p:nvPr/>
            </p:nvSpPr>
            <p:spPr>
              <a:xfrm>
                <a:off x="8314855" y="5289528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P3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6CF4BF86-CC72-11CE-9395-B03350C5C6E3}"/>
                  </a:ext>
                </a:extLst>
              </p:cNvPr>
              <p:cNvSpPr txBox="1"/>
              <p:nvPr/>
            </p:nvSpPr>
            <p:spPr>
              <a:xfrm>
                <a:off x="8789747" y="5474194"/>
                <a:ext cx="4491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P4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504A22F-AF1C-25DF-A676-8AB44AEBECC9}"/>
                  </a:ext>
                </a:extLst>
              </p:cNvPr>
              <p:cNvSpPr txBox="1"/>
              <p:nvPr/>
            </p:nvSpPr>
            <p:spPr>
              <a:xfrm>
                <a:off x="10253287" y="4233353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P6</a:t>
                </a:r>
              </a:p>
            </p:txBody>
          </p:sp>
        </p:grp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DD9884C-8B4B-07D2-F50F-244810E8AE78}"/>
                </a:ext>
              </a:extLst>
            </p:cNvPr>
            <p:cNvSpPr txBox="1"/>
            <p:nvPr/>
          </p:nvSpPr>
          <p:spPr>
            <a:xfrm>
              <a:off x="2899727" y="3688297"/>
              <a:ext cx="20601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(x) = 5 + 2x + 9x</a:t>
              </a:r>
              <a:r>
                <a:rPr lang="en-US" baseline="30000" dirty="0"/>
                <a:t>2</a:t>
              </a:r>
            </a:p>
            <a:p>
              <a:r>
                <a:rPr lang="en-US" dirty="0"/>
                <a:t>      g</a:t>
              </a:r>
              <a:r>
                <a:rPr lang="en-US" baseline="-25000" dirty="0"/>
                <a:t>1</a:t>
              </a:r>
              <a:r>
                <a:rPr lang="en-US" dirty="0"/>
                <a:t>(1) = 16</a:t>
              </a:r>
              <a:endParaRPr lang="en-US" baseline="30000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4A6E5F6-6BFE-8429-1145-17F42FE782DE}"/>
                </a:ext>
              </a:extLst>
            </p:cNvPr>
            <p:cNvSpPr txBox="1"/>
            <p:nvPr/>
          </p:nvSpPr>
          <p:spPr>
            <a:xfrm>
              <a:off x="1374446" y="379012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/>
            </a:p>
          </p:txBody>
        </p:sp>
        <p:pic>
          <p:nvPicPr>
            <p:cNvPr id="18" name="Graphic 17" descr="User with solid fill">
              <a:extLst>
                <a:ext uri="{FF2B5EF4-FFF2-40B4-BE49-F238E27FC236}">
                  <a16:creationId xmlns:a16="http://schemas.microsoft.com/office/drawing/2014/main" id="{6EDDF18F-8A83-227F-C49A-AA12E1430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139934" y="5693123"/>
              <a:ext cx="480454" cy="462273"/>
            </a:xfrm>
            <a:prstGeom prst="rect">
              <a:avLst/>
            </a:prstGeom>
          </p:spPr>
        </p:pic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F00971B-6258-FDCB-CDB4-2D289C2058D5}"/>
                </a:ext>
              </a:extLst>
            </p:cNvPr>
            <p:cNvCxnSpPr>
              <a:cxnSpLocks/>
              <a:endCxn id="18" idx="0"/>
            </p:cNvCxnSpPr>
            <p:nvPr/>
          </p:nvCxnSpPr>
          <p:spPr>
            <a:xfrm>
              <a:off x="2859823" y="4400057"/>
              <a:ext cx="520338" cy="1293066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C4072F7-DADB-02E7-E285-6FEA6BC87492}"/>
                </a:ext>
              </a:extLst>
            </p:cNvPr>
            <p:cNvSpPr txBox="1"/>
            <p:nvPr/>
          </p:nvSpPr>
          <p:spPr>
            <a:xfrm>
              <a:off x="3159313" y="4767705"/>
              <a:ext cx="8104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(5) = 240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53EA71E-5E5E-C2E0-F0E4-C8C223D76EDB}"/>
                </a:ext>
              </a:extLst>
            </p:cNvPr>
            <p:cNvSpPr txBox="1"/>
            <p:nvPr/>
          </p:nvSpPr>
          <p:spPr>
            <a:xfrm>
              <a:off x="3159313" y="6120525"/>
              <a:ext cx="4491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P5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90156999-3763-25A3-3F96-B16E6E865E31}"/>
              </a:ext>
            </a:extLst>
          </p:cNvPr>
          <p:cNvSpPr txBox="1"/>
          <p:nvPr/>
        </p:nvSpPr>
        <p:spPr>
          <a:xfrm>
            <a:off x="6816465" y="1700054"/>
            <a:ext cx="522473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ea"/>
                <a:ea typeface="+mj-ea"/>
              </a:rPr>
              <a:t>Shamie SS Properties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Denote</a:t>
            </a:r>
            <a:r>
              <a:rPr lang="zh-CN" altLang="en-US" dirty="0"/>
              <a:t> </a:t>
            </a:r>
            <a:r>
              <a:rPr lang="en-US" dirty="0"/>
              <a:t>[x]</a:t>
            </a:r>
            <a:r>
              <a:rPr lang="en-US" baseline="-25000" dirty="0"/>
              <a:t>t</a:t>
            </a:r>
            <a:r>
              <a:rPr lang="zh-CN" altLang="en-US" dirty="0"/>
              <a:t> </a:t>
            </a:r>
            <a:r>
              <a:rPr lang="en-US" altLang="zh-CN" dirty="0"/>
              <a:t>as a degree-t sharing of x.</a:t>
            </a:r>
            <a:r>
              <a:rPr lang="en-US" dirty="0"/>
              <a:t> </a:t>
            </a:r>
            <a:r>
              <a:rPr lang="en-US" altLang="zh-CN" dirty="0"/>
              <a:t>[(1,16), …, (6,341)] is a degree-2 sharing of 5.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[x]</a:t>
            </a:r>
            <a:r>
              <a:rPr lang="en-US" baseline="-25000" dirty="0">
                <a:latin typeface="+mj-ea"/>
                <a:ea typeface="+mj-ea"/>
              </a:rPr>
              <a:t>t</a:t>
            </a:r>
            <a:r>
              <a:rPr lang="en-US" dirty="0">
                <a:latin typeface="+mj-ea"/>
                <a:ea typeface="+mj-ea"/>
              </a:rPr>
              <a:t>+[y]</a:t>
            </a:r>
            <a:r>
              <a:rPr lang="en-US" baseline="-25000" dirty="0">
                <a:latin typeface="+mj-ea"/>
                <a:ea typeface="+mj-ea"/>
              </a:rPr>
              <a:t>t</a:t>
            </a:r>
            <a:r>
              <a:rPr lang="en-US" dirty="0">
                <a:latin typeface="+mj-ea"/>
                <a:ea typeface="+mj-ea"/>
              </a:rPr>
              <a:t> = [</a:t>
            </a:r>
            <a:r>
              <a:rPr lang="en-US" dirty="0" err="1">
                <a:latin typeface="+mj-ea"/>
                <a:ea typeface="+mj-ea"/>
              </a:rPr>
              <a:t>x+y</a:t>
            </a:r>
            <a:r>
              <a:rPr lang="en-US" dirty="0">
                <a:latin typeface="+mj-ea"/>
                <a:ea typeface="+mj-ea"/>
              </a:rPr>
              <a:t>]</a:t>
            </a:r>
            <a:r>
              <a:rPr lang="en-US" baseline="-25000" dirty="0">
                <a:latin typeface="+mj-ea"/>
                <a:ea typeface="+mj-ea"/>
              </a:rPr>
              <a:t>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k * [x]</a:t>
            </a:r>
            <a:r>
              <a:rPr lang="en-US" baseline="-25000" dirty="0">
                <a:latin typeface="+mj-ea"/>
                <a:ea typeface="+mj-ea"/>
              </a:rPr>
              <a:t>t</a:t>
            </a:r>
            <a:r>
              <a:rPr lang="en-US" dirty="0">
                <a:latin typeface="+mj-ea"/>
                <a:ea typeface="+mj-ea"/>
              </a:rPr>
              <a:t> = [</a:t>
            </a:r>
            <a:r>
              <a:rPr lang="en-US" dirty="0" err="1">
                <a:latin typeface="+mj-ea"/>
                <a:ea typeface="+mj-ea"/>
              </a:rPr>
              <a:t>kx</a:t>
            </a:r>
            <a:r>
              <a:rPr lang="en-US" dirty="0">
                <a:latin typeface="+mj-ea"/>
                <a:ea typeface="+mj-ea"/>
              </a:rPr>
              <a:t>]</a:t>
            </a:r>
            <a:r>
              <a:rPr lang="en-US" baseline="-25000" dirty="0">
                <a:latin typeface="+mj-ea"/>
                <a:ea typeface="+mj-ea"/>
              </a:rPr>
              <a:t>t</a:t>
            </a:r>
            <a:endParaRPr lang="en-US" dirty="0">
              <a:latin typeface="+mj-ea"/>
              <a:ea typeface="+mj-ea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ea"/>
                <a:ea typeface="+mj-ea"/>
              </a:rPr>
              <a:t>[x]</a:t>
            </a:r>
            <a:r>
              <a:rPr lang="en-US" baseline="-25000" dirty="0">
                <a:latin typeface="+mj-ea"/>
                <a:ea typeface="+mj-ea"/>
              </a:rPr>
              <a:t>t</a:t>
            </a:r>
            <a:r>
              <a:rPr lang="en-US" dirty="0">
                <a:latin typeface="+mj-ea"/>
                <a:ea typeface="+mj-ea"/>
              </a:rPr>
              <a:t> * [y]</a:t>
            </a:r>
            <a:r>
              <a:rPr lang="en-US" baseline="-25000" dirty="0">
                <a:latin typeface="+mj-ea"/>
                <a:ea typeface="+mj-ea"/>
              </a:rPr>
              <a:t>t</a:t>
            </a:r>
            <a:r>
              <a:rPr lang="en-US" dirty="0">
                <a:latin typeface="+mj-ea"/>
                <a:ea typeface="+mj-ea"/>
              </a:rPr>
              <a:t> = [x*y]</a:t>
            </a:r>
            <a:r>
              <a:rPr lang="en-US" baseline="-25000" dirty="0">
                <a:latin typeface="+mj-ea"/>
                <a:ea typeface="+mj-ea"/>
              </a:rPr>
              <a:t>2t</a:t>
            </a:r>
            <a:r>
              <a:rPr lang="en-US" dirty="0">
                <a:latin typeface="+mj-ea"/>
                <a:ea typeface="+mj-ea"/>
              </a:rPr>
              <a:t> – needs 2t+</a:t>
            </a:r>
            <a:r>
              <a:rPr lang="en-US" dirty="0"/>
              <a:t>1</a:t>
            </a:r>
            <a:r>
              <a:rPr lang="zh-CN" altLang="en-US" dirty="0"/>
              <a:t> </a:t>
            </a:r>
            <a:r>
              <a:rPr lang="en-US" altLang="zh-CN" dirty="0"/>
              <a:t>shares to reconstruct the secret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C3C0A17-6070-0858-F1D0-1D0417302037}"/>
              </a:ext>
            </a:extLst>
          </p:cNvPr>
          <p:cNvSpPr txBox="1"/>
          <p:nvPr/>
        </p:nvSpPr>
        <p:spPr>
          <a:xfrm>
            <a:off x="5110334" y="3736204"/>
            <a:ext cx="692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DN Multiplication Protocol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parties prepare ([r]</a:t>
            </a:r>
            <a:r>
              <a:rPr lang="en-US" i="1" dirty="0"/>
              <a:t>t, [r]</a:t>
            </a:r>
            <a:r>
              <a:rPr lang="en-US" dirty="0"/>
              <a:t>2t), where r is a secret random value.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Each party locally computes [x]</a:t>
            </a:r>
            <a:r>
              <a:rPr lang="en-US" i="1" dirty="0"/>
              <a:t>t * [y]t = [</a:t>
            </a:r>
            <a:r>
              <a:rPr lang="en-US" i="1" dirty="0" err="1"/>
              <a:t>xy</a:t>
            </a:r>
            <a:r>
              <a:rPr lang="en-US" i="1" dirty="0"/>
              <a:t>]2t and sets [e]</a:t>
            </a:r>
            <a:r>
              <a:rPr lang="en-US" dirty="0"/>
              <a:t>2t := [</a:t>
            </a:r>
            <a:r>
              <a:rPr lang="en-US" dirty="0" err="1"/>
              <a:t>xy</a:t>
            </a:r>
            <a:r>
              <a:rPr lang="en-US" dirty="0"/>
              <a:t>]</a:t>
            </a:r>
            <a:r>
              <a:rPr lang="en-US" i="1" dirty="0"/>
              <a:t>2t + [r]</a:t>
            </a:r>
            <a:r>
              <a:rPr lang="en-US" dirty="0"/>
              <a:t>2t.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parties select a coordinator </a:t>
            </a:r>
            <a:r>
              <a:rPr lang="en-US" dirty="0" err="1"/>
              <a:t>Pking</a:t>
            </a:r>
            <a:r>
              <a:rPr lang="en-US" dirty="0"/>
              <a:t> and send [e]2t to him.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Pking</a:t>
            </a:r>
            <a:r>
              <a:rPr lang="en-US" dirty="0"/>
              <a:t> reconstructs e, generates [e]t, and distributes it to the parties.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Each party then locally computes [z]t = [</a:t>
            </a:r>
            <a:r>
              <a:rPr lang="en-US" dirty="0" err="1"/>
              <a:t>xy</a:t>
            </a:r>
            <a:r>
              <a:rPr lang="en-US" dirty="0"/>
              <a:t>]t = [e]t - [r]t.</a:t>
            </a:r>
          </a:p>
          <a:p>
            <a:r>
              <a:rPr lang="en-US" dirty="0"/>
              <a:t>During this process, any party, including </a:t>
            </a:r>
            <a:r>
              <a:rPr lang="en-US" dirty="0" err="1"/>
              <a:t>Pking</a:t>
            </a:r>
            <a:r>
              <a:rPr lang="en-US" dirty="0"/>
              <a:t>, may cheat.</a:t>
            </a:r>
          </a:p>
          <a:p>
            <a:r>
              <a:rPr lang="en-US" dirty="0"/>
              <a:t>This protocol provides only semi-honest security.</a:t>
            </a:r>
          </a:p>
        </p:txBody>
      </p:sp>
    </p:spTree>
    <p:extLst>
      <p:ext uri="{BB962C8B-B14F-4D97-AF65-F5344CB8AC3E}">
        <p14:creationId xmlns:p14="http://schemas.microsoft.com/office/powerpoint/2010/main" val="145150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67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B94A9-15C3-37A4-C75F-5B67FBD5C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6B75EF-854E-3FCD-6FA7-829FBEBD01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209066"/>
            <a:ext cx="11277600" cy="365760"/>
          </a:xfrm>
        </p:spPr>
        <p:txBody>
          <a:bodyPr/>
          <a:lstStyle/>
          <a:p>
            <a:r>
              <a:rPr lang="en-US" dirty="0"/>
              <a:t>Secure with Abort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D4A999-112F-EC66-B9DB-93C713EB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6489E-D3F5-76E6-C862-44C71262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76B587-80B2-AD72-EFB2-40E5BE6FE2CF}"/>
              </a:ext>
            </a:extLst>
          </p:cNvPr>
          <p:cNvSpPr txBox="1"/>
          <p:nvPr/>
        </p:nvSpPr>
        <p:spPr>
          <a:xfrm>
            <a:off x="3772736" y="1889338"/>
            <a:ext cx="3002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j-ea"/>
                <a:ea typeface="+mj-ea"/>
              </a:rPr>
              <a:t>Secure with Abort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5C985E0-3711-7CA1-663A-13EA7A51DF5D}"/>
                  </a:ext>
                </a:extLst>
              </p:cNvPr>
              <p:cNvSpPr txBox="1"/>
              <p:nvPr/>
            </p:nvSpPr>
            <p:spPr>
              <a:xfrm>
                <a:off x="1106905" y="2675823"/>
                <a:ext cx="10077652" cy="37090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tuple ([x]_t, [y]</a:t>
                </a:r>
                <a:r>
                  <a:rPr lang="en-US" i="1" dirty="0"/>
                  <a:t>t, [r]t, [r]{2t}, [e]</a:t>
                </a:r>
                <a:r>
                  <a:rPr lang="en-US" dirty="0"/>
                  <a:t>{2t}, [e]_t, [z]_t) is called the </a:t>
                </a:r>
                <a:r>
                  <a:rPr lang="en-US" b="1" dirty="0"/>
                  <a:t>transcript</a:t>
                </a:r>
                <a:r>
                  <a:rPr lang="en-US" dirty="0"/>
                  <a:t> of the DN protocol. All parties must verify that every value in the transcript is consistent, i.e., that all corresponding shares are well-formed.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Recall the example of Shamir secret sharing: the parties must ensure that all (id, share) pairs lie on the same polynomial, e.g., 5 + 2x + 9x</a:t>
                </a:r>
                <a:r>
                  <a:rPr lang="en-US" baseline="30000" dirty="0"/>
                  <a:t>2</a:t>
                </a:r>
                <a:r>
                  <a:rPr lang="en-US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However, directly revealing shares would compromise privacy.</a:t>
                </a:r>
              </a:p>
              <a:p>
                <a:r>
                  <a:rPr lang="en-US" dirty="0"/>
                  <a:t>Suppose </a:t>
                </a:r>
                <a:r>
                  <a:rPr lang="en-US" dirty="0">
                    <a:latin typeface="+mj-ea"/>
                  </a:rPr>
                  <a:t>{([x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</a:rPr>
                  <a:t>, [y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</a:rPr>
                  <a:t>, [r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</a:rPr>
                  <a:t>, [r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2t</a:t>
                </a:r>
                <a:r>
                  <a:rPr lang="en-US" dirty="0">
                    <a:latin typeface="+mj-ea"/>
                  </a:rPr>
                  <a:t>, [e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2t</a:t>
                </a:r>
                <a:r>
                  <a:rPr lang="en-US" dirty="0">
                    <a:latin typeface="+mj-ea"/>
                  </a:rPr>
                  <a:t>, [e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</a:rPr>
                  <a:t>, [z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</a:rPr>
                  <a:t>)}</a:t>
                </a:r>
                <a:r>
                  <a:rPr lang="en-US" baseline="-25000" dirty="0" err="1">
                    <a:latin typeface="+mj-ea"/>
                  </a:rPr>
                  <a:t>i</a:t>
                </a:r>
                <a:r>
                  <a:rPr lang="en-US" baseline="-25000" dirty="0">
                    <a:latin typeface="+mj-ea"/>
                  </a:rPr>
                  <a:t>=1</a:t>
                </a:r>
                <a:r>
                  <a:rPr lang="en-US" baseline="30000" dirty="0">
                    <a:latin typeface="+mj-ea"/>
                  </a:rPr>
                  <a:t>m</a:t>
                </a:r>
                <a:r>
                  <a:rPr lang="zh-CN" altLang="en-US" dirty="0">
                    <a:latin typeface="+mj-ea"/>
                  </a:rPr>
                  <a:t> </a:t>
                </a:r>
                <a:r>
                  <a:rPr lang="en-US" dirty="0"/>
                  <a:t>are the m transcripts that need to be verified.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The parties first run the DN protocol on random inputs </a:t>
                </a:r>
                <a:r>
                  <a:rPr lang="en-US" dirty="0">
                    <a:latin typeface="+mj-ea"/>
                    <a:ea typeface="+mj-ea"/>
                  </a:rPr>
                  <a:t>([x</a:t>
                </a:r>
                <a:r>
                  <a:rPr lang="en-US" baseline="30000" dirty="0">
                    <a:latin typeface="+mj-ea"/>
                    <a:ea typeface="+mj-ea"/>
                  </a:rPr>
                  <a:t>(0)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[y</a:t>
                </a:r>
                <a:r>
                  <a:rPr lang="en-US" baseline="30000" dirty="0">
                    <a:latin typeface="+mj-ea"/>
                    <a:ea typeface="+mj-ea"/>
                  </a:rPr>
                  <a:t>(0)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)</a:t>
                </a:r>
                <a:r>
                  <a:rPr lang="zh-CN" altLang="en-US" dirty="0">
                    <a:latin typeface="+mj-ea"/>
                    <a:ea typeface="+mj-ea"/>
                  </a:rPr>
                  <a:t> </a:t>
                </a:r>
                <a:r>
                  <a:rPr lang="en-US" dirty="0"/>
                  <a:t>to obtain an additional transcript </a:t>
                </a:r>
                <a:r>
                  <a:rPr lang="en-US" dirty="0">
                    <a:latin typeface="+mj-ea"/>
                    <a:ea typeface="+mj-ea"/>
                  </a:rPr>
                  <a:t>([x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[y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[r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[r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2t</a:t>
                </a:r>
                <a:r>
                  <a:rPr lang="en-US" dirty="0">
                    <a:latin typeface="+mj-ea"/>
                    <a:ea typeface="+mj-ea"/>
                  </a:rPr>
                  <a:t>, [e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2t</a:t>
                </a:r>
                <a:r>
                  <a:rPr lang="en-US" dirty="0">
                    <a:latin typeface="+mj-ea"/>
                    <a:ea typeface="+mj-ea"/>
                  </a:rPr>
                  <a:t>, [e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altLang="zh-CN" baseline="30000" dirty="0">
                    <a:latin typeface="+mj-ea"/>
                    <a:ea typeface="+mj-ea"/>
                  </a:rPr>
                  <a:t>0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</a:rPr>
                  <a:t>, [z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altLang="zh-CN" baseline="30000" dirty="0">
                    <a:latin typeface="+mj-ea"/>
                  </a:rPr>
                  <a:t>0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)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Next, the parties generate a public random value </a:t>
                </a:r>
                <a:r>
                  <a:rPr lang="el-GR" altLang="zh-CN" dirty="0">
                    <a:latin typeface="+mj-ea"/>
                  </a:rPr>
                  <a:t>λ</a:t>
                </a:r>
                <a:r>
                  <a:rPr lang="en-US" dirty="0"/>
                  <a:t> . Each party locally computes</a:t>
                </a:r>
              </a:p>
              <a:p>
                <a:pPr algn="ctr"/>
                <a:r>
                  <a:rPr lang="el-GR" dirty="0">
                    <a:latin typeface="+mj-ea"/>
                    <a:ea typeface="+mj-ea"/>
                  </a:rPr>
                  <a:t>([α]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β]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δ]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δ]</a:t>
                </a:r>
                <a:r>
                  <a:rPr lang="el-GR" baseline="-25000" dirty="0">
                    <a:latin typeface="+mj-ea"/>
                    <a:ea typeface="+mj-ea"/>
                  </a:rPr>
                  <a:t>2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η]</a:t>
                </a:r>
                <a:r>
                  <a:rPr lang="el-GR" baseline="-25000" dirty="0">
                    <a:latin typeface="+mj-ea"/>
                    <a:ea typeface="+mj-ea"/>
                  </a:rPr>
                  <a:t>2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η]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γ]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)</a:t>
                </a:r>
                <a:r>
                  <a:rPr lang="zh-CN" altLang="en-US" dirty="0">
                    <a:latin typeface="+mj-ea"/>
                    <a:ea typeface="+mj-ea"/>
                  </a:rPr>
                  <a:t> </a:t>
                </a:r>
                <a:r>
                  <a:rPr lang="en-US" altLang="zh-CN" dirty="0">
                    <a:latin typeface="+mj-ea"/>
                    <a:ea typeface="+mj-ea"/>
                  </a:rPr>
                  <a:t>=</a:t>
                </a:r>
                <a:r>
                  <a:rPr lang="zh-CN" altLang="en-US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zh-CN" altLang="en-US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b="0" i="1" smtClean="0">
                            <a:latin typeface="Cambria Math" panose="02040503050406030204" pitchFamily="18" charset="0"/>
                            <a:ea typeface="+mj-ea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+mj-ea"/>
                          </a:rPr>
                          <m:t>=0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  <a:ea typeface="+mj-ea"/>
                          </a:rPr>
                          <m:t>m</m:t>
                        </m:r>
                      </m:sup>
                      <m:e>
                        <m:sSup>
                          <m:sSup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l-GR" altLang="zh-CN" dirty="0">
                                <a:latin typeface="+mj-ea"/>
                                <a:ea typeface="+mj-ea"/>
                              </a:rPr>
                              <m:t>λ</m:t>
                            </m:r>
                          </m:e>
                          <m:sup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+mj-ea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dirty="0">
                    <a:latin typeface="+mj-ea"/>
                    <a:ea typeface="+mj-ea"/>
                  </a:rPr>
                  <a:t> ([x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[y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[r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 [r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2t</a:t>
                </a:r>
                <a:r>
                  <a:rPr lang="en-US" dirty="0">
                    <a:latin typeface="+mj-ea"/>
                    <a:ea typeface="+mj-ea"/>
                  </a:rPr>
                  <a:t>, [e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2t</a:t>
                </a:r>
                <a:r>
                  <a:rPr lang="en-US" dirty="0">
                    <a:latin typeface="+mj-ea"/>
                    <a:ea typeface="+mj-ea"/>
                  </a:rPr>
                  <a:t>, [e</a:t>
                </a:r>
                <a:r>
                  <a:rPr lang="en-US" baseline="30000" dirty="0">
                    <a:latin typeface="+mj-ea"/>
                    <a:ea typeface="+mj-ea"/>
                  </a:rPr>
                  <a:t>(</a:t>
                </a:r>
                <a:r>
                  <a:rPr lang="en-US" baseline="30000" dirty="0" err="1">
                    <a:latin typeface="+mj-ea"/>
                    <a:ea typeface="+mj-ea"/>
                  </a:rPr>
                  <a:t>i</a:t>
                </a:r>
                <a:r>
                  <a:rPr lang="en-US" baseline="30000" dirty="0">
                    <a:latin typeface="+mj-ea"/>
                    <a:ea typeface="+mj-ea"/>
                  </a:rPr>
                  <a:t>)</a:t>
                </a:r>
                <a:r>
                  <a:rPr lang="en-US" dirty="0">
                    <a:latin typeface="+mj-ea"/>
                    <a:ea typeface="+mj-ea"/>
                  </a:rPr>
                  <a:t>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</a:rPr>
                  <a:t>, [z</a:t>
                </a:r>
                <a:r>
                  <a:rPr lang="en-US" baseline="30000" dirty="0">
                    <a:latin typeface="+mj-ea"/>
                  </a:rPr>
                  <a:t>(</a:t>
                </a:r>
                <a:r>
                  <a:rPr lang="en-US" baseline="30000" dirty="0" err="1">
                    <a:latin typeface="+mj-ea"/>
                  </a:rPr>
                  <a:t>i</a:t>
                </a:r>
                <a:r>
                  <a:rPr lang="en-US" baseline="30000" dirty="0">
                    <a:latin typeface="+mj-ea"/>
                  </a:rPr>
                  <a:t>)</a:t>
                </a:r>
                <a:r>
                  <a:rPr lang="en-US" dirty="0">
                    <a:latin typeface="+mj-ea"/>
                  </a:rPr>
                  <a:t>]</a:t>
                </a:r>
                <a:r>
                  <a:rPr lang="en-US" baseline="-25000" dirty="0">
                    <a:latin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)</a:t>
                </a:r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en-US" dirty="0"/>
                  <a:t>Each party then reveals its shares of</a:t>
                </a:r>
                <a:r>
                  <a:rPr lang="zh-CN" altLang="en-US" dirty="0">
                    <a:latin typeface="+mj-ea"/>
                    <a:ea typeface="+mj-ea"/>
                  </a:rPr>
                  <a:t> </a:t>
                </a:r>
                <a:r>
                  <a:rPr lang="el-GR" dirty="0">
                    <a:latin typeface="+mj-ea"/>
                    <a:ea typeface="+mj-ea"/>
                  </a:rPr>
                  <a:t>([α]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β]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δ]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δ]</a:t>
                </a:r>
                <a:r>
                  <a:rPr lang="el-GR" baseline="-25000" dirty="0">
                    <a:latin typeface="+mj-ea"/>
                    <a:ea typeface="+mj-ea"/>
                  </a:rPr>
                  <a:t>2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η]</a:t>
                </a:r>
                <a:r>
                  <a:rPr lang="el-GR" baseline="-25000" dirty="0">
                    <a:latin typeface="+mj-ea"/>
                    <a:ea typeface="+mj-ea"/>
                  </a:rPr>
                  <a:t>2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η]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,[</a:t>
                </a:r>
                <a:r>
                  <a:rPr lang="el-GR" dirty="0">
                    <a:latin typeface="+mj-ea"/>
                    <a:ea typeface="+mj-ea"/>
                  </a:rPr>
                  <a:t>γ]</a:t>
                </a:r>
                <a:r>
                  <a:rPr lang="en-US" baseline="-25000" dirty="0">
                    <a:latin typeface="+mj-ea"/>
                    <a:ea typeface="+mj-ea"/>
                  </a:rPr>
                  <a:t>t</a:t>
                </a:r>
                <a:r>
                  <a:rPr lang="en-US" dirty="0">
                    <a:latin typeface="+mj-ea"/>
                    <a:ea typeface="+mj-ea"/>
                  </a:rPr>
                  <a:t>)</a:t>
                </a:r>
                <a:r>
                  <a:rPr lang="zh-CN" altLang="en-US" dirty="0">
                    <a:latin typeface="+mj-ea"/>
                    <a:ea typeface="+mj-ea"/>
                  </a:rPr>
                  <a:t>，</a:t>
                </a:r>
                <a:r>
                  <a:rPr lang="en-US" dirty="0"/>
                  <a:t> and the parties check whether all revealed shares lie on the same degree-t or degree-2t polynomial, respectively.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5C985E0-3711-7CA1-663A-13EA7A51D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905" y="2675823"/>
                <a:ext cx="10077652" cy="3709029"/>
              </a:xfrm>
              <a:prstGeom prst="rect">
                <a:avLst/>
              </a:prstGeom>
              <a:blipFill>
                <a:blip r:embed="rId2"/>
                <a:stretch>
                  <a:fillRect l="-504" t="-683" r="-1008" b="-1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74970375-F57A-8BDA-36A5-7A0B554C84EA}"/>
              </a:ext>
            </a:extLst>
          </p:cNvPr>
          <p:cNvGrpSpPr/>
          <p:nvPr/>
        </p:nvGrpSpPr>
        <p:grpSpPr>
          <a:xfrm>
            <a:off x="8136109" y="-15346"/>
            <a:ext cx="4146779" cy="2814583"/>
            <a:chOff x="813127" y="3675274"/>
            <a:chExt cx="4146779" cy="2814583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C4EEF3A-C37C-E646-131B-8709B8B79E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6137" y="4097177"/>
              <a:ext cx="882083" cy="609714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A7A49FB-EC6A-F209-83B8-7B3F29D6127D}"/>
                </a:ext>
              </a:extLst>
            </p:cNvPr>
            <p:cNvCxnSpPr>
              <a:cxnSpLocks/>
            </p:cNvCxnSpPr>
            <p:nvPr/>
          </p:nvCxnSpPr>
          <p:spPr>
            <a:xfrm>
              <a:off x="3021040" y="4097177"/>
              <a:ext cx="801596" cy="689077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439A5D4-C07B-DC5D-2747-B5863BEED2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15" y="4176226"/>
              <a:ext cx="497717" cy="1645316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F867A67-3351-3CD9-E23F-E2CF56B66803}"/>
                </a:ext>
              </a:extLst>
            </p:cNvPr>
            <p:cNvCxnSpPr>
              <a:cxnSpLocks/>
              <a:stCxn id="28" idx="2"/>
            </p:cNvCxnSpPr>
            <p:nvPr/>
          </p:nvCxnSpPr>
          <p:spPr>
            <a:xfrm flipH="1">
              <a:off x="2591857" y="4400057"/>
              <a:ext cx="45864" cy="1359280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575FEC0-19FC-DD72-37A6-6042F16B2CEC}"/>
                </a:ext>
              </a:extLst>
            </p:cNvPr>
            <p:cNvSpPr txBox="1"/>
            <p:nvPr/>
          </p:nvSpPr>
          <p:spPr>
            <a:xfrm>
              <a:off x="864229" y="4037483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(2) = 45 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4DD24EB-67C7-BF7F-6042-3882A4A772AB}"/>
                </a:ext>
              </a:extLst>
            </p:cNvPr>
            <p:cNvSpPr txBox="1"/>
            <p:nvPr/>
          </p:nvSpPr>
          <p:spPr>
            <a:xfrm>
              <a:off x="914749" y="5369017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(3) = 92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89DEB65-1A72-616C-5DBC-82F5E26BD00E}"/>
                </a:ext>
              </a:extLst>
            </p:cNvPr>
            <p:cNvSpPr txBox="1"/>
            <p:nvPr/>
          </p:nvSpPr>
          <p:spPr>
            <a:xfrm>
              <a:off x="2545102" y="4970435"/>
              <a:ext cx="813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(4) = 157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1D0A00A-B978-6FAB-5F75-827BADBABE04}"/>
                </a:ext>
              </a:extLst>
            </p:cNvPr>
            <p:cNvSpPr txBox="1"/>
            <p:nvPr/>
          </p:nvSpPr>
          <p:spPr>
            <a:xfrm>
              <a:off x="3444907" y="4172498"/>
              <a:ext cx="12961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(6) = 341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FB4041C-B99E-0136-FCA0-FE8B09BF3B80}"/>
                </a:ext>
              </a:extLst>
            </p:cNvPr>
            <p:cNvGrpSpPr/>
            <p:nvPr/>
          </p:nvGrpSpPr>
          <p:grpSpPr>
            <a:xfrm>
              <a:off x="813127" y="3675274"/>
              <a:ext cx="3489963" cy="2814583"/>
              <a:chOff x="7215435" y="3028943"/>
              <a:chExt cx="3489963" cy="2814583"/>
            </a:xfrm>
          </p:grpSpPr>
          <p:pic>
            <p:nvPicPr>
              <p:cNvPr id="23" name="Graphic 22" descr="User with solid fill">
                <a:extLst>
                  <a:ext uri="{FF2B5EF4-FFF2-40B4-BE49-F238E27FC236}">
                    <a16:creationId xmlns:a16="http://schemas.microsoft.com/office/drawing/2014/main" id="{8E5796CA-19B4-1D44-44E4-70F6BEC32E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8789652" y="3028943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24" name="Graphic 23" descr="User with solid fill">
                <a:extLst>
                  <a:ext uri="{FF2B5EF4-FFF2-40B4-BE49-F238E27FC236}">
                    <a16:creationId xmlns:a16="http://schemas.microsoft.com/office/drawing/2014/main" id="{9C20AF1B-C052-3DB2-80F0-7F8A2F81C8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215435" y="3877980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25" name="Graphic 24" descr="User with solid fill">
                <a:extLst>
                  <a:ext uri="{FF2B5EF4-FFF2-40B4-BE49-F238E27FC236}">
                    <a16:creationId xmlns:a16="http://schemas.microsoft.com/office/drawing/2014/main" id="{F3628C19-709B-66F1-DEC0-2DCFFBB7B9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224944" y="3873157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26" name="Graphic 25" descr="User with solid fill">
                <a:extLst>
                  <a:ext uri="{FF2B5EF4-FFF2-40B4-BE49-F238E27FC236}">
                    <a16:creationId xmlns:a16="http://schemas.microsoft.com/office/drawing/2014/main" id="{A13FC384-535F-CA70-84DB-6C83F476E7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7985378" y="5213890"/>
                <a:ext cx="480454" cy="462273"/>
              </a:xfrm>
              <a:prstGeom prst="rect">
                <a:avLst/>
              </a:prstGeom>
            </p:spPr>
          </p:pic>
          <p:pic>
            <p:nvPicPr>
              <p:cNvPr id="27" name="Graphic 26" descr="User with solid fill">
                <a:extLst>
                  <a:ext uri="{FF2B5EF4-FFF2-40B4-BE49-F238E27FC236}">
                    <a16:creationId xmlns:a16="http://schemas.microsoft.com/office/drawing/2014/main" id="{0FFEDBB5-299F-9DC4-4FFC-E2C6BCB06E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8774101" y="5113006"/>
                <a:ext cx="480454" cy="462273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71EFFFF-94EA-9ECA-CCF7-3559DADF05CB}"/>
                  </a:ext>
                </a:extLst>
              </p:cNvPr>
              <p:cNvSpPr txBox="1"/>
              <p:nvPr/>
            </p:nvSpPr>
            <p:spPr>
              <a:xfrm>
                <a:off x="8815448" y="3384394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5915556-3DEE-CE18-8377-A68668597EBC}"/>
                  </a:ext>
                </a:extLst>
              </p:cNvPr>
              <p:cNvSpPr txBox="1"/>
              <p:nvPr/>
            </p:nvSpPr>
            <p:spPr>
              <a:xfrm>
                <a:off x="7233759" y="4237944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F6B8217-2625-9D5D-0594-1ABF1A512111}"/>
                  </a:ext>
                </a:extLst>
              </p:cNvPr>
              <p:cNvSpPr txBox="1"/>
              <p:nvPr/>
            </p:nvSpPr>
            <p:spPr>
              <a:xfrm>
                <a:off x="8314855" y="5289528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P3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87DC829-0DB8-ECBA-778F-022D0CBF2143}"/>
                  </a:ext>
                </a:extLst>
              </p:cNvPr>
              <p:cNvSpPr txBox="1"/>
              <p:nvPr/>
            </p:nvSpPr>
            <p:spPr>
              <a:xfrm>
                <a:off x="8789747" y="5474194"/>
                <a:ext cx="4491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P4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63519B1-0B6A-25A9-8FB9-0046339F47BD}"/>
                  </a:ext>
                </a:extLst>
              </p:cNvPr>
              <p:cNvSpPr txBox="1"/>
              <p:nvPr/>
            </p:nvSpPr>
            <p:spPr>
              <a:xfrm>
                <a:off x="10253287" y="4233353"/>
                <a:ext cx="4491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P6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CF6C0A6-BFDD-64CA-756E-8239D95CC580}"/>
                </a:ext>
              </a:extLst>
            </p:cNvPr>
            <p:cNvSpPr txBox="1"/>
            <p:nvPr/>
          </p:nvSpPr>
          <p:spPr>
            <a:xfrm>
              <a:off x="2899727" y="3688297"/>
              <a:ext cx="20601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(x) = 5 + 2x + 9x</a:t>
              </a:r>
              <a:r>
                <a:rPr lang="en-US" baseline="30000" dirty="0"/>
                <a:t>2</a:t>
              </a:r>
            </a:p>
            <a:p>
              <a:r>
                <a:rPr lang="en-US" dirty="0"/>
                <a:t>      g</a:t>
              </a:r>
              <a:r>
                <a:rPr lang="en-US" baseline="-25000" dirty="0"/>
                <a:t>1</a:t>
              </a:r>
              <a:r>
                <a:rPr lang="en-US" dirty="0"/>
                <a:t>(1) = 16</a:t>
              </a:r>
              <a:endParaRPr lang="en-US" baseline="300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4CD3560-7826-84BA-F49F-518E647B5D27}"/>
                </a:ext>
              </a:extLst>
            </p:cNvPr>
            <p:cNvSpPr txBox="1"/>
            <p:nvPr/>
          </p:nvSpPr>
          <p:spPr>
            <a:xfrm>
              <a:off x="1374446" y="379012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/>
            </a:p>
          </p:txBody>
        </p:sp>
        <p:pic>
          <p:nvPicPr>
            <p:cNvPr id="19" name="Graphic 18" descr="User with solid fill">
              <a:extLst>
                <a:ext uri="{FF2B5EF4-FFF2-40B4-BE49-F238E27FC236}">
                  <a16:creationId xmlns:a16="http://schemas.microsoft.com/office/drawing/2014/main" id="{C5054CE6-0694-478B-1851-F5BD6A7156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139934" y="5693123"/>
              <a:ext cx="480454" cy="462273"/>
            </a:xfrm>
            <a:prstGeom prst="rect">
              <a:avLst/>
            </a:prstGeom>
          </p:spPr>
        </p:pic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89FF924-5EBF-D051-5AF2-5442692930C6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>
              <a:off x="2859823" y="4400057"/>
              <a:ext cx="520338" cy="1293066"/>
            </a:xfrm>
            <a:prstGeom prst="straightConnector1">
              <a:avLst/>
            </a:prstGeom>
            <a:ln w="38100"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B8CD89A-C412-D574-6156-C6A70419552C}"/>
                </a:ext>
              </a:extLst>
            </p:cNvPr>
            <p:cNvSpPr txBox="1"/>
            <p:nvPr/>
          </p:nvSpPr>
          <p:spPr>
            <a:xfrm>
              <a:off x="3159313" y="4767705"/>
              <a:ext cx="8104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baseline="-25000" dirty="0"/>
                <a:t>1</a:t>
              </a:r>
              <a:r>
                <a:rPr lang="en-US" dirty="0"/>
                <a:t>(5) = 240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0B4CB27-D5D1-A7BC-DFE5-FF2D34B994F5}"/>
                </a:ext>
              </a:extLst>
            </p:cNvPr>
            <p:cNvSpPr txBox="1"/>
            <p:nvPr/>
          </p:nvSpPr>
          <p:spPr>
            <a:xfrm>
              <a:off x="3159313" y="6120525"/>
              <a:ext cx="4491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175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0B0D2-3F56-764F-448C-0D5586705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9E38C6D-AAA3-EC23-9F2C-C07DC30567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1241373"/>
            <a:ext cx="11277600" cy="365760"/>
          </a:xfrm>
        </p:spPr>
        <p:txBody>
          <a:bodyPr/>
          <a:lstStyle/>
          <a:p>
            <a:r>
              <a:rPr lang="en-US" dirty="0"/>
              <a:t>Guaranteed Output Delivery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8129A1-3C05-DBC8-7713-E47B13B7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Robust and Secure Aggregation for DFL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BE831F-109C-4D0B-3458-651E2EC8F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B94F0-B6E8-5440-31D3-9A5B3E8CC1EE}"/>
              </a:ext>
            </a:extLst>
          </p:cNvPr>
          <p:cNvSpPr txBox="1"/>
          <p:nvPr/>
        </p:nvSpPr>
        <p:spPr>
          <a:xfrm>
            <a:off x="3772736" y="1889338"/>
            <a:ext cx="4783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j-ea"/>
                <a:ea typeface="+mj-ea"/>
              </a:rPr>
              <a:t>Guaranteed Output Delivery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89AF33-9D22-02EA-55B6-FDF55E5E2E1D}"/>
              </a:ext>
            </a:extLst>
          </p:cNvPr>
          <p:cNvSpPr txBox="1"/>
          <p:nvPr/>
        </p:nvSpPr>
        <p:spPr>
          <a:xfrm>
            <a:off x="1106904" y="2675823"/>
            <a:ext cx="100776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For each share that a sender Pd distributes to a receiver Pi, denote it by </a:t>
            </a:r>
            <a:r>
              <a:rPr lang="el-GR" dirty="0"/>
              <a:t> σ</a:t>
            </a:r>
            <a:r>
              <a:rPr lang="en-US" dirty="0" err="1"/>
              <a:t>i</a:t>
            </a:r>
            <a:r>
              <a:rPr lang="en-US" dirty="0"/>
              <a:t>(d). All other parties </a:t>
            </a:r>
            <a:r>
              <a:rPr lang="en-US" dirty="0" err="1"/>
              <a:t>Pv</a:t>
            </a:r>
            <a:r>
              <a:rPr lang="en-US" dirty="0"/>
              <a:t> act as </a:t>
            </a:r>
            <a:r>
              <a:rPr lang="en-US" b="1" dirty="0"/>
              <a:t>verifiers</a:t>
            </a:r>
            <a:r>
              <a:rPr lang="en-US" dirty="0"/>
              <a:t> for this share.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Each verifier </a:t>
            </a:r>
            <a:r>
              <a:rPr lang="en-US" dirty="0" err="1"/>
              <a:t>Pv</a:t>
            </a:r>
            <a:r>
              <a:rPr lang="en-US" dirty="0"/>
              <a:t> prepares an authentication key </a:t>
            </a:r>
            <a:r>
              <a:rPr lang="el-GR" dirty="0">
                <a:latin typeface="+mj-ea"/>
                <a:ea typeface="+mj-ea"/>
              </a:rPr>
              <a:t>µ</a:t>
            </a:r>
            <a:r>
              <a:rPr lang="en-US" baseline="-25000" dirty="0" err="1">
                <a:latin typeface="+mj-ea"/>
                <a:ea typeface="+mj-ea"/>
              </a:rPr>
              <a:t>v→i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 for the receiver Pi. The verifier and the sender Pd then run a protocol to compute an authentication tag</a:t>
            </a:r>
            <a:r>
              <a:rPr lang="zh-CN" altLang="en-US" dirty="0">
                <a:latin typeface="+mj-ea"/>
                <a:ea typeface="+mj-ea"/>
              </a:rPr>
              <a:t> </a:t>
            </a:r>
            <a:r>
              <a:rPr lang="el-GR" dirty="0" err="1">
                <a:latin typeface="+mj-ea"/>
                <a:ea typeface="+mj-ea"/>
              </a:rPr>
              <a:t>τ</a:t>
            </a:r>
            <a:r>
              <a:rPr lang="el-GR" baseline="-25000" dirty="0" err="1">
                <a:latin typeface="+mj-ea"/>
                <a:ea typeface="+mj-ea"/>
              </a:rPr>
              <a:t>d</a:t>
            </a:r>
            <a:r>
              <a:rPr lang="en-US" baseline="-25000" dirty="0">
                <a:latin typeface="+mj-ea"/>
                <a:ea typeface="+mj-ea"/>
              </a:rPr>
              <a:t>,</a:t>
            </a:r>
            <a:r>
              <a:rPr lang="en-US" baseline="-25000" dirty="0" err="1">
                <a:latin typeface="+mj-ea"/>
                <a:ea typeface="+mj-ea"/>
              </a:rPr>
              <a:t>i</a:t>
            </a:r>
            <a:r>
              <a:rPr lang="en-US" baseline="-25000" dirty="0">
                <a:latin typeface="+mj-ea"/>
                <a:ea typeface="+mj-ea"/>
              </a:rPr>
              <a:t>,</a:t>
            </a:r>
            <a:r>
              <a:rPr lang="el-GR" baseline="-25000" dirty="0">
                <a:latin typeface="+mj-ea"/>
                <a:ea typeface="+mj-ea"/>
              </a:rPr>
              <a:t>v </a:t>
            </a:r>
            <a:r>
              <a:rPr lang="el-GR" dirty="0">
                <a:latin typeface="+mj-ea"/>
                <a:ea typeface="+mj-ea"/>
              </a:rPr>
              <a:t>= µ</a:t>
            </a:r>
            <a:r>
              <a:rPr lang="en-US" baseline="-25000" dirty="0" err="1">
                <a:latin typeface="+mj-ea"/>
                <a:ea typeface="+mj-ea"/>
              </a:rPr>
              <a:t>v→i</a:t>
            </a:r>
            <a:r>
              <a:rPr lang="en-US" dirty="0">
                <a:latin typeface="+mj-ea"/>
                <a:ea typeface="+mj-ea"/>
              </a:rPr>
              <a:t> * </a:t>
            </a:r>
            <a:r>
              <a:rPr lang="el-GR" dirty="0">
                <a:latin typeface="+mj-ea"/>
                <a:ea typeface="+mj-ea"/>
              </a:rPr>
              <a:t>σ</a:t>
            </a:r>
            <a:r>
              <a:rPr lang="en-US" baseline="-25000" dirty="0" err="1">
                <a:latin typeface="+mj-ea"/>
                <a:ea typeface="+mj-ea"/>
              </a:rPr>
              <a:t>i</a:t>
            </a:r>
            <a:r>
              <a:rPr lang="en-US" dirty="0">
                <a:latin typeface="+mj-ea"/>
                <a:ea typeface="+mj-ea"/>
              </a:rPr>
              <a:t>(d)</a:t>
            </a:r>
            <a:r>
              <a:rPr lang="zh-CN" altLang="en-US" dirty="0">
                <a:latin typeface="+mj-ea"/>
                <a:ea typeface="+mj-ea"/>
              </a:rPr>
              <a:t>，</a:t>
            </a:r>
            <a:r>
              <a:rPr lang="en-US" dirty="0"/>
              <a:t>and the result is delivered </a:t>
            </a:r>
            <a:r>
              <a:rPr lang="en-US" b="1" dirty="0"/>
              <a:t>only to Pi</a:t>
            </a:r>
            <a:r>
              <a:rPr lang="en-US" dirty="0"/>
              <a:t> (neither Pd nor </a:t>
            </a:r>
            <a:r>
              <a:rPr lang="en-US" dirty="0" err="1"/>
              <a:t>Pv</a:t>
            </a:r>
            <a:r>
              <a:rPr lang="en-US" dirty="0"/>
              <a:t> receives the output.</a:t>
            </a:r>
            <a:r>
              <a:rPr lang="en-US" dirty="0">
                <a:latin typeface="+mj-ea"/>
                <a:ea typeface="+mj-ea"/>
              </a:rPr>
              <a:t> </a:t>
            </a:r>
            <a:r>
              <a:rPr lang="en-US" dirty="0"/>
              <a:t>That is, </a:t>
            </a:r>
            <a:r>
              <a:rPr lang="en-US" altLang="zh-CN" dirty="0">
                <a:latin typeface="+mj-ea"/>
                <a:ea typeface="+mj-ea"/>
              </a:rPr>
              <a:t>x</a:t>
            </a:r>
            <a:r>
              <a:rPr lang="en-US" altLang="zh-CN" baseline="-25000" dirty="0">
                <a:latin typeface="+mj-ea"/>
                <a:ea typeface="+mj-ea"/>
              </a:rPr>
              <a:t>d</a:t>
            </a:r>
            <a:r>
              <a:rPr lang="en-US" altLang="zh-CN" dirty="0">
                <a:latin typeface="+mj-ea"/>
                <a:ea typeface="+mj-ea"/>
              </a:rPr>
              <a:t> = </a:t>
            </a:r>
            <a:r>
              <a:rPr lang="el-GR" dirty="0">
                <a:latin typeface="+mj-ea"/>
              </a:rPr>
              <a:t>σ</a:t>
            </a:r>
            <a:r>
              <a:rPr lang="en-US" baseline="-25000" dirty="0" err="1">
                <a:latin typeface="+mj-ea"/>
              </a:rPr>
              <a:t>i</a:t>
            </a:r>
            <a:r>
              <a:rPr lang="en-US" dirty="0">
                <a:latin typeface="+mj-ea"/>
              </a:rPr>
              <a:t>(d), x</a:t>
            </a:r>
            <a:r>
              <a:rPr lang="en-US" baseline="-25000" dirty="0">
                <a:latin typeface="+mj-ea"/>
              </a:rPr>
              <a:t>v</a:t>
            </a:r>
            <a:r>
              <a:rPr lang="en-US" dirty="0">
                <a:latin typeface="+mj-ea"/>
              </a:rPr>
              <a:t> = </a:t>
            </a:r>
            <a:r>
              <a:rPr lang="el-GR" dirty="0">
                <a:latin typeface="+mj-ea"/>
              </a:rPr>
              <a:t>µ</a:t>
            </a:r>
            <a:r>
              <a:rPr lang="en-US" baseline="-25000" dirty="0" err="1">
                <a:latin typeface="+mj-ea"/>
              </a:rPr>
              <a:t>v→i</a:t>
            </a:r>
            <a:r>
              <a:rPr lang="en-US" dirty="0">
                <a:latin typeface="+mj-ea"/>
              </a:rPr>
              <a:t>, </a:t>
            </a:r>
            <a:r>
              <a:rPr lang="en-US" dirty="0" err="1">
                <a:latin typeface="+mj-ea"/>
              </a:rPr>
              <a:t>y</a:t>
            </a:r>
            <a:r>
              <a:rPr lang="en-US" baseline="-25000" dirty="0" err="1">
                <a:latin typeface="+mj-ea"/>
              </a:rPr>
              <a:t>i</a:t>
            </a:r>
            <a:r>
              <a:rPr lang="en-US" dirty="0">
                <a:latin typeface="+mj-ea"/>
              </a:rPr>
              <a:t> = </a:t>
            </a:r>
            <a:r>
              <a:rPr lang="el-GR" dirty="0" err="1">
                <a:latin typeface="+mj-ea"/>
              </a:rPr>
              <a:t>τ</a:t>
            </a:r>
            <a:r>
              <a:rPr lang="el-GR" baseline="-25000" dirty="0" err="1">
                <a:latin typeface="+mj-ea"/>
              </a:rPr>
              <a:t>d</a:t>
            </a:r>
            <a:r>
              <a:rPr lang="en-US" baseline="-25000" dirty="0">
                <a:latin typeface="+mj-ea"/>
              </a:rPr>
              <a:t>,</a:t>
            </a:r>
            <a:r>
              <a:rPr lang="en-US" baseline="-25000" dirty="0" err="1">
                <a:latin typeface="+mj-ea"/>
              </a:rPr>
              <a:t>i</a:t>
            </a:r>
            <a:r>
              <a:rPr lang="en-US" baseline="-25000" dirty="0">
                <a:latin typeface="+mj-ea"/>
              </a:rPr>
              <a:t>,</a:t>
            </a:r>
            <a:r>
              <a:rPr lang="el-GR" baseline="-25000" dirty="0">
                <a:latin typeface="+mj-ea"/>
              </a:rPr>
              <a:t>v</a:t>
            </a:r>
            <a:r>
              <a:rPr lang="en-US" dirty="0"/>
              <a:t>, and all other inputs and outputs are empty.</a:t>
            </a:r>
            <a:endParaRPr lang="en-US" altLang="zh-CN" dirty="0"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Whenever</a:t>
            </a:r>
            <a:r>
              <a:rPr lang="zh-CN" altLang="en-US" dirty="0">
                <a:latin typeface="+mj-ea"/>
                <a:ea typeface="+mj-ea"/>
              </a:rPr>
              <a:t> </a:t>
            </a:r>
            <a:r>
              <a:rPr lang="el-GR" dirty="0">
                <a:latin typeface="+mj-ea"/>
                <a:ea typeface="+mj-ea"/>
              </a:rPr>
              <a:t>σ</a:t>
            </a:r>
            <a:r>
              <a:rPr lang="en-US" baseline="-25000" dirty="0" err="1">
                <a:latin typeface="+mj-ea"/>
                <a:ea typeface="+mj-ea"/>
              </a:rPr>
              <a:t>i</a:t>
            </a:r>
            <a:r>
              <a:rPr lang="en-US" dirty="0">
                <a:latin typeface="+mj-ea"/>
                <a:ea typeface="+mj-ea"/>
              </a:rPr>
              <a:t>(d)</a:t>
            </a:r>
            <a:r>
              <a:rPr lang="zh-CN" altLang="en-US" dirty="0">
                <a:latin typeface="+mj-ea"/>
                <a:ea typeface="+mj-ea"/>
              </a:rPr>
              <a:t> </a:t>
            </a:r>
            <a:r>
              <a:rPr lang="en-US" dirty="0"/>
              <a:t>is disputed — for example, when all other shares lie on a certain polynomial but this one does not — Pi reveals the corresponding authentication tags to all verifiers. The verifiers then perform a </a:t>
            </a:r>
            <a:r>
              <a:rPr lang="en-US" b="1" dirty="0"/>
              <a:t>majority vote</a:t>
            </a:r>
            <a:r>
              <a:rPr lang="en-US" dirty="0"/>
              <a:t> to determine whether the sender Pd or the receiver Pi is cheating.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cheating party is eliminated, and the computation is restarted.</a:t>
            </a:r>
          </a:p>
        </p:txBody>
      </p:sp>
    </p:spTree>
    <p:extLst>
      <p:ext uri="{BB962C8B-B14F-4D97-AF65-F5344CB8AC3E}">
        <p14:creationId xmlns:p14="http://schemas.microsoft.com/office/powerpoint/2010/main" val="4683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1745</Words>
  <Application>Microsoft Macintosh PowerPoint</Application>
  <PresentationFormat>Widescreen</PresentationFormat>
  <Paragraphs>172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ACADEMY ENGRAVED LET PLAIN:1.0</vt:lpstr>
      <vt:lpstr>Aptos</vt:lpstr>
      <vt:lpstr>Aptos Display</vt:lpstr>
      <vt:lpstr>Arial</vt:lpstr>
      <vt:lpstr>Cambria Math</vt:lpstr>
      <vt:lpstr>Franklin Gothic Book</vt:lpstr>
      <vt:lpstr>Franklin Gothic Medium Cond</vt:lpstr>
      <vt:lpstr>Office Theme</vt:lpstr>
      <vt:lpstr>Collaborative attacks extend</vt:lpstr>
      <vt:lpstr>Robust Secure Aggregation for DFL</vt:lpstr>
      <vt:lpstr>Robust Secure Aggregation for DFL</vt:lpstr>
      <vt:lpstr>Robust Secure Aggregation for DFL</vt:lpstr>
      <vt:lpstr>Robust and Secure Aggregation for DFL</vt:lpstr>
      <vt:lpstr>Robust and Secure Aggregation for DFL</vt:lpstr>
      <vt:lpstr>Robust and Secure Aggregation for DFL</vt:lpstr>
      <vt:lpstr>Robust and Secure Aggregation for DFL</vt:lpstr>
      <vt:lpstr>Robust and Secure Aggregation for DFL</vt:lpstr>
      <vt:lpstr>Robust and Secure Aggregation for DFL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Zizheng Liu</dc:creator>
  <cp:lastModifiedBy>Zizheng Liu</cp:lastModifiedBy>
  <cp:revision>16</cp:revision>
  <dcterms:created xsi:type="dcterms:W3CDTF">2026-02-12T17:57:25Z</dcterms:created>
  <dcterms:modified xsi:type="dcterms:W3CDTF">2026-02-15T19:27:45Z</dcterms:modified>
</cp:coreProperties>
</file>