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300" r:id="rId30"/>
    <p:sldId id="284" r:id="rId31"/>
    <p:sldId id="285" r:id="rId32"/>
    <p:sldId id="287" r:id="rId33"/>
    <p:sldId id="288" r:id="rId34"/>
    <p:sldId id="286" r:id="rId35"/>
    <p:sldId id="289" r:id="rId36"/>
    <p:sldId id="290" r:id="rId37"/>
    <p:sldId id="291" r:id="rId38"/>
    <p:sldId id="292" r:id="rId39"/>
    <p:sldId id="293" r:id="rId40"/>
    <p:sldId id="294" r:id="rId41"/>
    <p:sldId id="295" r:id="rId42"/>
    <p:sldId id="296" r:id="rId43"/>
    <p:sldId id="297" r:id="rId44"/>
    <p:sldId id="298" r:id="rId45"/>
    <p:sldId id="299"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04" y="-7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18035B-505E-934A-93A8-3B65D9A7773D}" type="datetimeFigureOut">
              <a:rPr lang="en-US" smtClean="0"/>
              <a:t>6/14/13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8035B-505E-934A-93A8-3B65D9A7773D}" type="datetimeFigureOut">
              <a:rPr lang="en-US" smtClean="0"/>
              <a:t>6/14/13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8035B-505E-934A-93A8-3B65D9A7773D}" type="datetimeFigureOut">
              <a:rPr lang="en-US" smtClean="0"/>
              <a:t>6/14/13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8035B-505E-934A-93A8-3B65D9A7773D}" type="datetimeFigureOut">
              <a:rPr lang="en-US" smtClean="0"/>
              <a:t>6/14/13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18035B-505E-934A-93A8-3B65D9A7773D}" type="datetimeFigureOut">
              <a:rPr lang="en-US" smtClean="0"/>
              <a:t>6/14/13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18035B-505E-934A-93A8-3B65D9A7773D}" type="datetimeFigureOut">
              <a:rPr lang="en-US" smtClean="0"/>
              <a:t>6/14/13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18035B-505E-934A-93A8-3B65D9A7773D}" type="datetimeFigureOut">
              <a:rPr lang="en-US" smtClean="0"/>
              <a:t>6/14/13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18035B-505E-934A-93A8-3B65D9A7773D}" type="datetimeFigureOut">
              <a:rPr lang="en-US" smtClean="0"/>
              <a:t>6/14/13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18035B-505E-934A-93A8-3B65D9A7773D}" type="datetimeFigureOut">
              <a:rPr lang="en-US" smtClean="0"/>
              <a:t>6/14/13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18035B-505E-934A-93A8-3B65D9A7773D}" type="datetimeFigureOut">
              <a:rPr lang="en-US" smtClean="0"/>
              <a:t>6/14/13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18035B-505E-934A-93A8-3B65D9A7773D}" type="datetimeFigureOut">
              <a:rPr lang="en-US" smtClean="0"/>
              <a:t>6/14/13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C025B-4EBD-4845-A218-E3996C2C494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8035B-505E-934A-93A8-3B65D9A7773D}" type="datetimeFigureOut">
              <a:rPr lang="en-US" smtClean="0"/>
              <a:t>6/14/13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C025B-4EBD-4845-A218-E3996C2C49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hetan.ueuo.com/projects/CCMW.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71471"/>
            <a:ext cx="7772400" cy="1470025"/>
          </a:xfrm>
        </p:spPr>
        <p:txBody>
          <a:bodyPr/>
          <a:lstStyle/>
          <a:p>
            <a:r>
              <a:rPr lang="en-US" dirty="0" smtClean="0"/>
              <a:t>Introduction to Mobile-Cloud Computing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MCC</a:t>
            </a:r>
            <a:endParaRPr lang="en-US" dirty="0"/>
          </a:p>
        </p:txBody>
      </p:sp>
      <p:sp>
        <p:nvSpPr>
          <p:cNvPr id="3" name="Content Placeholder 2"/>
          <p:cNvSpPr>
            <a:spLocks noGrp="1"/>
          </p:cNvSpPr>
          <p:nvPr>
            <p:ph idx="1"/>
          </p:nvPr>
        </p:nvSpPr>
        <p:spPr/>
        <p:txBody>
          <a:bodyPr>
            <a:normAutofit fontScale="92500"/>
          </a:bodyPr>
          <a:lstStyle/>
          <a:p>
            <a:r>
              <a:rPr lang="en-US" dirty="0"/>
              <a:t>Dynamic </a:t>
            </a:r>
            <a:r>
              <a:rPr lang="en-US" dirty="0" smtClean="0"/>
              <a:t>provisioning:</a:t>
            </a:r>
          </a:p>
          <a:p>
            <a:pPr lvl="1"/>
            <a:r>
              <a:rPr lang="en-US" dirty="0" smtClean="0"/>
              <a:t>Dynamic </a:t>
            </a:r>
            <a:r>
              <a:rPr lang="en-US" dirty="0"/>
              <a:t>on-demand provisioning of resources on a </a:t>
            </a:r>
            <a:r>
              <a:rPr lang="en-US" dirty="0" smtClean="0"/>
              <a:t>fine</a:t>
            </a:r>
            <a:r>
              <a:rPr lang="en-US" dirty="0"/>
              <a:t>-grained, self-service </a:t>
            </a:r>
            <a:r>
              <a:rPr lang="en-US" dirty="0" smtClean="0"/>
              <a:t>basis</a:t>
            </a:r>
          </a:p>
          <a:p>
            <a:pPr lvl="1"/>
            <a:r>
              <a:rPr lang="en-US" dirty="0" smtClean="0"/>
              <a:t>No </a:t>
            </a:r>
            <a:r>
              <a:rPr lang="en-US" dirty="0"/>
              <a:t>need for advanced reservation</a:t>
            </a:r>
          </a:p>
          <a:p>
            <a:endParaRPr lang="en-US" dirty="0"/>
          </a:p>
          <a:p>
            <a:r>
              <a:rPr lang="en-US" dirty="0" smtClean="0"/>
              <a:t>Scalability:</a:t>
            </a:r>
          </a:p>
          <a:p>
            <a:pPr lvl="1"/>
            <a:r>
              <a:rPr lang="en-US" dirty="0" smtClean="0"/>
              <a:t>Mobile </a:t>
            </a:r>
            <a:r>
              <a:rPr lang="en-US" dirty="0"/>
              <a:t>applications can be performed and scaled to </a:t>
            </a:r>
            <a:r>
              <a:rPr lang="en-US" dirty="0" smtClean="0"/>
              <a:t>meet </a:t>
            </a:r>
            <a:r>
              <a:rPr lang="en-US" dirty="0"/>
              <a:t>the unpredictable user </a:t>
            </a:r>
            <a:r>
              <a:rPr lang="en-US" dirty="0" smtClean="0"/>
              <a:t>demands</a:t>
            </a:r>
          </a:p>
          <a:p>
            <a:pPr lvl="1"/>
            <a:r>
              <a:rPr lang="en-US" dirty="0" smtClean="0"/>
              <a:t>Service </a:t>
            </a:r>
            <a:r>
              <a:rPr lang="en-US" dirty="0"/>
              <a:t>providers can easily add and expand a service</a:t>
            </a:r>
          </a:p>
        </p:txBody>
      </p:sp>
    </p:spTree>
    <p:extLst>
      <p:ext uri="{BB962C8B-B14F-4D97-AF65-F5344CB8AC3E}">
        <p14:creationId xmlns:p14="http://schemas.microsoft.com/office/powerpoint/2010/main" val="2401051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MCC</a:t>
            </a:r>
            <a:endParaRPr lang="en-US" dirty="0"/>
          </a:p>
        </p:txBody>
      </p:sp>
      <p:sp>
        <p:nvSpPr>
          <p:cNvPr id="3" name="Content Placeholder 2"/>
          <p:cNvSpPr>
            <a:spLocks noGrp="1"/>
          </p:cNvSpPr>
          <p:nvPr>
            <p:ph idx="1"/>
          </p:nvPr>
        </p:nvSpPr>
        <p:spPr/>
        <p:txBody>
          <a:bodyPr>
            <a:normAutofit/>
          </a:bodyPr>
          <a:lstStyle/>
          <a:p>
            <a:r>
              <a:rPr lang="en-US" dirty="0"/>
              <a:t>Multi-</a:t>
            </a:r>
            <a:r>
              <a:rPr lang="en-US" dirty="0" smtClean="0"/>
              <a:t>tenancy:</a:t>
            </a:r>
          </a:p>
          <a:p>
            <a:pPr lvl="1"/>
            <a:r>
              <a:rPr lang="en-US" dirty="0" smtClean="0"/>
              <a:t>Service </a:t>
            </a:r>
            <a:r>
              <a:rPr lang="en-US" dirty="0"/>
              <a:t>providers can share the resources and costs to </a:t>
            </a:r>
            <a:r>
              <a:rPr lang="en-US" dirty="0" smtClean="0"/>
              <a:t>support </a:t>
            </a:r>
            <a:r>
              <a:rPr lang="en-US" dirty="0"/>
              <a:t>a variety of applications and large no. of users.</a:t>
            </a:r>
          </a:p>
          <a:p>
            <a:endParaRPr lang="en-US" dirty="0"/>
          </a:p>
          <a:p>
            <a:r>
              <a:rPr lang="en-US" dirty="0" smtClean="0"/>
              <a:t>Ease </a:t>
            </a:r>
            <a:r>
              <a:rPr lang="en-US" dirty="0"/>
              <a:t>of </a:t>
            </a:r>
            <a:r>
              <a:rPr lang="en-US" dirty="0" smtClean="0"/>
              <a:t>Integration: </a:t>
            </a:r>
          </a:p>
          <a:p>
            <a:pPr lvl="1"/>
            <a:r>
              <a:rPr lang="en-US" dirty="0" smtClean="0"/>
              <a:t>Multiple </a:t>
            </a:r>
            <a:r>
              <a:rPr lang="en-US" dirty="0"/>
              <a:t>services from different providers can be </a:t>
            </a:r>
            <a:r>
              <a:rPr lang="en-US" dirty="0" smtClean="0"/>
              <a:t>integrated </a:t>
            </a:r>
            <a:r>
              <a:rPr lang="en-US" dirty="0"/>
              <a:t>easily through the cloud and the Internet to </a:t>
            </a:r>
            <a:r>
              <a:rPr lang="en-US" dirty="0" smtClean="0"/>
              <a:t>meet </a:t>
            </a:r>
            <a:r>
              <a:rPr lang="en-US" dirty="0"/>
              <a:t>the users’ demands.</a:t>
            </a:r>
          </a:p>
        </p:txBody>
      </p:sp>
    </p:spTree>
    <p:extLst>
      <p:ext uri="{BB962C8B-B14F-4D97-AF65-F5344CB8AC3E}">
        <p14:creationId xmlns:p14="http://schemas.microsoft.com/office/powerpoint/2010/main" val="2157102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 </a:t>
            </a:r>
            <a:r>
              <a:rPr lang="en-US" dirty="0"/>
              <a:t>Applications </a:t>
            </a:r>
          </a:p>
        </p:txBody>
      </p:sp>
      <p:sp>
        <p:nvSpPr>
          <p:cNvPr id="3" name="Content Placeholder 2"/>
          <p:cNvSpPr>
            <a:spLocks noGrp="1"/>
          </p:cNvSpPr>
          <p:nvPr>
            <p:ph idx="1"/>
          </p:nvPr>
        </p:nvSpPr>
        <p:spPr>
          <a:xfrm>
            <a:off x="250843" y="1600200"/>
            <a:ext cx="8435957" cy="4525963"/>
          </a:xfrm>
        </p:spPr>
        <p:txBody>
          <a:bodyPr>
            <a:normAutofit fontScale="92500"/>
          </a:bodyPr>
          <a:lstStyle/>
          <a:p>
            <a:r>
              <a:rPr lang="en-US" dirty="0"/>
              <a:t>Mobile </a:t>
            </a:r>
            <a:r>
              <a:rPr lang="en-US" dirty="0" smtClean="0"/>
              <a:t>Commerce:</a:t>
            </a:r>
          </a:p>
          <a:p>
            <a:pPr lvl="1"/>
            <a:r>
              <a:rPr lang="en-US" dirty="0" smtClean="0"/>
              <a:t>M</a:t>
            </a:r>
            <a:r>
              <a:rPr lang="en-US" dirty="0"/>
              <a:t>-commerce allows business models for commerce </a:t>
            </a:r>
            <a:r>
              <a:rPr lang="en-US" dirty="0" smtClean="0"/>
              <a:t>using </a:t>
            </a:r>
            <a:r>
              <a:rPr lang="en-US" dirty="0"/>
              <a:t>mobile </a:t>
            </a:r>
            <a:r>
              <a:rPr lang="en-US" dirty="0" smtClean="0"/>
              <a:t>devices.</a:t>
            </a:r>
          </a:p>
          <a:p>
            <a:pPr lvl="1"/>
            <a:r>
              <a:rPr lang="en-US" dirty="0" smtClean="0"/>
              <a:t>Examples: Mobile </a:t>
            </a:r>
            <a:r>
              <a:rPr lang="en-US" dirty="0"/>
              <a:t>financial, mobile advertising, mobile shopping</a:t>
            </a:r>
            <a:r>
              <a:rPr lang="en-US" dirty="0" smtClean="0"/>
              <a:t>…</a:t>
            </a:r>
          </a:p>
          <a:p>
            <a:pPr lvl="1"/>
            <a:r>
              <a:rPr lang="en-US" dirty="0" smtClean="0"/>
              <a:t> </a:t>
            </a:r>
            <a:r>
              <a:rPr lang="en-US" dirty="0"/>
              <a:t>M-commerce applications face various challenges (low </a:t>
            </a:r>
            <a:r>
              <a:rPr lang="en-US" dirty="0" smtClean="0"/>
              <a:t>bandwidth</a:t>
            </a:r>
            <a:r>
              <a:rPr lang="en-US" dirty="0"/>
              <a:t>, high complexity of devices, security, …</a:t>
            </a:r>
            <a:r>
              <a:rPr lang="en-US" dirty="0" smtClean="0"/>
              <a:t>)</a:t>
            </a:r>
          </a:p>
          <a:p>
            <a:pPr lvl="1"/>
            <a:r>
              <a:rPr lang="en-US" dirty="0" smtClean="0"/>
              <a:t>Integrated </a:t>
            </a:r>
            <a:r>
              <a:rPr lang="en-US" dirty="0"/>
              <a:t>with cloud can help </a:t>
            </a:r>
            <a:r>
              <a:rPr lang="en-US" dirty="0" smtClean="0"/>
              <a:t>address </a:t>
            </a:r>
            <a:r>
              <a:rPr lang="en-US" dirty="0"/>
              <a:t>these </a:t>
            </a:r>
            <a:r>
              <a:rPr lang="en-US" dirty="0" smtClean="0"/>
              <a:t>issues</a:t>
            </a:r>
          </a:p>
          <a:p>
            <a:pPr lvl="1"/>
            <a:r>
              <a:rPr lang="en-US" dirty="0" smtClean="0"/>
              <a:t>Example: </a:t>
            </a:r>
            <a:r>
              <a:rPr lang="en-US" dirty="0"/>
              <a:t>Combining 3G and cloud to increase data </a:t>
            </a:r>
            <a:r>
              <a:rPr lang="en-US" dirty="0" smtClean="0"/>
              <a:t>processing </a:t>
            </a:r>
            <a:r>
              <a:rPr lang="en-US" dirty="0"/>
              <a:t>speed and security level.</a:t>
            </a:r>
          </a:p>
        </p:txBody>
      </p:sp>
    </p:spTree>
    <p:extLst>
      <p:ext uri="{BB962C8B-B14F-4D97-AF65-F5344CB8AC3E}">
        <p14:creationId xmlns:p14="http://schemas.microsoft.com/office/powerpoint/2010/main" val="388359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 </a:t>
            </a:r>
            <a:r>
              <a:rPr lang="en-US" dirty="0"/>
              <a:t>Applications </a:t>
            </a:r>
          </a:p>
        </p:txBody>
      </p:sp>
      <p:sp>
        <p:nvSpPr>
          <p:cNvPr id="3" name="Content Placeholder 2"/>
          <p:cNvSpPr>
            <a:spLocks noGrp="1"/>
          </p:cNvSpPr>
          <p:nvPr>
            <p:ph idx="1"/>
          </p:nvPr>
        </p:nvSpPr>
        <p:spPr/>
        <p:txBody>
          <a:bodyPr>
            <a:normAutofit fontScale="92500" lnSpcReduction="10000"/>
          </a:bodyPr>
          <a:lstStyle/>
          <a:p>
            <a:r>
              <a:rPr lang="en-US" dirty="0" smtClean="0"/>
              <a:t>Mobile Learning:</a:t>
            </a:r>
          </a:p>
          <a:p>
            <a:pPr lvl="1"/>
            <a:r>
              <a:rPr lang="en-US" dirty="0" smtClean="0"/>
              <a:t>M</a:t>
            </a:r>
            <a:r>
              <a:rPr lang="en-US" dirty="0"/>
              <a:t>-learning combines e-learning and </a:t>
            </a:r>
            <a:r>
              <a:rPr lang="en-US" dirty="0" smtClean="0"/>
              <a:t>mobility</a:t>
            </a:r>
          </a:p>
          <a:p>
            <a:pPr lvl="1"/>
            <a:r>
              <a:rPr lang="en-US" dirty="0" smtClean="0"/>
              <a:t>Traditional </a:t>
            </a:r>
            <a:r>
              <a:rPr lang="en-US" dirty="0"/>
              <a:t>m-learning has limitations on high cost of </a:t>
            </a:r>
            <a:r>
              <a:rPr lang="en-US" dirty="0" smtClean="0"/>
              <a:t>devices</a:t>
            </a:r>
            <a:r>
              <a:rPr lang="en-US" dirty="0"/>
              <a:t>/network, low transmission rate, limited </a:t>
            </a:r>
            <a:r>
              <a:rPr lang="en-US" dirty="0" smtClean="0"/>
              <a:t>educational resources</a:t>
            </a:r>
          </a:p>
          <a:p>
            <a:pPr lvl="1"/>
            <a:r>
              <a:rPr lang="en-US" dirty="0" smtClean="0"/>
              <a:t>Cloud</a:t>
            </a:r>
            <a:r>
              <a:rPr lang="en-US" dirty="0"/>
              <a:t>-based m-learning can solve these </a:t>
            </a:r>
            <a:r>
              <a:rPr lang="en-US" dirty="0" smtClean="0"/>
              <a:t>limitations</a:t>
            </a:r>
          </a:p>
          <a:p>
            <a:pPr lvl="1"/>
            <a:r>
              <a:rPr lang="en-US" dirty="0" smtClean="0"/>
              <a:t>Enhanced </a:t>
            </a:r>
            <a:r>
              <a:rPr lang="en-US" dirty="0"/>
              <a:t>communication quality between students and </a:t>
            </a:r>
            <a:r>
              <a:rPr lang="en-US" dirty="0" smtClean="0"/>
              <a:t>teachers</a:t>
            </a:r>
          </a:p>
          <a:p>
            <a:pPr lvl="1"/>
            <a:r>
              <a:rPr lang="en-US" dirty="0" smtClean="0"/>
              <a:t>Help </a:t>
            </a:r>
            <a:r>
              <a:rPr lang="en-US" dirty="0"/>
              <a:t>learners access remote learning </a:t>
            </a:r>
            <a:r>
              <a:rPr lang="en-US" dirty="0" smtClean="0"/>
              <a:t>resources</a:t>
            </a:r>
          </a:p>
          <a:p>
            <a:pPr lvl="1"/>
            <a:r>
              <a:rPr lang="en-US" dirty="0" smtClean="0"/>
              <a:t>A </a:t>
            </a:r>
            <a:r>
              <a:rPr lang="en-US" dirty="0"/>
              <a:t>natural environment for collaborative </a:t>
            </a:r>
            <a:r>
              <a:rPr lang="en-US" dirty="0" smtClean="0"/>
              <a:t>learning</a:t>
            </a:r>
            <a:endParaRPr lang="en-US" dirty="0"/>
          </a:p>
        </p:txBody>
      </p:sp>
    </p:spTree>
    <p:extLst>
      <p:ext uri="{BB962C8B-B14F-4D97-AF65-F5344CB8AC3E}">
        <p14:creationId xmlns:p14="http://schemas.microsoft.com/office/powerpoint/2010/main" val="329528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002"/>
            <a:ext cx="8229600" cy="1143000"/>
          </a:xfrm>
        </p:spPr>
        <p:txBody>
          <a:bodyPr/>
          <a:lstStyle/>
          <a:p>
            <a:r>
              <a:rPr lang="en-US" dirty="0" smtClean="0"/>
              <a:t>MCC Applications</a:t>
            </a:r>
            <a:endParaRPr lang="en-US" dirty="0"/>
          </a:p>
        </p:txBody>
      </p:sp>
      <p:sp>
        <p:nvSpPr>
          <p:cNvPr id="3" name="Content Placeholder 2"/>
          <p:cNvSpPr>
            <a:spLocks noGrp="1"/>
          </p:cNvSpPr>
          <p:nvPr>
            <p:ph idx="1"/>
          </p:nvPr>
        </p:nvSpPr>
        <p:spPr>
          <a:xfrm>
            <a:off x="457200" y="878075"/>
            <a:ext cx="8229600" cy="5817245"/>
          </a:xfrm>
        </p:spPr>
        <p:txBody>
          <a:bodyPr>
            <a:normAutofit fontScale="85000" lnSpcReduction="10000"/>
          </a:bodyPr>
          <a:lstStyle/>
          <a:p>
            <a:r>
              <a:rPr lang="en-US" dirty="0"/>
              <a:t>Mobile </a:t>
            </a:r>
            <a:r>
              <a:rPr lang="en-US" dirty="0" smtClean="0"/>
              <a:t>Healthcare:</a:t>
            </a:r>
          </a:p>
          <a:p>
            <a:pPr lvl="1"/>
            <a:r>
              <a:rPr lang="en-US" dirty="0" smtClean="0"/>
              <a:t>M</a:t>
            </a:r>
            <a:r>
              <a:rPr lang="en-US" dirty="0"/>
              <a:t>-healthcare is to minimize the limitations of traditional </a:t>
            </a:r>
            <a:r>
              <a:rPr lang="en-US" dirty="0" smtClean="0"/>
              <a:t>medical </a:t>
            </a:r>
            <a:r>
              <a:rPr lang="en-US" dirty="0"/>
              <a:t>treatment (</a:t>
            </a:r>
            <a:r>
              <a:rPr lang="en-US" dirty="0" err="1"/>
              <a:t>eg</a:t>
            </a:r>
            <a:r>
              <a:rPr lang="en-US" dirty="0"/>
              <a:t>. Small storage, security/privacy, </a:t>
            </a:r>
            <a:r>
              <a:rPr lang="en-US" dirty="0" smtClean="0"/>
              <a:t>medical </a:t>
            </a:r>
            <a:r>
              <a:rPr lang="en-US" dirty="0"/>
              <a:t>errors, …</a:t>
            </a:r>
            <a:r>
              <a:rPr lang="en-US" dirty="0" smtClean="0"/>
              <a:t>)</a:t>
            </a:r>
          </a:p>
          <a:p>
            <a:pPr lvl="1"/>
            <a:r>
              <a:rPr lang="en-US" dirty="0" smtClean="0"/>
              <a:t>M</a:t>
            </a:r>
            <a:r>
              <a:rPr lang="en-US" dirty="0"/>
              <a:t>-healthcare provides mobile users with convenient </a:t>
            </a:r>
            <a:r>
              <a:rPr lang="en-US" dirty="0" smtClean="0"/>
              <a:t>access </a:t>
            </a:r>
            <a:r>
              <a:rPr lang="en-US" dirty="0"/>
              <a:t>to resources(</a:t>
            </a:r>
            <a:r>
              <a:rPr lang="en-US" dirty="0" err="1"/>
              <a:t>eg</a:t>
            </a:r>
            <a:r>
              <a:rPr lang="en-US" dirty="0"/>
              <a:t>. medical records</a:t>
            </a:r>
            <a:r>
              <a:rPr lang="en-US" dirty="0" smtClean="0"/>
              <a:t>)</a:t>
            </a:r>
          </a:p>
          <a:p>
            <a:pPr lvl="1"/>
            <a:r>
              <a:rPr lang="en-US" dirty="0" smtClean="0"/>
              <a:t>M</a:t>
            </a:r>
            <a:r>
              <a:rPr lang="en-US" dirty="0"/>
              <a:t>-healthcare offers hospitals and healthcare </a:t>
            </a:r>
            <a:r>
              <a:rPr lang="en-US" dirty="0" smtClean="0"/>
              <a:t>organizations </a:t>
            </a:r>
            <a:r>
              <a:rPr lang="en-US" dirty="0"/>
              <a:t>a variety of on-demand services on </a:t>
            </a:r>
            <a:r>
              <a:rPr lang="en-US" dirty="0" smtClean="0"/>
              <a:t>clouds</a:t>
            </a:r>
          </a:p>
          <a:p>
            <a:pPr lvl="1"/>
            <a:r>
              <a:rPr lang="en-US" dirty="0" smtClean="0"/>
              <a:t>Examples:</a:t>
            </a:r>
          </a:p>
          <a:p>
            <a:pPr lvl="2"/>
            <a:r>
              <a:rPr lang="en-US" dirty="0"/>
              <a:t>Comprehensive health monitoring </a:t>
            </a:r>
            <a:r>
              <a:rPr lang="en-US" dirty="0" smtClean="0"/>
              <a:t>services</a:t>
            </a:r>
          </a:p>
          <a:p>
            <a:pPr lvl="2"/>
            <a:r>
              <a:rPr lang="en-US" dirty="0" smtClean="0"/>
              <a:t>Intelligent </a:t>
            </a:r>
            <a:r>
              <a:rPr lang="en-US" dirty="0"/>
              <a:t>emergency management </a:t>
            </a:r>
            <a:r>
              <a:rPr lang="en-US" dirty="0" smtClean="0"/>
              <a:t>system</a:t>
            </a:r>
          </a:p>
          <a:p>
            <a:pPr lvl="2"/>
            <a:r>
              <a:rPr lang="en-US" dirty="0" smtClean="0"/>
              <a:t>Health</a:t>
            </a:r>
            <a:r>
              <a:rPr lang="en-US" dirty="0"/>
              <a:t>-aware mobile devices (detect pulse-rate, blood </a:t>
            </a:r>
            <a:r>
              <a:rPr lang="en-US" dirty="0" smtClean="0"/>
              <a:t>pressure</a:t>
            </a:r>
            <a:r>
              <a:rPr lang="en-US" dirty="0"/>
              <a:t>, level of </a:t>
            </a:r>
            <a:r>
              <a:rPr lang="en-US" dirty="0" smtClean="0"/>
              <a:t>alcohol </a:t>
            </a:r>
            <a:r>
              <a:rPr lang="en-US" dirty="0" err="1" smtClean="0"/>
              <a:t>etc</a:t>
            </a:r>
            <a:r>
              <a:rPr lang="en-US" dirty="0" smtClean="0"/>
              <a:t>)</a:t>
            </a:r>
          </a:p>
          <a:p>
            <a:pPr lvl="2"/>
            <a:r>
              <a:rPr lang="en-US" dirty="0" smtClean="0"/>
              <a:t>Pervasive </a:t>
            </a:r>
            <a:r>
              <a:rPr lang="en-US" dirty="0"/>
              <a:t>access to healthcare </a:t>
            </a:r>
            <a:r>
              <a:rPr lang="en-US" dirty="0" smtClean="0"/>
              <a:t>information</a:t>
            </a:r>
          </a:p>
          <a:p>
            <a:pPr lvl="2"/>
            <a:r>
              <a:rPr lang="en-US" dirty="0" smtClean="0"/>
              <a:t>Pervasive </a:t>
            </a:r>
            <a:r>
              <a:rPr lang="en-US" dirty="0"/>
              <a:t>lifestyle incentive management (to manage </a:t>
            </a:r>
            <a:r>
              <a:rPr lang="en-US" dirty="0" smtClean="0"/>
              <a:t>healthcare </a:t>
            </a:r>
            <a:r>
              <a:rPr lang="en-US" dirty="0"/>
              <a:t>expenses)</a:t>
            </a:r>
          </a:p>
        </p:txBody>
      </p:sp>
    </p:spTree>
    <p:extLst>
      <p:ext uri="{BB962C8B-B14F-4D97-AF65-F5344CB8AC3E}">
        <p14:creationId xmlns:p14="http://schemas.microsoft.com/office/powerpoint/2010/main" val="910614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58"/>
            <a:ext cx="8229600" cy="1143000"/>
          </a:xfrm>
        </p:spPr>
        <p:txBody>
          <a:bodyPr/>
          <a:lstStyle/>
          <a:p>
            <a:r>
              <a:rPr lang="en-US" dirty="0" smtClean="0"/>
              <a:t>MCC Applications</a:t>
            </a:r>
            <a:endParaRPr lang="en-US" dirty="0"/>
          </a:p>
        </p:txBody>
      </p:sp>
      <p:sp>
        <p:nvSpPr>
          <p:cNvPr id="3" name="Content Placeholder 2"/>
          <p:cNvSpPr>
            <a:spLocks noGrp="1"/>
          </p:cNvSpPr>
          <p:nvPr>
            <p:ph idx="1"/>
          </p:nvPr>
        </p:nvSpPr>
        <p:spPr>
          <a:xfrm>
            <a:off x="457200" y="1417638"/>
            <a:ext cx="8229600" cy="5309043"/>
          </a:xfrm>
        </p:spPr>
        <p:txBody>
          <a:bodyPr>
            <a:normAutofit fontScale="92500"/>
          </a:bodyPr>
          <a:lstStyle/>
          <a:p>
            <a:r>
              <a:rPr lang="en-US" dirty="0" smtClean="0"/>
              <a:t>Mobile Gaming:</a:t>
            </a:r>
          </a:p>
          <a:p>
            <a:pPr lvl="1"/>
            <a:r>
              <a:rPr lang="en-US" dirty="0" smtClean="0"/>
              <a:t>M</a:t>
            </a:r>
            <a:r>
              <a:rPr lang="en-US" dirty="0"/>
              <a:t>-game is a high potential market generating revenues for </a:t>
            </a:r>
            <a:r>
              <a:rPr lang="en-US" dirty="0" smtClean="0"/>
              <a:t>service providers.</a:t>
            </a:r>
          </a:p>
          <a:p>
            <a:pPr lvl="1"/>
            <a:r>
              <a:rPr lang="en-US" dirty="0" smtClean="0"/>
              <a:t>Can </a:t>
            </a:r>
            <a:r>
              <a:rPr lang="en-US" dirty="0"/>
              <a:t>completely offload game engine requiring large </a:t>
            </a:r>
            <a:r>
              <a:rPr lang="en-US" dirty="0" smtClean="0"/>
              <a:t>computing </a:t>
            </a:r>
            <a:r>
              <a:rPr lang="en-US" dirty="0"/>
              <a:t>resource (e.g., graphic rendering) to the server </a:t>
            </a:r>
            <a:r>
              <a:rPr lang="en-US" dirty="0" smtClean="0"/>
              <a:t>in </a:t>
            </a:r>
            <a:r>
              <a:rPr lang="en-US" dirty="0"/>
              <a:t>the </a:t>
            </a:r>
            <a:r>
              <a:rPr lang="en-US" dirty="0" smtClean="0"/>
              <a:t>cloud.</a:t>
            </a:r>
          </a:p>
          <a:p>
            <a:pPr lvl="1"/>
            <a:r>
              <a:rPr lang="en-US" dirty="0" smtClean="0"/>
              <a:t>Offloading </a:t>
            </a:r>
            <a:r>
              <a:rPr lang="en-US" dirty="0"/>
              <a:t>can also save energy and increase game playing </a:t>
            </a:r>
            <a:r>
              <a:rPr lang="en-US" dirty="0" smtClean="0"/>
              <a:t>time </a:t>
            </a:r>
            <a:r>
              <a:rPr lang="en-US" dirty="0"/>
              <a:t>(</a:t>
            </a:r>
            <a:r>
              <a:rPr lang="en-US" dirty="0" err="1"/>
              <a:t>eg</a:t>
            </a:r>
            <a:r>
              <a:rPr lang="en-US" dirty="0"/>
              <a:t>. MAUI allows fine-grained energy-aware offloading </a:t>
            </a:r>
            <a:r>
              <a:rPr lang="en-US" dirty="0" smtClean="0"/>
              <a:t>of </a:t>
            </a:r>
            <a:r>
              <a:rPr lang="en-US" dirty="0"/>
              <a:t>mobile codes to a cloud</a:t>
            </a:r>
            <a:r>
              <a:rPr lang="en-US" dirty="0" smtClean="0"/>
              <a:t>)</a:t>
            </a:r>
          </a:p>
          <a:p>
            <a:pPr lvl="1"/>
            <a:r>
              <a:rPr lang="en-US" dirty="0" smtClean="0"/>
              <a:t>Rendering </a:t>
            </a:r>
            <a:r>
              <a:rPr lang="en-US" dirty="0"/>
              <a:t>adaptation technique can dynamically adjust the </a:t>
            </a:r>
            <a:r>
              <a:rPr lang="en-US" dirty="0" smtClean="0"/>
              <a:t>game </a:t>
            </a:r>
            <a:r>
              <a:rPr lang="en-US" dirty="0"/>
              <a:t>rendering parameters based on communication </a:t>
            </a:r>
            <a:r>
              <a:rPr lang="en-US" dirty="0" smtClean="0"/>
              <a:t>constraints </a:t>
            </a:r>
            <a:r>
              <a:rPr lang="en-US" dirty="0"/>
              <a:t>and gamers’ demands</a:t>
            </a:r>
          </a:p>
        </p:txBody>
      </p:sp>
    </p:spTree>
    <p:extLst>
      <p:ext uri="{BB962C8B-B14F-4D97-AF65-F5344CB8AC3E}">
        <p14:creationId xmlns:p14="http://schemas.microsoft.com/office/powerpoint/2010/main" val="4231118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82"/>
            <a:ext cx="8229600" cy="1143000"/>
          </a:xfrm>
        </p:spPr>
        <p:txBody>
          <a:bodyPr/>
          <a:lstStyle/>
          <a:p>
            <a:r>
              <a:rPr lang="en-US" dirty="0" smtClean="0"/>
              <a:t>MCC Applications</a:t>
            </a:r>
            <a:endParaRPr lang="en-US" dirty="0"/>
          </a:p>
        </p:txBody>
      </p:sp>
      <p:sp>
        <p:nvSpPr>
          <p:cNvPr id="3" name="Content Placeholder 2"/>
          <p:cNvSpPr>
            <a:spLocks noGrp="1"/>
          </p:cNvSpPr>
          <p:nvPr>
            <p:ph idx="1"/>
          </p:nvPr>
        </p:nvSpPr>
        <p:spPr>
          <a:xfrm>
            <a:off x="250843" y="1119718"/>
            <a:ext cx="8654073" cy="5606963"/>
          </a:xfrm>
        </p:spPr>
        <p:txBody>
          <a:bodyPr/>
          <a:lstStyle/>
          <a:p>
            <a:r>
              <a:rPr lang="en-US" dirty="0" smtClean="0"/>
              <a:t>Assistive technologies:</a:t>
            </a:r>
          </a:p>
          <a:p>
            <a:pPr lvl="1"/>
            <a:r>
              <a:rPr lang="en-US" dirty="0" smtClean="0"/>
              <a:t>Pedestrian crossing guide for blind and visually-impaired</a:t>
            </a:r>
          </a:p>
          <a:p>
            <a:pPr lvl="1"/>
            <a:r>
              <a:rPr lang="en-US" dirty="0" smtClean="0"/>
              <a:t>Mobile currency reader for blind and visually impaired</a:t>
            </a:r>
          </a:p>
          <a:p>
            <a:pPr lvl="1"/>
            <a:r>
              <a:rPr lang="en-US" dirty="0" smtClean="0"/>
              <a:t>Lecture transcription for hearing impaired students</a:t>
            </a:r>
          </a:p>
          <a:p>
            <a:r>
              <a:rPr lang="en-US" dirty="0" smtClean="0"/>
              <a:t>Other applications:</a:t>
            </a:r>
          </a:p>
          <a:p>
            <a:pPr lvl="1"/>
            <a:r>
              <a:rPr lang="en-US" dirty="0" smtClean="0"/>
              <a:t>Sharing photos/videos</a:t>
            </a:r>
          </a:p>
          <a:p>
            <a:pPr lvl="1"/>
            <a:r>
              <a:rPr lang="en-US" dirty="0" smtClean="0"/>
              <a:t>Keyword-based, voice-based, tag-based searching</a:t>
            </a:r>
          </a:p>
          <a:p>
            <a:pPr lvl="1"/>
            <a:r>
              <a:rPr lang="en-US" dirty="0" smtClean="0"/>
              <a:t>Monitoring a house, smart home systems</a:t>
            </a:r>
          </a:p>
          <a:p>
            <a:pPr lvl="1"/>
            <a:r>
              <a:rPr lang="en-US" dirty="0" smtClean="0"/>
              <a:t>…</a:t>
            </a:r>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098909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38"/>
            <a:ext cx="8229600" cy="1143000"/>
          </a:xfrm>
        </p:spPr>
        <p:txBody>
          <a:bodyPr/>
          <a:lstStyle/>
          <a:p>
            <a:r>
              <a:rPr lang="en-US" dirty="0" smtClean="0"/>
              <a:t>MCC Issues</a:t>
            </a:r>
            <a:endParaRPr lang="en-US" dirty="0"/>
          </a:p>
        </p:txBody>
      </p:sp>
      <p:sp>
        <p:nvSpPr>
          <p:cNvPr id="3" name="Content Placeholder 2"/>
          <p:cNvSpPr>
            <a:spLocks noGrp="1"/>
          </p:cNvSpPr>
          <p:nvPr>
            <p:ph idx="1"/>
          </p:nvPr>
        </p:nvSpPr>
        <p:spPr>
          <a:xfrm>
            <a:off x="266520" y="1182437"/>
            <a:ext cx="8638396" cy="5544243"/>
          </a:xfrm>
        </p:spPr>
        <p:txBody>
          <a:bodyPr>
            <a:normAutofit/>
          </a:bodyPr>
          <a:lstStyle/>
          <a:p>
            <a:r>
              <a:rPr lang="en-US" dirty="0" smtClean="0"/>
              <a:t>Mobile communication issues:</a:t>
            </a:r>
          </a:p>
          <a:p>
            <a:pPr lvl="1"/>
            <a:r>
              <a:rPr lang="en-US" dirty="0" smtClean="0"/>
              <a:t>Low bandwidth: One of the biggest issues, because the radio resource for wireless networks is much more scarce than wired networks</a:t>
            </a:r>
          </a:p>
          <a:p>
            <a:pPr lvl="1"/>
            <a:r>
              <a:rPr lang="en-US" dirty="0" smtClean="0"/>
              <a:t>Service availability: Mobile users may not be able to connect to the cloud to obtain a service due to traffic congestion, network failures, mobile signal strength problems</a:t>
            </a:r>
          </a:p>
          <a:p>
            <a:pPr lvl="1"/>
            <a:r>
              <a:rPr lang="en-US" dirty="0" smtClean="0"/>
              <a:t>Heterogeneity: Handling wireless connectivity with highly heterogeneous networks to satisfy MCC requirements (always-on connectivity, on-demand scalability, energy efficiency) is a difficult problem</a:t>
            </a:r>
          </a:p>
          <a:p>
            <a:pPr lvl="1"/>
            <a:endParaRPr lang="en-US" dirty="0"/>
          </a:p>
        </p:txBody>
      </p:sp>
    </p:spTree>
    <p:extLst>
      <p:ext uri="{BB962C8B-B14F-4D97-AF65-F5344CB8AC3E}">
        <p14:creationId xmlns:p14="http://schemas.microsoft.com/office/powerpoint/2010/main" val="1395238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238"/>
            <a:ext cx="8229600" cy="1143000"/>
          </a:xfrm>
        </p:spPr>
        <p:txBody>
          <a:bodyPr/>
          <a:lstStyle/>
          <a:p>
            <a:r>
              <a:rPr lang="en-US" dirty="0" smtClean="0"/>
              <a:t>MCC Issues</a:t>
            </a:r>
            <a:endParaRPr lang="en-US" dirty="0"/>
          </a:p>
        </p:txBody>
      </p:sp>
      <p:sp>
        <p:nvSpPr>
          <p:cNvPr id="3" name="Content Placeholder 2"/>
          <p:cNvSpPr>
            <a:spLocks noGrp="1"/>
          </p:cNvSpPr>
          <p:nvPr>
            <p:ph idx="1"/>
          </p:nvPr>
        </p:nvSpPr>
        <p:spPr>
          <a:xfrm>
            <a:off x="457200" y="1505271"/>
            <a:ext cx="8229600" cy="5158689"/>
          </a:xfrm>
        </p:spPr>
        <p:txBody>
          <a:bodyPr/>
          <a:lstStyle/>
          <a:p>
            <a:r>
              <a:rPr lang="en-US" dirty="0" smtClean="0"/>
              <a:t>Computing issues:</a:t>
            </a:r>
          </a:p>
          <a:p>
            <a:pPr marL="457200" lvl="1" indent="0">
              <a:buNone/>
            </a:pPr>
            <a:r>
              <a:rPr lang="en-US" dirty="0" smtClean="0"/>
              <a:t>Computation offloading: </a:t>
            </a:r>
          </a:p>
          <a:p>
            <a:pPr marL="1371600" lvl="2" indent="-514350"/>
            <a:r>
              <a:rPr lang="en-US" dirty="0" smtClean="0"/>
              <a:t>One of the main features of MCC</a:t>
            </a:r>
          </a:p>
          <a:p>
            <a:pPr marL="1371600" lvl="2" indent="-514350"/>
            <a:r>
              <a:rPr lang="en-US" dirty="0" smtClean="0"/>
              <a:t>Offloading is not always effective in saving energy</a:t>
            </a:r>
          </a:p>
          <a:p>
            <a:pPr marL="1371600" lvl="2" indent="-514350"/>
            <a:r>
              <a:rPr lang="en-US" dirty="0"/>
              <a:t>It is critical to determine whether to offload and which </a:t>
            </a:r>
            <a:r>
              <a:rPr lang="en-US" dirty="0" smtClean="0"/>
              <a:t>portions </a:t>
            </a:r>
            <a:r>
              <a:rPr lang="en-US" dirty="0"/>
              <a:t>of the service codes to </a:t>
            </a:r>
            <a:r>
              <a:rPr lang="en-US" dirty="0" smtClean="0"/>
              <a:t>offload</a:t>
            </a:r>
            <a:endParaRPr lang="en-US" dirty="0"/>
          </a:p>
          <a:p>
            <a:pPr marL="1200150" lvl="2" indent="-342900"/>
            <a:r>
              <a:rPr lang="en-US" dirty="0" smtClean="0"/>
              <a:t>Two types: </a:t>
            </a:r>
          </a:p>
          <a:p>
            <a:pPr marL="1657350" lvl="3" indent="-342900"/>
            <a:r>
              <a:rPr lang="en-US" dirty="0" smtClean="0"/>
              <a:t>Offloading in a static environment </a:t>
            </a:r>
          </a:p>
          <a:p>
            <a:pPr marL="1657350" lvl="3" indent="-342900"/>
            <a:r>
              <a:rPr lang="en-US" dirty="0" smtClean="0"/>
              <a:t>Offloading in a dynamic environment</a:t>
            </a:r>
          </a:p>
          <a:p>
            <a:pPr marL="1371600" lvl="2" indent="-514350"/>
            <a:endParaRPr lang="en-US" dirty="0" smtClean="0"/>
          </a:p>
          <a:p>
            <a:pPr lvl="1"/>
            <a:endParaRPr lang="en-US" dirty="0"/>
          </a:p>
        </p:txBody>
      </p:sp>
    </p:spTree>
    <p:extLst>
      <p:ext uri="{BB962C8B-B14F-4D97-AF65-F5344CB8AC3E}">
        <p14:creationId xmlns:p14="http://schemas.microsoft.com/office/powerpoint/2010/main" val="2732624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Computation Offloading Approaches in a Static Environment</a:t>
            </a:r>
            <a:endParaRPr lang="en-US" dirty="0"/>
          </a:p>
        </p:txBody>
      </p:sp>
      <p:sp>
        <p:nvSpPr>
          <p:cNvPr id="3" name="Content Placeholder 2"/>
          <p:cNvSpPr>
            <a:spLocks noGrp="1"/>
          </p:cNvSpPr>
          <p:nvPr>
            <p:ph idx="1"/>
          </p:nvPr>
        </p:nvSpPr>
        <p:spPr>
          <a:xfrm>
            <a:off x="457200" y="1866760"/>
            <a:ext cx="8229600" cy="4525963"/>
          </a:xfrm>
        </p:spPr>
        <p:txBody>
          <a:bodyPr>
            <a:normAutofit fontScale="92500" lnSpcReduction="20000"/>
          </a:bodyPr>
          <a:lstStyle/>
          <a:p>
            <a:r>
              <a:rPr lang="en-US" dirty="0"/>
              <a:t>Kumar and Lu </a:t>
            </a:r>
            <a:r>
              <a:rPr lang="en-US" dirty="0" smtClean="0"/>
              <a:t>suggest </a:t>
            </a:r>
            <a:r>
              <a:rPr lang="en-US" dirty="0"/>
              <a:t>a program partitioning based </a:t>
            </a:r>
            <a:r>
              <a:rPr lang="en-US" dirty="0" smtClean="0"/>
              <a:t> on </a:t>
            </a:r>
            <a:r>
              <a:rPr lang="en-US" dirty="0"/>
              <a:t>estimation of energy consumption before </a:t>
            </a:r>
            <a:r>
              <a:rPr lang="en-US" dirty="0" smtClean="0"/>
              <a:t>execution </a:t>
            </a:r>
          </a:p>
          <a:p>
            <a:r>
              <a:rPr lang="en-US" dirty="0" smtClean="0"/>
              <a:t>Optimal </a:t>
            </a:r>
            <a:r>
              <a:rPr lang="en-US" dirty="0"/>
              <a:t>program partitioning for offloading is </a:t>
            </a:r>
            <a:r>
              <a:rPr lang="en-US" dirty="0" smtClean="0"/>
              <a:t>dynamically </a:t>
            </a:r>
            <a:r>
              <a:rPr lang="en-US" dirty="0"/>
              <a:t>calculated based on the trade-off between </a:t>
            </a:r>
            <a:r>
              <a:rPr lang="en-US" dirty="0" smtClean="0"/>
              <a:t>the </a:t>
            </a:r>
            <a:r>
              <a:rPr lang="en-US" dirty="0"/>
              <a:t>communication and computation costs at run time.</a:t>
            </a:r>
          </a:p>
          <a:p>
            <a:endParaRPr lang="en-US" dirty="0"/>
          </a:p>
          <a:p>
            <a:pPr marL="0" indent="0">
              <a:buNone/>
            </a:pPr>
            <a:r>
              <a:rPr lang="en-US" dirty="0" smtClean="0"/>
              <a:t>K</a:t>
            </a:r>
            <a:r>
              <a:rPr lang="en-US" dirty="0"/>
              <a:t>. Kumar and Y. Lu</a:t>
            </a:r>
            <a:r>
              <a:rPr lang="en-US" dirty="0" smtClean="0"/>
              <a:t>, “</a:t>
            </a:r>
            <a:r>
              <a:rPr lang="en-US" dirty="0"/>
              <a:t>Cloud Computing for Mobile </a:t>
            </a:r>
            <a:r>
              <a:rPr lang="en-US" dirty="0" smtClean="0"/>
              <a:t>Users</a:t>
            </a:r>
            <a:r>
              <a:rPr lang="en-US" dirty="0"/>
              <a:t>: Can Offloading Computation Save Energy,” </a:t>
            </a:r>
          </a:p>
          <a:p>
            <a:pPr marL="0" indent="0">
              <a:buNone/>
            </a:pPr>
            <a:r>
              <a:rPr lang="en-US" dirty="0" smtClean="0"/>
              <a:t>IEEE </a:t>
            </a:r>
            <a:r>
              <a:rPr lang="en-US" dirty="0"/>
              <a:t>Computer, vol. 43, no. 4, April 2010.</a:t>
            </a:r>
          </a:p>
        </p:txBody>
      </p:sp>
    </p:spTree>
    <p:extLst>
      <p:ext uri="{BB962C8B-B14F-4D97-AF65-F5344CB8AC3E}">
        <p14:creationId xmlns:p14="http://schemas.microsoft.com/office/powerpoint/2010/main" val="1657049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Mobile Cloud Computing?</a:t>
            </a:r>
            <a:endParaRPr lang="en-US" dirty="0"/>
          </a:p>
        </p:txBody>
      </p:sp>
      <p:sp>
        <p:nvSpPr>
          <p:cNvPr id="3" name="Content Placeholder 2"/>
          <p:cNvSpPr>
            <a:spLocks noGrp="1"/>
          </p:cNvSpPr>
          <p:nvPr>
            <p:ph idx="1"/>
          </p:nvPr>
        </p:nvSpPr>
        <p:spPr>
          <a:xfrm>
            <a:off x="194676" y="1600200"/>
            <a:ext cx="8714090" cy="5083974"/>
          </a:xfrm>
        </p:spPr>
        <p:txBody>
          <a:bodyPr>
            <a:normAutofit/>
          </a:bodyPr>
          <a:lstStyle/>
          <a:p>
            <a:pPr indent="0" algn="just">
              <a:buNone/>
            </a:pPr>
            <a:r>
              <a:rPr lang="en-US" i="1" dirty="0" smtClean="0">
                <a:solidFill>
                  <a:srgbClr val="FF0000"/>
                </a:solidFill>
              </a:rPr>
              <a:t>Mobile cloud computing (MCC) </a:t>
            </a:r>
            <a:r>
              <a:rPr lang="en-US" dirty="0" smtClean="0"/>
              <a:t>at its simplest, refers to an infrastructure where both the data storage and data processing happen outside of the mobile device. </a:t>
            </a:r>
            <a:endParaRPr lang="en-US" dirty="0"/>
          </a:p>
          <a:p>
            <a:pPr indent="0" algn="just">
              <a:buNone/>
            </a:pPr>
            <a:r>
              <a:rPr lang="en-US" dirty="0" smtClean="0"/>
              <a:t>Mobile cloud applications move the computing power and data storage away from the mobile devices and into powerful and centralized computing platforms located in clouds, which are then accessed over the wireless connection based on a thin native client.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Static Environment</a:t>
            </a:r>
          </a:p>
        </p:txBody>
      </p:sp>
      <p:sp>
        <p:nvSpPr>
          <p:cNvPr id="3" name="Content Placeholder 2"/>
          <p:cNvSpPr>
            <a:spLocks noGrp="1"/>
          </p:cNvSpPr>
          <p:nvPr>
            <p:ph idx="1"/>
          </p:nvPr>
        </p:nvSpPr>
        <p:spPr>
          <a:xfrm>
            <a:off x="457200" y="1741320"/>
            <a:ext cx="8229600" cy="4525963"/>
          </a:xfrm>
        </p:spPr>
        <p:txBody>
          <a:bodyPr>
            <a:normAutofit fontScale="85000" lnSpcReduction="20000"/>
          </a:bodyPr>
          <a:lstStyle/>
          <a:p>
            <a:r>
              <a:rPr lang="en-US" dirty="0"/>
              <a:t>Li et al. present an offloading scheme based on profiling </a:t>
            </a:r>
            <a:r>
              <a:rPr lang="en-US" dirty="0" smtClean="0"/>
              <a:t>information </a:t>
            </a:r>
            <a:r>
              <a:rPr lang="en-US" dirty="0"/>
              <a:t>about computation time and data sharing </a:t>
            </a:r>
            <a:r>
              <a:rPr lang="en-US" dirty="0" smtClean="0"/>
              <a:t>at the </a:t>
            </a:r>
            <a:r>
              <a:rPr lang="en-US" dirty="0"/>
              <a:t>level of procedure </a:t>
            </a:r>
            <a:r>
              <a:rPr lang="en-US" dirty="0" smtClean="0"/>
              <a:t>calls.</a:t>
            </a:r>
          </a:p>
          <a:p>
            <a:r>
              <a:rPr lang="en-US" dirty="0" smtClean="0"/>
              <a:t>A </a:t>
            </a:r>
            <a:r>
              <a:rPr lang="en-US" dirty="0"/>
              <a:t>cost graph is constructed and a branch-and-</a:t>
            </a:r>
            <a:r>
              <a:rPr lang="en-US" dirty="0" smtClean="0"/>
              <a:t>bound algorithm </a:t>
            </a:r>
            <a:r>
              <a:rPr lang="en-US" dirty="0"/>
              <a:t>is applied to minimize the total energy </a:t>
            </a:r>
            <a:r>
              <a:rPr lang="en-US" dirty="0" smtClean="0"/>
              <a:t>consumption </a:t>
            </a:r>
            <a:r>
              <a:rPr lang="en-US" dirty="0"/>
              <a:t>of computation and the total data </a:t>
            </a:r>
            <a:r>
              <a:rPr lang="en-US" dirty="0" smtClean="0"/>
              <a:t>communication </a:t>
            </a:r>
            <a:r>
              <a:rPr lang="en-US" dirty="0"/>
              <a:t>cost.</a:t>
            </a:r>
          </a:p>
          <a:p>
            <a:endParaRPr lang="en-US" dirty="0"/>
          </a:p>
          <a:p>
            <a:pPr marL="0" indent="0">
              <a:buNone/>
            </a:pPr>
            <a:r>
              <a:rPr lang="en-US" dirty="0" smtClean="0"/>
              <a:t>Z</a:t>
            </a:r>
            <a:r>
              <a:rPr lang="en-US" dirty="0"/>
              <a:t>. Li, C. Wang, and R. </a:t>
            </a:r>
            <a:r>
              <a:rPr lang="en-US" dirty="0" err="1"/>
              <a:t>Xu</a:t>
            </a:r>
            <a:r>
              <a:rPr lang="en-US" dirty="0"/>
              <a:t>, “Computation offloading to </a:t>
            </a:r>
            <a:r>
              <a:rPr lang="en-US" dirty="0" smtClean="0"/>
              <a:t>save </a:t>
            </a:r>
            <a:r>
              <a:rPr lang="en-US" dirty="0"/>
              <a:t>energy on handheld devices: a partition scheme,” in </a:t>
            </a:r>
            <a:r>
              <a:rPr lang="en-US" dirty="0" err="1" smtClean="0"/>
              <a:t>Proc</a:t>
            </a:r>
            <a:r>
              <a:rPr lang="en-US" dirty="0" smtClean="0"/>
              <a:t> </a:t>
            </a:r>
            <a:r>
              <a:rPr lang="en-US" dirty="0"/>
              <a:t>2001 Intl </a:t>
            </a:r>
            <a:r>
              <a:rPr lang="en-US" dirty="0" err="1"/>
              <a:t>Conf</a:t>
            </a:r>
            <a:r>
              <a:rPr lang="en-US" dirty="0"/>
              <a:t> on Compilers, architecture, and </a:t>
            </a:r>
            <a:r>
              <a:rPr lang="en-US" dirty="0" smtClean="0"/>
              <a:t>synthesis </a:t>
            </a:r>
            <a:r>
              <a:rPr lang="en-US" dirty="0"/>
              <a:t>for embedded systems (CASES), pp. 238-246, </a:t>
            </a:r>
            <a:r>
              <a:rPr lang="en-US" dirty="0" smtClean="0"/>
              <a:t>Nov </a:t>
            </a:r>
            <a:r>
              <a:rPr lang="en-US" dirty="0"/>
              <a:t>2001.</a:t>
            </a:r>
          </a:p>
        </p:txBody>
      </p:sp>
    </p:spTree>
    <p:extLst>
      <p:ext uri="{BB962C8B-B14F-4D97-AF65-F5344CB8AC3E}">
        <p14:creationId xmlns:p14="http://schemas.microsoft.com/office/powerpoint/2010/main" val="2159118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Static Environment</a:t>
            </a:r>
          </a:p>
        </p:txBody>
      </p:sp>
      <p:sp>
        <p:nvSpPr>
          <p:cNvPr id="3" name="Content Placeholder 2"/>
          <p:cNvSpPr>
            <a:spLocks noGrp="1"/>
          </p:cNvSpPr>
          <p:nvPr>
            <p:ph idx="1"/>
          </p:nvPr>
        </p:nvSpPr>
        <p:spPr>
          <a:xfrm>
            <a:off x="457200" y="1819720"/>
            <a:ext cx="8229600" cy="4525963"/>
          </a:xfrm>
        </p:spPr>
        <p:txBody>
          <a:bodyPr>
            <a:normAutofit fontScale="77500" lnSpcReduction="20000"/>
          </a:bodyPr>
          <a:lstStyle/>
          <a:p>
            <a:r>
              <a:rPr lang="en-US" dirty="0"/>
              <a:t>Chen et al. present an approach to decide which </a:t>
            </a:r>
            <a:r>
              <a:rPr lang="en-US" dirty="0" smtClean="0"/>
              <a:t>components of </a:t>
            </a:r>
            <a:r>
              <a:rPr lang="en-US" dirty="0"/>
              <a:t>Java programs should be </a:t>
            </a:r>
            <a:r>
              <a:rPr lang="en-US" dirty="0" smtClean="0"/>
              <a:t>offloaded.</a:t>
            </a:r>
          </a:p>
          <a:p>
            <a:r>
              <a:rPr lang="en-US" dirty="0" smtClean="0"/>
              <a:t>First </a:t>
            </a:r>
            <a:r>
              <a:rPr lang="en-US" dirty="0"/>
              <a:t>divide a Java program into methods and compute </a:t>
            </a:r>
            <a:r>
              <a:rPr lang="en-US" dirty="0" smtClean="0"/>
              <a:t>execution </a:t>
            </a:r>
            <a:r>
              <a:rPr lang="en-US" dirty="0"/>
              <a:t>costs for these </a:t>
            </a:r>
            <a:r>
              <a:rPr lang="en-US" dirty="0" smtClean="0"/>
              <a:t>methods.</a:t>
            </a:r>
          </a:p>
          <a:p>
            <a:r>
              <a:rPr lang="en-US" dirty="0" smtClean="0"/>
              <a:t>Then </a:t>
            </a:r>
            <a:r>
              <a:rPr lang="en-US" dirty="0"/>
              <a:t>compare the local execution costs of each method with </a:t>
            </a:r>
            <a:r>
              <a:rPr lang="en-US" dirty="0" smtClean="0"/>
              <a:t>the </a:t>
            </a:r>
            <a:r>
              <a:rPr lang="en-US" dirty="0"/>
              <a:t>estimated remote execution costs to make an optimal </a:t>
            </a:r>
            <a:r>
              <a:rPr lang="en-US" dirty="0" smtClean="0"/>
              <a:t>execution </a:t>
            </a:r>
            <a:r>
              <a:rPr lang="en-US" dirty="0"/>
              <a:t>decision.</a:t>
            </a:r>
          </a:p>
          <a:p>
            <a:pPr marL="0" indent="0">
              <a:buNone/>
            </a:pPr>
            <a:endParaRPr lang="en-US" dirty="0" smtClean="0"/>
          </a:p>
          <a:p>
            <a:pPr marL="0" indent="0">
              <a:buNone/>
            </a:pPr>
            <a:r>
              <a:rPr lang="en-US" dirty="0" smtClean="0"/>
              <a:t>G</a:t>
            </a:r>
            <a:r>
              <a:rPr lang="en-US" dirty="0"/>
              <a:t>. Chen, B. T. Kang, M. </a:t>
            </a:r>
            <a:r>
              <a:rPr lang="en-US" dirty="0" err="1"/>
              <a:t>Kandermir</a:t>
            </a:r>
            <a:r>
              <a:rPr lang="en-US" dirty="0"/>
              <a:t>, N. </a:t>
            </a:r>
            <a:r>
              <a:rPr lang="en-US" dirty="0" err="1"/>
              <a:t>Vijaykrishnan</a:t>
            </a:r>
            <a:r>
              <a:rPr lang="en-US" dirty="0"/>
              <a:t>, M. J. </a:t>
            </a:r>
            <a:r>
              <a:rPr lang="en-US" dirty="0" smtClean="0"/>
              <a:t>Irwin</a:t>
            </a:r>
            <a:r>
              <a:rPr lang="en-US" dirty="0"/>
              <a:t>, and R. </a:t>
            </a:r>
            <a:r>
              <a:rPr lang="en-US" dirty="0" err="1"/>
              <a:t>Chandranouli</a:t>
            </a:r>
            <a:r>
              <a:rPr lang="en-US" dirty="0"/>
              <a:t>, “Studying energy trade offs in </a:t>
            </a:r>
            <a:r>
              <a:rPr lang="en-US" dirty="0" smtClean="0"/>
              <a:t>offloading </a:t>
            </a:r>
            <a:r>
              <a:rPr lang="en-US" dirty="0"/>
              <a:t>computation/compilation in Java-enabled mobile </a:t>
            </a:r>
            <a:r>
              <a:rPr lang="en-US" dirty="0" smtClean="0"/>
              <a:t>devices</a:t>
            </a:r>
            <a:r>
              <a:rPr lang="en-US" dirty="0"/>
              <a:t>,” IEEE Transactions on Parallel and Distributed </a:t>
            </a:r>
            <a:r>
              <a:rPr lang="en-US" dirty="0" smtClean="0"/>
              <a:t>Systems</a:t>
            </a:r>
            <a:r>
              <a:rPr lang="en-US" dirty="0"/>
              <a:t>, 15(9):795-806, Sept 2004.</a:t>
            </a:r>
          </a:p>
        </p:txBody>
      </p:sp>
    </p:spTree>
    <p:extLst>
      <p:ext uri="{BB962C8B-B14F-4D97-AF65-F5344CB8AC3E}">
        <p14:creationId xmlns:p14="http://schemas.microsoft.com/office/powerpoint/2010/main" val="1297555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Static Environment</a:t>
            </a:r>
          </a:p>
        </p:txBody>
      </p:sp>
      <p:sp>
        <p:nvSpPr>
          <p:cNvPr id="3" name="Content Placeholder 2"/>
          <p:cNvSpPr>
            <a:spLocks noGrp="1"/>
          </p:cNvSpPr>
          <p:nvPr>
            <p:ph idx="1"/>
          </p:nvPr>
        </p:nvSpPr>
        <p:spPr>
          <a:xfrm>
            <a:off x="441522" y="1725640"/>
            <a:ext cx="8229600" cy="4812883"/>
          </a:xfrm>
        </p:spPr>
        <p:txBody>
          <a:bodyPr>
            <a:normAutofit fontScale="70000" lnSpcReduction="20000"/>
          </a:bodyPr>
          <a:lstStyle/>
          <a:p>
            <a:r>
              <a:rPr lang="en-US" dirty="0"/>
              <a:t>Wang and Li propose a polynomial time algorithm to find an optimal </a:t>
            </a:r>
            <a:r>
              <a:rPr lang="en-US" dirty="0" smtClean="0"/>
              <a:t>program </a:t>
            </a:r>
            <a:r>
              <a:rPr lang="en-US" dirty="0"/>
              <a:t>partition</a:t>
            </a:r>
            <a:r>
              <a:rPr lang="en-US" dirty="0" smtClean="0"/>
              <a:t>.</a:t>
            </a:r>
          </a:p>
          <a:p>
            <a:r>
              <a:rPr lang="en-US" dirty="0" smtClean="0"/>
              <a:t> </a:t>
            </a:r>
            <a:r>
              <a:rPr lang="en-US" dirty="0"/>
              <a:t>First partition a program into distributed subprograms by producing a </a:t>
            </a:r>
            <a:r>
              <a:rPr lang="en-US" dirty="0" smtClean="0"/>
              <a:t>program abstraction.</a:t>
            </a:r>
          </a:p>
          <a:p>
            <a:r>
              <a:rPr lang="en-US" dirty="0" smtClean="0"/>
              <a:t>Then</a:t>
            </a:r>
            <a:r>
              <a:rPr lang="en-US" dirty="0"/>
              <a:t>, task allocations and data transfer of the abstract memory </a:t>
            </a:r>
            <a:r>
              <a:rPr lang="en-US" dirty="0" smtClean="0"/>
              <a:t>locations </a:t>
            </a:r>
            <a:r>
              <a:rPr lang="en-US" dirty="0"/>
              <a:t>are determined subject to the control and data flow defined </a:t>
            </a:r>
            <a:r>
              <a:rPr lang="en-US" dirty="0" smtClean="0"/>
              <a:t>over </a:t>
            </a:r>
            <a:r>
              <a:rPr lang="en-US" dirty="0"/>
              <a:t>the </a:t>
            </a:r>
            <a:r>
              <a:rPr lang="en-US" dirty="0" smtClean="0"/>
              <a:t>abstraction.</a:t>
            </a:r>
          </a:p>
          <a:p>
            <a:r>
              <a:rPr lang="en-US" dirty="0" smtClean="0"/>
              <a:t>The </a:t>
            </a:r>
            <a:r>
              <a:rPr lang="en-US" dirty="0"/>
              <a:t>abstraction is divided into clusters and a heuristic algorithm is </a:t>
            </a:r>
            <a:r>
              <a:rPr lang="en-US" dirty="0" smtClean="0"/>
              <a:t>applied </a:t>
            </a:r>
            <a:r>
              <a:rPr lang="en-US" dirty="0"/>
              <a:t>to find the optimal partition to minimize the execution cost of </a:t>
            </a:r>
            <a:r>
              <a:rPr lang="en-US" dirty="0" smtClean="0"/>
              <a:t>the program.</a:t>
            </a:r>
          </a:p>
          <a:p>
            <a:endParaRPr lang="en-US" dirty="0"/>
          </a:p>
          <a:p>
            <a:pPr marL="0" indent="0">
              <a:buNone/>
            </a:pPr>
            <a:r>
              <a:rPr lang="en-US" dirty="0" smtClean="0"/>
              <a:t>C</a:t>
            </a:r>
            <a:r>
              <a:rPr lang="en-US" dirty="0"/>
              <a:t>. Wang and Z. Li, “A computation offloading scheme on handheld </a:t>
            </a:r>
            <a:r>
              <a:rPr lang="en-US" dirty="0" smtClean="0"/>
              <a:t>devices</a:t>
            </a:r>
            <a:r>
              <a:rPr lang="en-US" dirty="0"/>
              <a:t>,” Journal of Parallel and Distributed Computing, Special issue </a:t>
            </a:r>
            <a:r>
              <a:rPr lang="en-US" dirty="0" smtClean="0"/>
              <a:t>on </a:t>
            </a:r>
            <a:r>
              <a:rPr lang="en-US" dirty="0"/>
              <a:t>middleware, 64(6):740-746. June 2004.</a:t>
            </a:r>
          </a:p>
        </p:txBody>
      </p:sp>
    </p:spTree>
    <p:extLst>
      <p:ext uri="{BB962C8B-B14F-4D97-AF65-F5344CB8AC3E}">
        <p14:creationId xmlns:p14="http://schemas.microsoft.com/office/powerpoint/2010/main" val="831035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Static Environment</a:t>
            </a:r>
          </a:p>
        </p:txBody>
      </p:sp>
      <p:sp>
        <p:nvSpPr>
          <p:cNvPr id="3" name="Content Placeholder 2"/>
          <p:cNvSpPr>
            <a:spLocks noGrp="1"/>
          </p:cNvSpPr>
          <p:nvPr>
            <p:ph idx="1"/>
          </p:nvPr>
        </p:nvSpPr>
        <p:spPr>
          <a:xfrm>
            <a:off x="457200" y="1929480"/>
            <a:ext cx="8229600" cy="4525963"/>
          </a:xfrm>
        </p:spPr>
        <p:txBody>
          <a:bodyPr>
            <a:normAutofit fontScale="85000" lnSpcReduction="20000"/>
          </a:bodyPr>
          <a:lstStyle/>
          <a:p>
            <a:r>
              <a:rPr lang="en-US" dirty="0"/>
              <a:t>Hunt and Scott present an automatic distributed </a:t>
            </a:r>
            <a:r>
              <a:rPr lang="en-US" dirty="0" smtClean="0"/>
              <a:t>partitioning </a:t>
            </a:r>
            <a:r>
              <a:rPr lang="en-US" dirty="0"/>
              <a:t>system (ADPS) called </a:t>
            </a:r>
            <a:r>
              <a:rPr lang="en-US" dirty="0" err="1"/>
              <a:t>Coign</a:t>
            </a:r>
            <a:r>
              <a:rPr lang="en-US" dirty="0"/>
              <a:t>, which </a:t>
            </a:r>
            <a:r>
              <a:rPr lang="en-US" dirty="0" smtClean="0"/>
              <a:t>automatically </a:t>
            </a:r>
            <a:r>
              <a:rPr lang="en-US" dirty="0"/>
              <a:t>transforms a program into distributed </a:t>
            </a:r>
            <a:r>
              <a:rPr lang="en-US" dirty="0" smtClean="0"/>
              <a:t>applications </a:t>
            </a:r>
            <a:r>
              <a:rPr lang="en-US" dirty="0"/>
              <a:t>without accessing the source </a:t>
            </a:r>
            <a:r>
              <a:rPr lang="en-US" dirty="0" smtClean="0"/>
              <a:t>codes.</a:t>
            </a:r>
          </a:p>
          <a:p>
            <a:r>
              <a:rPr lang="en-US" dirty="0" err="1" smtClean="0"/>
              <a:t>Coign</a:t>
            </a:r>
            <a:r>
              <a:rPr lang="en-US" dirty="0" smtClean="0"/>
              <a:t> </a:t>
            </a:r>
            <a:r>
              <a:rPr lang="en-US" dirty="0"/>
              <a:t>constructs a graph model of the application’s </a:t>
            </a:r>
            <a:r>
              <a:rPr lang="en-US" dirty="0" smtClean="0"/>
              <a:t>inter-component </a:t>
            </a:r>
            <a:r>
              <a:rPr lang="en-US" dirty="0"/>
              <a:t>communication through scenario-based </a:t>
            </a:r>
            <a:r>
              <a:rPr lang="en-US" dirty="0" smtClean="0"/>
              <a:t>profiling </a:t>
            </a:r>
            <a:r>
              <a:rPr lang="en-US" dirty="0"/>
              <a:t>to find the best distribution.</a:t>
            </a:r>
          </a:p>
          <a:p>
            <a:endParaRPr lang="en-US" dirty="0"/>
          </a:p>
          <a:p>
            <a:pPr marL="0" indent="0">
              <a:buNone/>
            </a:pPr>
            <a:r>
              <a:rPr lang="en-US" dirty="0" smtClean="0"/>
              <a:t>G</a:t>
            </a:r>
            <a:r>
              <a:rPr lang="en-US" dirty="0"/>
              <a:t>. C. Hunt and M. L. Scott, “The </a:t>
            </a:r>
            <a:r>
              <a:rPr lang="en-US" dirty="0" err="1"/>
              <a:t>Coign</a:t>
            </a:r>
            <a:r>
              <a:rPr lang="en-US" dirty="0"/>
              <a:t> automatic </a:t>
            </a:r>
            <a:r>
              <a:rPr lang="en-US" dirty="0" smtClean="0"/>
              <a:t>distributed </a:t>
            </a:r>
            <a:r>
              <a:rPr lang="en-US" dirty="0"/>
              <a:t>partitioning system,” in </a:t>
            </a:r>
            <a:r>
              <a:rPr lang="en-US" dirty="0" err="1"/>
              <a:t>Proc</a:t>
            </a:r>
            <a:r>
              <a:rPr lang="en-US" dirty="0"/>
              <a:t> 3</a:t>
            </a:r>
            <a:r>
              <a:rPr lang="en-US" baseline="30000" dirty="0"/>
              <a:t>rd</a:t>
            </a:r>
            <a:r>
              <a:rPr lang="en-US" dirty="0"/>
              <a:t> </a:t>
            </a:r>
            <a:r>
              <a:rPr lang="en-US" dirty="0" smtClean="0"/>
              <a:t>Symposium </a:t>
            </a:r>
            <a:r>
              <a:rPr lang="en-US" dirty="0"/>
              <a:t>on </a:t>
            </a:r>
            <a:r>
              <a:rPr lang="en-US" dirty="0" smtClean="0"/>
              <a:t>Operating </a:t>
            </a:r>
            <a:r>
              <a:rPr lang="en-US" dirty="0"/>
              <a:t>systems design and implementation (OSDI), pp. </a:t>
            </a:r>
            <a:r>
              <a:rPr lang="en-US" dirty="0" smtClean="0"/>
              <a:t>187</a:t>
            </a:r>
            <a:r>
              <a:rPr lang="en-US" dirty="0"/>
              <a:t>-200, Feb 1999.</a:t>
            </a:r>
          </a:p>
        </p:txBody>
      </p:sp>
    </p:spTree>
    <p:extLst>
      <p:ext uri="{BB962C8B-B14F-4D97-AF65-F5344CB8AC3E}">
        <p14:creationId xmlns:p14="http://schemas.microsoft.com/office/powerpoint/2010/main" val="1846760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Static Environment</a:t>
            </a:r>
          </a:p>
        </p:txBody>
      </p:sp>
      <p:sp>
        <p:nvSpPr>
          <p:cNvPr id="3" name="Content Placeholder 2"/>
          <p:cNvSpPr>
            <a:spLocks noGrp="1"/>
          </p:cNvSpPr>
          <p:nvPr>
            <p:ph idx="1"/>
          </p:nvPr>
        </p:nvSpPr>
        <p:spPr>
          <a:xfrm>
            <a:off x="457200" y="1741320"/>
            <a:ext cx="8229600" cy="4859922"/>
          </a:xfrm>
        </p:spPr>
        <p:txBody>
          <a:bodyPr>
            <a:normAutofit fontScale="85000" lnSpcReduction="10000"/>
          </a:bodyPr>
          <a:lstStyle/>
          <a:p>
            <a:r>
              <a:rPr lang="en-US" dirty="0"/>
              <a:t>Xian et al. propose an offloading method which does </a:t>
            </a:r>
            <a:r>
              <a:rPr lang="en-US" dirty="0" smtClean="0"/>
              <a:t>not </a:t>
            </a:r>
            <a:r>
              <a:rPr lang="en-US" dirty="0"/>
              <a:t>require the estimation of execution </a:t>
            </a:r>
            <a:r>
              <a:rPr lang="en-US" dirty="0" smtClean="0"/>
              <a:t>time.</a:t>
            </a:r>
          </a:p>
          <a:p>
            <a:r>
              <a:rPr lang="en-US" dirty="0" smtClean="0"/>
              <a:t>Online </a:t>
            </a:r>
            <a:r>
              <a:rPr lang="en-US" dirty="0"/>
              <a:t>statistics of the comp time are used to compute </a:t>
            </a:r>
            <a:r>
              <a:rPr lang="en-US" dirty="0" smtClean="0"/>
              <a:t>optimal </a:t>
            </a:r>
            <a:r>
              <a:rPr lang="en-US" dirty="0"/>
              <a:t>timeout and if the computation is not finished </a:t>
            </a:r>
            <a:r>
              <a:rPr lang="en-US" dirty="0" smtClean="0"/>
              <a:t>within </a:t>
            </a:r>
            <a:r>
              <a:rPr lang="en-US" dirty="0"/>
              <a:t>timeout, it is offloaded to the </a:t>
            </a:r>
            <a:r>
              <a:rPr lang="en-US" dirty="0" smtClean="0"/>
              <a:t>server.</a:t>
            </a:r>
          </a:p>
          <a:p>
            <a:r>
              <a:rPr lang="en-US" dirty="0" smtClean="0"/>
              <a:t>Saves </a:t>
            </a:r>
            <a:r>
              <a:rPr lang="en-US" dirty="0"/>
              <a:t>up to 17% more energy than existing methods.</a:t>
            </a:r>
          </a:p>
          <a:p>
            <a:pPr marL="0" indent="0">
              <a:buNone/>
            </a:pPr>
            <a:endParaRPr lang="en-US" dirty="0" smtClean="0"/>
          </a:p>
          <a:p>
            <a:pPr marL="0" indent="0">
              <a:buNone/>
            </a:pPr>
            <a:r>
              <a:rPr lang="en-US" dirty="0" smtClean="0"/>
              <a:t> </a:t>
            </a:r>
            <a:r>
              <a:rPr lang="en-US" dirty="0"/>
              <a:t>C. Xian, Y. H. Lu, and Z. Li, “Adaptive computation </a:t>
            </a:r>
            <a:r>
              <a:rPr lang="en-US" dirty="0" smtClean="0"/>
              <a:t>offloading </a:t>
            </a:r>
            <a:r>
              <a:rPr lang="en-US" dirty="0"/>
              <a:t>for energy conservation on battery-powered </a:t>
            </a:r>
            <a:r>
              <a:rPr lang="en-US" dirty="0" smtClean="0"/>
              <a:t>systems</a:t>
            </a:r>
            <a:r>
              <a:rPr lang="en-US" dirty="0"/>
              <a:t>,” in Intl </a:t>
            </a:r>
            <a:r>
              <a:rPr lang="en-US" dirty="0" err="1"/>
              <a:t>Conf</a:t>
            </a:r>
            <a:r>
              <a:rPr lang="en-US" dirty="0"/>
              <a:t> on Parallel and Distributed </a:t>
            </a:r>
            <a:r>
              <a:rPr lang="en-US" dirty="0" smtClean="0"/>
              <a:t>Systems</a:t>
            </a:r>
            <a:r>
              <a:rPr lang="en-US" dirty="0"/>
              <a:t>, vol. 2, pp. 1, December 2009.</a:t>
            </a:r>
          </a:p>
        </p:txBody>
      </p:sp>
    </p:spTree>
    <p:extLst>
      <p:ext uri="{BB962C8B-B14F-4D97-AF65-F5344CB8AC3E}">
        <p14:creationId xmlns:p14="http://schemas.microsoft.com/office/powerpoint/2010/main" val="416804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Computation Offloading Issues in a Dynamic Environment</a:t>
            </a:r>
            <a:endParaRPr lang="en-US" dirty="0"/>
          </a:p>
        </p:txBody>
      </p:sp>
      <p:sp>
        <p:nvSpPr>
          <p:cNvPr id="3" name="Content Placeholder 2"/>
          <p:cNvSpPr>
            <a:spLocks noGrp="1"/>
          </p:cNvSpPr>
          <p:nvPr>
            <p:ph idx="1"/>
          </p:nvPr>
        </p:nvSpPr>
        <p:spPr>
          <a:xfrm>
            <a:off x="457200" y="1929480"/>
            <a:ext cx="8229600" cy="4525963"/>
          </a:xfrm>
        </p:spPr>
        <p:txBody>
          <a:bodyPr>
            <a:normAutofit fontScale="85000" lnSpcReduction="10000"/>
          </a:bodyPr>
          <a:lstStyle/>
          <a:p>
            <a:r>
              <a:rPr lang="en-US" dirty="0"/>
              <a:t>Offloading in a dynamic network environment (e.g., </a:t>
            </a:r>
          </a:p>
          <a:p>
            <a:pPr marL="0" indent="0">
              <a:buNone/>
            </a:pPr>
            <a:r>
              <a:rPr lang="en-US" dirty="0" smtClean="0"/>
              <a:t>changing </a:t>
            </a:r>
            <a:r>
              <a:rPr lang="en-US" dirty="0"/>
              <a:t>connection status and bandwidth) is harder.</a:t>
            </a:r>
          </a:p>
          <a:p>
            <a:endParaRPr lang="en-US" dirty="0"/>
          </a:p>
          <a:p>
            <a:r>
              <a:rPr lang="en-US" dirty="0" smtClean="0"/>
              <a:t>Environment </a:t>
            </a:r>
            <a:r>
              <a:rPr lang="en-US" dirty="0"/>
              <a:t>changes can cause additional problems.</a:t>
            </a:r>
          </a:p>
          <a:p>
            <a:endParaRPr lang="en-US" dirty="0"/>
          </a:p>
          <a:p>
            <a:r>
              <a:rPr lang="en-US" dirty="0" smtClean="0"/>
              <a:t>The </a:t>
            </a:r>
            <a:r>
              <a:rPr lang="en-US" dirty="0"/>
              <a:t>transmitted data may not reach the destination</a:t>
            </a:r>
          </a:p>
          <a:p>
            <a:endParaRPr lang="en-US" dirty="0"/>
          </a:p>
          <a:p>
            <a:r>
              <a:rPr lang="en-US" dirty="0" smtClean="0"/>
              <a:t>The </a:t>
            </a:r>
            <a:r>
              <a:rPr lang="en-US" dirty="0"/>
              <a:t>data executed on the server </a:t>
            </a:r>
            <a:r>
              <a:rPr lang="en-US" dirty="0" smtClean="0"/>
              <a:t>could </a:t>
            </a:r>
            <a:r>
              <a:rPr lang="en-US" dirty="0"/>
              <a:t>be lost when </a:t>
            </a:r>
            <a:r>
              <a:rPr lang="en-US" dirty="0" smtClean="0"/>
              <a:t>it has </a:t>
            </a:r>
            <a:r>
              <a:rPr lang="en-US" dirty="0"/>
              <a:t>to be returned to the sender.</a:t>
            </a:r>
          </a:p>
        </p:txBody>
      </p:sp>
    </p:spTree>
    <p:extLst>
      <p:ext uri="{BB962C8B-B14F-4D97-AF65-F5344CB8AC3E}">
        <p14:creationId xmlns:p14="http://schemas.microsoft.com/office/powerpoint/2010/main" val="2877530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Computation Offloading Approaches in a Dynamic Environment</a:t>
            </a:r>
            <a:endParaRPr lang="en-US" dirty="0"/>
          </a:p>
        </p:txBody>
      </p:sp>
      <p:sp>
        <p:nvSpPr>
          <p:cNvPr id="3" name="Content Placeholder 2"/>
          <p:cNvSpPr>
            <a:spLocks noGrp="1"/>
          </p:cNvSpPr>
          <p:nvPr>
            <p:ph idx="1"/>
          </p:nvPr>
        </p:nvSpPr>
        <p:spPr>
          <a:xfrm>
            <a:off x="457200" y="1772680"/>
            <a:ext cx="8229600" cy="4891282"/>
          </a:xfrm>
        </p:spPr>
        <p:txBody>
          <a:bodyPr>
            <a:normAutofit fontScale="85000" lnSpcReduction="20000"/>
          </a:bodyPr>
          <a:lstStyle/>
          <a:p>
            <a:r>
              <a:rPr lang="en-US" dirty="0" err="1"/>
              <a:t>Ou</a:t>
            </a:r>
            <a:r>
              <a:rPr lang="en-US" dirty="0"/>
              <a:t> et al. analyze offloading systems in wireless </a:t>
            </a:r>
            <a:r>
              <a:rPr lang="en-US" dirty="0" smtClean="0"/>
              <a:t>environments</a:t>
            </a:r>
          </a:p>
          <a:p>
            <a:r>
              <a:rPr lang="en-US" dirty="0" smtClean="0"/>
              <a:t>They </a:t>
            </a:r>
            <a:r>
              <a:rPr lang="en-US" dirty="0"/>
              <a:t>consider three circumstances of executing an </a:t>
            </a:r>
            <a:r>
              <a:rPr lang="en-US" dirty="0" smtClean="0"/>
              <a:t>application </a:t>
            </a:r>
            <a:r>
              <a:rPr lang="en-US" dirty="0"/>
              <a:t>to estimate the efficiency of </a:t>
            </a:r>
            <a:r>
              <a:rPr lang="en-US" dirty="0" smtClean="0"/>
              <a:t>offloading.</a:t>
            </a:r>
          </a:p>
          <a:p>
            <a:pPr lvl="1"/>
            <a:r>
              <a:rPr lang="en-US" dirty="0" smtClean="0"/>
              <a:t>performed </a:t>
            </a:r>
            <a:r>
              <a:rPr lang="en-US" dirty="0"/>
              <a:t>locally (without offloading</a:t>
            </a:r>
            <a:r>
              <a:rPr lang="en-US" dirty="0" smtClean="0"/>
              <a:t>)</a:t>
            </a:r>
          </a:p>
          <a:p>
            <a:pPr lvl="1"/>
            <a:r>
              <a:rPr lang="en-US" dirty="0" smtClean="0"/>
              <a:t>performed </a:t>
            </a:r>
            <a:r>
              <a:rPr lang="en-US" dirty="0"/>
              <a:t>in ideal offloading systems (without failures</a:t>
            </a:r>
            <a:r>
              <a:rPr lang="en-US" dirty="0" smtClean="0"/>
              <a:t>)</a:t>
            </a:r>
          </a:p>
          <a:p>
            <a:pPr lvl="1"/>
            <a:r>
              <a:rPr lang="en-US" dirty="0" smtClean="0"/>
              <a:t>performed </a:t>
            </a:r>
            <a:r>
              <a:rPr lang="en-US" dirty="0"/>
              <a:t>with the presence of offloading and failure </a:t>
            </a:r>
            <a:r>
              <a:rPr lang="en-US" dirty="0" smtClean="0"/>
              <a:t>recoveries </a:t>
            </a:r>
            <a:r>
              <a:rPr lang="en-US" dirty="0"/>
              <a:t>(re-offload after failure)</a:t>
            </a:r>
          </a:p>
          <a:p>
            <a:pPr marL="0" indent="0">
              <a:buNone/>
            </a:pPr>
            <a:endParaRPr lang="en-US" dirty="0" smtClean="0"/>
          </a:p>
          <a:p>
            <a:pPr marL="0" indent="0">
              <a:buNone/>
            </a:pPr>
            <a:r>
              <a:rPr lang="en-US" dirty="0" smtClean="0"/>
              <a:t>S</a:t>
            </a:r>
            <a:r>
              <a:rPr lang="en-US" dirty="0"/>
              <a:t>. </a:t>
            </a:r>
            <a:r>
              <a:rPr lang="en-US" dirty="0" err="1"/>
              <a:t>Ou</a:t>
            </a:r>
            <a:r>
              <a:rPr lang="en-US" dirty="0"/>
              <a:t>, K. Yang, A. </a:t>
            </a:r>
            <a:r>
              <a:rPr lang="en-US" dirty="0" err="1"/>
              <a:t>Liotta</a:t>
            </a:r>
            <a:r>
              <a:rPr lang="en-US" dirty="0"/>
              <a:t>, and L. Hu. “Performance </a:t>
            </a:r>
            <a:r>
              <a:rPr lang="en-US" dirty="0" smtClean="0"/>
              <a:t>Analysis </a:t>
            </a:r>
            <a:r>
              <a:rPr lang="en-US" dirty="0"/>
              <a:t>of Offloading Systems in Mobile Wireless </a:t>
            </a:r>
            <a:r>
              <a:rPr lang="en-US" dirty="0" smtClean="0"/>
              <a:t>Environments</a:t>
            </a:r>
            <a:r>
              <a:rPr lang="en-US" dirty="0"/>
              <a:t>,” in </a:t>
            </a:r>
            <a:r>
              <a:rPr lang="en-US" dirty="0" err="1"/>
              <a:t>Proc</a:t>
            </a:r>
            <a:r>
              <a:rPr lang="en-US" dirty="0"/>
              <a:t> IEEE Intl </a:t>
            </a:r>
            <a:r>
              <a:rPr lang="en-US" dirty="0" err="1"/>
              <a:t>Conf</a:t>
            </a:r>
            <a:r>
              <a:rPr lang="en-US" dirty="0"/>
              <a:t> on Communications </a:t>
            </a:r>
            <a:r>
              <a:rPr lang="en-US" dirty="0" smtClean="0"/>
              <a:t>(</a:t>
            </a:r>
            <a:r>
              <a:rPr lang="en-US" dirty="0"/>
              <a:t>ICC), pp. 1821, August 2007.</a:t>
            </a:r>
          </a:p>
        </p:txBody>
      </p:sp>
    </p:spTree>
    <p:extLst>
      <p:ext uri="{BB962C8B-B14F-4D97-AF65-F5344CB8AC3E}">
        <p14:creationId xmlns:p14="http://schemas.microsoft.com/office/powerpoint/2010/main" val="4190032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Dynamic Environment</a:t>
            </a:r>
          </a:p>
        </p:txBody>
      </p:sp>
      <p:sp>
        <p:nvSpPr>
          <p:cNvPr id="3" name="Content Placeholder 2"/>
          <p:cNvSpPr>
            <a:spLocks noGrp="1"/>
          </p:cNvSpPr>
          <p:nvPr>
            <p:ph idx="1"/>
          </p:nvPr>
        </p:nvSpPr>
        <p:spPr>
          <a:xfrm>
            <a:off x="457200" y="1741320"/>
            <a:ext cx="8229600" cy="4969682"/>
          </a:xfrm>
        </p:spPr>
        <p:txBody>
          <a:bodyPr>
            <a:normAutofit fontScale="77500" lnSpcReduction="20000"/>
          </a:bodyPr>
          <a:lstStyle/>
          <a:p>
            <a:r>
              <a:rPr lang="en-US" dirty="0"/>
              <a:t>Chun and </a:t>
            </a:r>
            <a:r>
              <a:rPr lang="en-US" dirty="0" err="1"/>
              <a:t>Maniatis</a:t>
            </a:r>
            <a:r>
              <a:rPr lang="en-US" dirty="0"/>
              <a:t> present a system to partition an </a:t>
            </a:r>
            <a:r>
              <a:rPr lang="en-US" dirty="0" smtClean="0"/>
              <a:t>application </a:t>
            </a:r>
            <a:r>
              <a:rPr lang="en-US" dirty="0"/>
              <a:t>in three steps: application structuring, </a:t>
            </a:r>
            <a:r>
              <a:rPr lang="en-US" dirty="0" smtClean="0"/>
              <a:t>partitioning </a:t>
            </a:r>
            <a:r>
              <a:rPr lang="en-US" dirty="0"/>
              <a:t>choice, and </a:t>
            </a:r>
            <a:r>
              <a:rPr lang="en-US" dirty="0" smtClean="0"/>
              <a:t>security.</a:t>
            </a:r>
          </a:p>
          <a:p>
            <a:pPr lvl="1"/>
            <a:r>
              <a:rPr lang="en-US" dirty="0" smtClean="0"/>
              <a:t>Programs </a:t>
            </a:r>
            <a:r>
              <a:rPr lang="en-US" dirty="0"/>
              <a:t>are structured to be seamlessly and </a:t>
            </a:r>
            <a:r>
              <a:rPr lang="en-US" dirty="0" smtClean="0"/>
              <a:t>dynamically </a:t>
            </a:r>
            <a:r>
              <a:rPr lang="en-US" dirty="0"/>
              <a:t>executed between mobile and </a:t>
            </a:r>
            <a:r>
              <a:rPr lang="en-US" dirty="0" smtClean="0"/>
              <a:t>cloud.</a:t>
            </a:r>
          </a:p>
          <a:p>
            <a:pPr lvl="1"/>
            <a:r>
              <a:rPr lang="en-US" dirty="0" smtClean="0"/>
              <a:t>The </a:t>
            </a:r>
            <a:r>
              <a:rPr lang="en-US" dirty="0"/>
              <a:t>application decides what modules to run at the </a:t>
            </a:r>
            <a:r>
              <a:rPr lang="en-US" dirty="0" smtClean="0"/>
              <a:t>client </a:t>
            </a:r>
            <a:r>
              <a:rPr lang="en-US" dirty="0"/>
              <a:t>and at the server dynamically at a </a:t>
            </a:r>
            <a:r>
              <a:rPr lang="en-US" dirty="0" smtClean="0"/>
              <a:t>runtime.</a:t>
            </a:r>
          </a:p>
          <a:p>
            <a:pPr lvl="1"/>
            <a:r>
              <a:rPr lang="en-US" dirty="0" smtClean="0"/>
              <a:t>The </a:t>
            </a:r>
            <a:r>
              <a:rPr lang="en-US" dirty="0"/>
              <a:t>system will choose a suitable partitioning policy so </a:t>
            </a:r>
            <a:r>
              <a:rPr lang="en-US" dirty="0" smtClean="0"/>
              <a:t>that </a:t>
            </a:r>
            <a:r>
              <a:rPr lang="en-US" dirty="0"/>
              <a:t>the total energy consumption is </a:t>
            </a:r>
            <a:r>
              <a:rPr lang="en-US" dirty="0" smtClean="0"/>
              <a:t>minimized.</a:t>
            </a:r>
          </a:p>
          <a:p>
            <a:pPr lvl="1"/>
            <a:r>
              <a:rPr lang="en-US" dirty="0" smtClean="0"/>
              <a:t>Modules </a:t>
            </a:r>
            <a:r>
              <a:rPr lang="en-US" dirty="0"/>
              <a:t>containing sensitive data will be executed </a:t>
            </a:r>
            <a:r>
              <a:rPr lang="en-US" dirty="0" smtClean="0"/>
              <a:t>locally.</a:t>
            </a:r>
          </a:p>
          <a:p>
            <a:pPr marL="457200" lvl="1" indent="0">
              <a:buNone/>
            </a:pPr>
            <a:endParaRPr lang="en-US" dirty="0" smtClean="0"/>
          </a:p>
          <a:p>
            <a:pPr marL="457200" lvl="1" indent="0">
              <a:buNone/>
            </a:pPr>
            <a:r>
              <a:rPr lang="en-US" dirty="0" smtClean="0"/>
              <a:t>B</a:t>
            </a:r>
            <a:r>
              <a:rPr lang="en-US" dirty="0"/>
              <a:t>-G. Chun and P. </a:t>
            </a:r>
            <a:r>
              <a:rPr lang="en-US" dirty="0" err="1"/>
              <a:t>Maniatis</a:t>
            </a:r>
            <a:r>
              <a:rPr lang="en-US" dirty="0"/>
              <a:t>, “Dynamically partitioning </a:t>
            </a:r>
            <a:r>
              <a:rPr lang="en-US" dirty="0" smtClean="0"/>
              <a:t>applications </a:t>
            </a:r>
            <a:r>
              <a:rPr lang="en-US" dirty="0"/>
              <a:t>between weak devices and clouds,” in </a:t>
            </a:r>
            <a:r>
              <a:rPr lang="en-US" dirty="0" smtClean="0"/>
              <a:t>Proceedings </a:t>
            </a:r>
            <a:r>
              <a:rPr lang="en-US" dirty="0"/>
              <a:t>of the 1st ACM Workshop on Mobile Cloud </a:t>
            </a:r>
            <a:r>
              <a:rPr lang="en-US" dirty="0" smtClean="0"/>
              <a:t>Computing </a:t>
            </a:r>
            <a:r>
              <a:rPr lang="en-US" dirty="0"/>
              <a:t>&amp; Services: Social Networks and Beyond </a:t>
            </a:r>
            <a:r>
              <a:rPr lang="en-US" dirty="0" smtClean="0"/>
              <a:t>(</a:t>
            </a:r>
            <a:r>
              <a:rPr lang="en-US" dirty="0"/>
              <a:t>MCS), no. 7, June 2010.</a:t>
            </a:r>
          </a:p>
        </p:txBody>
      </p:sp>
    </p:spTree>
    <p:extLst>
      <p:ext uri="{BB962C8B-B14F-4D97-AF65-F5344CB8AC3E}">
        <p14:creationId xmlns:p14="http://schemas.microsoft.com/office/powerpoint/2010/main" val="2196618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Dynamic Environment</a:t>
            </a:r>
          </a:p>
        </p:txBody>
      </p:sp>
      <p:sp>
        <p:nvSpPr>
          <p:cNvPr id="3" name="Content Placeholder 2"/>
          <p:cNvSpPr>
            <a:spLocks noGrp="1"/>
          </p:cNvSpPr>
          <p:nvPr>
            <p:ph idx="1"/>
          </p:nvPr>
        </p:nvSpPr>
        <p:spPr>
          <a:xfrm>
            <a:off x="457200" y="1725640"/>
            <a:ext cx="8229600" cy="5095121"/>
          </a:xfrm>
        </p:spPr>
        <p:txBody>
          <a:bodyPr>
            <a:normAutofit fontScale="77500" lnSpcReduction="20000"/>
          </a:bodyPr>
          <a:lstStyle/>
          <a:p>
            <a:r>
              <a:rPr lang="en-US" dirty="0"/>
              <a:t>MAUI is an architecture to dynamically partition an </a:t>
            </a:r>
            <a:r>
              <a:rPr lang="en-US" dirty="0" smtClean="0"/>
              <a:t>application </a:t>
            </a:r>
            <a:r>
              <a:rPr lang="en-US" dirty="0"/>
              <a:t>at a runtime in three </a:t>
            </a:r>
            <a:r>
              <a:rPr lang="en-US" dirty="0" smtClean="0"/>
              <a:t>steps.</a:t>
            </a:r>
          </a:p>
          <a:p>
            <a:r>
              <a:rPr lang="en-US" dirty="0" smtClean="0"/>
              <a:t>First</a:t>
            </a:r>
            <a:r>
              <a:rPr lang="en-US" dirty="0"/>
              <a:t>, use code portability to create two versions of a </a:t>
            </a:r>
            <a:r>
              <a:rPr lang="en-US" dirty="0" smtClean="0"/>
              <a:t>mobile </a:t>
            </a:r>
            <a:r>
              <a:rPr lang="en-US" dirty="0"/>
              <a:t>application (for mobile device and cloud)</a:t>
            </a:r>
            <a:r>
              <a:rPr lang="en-US" dirty="0" smtClean="0"/>
              <a:t>.</a:t>
            </a:r>
          </a:p>
          <a:p>
            <a:r>
              <a:rPr lang="en-US" dirty="0" smtClean="0"/>
              <a:t>Second</a:t>
            </a:r>
            <a:r>
              <a:rPr lang="en-US" dirty="0"/>
              <a:t>, use programing reflection to identify which </a:t>
            </a:r>
            <a:r>
              <a:rPr lang="en-US" dirty="0" smtClean="0"/>
              <a:t>methods </a:t>
            </a:r>
            <a:r>
              <a:rPr lang="en-US" dirty="0"/>
              <a:t>are marked ‘</a:t>
            </a:r>
            <a:r>
              <a:rPr lang="en-US" dirty="0" err="1"/>
              <a:t>remoteable</a:t>
            </a:r>
            <a:r>
              <a:rPr lang="en-US" dirty="0"/>
              <a:t>’ or not and type </a:t>
            </a:r>
            <a:r>
              <a:rPr lang="en-US" dirty="0" smtClean="0"/>
              <a:t>safety </a:t>
            </a:r>
            <a:r>
              <a:rPr lang="en-US" dirty="0"/>
              <a:t>to extract only the program state needed by the </a:t>
            </a:r>
            <a:r>
              <a:rPr lang="en-US" dirty="0" smtClean="0"/>
              <a:t>‘</a:t>
            </a:r>
            <a:r>
              <a:rPr lang="en-US" dirty="0" err="1"/>
              <a:t>remoteable</a:t>
            </a:r>
            <a:r>
              <a:rPr lang="en-US" dirty="0"/>
              <a:t>’ methods. Then, send the necessary </a:t>
            </a:r>
            <a:r>
              <a:rPr lang="en-US" dirty="0" smtClean="0"/>
              <a:t>program </a:t>
            </a:r>
            <a:r>
              <a:rPr lang="en-US" dirty="0"/>
              <a:t>state to the </a:t>
            </a:r>
            <a:r>
              <a:rPr lang="en-US" dirty="0" smtClean="0"/>
              <a:t>cloud.</a:t>
            </a:r>
          </a:p>
          <a:p>
            <a:endParaRPr lang="en-US" dirty="0"/>
          </a:p>
          <a:p>
            <a:pPr marL="0" indent="0">
              <a:buNone/>
            </a:pPr>
            <a:r>
              <a:rPr lang="en-US" dirty="0" smtClean="0"/>
              <a:t>E</a:t>
            </a:r>
            <a:r>
              <a:rPr lang="en-US" dirty="0"/>
              <a:t>. </a:t>
            </a:r>
            <a:r>
              <a:rPr lang="en-US" dirty="0" err="1"/>
              <a:t>Cuervo</a:t>
            </a:r>
            <a:r>
              <a:rPr lang="en-US" dirty="0"/>
              <a:t>, A. </a:t>
            </a:r>
            <a:r>
              <a:rPr lang="en-US" dirty="0" err="1"/>
              <a:t>Balasubramanian</a:t>
            </a:r>
            <a:r>
              <a:rPr lang="en-US" dirty="0"/>
              <a:t>, </a:t>
            </a:r>
            <a:r>
              <a:rPr lang="en-US" dirty="0" err="1"/>
              <a:t>Dae-ki</a:t>
            </a:r>
            <a:r>
              <a:rPr lang="en-US" dirty="0"/>
              <a:t> Cho, A. </a:t>
            </a:r>
            <a:r>
              <a:rPr lang="en-US" dirty="0" smtClean="0"/>
              <a:t>Wolman</a:t>
            </a:r>
            <a:r>
              <a:rPr lang="en-US" dirty="0"/>
              <a:t>, S. </a:t>
            </a:r>
            <a:r>
              <a:rPr lang="en-US" dirty="0" err="1"/>
              <a:t>Saroiu</a:t>
            </a:r>
            <a:r>
              <a:rPr lang="en-US" dirty="0"/>
              <a:t>, R. Chandra, and P. </a:t>
            </a:r>
            <a:r>
              <a:rPr lang="en-US" dirty="0" err="1"/>
              <a:t>Bahl</a:t>
            </a:r>
            <a:r>
              <a:rPr lang="en-US" dirty="0"/>
              <a:t>, “MAUI: </a:t>
            </a:r>
            <a:r>
              <a:rPr lang="en-US" dirty="0" smtClean="0"/>
              <a:t> Making </a:t>
            </a:r>
            <a:r>
              <a:rPr lang="en-US" dirty="0"/>
              <a:t>Smartphones Last Longer with Code offload,” </a:t>
            </a:r>
            <a:r>
              <a:rPr lang="en-US" dirty="0" smtClean="0"/>
              <a:t>in </a:t>
            </a:r>
            <a:r>
              <a:rPr lang="en-US" dirty="0" err="1"/>
              <a:t>Proc</a:t>
            </a:r>
            <a:r>
              <a:rPr lang="en-US" dirty="0"/>
              <a:t> 8th Intl </a:t>
            </a:r>
            <a:r>
              <a:rPr lang="en-US" dirty="0" err="1"/>
              <a:t>Conf</a:t>
            </a:r>
            <a:r>
              <a:rPr lang="en-US" dirty="0"/>
              <a:t> on Mobile Systems, Applications, </a:t>
            </a:r>
            <a:r>
              <a:rPr lang="en-US" dirty="0" smtClean="0"/>
              <a:t>and </a:t>
            </a:r>
            <a:r>
              <a:rPr lang="en-US" dirty="0"/>
              <a:t>Services, pp. 49-62, June </a:t>
            </a:r>
            <a:r>
              <a:rPr lang="en-US" dirty="0" smtClean="0"/>
              <a:t>2010.</a:t>
            </a:r>
            <a:endParaRPr lang="en-US" dirty="0"/>
          </a:p>
        </p:txBody>
      </p:sp>
    </p:spTree>
    <p:extLst>
      <p:ext uri="{BB962C8B-B14F-4D97-AF65-F5344CB8AC3E}">
        <p14:creationId xmlns:p14="http://schemas.microsoft.com/office/powerpoint/2010/main" val="1307091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Computation Offloading Approaches in a Dynamic </a:t>
            </a:r>
            <a:r>
              <a:rPr lang="en-US" dirty="0" smtClean="0"/>
              <a:t>Environment</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err="1" smtClean="0"/>
              <a:t>Angin</a:t>
            </a:r>
            <a:r>
              <a:rPr lang="en-US" dirty="0" smtClean="0"/>
              <a:t> and </a:t>
            </a:r>
            <a:r>
              <a:rPr lang="en-US" dirty="0" err="1" smtClean="0"/>
              <a:t>Bhargava</a:t>
            </a:r>
            <a:r>
              <a:rPr lang="en-US" dirty="0" smtClean="0"/>
              <a:t> propose a computation offloading framework based on mobile agents.</a:t>
            </a:r>
          </a:p>
          <a:p>
            <a:r>
              <a:rPr lang="en-US" dirty="0"/>
              <a:t>During installation of the mobile application on the device, </a:t>
            </a:r>
            <a:r>
              <a:rPr lang="en-US" dirty="0" smtClean="0"/>
              <a:t>it is </a:t>
            </a:r>
            <a:r>
              <a:rPr lang="en-US" dirty="0"/>
              <a:t>partitioned by the application </a:t>
            </a:r>
            <a:r>
              <a:rPr lang="en-US" dirty="0" err="1"/>
              <a:t>partitioner</a:t>
            </a:r>
            <a:r>
              <a:rPr lang="en-US" dirty="0"/>
              <a:t> </a:t>
            </a:r>
            <a:r>
              <a:rPr lang="en-US" dirty="0" smtClean="0"/>
              <a:t>component.</a:t>
            </a:r>
          </a:p>
          <a:p>
            <a:r>
              <a:rPr lang="en-US" dirty="0" smtClean="0"/>
              <a:t>When </a:t>
            </a:r>
            <a:r>
              <a:rPr lang="en-US" dirty="0"/>
              <a:t>the user launches the </a:t>
            </a:r>
            <a:r>
              <a:rPr lang="en-US" dirty="0" smtClean="0"/>
              <a:t>application, </a:t>
            </a:r>
            <a:r>
              <a:rPr lang="en-US" dirty="0"/>
              <a:t>the offloading </a:t>
            </a:r>
            <a:r>
              <a:rPr lang="en-US" dirty="0" smtClean="0"/>
              <a:t>manager component of the framework </a:t>
            </a:r>
            <a:r>
              <a:rPr lang="en-US" dirty="0"/>
              <a:t>first contacts </a:t>
            </a:r>
            <a:r>
              <a:rPr lang="en-US" dirty="0" smtClean="0"/>
              <a:t>a cloud </a:t>
            </a:r>
            <a:r>
              <a:rPr lang="en-US" dirty="0"/>
              <a:t>registry to locate virtual machine </a:t>
            </a:r>
            <a:r>
              <a:rPr lang="en-US" dirty="0" smtClean="0"/>
              <a:t>instances in the cloud </a:t>
            </a:r>
            <a:r>
              <a:rPr lang="en-US" dirty="0"/>
              <a:t>to offload application partitions to. </a:t>
            </a:r>
            <a:endParaRPr lang="en-US" dirty="0" smtClean="0"/>
          </a:p>
          <a:p>
            <a:r>
              <a:rPr lang="en-US" dirty="0" smtClean="0"/>
              <a:t>Then </a:t>
            </a:r>
            <a:r>
              <a:rPr lang="en-US" dirty="0"/>
              <a:t>these application partitions are packaged in mobile agents and sent over the network to the selected instances to start </a:t>
            </a:r>
            <a:r>
              <a:rPr lang="en-US" dirty="0" smtClean="0"/>
              <a:t>running, and the application task is completed with agent collaboration without further management by the mobile platform.</a:t>
            </a:r>
          </a:p>
          <a:p>
            <a:endParaRPr lang="en-US" dirty="0" smtClean="0"/>
          </a:p>
          <a:p>
            <a:pPr marL="0" indent="0">
              <a:buNone/>
            </a:pPr>
            <a:r>
              <a:rPr lang="en-US" dirty="0" smtClean="0"/>
              <a:t>P. </a:t>
            </a:r>
            <a:r>
              <a:rPr lang="en-US" dirty="0" err="1" smtClean="0"/>
              <a:t>Angin</a:t>
            </a:r>
            <a:r>
              <a:rPr lang="en-US" dirty="0" smtClean="0"/>
              <a:t>, B. </a:t>
            </a:r>
            <a:r>
              <a:rPr lang="en-US" dirty="0" err="1" smtClean="0"/>
              <a:t>Bhargava</a:t>
            </a:r>
            <a:r>
              <a:rPr lang="en-US" dirty="0" smtClean="0"/>
              <a:t>. “An Agent-based optimization framework for mobile-cloud computing,” Journal of Wireless Mobile Networks, Ubiquitous Computing, and Dependable Applications, vol. 4, no. 2, 2013.</a:t>
            </a:r>
            <a:endParaRPr lang="en-US" dirty="0"/>
          </a:p>
        </p:txBody>
      </p:sp>
    </p:spTree>
    <p:extLst>
      <p:ext uri="{BB962C8B-B14F-4D97-AF65-F5344CB8AC3E}">
        <p14:creationId xmlns:p14="http://schemas.microsoft.com/office/powerpoint/2010/main" val="423610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Mobile Cloud Computing?</a:t>
            </a:r>
            <a:endParaRPr lang="en-US" dirty="0"/>
          </a:p>
        </p:txBody>
      </p:sp>
      <p:sp>
        <p:nvSpPr>
          <p:cNvPr id="3" name="Content Placeholder 2"/>
          <p:cNvSpPr>
            <a:spLocks noGrp="1"/>
          </p:cNvSpPr>
          <p:nvPr>
            <p:ph idx="1"/>
          </p:nvPr>
        </p:nvSpPr>
        <p:spPr>
          <a:xfrm>
            <a:off x="457200" y="1417638"/>
            <a:ext cx="8229600" cy="5257266"/>
          </a:xfrm>
        </p:spPr>
        <p:txBody>
          <a:bodyPr>
            <a:normAutofit fontScale="92500" lnSpcReduction="10000"/>
          </a:bodyPr>
          <a:lstStyle/>
          <a:p>
            <a:r>
              <a:rPr lang="en-US" dirty="0" smtClean="0"/>
              <a:t>Mobile devices face many </a:t>
            </a:r>
            <a:r>
              <a:rPr lang="en-US" dirty="0" smtClean="0">
                <a:solidFill>
                  <a:srgbClr val="FF0000"/>
                </a:solidFill>
              </a:rPr>
              <a:t>resource challenges </a:t>
            </a:r>
            <a:r>
              <a:rPr lang="en-US" dirty="0" smtClean="0"/>
              <a:t>(battery life, storage, bandwidth etc.)</a:t>
            </a:r>
          </a:p>
          <a:p>
            <a:r>
              <a:rPr lang="en-US" dirty="0" smtClean="0"/>
              <a:t>Cloud computing offers advantages to users by allowing them to use infrastructure, platforms and software by cloud providers at </a:t>
            </a:r>
            <a:r>
              <a:rPr lang="en-US" sz="3243" dirty="0">
                <a:solidFill>
                  <a:srgbClr val="FF0000"/>
                </a:solidFill>
              </a:rPr>
              <a:t>low cost </a:t>
            </a:r>
            <a:r>
              <a:rPr lang="en-US" dirty="0" smtClean="0"/>
              <a:t>and elastically in an </a:t>
            </a:r>
            <a:r>
              <a:rPr lang="en-US" sz="3243" dirty="0">
                <a:solidFill>
                  <a:srgbClr val="FF0000"/>
                </a:solidFill>
              </a:rPr>
              <a:t>on-demand </a:t>
            </a:r>
            <a:r>
              <a:rPr lang="en-US" dirty="0" smtClean="0"/>
              <a:t>fashion.</a:t>
            </a:r>
          </a:p>
          <a:p>
            <a:r>
              <a:rPr lang="en-US" dirty="0" smtClean="0"/>
              <a:t>Mobile cloud computing provides mobile users with data storage and processing services in clouds, obviating the need to have a powerful device configuration (e.g. CPU speed, memory capacity etc), as all resource-intensive computing can be performed in the cloud.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 Security Issues</a:t>
            </a:r>
            <a:endParaRPr lang="en-US" dirty="0"/>
          </a:p>
        </p:txBody>
      </p:sp>
      <p:sp>
        <p:nvSpPr>
          <p:cNvPr id="3" name="Content Placeholder 2"/>
          <p:cNvSpPr>
            <a:spLocks noGrp="1"/>
          </p:cNvSpPr>
          <p:nvPr>
            <p:ph idx="1"/>
          </p:nvPr>
        </p:nvSpPr>
        <p:spPr>
          <a:xfrm>
            <a:off x="457200" y="1600200"/>
            <a:ext cx="8229600" cy="4812883"/>
          </a:xfrm>
        </p:spPr>
        <p:txBody>
          <a:bodyPr>
            <a:normAutofit/>
          </a:bodyPr>
          <a:lstStyle/>
          <a:p>
            <a:r>
              <a:rPr lang="en-US" dirty="0" smtClean="0"/>
              <a:t>Protecting user privacy and data/application secrecy from adversaries is key to establish and maintain consumers’ trust in the mobile platform, especially in MCC. </a:t>
            </a:r>
          </a:p>
          <a:p>
            <a:endParaRPr lang="en-US" dirty="0"/>
          </a:p>
          <a:p>
            <a:r>
              <a:rPr lang="en-US" dirty="0" smtClean="0"/>
              <a:t>MCC security issues have two main categories:</a:t>
            </a:r>
          </a:p>
          <a:p>
            <a:pPr lvl="1"/>
            <a:r>
              <a:rPr lang="en-US" dirty="0" smtClean="0"/>
              <a:t>Security for mobile users</a:t>
            </a:r>
          </a:p>
          <a:p>
            <a:pPr lvl="1"/>
            <a:r>
              <a:rPr lang="en-US" dirty="0" smtClean="0"/>
              <a:t>Securing data on clouds</a:t>
            </a:r>
            <a:endParaRPr lang="en-US" dirty="0"/>
          </a:p>
        </p:txBody>
      </p:sp>
    </p:spTree>
    <p:extLst>
      <p:ext uri="{BB962C8B-B14F-4D97-AF65-F5344CB8AC3E}">
        <p14:creationId xmlns:p14="http://schemas.microsoft.com/office/powerpoint/2010/main" val="2902012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for Mobile Users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Mobile devices are exposed to numerous security </a:t>
            </a:r>
            <a:r>
              <a:rPr lang="en-US" dirty="0" smtClean="0"/>
              <a:t>threats </a:t>
            </a:r>
            <a:r>
              <a:rPr lang="en-US" dirty="0"/>
              <a:t>like malicious codes and their </a:t>
            </a:r>
            <a:r>
              <a:rPr lang="en-US" dirty="0" smtClean="0"/>
              <a:t>vulnerability.</a:t>
            </a:r>
          </a:p>
          <a:p>
            <a:r>
              <a:rPr lang="en-US" dirty="0" smtClean="0"/>
              <a:t>GPS </a:t>
            </a:r>
            <a:r>
              <a:rPr lang="en-US" dirty="0"/>
              <a:t>can cause privacy issues for </a:t>
            </a:r>
            <a:r>
              <a:rPr lang="en-US" dirty="0" smtClean="0"/>
              <a:t>subscribers.</a:t>
            </a:r>
          </a:p>
          <a:p>
            <a:r>
              <a:rPr lang="en-US" dirty="0" smtClean="0"/>
              <a:t>Security </a:t>
            </a:r>
            <a:r>
              <a:rPr lang="en-US" dirty="0"/>
              <a:t>for mobile </a:t>
            </a:r>
            <a:r>
              <a:rPr lang="en-US" dirty="0" smtClean="0"/>
              <a:t>applications:</a:t>
            </a:r>
          </a:p>
          <a:p>
            <a:pPr lvl="1"/>
            <a:r>
              <a:rPr lang="en-US" dirty="0" smtClean="0"/>
              <a:t>Installing </a:t>
            </a:r>
            <a:r>
              <a:rPr lang="en-US" dirty="0"/>
              <a:t>and running security software are the simplest </a:t>
            </a:r>
            <a:r>
              <a:rPr lang="en-US" dirty="0" smtClean="0"/>
              <a:t>ways </a:t>
            </a:r>
            <a:r>
              <a:rPr lang="en-US" dirty="0"/>
              <a:t>to detect security </a:t>
            </a:r>
            <a:r>
              <a:rPr lang="en-US" dirty="0" smtClean="0"/>
              <a:t>threats.</a:t>
            </a:r>
          </a:p>
          <a:p>
            <a:pPr lvl="1"/>
            <a:r>
              <a:rPr lang="en-US" dirty="0" smtClean="0"/>
              <a:t>Mobile </a:t>
            </a:r>
            <a:r>
              <a:rPr lang="en-US" dirty="0"/>
              <a:t>devices are resource constrained, </a:t>
            </a:r>
            <a:r>
              <a:rPr lang="en-US" dirty="0" smtClean="0"/>
              <a:t>protecting them </a:t>
            </a:r>
            <a:r>
              <a:rPr lang="en-US" dirty="0"/>
              <a:t>from the threats is more difficult than that </a:t>
            </a:r>
            <a:r>
              <a:rPr lang="en-US" dirty="0" smtClean="0"/>
              <a:t>for resourceful </a:t>
            </a:r>
            <a:r>
              <a:rPr lang="en-US" dirty="0"/>
              <a:t>devices.</a:t>
            </a:r>
          </a:p>
        </p:txBody>
      </p:sp>
    </p:spTree>
    <p:extLst>
      <p:ext uri="{BB962C8B-B14F-4D97-AF65-F5344CB8AC3E}">
        <p14:creationId xmlns:p14="http://schemas.microsoft.com/office/powerpoint/2010/main" val="3275831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478"/>
            <a:ext cx="8229600" cy="1143000"/>
          </a:xfrm>
        </p:spPr>
        <p:txBody>
          <a:bodyPr/>
          <a:lstStyle/>
          <a:p>
            <a:r>
              <a:rPr lang="en-US" dirty="0" smtClean="0"/>
              <a:t>Mobile User Security Approaches</a:t>
            </a:r>
            <a:endParaRPr lang="en-US" dirty="0"/>
          </a:p>
        </p:txBody>
      </p:sp>
      <p:sp>
        <p:nvSpPr>
          <p:cNvPr id="3" name="Content Placeholder 2"/>
          <p:cNvSpPr>
            <a:spLocks noGrp="1"/>
          </p:cNvSpPr>
          <p:nvPr>
            <p:ph idx="1"/>
          </p:nvPr>
        </p:nvSpPr>
        <p:spPr>
          <a:xfrm>
            <a:off x="457200" y="1229477"/>
            <a:ext cx="8229600" cy="5512883"/>
          </a:xfrm>
        </p:spPr>
        <p:txBody>
          <a:bodyPr>
            <a:normAutofit fontScale="77500" lnSpcReduction="20000"/>
          </a:bodyPr>
          <a:lstStyle/>
          <a:p>
            <a:r>
              <a:rPr lang="en-US" dirty="0" err="1"/>
              <a:t>Oberheide</a:t>
            </a:r>
            <a:r>
              <a:rPr lang="en-US" dirty="0"/>
              <a:t> et al. present an approach to move the </a:t>
            </a:r>
            <a:r>
              <a:rPr lang="en-US" dirty="0" smtClean="0"/>
              <a:t>threat </a:t>
            </a:r>
            <a:r>
              <a:rPr lang="en-US" dirty="0"/>
              <a:t>detection capabilities to </a:t>
            </a:r>
            <a:r>
              <a:rPr lang="en-US" dirty="0" smtClean="0"/>
              <a:t>clouds.</a:t>
            </a:r>
          </a:p>
          <a:p>
            <a:r>
              <a:rPr lang="en-US" dirty="0" smtClean="0"/>
              <a:t>An </a:t>
            </a:r>
            <a:r>
              <a:rPr lang="en-US" dirty="0"/>
              <a:t>extension of the </a:t>
            </a:r>
            <a:r>
              <a:rPr lang="en-US" dirty="0" err="1"/>
              <a:t>CloudAV</a:t>
            </a:r>
            <a:r>
              <a:rPr lang="en-US" dirty="0"/>
              <a:t> platform consisting of </a:t>
            </a:r>
            <a:r>
              <a:rPr lang="en-US" dirty="0" smtClean="0"/>
              <a:t>host </a:t>
            </a:r>
            <a:r>
              <a:rPr lang="en-US" dirty="0"/>
              <a:t>agent and network service </a:t>
            </a:r>
            <a:r>
              <a:rPr lang="en-US" dirty="0" smtClean="0"/>
              <a:t>components.</a:t>
            </a:r>
          </a:p>
          <a:p>
            <a:r>
              <a:rPr lang="en-US" dirty="0" smtClean="0"/>
              <a:t>Host </a:t>
            </a:r>
            <a:r>
              <a:rPr lang="en-US" dirty="0"/>
              <a:t>agent runs on mobile devices to inspect the file </a:t>
            </a:r>
            <a:r>
              <a:rPr lang="en-US" dirty="0" smtClean="0"/>
              <a:t>activity </a:t>
            </a:r>
            <a:r>
              <a:rPr lang="en-US" dirty="0"/>
              <a:t>on a </a:t>
            </a:r>
            <a:r>
              <a:rPr lang="en-US" dirty="0" smtClean="0"/>
              <a:t>system.</a:t>
            </a:r>
          </a:p>
          <a:p>
            <a:r>
              <a:rPr lang="en-US" dirty="0" smtClean="0"/>
              <a:t>If </a:t>
            </a:r>
            <a:r>
              <a:rPr lang="en-US" dirty="0"/>
              <a:t>an identified file is not available in a cache of </a:t>
            </a:r>
            <a:r>
              <a:rPr lang="en-US" dirty="0" smtClean="0"/>
              <a:t>previous </a:t>
            </a:r>
            <a:r>
              <a:rPr lang="en-US" dirty="0"/>
              <a:t>analyzed files, this file will be sent to the </a:t>
            </a:r>
            <a:r>
              <a:rPr lang="en-US" dirty="0" err="1"/>
              <a:t>incloud</a:t>
            </a:r>
            <a:r>
              <a:rPr lang="en-US" dirty="0"/>
              <a:t> network service for </a:t>
            </a:r>
            <a:r>
              <a:rPr lang="en-US" dirty="0" smtClean="0"/>
              <a:t>verification.</a:t>
            </a:r>
          </a:p>
          <a:p>
            <a:r>
              <a:rPr lang="en-US" dirty="0" smtClean="0"/>
              <a:t>The </a:t>
            </a:r>
            <a:r>
              <a:rPr lang="en-US" dirty="0"/>
              <a:t>second major component of </a:t>
            </a:r>
            <a:r>
              <a:rPr lang="en-US" dirty="0" err="1"/>
              <a:t>CloudAV</a:t>
            </a:r>
            <a:r>
              <a:rPr lang="en-US" dirty="0"/>
              <a:t> is a network </a:t>
            </a:r>
            <a:r>
              <a:rPr lang="en-US" dirty="0" smtClean="0"/>
              <a:t>service </a:t>
            </a:r>
            <a:r>
              <a:rPr lang="en-US" dirty="0"/>
              <a:t>that is responsible for file </a:t>
            </a:r>
            <a:r>
              <a:rPr lang="en-US" dirty="0" smtClean="0"/>
              <a:t>verification</a:t>
            </a:r>
          </a:p>
          <a:p>
            <a:endParaRPr lang="en-US" dirty="0"/>
          </a:p>
          <a:p>
            <a:pPr marL="0" indent="0">
              <a:buNone/>
            </a:pPr>
            <a:r>
              <a:rPr lang="en-US" dirty="0" smtClean="0"/>
              <a:t>J</a:t>
            </a:r>
            <a:r>
              <a:rPr lang="en-US" dirty="0"/>
              <a:t>. </a:t>
            </a:r>
            <a:r>
              <a:rPr lang="en-US" dirty="0" err="1"/>
              <a:t>Oberheide</a:t>
            </a:r>
            <a:r>
              <a:rPr lang="en-US" dirty="0"/>
              <a:t>, K. </a:t>
            </a:r>
            <a:r>
              <a:rPr lang="en-US" dirty="0" err="1"/>
              <a:t>Veeraraghavan</a:t>
            </a:r>
            <a:r>
              <a:rPr lang="en-US" dirty="0"/>
              <a:t>, E. Cooke, J. </a:t>
            </a:r>
            <a:r>
              <a:rPr lang="en-US" dirty="0" err="1"/>
              <a:t>Flinn</a:t>
            </a:r>
            <a:r>
              <a:rPr lang="en-US" dirty="0"/>
              <a:t>, </a:t>
            </a:r>
            <a:r>
              <a:rPr lang="en-US" dirty="0" smtClean="0"/>
              <a:t>and </a:t>
            </a:r>
            <a:r>
              <a:rPr lang="en-US" dirty="0"/>
              <a:t>F. </a:t>
            </a:r>
            <a:r>
              <a:rPr lang="en-US" dirty="0" err="1"/>
              <a:t>Jahanian</a:t>
            </a:r>
            <a:r>
              <a:rPr lang="en-US" dirty="0"/>
              <a:t>. “Virtualized in-cloud security services </a:t>
            </a:r>
            <a:r>
              <a:rPr lang="en-US" dirty="0" smtClean="0"/>
              <a:t>for </a:t>
            </a:r>
            <a:r>
              <a:rPr lang="en-US" dirty="0"/>
              <a:t>mobile devices,” in </a:t>
            </a:r>
            <a:r>
              <a:rPr lang="en-US" dirty="0" err="1"/>
              <a:t>Proc</a:t>
            </a:r>
            <a:r>
              <a:rPr lang="en-US" dirty="0"/>
              <a:t> 1st Workshop on </a:t>
            </a:r>
            <a:r>
              <a:rPr lang="en-US" dirty="0" smtClean="0"/>
              <a:t>Virtualization </a:t>
            </a:r>
            <a:r>
              <a:rPr lang="en-US" dirty="0"/>
              <a:t>in Mobile Computing (</a:t>
            </a:r>
            <a:r>
              <a:rPr lang="en-US" dirty="0" err="1"/>
              <a:t>MobiVirt</a:t>
            </a:r>
            <a:r>
              <a:rPr lang="en-US" dirty="0"/>
              <a:t>), pp. 31</a:t>
            </a:r>
            <a:r>
              <a:rPr lang="en-US" dirty="0" smtClean="0"/>
              <a:t>-35</a:t>
            </a:r>
            <a:r>
              <a:rPr lang="en-US" dirty="0"/>
              <a:t>, June 2008.</a:t>
            </a:r>
          </a:p>
        </p:txBody>
      </p:sp>
    </p:spTree>
    <p:extLst>
      <p:ext uri="{BB962C8B-B14F-4D97-AF65-F5344CB8AC3E}">
        <p14:creationId xmlns:p14="http://schemas.microsoft.com/office/powerpoint/2010/main" val="1568896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Mobile User Security Approaches</a:t>
            </a:r>
          </a:p>
        </p:txBody>
      </p:sp>
      <p:sp>
        <p:nvSpPr>
          <p:cNvPr id="3" name="Content Placeholder 2"/>
          <p:cNvSpPr>
            <a:spLocks noGrp="1"/>
          </p:cNvSpPr>
          <p:nvPr>
            <p:ph idx="1"/>
          </p:nvPr>
        </p:nvSpPr>
        <p:spPr>
          <a:xfrm>
            <a:off x="457200" y="1600200"/>
            <a:ext cx="8229600" cy="4781523"/>
          </a:xfrm>
        </p:spPr>
        <p:txBody>
          <a:bodyPr>
            <a:normAutofit fontScale="85000" lnSpcReduction="20000"/>
          </a:bodyPr>
          <a:lstStyle/>
          <a:p>
            <a:r>
              <a:rPr lang="en-US" dirty="0" err="1"/>
              <a:t>Portokalidis</a:t>
            </a:r>
            <a:r>
              <a:rPr lang="en-US" dirty="0"/>
              <a:t> et al. present a paradigm in which attack </a:t>
            </a:r>
            <a:r>
              <a:rPr lang="en-US" dirty="0" smtClean="0"/>
              <a:t>detection </a:t>
            </a:r>
            <a:r>
              <a:rPr lang="en-US" dirty="0"/>
              <a:t>for a smartphone is performed on a remote </a:t>
            </a:r>
            <a:r>
              <a:rPr lang="en-US" dirty="0" smtClean="0"/>
              <a:t>server </a:t>
            </a:r>
            <a:r>
              <a:rPr lang="en-US" dirty="0"/>
              <a:t>in the </a:t>
            </a:r>
            <a:r>
              <a:rPr lang="en-US" dirty="0" smtClean="0"/>
              <a:t>cloud.</a:t>
            </a:r>
          </a:p>
          <a:p>
            <a:r>
              <a:rPr lang="en-US" dirty="0" smtClean="0"/>
              <a:t>The </a:t>
            </a:r>
            <a:r>
              <a:rPr lang="en-US" dirty="0"/>
              <a:t>smartphone records only a minimal execution trace, </a:t>
            </a:r>
            <a:r>
              <a:rPr lang="en-US" dirty="0" smtClean="0"/>
              <a:t>and </a:t>
            </a:r>
            <a:r>
              <a:rPr lang="en-US" dirty="0"/>
              <a:t>transmits it to the security server in the cloud.</a:t>
            </a:r>
          </a:p>
          <a:p>
            <a:pPr marL="0" indent="0">
              <a:buNone/>
            </a:pPr>
            <a:endParaRPr lang="en-US" dirty="0" smtClean="0"/>
          </a:p>
          <a:p>
            <a:pPr marL="0" indent="0">
              <a:buNone/>
            </a:pPr>
            <a:r>
              <a:rPr lang="en-US" dirty="0" smtClean="0"/>
              <a:t>G</a:t>
            </a:r>
            <a:r>
              <a:rPr lang="en-US" dirty="0"/>
              <a:t>. </a:t>
            </a:r>
            <a:r>
              <a:rPr lang="en-US" dirty="0" err="1"/>
              <a:t>Portokalidis</a:t>
            </a:r>
            <a:r>
              <a:rPr lang="en-US" dirty="0"/>
              <a:t>, P. Homburg, K. </a:t>
            </a:r>
            <a:r>
              <a:rPr lang="en-US" dirty="0" err="1"/>
              <a:t>Anagnostakis</a:t>
            </a:r>
            <a:r>
              <a:rPr lang="en-US" dirty="0"/>
              <a:t>, and H. </a:t>
            </a:r>
            <a:r>
              <a:rPr lang="en-US" dirty="0" err="1"/>
              <a:t>Bos</a:t>
            </a:r>
            <a:r>
              <a:rPr lang="en-US" dirty="0"/>
              <a:t>, </a:t>
            </a:r>
            <a:r>
              <a:rPr lang="en-US" dirty="0" smtClean="0"/>
              <a:t>“</a:t>
            </a:r>
            <a:r>
              <a:rPr lang="en-US" dirty="0"/>
              <a:t>Paranoid Android: versatile protection for smartphones,” </a:t>
            </a:r>
            <a:r>
              <a:rPr lang="en-US" dirty="0" smtClean="0"/>
              <a:t>in </a:t>
            </a:r>
            <a:r>
              <a:rPr lang="en-US" dirty="0" err="1"/>
              <a:t>Proc</a:t>
            </a:r>
            <a:r>
              <a:rPr lang="en-US" dirty="0"/>
              <a:t> 26th Annual Computer Security Application </a:t>
            </a:r>
            <a:r>
              <a:rPr lang="en-US" dirty="0" smtClean="0"/>
              <a:t>Conference </a:t>
            </a:r>
            <a:r>
              <a:rPr lang="en-US" dirty="0"/>
              <a:t>(ACSAC), pp. 347-356, September 2010.</a:t>
            </a:r>
          </a:p>
        </p:txBody>
      </p:sp>
    </p:spTree>
    <p:extLst>
      <p:ext uri="{BB962C8B-B14F-4D97-AF65-F5344CB8AC3E}">
        <p14:creationId xmlns:p14="http://schemas.microsoft.com/office/powerpoint/2010/main" val="3983328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Issues in MCC</a:t>
            </a:r>
            <a:endParaRPr lang="en-US" dirty="0"/>
          </a:p>
        </p:txBody>
      </p:sp>
      <p:sp>
        <p:nvSpPr>
          <p:cNvPr id="3" name="Content Placeholder 2"/>
          <p:cNvSpPr>
            <a:spLocks noGrp="1"/>
          </p:cNvSpPr>
          <p:nvPr>
            <p:ph idx="1"/>
          </p:nvPr>
        </p:nvSpPr>
        <p:spPr/>
        <p:txBody>
          <a:bodyPr>
            <a:normAutofit/>
          </a:bodyPr>
          <a:lstStyle/>
          <a:p>
            <a:r>
              <a:rPr lang="en-US" dirty="0"/>
              <a:t>Location based services (LBS) faces a privacy issue on </a:t>
            </a:r>
            <a:r>
              <a:rPr lang="en-US" dirty="0" smtClean="0"/>
              <a:t>mobile </a:t>
            </a:r>
            <a:r>
              <a:rPr lang="en-US" dirty="0"/>
              <a:t>users’ provide private information such as their </a:t>
            </a:r>
            <a:r>
              <a:rPr lang="en-US" dirty="0" smtClean="0"/>
              <a:t>current </a:t>
            </a:r>
            <a:r>
              <a:rPr lang="en-US" dirty="0"/>
              <a:t>location.</a:t>
            </a:r>
          </a:p>
          <a:p>
            <a:endParaRPr lang="en-US" dirty="0"/>
          </a:p>
          <a:p>
            <a:r>
              <a:rPr lang="en-US" dirty="0" smtClean="0"/>
              <a:t>This </a:t>
            </a:r>
            <a:r>
              <a:rPr lang="en-US" dirty="0"/>
              <a:t>problem becomes even worse if an adversary </a:t>
            </a:r>
            <a:r>
              <a:rPr lang="en-US" dirty="0" smtClean="0"/>
              <a:t>knows </a:t>
            </a:r>
            <a:r>
              <a:rPr lang="en-US" dirty="0"/>
              <a:t>user’s important information.</a:t>
            </a:r>
          </a:p>
        </p:txBody>
      </p:sp>
    </p:spTree>
    <p:extLst>
      <p:ext uri="{BB962C8B-B14F-4D97-AF65-F5344CB8AC3E}">
        <p14:creationId xmlns:p14="http://schemas.microsoft.com/office/powerpoint/2010/main" val="1465108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Privacy Issues in MCC</a:t>
            </a:r>
          </a:p>
        </p:txBody>
      </p:sp>
      <p:sp>
        <p:nvSpPr>
          <p:cNvPr id="3" name="Content Placeholder 2"/>
          <p:cNvSpPr>
            <a:spLocks noGrp="1"/>
          </p:cNvSpPr>
          <p:nvPr>
            <p:ph idx="1"/>
          </p:nvPr>
        </p:nvSpPr>
        <p:spPr>
          <a:xfrm>
            <a:off x="457200" y="1600200"/>
            <a:ext cx="8229600" cy="4765843"/>
          </a:xfrm>
        </p:spPr>
        <p:txBody>
          <a:bodyPr>
            <a:normAutofit fontScale="77500" lnSpcReduction="20000"/>
          </a:bodyPr>
          <a:lstStyle/>
          <a:p>
            <a:r>
              <a:rPr lang="en-US" dirty="0" err="1"/>
              <a:t>Zhangwei</a:t>
            </a:r>
            <a:r>
              <a:rPr lang="en-US" dirty="0"/>
              <a:t> and </a:t>
            </a:r>
            <a:r>
              <a:rPr lang="en-US" dirty="0" err="1"/>
              <a:t>Mingjun</a:t>
            </a:r>
            <a:r>
              <a:rPr lang="en-US" dirty="0"/>
              <a:t> propose the location trusted </a:t>
            </a:r>
            <a:r>
              <a:rPr lang="en-US" dirty="0" smtClean="0"/>
              <a:t>server (</a:t>
            </a:r>
            <a:r>
              <a:rPr lang="en-US" dirty="0"/>
              <a:t>LTS) approach. </a:t>
            </a:r>
            <a:endParaRPr lang="en-US" dirty="0" smtClean="0"/>
          </a:p>
          <a:p>
            <a:r>
              <a:rPr lang="en-US" dirty="0" smtClean="0"/>
              <a:t>After </a:t>
            </a:r>
            <a:r>
              <a:rPr lang="en-US" dirty="0"/>
              <a:t>receiving mobile users’ requests, LTS gathers their </a:t>
            </a:r>
            <a:r>
              <a:rPr lang="en-US" dirty="0" smtClean="0"/>
              <a:t>location </a:t>
            </a:r>
            <a:r>
              <a:rPr lang="en-US" dirty="0"/>
              <a:t>information and </a:t>
            </a:r>
            <a:r>
              <a:rPr lang="en-US" dirty="0" smtClean="0"/>
              <a:t>cloaks</a:t>
            </a:r>
            <a:r>
              <a:rPr lang="en-US" dirty="0"/>
              <a:t> </a:t>
            </a:r>
            <a:r>
              <a:rPr lang="en-US" dirty="0" smtClean="0"/>
              <a:t>the </a:t>
            </a:r>
            <a:r>
              <a:rPr lang="en-US" dirty="0"/>
              <a:t>information </a:t>
            </a:r>
            <a:r>
              <a:rPr lang="en-US" dirty="0" smtClean="0"/>
              <a:t>called </a:t>
            </a:r>
            <a:r>
              <a:rPr lang="en-US" dirty="0"/>
              <a:t>“cloaked region” to conceal user’s </a:t>
            </a:r>
            <a:r>
              <a:rPr lang="en-US" dirty="0" smtClean="0"/>
              <a:t>information.</a:t>
            </a:r>
          </a:p>
          <a:p>
            <a:r>
              <a:rPr lang="en-US" dirty="0" smtClean="0"/>
              <a:t>The </a:t>
            </a:r>
            <a:r>
              <a:rPr lang="en-US" dirty="0"/>
              <a:t>“cloaked region” is sent to LBS, so LBS knows only </a:t>
            </a:r>
            <a:r>
              <a:rPr lang="en-US" dirty="0" smtClean="0"/>
              <a:t>general </a:t>
            </a:r>
            <a:r>
              <a:rPr lang="en-US" dirty="0"/>
              <a:t>information about the users but cannot identify </a:t>
            </a:r>
            <a:r>
              <a:rPr lang="en-US" dirty="0" smtClean="0"/>
              <a:t>them.</a:t>
            </a:r>
          </a:p>
          <a:p>
            <a:endParaRPr lang="en-US" dirty="0"/>
          </a:p>
          <a:p>
            <a:r>
              <a:rPr lang="en-US" dirty="0" smtClean="0"/>
              <a:t>H</a:t>
            </a:r>
            <a:r>
              <a:rPr lang="en-US" dirty="0"/>
              <a:t>. </a:t>
            </a:r>
            <a:r>
              <a:rPr lang="en-US" dirty="0" err="1"/>
              <a:t>Zhangwei</a:t>
            </a:r>
            <a:r>
              <a:rPr lang="en-US" dirty="0"/>
              <a:t> and X. </a:t>
            </a:r>
            <a:r>
              <a:rPr lang="en-US" dirty="0" err="1"/>
              <a:t>Mingjun</a:t>
            </a:r>
            <a:r>
              <a:rPr lang="en-US" dirty="0"/>
              <a:t>, “A Distributed Spatial </a:t>
            </a:r>
            <a:r>
              <a:rPr lang="en-US" dirty="0" smtClean="0"/>
              <a:t>Cloaking </a:t>
            </a:r>
            <a:r>
              <a:rPr lang="en-US" dirty="0"/>
              <a:t>Protocol for Location Privacy,” in </a:t>
            </a:r>
            <a:r>
              <a:rPr lang="en-US" dirty="0" err="1"/>
              <a:t>Proc</a:t>
            </a:r>
            <a:r>
              <a:rPr lang="en-US" dirty="0"/>
              <a:t> 2nd Intl </a:t>
            </a:r>
            <a:r>
              <a:rPr lang="en-US" dirty="0" err="1" smtClean="0"/>
              <a:t>Conf</a:t>
            </a:r>
            <a:r>
              <a:rPr lang="en-US" dirty="0" smtClean="0"/>
              <a:t> </a:t>
            </a:r>
            <a:r>
              <a:rPr lang="en-US" dirty="0"/>
              <a:t>on Networks Security Wireless Communications and </a:t>
            </a:r>
            <a:r>
              <a:rPr lang="en-US" dirty="0" smtClean="0"/>
              <a:t>Trusted </a:t>
            </a:r>
            <a:r>
              <a:rPr lang="en-US" dirty="0"/>
              <a:t>Computing (NSWCTC), vol. 2, pp. 468, June 2010.</a:t>
            </a:r>
          </a:p>
        </p:txBody>
      </p:sp>
    </p:spTree>
    <p:extLst>
      <p:ext uri="{BB962C8B-B14F-4D97-AF65-F5344CB8AC3E}">
        <p14:creationId xmlns:p14="http://schemas.microsoft.com/office/powerpoint/2010/main" val="4289056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Context-aware Mobile Cloud Services</a:t>
            </a:r>
            <a:endParaRPr lang="en-US" dirty="0"/>
          </a:p>
        </p:txBody>
      </p:sp>
      <p:sp>
        <p:nvSpPr>
          <p:cNvPr id="3" name="Content Placeholder 2"/>
          <p:cNvSpPr>
            <a:spLocks noGrp="1"/>
          </p:cNvSpPr>
          <p:nvPr>
            <p:ph idx="1"/>
          </p:nvPr>
        </p:nvSpPr>
        <p:spPr/>
        <p:txBody>
          <a:bodyPr>
            <a:normAutofit fontScale="92500"/>
          </a:bodyPr>
          <a:lstStyle/>
          <a:p>
            <a:r>
              <a:rPr lang="en-US" dirty="0"/>
              <a:t>It is important to fulfill mobile users’ satisfaction by </a:t>
            </a:r>
            <a:r>
              <a:rPr lang="en-US" dirty="0" smtClean="0"/>
              <a:t>monitoring </a:t>
            </a:r>
            <a:r>
              <a:rPr lang="en-US" dirty="0"/>
              <a:t>their preferences and providing appropriate </a:t>
            </a:r>
            <a:r>
              <a:rPr lang="en-US" dirty="0" smtClean="0"/>
              <a:t>services </a:t>
            </a:r>
            <a:r>
              <a:rPr lang="en-US" dirty="0"/>
              <a:t>to each of the </a:t>
            </a:r>
            <a:r>
              <a:rPr lang="en-US" dirty="0" smtClean="0"/>
              <a:t>users.</a:t>
            </a:r>
          </a:p>
          <a:p>
            <a:endParaRPr lang="en-US" dirty="0"/>
          </a:p>
          <a:p>
            <a:r>
              <a:rPr lang="en-US" dirty="0" smtClean="0"/>
              <a:t>Context</a:t>
            </a:r>
            <a:r>
              <a:rPr lang="en-US" dirty="0"/>
              <a:t>-aware mobile cloud services try to utilize the </a:t>
            </a:r>
            <a:r>
              <a:rPr lang="en-US" dirty="0" smtClean="0"/>
              <a:t>local </a:t>
            </a:r>
            <a:r>
              <a:rPr lang="en-US" dirty="0"/>
              <a:t>contexts (e.g., data types, network status, device </a:t>
            </a:r>
            <a:r>
              <a:rPr lang="en-US" dirty="0" smtClean="0"/>
              <a:t>environments</a:t>
            </a:r>
            <a:r>
              <a:rPr lang="en-US" dirty="0"/>
              <a:t>, and user preferences) to improve the </a:t>
            </a:r>
            <a:r>
              <a:rPr lang="en-US" dirty="0" smtClean="0"/>
              <a:t>quality </a:t>
            </a:r>
            <a:r>
              <a:rPr lang="en-US" dirty="0"/>
              <a:t>of service (</a:t>
            </a:r>
            <a:r>
              <a:rPr lang="en-US" dirty="0" err="1"/>
              <a:t>QoS</a:t>
            </a:r>
            <a:r>
              <a:rPr lang="en-US" dirty="0"/>
              <a:t>).</a:t>
            </a:r>
          </a:p>
        </p:txBody>
      </p:sp>
    </p:spTree>
    <p:extLst>
      <p:ext uri="{BB962C8B-B14F-4D97-AF65-F5344CB8AC3E}">
        <p14:creationId xmlns:p14="http://schemas.microsoft.com/office/powerpoint/2010/main" val="2109748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Service Clouds</a:t>
            </a:r>
            <a:endParaRPr lang="en-US" dirty="0"/>
          </a:p>
        </p:txBody>
      </p:sp>
      <p:sp>
        <p:nvSpPr>
          <p:cNvPr id="3" name="Content Placeholder 2"/>
          <p:cNvSpPr>
            <a:spLocks noGrp="1"/>
          </p:cNvSpPr>
          <p:nvPr>
            <p:ph idx="1"/>
          </p:nvPr>
        </p:nvSpPr>
        <p:spPr>
          <a:xfrm>
            <a:off x="457200" y="1317114"/>
            <a:ext cx="8229600" cy="5362528"/>
          </a:xfrm>
        </p:spPr>
        <p:txBody>
          <a:bodyPr>
            <a:normAutofit fontScale="77500" lnSpcReduction="20000"/>
          </a:bodyPr>
          <a:lstStyle/>
          <a:p>
            <a:r>
              <a:rPr lang="en-US" dirty="0" err="1"/>
              <a:t>Samimi</a:t>
            </a:r>
            <a:r>
              <a:rPr lang="en-US" dirty="0"/>
              <a:t> et al. build the Mobile Service Cloud </a:t>
            </a:r>
            <a:r>
              <a:rPr lang="en-US" dirty="0" smtClean="0"/>
              <a:t>model.</a:t>
            </a:r>
          </a:p>
          <a:p>
            <a:r>
              <a:rPr lang="en-US" dirty="0" smtClean="0"/>
              <a:t>When </a:t>
            </a:r>
            <a:r>
              <a:rPr lang="en-US" dirty="0"/>
              <a:t>a customer uses a service, the request firstly </a:t>
            </a:r>
            <a:r>
              <a:rPr lang="en-US" dirty="0" smtClean="0"/>
              <a:t>goes </a:t>
            </a:r>
            <a:r>
              <a:rPr lang="en-US" dirty="0"/>
              <a:t>to a service gateway which will choose an </a:t>
            </a:r>
            <a:r>
              <a:rPr lang="en-US" dirty="0" smtClean="0"/>
              <a:t>appropriate </a:t>
            </a:r>
            <a:r>
              <a:rPr lang="en-US" dirty="0"/>
              <a:t>primary proxy to meet the requirements </a:t>
            </a:r>
            <a:r>
              <a:rPr lang="en-US" dirty="0" smtClean="0"/>
              <a:t>and </a:t>
            </a:r>
            <a:r>
              <a:rPr lang="en-US" dirty="0"/>
              <a:t>then sends the result to the </a:t>
            </a:r>
            <a:r>
              <a:rPr lang="en-US" dirty="0" smtClean="0"/>
              <a:t>user.</a:t>
            </a:r>
          </a:p>
          <a:p>
            <a:r>
              <a:rPr lang="en-US" dirty="0" smtClean="0"/>
              <a:t>In </a:t>
            </a:r>
            <a:r>
              <a:rPr lang="en-US" dirty="0"/>
              <a:t>disconnection, MSCs will establish transient proxies </a:t>
            </a:r>
            <a:r>
              <a:rPr lang="en-US" dirty="0" smtClean="0"/>
              <a:t>for </a:t>
            </a:r>
            <a:r>
              <a:rPr lang="en-US" dirty="0"/>
              <a:t>mobile devices to monitor the service path, and </a:t>
            </a:r>
            <a:r>
              <a:rPr lang="en-US" dirty="0" smtClean="0"/>
              <a:t>support </a:t>
            </a:r>
            <a:r>
              <a:rPr lang="en-US" dirty="0"/>
              <a:t>dynamic </a:t>
            </a:r>
            <a:r>
              <a:rPr lang="en-US" dirty="0" smtClean="0"/>
              <a:t>reconfiguration.</a:t>
            </a:r>
          </a:p>
          <a:p>
            <a:r>
              <a:rPr lang="en-US" dirty="0" smtClean="0"/>
              <a:t>The </a:t>
            </a:r>
            <a:r>
              <a:rPr lang="en-US" dirty="0"/>
              <a:t>model addresses the disconnection issue and can </a:t>
            </a:r>
            <a:r>
              <a:rPr lang="en-US" dirty="0" smtClean="0"/>
              <a:t>maintain </a:t>
            </a:r>
            <a:r>
              <a:rPr lang="en-US" dirty="0"/>
              <a:t>the </a:t>
            </a:r>
            <a:r>
              <a:rPr lang="en-US" dirty="0" err="1"/>
              <a:t>QoS</a:t>
            </a:r>
            <a:r>
              <a:rPr lang="en-US" dirty="0"/>
              <a:t> at an acceptable level</a:t>
            </a:r>
            <a:r>
              <a:rPr lang="en-US" dirty="0" smtClean="0"/>
              <a:t>.</a:t>
            </a:r>
          </a:p>
          <a:p>
            <a:pPr marL="0" indent="0">
              <a:buNone/>
            </a:pPr>
            <a:endParaRPr lang="en-US" dirty="0" smtClean="0"/>
          </a:p>
          <a:p>
            <a:pPr marL="0" indent="0">
              <a:buNone/>
            </a:pPr>
            <a:r>
              <a:rPr lang="en-US" dirty="0" smtClean="0"/>
              <a:t>F</a:t>
            </a:r>
            <a:r>
              <a:rPr lang="en-US" dirty="0"/>
              <a:t>. A. </a:t>
            </a:r>
            <a:r>
              <a:rPr lang="en-US" dirty="0" err="1"/>
              <a:t>Samimi</a:t>
            </a:r>
            <a:r>
              <a:rPr lang="en-US" dirty="0"/>
              <a:t>, P. K. </a:t>
            </a:r>
            <a:r>
              <a:rPr lang="en-US" dirty="0" err="1"/>
              <a:t>Mckinley</a:t>
            </a:r>
            <a:r>
              <a:rPr lang="en-US" dirty="0"/>
              <a:t>, and S. M. </a:t>
            </a:r>
            <a:r>
              <a:rPr lang="en-US" dirty="0" err="1"/>
              <a:t>Sadjadi</a:t>
            </a:r>
            <a:r>
              <a:rPr lang="en-US" dirty="0"/>
              <a:t>, </a:t>
            </a:r>
            <a:r>
              <a:rPr lang="en-US" dirty="0" smtClean="0"/>
              <a:t>“</a:t>
            </a:r>
            <a:r>
              <a:rPr lang="en-US" dirty="0"/>
              <a:t>Mobile Service Clouds: A Self-Managing Infrastructure </a:t>
            </a:r>
            <a:r>
              <a:rPr lang="en-US" dirty="0" smtClean="0"/>
              <a:t>for </a:t>
            </a:r>
            <a:r>
              <a:rPr lang="en-US" dirty="0"/>
              <a:t>Autonomic Mobile Computing Services,” in </a:t>
            </a:r>
            <a:r>
              <a:rPr lang="en-US" dirty="0" smtClean="0"/>
              <a:t>Proceedings </a:t>
            </a:r>
            <a:r>
              <a:rPr lang="en-US" dirty="0"/>
              <a:t>of the 2nd International Workshop on </a:t>
            </a:r>
            <a:r>
              <a:rPr lang="en-US" dirty="0" smtClean="0"/>
              <a:t>Self</a:t>
            </a:r>
            <a:r>
              <a:rPr lang="en-US" dirty="0"/>
              <a:t>-Managed Networks, Systems &amp; Services </a:t>
            </a:r>
            <a:r>
              <a:rPr lang="en-US" dirty="0" smtClean="0"/>
              <a:t>(</a:t>
            </a:r>
            <a:r>
              <a:rPr lang="en-US" dirty="0" err="1"/>
              <a:t>SelfMan</a:t>
            </a:r>
            <a:r>
              <a:rPr lang="en-US" dirty="0"/>
              <a:t>), vol. 3996, pp. 130-141, 2006.</a:t>
            </a:r>
          </a:p>
        </p:txBody>
      </p:sp>
    </p:spTree>
    <p:extLst>
      <p:ext uri="{BB962C8B-B14F-4D97-AF65-F5344CB8AC3E}">
        <p14:creationId xmlns:p14="http://schemas.microsoft.com/office/powerpoint/2010/main" val="41810029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32" y="102158"/>
            <a:ext cx="8955868" cy="1143000"/>
          </a:xfrm>
        </p:spPr>
        <p:txBody>
          <a:bodyPr>
            <a:normAutofit fontScale="90000"/>
          </a:bodyPr>
          <a:lstStyle/>
          <a:p>
            <a:r>
              <a:rPr lang="en-US" dirty="0"/>
              <a:t>Context-aware Mobile Cloud </a:t>
            </a:r>
            <a:br>
              <a:rPr lang="en-US" dirty="0"/>
            </a:br>
            <a:r>
              <a:rPr lang="en-US" dirty="0"/>
              <a:t>Services</a:t>
            </a:r>
          </a:p>
        </p:txBody>
      </p:sp>
      <p:sp>
        <p:nvSpPr>
          <p:cNvPr id="3" name="Content Placeholder 2"/>
          <p:cNvSpPr>
            <a:spLocks noGrp="1"/>
          </p:cNvSpPr>
          <p:nvPr>
            <p:ph idx="1"/>
          </p:nvPr>
        </p:nvSpPr>
        <p:spPr>
          <a:xfrm>
            <a:off x="188131" y="1302279"/>
            <a:ext cx="8748139" cy="5001041"/>
          </a:xfrm>
        </p:spPr>
        <p:txBody>
          <a:bodyPr>
            <a:noAutofit/>
          </a:bodyPr>
          <a:lstStyle/>
          <a:p>
            <a:r>
              <a:rPr lang="en-US" sz="2400" dirty="0"/>
              <a:t>La and Kim propose an algorithm to choose a </a:t>
            </a:r>
            <a:r>
              <a:rPr lang="en-US" sz="2400" dirty="0" smtClean="0"/>
              <a:t>context-aware adapter.</a:t>
            </a:r>
          </a:p>
          <a:p>
            <a:r>
              <a:rPr lang="en-US" sz="2400" dirty="0" smtClean="0"/>
              <a:t>The </a:t>
            </a:r>
            <a:r>
              <a:rPr lang="en-US" sz="2400" dirty="0"/>
              <a:t>algorithm first determines the gaps occurring in </a:t>
            </a:r>
            <a:r>
              <a:rPr lang="en-US" sz="2400" dirty="0" smtClean="0"/>
              <a:t>the </a:t>
            </a:r>
            <a:r>
              <a:rPr lang="en-US" sz="2400" dirty="0"/>
              <a:t>given contexts. A gap is defined as a result of </a:t>
            </a:r>
            <a:r>
              <a:rPr lang="en-US" sz="2400" dirty="0" smtClean="0"/>
              <a:t>context </a:t>
            </a:r>
            <a:r>
              <a:rPr lang="en-US" sz="2400" dirty="0"/>
              <a:t>changes. </a:t>
            </a:r>
            <a:endParaRPr lang="en-US" sz="2400" dirty="0" smtClean="0"/>
          </a:p>
          <a:p>
            <a:r>
              <a:rPr lang="en-US" sz="2400" dirty="0" smtClean="0"/>
              <a:t>Then</a:t>
            </a:r>
            <a:r>
              <a:rPr lang="en-US" sz="2400" dirty="0"/>
              <a:t>, the algorithm determines a cause of predefined </a:t>
            </a:r>
            <a:r>
              <a:rPr lang="en-US" sz="2400" dirty="0" smtClean="0"/>
              <a:t>gaps </a:t>
            </a:r>
            <a:r>
              <a:rPr lang="en-US" sz="2400" dirty="0"/>
              <a:t>before saving the current states of the service </a:t>
            </a:r>
            <a:r>
              <a:rPr lang="en-US" sz="2400" dirty="0" smtClean="0"/>
              <a:t>invocation </a:t>
            </a:r>
            <a:r>
              <a:rPr lang="en-US" sz="2400" dirty="0"/>
              <a:t>for disconnection. </a:t>
            </a:r>
            <a:endParaRPr lang="en-US" sz="2400" dirty="0" smtClean="0"/>
          </a:p>
          <a:p>
            <a:r>
              <a:rPr lang="en-US" sz="2400" dirty="0" smtClean="0"/>
              <a:t>For </a:t>
            </a:r>
            <a:r>
              <a:rPr lang="en-US" sz="2400" dirty="0"/>
              <a:t>each identified gap, this algorithm will choose an </a:t>
            </a:r>
            <a:r>
              <a:rPr lang="en-US" sz="2400" dirty="0" smtClean="0"/>
              <a:t>appropriate </a:t>
            </a:r>
            <a:r>
              <a:rPr lang="en-US" sz="2400" dirty="0"/>
              <a:t>adapter for the mobile user</a:t>
            </a:r>
            <a:r>
              <a:rPr lang="en-US" sz="2400" dirty="0" smtClean="0"/>
              <a:t>.</a:t>
            </a:r>
          </a:p>
          <a:p>
            <a:pPr marL="0" indent="0">
              <a:buNone/>
            </a:pPr>
            <a:endParaRPr lang="en-US" sz="2400" dirty="0" smtClean="0"/>
          </a:p>
          <a:p>
            <a:pPr marL="0" indent="0">
              <a:buNone/>
            </a:pPr>
            <a:r>
              <a:rPr lang="en-US" sz="2400" dirty="0" smtClean="0"/>
              <a:t>H</a:t>
            </a:r>
            <a:r>
              <a:rPr lang="en-US" sz="2400" dirty="0"/>
              <a:t>. H. La and S. D. Kim, “A Conceptual Framework for </a:t>
            </a:r>
            <a:r>
              <a:rPr lang="en-US" sz="2400" dirty="0" smtClean="0"/>
              <a:t>Provisioning </a:t>
            </a:r>
            <a:r>
              <a:rPr lang="en-US" sz="2400" dirty="0"/>
              <a:t>Context-aware Mobile Cloud Services,” in </a:t>
            </a:r>
            <a:r>
              <a:rPr lang="en-US" sz="2400" dirty="0" smtClean="0"/>
              <a:t>Proceedings </a:t>
            </a:r>
            <a:r>
              <a:rPr lang="en-US" sz="2400" dirty="0"/>
              <a:t>of the 3rd IEEE International Conference </a:t>
            </a:r>
            <a:r>
              <a:rPr lang="en-US" sz="2400" dirty="0" smtClean="0"/>
              <a:t>on </a:t>
            </a:r>
            <a:r>
              <a:rPr lang="en-US" sz="2400" dirty="0"/>
              <a:t>Cloud Computing (CLOUD), pp. 466, August 2010.</a:t>
            </a:r>
          </a:p>
        </p:txBody>
      </p:sp>
    </p:spTree>
    <p:extLst>
      <p:ext uri="{BB962C8B-B14F-4D97-AF65-F5344CB8AC3E}">
        <p14:creationId xmlns:p14="http://schemas.microsoft.com/office/powerpoint/2010/main" val="4037740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878"/>
            <a:ext cx="8229600" cy="1143000"/>
          </a:xfrm>
        </p:spPr>
        <p:txBody>
          <a:bodyPr/>
          <a:lstStyle/>
          <a:p>
            <a:r>
              <a:rPr lang="en-US" dirty="0" smtClean="0"/>
              <a:t>Open Issues in MCC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Network Access Management:</a:t>
            </a:r>
          </a:p>
          <a:p>
            <a:pPr lvl="1"/>
            <a:r>
              <a:rPr lang="en-US" dirty="0"/>
              <a:t>An efficient network access management not only </a:t>
            </a:r>
            <a:r>
              <a:rPr lang="en-US" dirty="0" smtClean="0"/>
              <a:t>improves </a:t>
            </a:r>
            <a:r>
              <a:rPr lang="en-US" dirty="0"/>
              <a:t>link performance but also optimizes </a:t>
            </a:r>
            <a:r>
              <a:rPr lang="en-US" dirty="0" smtClean="0"/>
              <a:t>bandwidth usage.</a:t>
            </a:r>
          </a:p>
          <a:p>
            <a:pPr lvl="1"/>
            <a:r>
              <a:rPr lang="en-US" dirty="0" smtClean="0"/>
              <a:t>Cognitive </a:t>
            </a:r>
            <a:r>
              <a:rPr lang="en-US" dirty="0"/>
              <a:t>radio can be expected as a solution to </a:t>
            </a:r>
            <a:r>
              <a:rPr lang="en-US" dirty="0" smtClean="0"/>
              <a:t>achieve </a:t>
            </a:r>
            <a:r>
              <a:rPr lang="en-US" dirty="0"/>
              <a:t>the wireless access </a:t>
            </a:r>
            <a:r>
              <a:rPr lang="en-US" dirty="0" smtClean="0"/>
              <a:t>management.</a:t>
            </a:r>
          </a:p>
          <a:p>
            <a:pPr lvl="1"/>
            <a:r>
              <a:rPr lang="en-US" dirty="0" smtClean="0"/>
              <a:t>Can </a:t>
            </a:r>
            <a:r>
              <a:rPr lang="en-US" dirty="0"/>
              <a:t>automatically changes its transmission </a:t>
            </a:r>
            <a:r>
              <a:rPr lang="en-US" dirty="0" smtClean="0"/>
              <a:t>or reception </a:t>
            </a:r>
            <a:r>
              <a:rPr lang="en-US" dirty="0"/>
              <a:t>parameters, in a way where the wireless </a:t>
            </a:r>
            <a:r>
              <a:rPr lang="en-US" dirty="0" smtClean="0"/>
              <a:t>communications </a:t>
            </a:r>
            <a:r>
              <a:rPr lang="en-US" dirty="0"/>
              <a:t>can have spectrum agility in terms of </a:t>
            </a:r>
            <a:r>
              <a:rPr lang="en-US" dirty="0" smtClean="0"/>
              <a:t>selecting </a:t>
            </a:r>
            <a:r>
              <a:rPr lang="en-US" dirty="0"/>
              <a:t>available wireless channels </a:t>
            </a:r>
            <a:r>
              <a:rPr lang="en-US" dirty="0" smtClean="0"/>
              <a:t>opportunistically.</a:t>
            </a:r>
          </a:p>
          <a:p>
            <a:pPr lvl="1"/>
            <a:r>
              <a:rPr lang="en-US" dirty="0" smtClean="0"/>
              <a:t>Integrated </a:t>
            </a:r>
            <a:r>
              <a:rPr lang="en-US" dirty="0"/>
              <a:t>with MCC for better spectrum utilization </a:t>
            </a:r>
          </a:p>
        </p:txBody>
      </p:sp>
    </p:spTree>
    <p:extLst>
      <p:ext uri="{BB962C8B-B14F-4D97-AF65-F5344CB8AC3E}">
        <p14:creationId xmlns:p14="http://schemas.microsoft.com/office/powerpoint/2010/main" val="1812151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 Popularity</a:t>
            </a:r>
            <a:endParaRPr lang="en-US" dirty="0"/>
          </a:p>
        </p:txBody>
      </p:sp>
      <p:sp>
        <p:nvSpPr>
          <p:cNvPr id="3" name="Content Placeholder 2"/>
          <p:cNvSpPr>
            <a:spLocks noGrp="1"/>
          </p:cNvSpPr>
          <p:nvPr>
            <p:ph idx="1"/>
          </p:nvPr>
        </p:nvSpPr>
        <p:spPr/>
        <p:txBody>
          <a:bodyPr>
            <a:normAutofit/>
          </a:bodyPr>
          <a:lstStyle/>
          <a:p>
            <a:r>
              <a:rPr lang="en-US" dirty="0"/>
              <a:t>According to a recent study by ABI Research, more </a:t>
            </a:r>
            <a:r>
              <a:rPr lang="en-US" dirty="0" smtClean="0"/>
              <a:t>than </a:t>
            </a:r>
            <a:r>
              <a:rPr lang="en-US" dirty="0"/>
              <a:t>240 million business will use cloud services </a:t>
            </a:r>
            <a:r>
              <a:rPr lang="en-US" dirty="0" smtClean="0"/>
              <a:t>through </a:t>
            </a:r>
            <a:r>
              <a:rPr lang="en-US" dirty="0"/>
              <a:t>mobile devices by 2015</a:t>
            </a:r>
            <a:r>
              <a:rPr lang="en-US" dirty="0" smtClean="0"/>
              <a:t>.</a:t>
            </a:r>
          </a:p>
          <a:p>
            <a:r>
              <a:rPr lang="en-US" dirty="0" smtClean="0"/>
              <a:t>That </a:t>
            </a:r>
            <a:r>
              <a:rPr lang="en-US" dirty="0"/>
              <a:t>traction will push the revenue of mobile cloud </a:t>
            </a:r>
            <a:r>
              <a:rPr lang="en-US" dirty="0" smtClean="0"/>
              <a:t>computing </a:t>
            </a:r>
            <a:r>
              <a:rPr lang="en-US" dirty="0"/>
              <a:t>to $5.2 </a:t>
            </a:r>
            <a:r>
              <a:rPr lang="en-US" dirty="0" smtClean="0"/>
              <a:t>billion.</a:t>
            </a:r>
          </a:p>
          <a:p>
            <a:r>
              <a:rPr lang="en-US" dirty="0" smtClean="0"/>
              <a:t>Mobile </a:t>
            </a:r>
            <a:r>
              <a:rPr lang="en-US" dirty="0"/>
              <a:t>cloud computing is a highly promising trend </a:t>
            </a:r>
            <a:r>
              <a:rPr lang="en-US" dirty="0" smtClean="0"/>
              <a:t>for the future of mobile computing.</a:t>
            </a:r>
            <a:endParaRPr lang="en-US" dirty="0"/>
          </a:p>
        </p:txBody>
      </p:sp>
    </p:spTree>
    <p:extLst>
      <p:ext uri="{BB962C8B-B14F-4D97-AF65-F5344CB8AC3E}">
        <p14:creationId xmlns:p14="http://schemas.microsoft.com/office/powerpoint/2010/main" val="3151596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Issues in MCC</a:t>
            </a:r>
          </a:p>
        </p:txBody>
      </p:sp>
      <p:sp>
        <p:nvSpPr>
          <p:cNvPr id="3" name="Content Placeholder 2"/>
          <p:cNvSpPr>
            <a:spLocks noGrp="1"/>
          </p:cNvSpPr>
          <p:nvPr>
            <p:ph idx="1"/>
          </p:nvPr>
        </p:nvSpPr>
        <p:spPr/>
        <p:txBody>
          <a:bodyPr>
            <a:normAutofit fontScale="92500" lnSpcReduction="10000"/>
          </a:bodyPr>
          <a:lstStyle/>
          <a:p>
            <a:r>
              <a:rPr lang="en-US" dirty="0" smtClean="0"/>
              <a:t>Quality of Service:</a:t>
            </a:r>
          </a:p>
          <a:p>
            <a:pPr lvl="1"/>
            <a:r>
              <a:rPr lang="en-US" dirty="0"/>
              <a:t>How to ensure </a:t>
            </a:r>
            <a:r>
              <a:rPr lang="en-US" dirty="0" err="1"/>
              <a:t>QoS</a:t>
            </a:r>
            <a:r>
              <a:rPr lang="en-US" dirty="0"/>
              <a:t> is still a big issue, especially on </a:t>
            </a:r>
            <a:r>
              <a:rPr lang="en-US" dirty="0" smtClean="0"/>
              <a:t>network delay.</a:t>
            </a:r>
          </a:p>
          <a:p>
            <a:pPr lvl="1"/>
            <a:r>
              <a:rPr lang="en-US" dirty="0" err="1" smtClean="0"/>
              <a:t>CloneCloud</a:t>
            </a:r>
            <a:r>
              <a:rPr lang="en-US" dirty="0" smtClean="0"/>
              <a:t> </a:t>
            </a:r>
            <a:r>
              <a:rPr lang="en-US" dirty="0"/>
              <a:t>and Cloudlets </a:t>
            </a:r>
            <a:r>
              <a:rPr lang="en-US" dirty="0" smtClean="0"/>
              <a:t>are </a:t>
            </a:r>
            <a:r>
              <a:rPr lang="en-US" dirty="0"/>
              <a:t>expected to </a:t>
            </a:r>
            <a:r>
              <a:rPr lang="en-US" dirty="0" smtClean="0"/>
              <a:t>reduce the </a:t>
            </a:r>
            <a:r>
              <a:rPr lang="en-US" dirty="0"/>
              <a:t>network </a:t>
            </a:r>
            <a:r>
              <a:rPr lang="en-US" dirty="0" smtClean="0"/>
              <a:t>delay.</a:t>
            </a:r>
          </a:p>
          <a:p>
            <a:pPr lvl="1"/>
            <a:r>
              <a:rPr lang="en-US" dirty="0" err="1" smtClean="0"/>
              <a:t>CloneCloud</a:t>
            </a:r>
            <a:r>
              <a:rPr lang="en-US" dirty="0" smtClean="0"/>
              <a:t> </a:t>
            </a:r>
            <a:r>
              <a:rPr lang="en-US" dirty="0"/>
              <a:t>uses nearby computers or data centers to </a:t>
            </a:r>
            <a:r>
              <a:rPr lang="en-US" dirty="0" smtClean="0"/>
              <a:t>increase </a:t>
            </a:r>
            <a:r>
              <a:rPr lang="en-US" dirty="0"/>
              <a:t>the speed of smart phone </a:t>
            </a:r>
            <a:r>
              <a:rPr lang="en-US" dirty="0" smtClean="0"/>
              <a:t>applications.</a:t>
            </a:r>
          </a:p>
          <a:p>
            <a:pPr lvl="1"/>
            <a:r>
              <a:rPr lang="en-US" dirty="0" smtClean="0"/>
              <a:t>The </a:t>
            </a:r>
            <a:r>
              <a:rPr lang="en-US" dirty="0"/>
              <a:t>idea is to clone the entire set of data and </a:t>
            </a:r>
            <a:r>
              <a:rPr lang="en-US" dirty="0" smtClean="0"/>
              <a:t>applications </a:t>
            </a:r>
            <a:r>
              <a:rPr lang="en-US" dirty="0"/>
              <a:t>from the smartphone onto the cloud and </a:t>
            </a:r>
            <a:r>
              <a:rPr lang="en-US" dirty="0" smtClean="0"/>
              <a:t>to </a:t>
            </a:r>
            <a:r>
              <a:rPr lang="en-US" dirty="0"/>
              <a:t>selectively execute some operations on the clones, </a:t>
            </a:r>
            <a:r>
              <a:rPr lang="en-US" dirty="0" smtClean="0"/>
              <a:t>reintegrating </a:t>
            </a:r>
            <a:r>
              <a:rPr lang="en-US" dirty="0"/>
              <a:t>the results back into the smartphone.</a:t>
            </a:r>
          </a:p>
        </p:txBody>
      </p:sp>
    </p:spTree>
    <p:extLst>
      <p:ext uri="{BB962C8B-B14F-4D97-AF65-F5344CB8AC3E}">
        <p14:creationId xmlns:p14="http://schemas.microsoft.com/office/powerpoint/2010/main" val="42873511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Issues in MCC</a:t>
            </a:r>
          </a:p>
        </p:txBody>
      </p:sp>
      <p:sp>
        <p:nvSpPr>
          <p:cNvPr id="3" name="Content Placeholder 2"/>
          <p:cNvSpPr>
            <a:spLocks noGrp="1"/>
          </p:cNvSpPr>
          <p:nvPr>
            <p:ph idx="1"/>
          </p:nvPr>
        </p:nvSpPr>
        <p:spPr/>
        <p:txBody>
          <a:bodyPr>
            <a:normAutofit fontScale="92500"/>
          </a:bodyPr>
          <a:lstStyle/>
          <a:p>
            <a:r>
              <a:rPr lang="en-US" dirty="0" smtClean="0"/>
              <a:t>Quality of Service:</a:t>
            </a:r>
          </a:p>
          <a:p>
            <a:pPr lvl="1"/>
            <a:r>
              <a:rPr lang="en-US" dirty="0" smtClean="0"/>
              <a:t>A </a:t>
            </a:r>
            <a:r>
              <a:rPr lang="en-US" dirty="0"/>
              <a:t>cloudlet is a trusted, resource-rich computer or </a:t>
            </a:r>
            <a:r>
              <a:rPr lang="en-US" dirty="0" smtClean="0"/>
              <a:t>cluster </a:t>
            </a:r>
            <a:r>
              <a:rPr lang="en-US" dirty="0"/>
              <a:t>of computers which is well-connected to the </a:t>
            </a:r>
            <a:r>
              <a:rPr lang="en-US" dirty="0" smtClean="0"/>
              <a:t>Internet </a:t>
            </a:r>
            <a:r>
              <a:rPr lang="en-US" dirty="0"/>
              <a:t>and available for use by nearby mobile </a:t>
            </a:r>
            <a:r>
              <a:rPr lang="en-US" dirty="0" smtClean="0"/>
              <a:t>devices </a:t>
            </a:r>
            <a:r>
              <a:rPr lang="en-US" dirty="0"/>
              <a:t>with on one-hop wireless </a:t>
            </a:r>
            <a:r>
              <a:rPr lang="en-US" dirty="0" smtClean="0"/>
              <a:t>connection.</a:t>
            </a:r>
          </a:p>
          <a:p>
            <a:pPr lvl="1"/>
            <a:r>
              <a:rPr lang="en-US" dirty="0" smtClean="0"/>
              <a:t>Mobile </a:t>
            </a:r>
            <a:r>
              <a:rPr lang="en-US" dirty="0"/>
              <a:t>users may meet the demand for real-time </a:t>
            </a:r>
            <a:r>
              <a:rPr lang="en-US" dirty="0" smtClean="0"/>
              <a:t>interactive </a:t>
            </a:r>
            <a:r>
              <a:rPr lang="en-US" dirty="0"/>
              <a:t>response by low-latency, one-hop, </a:t>
            </a:r>
            <a:r>
              <a:rPr lang="en-US" dirty="0" smtClean="0"/>
              <a:t>high-bandwidth </a:t>
            </a:r>
            <a:r>
              <a:rPr lang="en-US" dirty="0"/>
              <a:t>wireless access to the </a:t>
            </a:r>
            <a:r>
              <a:rPr lang="en-US" dirty="0" smtClean="0"/>
              <a:t>cloudlet.</a:t>
            </a:r>
          </a:p>
          <a:p>
            <a:pPr lvl="1"/>
            <a:r>
              <a:rPr lang="en-US" dirty="0" smtClean="0"/>
              <a:t>Can </a:t>
            </a:r>
            <a:r>
              <a:rPr lang="en-US" dirty="0"/>
              <a:t>help mobile users overcome the limits of cloud </a:t>
            </a:r>
            <a:r>
              <a:rPr lang="en-US" dirty="0" smtClean="0"/>
              <a:t>computing </a:t>
            </a:r>
            <a:r>
              <a:rPr lang="en-US" dirty="0"/>
              <a:t>as WAN latency and low bandwidth.</a:t>
            </a:r>
          </a:p>
        </p:txBody>
      </p:sp>
    </p:spTree>
    <p:extLst>
      <p:ext uri="{BB962C8B-B14F-4D97-AF65-F5344CB8AC3E}">
        <p14:creationId xmlns:p14="http://schemas.microsoft.com/office/powerpoint/2010/main" val="36954736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Issues in MCC</a:t>
            </a:r>
            <a:endParaRPr lang="en-US" dirty="0"/>
          </a:p>
        </p:txBody>
      </p:sp>
      <p:sp>
        <p:nvSpPr>
          <p:cNvPr id="3" name="Content Placeholder 2"/>
          <p:cNvSpPr>
            <a:spLocks noGrp="1"/>
          </p:cNvSpPr>
          <p:nvPr>
            <p:ph idx="1"/>
          </p:nvPr>
        </p:nvSpPr>
        <p:spPr/>
        <p:txBody>
          <a:bodyPr>
            <a:normAutofit/>
          </a:bodyPr>
          <a:lstStyle/>
          <a:p>
            <a:r>
              <a:rPr lang="en-US" dirty="0" smtClean="0"/>
              <a:t>Pricing:</a:t>
            </a:r>
          </a:p>
          <a:p>
            <a:pPr lvl="1"/>
            <a:r>
              <a:rPr lang="en-US" dirty="0"/>
              <a:t>MCC involves with both mobile service provider </a:t>
            </a:r>
            <a:r>
              <a:rPr lang="en-US" dirty="0" smtClean="0"/>
              <a:t>(</a:t>
            </a:r>
            <a:r>
              <a:rPr lang="en-US" dirty="0"/>
              <a:t>MSP) and cloud service provider (CSP) with </a:t>
            </a:r>
            <a:r>
              <a:rPr lang="en-US" dirty="0" smtClean="0"/>
              <a:t>different </a:t>
            </a:r>
            <a:r>
              <a:rPr lang="en-US" dirty="0"/>
              <a:t>services management, customers </a:t>
            </a:r>
            <a:r>
              <a:rPr lang="en-US" dirty="0" smtClean="0"/>
              <a:t>management</a:t>
            </a:r>
            <a:r>
              <a:rPr lang="en-US" dirty="0"/>
              <a:t>, methods of payment and </a:t>
            </a:r>
            <a:r>
              <a:rPr lang="en-US" dirty="0" smtClean="0"/>
              <a:t>prices.</a:t>
            </a:r>
          </a:p>
          <a:p>
            <a:pPr lvl="1"/>
            <a:r>
              <a:rPr lang="en-US" dirty="0" smtClean="0"/>
              <a:t>This </a:t>
            </a:r>
            <a:r>
              <a:rPr lang="en-US" dirty="0"/>
              <a:t>will lead to many </a:t>
            </a:r>
            <a:r>
              <a:rPr lang="en-US" dirty="0" smtClean="0"/>
              <a:t>issues.</a:t>
            </a:r>
          </a:p>
          <a:p>
            <a:pPr lvl="1"/>
            <a:r>
              <a:rPr lang="en-US" dirty="0" smtClean="0"/>
              <a:t>The </a:t>
            </a:r>
            <a:r>
              <a:rPr lang="en-US" dirty="0"/>
              <a:t>business model including pricing and </a:t>
            </a:r>
            <a:r>
              <a:rPr lang="en-US" dirty="0" smtClean="0"/>
              <a:t>revenue sharing </a:t>
            </a:r>
            <a:r>
              <a:rPr lang="en-US" dirty="0"/>
              <a:t>has to be carefully developed for MCC.</a:t>
            </a:r>
          </a:p>
        </p:txBody>
      </p:sp>
    </p:spTree>
    <p:extLst>
      <p:ext uri="{BB962C8B-B14F-4D97-AF65-F5344CB8AC3E}">
        <p14:creationId xmlns:p14="http://schemas.microsoft.com/office/powerpoint/2010/main" val="33310571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Issues in MCC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Standard Interface:</a:t>
            </a:r>
          </a:p>
          <a:p>
            <a:pPr lvl="1"/>
            <a:r>
              <a:rPr lang="en-US" dirty="0"/>
              <a:t>Interoperability becomes an important issue when </a:t>
            </a:r>
            <a:r>
              <a:rPr lang="en-US" dirty="0" smtClean="0"/>
              <a:t>mobile </a:t>
            </a:r>
            <a:r>
              <a:rPr lang="en-US" dirty="0"/>
              <a:t>users need to interact with the </a:t>
            </a:r>
            <a:r>
              <a:rPr lang="en-US" dirty="0" smtClean="0"/>
              <a:t>cloud.</a:t>
            </a:r>
          </a:p>
          <a:p>
            <a:pPr lvl="1"/>
            <a:r>
              <a:rPr lang="en-US" dirty="0" smtClean="0"/>
              <a:t>Web </a:t>
            </a:r>
            <a:r>
              <a:rPr lang="en-US" dirty="0"/>
              <a:t>interfaces may not be the best option. </a:t>
            </a:r>
            <a:endParaRPr lang="en-US" dirty="0" smtClean="0"/>
          </a:p>
          <a:p>
            <a:pPr lvl="1"/>
            <a:r>
              <a:rPr lang="en-US" dirty="0" smtClean="0"/>
              <a:t>It </a:t>
            </a:r>
            <a:r>
              <a:rPr lang="en-US" dirty="0"/>
              <a:t>is not specifically designed for mobile devices. </a:t>
            </a:r>
            <a:endParaRPr lang="en-US" dirty="0" smtClean="0"/>
          </a:p>
          <a:p>
            <a:pPr lvl="1"/>
            <a:r>
              <a:rPr lang="en-US" dirty="0" smtClean="0"/>
              <a:t>May </a:t>
            </a:r>
            <a:r>
              <a:rPr lang="en-US" dirty="0"/>
              <a:t>have more </a:t>
            </a:r>
            <a:r>
              <a:rPr lang="en-US" dirty="0" smtClean="0"/>
              <a:t>overhead.</a:t>
            </a:r>
          </a:p>
          <a:p>
            <a:pPr lvl="1"/>
            <a:r>
              <a:rPr lang="en-US" dirty="0" smtClean="0"/>
              <a:t>Compatibility </a:t>
            </a:r>
            <a:r>
              <a:rPr lang="en-US" dirty="0"/>
              <a:t>among devices for web interface could </a:t>
            </a:r>
            <a:r>
              <a:rPr lang="en-US" dirty="0" smtClean="0"/>
              <a:t>be </a:t>
            </a:r>
            <a:r>
              <a:rPr lang="en-US" dirty="0"/>
              <a:t>an </a:t>
            </a:r>
            <a:r>
              <a:rPr lang="en-US" dirty="0" smtClean="0"/>
              <a:t>issue.</a:t>
            </a:r>
          </a:p>
          <a:p>
            <a:pPr lvl="1"/>
            <a:r>
              <a:rPr lang="en-US" dirty="0" smtClean="0"/>
              <a:t>Standard </a:t>
            </a:r>
            <a:r>
              <a:rPr lang="en-US" dirty="0"/>
              <a:t>protocol, signaling, and interface for </a:t>
            </a:r>
            <a:r>
              <a:rPr lang="en-US" dirty="0" smtClean="0"/>
              <a:t>interacting </a:t>
            </a:r>
            <a:r>
              <a:rPr lang="en-US" dirty="0"/>
              <a:t>between mobile users and cloud would be </a:t>
            </a:r>
            <a:r>
              <a:rPr lang="en-US" dirty="0" smtClean="0"/>
              <a:t>required</a:t>
            </a:r>
            <a:r>
              <a:rPr lang="en-US" dirty="0"/>
              <a:t>. (HTML5 &amp; CSS3)</a:t>
            </a:r>
          </a:p>
        </p:txBody>
      </p:sp>
    </p:spTree>
    <p:extLst>
      <p:ext uri="{BB962C8B-B14F-4D97-AF65-F5344CB8AC3E}">
        <p14:creationId xmlns:p14="http://schemas.microsoft.com/office/powerpoint/2010/main" val="25068500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Issues in MCC</a:t>
            </a:r>
            <a:endParaRPr lang="en-US" dirty="0"/>
          </a:p>
        </p:txBody>
      </p:sp>
      <p:sp>
        <p:nvSpPr>
          <p:cNvPr id="3" name="Content Placeholder 2"/>
          <p:cNvSpPr>
            <a:spLocks noGrp="1"/>
          </p:cNvSpPr>
          <p:nvPr>
            <p:ph idx="1"/>
          </p:nvPr>
        </p:nvSpPr>
        <p:spPr>
          <a:xfrm>
            <a:off x="457200" y="1417639"/>
            <a:ext cx="8229600" cy="5246322"/>
          </a:xfrm>
        </p:spPr>
        <p:txBody>
          <a:bodyPr>
            <a:normAutofit fontScale="77500" lnSpcReduction="20000"/>
          </a:bodyPr>
          <a:lstStyle/>
          <a:p>
            <a:r>
              <a:rPr lang="en-US" dirty="0" smtClean="0"/>
              <a:t>Service Convergence:</a:t>
            </a:r>
          </a:p>
          <a:p>
            <a:pPr lvl="1"/>
            <a:r>
              <a:rPr lang="en-US" dirty="0"/>
              <a:t>Services will be differentiated according to the types, cost, </a:t>
            </a:r>
            <a:r>
              <a:rPr lang="en-US" dirty="0" smtClean="0"/>
              <a:t>availability </a:t>
            </a:r>
            <a:r>
              <a:rPr lang="en-US" dirty="0"/>
              <a:t>and </a:t>
            </a:r>
            <a:r>
              <a:rPr lang="en-US" dirty="0" smtClean="0"/>
              <a:t>quality.</a:t>
            </a:r>
          </a:p>
          <a:p>
            <a:pPr lvl="1"/>
            <a:r>
              <a:rPr lang="en-US" dirty="0" smtClean="0"/>
              <a:t>A </a:t>
            </a:r>
            <a:r>
              <a:rPr lang="en-US" dirty="0"/>
              <a:t>single cloud may not be enough to meet mobile user’s </a:t>
            </a:r>
            <a:r>
              <a:rPr lang="en-US" dirty="0" smtClean="0"/>
              <a:t>demands.</a:t>
            </a:r>
          </a:p>
          <a:p>
            <a:pPr lvl="1"/>
            <a:r>
              <a:rPr lang="en-US" dirty="0" smtClean="0"/>
              <a:t>New </a:t>
            </a:r>
            <a:r>
              <a:rPr lang="en-US" dirty="0"/>
              <a:t>scheme is needed in which the mobile users can </a:t>
            </a:r>
            <a:r>
              <a:rPr lang="en-US" dirty="0" smtClean="0"/>
              <a:t>utilize </a:t>
            </a:r>
            <a:r>
              <a:rPr lang="en-US" dirty="0"/>
              <a:t>multiple cloud in a unified </a:t>
            </a:r>
            <a:r>
              <a:rPr lang="en-US" dirty="0" smtClean="0"/>
              <a:t>fashion.</a:t>
            </a:r>
          </a:p>
          <a:p>
            <a:pPr lvl="1"/>
            <a:r>
              <a:rPr lang="en-US" dirty="0" smtClean="0"/>
              <a:t>The </a:t>
            </a:r>
            <a:r>
              <a:rPr lang="en-US" dirty="0"/>
              <a:t>scheme should be able to automatically discover and </a:t>
            </a:r>
            <a:r>
              <a:rPr lang="en-US" dirty="0" smtClean="0"/>
              <a:t>compose </a:t>
            </a:r>
            <a:r>
              <a:rPr lang="en-US" dirty="0"/>
              <a:t>services for </a:t>
            </a:r>
            <a:r>
              <a:rPr lang="en-US" dirty="0" smtClean="0"/>
              <a:t>user.</a:t>
            </a:r>
          </a:p>
          <a:p>
            <a:pPr lvl="1"/>
            <a:r>
              <a:rPr lang="en-US" dirty="0" smtClean="0"/>
              <a:t>Sky </a:t>
            </a:r>
            <a:r>
              <a:rPr lang="en-US" dirty="0"/>
              <a:t>computing is a model where resources from multiple </a:t>
            </a:r>
            <a:r>
              <a:rPr lang="en-US" dirty="0" smtClean="0"/>
              <a:t>clouds </a:t>
            </a:r>
            <a:r>
              <a:rPr lang="en-US" dirty="0"/>
              <a:t>providers are leveraged to create a large scale </a:t>
            </a:r>
            <a:r>
              <a:rPr lang="en-US" dirty="0" smtClean="0"/>
              <a:t>distributed </a:t>
            </a:r>
            <a:r>
              <a:rPr lang="en-US" dirty="0"/>
              <a:t>infrastructure</a:t>
            </a:r>
            <a:r>
              <a:rPr lang="en-US" dirty="0" smtClean="0"/>
              <a:t>.</a:t>
            </a:r>
          </a:p>
          <a:p>
            <a:pPr lvl="1"/>
            <a:r>
              <a:rPr lang="en-US" dirty="0"/>
              <a:t>The mobile sky computing will enable providers to </a:t>
            </a:r>
            <a:r>
              <a:rPr lang="en-US" dirty="0" smtClean="0"/>
              <a:t>support </a:t>
            </a:r>
            <a:r>
              <a:rPr lang="en-US" dirty="0"/>
              <a:t>a cross-cloud communication and enable users </a:t>
            </a:r>
            <a:r>
              <a:rPr lang="en-US" dirty="0" smtClean="0"/>
              <a:t>to </a:t>
            </a:r>
            <a:r>
              <a:rPr lang="en-US" dirty="0"/>
              <a:t>implement mobile services and </a:t>
            </a:r>
            <a:r>
              <a:rPr lang="en-US" dirty="0" smtClean="0"/>
              <a:t>applications.</a:t>
            </a:r>
          </a:p>
          <a:p>
            <a:pPr lvl="1"/>
            <a:r>
              <a:rPr lang="en-US" dirty="0" smtClean="0"/>
              <a:t>Service </a:t>
            </a:r>
            <a:r>
              <a:rPr lang="en-US" dirty="0"/>
              <a:t>integration (i.e., convergence) would need to </a:t>
            </a:r>
            <a:r>
              <a:rPr lang="en-US" dirty="0" smtClean="0"/>
              <a:t>be </a:t>
            </a:r>
            <a:r>
              <a:rPr lang="en-US" dirty="0"/>
              <a:t>explored.</a:t>
            </a:r>
          </a:p>
        </p:txBody>
      </p:sp>
    </p:spTree>
    <p:extLst>
      <p:ext uri="{BB962C8B-B14F-4D97-AF65-F5344CB8AC3E}">
        <p14:creationId xmlns:p14="http://schemas.microsoft.com/office/powerpoint/2010/main" val="3420423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417638"/>
            <a:ext cx="8229600" cy="5309043"/>
          </a:xfrm>
        </p:spPr>
        <p:txBody>
          <a:bodyPr>
            <a:normAutofit fontScale="77500" lnSpcReduction="20000"/>
          </a:bodyPr>
          <a:lstStyle/>
          <a:p>
            <a:r>
              <a:rPr lang="en-US" dirty="0"/>
              <a:t>Le Guan, </a:t>
            </a:r>
            <a:r>
              <a:rPr lang="en-US" dirty="0" err="1"/>
              <a:t>Xu</a:t>
            </a:r>
            <a:r>
              <a:rPr lang="en-US" dirty="0"/>
              <a:t> </a:t>
            </a:r>
            <a:r>
              <a:rPr lang="en-US" dirty="0" err="1"/>
              <a:t>Ke</a:t>
            </a:r>
            <a:r>
              <a:rPr lang="en-US" dirty="0"/>
              <a:t>, </a:t>
            </a:r>
            <a:r>
              <a:rPr lang="en-US" dirty="0" err="1"/>
              <a:t>Meina</a:t>
            </a:r>
            <a:r>
              <a:rPr lang="en-US" dirty="0"/>
              <a:t> Song, and </a:t>
            </a:r>
            <a:r>
              <a:rPr lang="en-US" dirty="0" err="1"/>
              <a:t>Junde</a:t>
            </a:r>
            <a:r>
              <a:rPr lang="en-US" dirty="0"/>
              <a:t> Song, “A Survey of Research on </a:t>
            </a:r>
            <a:r>
              <a:rPr lang="en-US" dirty="0" smtClean="0"/>
              <a:t>Mobile </a:t>
            </a:r>
            <a:r>
              <a:rPr lang="en-US" dirty="0"/>
              <a:t>Cloud Computing”, IEEE/ACIS 10th International Conference on </a:t>
            </a:r>
            <a:r>
              <a:rPr lang="en-US" dirty="0" smtClean="0"/>
              <a:t>Computer </a:t>
            </a:r>
            <a:r>
              <a:rPr lang="en-US" dirty="0"/>
              <a:t>and Information Science (ICIS), 2010, pp. 387-392</a:t>
            </a:r>
            <a:r>
              <a:rPr lang="en-US" dirty="0" smtClean="0"/>
              <a:t>.</a:t>
            </a:r>
          </a:p>
          <a:p>
            <a:r>
              <a:rPr lang="en-US" dirty="0" err="1" smtClean="0"/>
              <a:t>Xiaopeng</a:t>
            </a:r>
            <a:r>
              <a:rPr lang="en-US" dirty="0" smtClean="0"/>
              <a:t> </a:t>
            </a:r>
            <a:r>
              <a:rPr lang="en-US" dirty="0"/>
              <a:t>Fan, </a:t>
            </a:r>
            <a:r>
              <a:rPr lang="en-US" dirty="0" err="1"/>
              <a:t>Jiannong</a:t>
            </a:r>
            <a:r>
              <a:rPr lang="en-US" dirty="0"/>
              <a:t> Cao, and </a:t>
            </a:r>
            <a:r>
              <a:rPr lang="en-US" dirty="0" err="1"/>
              <a:t>Haixia</a:t>
            </a:r>
            <a:r>
              <a:rPr lang="en-US" dirty="0"/>
              <a:t> Mao. “A Survey of Mobile Cloud </a:t>
            </a:r>
            <a:r>
              <a:rPr lang="en-US" dirty="0" smtClean="0"/>
              <a:t>Computing</a:t>
            </a:r>
            <a:r>
              <a:rPr lang="en-US" dirty="0"/>
              <a:t>,” ZTE Communications, 9(1):4-8, Mar 2011. </a:t>
            </a:r>
            <a:endParaRPr lang="en-US" dirty="0" smtClean="0"/>
          </a:p>
          <a:p>
            <a:r>
              <a:rPr lang="en-US" dirty="0" smtClean="0"/>
              <a:t>Hoang </a:t>
            </a:r>
            <a:r>
              <a:rPr lang="en-US" dirty="0"/>
              <a:t>T. </a:t>
            </a:r>
            <a:r>
              <a:rPr lang="en-US" dirty="0" err="1"/>
              <a:t>Dinh</a:t>
            </a:r>
            <a:r>
              <a:rPr lang="en-US" dirty="0"/>
              <a:t>, </a:t>
            </a:r>
            <a:r>
              <a:rPr lang="en-US" dirty="0" err="1"/>
              <a:t>Chonho</a:t>
            </a:r>
            <a:r>
              <a:rPr lang="en-US" dirty="0"/>
              <a:t> Lee, </a:t>
            </a:r>
            <a:r>
              <a:rPr lang="en-US" dirty="0" err="1"/>
              <a:t>Dusit</a:t>
            </a:r>
            <a:r>
              <a:rPr lang="en-US" dirty="0"/>
              <a:t> </a:t>
            </a:r>
            <a:r>
              <a:rPr lang="en-US" dirty="0" err="1"/>
              <a:t>Niyato</a:t>
            </a:r>
            <a:r>
              <a:rPr lang="en-US" dirty="0"/>
              <a:t>, and Ping Wang. “A survey of </a:t>
            </a:r>
            <a:r>
              <a:rPr lang="en-US" dirty="0" smtClean="0"/>
              <a:t>Mobile </a:t>
            </a:r>
            <a:r>
              <a:rPr lang="en-US" dirty="0"/>
              <a:t>Cloud </a:t>
            </a:r>
            <a:r>
              <a:rPr lang="en-US" dirty="0" smtClean="0"/>
              <a:t>Computing: Architecture</a:t>
            </a:r>
            <a:r>
              <a:rPr lang="en-US" dirty="0"/>
              <a:t>, Applications, and Approaches”, </a:t>
            </a:r>
            <a:r>
              <a:rPr lang="en-US" dirty="0" smtClean="0"/>
              <a:t>Wireless </a:t>
            </a:r>
            <a:r>
              <a:rPr lang="en-US" dirty="0"/>
              <a:t>Communication and Mobile </a:t>
            </a:r>
            <a:r>
              <a:rPr lang="en-US" dirty="0" smtClean="0"/>
              <a:t>Computing.</a:t>
            </a:r>
          </a:p>
          <a:p>
            <a:r>
              <a:rPr lang="pl-PL" dirty="0"/>
              <a:t>http://</a:t>
            </a:r>
            <a:r>
              <a:rPr lang="pl-PL" dirty="0" err="1"/>
              <a:t>www.csie.ndhu.edu.tw</a:t>
            </a:r>
            <a:r>
              <a:rPr lang="pl-PL" dirty="0"/>
              <a:t>/~</a:t>
            </a:r>
            <a:r>
              <a:rPr lang="pl-PL" dirty="0" err="1"/>
              <a:t>showyang</a:t>
            </a:r>
            <a:r>
              <a:rPr lang="pl-PL" dirty="0"/>
              <a:t>/MCloud2012/04MobileCloudSurvey.pdf</a:t>
            </a:r>
            <a:endParaRPr lang="en-US" dirty="0" smtClean="0"/>
          </a:p>
          <a:p>
            <a:r>
              <a:rPr lang="en-US" dirty="0" err="1" smtClean="0"/>
              <a:t>Chetan</a:t>
            </a:r>
            <a:r>
              <a:rPr lang="en-US" dirty="0" smtClean="0"/>
              <a:t> </a:t>
            </a:r>
            <a:r>
              <a:rPr lang="en-US" dirty="0"/>
              <a:t>S., </a:t>
            </a:r>
            <a:r>
              <a:rPr lang="en-US" dirty="0" err="1"/>
              <a:t>Gautam</a:t>
            </a:r>
            <a:r>
              <a:rPr lang="en-US" dirty="0"/>
              <a:t> Kumar, K. Dinesh, Mathew K. and </a:t>
            </a:r>
            <a:r>
              <a:rPr lang="en-US" dirty="0" err="1"/>
              <a:t>Abhimanyu</a:t>
            </a:r>
            <a:r>
              <a:rPr lang="en-US" dirty="0"/>
              <a:t> M.A., </a:t>
            </a:r>
            <a:r>
              <a:rPr lang="en-US" dirty="0" smtClean="0"/>
              <a:t>“</a:t>
            </a:r>
            <a:r>
              <a:rPr lang="en-US" dirty="0"/>
              <a:t>Cloud Computing for Mobile World,” 2010. </a:t>
            </a:r>
            <a:r>
              <a:rPr lang="en-US" dirty="0" smtClean="0"/>
              <a:t>(</a:t>
            </a:r>
            <a:r>
              <a:rPr lang="en-US" dirty="0">
                <a:hlinkClick r:id="rId2"/>
              </a:rPr>
              <a:t>http://chetan.ueuo.com/projects/CCMW.pdf</a:t>
            </a:r>
            <a:r>
              <a:rPr lang="en-US" dirty="0" smtClean="0"/>
              <a:t>)</a:t>
            </a:r>
          </a:p>
          <a:p>
            <a:endParaRPr lang="en-US" dirty="0"/>
          </a:p>
        </p:txBody>
      </p:sp>
    </p:spTree>
    <p:extLst>
      <p:ext uri="{BB962C8B-B14F-4D97-AF65-F5344CB8AC3E}">
        <p14:creationId xmlns:p14="http://schemas.microsoft.com/office/powerpoint/2010/main" val="404694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02"/>
            <a:ext cx="8229600" cy="1143000"/>
          </a:xfrm>
        </p:spPr>
        <p:txBody>
          <a:bodyPr/>
          <a:lstStyle/>
          <a:p>
            <a:r>
              <a:rPr lang="en-US" dirty="0" smtClean="0"/>
              <a:t>MCC Architecture</a:t>
            </a:r>
            <a:endParaRPr lang="en-US" dirty="0"/>
          </a:p>
        </p:txBody>
      </p:sp>
      <p:pic>
        <p:nvPicPr>
          <p:cNvPr id="5" name="Picture 4"/>
          <p:cNvPicPr>
            <a:picLocks noChangeAspect="1"/>
          </p:cNvPicPr>
          <p:nvPr/>
        </p:nvPicPr>
        <p:blipFill>
          <a:blip r:embed="rId2"/>
          <a:stretch>
            <a:fillRect/>
          </a:stretch>
        </p:blipFill>
        <p:spPr>
          <a:xfrm>
            <a:off x="885674" y="1240970"/>
            <a:ext cx="7423501" cy="50201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smtClean="0"/>
              <a:t>MCC Architecture</a:t>
            </a:r>
            <a:endParaRPr lang="en-US" dirty="0"/>
          </a:p>
        </p:txBody>
      </p:sp>
      <p:sp>
        <p:nvSpPr>
          <p:cNvPr id="3" name="Content Placeholder 2"/>
          <p:cNvSpPr>
            <a:spLocks noGrp="1"/>
          </p:cNvSpPr>
          <p:nvPr>
            <p:ph idx="1"/>
          </p:nvPr>
        </p:nvSpPr>
        <p:spPr>
          <a:xfrm>
            <a:off x="219487" y="1088358"/>
            <a:ext cx="8716784" cy="5769642"/>
          </a:xfrm>
        </p:spPr>
        <p:txBody>
          <a:bodyPr>
            <a:normAutofit fontScale="92500" lnSpcReduction="10000"/>
          </a:bodyPr>
          <a:lstStyle/>
          <a:p>
            <a:r>
              <a:rPr lang="en-US" dirty="0" smtClean="0"/>
              <a:t>Mobile devices are connected to the mobile networks via base stations that establish and control the connections and functional interfaces between the networks and mobile devices.</a:t>
            </a:r>
          </a:p>
          <a:p>
            <a:r>
              <a:rPr lang="en-US" dirty="0" smtClean="0"/>
              <a:t>Mobile users’ requests and information are transmitted to the central processors that are connected to servers providing mobile network services.</a:t>
            </a:r>
          </a:p>
          <a:p>
            <a:r>
              <a:rPr lang="en-US" dirty="0" smtClean="0"/>
              <a:t>The subscribers’ requests are delivered to a cloud through the Internet. </a:t>
            </a:r>
          </a:p>
          <a:p>
            <a:r>
              <a:rPr lang="en-US" dirty="0" smtClean="0"/>
              <a:t> In the cloud, cloud controllers process the requests to provide mobile users with the corresponding cloud services.</a:t>
            </a:r>
            <a:endParaRPr lang="en-US" dirty="0"/>
          </a:p>
        </p:txBody>
      </p:sp>
    </p:spTree>
    <p:extLst>
      <p:ext uri="{BB962C8B-B14F-4D97-AF65-F5344CB8AC3E}">
        <p14:creationId xmlns:p14="http://schemas.microsoft.com/office/powerpoint/2010/main" val="798859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02"/>
            <a:ext cx="8229600" cy="1143000"/>
          </a:xfrm>
        </p:spPr>
        <p:txBody>
          <a:bodyPr/>
          <a:lstStyle/>
          <a:p>
            <a:r>
              <a:rPr lang="en-US" dirty="0" smtClean="0"/>
              <a:t>Advantages of MCC</a:t>
            </a:r>
            <a:endParaRPr lang="en-US" dirty="0"/>
          </a:p>
        </p:txBody>
      </p:sp>
      <p:sp>
        <p:nvSpPr>
          <p:cNvPr id="3" name="Content Placeholder 2"/>
          <p:cNvSpPr>
            <a:spLocks noGrp="1"/>
          </p:cNvSpPr>
          <p:nvPr>
            <p:ph idx="1"/>
          </p:nvPr>
        </p:nvSpPr>
        <p:spPr>
          <a:xfrm>
            <a:off x="457200" y="1213799"/>
            <a:ext cx="8229600" cy="5120886"/>
          </a:xfrm>
        </p:spPr>
        <p:txBody>
          <a:bodyPr>
            <a:normAutofit/>
          </a:bodyPr>
          <a:lstStyle/>
          <a:p>
            <a:r>
              <a:rPr lang="en-US" dirty="0"/>
              <a:t>Extending battery </a:t>
            </a:r>
            <a:r>
              <a:rPr lang="en-US" dirty="0" smtClean="0"/>
              <a:t>lifetime:</a:t>
            </a:r>
          </a:p>
          <a:p>
            <a:pPr lvl="1"/>
            <a:r>
              <a:rPr lang="en-US" dirty="0" smtClean="0"/>
              <a:t>Computation </a:t>
            </a:r>
            <a:r>
              <a:rPr lang="en-US" dirty="0"/>
              <a:t>offloading </a:t>
            </a:r>
            <a:r>
              <a:rPr lang="en-US" dirty="0" smtClean="0"/>
              <a:t>migrates large </a:t>
            </a:r>
            <a:r>
              <a:rPr lang="en-US" dirty="0"/>
              <a:t>computations and complex processing from </a:t>
            </a:r>
            <a:r>
              <a:rPr lang="en-US" dirty="0" smtClean="0"/>
              <a:t>resource</a:t>
            </a:r>
            <a:r>
              <a:rPr lang="en-US" dirty="0"/>
              <a:t>-limited devices (i.e., mobile devices) to </a:t>
            </a:r>
            <a:r>
              <a:rPr lang="en-US" dirty="0" smtClean="0"/>
              <a:t>resourceful </a:t>
            </a:r>
            <a:r>
              <a:rPr lang="en-US" dirty="0"/>
              <a:t>machines (i.e., servers in clouds)</a:t>
            </a:r>
            <a:r>
              <a:rPr lang="en-US" dirty="0" smtClean="0"/>
              <a:t>.</a:t>
            </a:r>
          </a:p>
          <a:p>
            <a:pPr lvl="1"/>
            <a:r>
              <a:rPr lang="en-US" dirty="0" smtClean="0"/>
              <a:t>Remote </a:t>
            </a:r>
            <a:r>
              <a:rPr lang="en-US" dirty="0"/>
              <a:t>application execution can save energy </a:t>
            </a:r>
            <a:r>
              <a:rPr lang="en-US" dirty="0" smtClean="0"/>
              <a:t>significantly.</a:t>
            </a:r>
          </a:p>
          <a:p>
            <a:pPr lvl="1"/>
            <a:r>
              <a:rPr lang="en-US" dirty="0" smtClean="0"/>
              <a:t> </a:t>
            </a:r>
            <a:r>
              <a:rPr lang="en-US" dirty="0"/>
              <a:t>Many mobile applications take advantages from task </a:t>
            </a:r>
            <a:r>
              <a:rPr lang="en-US" dirty="0" smtClean="0"/>
              <a:t>migration </a:t>
            </a:r>
            <a:r>
              <a:rPr lang="en-US" dirty="0"/>
              <a:t>and remote processing.</a:t>
            </a:r>
            <a:endParaRPr lang="en-US" dirty="0" smtClean="0"/>
          </a:p>
        </p:txBody>
      </p:sp>
    </p:spTree>
    <p:extLst>
      <p:ext uri="{BB962C8B-B14F-4D97-AF65-F5344CB8AC3E}">
        <p14:creationId xmlns:p14="http://schemas.microsoft.com/office/powerpoint/2010/main" val="3753514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MCC</a:t>
            </a:r>
            <a:endParaRPr lang="en-US" dirty="0"/>
          </a:p>
        </p:txBody>
      </p:sp>
      <p:sp>
        <p:nvSpPr>
          <p:cNvPr id="3" name="Content Placeholder 2"/>
          <p:cNvSpPr>
            <a:spLocks noGrp="1"/>
          </p:cNvSpPr>
          <p:nvPr>
            <p:ph idx="1"/>
          </p:nvPr>
        </p:nvSpPr>
        <p:spPr/>
        <p:txBody>
          <a:bodyPr>
            <a:normAutofit/>
          </a:bodyPr>
          <a:lstStyle/>
          <a:p>
            <a:r>
              <a:rPr lang="en-US" dirty="0"/>
              <a:t>Improving data storage capacity and processing </a:t>
            </a:r>
            <a:r>
              <a:rPr lang="en-US" dirty="0" smtClean="0"/>
              <a:t>power:</a:t>
            </a:r>
          </a:p>
          <a:p>
            <a:pPr lvl="1"/>
            <a:r>
              <a:rPr lang="en-US" dirty="0" smtClean="0"/>
              <a:t>MCC </a:t>
            </a:r>
            <a:r>
              <a:rPr lang="en-US" dirty="0"/>
              <a:t>enables mobile users to store/access </a:t>
            </a:r>
            <a:r>
              <a:rPr lang="en-US" dirty="0" smtClean="0"/>
              <a:t>large data </a:t>
            </a:r>
            <a:r>
              <a:rPr lang="en-US" dirty="0"/>
              <a:t>on the </a:t>
            </a:r>
            <a:r>
              <a:rPr lang="en-US" dirty="0" smtClean="0"/>
              <a:t>cloud.</a:t>
            </a:r>
          </a:p>
          <a:p>
            <a:pPr lvl="1"/>
            <a:r>
              <a:rPr lang="en-US" dirty="0" smtClean="0"/>
              <a:t>MCC </a:t>
            </a:r>
            <a:r>
              <a:rPr lang="en-US" dirty="0"/>
              <a:t>helps </a:t>
            </a:r>
            <a:r>
              <a:rPr lang="en-US" dirty="0" smtClean="0"/>
              <a:t>reduce </a:t>
            </a:r>
            <a:r>
              <a:rPr lang="en-US" dirty="0"/>
              <a:t>the running cost for </a:t>
            </a:r>
            <a:r>
              <a:rPr lang="en-US" dirty="0" smtClean="0"/>
              <a:t>computation intensive applications.</a:t>
            </a:r>
          </a:p>
          <a:p>
            <a:pPr lvl="1"/>
            <a:r>
              <a:rPr lang="en-US" dirty="0" smtClean="0"/>
              <a:t>Mobile </a:t>
            </a:r>
            <a:r>
              <a:rPr lang="en-US" dirty="0"/>
              <a:t>applications are not constrained by storage </a:t>
            </a:r>
            <a:r>
              <a:rPr lang="en-US" dirty="0" smtClean="0"/>
              <a:t>capacity </a:t>
            </a:r>
            <a:r>
              <a:rPr lang="en-US" dirty="0"/>
              <a:t>on the devices because their data now is </a:t>
            </a:r>
            <a:r>
              <a:rPr lang="en-US" dirty="0" smtClean="0"/>
              <a:t>stored </a:t>
            </a:r>
            <a:r>
              <a:rPr lang="en-US" dirty="0"/>
              <a:t>on the cloud.</a:t>
            </a:r>
          </a:p>
        </p:txBody>
      </p:sp>
    </p:spTree>
    <p:extLst>
      <p:ext uri="{BB962C8B-B14F-4D97-AF65-F5344CB8AC3E}">
        <p14:creationId xmlns:p14="http://schemas.microsoft.com/office/powerpoint/2010/main" val="358207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MCC</a:t>
            </a:r>
            <a:endParaRPr lang="en-US" dirty="0"/>
          </a:p>
        </p:txBody>
      </p:sp>
      <p:sp>
        <p:nvSpPr>
          <p:cNvPr id="3" name="Content Placeholder 2"/>
          <p:cNvSpPr>
            <a:spLocks noGrp="1"/>
          </p:cNvSpPr>
          <p:nvPr>
            <p:ph idx="1"/>
          </p:nvPr>
        </p:nvSpPr>
        <p:spPr/>
        <p:txBody>
          <a:bodyPr>
            <a:normAutofit fontScale="92500" lnSpcReduction="10000"/>
          </a:bodyPr>
          <a:lstStyle/>
          <a:p>
            <a:r>
              <a:rPr lang="en-US" dirty="0"/>
              <a:t>Improving reliability and </a:t>
            </a:r>
            <a:r>
              <a:rPr lang="en-US" dirty="0" smtClean="0"/>
              <a:t>availability:</a:t>
            </a:r>
          </a:p>
          <a:p>
            <a:pPr lvl="1"/>
            <a:r>
              <a:rPr lang="en-US" dirty="0" smtClean="0"/>
              <a:t>Keeping </a:t>
            </a:r>
            <a:r>
              <a:rPr lang="en-US" dirty="0"/>
              <a:t>data and application in the clouds reduces the </a:t>
            </a:r>
            <a:r>
              <a:rPr lang="en-US" dirty="0" smtClean="0"/>
              <a:t> chance </a:t>
            </a:r>
            <a:r>
              <a:rPr lang="en-US" dirty="0"/>
              <a:t>of lost on the mobile </a:t>
            </a:r>
            <a:r>
              <a:rPr lang="en-US" dirty="0" smtClean="0"/>
              <a:t>devices.</a:t>
            </a:r>
          </a:p>
          <a:p>
            <a:pPr lvl="1"/>
            <a:r>
              <a:rPr lang="en-US" dirty="0" smtClean="0"/>
              <a:t>MCC </a:t>
            </a:r>
            <a:r>
              <a:rPr lang="en-US" dirty="0"/>
              <a:t>can be designed as a comprehensive data security </a:t>
            </a:r>
            <a:r>
              <a:rPr lang="en-US" dirty="0" smtClean="0"/>
              <a:t>model </a:t>
            </a:r>
            <a:r>
              <a:rPr lang="en-US" dirty="0"/>
              <a:t>for both service providers and </a:t>
            </a:r>
            <a:r>
              <a:rPr lang="en-US" dirty="0" smtClean="0"/>
              <a:t>users:</a:t>
            </a:r>
          </a:p>
          <a:p>
            <a:pPr lvl="2"/>
            <a:r>
              <a:rPr lang="en-US" dirty="0" smtClean="0"/>
              <a:t>Protect </a:t>
            </a:r>
            <a:r>
              <a:rPr lang="en-US" dirty="0"/>
              <a:t>copyrighted digital contents in clouds</a:t>
            </a:r>
            <a:r>
              <a:rPr lang="en-US" dirty="0" smtClean="0"/>
              <a:t>.</a:t>
            </a:r>
          </a:p>
          <a:p>
            <a:pPr lvl="2"/>
            <a:r>
              <a:rPr lang="en-US" dirty="0" smtClean="0"/>
              <a:t> </a:t>
            </a:r>
            <a:r>
              <a:rPr lang="en-US" dirty="0"/>
              <a:t>Provide security services such as virus scanning, malicious </a:t>
            </a:r>
            <a:r>
              <a:rPr lang="en-US" dirty="0" smtClean="0"/>
              <a:t>code </a:t>
            </a:r>
            <a:r>
              <a:rPr lang="en-US" dirty="0"/>
              <a:t>detection, authentication for mobile </a:t>
            </a:r>
            <a:r>
              <a:rPr lang="en-US" dirty="0" smtClean="0"/>
              <a:t>users.</a:t>
            </a:r>
          </a:p>
          <a:p>
            <a:pPr lvl="1"/>
            <a:r>
              <a:rPr lang="en-US" dirty="0" smtClean="0"/>
              <a:t>With </a:t>
            </a:r>
            <a:r>
              <a:rPr lang="en-US" dirty="0"/>
              <a:t>data and services in the clouds, then are </a:t>
            </a:r>
            <a:r>
              <a:rPr lang="en-US" dirty="0" smtClean="0"/>
              <a:t>always</a:t>
            </a:r>
            <a:r>
              <a:rPr lang="en-US" dirty="0"/>
              <a:t>(almost) available even when the users are </a:t>
            </a:r>
            <a:r>
              <a:rPr lang="en-US" dirty="0" smtClean="0"/>
              <a:t>moving</a:t>
            </a:r>
            <a:r>
              <a:rPr lang="en-US" dirty="0"/>
              <a:t>.</a:t>
            </a:r>
          </a:p>
        </p:txBody>
      </p:sp>
    </p:spTree>
    <p:extLst>
      <p:ext uri="{BB962C8B-B14F-4D97-AF65-F5344CB8AC3E}">
        <p14:creationId xmlns:p14="http://schemas.microsoft.com/office/powerpoint/2010/main" val="771638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TotalTime>
  <Words>4018</Words>
  <Application>Microsoft Macintosh PowerPoint</Application>
  <PresentationFormat>On-screen Show (4:3)</PresentationFormat>
  <Paragraphs>278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Introduction to Mobile-Cloud Computing</vt:lpstr>
      <vt:lpstr>What is Mobile Cloud Computing?</vt:lpstr>
      <vt:lpstr>Why Mobile Cloud Computing?</vt:lpstr>
      <vt:lpstr>MCC Popularity</vt:lpstr>
      <vt:lpstr>MCC Architecture</vt:lpstr>
      <vt:lpstr>MCC Architecture</vt:lpstr>
      <vt:lpstr>Advantages of MCC</vt:lpstr>
      <vt:lpstr>Advantages of MCC</vt:lpstr>
      <vt:lpstr>Advantages of MCC</vt:lpstr>
      <vt:lpstr>Advantages of MCC</vt:lpstr>
      <vt:lpstr>Advantages of MCC</vt:lpstr>
      <vt:lpstr>MCC Applications </vt:lpstr>
      <vt:lpstr>MCC Applications </vt:lpstr>
      <vt:lpstr>MCC Applications</vt:lpstr>
      <vt:lpstr>MCC Applications</vt:lpstr>
      <vt:lpstr>MCC Applications</vt:lpstr>
      <vt:lpstr>MCC Issues</vt:lpstr>
      <vt:lpstr>MCC Issues</vt:lpstr>
      <vt:lpstr>Computation Offloading Approaches in a Static Environment</vt:lpstr>
      <vt:lpstr>Computation Offloading Approaches in a Static Environment</vt:lpstr>
      <vt:lpstr>Computation Offloading Approaches in a Static Environment</vt:lpstr>
      <vt:lpstr>Computation Offloading Approaches in a Static Environment</vt:lpstr>
      <vt:lpstr>Computation Offloading Approaches in a Static Environment</vt:lpstr>
      <vt:lpstr>Computation Offloading Approaches in a Static Environment</vt:lpstr>
      <vt:lpstr>Computation Offloading Issues in a Dynamic Environment</vt:lpstr>
      <vt:lpstr>Computation Offloading Approaches in a Dynamic Environment</vt:lpstr>
      <vt:lpstr>Computation Offloading Approaches in a Dynamic Environment</vt:lpstr>
      <vt:lpstr>Computation Offloading Approaches in a Dynamic Environment</vt:lpstr>
      <vt:lpstr>Computation Offloading Approaches in a Dynamic Environment</vt:lpstr>
      <vt:lpstr>MCC Security Issues</vt:lpstr>
      <vt:lpstr>Security for Mobile Users</vt:lpstr>
      <vt:lpstr>Mobile User Security Approaches</vt:lpstr>
      <vt:lpstr>Mobile User Security Approaches</vt:lpstr>
      <vt:lpstr>Privacy Issues in MCC</vt:lpstr>
      <vt:lpstr>Privacy Issues in MCC</vt:lpstr>
      <vt:lpstr>Context-aware Mobile Cloud Services</vt:lpstr>
      <vt:lpstr>Mobile Service Clouds</vt:lpstr>
      <vt:lpstr>Context-aware Mobile Cloud  Services</vt:lpstr>
      <vt:lpstr>Open Issues in MCC</vt:lpstr>
      <vt:lpstr>Open Issues in MCC</vt:lpstr>
      <vt:lpstr>Open Issues in MCC</vt:lpstr>
      <vt:lpstr>Open Issues in MCC</vt:lpstr>
      <vt:lpstr>Open Issues in MCC</vt:lpstr>
      <vt:lpstr>Open Issues in MCC</vt:lpstr>
      <vt:lpstr>References</vt:lpstr>
    </vt:vector>
  </TitlesOfParts>
  <Company>Purdue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Mobile-Cloud Computing</dc:title>
  <dc:creator>TLT</dc:creator>
  <cp:lastModifiedBy>John</cp:lastModifiedBy>
  <cp:revision>34</cp:revision>
  <dcterms:created xsi:type="dcterms:W3CDTF">2013-06-14T13:44:58Z</dcterms:created>
  <dcterms:modified xsi:type="dcterms:W3CDTF">2013-06-14T20:10:32Z</dcterms:modified>
</cp:coreProperties>
</file>