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3" r:id="rId9"/>
    <p:sldId id="289" r:id="rId10"/>
    <p:sldId id="264" r:id="rId11"/>
    <p:sldId id="265" r:id="rId12"/>
    <p:sldId id="266" r:id="rId13"/>
    <p:sldId id="290" r:id="rId14"/>
    <p:sldId id="291" r:id="rId15"/>
    <p:sldId id="297" r:id="rId16"/>
    <p:sldId id="298" r:id="rId17"/>
    <p:sldId id="294" r:id="rId18"/>
    <p:sldId id="296" r:id="rId19"/>
    <p:sldId id="299" r:id="rId20"/>
    <p:sldId id="300" r:id="rId21"/>
    <p:sldId id="301" r:id="rId22"/>
    <p:sldId id="302" r:id="rId23"/>
    <p:sldId id="303" r:id="rId24"/>
    <p:sldId id="267" r:id="rId25"/>
    <p:sldId id="269" r:id="rId26"/>
    <p:sldId id="270" r:id="rId27"/>
    <p:sldId id="271" r:id="rId28"/>
    <p:sldId id="272" r:id="rId29"/>
    <p:sldId id="273" r:id="rId30"/>
    <p:sldId id="274" r:id="rId31"/>
    <p:sldId id="292" r:id="rId32"/>
    <p:sldId id="293" r:id="rId33"/>
    <p:sldId id="283" r:id="rId34"/>
    <p:sldId id="287" r:id="rId35"/>
    <p:sldId id="288" r:id="rId36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01" autoAdjust="0"/>
  </p:normalViewPr>
  <p:slideViewPr>
    <p:cSldViewPr snapToGrid="0">
      <p:cViewPr varScale="1">
        <p:scale>
          <a:sx n="56" d="100"/>
          <a:sy n="56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28C3F-6EF7-41AC-8880-6CC8B996AF19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C68AB-372C-466C-ADD3-737D03503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0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C68AB-372C-466C-ADD3-737D03503B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7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1.emf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youtube.com/watch?v=n70hIu9lcYo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10700" y="646820"/>
            <a:ext cx="8428680" cy="11099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Secure Dissemination of Data in </a:t>
            </a:r>
            <a:endParaRPr lang="en-US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Vehicle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-to-Vehicle Systems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819002" y="3471830"/>
            <a:ext cx="7762682" cy="955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spc="-1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B. </a:t>
            </a:r>
            <a:r>
              <a:rPr lang="en-US" sz="2400" b="1" spc="-1" dirty="0" smtClean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Bhargava</a:t>
            </a:r>
            <a:r>
              <a:rPr lang="en-US" sz="2400" b="1" spc="-1" baseline="30000" dirty="0" smtClean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1</a:t>
            </a:r>
            <a:r>
              <a:rPr lang="en-US" sz="2400" b="1" spc="-1" dirty="0" smtClean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</a:t>
            </a:r>
            <a:r>
              <a:rPr lang="en-US" sz="24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D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. Ulybyshev</a:t>
            </a:r>
            <a:r>
              <a:rPr lang="en-US" sz="2400" b="1" strike="noStrike" spc="-1" baseline="30000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1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, </a:t>
            </a:r>
            <a:r>
              <a:rPr lang="en-US" sz="24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M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. Villarreal-Vasquez</a:t>
            </a:r>
            <a:r>
              <a:rPr lang="en-US" sz="2400" b="1" spc="-1" baseline="3000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1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, </a:t>
            </a:r>
            <a:endParaRPr lang="en-US" sz="2400" b="1" spc="-1" dirty="0">
              <a:uFill>
                <a:solidFill>
                  <a:srgbClr val="FFFFFF"/>
                </a:solidFill>
              </a:uFill>
              <a:latin typeface="Calibri"/>
              <a:ea typeface="DejaVu Sans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R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. Ranchal</a:t>
            </a:r>
            <a:r>
              <a:rPr lang="en-US" sz="2400" b="1" strike="noStrike" spc="-1" baseline="30000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1</a:t>
            </a:r>
            <a:r>
              <a:rPr lang="en-US" sz="24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, G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.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Izera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 M.</a:t>
            </a:r>
            <a:r>
              <a:rPr lang="en-US" sz="2400" b="1" strike="noStrike" spc="-1" baseline="30000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1</a:t>
            </a:r>
            <a:r>
              <a:rPr lang="en-US" sz="24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Calibri"/>
              </a:rPr>
              <a:t> </a:t>
            </a:r>
            <a:r>
              <a:rPr lang="en-US" sz="2400" b="1" spc="-1" dirty="0" smtClean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</a:t>
            </a:r>
            <a:r>
              <a:rPr lang="en-US" sz="2400" b="1" spc="-1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 Lilien</a:t>
            </a:r>
            <a:r>
              <a:rPr lang="en-US" sz="2400" b="1" spc="-1" baseline="3000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2</a:t>
            </a:r>
            <a:endParaRPr lang="en-US" sz="24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240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  <a:cs typeface="Calibri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CustomShape 1"/>
          <p:cNvSpPr/>
          <p:nvPr/>
        </p:nvSpPr>
        <p:spPr>
          <a:xfrm>
            <a:off x="195130" y="1903130"/>
            <a:ext cx="8428680" cy="1359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000" b="1" dirty="0" smtClean="0">
                <a:latin typeface="Calibri"/>
                <a:cs typeface="Calibri"/>
              </a:rPr>
              <a:t>Presentation for:</a:t>
            </a:r>
          </a:p>
          <a:p>
            <a:pPr algn="ctr">
              <a:lnSpc>
                <a:spcPct val="90000"/>
              </a:lnSpc>
            </a:pPr>
            <a:r>
              <a:rPr lang="en-US" sz="3000" dirty="0" smtClean="0">
                <a:latin typeface="Calibri"/>
                <a:cs typeface="Calibri"/>
              </a:rPr>
              <a:t> ADI (Sypris), Feb 22</a:t>
            </a:r>
            <a:r>
              <a:rPr lang="en-US" sz="3000" baseline="30000" dirty="0" smtClean="0">
                <a:latin typeface="Calibri"/>
                <a:cs typeface="Calibri"/>
              </a:rPr>
              <a:t>nd</a:t>
            </a:r>
            <a:r>
              <a:rPr lang="en-US" sz="3000" dirty="0" smtClean="0">
                <a:latin typeface="Calibri"/>
                <a:cs typeface="Calibri"/>
              </a:rPr>
              <a:t>, 2017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0169" y="4391971"/>
            <a:ext cx="4795285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1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Computer Science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Department/CERIAS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, Purdue University,  West Lafayette, IN, USA</a:t>
            </a:r>
          </a:p>
          <a:p>
            <a:pPr>
              <a:lnSpc>
                <a:spcPct val="100000"/>
              </a:lnSpc>
            </a:pPr>
            <a:endParaRPr lang="en-US" sz="2000" spc="-1" baseline="30000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2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Department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 Computer Science, Western Michigan University, Kalamazoo, MI, USA</a:t>
            </a:r>
            <a:endParaRPr lang="en-US" sz="2000" dirty="0">
              <a:latin typeface="Calibri"/>
              <a:cs typeface="Calibri"/>
            </a:endParaRPr>
          </a:p>
          <a:p>
            <a:endParaRPr lang="en-US" sz="2000" dirty="0"/>
          </a:p>
        </p:txBody>
      </p:sp>
      <p:pic>
        <p:nvPicPr>
          <p:cNvPr id="12" name="Picture 11" descr="log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0" y="161468"/>
            <a:ext cx="1306852" cy="1046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084" y="6048053"/>
            <a:ext cx="1672985" cy="571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Impact of Attacks on Safety</a:t>
            </a:r>
            <a:endParaRPr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fld>
            <a:endParaRPr/>
          </a:p>
        </p:txBody>
      </p:sp>
      <p:sp>
        <p:nvSpPr>
          <p:cNvPr id="188" name="CustomShape 4"/>
          <p:cNvSpPr/>
          <p:nvPr/>
        </p:nvSpPr>
        <p:spPr>
          <a:xfrm>
            <a:off x="4271760" y="6920280"/>
            <a:ext cx="59040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ffmpeg</a:t>
            </a:r>
            <a:endParaRPr/>
          </a:p>
        </p:txBody>
      </p:sp>
      <p:sp>
        <p:nvSpPr>
          <p:cNvPr id="189" name="CustomShape 5"/>
          <p:cNvSpPr/>
          <p:nvPr/>
        </p:nvSpPr>
        <p:spPr>
          <a:xfrm>
            <a:off x="457200" y="845640"/>
            <a:ext cx="8356320" cy="55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Miller and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Valasek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demonstrated in DEF CON 21 a set of attacks [7], [8], including very serious attacks.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Hard braking/ no braking attack 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Locked brake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Sudden stop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Braking distance increase</a:t>
            </a:r>
            <a:endParaRPr dirty="0"/>
          </a:p>
          <a:p>
            <a:pPr marL="285840" indent="-28476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Acceleration attack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Sudden uncontrollable acceleration</a:t>
            </a:r>
            <a:endParaRPr dirty="0"/>
          </a:p>
          <a:p>
            <a:pPr marL="285840" indent="-28476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Steering wheel attack 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Sudden uncontrollable rotation of a steering wheel </a:t>
            </a:r>
            <a:endParaRPr dirty="0"/>
          </a:p>
          <a:p>
            <a:pPr marL="285840" indent="-28476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Engine shutdown</a:t>
            </a:r>
            <a:endParaRPr dirty="0"/>
          </a:p>
          <a:p>
            <a:pPr marL="285840" indent="-28476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Light out attack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Dashboard indication is misrepresented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Dashboard indication is off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Impact of Deploying Security</a:t>
            </a:r>
            <a:endParaRPr dirty="0"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11</a:t>
            </a:fld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28746"/>
              </p:ext>
            </p:extLst>
          </p:nvPr>
        </p:nvGraphicFramePr>
        <p:xfrm>
          <a:off x="353160" y="918108"/>
          <a:ext cx="8632794" cy="537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928">
                  <a:extLst>
                    <a:ext uri="{9D8B030D-6E8A-4147-A177-3AD203B41FA5}">
                      <a16:colId xmlns="" xmlns:a16="http://schemas.microsoft.com/office/drawing/2014/main" val="2091540939"/>
                    </a:ext>
                  </a:extLst>
                </a:gridCol>
                <a:gridCol w="4199467">
                  <a:extLst>
                    <a:ext uri="{9D8B030D-6E8A-4147-A177-3AD203B41FA5}">
                      <a16:colId xmlns="" xmlns:a16="http://schemas.microsoft.com/office/drawing/2014/main" val="1218427813"/>
                    </a:ext>
                  </a:extLst>
                </a:gridCol>
                <a:gridCol w="2438399">
                  <a:extLst>
                    <a:ext uri="{9D8B030D-6E8A-4147-A177-3AD203B41FA5}">
                      <a16:colId xmlns="" xmlns:a16="http://schemas.microsoft.com/office/drawing/2014/main" val="1418087489"/>
                    </a:ext>
                  </a:extLst>
                </a:gridCol>
              </a:tblGrid>
              <a:tr h="1037332">
                <a:tc>
                  <a:txBody>
                    <a:bodyPr/>
                    <a:lstStyle/>
                    <a:p>
                      <a:r>
                        <a:rPr lang="en-US" sz="2400" dirty="0"/>
                        <a:t>Mechanism</a:t>
                      </a:r>
                    </a:p>
                  </a:txBody>
                  <a:tcPr marL="121349" marR="121349" marT="60674" marB="6067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Security</a:t>
                      </a:r>
                    </a:p>
                  </a:txBody>
                  <a:tcPr marL="121349" marR="121349" marT="60674" marB="6067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Safety</a:t>
                      </a:r>
                    </a:p>
                  </a:txBody>
                  <a:tcPr marL="121349" marR="121349" marT="60674" marB="60674"/>
                </a:tc>
                <a:extLst>
                  <a:ext uri="{0D108BD9-81ED-4DB2-BD59-A6C34878D82A}">
                    <a16:rowId xmlns="" xmlns:a16="http://schemas.microsoft.com/office/drawing/2014/main" val="1746804199"/>
                  </a:ext>
                </a:extLst>
              </a:tr>
              <a:tr h="1037332">
                <a:tc>
                  <a:txBody>
                    <a:bodyPr/>
                    <a:lstStyle/>
                    <a:p>
                      <a:r>
                        <a:rPr lang="en-US" sz="2000" b="1" dirty="0"/>
                        <a:t>Digital Signature </a:t>
                      </a:r>
                    </a:p>
                  </a:txBody>
                  <a:tcPr marL="121349" marR="121349" marT="60674" marB="6067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 comes from a known trusted node</a:t>
                      </a:r>
                    </a:p>
                  </a:txBody>
                  <a:tcPr marL="121349" marR="121349" marT="60674" marB="6067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Delay: validating undetected data</a:t>
                      </a:r>
                    </a:p>
                  </a:txBody>
                  <a:tcPr marL="121349" marR="121349" marT="60674" marB="60674"/>
                </a:tc>
                <a:extLst>
                  <a:ext uri="{0D108BD9-81ED-4DB2-BD59-A6C34878D82A}">
                    <a16:rowId xmlns="" xmlns:a16="http://schemas.microsoft.com/office/drawing/2014/main" val="2796923833"/>
                  </a:ext>
                </a:extLst>
              </a:tr>
              <a:tr h="1087090">
                <a:tc>
                  <a:txBody>
                    <a:bodyPr/>
                    <a:lstStyle/>
                    <a:p>
                      <a:r>
                        <a:rPr lang="en-US" sz="2000" b="1" dirty="0"/>
                        <a:t>Encryption</a:t>
                      </a:r>
                    </a:p>
                  </a:txBody>
                  <a:tcPr marL="121349" marR="121349" marT="60674" marB="6067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Security</a:t>
                      </a:r>
                      <a:r>
                        <a:rPr lang="en-US" sz="2000" baseline="0" dirty="0"/>
                        <a:t> depends on the key size</a:t>
                      </a:r>
                      <a:endParaRPr lang="en-US" sz="2000" dirty="0"/>
                    </a:p>
                  </a:txBody>
                  <a:tcPr marL="121349" marR="121349" marT="60674" marB="6067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Delay: Undetected</a:t>
                      </a:r>
                      <a:r>
                        <a:rPr lang="en-US" sz="2000" baseline="0" dirty="0"/>
                        <a:t> modifications can compromise safety</a:t>
                      </a:r>
                      <a:endParaRPr lang="en-US" sz="2000" dirty="0"/>
                    </a:p>
                  </a:txBody>
                  <a:tcPr marL="121349" marR="121349" marT="60674" marB="60674"/>
                </a:tc>
                <a:extLst>
                  <a:ext uri="{0D108BD9-81ED-4DB2-BD59-A6C34878D82A}">
                    <a16:rowId xmlns="" xmlns:a16="http://schemas.microsoft.com/office/drawing/2014/main" val="1777656756"/>
                  </a:ext>
                </a:extLst>
              </a:tr>
              <a:tr h="1087090">
                <a:tc>
                  <a:txBody>
                    <a:bodyPr/>
                    <a:lstStyle/>
                    <a:p>
                      <a:r>
                        <a:rPr lang="en-US" sz="2000" b="1" dirty="0"/>
                        <a:t>Active  Bundle </a:t>
                      </a:r>
                    </a:p>
                  </a:txBody>
                  <a:tcPr marL="121349" marR="121349" marT="60674" marB="6067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Privacy–preserving policy-based and context-based data dissemination</a:t>
                      </a:r>
                    </a:p>
                  </a:txBody>
                  <a:tcPr marL="121349" marR="121349" marT="60674" marB="6067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Delay: validating undetected data</a:t>
                      </a:r>
                    </a:p>
                  </a:txBody>
                  <a:tcPr marL="121349" marR="121349" marT="60674" marB="60674"/>
                </a:tc>
                <a:extLst>
                  <a:ext uri="{0D108BD9-81ED-4DB2-BD59-A6C34878D82A}">
                    <a16:rowId xmlns="" xmlns:a16="http://schemas.microsoft.com/office/drawing/2014/main" val="1040296880"/>
                  </a:ext>
                </a:extLst>
              </a:tr>
              <a:tr h="1087090">
                <a:tc>
                  <a:txBody>
                    <a:bodyPr/>
                    <a:lstStyle/>
                    <a:p>
                      <a:r>
                        <a:rPr lang="en-US" sz="2000" b="1" dirty="0"/>
                        <a:t>Levels of operation</a:t>
                      </a:r>
                    </a:p>
                  </a:txBody>
                  <a:tcPr marL="121349" marR="121349" marT="60674" marB="6067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Need to override access control for log and subsystems to handle emergencies</a:t>
                      </a:r>
                    </a:p>
                  </a:txBody>
                  <a:tcPr marL="121349" marR="121349" marT="60674" marB="60674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Way to bypass security and keep normal behavior </a:t>
                      </a:r>
                    </a:p>
                  </a:txBody>
                  <a:tcPr marL="121349" marR="121349" marT="60674" marB="60674"/>
                </a:tc>
                <a:extLst>
                  <a:ext uri="{0D108BD9-81ED-4DB2-BD59-A6C34878D82A}">
                    <a16:rowId xmlns="" xmlns:a16="http://schemas.microsoft.com/office/drawing/2014/main" val="103475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05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9958" y="96840"/>
            <a:ext cx="8971462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Impact of Implementing Security Features</a:t>
            </a:r>
            <a:endParaRPr sz="4000" dirty="0"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12</a:t>
            </a:fld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03112"/>
              </p:ext>
            </p:extLst>
          </p:nvPr>
        </p:nvGraphicFramePr>
        <p:xfrm>
          <a:off x="248356" y="922866"/>
          <a:ext cx="8556977" cy="521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911">
                  <a:extLst>
                    <a:ext uri="{9D8B030D-6E8A-4147-A177-3AD203B41FA5}">
                      <a16:colId xmlns="" xmlns:a16="http://schemas.microsoft.com/office/drawing/2014/main" val="306381859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83379006"/>
                    </a:ext>
                  </a:extLst>
                </a:gridCol>
                <a:gridCol w="3738032">
                  <a:extLst>
                    <a:ext uri="{9D8B030D-6E8A-4147-A177-3AD203B41FA5}">
                      <a16:colId xmlns="" xmlns:a16="http://schemas.microsoft.com/office/drawing/2014/main" val="3906627403"/>
                    </a:ext>
                  </a:extLst>
                </a:gridCol>
                <a:gridCol w="2087034">
                  <a:extLst>
                    <a:ext uri="{9D8B030D-6E8A-4147-A177-3AD203B41FA5}">
                      <a16:colId xmlns="" xmlns:a16="http://schemas.microsoft.com/office/drawing/2014/main" val="490655904"/>
                    </a:ext>
                  </a:extLst>
                </a:gridCol>
              </a:tblGrid>
              <a:tr h="57827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V2V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3100274"/>
                  </a:ext>
                </a:extLst>
              </a:tr>
              <a:tr h="5534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 security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 attacks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Do nothing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5239419"/>
                  </a:ext>
                </a:extLst>
              </a:tr>
              <a:tr h="1840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Under attacks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Misleading dashboard and </a:t>
                      </a:r>
                      <a:r>
                        <a:rPr lang="en-US" sz="2100" dirty="0" err="1"/>
                        <a:t>gps</a:t>
                      </a:r>
                      <a:r>
                        <a:rPr lang="en-US" sz="2100" dirty="0"/>
                        <a:t>; firmware and data wiped out; compromised vehicle’s sensors, part of botnet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Human damage, collisions, delays in traffic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729536"/>
                  </a:ext>
                </a:extLst>
              </a:tr>
              <a:tr h="8128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With security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 attacks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Power consumption and computation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Do nothing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7190552"/>
                  </a:ext>
                </a:extLst>
              </a:tr>
              <a:tr h="11882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Under attacks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Isolate intruder, warn other nodes about attack, deviate attacks to targets with less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Faster response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510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58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9958" y="96840"/>
            <a:ext cx="8971462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CASE OF STUDY: SECURITY VS SAFETY</a:t>
            </a:r>
            <a:endParaRPr lang="en-US" sz="4000" dirty="0"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13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02251" y="1559471"/>
            <a:ext cx="85049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600" i="1" dirty="0">
                <a:latin typeface="Times New Roman"/>
                <a:cs typeface="Times New Roman"/>
              </a:rPr>
              <a:t>Traffic information </a:t>
            </a:r>
            <a:r>
              <a:rPr lang="en-US" sz="2600" i="1" dirty="0" smtClean="0">
                <a:latin typeface="Times New Roman"/>
                <a:cs typeface="Times New Roman"/>
              </a:rPr>
              <a:t>messages</a:t>
            </a:r>
            <a:r>
              <a:rPr lang="en-US" sz="2600" dirty="0" smtClean="0">
                <a:latin typeface="Times New Roman"/>
                <a:cs typeface="Times New Roman"/>
              </a:rPr>
              <a:t>: Used </a:t>
            </a:r>
            <a:r>
              <a:rPr lang="en-US" sz="2600" dirty="0">
                <a:latin typeface="Times New Roman"/>
                <a:cs typeface="Times New Roman"/>
              </a:rPr>
              <a:t>to disseminate the current conditions of specific areas and they indirectly affect </a:t>
            </a:r>
            <a:r>
              <a:rPr lang="en-US" sz="2600" dirty="0" smtClean="0">
                <a:latin typeface="Times New Roman"/>
                <a:cs typeface="Times New Roman"/>
              </a:rPr>
              <a:t>safety</a:t>
            </a:r>
          </a:p>
          <a:p>
            <a:pPr marL="457200" lvl="0" indent="-45720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600" i="1" dirty="0" smtClean="0">
                <a:latin typeface="Times New Roman"/>
                <a:cs typeface="Times New Roman"/>
              </a:rPr>
              <a:t>General safety messages</a:t>
            </a:r>
            <a:r>
              <a:rPr lang="en-US" sz="2600" dirty="0" smtClean="0">
                <a:latin typeface="Times New Roman"/>
                <a:cs typeface="Times New Roman"/>
              </a:rPr>
              <a:t>: Used </a:t>
            </a:r>
            <a:r>
              <a:rPr lang="en-US" sz="2600" dirty="0">
                <a:latin typeface="Times New Roman"/>
                <a:cs typeface="Times New Roman"/>
              </a:rPr>
              <a:t>for cooperative driving and collision avoidance, and require an upper bound </a:t>
            </a:r>
            <a:r>
              <a:rPr lang="en-US" sz="2600" dirty="0" smtClean="0">
                <a:latin typeface="Times New Roman"/>
                <a:cs typeface="Times New Roman"/>
              </a:rPr>
              <a:t>on </a:t>
            </a:r>
            <a:r>
              <a:rPr lang="en-US" sz="2600" dirty="0">
                <a:latin typeface="Times New Roman"/>
                <a:cs typeface="Times New Roman"/>
              </a:rPr>
              <a:t>the delivery delay of </a:t>
            </a:r>
            <a:r>
              <a:rPr lang="en-US" sz="2600" dirty="0" smtClean="0">
                <a:latin typeface="Times New Roman"/>
                <a:cs typeface="Times New Roman"/>
              </a:rPr>
              <a:t>messages</a:t>
            </a:r>
          </a:p>
          <a:p>
            <a:pPr lvl="0"/>
            <a:endParaRPr lang="en-US" sz="2600" dirty="0" smtClean="0">
              <a:latin typeface="Times New Roman"/>
              <a:cs typeface="Times New Roman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600" i="1" dirty="0">
                <a:latin typeface="Times New Roman"/>
                <a:cs typeface="Times New Roman"/>
              </a:rPr>
              <a:t>L</a:t>
            </a:r>
            <a:r>
              <a:rPr lang="en-US" sz="2600" i="1" dirty="0" smtClean="0">
                <a:latin typeface="Times New Roman"/>
                <a:cs typeface="Times New Roman"/>
              </a:rPr>
              <a:t>iability</a:t>
            </a:r>
            <a:r>
              <a:rPr lang="en-US" sz="2600" i="1" dirty="0">
                <a:latin typeface="Times New Roman"/>
                <a:cs typeface="Times New Roman"/>
              </a:rPr>
              <a:t>-related </a:t>
            </a:r>
            <a:r>
              <a:rPr lang="en-US" sz="2600" i="1" dirty="0" smtClean="0">
                <a:latin typeface="Times New Roman"/>
                <a:cs typeface="Times New Roman"/>
              </a:rPr>
              <a:t>messages</a:t>
            </a:r>
            <a:r>
              <a:rPr lang="en-US" sz="2600" dirty="0" smtClean="0">
                <a:latin typeface="Times New Roman"/>
                <a:cs typeface="Times New Roman"/>
              </a:rPr>
              <a:t>: Exchanged </a:t>
            </a:r>
            <a:r>
              <a:rPr lang="en-US" sz="2600" dirty="0">
                <a:latin typeface="Times New Roman"/>
                <a:cs typeface="Times New Roman"/>
              </a:rPr>
              <a:t>after an accident </a:t>
            </a:r>
            <a:r>
              <a:rPr lang="en-US" sz="2600" dirty="0" smtClean="0">
                <a:latin typeface="Times New Roman"/>
                <a:cs typeface="Times New Roman"/>
              </a:rPr>
              <a:t>occurs</a:t>
            </a:r>
            <a:endParaRPr lang="en-US" sz="2600" dirty="0">
              <a:latin typeface="Times New Roman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7957" y="2750140"/>
            <a:ext cx="8511884" cy="1828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rg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18" y="3214012"/>
            <a:ext cx="904527" cy="833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694" y="949621"/>
            <a:ext cx="549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Category of traffic messages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291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9958" y="96840"/>
            <a:ext cx="8971462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CASE OF STUDY: SECURITY VS SAFETY</a:t>
            </a:r>
            <a:endParaRPr sz="4000" dirty="0"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14</a:t>
            </a:fld>
            <a:endParaRPr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56" y="3109995"/>
            <a:ext cx="6789394" cy="23977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9244" y="5539156"/>
            <a:ext cx="586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High </a:t>
            </a:r>
            <a:r>
              <a:rPr lang="en-US" b="1" dirty="0">
                <a:latin typeface="Times New Roman"/>
                <a:cs typeface="Times New Roman"/>
              </a:rPr>
              <a:t>way scenario with only two vehicles involved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521" y="896461"/>
            <a:ext cx="77094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/>
                <a:cs typeface="Times New Roman"/>
              </a:rPr>
              <a:t>Scenario 1: Sudden stop on a highway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Vehicles move to same speed on the highway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Pre-determined distance between them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Reaction time with and without V2V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Reaction time with secured V2V</a:t>
            </a:r>
          </a:p>
          <a:p>
            <a:pPr marL="742950" lvl="1" indent="-285750">
              <a:buFont typeface="Arial"/>
              <a:buChar char="•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84090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9958" y="96840"/>
            <a:ext cx="8971462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CASE OF STUDY: SECURITY VS SAFETY</a:t>
            </a:r>
            <a:endParaRPr lang="en-US" sz="4000" dirty="0"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15</a:t>
            </a:fld>
            <a:endParaRPr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382041"/>
              </p:ext>
            </p:extLst>
          </p:nvPr>
        </p:nvGraphicFramePr>
        <p:xfrm>
          <a:off x="1567460" y="3469630"/>
          <a:ext cx="59944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3" imgW="5994400" imgH="1841500" progId="Word.Document.12">
                  <p:embed/>
                </p:oleObj>
              </mc:Choice>
              <mc:Fallback>
                <p:oleObj name="Document" r:id="rId3" imgW="5994400" imgH="184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7460" y="3469630"/>
                        <a:ext cx="59944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51333" y="5264973"/>
            <a:ext cx="68762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latin typeface="Times New Roman"/>
                <a:cs typeface="Times New Roman"/>
              </a:rPr>
              <a:t>Table 1</a:t>
            </a:r>
            <a:r>
              <a:rPr lang="en-US" sz="1400" i="1" dirty="0">
                <a:latin typeface="Times New Roman"/>
                <a:cs typeface="Times New Roman"/>
              </a:rPr>
              <a:t> – The RSA </a:t>
            </a:r>
            <a:r>
              <a:rPr lang="en-US" sz="1400" i="1" dirty="0" smtClean="0">
                <a:latin typeface="Times New Roman"/>
                <a:cs typeface="Times New Roman"/>
              </a:rPr>
              <a:t>recommended </a:t>
            </a:r>
            <a:r>
              <a:rPr lang="en-US" sz="1400" i="1" dirty="0">
                <a:latin typeface="Times New Roman"/>
                <a:cs typeface="Times New Roman"/>
              </a:rPr>
              <a:t>minimum stopping distance under dry conditions 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543" y="955811"/>
            <a:ext cx="77094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/>
                <a:cs typeface="Times New Roman"/>
              </a:rPr>
              <a:t>Stopping distance: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Driver’s perception </a:t>
            </a:r>
            <a:r>
              <a:rPr lang="en-US" sz="2600" dirty="0" smtClean="0">
                <a:latin typeface="Times New Roman"/>
                <a:cs typeface="Times New Roman"/>
              </a:rPr>
              <a:t>time</a:t>
            </a:r>
            <a:r>
              <a:rPr lang="en-US" sz="2600" dirty="0">
                <a:latin typeface="Times New Roman"/>
                <a:cs typeface="Times New Roman"/>
              </a:rPr>
              <a:t> 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Driver’s </a:t>
            </a:r>
            <a:r>
              <a:rPr lang="en-US" sz="2600" dirty="0">
                <a:latin typeface="Times New Roman"/>
                <a:cs typeface="Times New Roman"/>
              </a:rPr>
              <a:t>reaction </a:t>
            </a:r>
            <a:r>
              <a:rPr lang="en-US" sz="2600" dirty="0" smtClean="0">
                <a:latin typeface="Times New Roman"/>
                <a:cs typeface="Times New Roman"/>
              </a:rPr>
              <a:t>time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Vehicle’s </a:t>
            </a:r>
            <a:r>
              <a:rPr lang="en-US" sz="2600" dirty="0">
                <a:latin typeface="Times New Roman"/>
                <a:cs typeface="Times New Roman"/>
              </a:rPr>
              <a:t>reaction </a:t>
            </a:r>
            <a:r>
              <a:rPr lang="en-US" sz="2600" dirty="0" smtClean="0">
                <a:latin typeface="Times New Roman"/>
                <a:cs typeface="Times New Roman"/>
              </a:rPr>
              <a:t>time</a:t>
            </a:r>
            <a:endParaRPr lang="en-US" sz="2600" dirty="0">
              <a:latin typeface="Times New Roman"/>
              <a:cs typeface="Times New Roman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Vehicle’s </a:t>
            </a:r>
            <a:r>
              <a:rPr lang="en-US" sz="2600" dirty="0">
                <a:latin typeface="Times New Roman"/>
                <a:cs typeface="Times New Roman"/>
              </a:rPr>
              <a:t>braking </a:t>
            </a:r>
            <a:r>
              <a:rPr lang="en-US" sz="2600" dirty="0" smtClean="0">
                <a:latin typeface="Times New Roman"/>
                <a:cs typeface="Times New Roman"/>
              </a:rPr>
              <a:t>capability</a:t>
            </a:r>
          </a:p>
        </p:txBody>
      </p:sp>
    </p:spTree>
    <p:extLst>
      <p:ext uri="{BB962C8B-B14F-4D97-AF65-F5344CB8AC3E}">
        <p14:creationId xmlns:p14="http://schemas.microsoft.com/office/powerpoint/2010/main" val="227419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9958" y="96840"/>
            <a:ext cx="8971462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CASE OF STUDY: SECURITY VS SAFETY</a:t>
            </a:r>
            <a:endParaRPr lang="en-US" sz="4000" dirty="0"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16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04041" y="1713781"/>
            <a:ext cx="718114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Network: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latin typeface="Times New Roman"/>
                <a:cs typeface="Times New Roman"/>
              </a:rPr>
              <a:t>IEEE 802.11a compliant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latin typeface="Times New Roman"/>
                <a:cs typeface="Times New Roman"/>
              </a:rPr>
              <a:t>6Mbps minimum</a:t>
            </a:r>
          </a:p>
          <a:p>
            <a:pPr lvl="1"/>
            <a:endParaRPr lang="en-US" sz="2600" dirty="0" smtClean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Security mechanism on V2V:</a:t>
            </a:r>
            <a:endParaRPr lang="en-US" sz="2600" dirty="0">
              <a:latin typeface="Times New Roman"/>
              <a:cs typeface="Times New Roman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latin typeface="Times New Roman"/>
                <a:cs typeface="Times New Roman"/>
              </a:rPr>
              <a:t>PKI infrastructure</a:t>
            </a:r>
            <a:endParaRPr lang="en-US" sz="2600" dirty="0">
              <a:latin typeface="Times New Roman"/>
              <a:cs typeface="Times New Roman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latin typeface="Times New Roman"/>
                <a:cs typeface="Times New Roman"/>
              </a:rPr>
              <a:t>Every vehicle is assigned a public and private key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latin typeface="Times New Roman"/>
                <a:cs typeface="Times New Roman"/>
              </a:rPr>
              <a:t>Public key distributed through a certificated signed by the CA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latin typeface="Times New Roman"/>
                <a:cs typeface="Times New Roman"/>
              </a:rPr>
              <a:t>Authenticated message: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828" y="1020843"/>
            <a:ext cx="549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System </a:t>
            </a:r>
            <a:r>
              <a:rPr lang="en-US" sz="2800" b="1" dirty="0" smtClean="0">
                <a:latin typeface="Times New Roman"/>
                <a:cs typeface="Times New Roman"/>
              </a:rPr>
              <a:t>Model: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291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9958" y="96840"/>
            <a:ext cx="8971462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CASE OF STUDY: SECURITY VS SAFETY</a:t>
            </a:r>
            <a:endParaRPr lang="en-US" sz="4000" dirty="0"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17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67541" y="1741191"/>
            <a:ext cx="7181149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Times New Roman"/>
                <a:cs typeface="Times New Roman"/>
              </a:rPr>
              <a:t>Security costs on V2V:</a:t>
            </a:r>
          </a:p>
          <a:p>
            <a:endParaRPr lang="en-US" sz="26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latin typeface="Times New Roman"/>
                <a:cs typeface="Times New Roman"/>
              </a:rPr>
              <a:t>Processing cost</a:t>
            </a:r>
          </a:p>
          <a:p>
            <a:pPr marL="914400" lvl="1" indent="-457200">
              <a:buFont typeface="Wingdings" charset="2"/>
              <a:buChar char="ü"/>
            </a:pPr>
            <a:endParaRPr lang="en-US" sz="2600" dirty="0">
              <a:latin typeface="Times New Roman"/>
              <a:cs typeface="Times New Roman"/>
            </a:endParaRPr>
          </a:p>
          <a:p>
            <a:pPr lvl="1"/>
            <a:endParaRPr lang="en-US" sz="2600" dirty="0" smtClean="0">
              <a:latin typeface="Times New Roman"/>
              <a:cs typeface="Times New Roman"/>
            </a:endParaRPr>
          </a:p>
          <a:p>
            <a:pPr lvl="1"/>
            <a:endParaRPr lang="en-US" sz="26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latin typeface="Times New Roman"/>
                <a:cs typeface="Times New Roman"/>
              </a:rPr>
              <a:t>Communication cost:</a:t>
            </a:r>
          </a:p>
          <a:p>
            <a:pPr lvl="1"/>
            <a:endParaRPr lang="en-US" sz="2600" dirty="0" smtClean="0">
              <a:latin typeface="Times New Roman"/>
              <a:cs typeface="Times New Roman"/>
            </a:endParaRPr>
          </a:p>
          <a:p>
            <a:pPr marL="1371600" lvl="2" indent="-457200">
              <a:buFont typeface="Wingdings" charset="2"/>
              <a:buChar char="§"/>
            </a:pPr>
            <a:r>
              <a:rPr lang="en-US" sz="2600" dirty="0" smtClean="0">
                <a:latin typeface="Times New Roman"/>
                <a:cs typeface="Times New Roman"/>
              </a:rPr>
              <a:t>Distance: 120m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2600" dirty="0" smtClean="0">
                <a:latin typeface="Times New Roman"/>
                <a:cs typeface="Times New Roman"/>
              </a:rPr>
              <a:t>Bandwidth: 6Mbps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2600" dirty="0" smtClean="0">
                <a:latin typeface="Times New Roman"/>
                <a:cs typeface="Times New Roman"/>
              </a:rPr>
              <a:t>Speed of communication link: 3x10^8m/s</a:t>
            </a:r>
          </a:p>
          <a:p>
            <a:pPr lvl="1"/>
            <a:endParaRPr lang="en-US" sz="26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216419"/>
              </p:ext>
            </p:extLst>
          </p:nvPr>
        </p:nvGraphicFramePr>
        <p:xfrm>
          <a:off x="1135610" y="3324730"/>
          <a:ext cx="5994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3" imgW="5994400" imgH="558800" progId="Word.Document.12">
                  <p:embed/>
                </p:oleObj>
              </mc:Choice>
              <mc:Fallback>
                <p:oleObj name="Document" r:id="rId3" imgW="59944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5610" y="3324730"/>
                        <a:ext cx="5994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924364"/>
              </p:ext>
            </p:extLst>
          </p:nvPr>
        </p:nvGraphicFramePr>
        <p:xfrm>
          <a:off x="255050" y="4624610"/>
          <a:ext cx="8928418" cy="30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5" imgW="5854700" imgH="203200" progId="Word.Document.12">
                  <p:embed/>
                </p:oleObj>
              </mc:Choice>
              <mc:Fallback>
                <p:oleObj name="Document" r:id="rId5" imgW="5854700" imgH="20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050" y="4624610"/>
                        <a:ext cx="8928418" cy="30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4828" y="1020843"/>
            <a:ext cx="549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System </a:t>
            </a:r>
            <a:r>
              <a:rPr lang="en-US" sz="2800" b="1" dirty="0" smtClean="0">
                <a:latin typeface="Times New Roman"/>
                <a:cs typeface="Times New Roman"/>
              </a:rPr>
              <a:t>Model: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85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9958" y="96840"/>
            <a:ext cx="8971462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CASE OF STUDY: SECURITY VS SAFETY</a:t>
            </a:r>
            <a:endParaRPr lang="en-US" sz="4000" dirty="0"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83789" y="971121"/>
            <a:ext cx="8598775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b="1" dirty="0">
                <a:latin typeface="Times New Roman"/>
                <a:cs typeface="Times New Roman"/>
              </a:rPr>
              <a:t>Experiment 1</a:t>
            </a:r>
            <a:r>
              <a:rPr lang="en-US" sz="2600" dirty="0">
                <a:latin typeface="Times New Roman"/>
                <a:cs typeface="Times New Roman"/>
              </a:rPr>
              <a:t>: Measurement of delays of V2V messages with and without </a:t>
            </a:r>
            <a:r>
              <a:rPr lang="en-US" sz="2600" dirty="0" smtClean="0">
                <a:latin typeface="Times New Roman"/>
                <a:cs typeface="Times New Roman"/>
              </a:rPr>
              <a:t>security</a:t>
            </a: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endParaRPr lang="en-US" sz="2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sz="2600" dirty="0">
                <a:latin typeface="Times New Roman"/>
                <a:cs typeface="Times New Roman"/>
              </a:rPr>
              <a:t>Speed: 120Km/h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600" dirty="0">
                <a:latin typeface="Times New Roman"/>
                <a:cs typeface="Times New Roman"/>
              </a:rPr>
              <a:t>Distance: 120m</a:t>
            </a:r>
          </a:p>
          <a:p>
            <a:pPr marL="742950" lvl="1" indent="-285750">
              <a:buFont typeface="Arial"/>
              <a:buChar char="•"/>
            </a:pPr>
            <a:endParaRPr lang="en-US" sz="2600" dirty="0" smtClean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59" y="1735054"/>
            <a:ext cx="6647725" cy="36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9958" y="96840"/>
            <a:ext cx="8971462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CASE OF STUDY: SECURITY VS SAFETY</a:t>
            </a:r>
            <a:endParaRPr lang="en-US" sz="4000" dirty="0"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19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83789" y="971121"/>
            <a:ext cx="8598775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b="1" dirty="0">
                <a:latin typeface="Times New Roman"/>
                <a:cs typeface="Times New Roman"/>
              </a:rPr>
              <a:t>Experiment 2</a:t>
            </a:r>
            <a:r>
              <a:rPr lang="en-US" sz="2600" dirty="0">
                <a:latin typeface="Times New Roman"/>
                <a:cs typeface="Times New Roman"/>
              </a:rPr>
              <a:t>: Measurement of the capacity of the link </a:t>
            </a: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endParaRPr lang="en-US" sz="2600" dirty="0" smtClean="0"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sz="2600" dirty="0">
                <a:latin typeface="Times New Roman"/>
                <a:cs typeface="Times New Roman"/>
              </a:rPr>
              <a:t>Speed: 120Km/h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600" dirty="0">
                <a:latin typeface="Times New Roman"/>
                <a:cs typeface="Times New Roman"/>
              </a:rPr>
              <a:t>Distance: 120m</a:t>
            </a:r>
          </a:p>
          <a:p>
            <a:pPr marL="742950" lvl="1" indent="-285750">
              <a:buFont typeface="Arial"/>
              <a:buChar char="•"/>
            </a:pPr>
            <a:endParaRPr lang="en-US" sz="2600" dirty="0" smtClean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59" y="1536546"/>
            <a:ext cx="6499097" cy="36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7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Outline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353160" y="883080"/>
            <a:ext cx="8346240" cy="52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120">
              <a:lnSpc>
                <a:spcPct val="100000"/>
              </a:lnSpc>
              <a:buFont typeface="Calibri"/>
              <a:buAutoNum type="arabicPeriod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Motivation</a:t>
            </a:r>
            <a:endParaRPr sz="2800" dirty="0"/>
          </a:p>
          <a:p>
            <a:pPr marL="457200" indent="-456120">
              <a:lnSpc>
                <a:spcPct val="100000"/>
              </a:lnSpc>
              <a:buFont typeface="Calibri"/>
              <a:buAutoNum type="arabicPeriod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Objectives</a:t>
            </a:r>
          </a:p>
          <a:p>
            <a:pPr marL="457200" indent="-456120">
              <a:lnSpc>
                <a:spcPct val="100000"/>
              </a:lnSpc>
              <a:buFont typeface="Calibri"/>
              <a:buAutoNum type="arabicPeriod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Deliverables</a:t>
            </a:r>
            <a:endParaRPr sz="2800" dirty="0"/>
          </a:p>
          <a:p>
            <a:pPr marL="457200" indent="-456120">
              <a:lnSpc>
                <a:spcPct val="100000"/>
              </a:lnSpc>
              <a:buFont typeface="Calibri"/>
              <a:buAutoNum type="arabicPeriod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Related Work</a:t>
            </a:r>
          </a:p>
          <a:p>
            <a:pPr marL="457200" indent="-456120">
              <a:lnSpc>
                <a:spcPct val="100000"/>
              </a:lnSpc>
              <a:buFont typeface="Calibri"/>
              <a:buAutoNum type="arabicPeriod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Impact of Attacks on Safety </a:t>
            </a:r>
          </a:p>
          <a:p>
            <a:pPr marL="457200" indent="-456120">
              <a:lnSpc>
                <a:spcPct val="100000"/>
              </a:lnSpc>
              <a:buFont typeface="Calibri"/>
              <a:buAutoNum type="arabicPeriod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Impact of Implementing Security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Features</a:t>
            </a:r>
          </a:p>
          <a:p>
            <a:pPr marL="458280" lvl="1"/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6.1 Case of Study: Security vs. Safety</a:t>
            </a:r>
            <a:endParaRPr sz="2800" dirty="0"/>
          </a:p>
          <a:p>
            <a:pPr marL="457200" indent="-456120">
              <a:lnSpc>
                <a:spcPct val="100000"/>
              </a:lnSpc>
              <a:buFont typeface="Calibri"/>
              <a:buAutoNum type="arabicPeriod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Active Bundle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Core Design</a:t>
            </a:r>
            <a:endParaRPr sz="2800" dirty="0"/>
          </a:p>
          <a:p>
            <a:pPr marL="399960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.1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Key Generation / Encryption</a:t>
            </a:r>
          </a:p>
          <a:p>
            <a:pPr marL="399960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7.2. Tamper – resistance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sz="2800" dirty="0"/>
          </a:p>
          <a:p>
            <a:pPr marL="1080">
              <a:lnSpc>
                <a:spcPct val="100000"/>
              </a:lnSpc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8.   Lightweight encryption </a:t>
            </a:r>
            <a:endParaRPr sz="2800" dirty="0"/>
          </a:p>
          <a:p>
            <a:pPr marL="1080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  Encrypted Search over Encrypted Data</a:t>
            </a:r>
            <a:endParaRPr sz="2800" dirty="0"/>
          </a:p>
          <a:p>
            <a:pPr marL="1080">
              <a:lnSpc>
                <a:spcPct val="100000"/>
              </a:lnSpc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10.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eferences</a:t>
            </a:r>
            <a:endParaRPr sz="2800" dirty="0"/>
          </a:p>
        </p:txBody>
      </p:sp>
      <p:sp>
        <p:nvSpPr>
          <p:cNvPr id="115" name="CustomShape 4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01593702-4E5F-4E82-8D9E-A85AC59B903F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fld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9958" y="96840"/>
            <a:ext cx="8971462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CASE OF STUDY: SECURITY VS SAFETY</a:t>
            </a:r>
            <a:endParaRPr lang="en-US" sz="4000" dirty="0"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83789" y="971121"/>
            <a:ext cx="8598775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b="1" dirty="0">
                <a:latin typeface="Times New Roman"/>
                <a:cs typeface="Times New Roman"/>
              </a:rPr>
              <a:t>Experiment 3</a:t>
            </a:r>
            <a:r>
              <a:rPr lang="en-US" sz="2600" dirty="0">
                <a:latin typeface="Times New Roman"/>
                <a:cs typeface="Times New Roman"/>
              </a:rPr>
              <a:t>: Reaction time with V2V</a:t>
            </a: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endParaRPr lang="en-US" sz="2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  <a:p>
            <a:endParaRPr lang="en-US" sz="2600" dirty="0" smtClean="0">
              <a:latin typeface="Times New Roman"/>
              <a:cs typeface="Times New Roman"/>
            </a:endParaRPr>
          </a:p>
          <a:p>
            <a:endParaRPr lang="en-US" sz="2600" dirty="0">
              <a:latin typeface="Times New Roman"/>
              <a:cs typeface="Times New Roman"/>
            </a:endParaRPr>
          </a:p>
          <a:p>
            <a:endParaRPr lang="en-US" sz="2600" dirty="0" smtClean="0"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sz="2600" dirty="0" smtClean="0">
                <a:latin typeface="Times New Roman"/>
                <a:cs typeface="Times New Roman"/>
              </a:rPr>
              <a:t>Size of the message: 200 bytes</a:t>
            </a:r>
            <a:endParaRPr lang="en-US" sz="2600" dirty="0"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sz="2600" dirty="0">
                <a:latin typeface="Times New Roman"/>
                <a:cs typeface="Times New Roman"/>
              </a:rPr>
              <a:t>Distance: 120m</a:t>
            </a:r>
          </a:p>
          <a:p>
            <a:pPr marL="742950" lvl="1" indent="-285750">
              <a:buFont typeface="Arial"/>
              <a:buChar char="•"/>
            </a:pPr>
            <a:endParaRPr lang="en-US" sz="2600" dirty="0" smtClean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7" y="1376942"/>
            <a:ext cx="7473733" cy="39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9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49958" y="96840"/>
            <a:ext cx="8971462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CASE OF STUDY: SECURITY VS SAFETY</a:t>
            </a:r>
            <a:endParaRPr lang="en-US" sz="4000" dirty="0"/>
          </a:p>
        </p:txBody>
      </p:sp>
      <p:sp>
        <p:nvSpPr>
          <p:cNvPr id="18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98BF1D-049B-4847-8E61-E3196276CBB9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83789" y="971121"/>
            <a:ext cx="859877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Conclusion: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800" dirty="0"/>
              <a:t>V</a:t>
            </a:r>
            <a:r>
              <a:rPr lang="en-US" sz="2800" dirty="0" smtClean="0"/>
              <a:t>ehicular </a:t>
            </a:r>
            <a:r>
              <a:rPr lang="en-US" sz="2800" dirty="0"/>
              <a:t>networks strictly require integrity and </a:t>
            </a:r>
            <a:r>
              <a:rPr lang="en-US" sz="2800" dirty="0" smtClean="0"/>
              <a:t>authentication but not </a:t>
            </a:r>
            <a:r>
              <a:rPr lang="en-US" sz="2800" dirty="0" smtClean="0"/>
              <a:t>confidentiality.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800" dirty="0"/>
              <a:t>R</a:t>
            </a:r>
            <a:r>
              <a:rPr lang="en-US" sz="2800" dirty="0" smtClean="0"/>
              <a:t>eaction </a:t>
            </a:r>
            <a:r>
              <a:rPr lang="en-US" sz="2800" dirty="0" smtClean="0"/>
              <a:t>times </a:t>
            </a:r>
            <a:r>
              <a:rPr lang="en-US" sz="2800" dirty="0"/>
              <a:t>achieved via V2V (with or without security) </a:t>
            </a:r>
            <a:r>
              <a:rPr lang="en-US" sz="2800" dirty="0" smtClean="0"/>
              <a:t>are</a:t>
            </a:r>
            <a:r>
              <a:rPr lang="en-US" sz="2800" dirty="0" smtClean="0"/>
              <a:t> </a:t>
            </a:r>
            <a:r>
              <a:rPr lang="en-US" sz="2800" dirty="0"/>
              <a:t>significantly smaller than a </a:t>
            </a:r>
            <a:r>
              <a:rPr lang="en-US" sz="2800" dirty="0" smtClean="0"/>
              <a:t>those of systems </a:t>
            </a:r>
            <a:r>
              <a:rPr lang="en-US" sz="2800" dirty="0"/>
              <a:t>without </a:t>
            </a:r>
            <a:r>
              <a:rPr lang="en-US" sz="2800" dirty="0" smtClean="0"/>
              <a:t>V2V.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800" dirty="0" smtClean="0"/>
              <a:t>V2V without security allows shorter reaction times than V2V with security.</a:t>
            </a:r>
            <a:endParaRPr lang="en-US" sz="2600" dirty="0"/>
          </a:p>
          <a:p>
            <a:pPr marL="800100" lvl="1" indent="-342900">
              <a:buFont typeface="Wingdings" charset="2"/>
              <a:buChar char="ü"/>
            </a:pPr>
            <a:r>
              <a:rPr lang="en-US" sz="2800" dirty="0" smtClean="0"/>
              <a:t> Lightweight cryptography </a:t>
            </a:r>
            <a:r>
              <a:rPr lang="en-US" sz="2800" dirty="0" smtClean="0"/>
              <a:t>must be </a:t>
            </a:r>
            <a:r>
              <a:rPr lang="en-US" sz="2800" dirty="0" smtClean="0"/>
              <a:t>applied to speed up </a:t>
            </a:r>
            <a:r>
              <a:rPr lang="en-US" sz="2800" dirty="0" smtClean="0"/>
              <a:t>processing</a:t>
            </a:r>
            <a:r>
              <a:rPr lang="en-US" sz="2800" dirty="0" smtClean="0"/>
              <a:t>.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800" dirty="0" smtClean="0"/>
              <a:t>Alternative mechanisms for key management </a:t>
            </a:r>
            <a:r>
              <a:rPr lang="en-US" sz="2800" dirty="0" smtClean="0"/>
              <a:t>need to be explored.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3348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AB Core Design</a:t>
            </a:r>
            <a:endParaRPr dirty="0"/>
          </a:p>
        </p:txBody>
      </p:sp>
      <p:sp>
        <p:nvSpPr>
          <p:cNvPr id="192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DE8AF48B-BA8B-4D79-A873-3ED6165A09C4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22</a:t>
            </a:fld>
            <a:endParaRPr/>
          </a:p>
        </p:txBody>
      </p:sp>
      <p:sp>
        <p:nvSpPr>
          <p:cNvPr id="193" name="CustomShape 4"/>
          <p:cNvSpPr/>
          <p:nvPr/>
        </p:nvSpPr>
        <p:spPr>
          <a:xfrm>
            <a:off x="299160" y="1101240"/>
            <a:ext cx="5008680" cy="348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Active Bundle (AB) consists of: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Sensitive data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 encrypted data items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=&gt; applicable policy of AB ensures 	secure distribution of the 	corresponding data item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Metadata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describes AB and its policies which manage AB interaction with services and hosts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94" name="CustomShape 5"/>
          <p:cNvSpPr/>
          <p:nvPr/>
        </p:nvSpPr>
        <p:spPr>
          <a:xfrm>
            <a:off x="5257800" y="1107000"/>
            <a:ext cx="3700440" cy="2742840"/>
          </a:xfrm>
          <a:prstGeom prst="roundRect">
            <a:avLst>
              <a:gd name="adj" fmla="val 16667"/>
            </a:avLst>
          </a:prstGeom>
          <a:solidFill>
            <a:srgbClr val="E6E6FF"/>
          </a:solidFill>
          <a:ln w="936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6"/>
          <p:cNvSpPr/>
          <p:nvPr/>
        </p:nvSpPr>
        <p:spPr>
          <a:xfrm>
            <a:off x="5715000" y="1591200"/>
            <a:ext cx="2829960" cy="187668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7"/>
          <p:cNvSpPr/>
          <p:nvPr/>
        </p:nvSpPr>
        <p:spPr>
          <a:xfrm>
            <a:off x="6271200" y="2019960"/>
            <a:ext cx="1722960" cy="102636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8"/>
          <p:cNvSpPr/>
          <p:nvPr/>
        </p:nvSpPr>
        <p:spPr>
          <a:xfrm>
            <a:off x="6297840" y="2140200"/>
            <a:ext cx="1649160" cy="8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Sensitive Data</a:t>
            </a:r>
            <a:endParaRPr/>
          </a:p>
        </p:txBody>
      </p:sp>
      <p:sp>
        <p:nvSpPr>
          <p:cNvPr id="198" name="CustomShape 9"/>
          <p:cNvSpPr/>
          <p:nvPr/>
        </p:nvSpPr>
        <p:spPr>
          <a:xfrm>
            <a:off x="6069240" y="1163160"/>
            <a:ext cx="2070000" cy="4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Policy Engine</a:t>
            </a:r>
            <a:endParaRPr/>
          </a:p>
        </p:txBody>
      </p:sp>
      <p:sp>
        <p:nvSpPr>
          <p:cNvPr id="199" name="CustomShape 10"/>
          <p:cNvSpPr/>
          <p:nvPr/>
        </p:nvSpPr>
        <p:spPr>
          <a:xfrm>
            <a:off x="6071760" y="1626480"/>
            <a:ext cx="2070000" cy="4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Metadata</a:t>
            </a:r>
            <a:endParaRPr/>
          </a:p>
        </p:txBody>
      </p:sp>
      <p:sp>
        <p:nvSpPr>
          <p:cNvPr id="200" name="CustomShape 11"/>
          <p:cNvSpPr/>
          <p:nvPr/>
        </p:nvSpPr>
        <p:spPr>
          <a:xfrm>
            <a:off x="6621480" y="3070080"/>
            <a:ext cx="1079640" cy="38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Policy</a:t>
            </a:r>
            <a:endParaRPr/>
          </a:p>
        </p:txBody>
      </p:sp>
      <p:sp>
        <p:nvSpPr>
          <p:cNvPr id="201" name="CustomShape 12"/>
          <p:cNvSpPr/>
          <p:nvPr/>
        </p:nvSpPr>
        <p:spPr>
          <a:xfrm>
            <a:off x="353160" y="4589640"/>
            <a:ext cx="8346240" cy="162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3"/>
          <p:cNvSpPr/>
          <p:nvPr/>
        </p:nvSpPr>
        <p:spPr>
          <a:xfrm>
            <a:off x="298800" y="5015160"/>
            <a:ext cx="8659080" cy="10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Policy Engine: </a:t>
            </a: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enforces policies specified in AB</a:t>
            </a:r>
            <a:endParaRPr/>
          </a:p>
          <a:p>
            <a:pPr marL="800280" lvl="1" indent="-342000">
              <a:lnSpc>
                <a:spcPct val="100000"/>
              </a:lnSpc>
              <a:buFont typeface="Arial"/>
              <a:buChar char="•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Additionally, provides tamper-resistance of AB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Key Generation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353160" y="865800"/>
            <a:ext cx="8346240" cy="52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4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646F1114-0CD1-4677-86E0-CB6DAE3AA1C7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23</a:t>
            </a:fld>
            <a:endParaRPr/>
          </a:p>
        </p:txBody>
      </p:sp>
      <p:sp>
        <p:nvSpPr>
          <p:cNvPr id="225" name="CustomShape 5"/>
          <p:cNvSpPr/>
          <p:nvPr/>
        </p:nvSpPr>
        <p:spPr>
          <a:xfrm>
            <a:off x="99360" y="4238640"/>
            <a:ext cx="9074520" cy="222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30040" indent="-228240">
              <a:lnSpc>
                <a:spcPct val="100000"/>
              </a:lnSpc>
              <a:buFont typeface="Symbol"/>
              <a:buChar char="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etica Neue"/>
              </a:rPr>
              <a:t>AB Template [5] used to generate new ABs with data and policies (specified by data owner)</a:t>
            </a:r>
            <a:endParaRPr dirty="0"/>
          </a:p>
          <a:p>
            <a:pPr marL="230040" indent="-228240">
              <a:lnSpc>
                <a:spcPct val="100000"/>
              </a:lnSpc>
              <a:buFont typeface="Symbol"/>
              <a:buChar char="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etica Neue"/>
              </a:rPr>
              <a:t>AB Template includes implementation of invariant parts (monitor) and placeholders for customized parts (data and policies)</a:t>
            </a:r>
            <a:endParaRPr dirty="0"/>
          </a:p>
          <a:p>
            <a:pPr marL="230040" indent="-228240">
              <a:lnSpc>
                <a:spcPct val="100000"/>
              </a:lnSpc>
              <a:buFont typeface="Symbol"/>
              <a:buChar char="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etica Neue"/>
              </a:rPr>
              <a:t>AB Template is executed to simulate interaction between AB and service requesting access to each data item of AB</a:t>
            </a:r>
            <a:endParaRPr dirty="0"/>
          </a:p>
          <a:p>
            <a:pPr marL="1800">
              <a:lnSpc>
                <a:spcPct val="100000"/>
              </a:lnSpc>
            </a:pPr>
            <a:endParaRPr dirty="0"/>
          </a:p>
        </p:txBody>
      </p:sp>
      <p:sp>
        <p:nvSpPr>
          <p:cNvPr id="226" name="CustomShape 6"/>
          <p:cNvSpPr/>
          <p:nvPr/>
        </p:nvSpPr>
        <p:spPr>
          <a:xfrm>
            <a:off x="746640" y="2962800"/>
            <a:ext cx="3017160" cy="10004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Key Derivation Module </a:t>
            </a: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(javax.crypto SecetKeyFactory)</a:t>
            </a:r>
            <a:endParaRPr/>
          </a:p>
        </p:txBody>
      </p:sp>
      <p:sp>
        <p:nvSpPr>
          <p:cNvPr id="227" name="CustomShape 7"/>
          <p:cNvSpPr/>
          <p:nvPr/>
        </p:nvSpPr>
        <p:spPr>
          <a:xfrm>
            <a:off x="3882240" y="2849040"/>
            <a:ext cx="5871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</a:t>
            </a:r>
            <a:r>
              <a:rPr lang="en-US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/>
          </a:p>
        </p:txBody>
      </p:sp>
      <p:sp>
        <p:nvSpPr>
          <p:cNvPr id="228" name="CustomShape 8"/>
          <p:cNvSpPr/>
          <p:nvPr/>
        </p:nvSpPr>
        <p:spPr>
          <a:xfrm>
            <a:off x="4523040" y="2957760"/>
            <a:ext cx="1676520" cy="10004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ENC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</a:t>
            </a: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(d</a:t>
            </a: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/>
          </a:p>
        </p:txBody>
      </p:sp>
      <p:sp>
        <p:nvSpPr>
          <p:cNvPr id="229" name="CustomShape 9"/>
          <p:cNvSpPr/>
          <p:nvPr/>
        </p:nvSpPr>
        <p:spPr>
          <a:xfrm>
            <a:off x="3763080" y="3263400"/>
            <a:ext cx="75852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30" name="CustomShape 10"/>
          <p:cNvSpPr/>
          <p:nvPr/>
        </p:nvSpPr>
        <p:spPr>
          <a:xfrm>
            <a:off x="1075680" y="1601640"/>
            <a:ext cx="460800" cy="13327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31" name="CustomShape 11"/>
          <p:cNvSpPr/>
          <p:nvPr/>
        </p:nvSpPr>
        <p:spPr>
          <a:xfrm>
            <a:off x="0" y="1055880"/>
            <a:ext cx="914220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Aggregation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{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}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en-US" sz="24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 </a:t>
            </a:r>
            <a:r>
              <a:rPr lang="en-US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en-US" sz="2000" i="1" strike="noStrike" spc="-1" dirty="0">
                <a:solidFill>
                  <a:srgbClr val="003E6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Generated AB modules execution info;               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i="1" strike="noStrike" spc="-1" dirty="0">
                <a:solidFill>
                  <a:srgbClr val="003E6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                    - Digest(AB Modules), 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i="1" strike="noStrike" spc="-1" dirty="0">
                <a:solidFill>
                  <a:srgbClr val="003E6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    	      - Resources: authentication code + CA certificate,                                                    		         authorization code, applicable policies + evaluation code</a:t>
            </a:r>
            <a:r>
              <a:rPr lang="en-US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Key Generation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4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E03529EE-7114-42C9-9EE7-61CAF38A232D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24</a:t>
            </a:fld>
            <a:endParaRPr/>
          </a:p>
        </p:txBody>
      </p:sp>
      <p:sp>
        <p:nvSpPr>
          <p:cNvPr id="235" name="CustomShape 4"/>
          <p:cNvSpPr/>
          <p:nvPr/>
        </p:nvSpPr>
        <p:spPr>
          <a:xfrm>
            <a:off x="527400" y="982800"/>
            <a:ext cx="8220600" cy="39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marL="285840" indent="-28476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Info generated during the execution and digest (modules) and AB resources are collected into a single value</a:t>
            </a:r>
            <a:endParaRPr/>
          </a:p>
          <a:p>
            <a:pPr marL="285840" indent="-28476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Value for each data item is input into a Key Derivation module (such as </a:t>
            </a:r>
            <a:r>
              <a:rPr lang="en-US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SecretKeyFactory, PBEKeySpec, SecretKeySpec</a:t>
            </a: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from </a:t>
            </a:r>
            <a:r>
              <a:rPr lang="en-US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javax.crypto</a:t>
            </a: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library)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476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Key Derivation module outputs the specific key relevant to the data item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476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This key is used to encrypt the related data item [5]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Key Derivation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>
            <a:off x="353160" y="865800"/>
            <a:ext cx="8346240" cy="52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4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2C07D786-667A-4743-A97D-1EA654C2519E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25</a:t>
            </a:fld>
            <a:endParaRPr/>
          </a:p>
        </p:txBody>
      </p:sp>
      <p:sp>
        <p:nvSpPr>
          <p:cNvPr id="240" name="CustomShape 5"/>
          <p:cNvSpPr/>
          <p:nvPr/>
        </p:nvSpPr>
        <p:spPr>
          <a:xfrm>
            <a:off x="99360" y="4058640"/>
            <a:ext cx="9074520" cy="222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marL="230040" indent="-228240">
              <a:lnSpc>
                <a:spcPct val="100000"/>
              </a:lnSpc>
              <a:buFont typeface="Symbol"/>
              <a:buChar char="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etica Neue"/>
              </a:rPr>
              <a:t>AB receives data item request from a service</a:t>
            </a:r>
            <a:endParaRPr/>
          </a:p>
          <a:p>
            <a:pPr marL="230040" indent="-228240">
              <a:lnSpc>
                <a:spcPct val="100000"/>
              </a:lnSpc>
              <a:buFont typeface="Symbol"/>
              <a:buChar char="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etica Neue"/>
              </a:rPr>
              <a:t>AB authenticates the service and authorizes its request (evaluates access control policies) </a:t>
            </a:r>
            <a:endParaRPr/>
          </a:p>
        </p:txBody>
      </p:sp>
      <p:sp>
        <p:nvSpPr>
          <p:cNvPr id="241" name="CustomShape 6"/>
          <p:cNvSpPr/>
          <p:nvPr/>
        </p:nvSpPr>
        <p:spPr>
          <a:xfrm>
            <a:off x="746640" y="2962800"/>
            <a:ext cx="3017160" cy="10004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Key Derivation Module </a:t>
            </a: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(javax.crypto SecetKeyFactory)</a:t>
            </a:r>
            <a:endParaRPr/>
          </a:p>
        </p:txBody>
      </p:sp>
      <p:sp>
        <p:nvSpPr>
          <p:cNvPr id="242" name="CustomShape 7"/>
          <p:cNvSpPr/>
          <p:nvPr/>
        </p:nvSpPr>
        <p:spPr>
          <a:xfrm>
            <a:off x="3882240" y="2849040"/>
            <a:ext cx="5871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</a:t>
            </a:r>
            <a:r>
              <a:rPr lang="en-US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/>
          </a:p>
        </p:txBody>
      </p:sp>
      <p:sp>
        <p:nvSpPr>
          <p:cNvPr id="243" name="CustomShape 8"/>
          <p:cNvSpPr/>
          <p:nvPr/>
        </p:nvSpPr>
        <p:spPr>
          <a:xfrm>
            <a:off x="4523040" y="2957760"/>
            <a:ext cx="2425680" cy="10004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</a:t>
            </a: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(Enc[d</a:t>
            </a: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])</a:t>
            </a:r>
            <a:endParaRPr/>
          </a:p>
        </p:txBody>
      </p:sp>
      <p:sp>
        <p:nvSpPr>
          <p:cNvPr id="244" name="CustomShape 9"/>
          <p:cNvSpPr/>
          <p:nvPr/>
        </p:nvSpPr>
        <p:spPr>
          <a:xfrm>
            <a:off x="3763080" y="3263400"/>
            <a:ext cx="75852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45" name="CustomShape 10"/>
          <p:cNvSpPr/>
          <p:nvPr/>
        </p:nvSpPr>
        <p:spPr>
          <a:xfrm>
            <a:off x="1075680" y="1601640"/>
            <a:ext cx="460800" cy="13327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46" name="CustomShape 11"/>
          <p:cNvSpPr/>
          <p:nvPr/>
        </p:nvSpPr>
        <p:spPr>
          <a:xfrm>
            <a:off x="0" y="1055880"/>
            <a:ext cx="914220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Aggregation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{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}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en-US" sz="24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 </a:t>
            </a:r>
            <a:r>
              <a:rPr lang="en-US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en-US" sz="2000" i="1" strike="noStrike" spc="-1" dirty="0">
                <a:solidFill>
                  <a:srgbClr val="003E6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Generated AB modules execution info;               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i="1" strike="noStrike" spc="-1" dirty="0">
                <a:solidFill>
                  <a:srgbClr val="003E6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                    - Digest(AB Modules), 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i="1" strike="noStrike" spc="-1" dirty="0">
                <a:solidFill>
                  <a:srgbClr val="003E6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    	       - Resources: authentication code + CA certificate,                                                    		         authorization code, applicable policies + evaluation code</a:t>
            </a:r>
            <a:r>
              <a:rPr lang="en-US" sz="20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dirty="0"/>
          </a:p>
        </p:txBody>
      </p:sp>
      <p:sp>
        <p:nvSpPr>
          <p:cNvPr id="247" name="CustomShape 12"/>
          <p:cNvSpPr/>
          <p:nvPr/>
        </p:nvSpPr>
        <p:spPr>
          <a:xfrm>
            <a:off x="639360" y="5650920"/>
            <a:ext cx="84182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sNewRomanPSMT"/>
                <a:ea typeface="DejaVu Sans"/>
              </a:rPr>
              <a:t>"Cross-Domain Data Dissemination and Policy Enforcement", R. Ranchal, PhD Thesis, Purdue University, Jun. 2015.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Decryption Key Derivation </a:t>
            </a:r>
            <a:endParaRPr/>
          </a:p>
        </p:txBody>
      </p:sp>
      <p:sp>
        <p:nvSpPr>
          <p:cNvPr id="250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763A4FAC-453B-4C1C-91C0-5C76736078C2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26</a:t>
            </a:fld>
            <a:endParaRPr/>
          </a:p>
        </p:txBody>
      </p:sp>
      <p:sp>
        <p:nvSpPr>
          <p:cNvPr id="251" name="CustomShape 4"/>
          <p:cNvSpPr/>
          <p:nvPr/>
        </p:nvSpPr>
        <p:spPr>
          <a:xfrm>
            <a:off x="274320" y="612108"/>
            <a:ext cx="8777520" cy="540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Info generated during the AB modules execution in interaction with service, and digest (AB modules) and AB resources are aggregated into a single value for each data item [5]</a:t>
            </a:r>
            <a:endParaRPr dirty="0"/>
          </a:p>
          <a:p>
            <a:pPr marL="1080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Value for each data item is input into the Key Derivation module </a:t>
            </a:r>
            <a:endParaRPr dirty="0"/>
          </a:p>
          <a:p>
            <a:pPr marL="1080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Key Derivation module outputs specific key relevant to data item</a:t>
            </a:r>
            <a:endParaRPr dirty="0"/>
          </a:p>
          <a:p>
            <a:pPr marL="1080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This key is used decrypt the requested data item</a:t>
            </a:r>
            <a:endParaRPr dirty="0"/>
          </a:p>
          <a:p>
            <a:pPr marL="1080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If any module fails (i.e. service is not authentic or the request is not authorized) or is tampered, the derived key is incorrect and the data is not decrypted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Other key distribution methods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564BDB98-3142-418B-B5E5-1534B861CE22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27</a:t>
            </a:fld>
            <a:endParaRPr/>
          </a:p>
        </p:txBody>
      </p:sp>
      <p:sp>
        <p:nvSpPr>
          <p:cNvPr id="256" name="CustomShape 5"/>
          <p:cNvSpPr/>
          <p:nvPr/>
        </p:nvSpPr>
        <p:spPr>
          <a:xfrm>
            <a:off x="527400" y="1133280"/>
            <a:ext cx="8054280" cy="30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100000"/>
              </a:lnSpc>
            </a:pPr>
            <a:endParaRPr dirty="0"/>
          </a:p>
          <a:p>
            <a:pPr marL="343080" indent="-342000" algn="just">
              <a:lnSpc>
                <a:spcPct val="100000"/>
              </a:lnSpc>
              <a:buFont typeface="Wingdings" charset="2"/>
              <a:buChar char=""/>
            </a:pPr>
            <a:r>
              <a:rPr lang="en-US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Centralized Key Management Service </a:t>
            </a:r>
            <a:endParaRPr sz="2600" dirty="0"/>
          </a:p>
          <a:p>
            <a:pPr marL="800280" lvl="1" indent="-342000" algn="just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TTP used for key storage and distribution</a:t>
            </a:r>
            <a:endParaRPr sz="2200" dirty="0"/>
          </a:p>
          <a:p>
            <a:pPr marL="800280" lvl="1" indent="-342000" algn="just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TTP is a single point of failure</a:t>
            </a:r>
            <a:endParaRPr sz="2200" dirty="0"/>
          </a:p>
          <a:p>
            <a:pPr marL="800280" lvl="1" indent="-342000" algn="just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marL="343080" indent="-342000" algn="just">
              <a:lnSpc>
                <a:spcPct val="100000"/>
              </a:lnSpc>
              <a:buFont typeface="Wingdings" charset="2"/>
              <a:buChar char=""/>
            </a:pPr>
            <a:r>
              <a:rPr lang="en-US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Key included inside AB </a:t>
            </a:r>
            <a:endParaRPr sz="2600" dirty="0"/>
          </a:p>
          <a:p>
            <a:pPr marL="800280" lvl="1" indent="-342000" algn="just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Prone to attacks!</a:t>
            </a:r>
            <a:endParaRPr sz="2200"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Tamper Resistance of  AB</a:t>
            </a:r>
            <a:endParaRPr dirty="0"/>
          </a:p>
        </p:txBody>
      </p:sp>
      <p:sp>
        <p:nvSpPr>
          <p:cNvPr id="259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7D99F8EC-66D5-44BD-9499-420C43C317B0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28</a:t>
            </a:fld>
            <a:endParaRPr/>
          </a:p>
        </p:txBody>
      </p:sp>
      <p:sp>
        <p:nvSpPr>
          <p:cNvPr id="261" name="CustomShape 5"/>
          <p:cNvSpPr/>
          <p:nvPr/>
        </p:nvSpPr>
        <p:spPr>
          <a:xfrm>
            <a:off x="70200" y="1128960"/>
            <a:ext cx="9104040" cy="13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30040" indent="-228240">
              <a:lnSpc>
                <a:spcPct val="100000"/>
              </a:lnSpc>
              <a:buFont typeface="Symbol"/>
              <a:buChar char="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etica Neue"/>
              </a:rPr>
              <a:t>Key is not stored inside AB</a:t>
            </a:r>
            <a:endParaRPr/>
          </a:p>
          <a:p>
            <a:pPr marL="230040" indent="-228240">
              <a:lnSpc>
                <a:spcPct val="100000"/>
              </a:lnSpc>
              <a:buFont typeface="Symbol"/>
              <a:buChar char="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etica Neue"/>
              </a:rPr>
              <a:t>Separate symmetric key is used for each separate data value</a:t>
            </a:r>
            <a:endParaRPr/>
          </a:p>
          <a:p>
            <a:pPr marL="230040" indent="-228240">
              <a:lnSpc>
                <a:spcPct val="100000"/>
              </a:lnSpc>
              <a:buFont typeface="Symbol"/>
              <a:buChar char="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etica Neue"/>
              </a:rPr>
              <a:t>Ensure protection against tampering attacks </a:t>
            </a:r>
            <a:endParaRPr/>
          </a:p>
        </p:txBody>
      </p:sp>
      <p:sp>
        <p:nvSpPr>
          <p:cNvPr id="262" name="CustomShape 6"/>
          <p:cNvSpPr/>
          <p:nvPr/>
        </p:nvSpPr>
        <p:spPr>
          <a:xfrm>
            <a:off x="70200" y="2562480"/>
            <a:ext cx="2628000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Aggregation</a:t>
            </a: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{</a:t>
            </a: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}</a:t>
            </a:r>
            <a:r>
              <a:rPr lang="en-US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en-US" sz="2400" i="1" strike="noStrike" spc="-1">
                <a:solidFill>
                  <a:srgbClr val="327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lang="en-US" sz="2000" i="1" strike="noStrike" spc="-1">
                <a:solidFill>
                  <a:srgbClr val="327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xecution info;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i="1" strike="noStrike" spc="-1">
                <a:solidFill>
                  <a:srgbClr val="327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Digest(AB Modules);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i="1" strike="noStrike" spc="-1">
                <a:solidFill>
                  <a:srgbClr val="327505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Resources</a:t>
            </a:r>
            <a:r>
              <a:rPr lang="en-US" sz="20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/>
          </a:p>
        </p:txBody>
      </p:sp>
      <p:sp>
        <p:nvSpPr>
          <p:cNvPr id="263" name="CustomShape 7"/>
          <p:cNvSpPr/>
          <p:nvPr/>
        </p:nvSpPr>
        <p:spPr>
          <a:xfrm>
            <a:off x="61200" y="4475160"/>
            <a:ext cx="2628000" cy="185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Aggregation</a:t>
            </a: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{</a:t>
            </a: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} ( </a:t>
            </a:r>
            <a:r>
              <a:rPr lang="en-US" sz="2400" b="1" i="1" strike="noStrike" spc="-1">
                <a:solidFill>
                  <a:srgbClr val="B9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Tampered (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lang="en-US" sz="200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xecution info;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Digest(AB Modules);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Resources</a:t>
            </a:r>
            <a:r>
              <a:rPr lang="en-US" sz="24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r>
              <a:rPr lang="en-US" sz="20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/>
          </a:p>
        </p:txBody>
      </p:sp>
      <p:sp>
        <p:nvSpPr>
          <p:cNvPr id="264" name="CustomShape 8"/>
          <p:cNvSpPr/>
          <p:nvPr/>
        </p:nvSpPr>
        <p:spPr>
          <a:xfrm>
            <a:off x="3629520" y="2682720"/>
            <a:ext cx="1542240" cy="10004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Key Derivation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Module</a:t>
            </a:r>
            <a:endParaRPr/>
          </a:p>
        </p:txBody>
      </p:sp>
      <p:sp>
        <p:nvSpPr>
          <p:cNvPr id="265" name="CustomShape 9"/>
          <p:cNvSpPr/>
          <p:nvPr/>
        </p:nvSpPr>
        <p:spPr>
          <a:xfrm>
            <a:off x="5295960" y="2568960"/>
            <a:ext cx="5871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</a:t>
            </a:r>
            <a:r>
              <a:rPr lang="en-US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/>
          </a:p>
        </p:txBody>
      </p:sp>
      <p:sp>
        <p:nvSpPr>
          <p:cNvPr id="266" name="CustomShape 10"/>
          <p:cNvSpPr/>
          <p:nvPr/>
        </p:nvSpPr>
        <p:spPr>
          <a:xfrm>
            <a:off x="5936760" y="2677680"/>
            <a:ext cx="1676520" cy="10004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</a:t>
            </a: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(d</a:t>
            </a: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/>
          </a:p>
        </p:txBody>
      </p:sp>
      <p:sp>
        <p:nvSpPr>
          <p:cNvPr id="267" name="CustomShape 11"/>
          <p:cNvSpPr/>
          <p:nvPr/>
        </p:nvSpPr>
        <p:spPr>
          <a:xfrm>
            <a:off x="5176440" y="2983320"/>
            <a:ext cx="75852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68" name="CustomShape 12"/>
          <p:cNvSpPr/>
          <p:nvPr/>
        </p:nvSpPr>
        <p:spPr>
          <a:xfrm>
            <a:off x="2543760" y="2994840"/>
            <a:ext cx="108432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69" name="CustomShape 13"/>
          <p:cNvSpPr/>
          <p:nvPr/>
        </p:nvSpPr>
        <p:spPr>
          <a:xfrm>
            <a:off x="7620120" y="2985120"/>
            <a:ext cx="126828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70" name="CustomShape 14"/>
          <p:cNvSpPr/>
          <p:nvPr/>
        </p:nvSpPr>
        <p:spPr>
          <a:xfrm>
            <a:off x="7981920" y="2559960"/>
            <a:ext cx="5871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/>
          </a:p>
        </p:txBody>
      </p:sp>
      <p:pic>
        <p:nvPicPr>
          <p:cNvPr id="271" name="Picture 2"/>
          <p:cNvPicPr/>
          <p:nvPr/>
        </p:nvPicPr>
        <p:blipFill>
          <a:blip r:embed="rId3"/>
          <a:stretch/>
        </p:blipFill>
        <p:spPr>
          <a:xfrm>
            <a:off x="2655360" y="4251600"/>
            <a:ext cx="695520" cy="695520"/>
          </a:xfrm>
          <a:prstGeom prst="rect">
            <a:avLst/>
          </a:prstGeom>
          <a:ln>
            <a:noFill/>
          </a:ln>
        </p:spPr>
      </p:pic>
      <p:sp>
        <p:nvSpPr>
          <p:cNvPr id="272" name="CustomShape 15"/>
          <p:cNvSpPr/>
          <p:nvPr/>
        </p:nvSpPr>
        <p:spPr>
          <a:xfrm>
            <a:off x="3609720" y="4728600"/>
            <a:ext cx="1542240" cy="100044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Key Derivation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Module</a:t>
            </a:r>
            <a:endParaRPr/>
          </a:p>
        </p:txBody>
      </p:sp>
      <p:sp>
        <p:nvSpPr>
          <p:cNvPr id="273" name="CustomShape 16"/>
          <p:cNvSpPr/>
          <p:nvPr/>
        </p:nvSpPr>
        <p:spPr>
          <a:xfrm>
            <a:off x="5233320" y="4614480"/>
            <a:ext cx="5871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K’</a:t>
            </a:r>
            <a:r>
              <a:rPr lang="en-US" sz="1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/>
          </a:p>
        </p:txBody>
      </p:sp>
      <p:sp>
        <p:nvSpPr>
          <p:cNvPr id="274" name="CustomShape 17"/>
          <p:cNvSpPr/>
          <p:nvPr/>
        </p:nvSpPr>
        <p:spPr>
          <a:xfrm>
            <a:off x="5916960" y="4723200"/>
            <a:ext cx="1695960" cy="10004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</a:t>
            </a: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k’</a:t>
            </a: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(d</a:t>
            </a: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/>
          </a:p>
        </p:txBody>
      </p:sp>
      <p:sp>
        <p:nvSpPr>
          <p:cNvPr id="275" name="CustomShape 18"/>
          <p:cNvSpPr/>
          <p:nvPr/>
        </p:nvSpPr>
        <p:spPr>
          <a:xfrm>
            <a:off x="5156640" y="5029200"/>
            <a:ext cx="75852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76" name="CustomShape 19"/>
          <p:cNvSpPr/>
          <p:nvPr/>
        </p:nvSpPr>
        <p:spPr>
          <a:xfrm>
            <a:off x="2523960" y="5040720"/>
            <a:ext cx="108432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77" name="CustomShape 20"/>
          <p:cNvSpPr/>
          <p:nvPr/>
        </p:nvSpPr>
        <p:spPr>
          <a:xfrm>
            <a:off x="7621920" y="5031000"/>
            <a:ext cx="1288080" cy="365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78" name="CustomShape 21"/>
          <p:cNvSpPr/>
          <p:nvPr/>
        </p:nvSpPr>
        <p:spPr>
          <a:xfrm>
            <a:off x="7646760" y="4605480"/>
            <a:ext cx="12416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wrong</a:t>
            </a:r>
            <a:r>
              <a:rPr lang="en-US" sz="240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</a:t>
            </a:r>
            <a:r>
              <a:rPr lang="en-US" sz="160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Lightweight encryption</a:t>
            </a:r>
            <a:endParaRPr dirty="0"/>
          </a:p>
        </p:txBody>
      </p:sp>
      <p:sp>
        <p:nvSpPr>
          <p:cNvPr id="254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564BDB98-3142-418B-B5E5-1534B861CE22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29</a:t>
            </a:fld>
            <a:endParaRPr/>
          </a:p>
        </p:txBody>
      </p:sp>
      <p:sp>
        <p:nvSpPr>
          <p:cNvPr id="256" name="CustomShape 5"/>
          <p:cNvSpPr/>
          <p:nvPr/>
        </p:nvSpPr>
        <p:spPr>
          <a:xfrm>
            <a:off x="353160" y="751381"/>
            <a:ext cx="8054280" cy="30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100000"/>
              </a:lnSpc>
            </a:pPr>
            <a:endParaRPr dirty="0"/>
          </a:p>
          <a:p>
            <a:pPr marL="343080" indent="-342000" algn="just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Can be used in Active Bundle instead of regular AES  [1]</a:t>
            </a: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554320"/>
              </p:ext>
            </p:extLst>
          </p:nvPr>
        </p:nvGraphicFramePr>
        <p:xfrm>
          <a:off x="342009" y="1673550"/>
          <a:ext cx="8545512" cy="472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400">
                  <a:extLst>
                    <a:ext uri="{9D8B030D-6E8A-4147-A177-3AD203B41FA5}">
                      <a16:colId xmlns="" xmlns:a16="http://schemas.microsoft.com/office/drawing/2014/main" val="3883912577"/>
                    </a:ext>
                  </a:extLst>
                </a:gridCol>
                <a:gridCol w="1284650">
                  <a:extLst>
                    <a:ext uri="{9D8B030D-6E8A-4147-A177-3AD203B41FA5}">
                      <a16:colId xmlns="" xmlns:a16="http://schemas.microsoft.com/office/drawing/2014/main" val="1044604736"/>
                    </a:ext>
                  </a:extLst>
                </a:gridCol>
                <a:gridCol w="1994588">
                  <a:extLst>
                    <a:ext uri="{9D8B030D-6E8A-4147-A177-3AD203B41FA5}">
                      <a16:colId xmlns="" xmlns:a16="http://schemas.microsoft.com/office/drawing/2014/main" val="1952755638"/>
                    </a:ext>
                  </a:extLst>
                </a:gridCol>
                <a:gridCol w="2105704">
                  <a:extLst>
                    <a:ext uri="{9D8B030D-6E8A-4147-A177-3AD203B41FA5}">
                      <a16:colId xmlns="" xmlns:a16="http://schemas.microsoft.com/office/drawing/2014/main" val="3650382096"/>
                    </a:ext>
                  </a:extLst>
                </a:gridCol>
                <a:gridCol w="1703170">
                  <a:extLst>
                    <a:ext uri="{9D8B030D-6E8A-4147-A177-3AD203B41FA5}">
                      <a16:colId xmlns="" xmlns:a16="http://schemas.microsoft.com/office/drawing/2014/main" val="1499947425"/>
                    </a:ext>
                  </a:extLst>
                </a:gridCol>
              </a:tblGrid>
              <a:tr h="9689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Cipher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size [bits]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Block size [bits]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Throughput at     4 MHz [</a:t>
                      </a:r>
                      <a:r>
                        <a:rPr lang="en-US" dirty="0" err="1"/>
                        <a:t>kbit</a:t>
                      </a:r>
                      <a:r>
                        <a:rPr lang="en-US" dirty="0"/>
                        <a:t>/sec]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Throughput</a:t>
                      </a:r>
                      <a:r>
                        <a:rPr lang="en-US" baseline="0" dirty="0"/>
                        <a:t> (% of AES)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7581133"/>
                  </a:ext>
                </a:extLst>
              </a:tr>
              <a:tr h="424456">
                <a:tc gridSpan="5">
                  <a:txBody>
                    <a:bodyPr/>
                    <a:lstStyle/>
                    <a:p>
                      <a:r>
                        <a:rPr lang="en-US" sz="2000" b="1" dirty="0"/>
                        <a:t>Hardware-oriented</a:t>
                      </a:r>
                      <a:r>
                        <a:rPr lang="en-US" sz="2000" b="1" baseline="0" dirty="0"/>
                        <a:t> block ciphers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5603204"/>
                  </a:ext>
                </a:extLst>
              </a:tr>
              <a:tr h="437197">
                <a:tc>
                  <a:txBody>
                    <a:bodyPr/>
                    <a:lstStyle/>
                    <a:p>
                      <a:r>
                        <a:rPr lang="en-US" sz="2000" dirty="0"/>
                        <a:t>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8292686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r>
                        <a:rPr lang="en-US" sz="2000" dirty="0"/>
                        <a:t>DESXL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1541719"/>
                  </a:ext>
                </a:extLst>
              </a:tr>
              <a:tr h="678242">
                <a:tc>
                  <a:txBody>
                    <a:bodyPr/>
                    <a:lstStyle/>
                    <a:p>
                      <a:r>
                        <a:rPr lang="en-US" sz="2000" dirty="0" err="1"/>
                        <a:t>Hight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104.2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8816362"/>
                  </a:ext>
                </a:extLst>
              </a:tr>
              <a:tr h="430109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Software-oriented</a:t>
                      </a:r>
                      <a:r>
                        <a:rPr lang="en-US" sz="2000" b="1" baseline="0" dirty="0"/>
                        <a:t> block ciphers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743444"/>
                  </a:ext>
                </a:extLst>
              </a:tr>
              <a:tr h="678242">
                <a:tc>
                  <a:txBody>
                    <a:bodyPr/>
                    <a:lstStyle/>
                    <a:p>
                      <a:r>
                        <a:rPr lang="en-US" sz="2000" dirty="0"/>
                        <a:t>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100.0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9936161"/>
                  </a:ext>
                </a:extLst>
              </a:tr>
              <a:tr h="604981">
                <a:tc>
                  <a:txBody>
                    <a:bodyPr/>
                    <a:lstStyle/>
                    <a:p>
                      <a:r>
                        <a:rPr lang="en-US" sz="2000" dirty="0"/>
                        <a:t>IDEA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156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7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5.png"/>
          <p:cNvPicPr/>
          <p:nvPr/>
        </p:nvPicPr>
        <p:blipFill>
          <a:blip r:embed="rId2"/>
          <a:stretch/>
        </p:blipFill>
        <p:spPr>
          <a:xfrm>
            <a:off x="170640" y="2277720"/>
            <a:ext cx="4603680" cy="3136320"/>
          </a:xfrm>
          <a:prstGeom prst="rect">
            <a:avLst/>
          </a:prstGeom>
          <a:ln w="12600">
            <a:noFill/>
          </a:ln>
        </p:spPr>
      </p:pic>
      <p:pic>
        <p:nvPicPr>
          <p:cNvPr id="117" name="image6.png"/>
          <p:cNvPicPr/>
          <p:nvPr/>
        </p:nvPicPr>
        <p:blipFill>
          <a:blip r:embed="rId3"/>
          <a:stretch/>
        </p:blipFill>
        <p:spPr>
          <a:xfrm>
            <a:off x="6553080" y="5795280"/>
            <a:ext cx="2505600" cy="889920"/>
          </a:xfrm>
          <a:prstGeom prst="rect">
            <a:avLst/>
          </a:prstGeom>
          <a:ln w="12600">
            <a:noFill/>
          </a:ln>
        </p:spPr>
      </p:pic>
      <p:pic>
        <p:nvPicPr>
          <p:cNvPr id="118" name="image7.png"/>
          <p:cNvPicPr/>
          <p:nvPr/>
        </p:nvPicPr>
        <p:blipFill>
          <a:blip r:embed="rId4"/>
          <a:stretch/>
        </p:blipFill>
        <p:spPr>
          <a:xfrm>
            <a:off x="4775400" y="753120"/>
            <a:ext cx="4369680" cy="4150800"/>
          </a:xfrm>
          <a:prstGeom prst="rect">
            <a:avLst/>
          </a:prstGeom>
          <a:ln w="12600"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60360" y="899280"/>
            <a:ext cx="3964320" cy="1290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Vehicle has more than 60 sensors and 30 or more Electronic Control Units   (ECUs), i.e. Brake Control, Engine Control, GPS, Airbag Control, etc  [6]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135720" y="5462280"/>
            <a:ext cx="1393200" cy="894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CAN (Control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Area 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Network) Bus</a:t>
            </a:r>
            <a:endParaRPr/>
          </a:p>
        </p:txBody>
      </p:sp>
      <p:sp>
        <p:nvSpPr>
          <p:cNvPr id="121" name="CustomShape 3"/>
          <p:cNvSpPr/>
          <p:nvPr/>
        </p:nvSpPr>
        <p:spPr>
          <a:xfrm>
            <a:off x="1838520" y="5466600"/>
            <a:ext cx="3531240" cy="894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Radio Interface or On-Board Unit 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(OBU) enables short-range wireless </a:t>
            </a:r>
            <a:endParaRPr/>
          </a:p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ad hoc networks to be formed</a:t>
            </a:r>
            <a:endParaRPr/>
          </a:p>
        </p:txBody>
      </p:sp>
      <p:sp>
        <p:nvSpPr>
          <p:cNvPr id="122" name="CustomShape 4"/>
          <p:cNvSpPr/>
          <p:nvPr/>
        </p:nvSpPr>
        <p:spPr>
          <a:xfrm>
            <a:off x="5336613" y="4550115"/>
            <a:ext cx="3400920" cy="144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40" tIns="35640" rIns="35640" bIns="35640" anchor="ctr"/>
          <a:lstStyle/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OBU allows heterogeneous and homogenous communications between vehicles and infrastructures (roadside equipment)</a:t>
            </a:r>
            <a:endParaRPr dirty="0"/>
          </a:p>
        </p:txBody>
      </p:sp>
      <p:sp>
        <p:nvSpPr>
          <p:cNvPr id="123" name="CustomShape 5"/>
          <p:cNvSpPr/>
          <p:nvPr/>
        </p:nvSpPr>
        <p:spPr>
          <a:xfrm>
            <a:off x="353160" y="96840"/>
            <a:ext cx="86137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Motivation</a:t>
            </a:r>
            <a:endParaRPr/>
          </a:p>
        </p:txBody>
      </p:sp>
      <p:sp>
        <p:nvSpPr>
          <p:cNvPr id="125" name="CustomShape 7"/>
          <p:cNvSpPr/>
          <p:nvPr/>
        </p:nvSpPr>
        <p:spPr>
          <a:xfrm>
            <a:off x="457200" y="63943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D58F30C-9B77-4E2D-A281-3D8536EBFFA6}" type="slidenum">
              <a:rPr lang="en-US" sz="120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fld>
            <a:endParaRPr/>
          </a:p>
        </p:txBody>
      </p:sp>
      <p:sp>
        <p:nvSpPr>
          <p:cNvPr id="126" name="CustomShape 8"/>
          <p:cNvSpPr/>
          <p:nvPr/>
        </p:nvSpPr>
        <p:spPr>
          <a:xfrm>
            <a:off x="4572000" y="4495320"/>
            <a:ext cx="1980000" cy="1864800"/>
          </a:xfrm>
          <a:prstGeom prst="curvedConnector3">
            <a:avLst>
              <a:gd name="adj1" fmla="val 26258"/>
            </a:avLst>
          </a:prstGeom>
          <a:noFill/>
          <a:ln>
            <a:solidFill>
              <a:srgbClr val="E3B857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7" name="CustomShape 9"/>
          <p:cNvSpPr/>
          <p:nvPr/>
        </p:nvSpPr>
        <p:spPr>
          <a:xfrm rot="16200000" flipH="1">
            <a:off x="7041960" y="4104000"/>
            <a:ext cx="2453400" cy="139428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73A3F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CustomShape 10"/>
          <p:cNvSpPr/>
          <p:nvPr/>
        </p:nvSpPr>
        <p:spPr>
          <a:xfrm rot="5400000" flipH="1" flipV="1">
            <a:off x="486360" y="5043960"/>
            <a:ext cx="466200" cy="365760"/>
          </a:xfrm>
          <a:prstGeom prst="bentConnector3">
            <a:avLst>
              <a:gd name="adj1" fmla="val 100341"/>
            </a:avLst>
          </a:prstGeom>
          <a:noFill/>
          <a:ln w="9360"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5761" y="96840"/>
            <a:ext cx="9078551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Encrypted Search over Encrypted Data</a:t>
            </a:r>
            <a:endParaRPr dirty="0"/>
          </a:p>
        </p:txBody>
      </p:sp>
      <p:sp>
        <p:nvSpPr>
          <p:cNvPr id="254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564BDB98-3142-418B-B5E5-1534B861CE22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</a:t>
            </a:fld>
            <a:endParaRPr/>
          </a:p>
        </p:txBody>
      </p:sp>
      <p:sp>
        <p:nvSpPr>
          <p:cNvPr id="256" name="CustomShape 5"/>
          <p:cNvSpPr/>
          <p:nvPr/>
        </p:nvSpPr>
        <p:spPr>
          <a:xfrm>
            <a:off x="353160" y="829440"/>
            <a:ext cx="8054280" cy="15011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100000"/>
              </a:lnSpc>
            </a:pPr>
            <a:endParaRPr dirty="0"/>
          </a:p>
          <a:p>
            <a:pPr marL="343080" indent="-342000" algn="just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Cloud provider hosts database of Abs</a:t>
            </a:r>
          </a:p>
          <a:p>
            <a:pPr marL="343080" indent="-342000" algn="just">
              <a:lnSpc>
                <a:spcPct val="100000"/>
              </a:lnSpc>
              <a:buFont typeface="Wingdings" charset="2"/>
              <a:buChar char="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AB contains vehicle data in encrypted form 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37932" r="5473" b="35516"/>
          <a:stretch>
            <a:fillRect/>
          </a:stretch>
        </p:blipFill>
        <p:spPr bwMode="auto">
          <a:xfrm>
            <a:off x="27880" y="2066679"/>
            <a:ext cx="9078552" cy="19594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5"/>
          <p:cNvSpPr/>
          <p:nvPr/>
        </p:nvSpPr>
        <p:spPr>
          <a:xfrm>
            <a:off x="0" y="4026119"/>
            <a:ext cx="9134312" cy="15011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 algn="just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Query example: </a:t>
            </a:r>
          </a:p>
          <a:p>
            <a:pPr marL="458280" lvl="1" algn="just"/>
            <a:r>
              <a:rPr lang="en-US" sz="24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select</a:t>
            </a: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video </a:t>
            </a:r>
            <a:r>
              <a:rPr lang="en-US" sz="24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from</a:t>
            </a: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4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Vehicle_DB</a:t>
            </a: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				             </a:t>
            </a:r>
            <a:r>
              <a:rPr lang="en-US" sz="24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where</a:t>
            </a: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description </a:t>
            </a:r>
            <a:r>
              <a:rPr lang="en-US" sz="24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LIKE</a:t>
            </a: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%highway%;</a:t>
            </a:r>
            <a:endParaRPr lang="en-US" sz="24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343080" indent="-342000" algn="just">
              <a:lnSpc>
                <a:spcPct val="100000"/>
              </a:lnSpc>
              <a:buFont typeface="Wingdings" charset="2"/>
              <a:buChar char="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Converted query: </a:t>
            </a:r>
          </a:p>
          <a:p>
            <a:pPr marL="1080" algn="just">
              <a:lnSpc>
                <a:spcPct val="100000"/>
              </a:lnSpc>
            </a:pPr>
            <a:r>
              <a:rPr lang="en-US" sz="24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select</a:t>
            </a: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2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c1</a:t>
            </a: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24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from</a:t>
            </a: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2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Alias1</a:t>
            </a: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				                            </a:t>
            </a:r>
          </a:p>
          <a:p>
            <a:pPr marL="1080" algn="just">
              <a:lnSpc>
                <a:spcPct val="100000"/>
              </a:lnSpc>
            </a:pP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lang="en-US" sz="2400" b="1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where</a:t>
            </a: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2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ESRCH ( </a:t>
            </a:r>
            <a:r>
              <a:rPr lang="en-US" sz="24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Enc</a:t>
            </a:r>
            <a:r>
              <a:rPr lang="en-US" sz="2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(description), </a:t>
            </a:r>
            <a:r>
              <a:rPr lang="en-US" sz="24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Enc</a:t>
            </a:r>
            <a:r>
              <a:rPr lang="en-US" sz="2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(highway)</a:t>
            </a: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);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000" algn="just">
              <a:lnSpc>
                <a:spcPct val="100000"/>
              </a:lnSpc>
              <a:buFont typeface="Wingdings" charset="2"/>
              <a:buChar char="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30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Advantages</a:t>
            </a:r>
            <a:endParaRPr dirty="0"/>
          </a:p>
        </p:txBody>
      </p:sp>
      <p:sp>
        <p:nvSpPr>
          <p:cNvPr id="363" name="CustomShape 2"/>
          <p:cNvSpPr/>
          <p:nvPr/>
        </p:nvSpPr>
        <p:spPr>
          <a:xfrm>
            <a:off x="353160" y="865800"/>
            <a:ext cx="8346240" cy="52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4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126CEF13-1B58-4521-8196-1A03977B478B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31</a:t>
            </a:fld>
            <a:endParaRPr/>
          </a:p>
        </p:txBody>
      </p:sp>
      <p:sp>
        <p:nvSpPr>
          <p:cNvPr id="366" name="CustomShape 5"/>
          <p:cNvSpPr/>
          <p:nvPr/>
        </p:nvSpPr>
        <p:spPr>
          <a:xfrm>
            <a:off x="219347" y="986040"/>
            <a:ext cx="8924656" cy="52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3360">
              <a:lnSpc>
                <a:spcPct val="100000"/>
              </a:lnSpc>
              <a:buFont typeface="Arial"/>
              <a:buAutoNum type="arabicPeriod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Data dissemination mechanism works in untrusted environments </a:t>
            </a:r>
            <a:endParaRPr dirty="0"/>
          </a:p>
          <a:p>
            <a:pPr marL="514440" indent="-513360">
              <a:lnSpc>
                <a:spcPct val="100000"/>
              </a:lnSpc>
              <a:buFont typeface="Arial"/>
              <a:buAutoNum type="arabicPeriod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Data owner (source) availability is not required </a:t>
            </a:r>
            <a:endParaRPr dirty="0"/>
          </a:p>
          <a:p>
            <a:pPr marL="514440" indent="-513360">
              <a:lnSpc>
                <a:spcPct val="100000"/>
              </a:lnSpc>
              <a:buFont typeface="Arial"/>
              <a:buAutoNum type="arabicPeriod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Independent from trusted third parties</a:t>
            </a:r>
            <a:endParaRPr dirty="0"/>
          </a:p>
          <a:p>
            <a:pPr marL="514440" indent="-513360">
              <a:lnSpc>
                <a:spcPct val="100000"/>
              </a:lnSpc>
              <a:buFont typeface="Arial"/>
              <a:buAutoNum type="arabicPeriod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Agnostic to policy language and evaluation engine</a:t>
            </a:r>
            <a:endParaRPr dirty="0"/>
          </a:p>
          <a:p>
            <a:pPr marL="514440" indent="-513360">
              <a:lnSpc>
                <a:spcPct val="100000"/>
              </a:lnSpc>
              <a:buFont typeface="Arial"/>
              <a:buAutoNum type="arabicPeriod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On-the-fly key generation</a:t>
            </a:r>
          </a:p>
          <a:p>
            <a:pPr marL="514440" indent="-513360">
              <a:lnSpc>
                <a:spcPct val="100000"/>
              </a:lnSpc>
              <a:buFont typeface="Arial"/>
              <a:buAutoNum type="arabicPeriod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Light-weight encryption is supported</a:t>
            </a:r>
          </a:p>
          <a:p>
            <a:pPr marL="514440" indent="-513360">
              <a:lnSpc>
                <a:spcPct val="100000"/>
              </a:lnSpc>
              <a:buFont typeface="Arial"/>
              <a:buAutoNum type="arabicPeriod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Encrypted search over encrypted data is supported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353160" y="79200"/>
            <a:ext cx="878976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References</a:t>
            </a:r>
            <a:endParaRPr/>
          </a:p>
        </p:txBody>
      </p:sp>
      <p:sp>
        <p:nvSpPr>
          <p:cNvPr id="383" name="CustomShape 2"/>
          <p:cNvSpPr/>
          <p:nvPr/>
        </p:nvSpPr>
        <p:spPr>
          <a:xfrm>
            <a:off x="353160" y="865800"/>
            <a:ext cx="8346240" cy="52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4C008C99-32BF-4B35-A4E5-BDA62D464447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32</a:t>
            </a:fld>
            <a:endParaRPr/>
          </a:p>
        </p:txBody>
      </p:sp>
      <p:sp>
        <p:nvSpPr>
          <p:cNvPr id="386" name="CustomShape 5"/>
          <p:cNvSpPr/>
          <p:nvPr/>
        </p:nvSpPr>
        <p:spPr>
          <a:xfrm>
            <a:off x="353160" y="813960"/>
            <a:ext cx="8699040" cy="52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[1] T.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Eisenbarth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C.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aar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A.Poschmann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S. Kumar, L.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Uhsadel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Survey of Lightweight-Cryptography Implementations”, IEEE Design and Test of Computers, 2007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[2] The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OpenCV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Library Dr. Dobb’s Journal of Software Tools (2000) by G.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Bradski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[3] J. Harding, G. Powell, R. Yoon, J.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Fikentscher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C. Doyle, D. Sade,  M.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Lukuc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J. Simons, J. Wang, “Vehicle-to-vehicle communications: Readiness of V2V technology for application,” Report No. DOT HS 812 014, National Highway Traffic Safety Administration, Washington, DC, August 2014	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[4] A.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Ruddle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D. Ward, B. Weyl, S.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Idrees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Y.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Roudier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M.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Friedewald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 T.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Leimbach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A. Fuchs, S.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Grgens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O.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Henniger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R.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Rieke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M.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Ritscher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 H.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Broberg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L.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Apvrille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R.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Pacalet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G.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Pedroza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,”Deliverable d2.3: Security requirements for automotive on-board networks based on dark-side scenarios,”  2009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[5] R.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Ranchal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"Cross-Domain Data Dissemination and Policy Enforcement", PhD Thesis, Purdue University, Jun. 2015.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[6] G.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Izera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M., and B.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Bhargava.”Security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Protection Methods in Vehicle-to-Vehicle Systems.” Computer Science Department Poster Showcase, Purdue University. Sept 2015.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[7] C. Miller and C.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Valasek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“Adventures in automotive networks and control units,” DEF CON 21 Hacking Conf., 2013. Accessed in Mar. 2014, </a:t>
            </a:r>
            <a:r>
              <a:rPr lang="en-US" sz="180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hlinkClick r:id="rId2"/>
              </a:rPr>
              <a:t>http://www.youtube.com/watch?v=n70hIu9lcYo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[8] 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C. Miller and C.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Valasek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Adventures in automotive networks and control units. Technical White Paper,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IOActive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2014 </a:t>
            </a:r>
            <a:endParaRPr dirty="0"/>
          </a:p>
        </p:txBody>
      </p:sp>
      <p:sp>
        <p:nvSpPr>
          <p:cNvPr id="387" name="CustomShape 6"/>
          <p:cNvSpPr/>
          <p:nvPr/>
        </p:nvSpPr>
        <p:spPr>
          <a:xfrm>
            <a:off x="3179880" y="564480"/>
            <a:ext cx="1836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353160" y="79200"/>
            <a:ext cx="878976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References</a:t>
            </a:r>
            <a:endParaRPr/>
          </a:p>
        </p:txBody>
      </p:sp>
      <p:sp>
        <p:nvSpPr>
          <p:cNvPr id="389" name="CustomShape 2"/>
          <p:cNvSpPr/>
          <p:nvPr/>
        </p:nvSpPr>
        <p:spPr>
          <a:xfrm>
            <a:off x="353160" y="865800"/>
            <a:ext cx="8346240" cy="52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4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519A1F8C-EEE4-4EB2-990D-C859D065E963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33</a:t>
            </a:fld>
            <a:endParaRPr/>
          </a:p>
        </p:txBody>
      </p:sp>
      <p:sp>
        <p:nvSpPr>
          <p:cNvPr id="392" name="CustomShape 5"/>
          <p:cNvSpPr/>
          <p:nvPr/>
        </p:nvSpPr>
        <p:spPr>
          <a:xfrm>
            <a:off x="353160" y="796680"/>
            <a:ext cx="8346240" cy="555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[9] P.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Angin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B. Bhargava, R.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Ranchal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N. Singh, L.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Lilien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L.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Othmane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and M.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Linderman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"An entity-centric approach for privacy and identity management in cloud computing." 29th IEEE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Symp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on Reliable Distributed Systems, Oct. 2010.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[10] R.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Ranchal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B. Bhargava, L.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Othmane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L.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Lilien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A. Kim, M. Kang and M.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Linderman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"Protection of identity information in cloud computing without trusted third party." 29th IEEE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Symp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on Reliable Distributed Systems, Oct. 2010.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[11] B. Bhargava, P.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Angin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R.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Ranchal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R.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Sivakumar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A. Sinclair and M.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Linderman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"A trust based approach for secure data dissemination in a mobile peer-to-peer network of AVs." Intl. J. of Next-Generation Computing, vol.3(1), Mar. 2012.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[12] L. Ben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Othmane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 and L.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Lilien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“Protecting Privacy in Sensitive Data Dissemination with Active Bundles,” .Seventh Annual Conf. on Privacy, Security and Trust (PST 2009), Saint John, New Brunswick, Canada, Aug. 2009, pp. 202-213.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[13] L. Ben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Othmane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“Protecting Sensitive Data throughout Their Lifecycle,” Ph.D. Dissertation, Dept. of Computer Science, Western Michigan University, Kalamazoo, Michigan, Dec. 2010.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[14] Lei Yao, Tao Gong,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Jin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Fan, </a:t>
            </a:r>
            <a:r>
              <a:rPr lang="en-US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Bharata</a:t>
            </a: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Bhargava, “Research on ARM9-Based Intelligent Immune System for Avoiding Rear-End Collision”, Intl. Journal of Immune Computation (IC) Vol. 1, No. 1, pp. 4-8, 2013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[15] G.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Izera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M., A. Johnson, B. Bhargava, “Secure protection methods in vehicle-to-vehicle networks”, submitted, 2017</a:t>
            </a:r>
            <a:endParaRPr dirty="0"/>
          </a:p>
        </p:txBody>
      </p:sp>
      <p:sp>
        <p:nvSpPr>
          <p:cNvPr id="393" name="CustomShape 6"/>
          <p:cNvSpPr/>
          <p:nvPr/>
        </p:nvSpPr>
        <p:spPr>
          <a:xfrm>
            <a:off x="3179880" y="564480"/>
            <a:ext cx="1836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Motivation</a:t>
            </a:r>
            <a:endParaRPr/>
          </a:p>
        </p:txBody>
      </p:sp>
      <p:sp>
        <p:nvSpPr>
          <p:cNvPr id="131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E2A9629A-9045-42DB-9A17-662CEA402B1D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fld>
            <a:endParaRPr/>
          </a:p>
        </p:txBody>
      </p:sp>
      <p:pic>
        <p:nvPicPr>
          <p:cNvPr id="132" name="Рисунок 131"/>
          <p:cNvPicPr/>
          <p:nvPr/>
        </p:nvPicPr>
        <p:blipFill>
          <a:blip r:embed="rId2"/>
          <a:srcRect l="9520" t="15305" r="10332" b="19367"/>
          <a:stretch/>
        </p:blipFill>
        <p:spPr>
          <a:xfrm>
            <a:off x="1097280" y="1427040"/>
            <a:ext cx="7223040" cy="4479840"/>
          </a:xfrm>
          <a:prstGeom prst="rect">
            <a:avLst/>
          </a:prstGeom>
          <a:ln>
            <a:noFill/>
          </a:ln>
        </p:spPr>
      </p:pic>
      <p:sp>
        <p:nvSpPr>
          <p:cNvPr id="133" name="CustomShape 4"/>
          <p:cNvSpPr/>
          <p:nvPr/>
        </p:nvSpPr>
        <p:spPr>
          <a:xfrm>
            <a:off x="365760" y="969840"/>
            <a:ext cx="86864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1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ARM9 – based intelligent immune system for avoiding rear-end collision [14]</a:t>
            </a:r>
            <a:endParaRPr/>
          </a:p>
        </p:txBody>
      </p:sp>
      <p:sp>
        <p:nvSpPr>
          <p:cNvPr id="134" name="CustomShape 5"/>
          <p:cNvSpPr/>
          <p:nvPr/>
        </p:nvSpPr>
        <p:spPr>
          <a:xfrm>
            <a:off x="457200" y="5974200"/>
            <a:ext cx="868644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1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Communications between modules and ARM9 core need to be secure ! 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Motivation</a:t>
            </a:r>
            <a:endParaRPr/>
          </a:p>
        </p:txBody>
      </p:sp>
      <p:sp>
        <p:nvSpPr>
          <p:cNvPr id="137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A0B40BD6-37BD-4629-B842-8F430A1B7AA4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</a:t>
            </a:fld>
            <a:endParaRPr/>
          </a:p>
        </p:txBody>
      </p:sp>
      <p:sp>
        <p:nvSpPr>
          <p:cNvPr id="138" name="CustomShape 4"/>
          <p:cNvSpPr/>
          <p:nvPr/>
        </p:nvSpPr>
        <p:spPr>
          <a:xfrm>
            <a:off x="353160" y="947520"/>
            <a:ext cx="8498520" cy="582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Connected vehicles deploy signals to communicate with other vehicles, roadside units, personal devices and cloud services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Goal: provide assistance to drivers and  prevent collisions</a:t>
            </a:r>
            <a:endParaRPr dirty="0"/>
          </a:p>
          <a:p>
            <a:pPr marL="458280" lvl="1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Connected vehicle consists of electronic control units (ECUs) communicating via CAN (Controller Area Network) bus to transfer messages and execute queries sent from other ECUs</a:t>
            </a: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Vehicle-to-vehicle (V2V) and vehicle-to-infrastructure (V2I) communications are prone to security threats </a:t>
            </a:r>
            <a:endParaRPr dirty="0"/>
          </a:p>
          <a:p>
            <a:pPr marL="1080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dirty="0"/>
          </a:p>
          <a:p>
            <a:pPr marL="343080" indent="-342000">
              <a:buFont typeface="Wingdings" charset="2"/>
              <a:buChar char="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Lightweight encryption – based protection mechanisms:</a:t>
            </a:r>
            <a:endParaRPr dirty="0"/>
          </a:p>
          <a:p>
            <a:pPr marL="774720" lvl="1" indent="-284760">
              <a:lnSpc>
                <a:spcPct val="100000"/>
              </a:lnSpc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Active Bundle [5], [9], [10], [11], [12], [13]</a:t>
            </a:r>
            <a:endParaRPr dirty="0"/>
          </a:p>
          <a:p>
            <a:pPr marL="774720" lvl="1" indent="-284760">
              <a:lnSpc>
                <a:spcPct val="100000"/>
              </a:lnSpc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Digital Signature</a:t>
            </a:r>
            <a:endParaRPr dirty="0"/>
          </a:p>
          <a:p>
            <a:pPr marL="774720" lvl="1" indent="-284760">
              <a:lnSpc>
                <a:spcPct val="100000"/>
              </a:lnSpc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HMAC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Objectives</a:t>
            </a:r>
            <a:endParaRPr/>
          </a:p>
        </p:txBody>
      </p:sp>
      <p:sp>
        <p:nvSpPr>
          <p:cNvPr id="173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F436426-F4EC-4383-AABA-227051E1E813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</a:t>
            </a:fld>
            <a:endParaRPr/>
          </a:p>
        </p:txBody>
      </p:sp>
      <p:sp>
        <p:nvSpPr>
          <p:cNvPr id="174" name="CustomShape 4"/>
          <p:cNvSpPr/>
          <p:nvPr/>
        </p:nvSpPr>
        <p:spPr>
          <a:xfrm>
            <a:off x="353160" y="963405"/>
            <a:ext cx="8498520" cy="582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Provide vehicle collision avoidance 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Ensure data security and privacy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cost/overhead associated with proving security in V2V communication and its impact on safety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Provide system’s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self-backup, the software fault detection and the software system repairing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Deliverables</a:t>
            </a:r>
            <a:endParaRPr dirty="0"/>
          </a:p>
        </p:txBody>
      </p:sp>
      <p:sp>
        <p:nvSpPr>
          <p:cNvPr id="173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F436426-F4EC-4383-AABA-227051E1E813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fld>
            <a:endParaRPr/>
          </a:p>
        </p:txBody>
      </p:sp>
      <p:sp>
        <p:nvSpPr>
          <p:cNvPr id="174" name="CustomShape 4"/>
          <p:cNvSpPr/>
          <p:nvPr/>
        </p:nvSpPr>
        <p:spPr>
          <a:xfrm>
            <a:off x="353160" y="1032105"/>
            <a:ext cx="8498520" cy="582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demonstrating the evaluation of schemes to avoid collisions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tradeoff between ensuring security and safety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using cloud for computing versus dedicated chip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868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Related Work 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353160" y="865800"/>
            <a:ext cx="8346240" cy="52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4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6D845211-8FE0-4526-8BCA-086AD61E09DE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</a:t>
            </a:fld>
            <a:endParaRPr/>
          </a:p>
        </p:txBody>
      </p:sp>
      <p:sp>
        <p:nvSpPr>
          <p:cNvPr id="179" name="CustomShape 5"/>
          <p:cNvSpPr/>
          <p:nvPr/>
        </p:nvSpPr>
        <p:spPr>
          <a:xfrm>
            <a:off x="353160" y="927000"/>
            <a:ext cx="8346240" cy="52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Research report "Vehicle-to-Vehicle Communications: Readiness of V2V Technology for Application” [3] by National Highway Traffic Safety Administration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lang="en-US" sz="26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=&gt; What policy should V2V system contain in order to 	minimize the likelihood of 	unauthorized access to 	insider information that could impose risks to privacy, 	e.g. facilitate tracking?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000">
              <a:lnSpc>
                <a:spcPct val="100000"/>
              </a:lnSpc>
              <a:buFont typeface="Wingdings" charset="2"/>
              <a:buChar char="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EVITA</a:t>
            </a:r>
            <a:r>
              <a:rPr lang="en-US" sz="280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[4] project (developed in EU):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lang="en-US" sz="26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=&gt; Identified and evaluated security requirements for 	automotive on-board networks based on a set of 	use cases and an investigation of security threat 		(dark-side) scenarios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53160" y="96840"/>
            <a:ext cx="8228520" cy="73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Impact of Attacks on Safety</a:t>
            </a:r>
            <a:endParaRPr/>
          </a:p>
        </p:txBody>
      </p:sp>
      <p:sp>
        <p:nvSpPr>
          <p:cNvPr id="182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EF79A49A-9658-4FEA-B612-009018D2A2E8}" type="slidenum">
              <a:rPr lang="en-US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</a:t>
            </a:fld>
            <a:endParaRPr/>
          </a:p>
        </p:txBody>
      </p:sp>
      <p:sp>
        <p:nvSpPr>
          <p:cNvPr id="183" name="CustomShape 4"/>
          <p:cNvSpPr/>
          <p:nvPr/>
        </p:nvSpPr>
        <p:spPr>
          <a:xfrm>
            <a:off x="4271760" y="6920280"/>
            <a:ext cx="59040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ffmpeg</a:t>
            </a:r>
            <a:endParaRPr/>
          </a:p>
        </p:txBody>
      </p:sp>
      <p:sp>
        <p:nvSpPr>
          <p:cNvPr id="184" name="CustomShape 5"/>
          <p:cNvSpPr/>
          <p:nvPr/>
        </p:nvSpPr>
        <p:spPr>
          <a:xfrm>
            <a:off x="349200" y="645819"/>
            <a:ext cx="8826840" cy="554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100000"/>
              </a:lnSpc>
            </a:pPr>
            <a:endParaRPr dirty="0"/>
          </a:p>
          <a:p>
            <a:pPr marL="285840" indent="-28476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Threats 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Denial of Service Attack 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Masquerade Attack 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Malware Attack 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Message Tampering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285840" indent="-28476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Mitigation Schemes 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Active Bundle 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Digital Signatures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HMAC</a:t>
            </a:r>
            <a:endParaRPr dirty="0"/>
          </a:p>
          <a:p>
            <a:pPr marL="285840" indent="-284760">
              <a:lnSpc>
                <a:spcPct val="100000"/>
              </a:lnSpc>
              <a:buFont typeface="Wingdings" charset="2"/>
              <a:buChar char="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Cost of Deployment </a:t>
            </a:r>
            <a:endParaRPr dirty="0"/>
          </a:p>
          <a:p>
            <a:pPr marL="743040" lvl="1" indent="-284760">
              <a:lnSpc>
                <a:spcPct val="100000"/>
              </a:lnSpc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Detection and mitigation of attack require the following costs:</a:t>
            </a:r>
            <a:endParaRPr dirty="0"/>
          </a:p>
          <a:p>
            <a:pPr marL="1200240" lvl="2" indent="-284760">
              <a:lnSpc>
                <a:spcPct val="100000"/>
              </a:lnSpc>
              <a:buFont typeface="Symbol"/>
              <a:buChar char="-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Performance overhead</a:t>
            </a:r>
            <a:endParaRPr dirty="0"/>
          </a:p>
          <a:p>
            <a:pPr marL="1200240" lvl="2" indent="-284760">
              <a:lnSpc>
                <a:spcPct val="100000"/>
              </a:lnSpc>
              <a:buFont typeface="Symbol"/>
              <a:buChar char="-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Memory overhead </a:t>
            </a:r>
            <a:endParaRPr dirty="0"/>
          </a:p>
          <a:p>
            <a:pPr marL="1200240" lvl="2" indent="-284760">
              <a:lnSpc>
                <a:spcPct val="100000"/>
              </a:lnSpc>
              <a:buFont typeface="Symbol"/>
              <a:buChar char="-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CPU and energy usage 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2103</Words>
  <Application>Microsoft Macintosh PowerPoint</Application>
  <PresentationFormat>On-screen Show (4:3)</PresentationFormat>
  <Paragraphs>420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Office Theme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Miguel Villarreal</cp:lastModifiedBy>
  <cp:revision>369</cp:revision>
  <dcterms:created xsi:type="dcterms:W3CDTF">2011-09-20T15:44:26Z</dcterms:created>
  <dcterms:modified xsi:type="dcterms:W3CDTF">2017-02-22T17:34:26Z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Purdue University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全屏显示(4:3)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30</vt:i4>
  </property>
</Properties>
</file>