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6"/>
  </p:notesMasterIdLst>
  <p:sldIdLst>
    <p:sldId id="256" r:id="rId2"/>
    <p:sldId id="286" r:id="rId3"/>
    <p:sldId id="285" r:id="rId4"/>
    <p:sldId id="284" r:id="rId5"/>
    <p:sldId id="283" r:id="rId6"/>
    <p:sldId id="282" r:id="rId7"/>
    <p:sldId id="281" r:id="rId8"/>
    <p:sldId id="280" r:id="rId9"/>
    <p:sldId id="738" r:id="rId10"/>
    <p:sldId id="739" r:id="rId11"/>
    <p:sldId id="752" r:id="rId12"/>
    <p:sldId id="753" r:id="rId13"/>
    <p:sldId id="754" r:id="rId14"/>
    <p:sldId id="755" r:id="rId15"/>
    <p:sldId id="741" r:id="rId16"/>
    <p:sldId id="742" r:id="rId17"/>
    <p:sldId id="743" r:id="rId18"/>
    <p:sldId id="744" r:id="rId19"/>
    <p:sldId id="745" r:id="rId20"/>
    <p:sldId id="746" r:id="rId21"/>
    <p:sldId id="275" r:id="rId22"/>
    <p:sldId id="747" r:id="rId23"/>
    <p:sldId id="277" r:id="rId24"/>
    <p:sldId id="748" r:id="rId25"/>
    <p:sldId id="749" r:id="rId26"/>
    <p:sldId id="750" r:id="rId27"/>
    <p:sldId id="751" r:id="rId28"/>
    <p:sldId id="274" r:id="rId29"/>
    <p:sldId id="273" r:id="rId30"/>
    <p:sldId id="272" r:id="rId31"/>
    <p:sldId id="271" r:id="rId32"/>
    <p:sldId id="270" r:id="rId33"/>
    <p:sldId id="269" r:id="rId34"/>
    <p:sldId id="268" r:id="rId35"/>
    <p:sldId id="267" r:id="rId36"/>
    <p:sldId id="266" r:id="rId37"/>
    <p:sldId id="265" r:id="rId38"/>
    <p:sldId id="264" r:id="rId39"/>
    <p:sldId id="263" r:id="rId40"/>
    <p:sldId id="262" r:id="rId41"/>
    <p:sldId id="261" r:id="rId42"/>
    <p:sldId id="260" r:id="rId43"/>
    <p:sldId id="259" r:id="rId44"/>
    <p:sldId id="258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90" autoAdjust="0"/>
    <p:restoredTop sz="94125" autoAdjust="0"/>
  </p:normalViewPr>
  <p:slideViewPr>
    <p:cSldViewPr snapToGrid="0">
      <p:cViewPr varScale="1">
        <p:scale>
          <a:sx n="137" d="100"/>
          <a:sy n="137" d="100"/>
        </p:scale>
        <p:origin x="12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0E9A4-797D-4D3B-9858-45A9B9577C26}" type="datetimeFigureOut">
              <a:t>2025/4/18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B2D88-7B50-4036-A377-FCC2FCE9D5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6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0B2D88-7B50-4036-A377-FCC2FCE9D5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01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1F551-9CE8-4E48-8D99-F8560638BB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8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F7091-A03A-5E40-9AB1-D5049304EB88}" type="datetime1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6B79D-F1C6-A240-9C09-D484D5BF56C6}" type="datetime1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D983-5886-7D4D-8E76-B0733D6E36FA}" type="datetime1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697D8-378C-3B34-9946-698A767F2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A212079F-6FF1-8B0F-1D7D-0DC6D8FF3693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7067F-EA4E-2E42-32CF-811D82E3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013448B-4136-3341-A6A2-AE8C2AB6744A}" type="datetime1">
              <a:rPr lang="en-US" altLang="en-US" smtClean="0"/>
              <a:t>4/18/25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0A8D4-215E-6BAE-A5F5-FEA8C9C0B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E9A2B-A1EF-F4E1-9139-A8F3EDEC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D6F79CA3-C3A6-475A-A74D-0E1311904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886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369BE0-5996-5079-8E07-4822487629EF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381001"/>
            <a:ext cx="10972800" cy="5745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6792E6-339D-0DB0-F56A-CA8165C118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9804188-BE54-AE40-B052-7BD2F3AE53A0}" type="datetime1">
              <a:rPr lang="en-US" altLang="en-US" smtClean="0"/>
              <a:t>4/18/25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9EE2D-D355-88CF-A1C8-E6FBFF0E8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97EBA0-409A-A1AD-7205-22E51CC0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8D37D8A-8502-4DAF-A3F4-BCA22224E1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24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8F73-57DA-A044-87D2-750D578EC337}" type="datetime1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E070-86F7-9B47-88C8-63BA51668701}" type="datetime1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54DDB-8C70-FC4F-A3A6-1198E9D06A42}" type="datetime1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EA217-779D-7147-8A50-151A662E8E31}" type="datetime1">
              <a:rPr lang="en-US" smtClean="0"/>
              <a:t>4/18/25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64A7-D5C4-594F-82C5-23235F03360B}" type="datetime1">
              <a:rPr lang="en-US" smtClean="0"/>
              <a:t>4/18/25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C3D1-55AD-3F4B-B2BC-3CB4CA3013B3}" type="datetime1">
              <a:rPr lang="en-US" smtClean="0"/>
              <a:t>4/18/25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904B-6916-794A-9550-A9E4F98144B5}" type="datetime1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E738-FB2C-C54F-8C43-3D6C9AA5D007}" type="datetime1">
              <a:rPr lang="en-US" smtClean="0"/>
              <a:t>4/18/25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B2FDA-0EA0-6547-B3FB-8775484A38DB}" type="datetime1">
              <a:rPr lang="en-US" smtClean="0"/>
              <a:t>4/18/25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COLLABORATIVE ATTACKS AND DEFENSE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Bharat Bhargava</a:t>
            </a:r>
          </a:p>
          <a:p>
            <a:r>
              <a:rPr lang="en-US" dirty="0"/>
              <a:t>CERIAS and CS department</a:t>
            </a:r>
          </a:p>
          <a:p>
            <a:r>
              <a:rPr lang="en-US" dirty="0"/>
              <a:t>Purdue University</a:t>
            </a:r>
          </a:p>
          <a:p>
            <a:r>
              <a:rPr lang="en-US" dirty="0"/>
              <a:t>www.cs.purdue.edu/homes/bb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8775D-2AC9-9829-8E5A-34ED8899E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7A13-D90A-2094-D81E-9F8E7A903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example: blackhole attack and wormhole attack collaboration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19717-BF22-29CA-374E-B3175B8EC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is a blackhole attacker that attracts packets by sending fake </a:t>
            </a:r>
            <a:r>
              <a:rPr lang="en-US" dirty="0" err="1"/>
              <a:t>RREP</a:t>
            </a:r>
            <a:r>
              <a:rPr lang="en-US" dirty="0"/>
              <a:t>.</a:t>
            </a:r>
          </a:p>
          <a:p>
            <a:r>
              <a:rPr lang="en-US" dirty="0"/>
              <a:t>X and Y are two ends of a wormhole that attract packets by advertising the one-hop route between them, namely, the wormhole.</a:t>
            </a:r>
          </a:p>
          <a:p>
            <a:r>
              <a:rPr lang="en-US" dirty="0"/>
              <a:t>If A forward packets it attracted to X instead of dropping them like a normal blackhole, X will have more packets collected compared with not launching an attack or launching a wormhole attack only. The attack goal is achieved.</a:t>
            </a:r>
          </a:p>
        </p:txBody>
      </p:sp>
      <p:pic>
        <p:nvPicPr>
          <p:cNvPr id="4" name="pasted-movie.png" descr="pasted-movie.png">
            <a:extLst>
              <a:ext uri="{FF2B5EF4-FFF2-40B4-BE49-F238E27FC236}">
                <a16:creationId xmlns:a16="http://schemas.microsoft.com/office/drawing/2014/main" id="{86A77FFA-1124-28F5-265B-E26D1D1B15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228" t="4330" r="7021" b="28065"/>
          <a:stretch>
            <a:fillRect/>
          </a:stretch>
        </p:blipFill>
        <p:spPr>
          <a:xfrm>
            <a:off x="5024170" y="4534930"/>
            <a:ext cx="3907006" cy="23230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145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Modeling collaborative attacks with causal graph model</a:t>
            </a:r>
            <a:endParaRPr lang="en-US" alt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353188"/>
            <a:ext cx="10515600" cy="23682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 collaborative attack can be modeled as a causal graph model </a:t>
            </a:r>
            <a:r>
              <a:rPr lang="en-US" i="1" dirty="0"/>
              <a:t>&lt;</a:t>
            </a:r>
            <a:r>
              <a:rPr lang="en-US" i="1" dirty="0" err="1">
                <a:latin typeface="Consolas" panose="020B0609020204030204" pitchFamily="49" charset="0"/>
                <a:cs typeface="Consolas" panose="020B0609020204030204" pitchFamily="49" charset="0"/>
              </a:rPr>
              <a:t>S,E,M,L</a:t>
            </a:r>
            <a:r>
              <a:rPr lang="en-US" i="1" dirty="0"/>
              <a:t>&gt;</a:t>
            </a:r>
            <a:r>
              <a:rPr lang="en-US" dirty="0"/>
              <a:t>, where</a:t>
            </a:r>
          </a:p>
          <a:p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dirty="0"/>
              <a:t> is the set of attack states</a:t>
            </a:r>
          </a:p>
          <a:p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/>
              <a:t> is the set of events triggering state transition, which can be further defined by</a:t>
            </a:r>
          </a:p>
          <a:p>
            <a:pPr lvl="1"/>
            <a:r>
              <a:rPr lang="en-US" dirty="0"/>
              <a:t>Message exchange between attackers where messages are from set </a:t>
            </a:r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/>
              <a:t>, and</a:t>
            </a:r>
          </a:p>
          <a:p>
            <a:pPr lvl="1"/>
            <a:r>
              <a:rPr lang="en-US" dirty="0"/>
              <a:t>Local attack operations from operation set </a:t>
            </a:r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L</a:t>
            </a:r>
          </a:p>
          <a:p>
            <a:r>
              <a:rPr lang="en-US" dirty="0"/>
              <a:t>The goal is to identify the malicious event sequences of collaborative attacks and stop it from reaching the key state (</a:t>
            </a:r>
            <a:r>
              <a:rPr lang="en-US" dirty="0" err="1"/>
              <a:t>f3</a:t>
            </a:r>
            <a:r>
              <a:rPr lang="en-US" dirty="0"/>
              <a:t> in the above example)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EFDA918E-06BF-4230-98A1-5539D67C6EC8}" type="slidenum">
              <a:rPr lang="en-US" altLang="en-US" sz="1000" b="0">
                <a:solidFill>
                  <a:srgbClr val="808080"/>
                </a:solidFill>
              </a:rPr>
              <a:pPr/>
              <a:t>11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C271BB-72F9-F717-610B-6EA433B63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255" y="1521413"/>
            <a:ext cx="5825490" cy="2619638"/>
          </a:xfrm>
          <a:prstGeom prst="rect">
            <a:avLst/>
          </a:prstGeom>
        </p:spPr>
      </p:pic>
      <p:sp>
        <p:nvSpPr>
          <p:cNvPr id="3" name="Multiply 2">
            <a:extLst>
              <a:ext uri="{FF2B5EF4-FFF2-40B4-BE49-F238E27FC236}">
                <a16:creationId xmlns:a16="http://schemas.microsoft.com/office/drawing/2014/main" id="{F99E890F-6E0F-4189-CF91-B806630FFA8C}"/>
              </a:ext>
            </a:extLst>
          </p:cNvPr>
          <p:cNvSpPr/>
          <p:nvPr/>
        </p:nvSpPr>
        <p:spPr>
          <a:xfrm>
            <a:off x="6614556" y="2448512"/>
            <a:ext cx="522514" cy="54626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1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Modeling collaborative attacks with causal graph model</a:t>
            </a:r>
            <a:endParaRPr lang="en-US" alt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353188"/>
            <a:ext cx="10515600" cy="2368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prevent the attack model from reaching </a:t>
            </a:r>
            <a:r>
              <a:rPr lang="en-US" dirty="0" err="1"/>
              <a:t>f3</a:t>
            </a:r>
            <a:r>
              <a:rPr lang="en-US" dirty="0"/>
              <a:t>, the defender should collaborate to</a:t>
            </a:r>
          </a:p>
          <a:p>
            <a:pPr marL="514350" indent="-514350">
              <a:buAutoNum type="arabicPeriod"/>
            </a:pPr>
            <a:r>
              <a:rPr lang="en-US" dirty="0"/>
              <a:t>stop Attacks 1, 2 and 3 from reaching </a:t>
            </a:r>
            <a:r>
              <a:rPr lang="en-US" dirty="0" err="1"/>
              <a:t>e2</a:t>
            </a:r>
            <a:r>
              <a:rPr lang="en-US" dirty="0"/>
              <a:t>, </a:t>
            </a:r>
            <a:r>
              <a:rPr lang="en-US" dirty="0" err="1"/>
              <a:t>f2</a:t>
            </a:r>
            <a:r>
              <a:rPr lang="en-US" dirty="0"/>
              <a:t> and </a:t>
            </a:r>
            <a:r>
              <a:rPr lang="en-US" dirty="0" err="1"/>
              <a:t>g2</a:t>
            </a:r>
            <a:r>
              <a:rPr lang="en-US" dirty="0"/>
              <a:t>, respectively, or</a:t>
            </a:r>
          </a:p>
          <a:p>
            <a:pPr marL="514350" indent="-514350">
              <a:buAutoNum type="arabicPeriod"/>
            </a:pPr>
            <a:r>
              <a:rPr lang="en-US" dirty="0"/>
              <a:t>stop the communication between attackers.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EFDA918E-06BF-4230-98A1-5539D67C6EC8}" type="slidenum">
              <a:rPr lang="en-US" altLang="en-US" sz="1000" b="0">
                <a:solidFill>
                  <a:srgbClr val="808080"/>
                </a:solidFill>
              </a:rPr>
              <a:pPr/>
              <a:t>12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C271BB-72F9-F717-610B-6EA433B63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255" y="1521413"/>
            <a:ext cx="5825490" cy="261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58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A2A333-BE34-7475-FA22-6272C926D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776" y="1960279"/>
            <a:ext cx="5675824" cy="2470209"/>
          </a:xfrm>
          <a:prstGeom prst="rect">
            <a:avLst/>
          </a:prstGeom>
        </p:spPr>
      </p:pic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A defense strategy consists of multiple defensive events</a:t>
            </a:r>
            <a:endParaRPr lang="en-US" alt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5072442"/>
            <a:ext cx="10515600" cy="164903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 defense strategy consists of a set of defensive events, in the above example</a:t>
            </a:r>
          </a:p>
          <a:p>
            <a:r>
              <a:rPr lang="en-US" dirty="0"/>
              <a:t>Defense 1 = {</a:t>
            </a:r>
            <a:r>
              <a:rPr lang="en-US" dirty="0" err="1"/>
              <a:t>m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m</a:t>
            </a:r>
            <a:r>
              <a:rPr lang="en-US" baseline="-25000" dirty="0" err="1"/>
              <a:t>2</a:t>
            </a:r>
            <a:r>
              <a:rPr lang="en-US" dirty="0"/>
              <a:t>, </a:t>
            </a:r>
            <a:r>
              <a:rPr lang="en-US" dirty="0" err="1"/>
              <a:t>m</a:t>
            </a:r>
            <a:r>
              <a:rPr lang="en-US" baseline="-25000" dirty="0" err="1"/>
              <a:t>3</a:t>
            </a:r>
            <a:r>
              <a:rPr lang="en-US" dirty="0"/>
              <a:t>, </a:t>
            </a:r>
            <a:r>
              <a:rPr lang="en-US" dirty="0" err="1"/>
              <a:t>m</a:t>
            </a:r>
            <a:r>
              <a:rPr lang="en-US" baseline="-25000" dirty="0" err="1"/>
              <a:t>4</a:t>
            </a:r>
            <a:r>
              <a:rPr lang="en-US" dirty="0"/>
              <a:t>}</a:t>
            </a:r>
          </a:p>
          <a:p>
            <a:r>
              <a:rPr lang="en-US" dirty="0"/>
              <a:t>Defense 2 = {</a:t>
            </a:r>
            <a:r>
              <a:rPr lang="en-US" dirty="0" err="1"/>
              <a:t>p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2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3</a:t>
            </a:r>
            <a:r>
              <a:rPr lang="en-US" dirty="0"/>
              <a:t>, </a:t>
            </a:r>
            <a:r>
              <a:rPr lang="en-US" dirty="0" err="1"/>
              <a:t>p</a:t>
            </a:r>
            <a:r>
              <a:rPr lang="en-US" baseline="-25000" dirty="0" err="1"/>
              <a:t>4</a:t>
            </a:r>
            <a:r>
              <a:rPr lang="en-US" dirty="0"/>
              <a:t>}</a:t>
            </a:r>
          </a:p>
          <a:p>
            <a:r>
              <a:rPr lang="en-US" dirty="0"/>
              <a:t>Defense 3 = {</a:t>
            </a:r>
            <a:r>
              <a:rPr lang="en-US" dirty="0" err="1"/>
              <a:t>q</a:t>
            </a:r>
            <a:r>
              <a:rPr lang="en-US" baseline="-25000" dirty="0" err="1"/>
              <a:t>1</a:t>
            </a:r>
            <a:r>
              <a:rPr lang="en-US" dirty="0"/>
              <a:t>, </a:t>
            </a:r>
            <a:r>
              <a:rPr lang="en-US" dirty="0" err="1"/>
              <a:t>q</a:t>
            </a:r>
            <a:r>
              <a:rPr lang="en-US" baseline="-25000" dirty="0" err="1"/>
              <a:t>2</a:t>
            </a:r>
            <a:r>
              <a:rPr lang="en-US" dirty="0"/>
              <a:t>}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 dirty="0">
                <a:solidFill>
                  <a:srgbClr val="808080"/>
                </a:solidFill>
              </a:rPr>
              <a:t>    </a:t>
            </a:r>
            <a:fld id="{EFDA918E-06BF-4230-98A1-5539D67C6EC8}" type="slidenum">
              <a:rPr lang="en-US" altLang="en-US" sz="1000" b="0">
                <a:solidFill>
                  <a:srgbClr val="808080"/>
                </a:solidFill>
              </a:rPr>
              <a:pPr/>
              <a:t>13</a:t>
            </a:fld>
            <a:endParaRPr lang="en-US" altLang="en-US" sz="1000" b="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248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Defensive events collaborating to interfere with Attack events</a:t>
            </a:r>
            <a:endParaRPr lang="en-US" alt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5072442"/>
            <a:ext cx="10515600" cy="1649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defensive events collaborate to interfere with attack events or inter-attack communications to stop collaborative attack state transitions.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 dirty="0">
                <a:solidFill>
                  <a:srgbClr val="808080"/>
                </a:solidFill>
              </a:rPr>
              <a:t>    </a:t>
            </a:r>
            <a:fld id="{EFDA918E-06BF-4230-98A1-5539D67C6EC8}" type="slidenum">
              <a:rPr lang="en-US" altLang="en-US" sz="1000" b="0">
                <a:solidFill>
                  <a:srgbClr val="808080"/>
                </a:solidFill>
              </a:rPr>
              <a:pPr/>
              <a:t>14</a:t>
            </a:fld>
            <a:endParaRPr lang="en-US" altLang="en-US" sz="1000" b="0" dirty="0">
              <a:solidFill>
                <a:srgbClr val="80808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1C271BB-72F9-F717-610B-6EA433B63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3255" y="1521413"/>
            <a:ext cx="5825490" cy="2619638"/>
          </a:xfrm>
          <a:prstGeom prst="rect">
            <a:avLst/>
          </a:prstGeom>
        </p:spPr>
      </p:pic>
      <p:sp>
        <p:nvSpPr>
          <p:cNvPr id="3" name="Multiply 2">
            <a:extLst>
              <a:ext uri="{FF2B5EF4-FFF2-40B4-BE49-F238E27FC236}">
                <a16:creationId xmlns:a16="http://schemas.microsoft.com/office/drawing/2014/main" id="{F99E890F-6E0F-4189-CF91-B806630FFA8C}"/>
              </a:ext>
            </a:extLst>
          </p:cNvPr>
          <p:cNvSpPr/>
          <p:nvPr/>
        </p:nvSpPr>
        <p:spPr>
          <a:xfrm>
            <a:off x="6614556" y="2448512"/>
            <a:ext cx="522514" cy="54626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 descr="No sign with solid fill">
            <a:extLst>
              <a:ext uri="{FF2B5EF4-FFF2-40B4-BE49-F238E27FC236}">
                <a16:creationId xmlns:a16="http://schemas.microsoft.com/office/drawing/2014/main" id="{5672DFAE-BDCB-DCCE-D4EE-F4B0870B2C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54880" y="1521413"/>
            <a:ext cx="390897" cy="390897"/>
          </a:xfrm>
          <a:prstGeom prst="rect">
            <a:avLst/>
          </a:prstGeom>
        </p:spPr>
      </p:pic>
      <p:pic>
        <p:nvPicPr>
          <p:cNvPr id="6" name="Graphic 5" descr="No sign with solid fill">
            <a:extLst>
              <a:ext uri="{FF2B5EF4-FFF2-40B4-BE49-F238E27FC236}">
                <a16:creationId xmlns:a16="http://schemas.microsoft.com/office/drawing/2014/main" id="{86978BE4-E74C-C32C-B3A8-10F14DEB90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54879" y="2524972"/>
            <a:ext cx="390897" cy="390897"/>
          </a:xfrm>
          <a:prstGeom prst="rect">
            <a:avLst/>
          </a:prstGeom>
        </p:spPr>
      </p:pic>
      <p:pic>
        <p:nvPicPr>
          <p:cNvPr id="7" name="Graphic 6" descr="No sign with solid fill">
            <a:extLst>
              <a:ext uri="{FF2B5EF4-FFF2-40B4-BE49-F238E27FC236}">
                <a16:creationId xmlns:a16="http://schemas.microsoft.com/office/drawing/2014/main" id="{416424FF-8200-4A27-7DAA-B9CC9FFB90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54878" y="3528531"/>
            <a:ext cx="390897" cy="390897"/>
          </a:xfrm>
          <a:prstGeom prst="rect">
            <a:avLst/>
          </a:prstGeom>
        </p:spPr>
      </p:pic>
      <p:pic>
        <p:nvPicPr>
          <p:cNvPr id="8" name="Graphic 7" descr="No sign with solid fill">
            <a:extLst>
              <a:ext uri="{FF2B5EF4-FFF2-40B4-BE49-F238E27FC236}">
                <a16:creationId xmlns:a16="http://schemas.microsoft.com/office/drawing/2014/main" id="{45581280-BEEB-2B81-3DD9-666982D0C0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19749" y="2023264"/>
            <a:ext cx="390897" cy="390897"/>
          </a:xfrm>
          <a:prstGeom prst="rect">
            <a:avLst/>
          </a:prstGeom>
        </p:spPr>
      </p:pic>
      <p:pic>
        <p:nvPicPr>
          <p:cNvPr id="9" name="Graphic 8" descr="No sign with solid fill">
            <a:extLst>
              <a:ext uri="{FF2B5EF4-FFF2-40B4-BE49-F238E27FC236}">
                <a16:creationId xmlns:a16="http://schemas.microsoft.com/office/drawing/2014/main" id="{AFA5BDEF-B0B7-1FFE-F736-3E6CF95A39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22717" y="3065324"/>
            <a:ext cx="390897" cy="39089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6A2A333-BE34-7475-FA22-6272C926DA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4776" y="1960279"/>
            <a:ext cx="5675824" cy="2470209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DB25A61-F723-5923-96C4-65FC00E4D02D}"/>
              </a:ext>
            </a:extLst>
          </p:cNvPr>
          <p:cNvCxnSpPr>
            <a:cxnSpLocks/>
          </p:cNvCxnSpPr>
          <p:nvPr/>
        </p:nvCxnSpPr>
        <p:spPr>
          <a:xfrm flipV="1">
            <a:off x="5160240" y="1789934"/>
            <a:ext cx="0" cy="23333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D0D3346-C4A3-DEAC-46C5-F06D75EAC4E4}"/>
              </a:ext>
            </a:extLst>
          </p:cNvPr>
          <p:cNvCxnSpPr>
            <a:cxnSpLocks/>
          </p:cNvCxnSpPr>
          <p:nvPr/>
        </p:nvCxnSpPr>
        <p:spPr>
          <a:xfrm>
            <a:off x="6119749" y="2267609"/>
            <a:ext cx="250972" cy="65033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E4F47A0-2DA4-4994-8A00-72718A7DB997}"/>
              </a:ext>
            </a:extLst>
          </p:cNvPr>
          <p:cNvCxnSpPr>
            <a:cxnSpLocks/>
          </p:cNvCxnSpPr>
          <p:nvPr/>
        </p:nvCxnSpPr>
        <p:spPr>
          <a:xfrm flipV="1">
            <a:off x="6064225" y="1768982"/>
            <a:ext cx="181010" cy="254282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7B1032C-56F7-7293-F995-C2E9071D6A4C}"/>
              </a:ext>
            </a:extLst>
          </p:cNvPr>
          <p:cNvCxnSpPr>
            <a:cxnSpLocks/>
          </p:cNvCxnSpPr>
          <p:nvPr/>
        </p:nvCxnSpPr>
        <p:spPr>
          <a:xfrm flipV="1">
            <a:off x="7306714" y="1768982"/>
            <a:ext cx="0" cy="23333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282F0DA-4CDD-ABAE-646C-7424EAA2E20E}"/>
              </a:ext>
            </a:extLst>
          </p:cNvPr>
          <p:cNvCxnSpPr>
            <a:cxnSpLocks/>
          </p:cNvCxnSpPr>
          <p:nvPr/>
        </p:nvCxnSpPr>
        <p:spPr>
          <a:xfrm flipV="1">
            <a:off x="8415624" y="1768982"/>
            <a:ext cx="0" cy="23333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9C71742-C46C-DE0B-B5B6-4F978D98723B}"/>
              </a:ext>
            </a:extLst>
          </p:cNvPr>
          <p:cNvCxnSpPr>
            <a:cxnSpLocks/>
          </p:cNvCxnSpPr>
          <p:nvPr/>
        </p:nvCxnSpPr>
        <p:spPr>
          <a:xfrm flipV="1">
            <a:off x="5154878" y="2720420"/>
            <a:ext cx="0" cy="23333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5C64AEF-9019-E5F6-E336-F8BCD6A5E081}"/>
              </a:ext>
            </a:extLst>
          </p:cNvPr>
          <p:cNvCxnSpPr>
            <a:cxnSpLocks/>
          </p:cNvCxnSpPr>
          <p:nvPr/>
        </p:nvCxnSpPr>
        <p:spPr>
          <a:xfrm flipV="1">
            <a:off x="6096000" y="2773279"/>
            <a:ext cx="149235" cy="221498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B717BF7-8500-1773-ED50-918C57D821D9}"/>
              </a:ext>
            </a:extLst>
          </p:cNvPr>
          <p:cNvCxnSpPr>
            <a:cxnSpLocks/>
          </p:cNvCxnSpPr>
          <p:nvPr/>
        </p:nvCxnSpPr>
        <p:spPr>
          <a:xfrm>
            <a:off x="6154730" y="3082657"/>
            <a:ext cx="264117" cy="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A633ECF-B55E-36A0-2247-5873391E2A02}"/>
              </a:ext>
            </a:extLst>
          </p:cNvPr>
          <p:cNvCxnSpPr>
            <a:cxnSpLocks/>
          </p:cNvCxnSpPr>
          <p:nvPr/>
        </p:nvCxnSpPr>
        <p:spPr>
          <a:xfrm flipV="1">
            <a:off x="7306714" y="2739589"/>
            <a:ext cx="0" cy="23333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9C71742-C46C-DE0B-B5B6-4F978D98723B}"/>
              </a:ext>
            </a:extLst>
          </p:cNvPr>
          <p:cNvCxnSpPr>
            <a:cxnSpLocks/>
          </p:cNvCxnSpPr>
          <p:nvPr/>
        </p:nvCxnSpPr>
        <p:spPr>
          <a:xfrm flipV="1">
            <a:off x="8415624" y="2739589"/>
            <a:ext cx="0" cy="233330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A1B457F-51A4-815F-0518-D6A165384976}"/>
              </a:ext>
            </a:extLst>
          </p:cNvPr>
          <p:cNvCxnSpPr>
            <a:cxnSpLocks/>
          </p:cNvCxnSpPr>
          <p:nvPr/>
        </p:nvCxnSpPr>
        <p:spPr>
          <a:xfrm flipV="1">
            <a:off x="5154878" y="3723979"/>
            <a:ext cx="0" cy="195449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327DA24-CB1D-481F-82EF-FD1D777861E7}"/>
              </a:ext>
            </a:extLst>
          </p:cNvPr>
          <p:cNvCxnSpPr>
            <a:cxnSpLocks/>
          </p:cNvCxnSpPr>
          <p:nvPr/>
        </p:nvCxnSpPr>
        <p:spPr>
          <a:xfrm flipV="1">
            <a:off x="6295300" y="3733652"/>
            <a:ext cx="0" cy="195449"/>
          </a:xfrm>
          <a:prstGeom prst="straightConnector1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860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8EA0D-FCFC-16EE-F53F-58ACB556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 for blockhole attacks and wormhole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A3AD3-45CE-055D-D74E-ECBE64987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blackhole attacker A: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each of two ends of the wormhole, X and Y: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D425B0-B0BD-716A-F232-4A699FAB3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981" y="2200129"/>
            <a:ext cx="5266038" cy="153779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CA3EF1-2F29-C8B1-448C-9C71EC017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4408" y="4327914"/>
            <a:ext cx="3643184" cy="245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07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8EA0D-FCFC-16EE-F53F-58ACB556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Defend against single attacks by detecting abnormal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A3AD3-45CE-055D-D74E-ECBE64987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blackhole attacker A: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Detector D</a:t>
            </a:r>
            <a:r>
              <a:rPr lang="en-US" baseline="-25000" dirty="0"/>
              <a:t>A</a:t>
            </a:r>
            <a:r>
              <a:rPr lang="en-US" dirty="0"/>
              <a:t> = {</a:t>
            </a:r>
            <a:r>
              <a:rPr lang="en-US" dirty="0" err="1"/>
              <a:t>d</a:t>
            </a:r>
            <a:r>
              <a:rPr lang="en-US" baseline="-25000" dirty="0" err="1"/>
              <a:t>A1</a:t>
            </a:r>
            <a:r>
              <a:rPr lang="en-US" baseline="-25000" dirty="0"/>
              <a:t>, </a:t>
            </a:r>
            <a:r>
              <a:rPr lang="en-US" dirty="0" err="1"/>
              <a:t>d</a:t>
            </a:r>
            <a:r>
              <a:rPr lang="en-US" baseline="-25000" dirty="0" err="1"/>
              <a:t>A2</a:t>
            </a:r>
            <a:r>
              <a:rPr lang="en-US" dirty="0"/>
              <a:t>}</a:t>
            </a:r>
          </a:p>
          <a:p>
            <a:pPr lvl="1"/>
            <a:r>
              <a:rPr lang="en-US" dirty="0" err="1"/>
              <a:t>d</a:t>
            </a:r>
            <a:r>
              <a:rPr lang="en-US" baseline="-25000" dirty="0" err="1"/>
              <a:t>A1</a:t>
            </a:r>
            <a:r>
              <a:rPr lang="en-US" dirty="0"/>
              <a:t>: monitors fake </a:t>
            </a:r>
            <a:r>
              <a:rPr lang="en-US" dirty="0" err="1"/>
              <a:t>RREP</a:t>
            </a:r>
            <a:endParaRPr lang="en-US" dirty="0"/>
          </a:p>
          <a:p>
            <a:pPr lvl="1"/>
            <a:r>
              <a:rPr lang="en-US" dirty="0" err="1"/>
              <a:t>d</a:t>
            </a:r>
            <a:r>
              <a:rPr lang="en-US" baseline="-25000" dirty="0" err="1"/>
              <a:t>A2</a:t>
            </a:r>
            <a:r>
              <a:rPr lang="en-US" dirty="0"/>
              <a:t>: monitors packet drop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D425B0-B0BD-716A-F232-4A699FAB3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2981" y="2200129"/>
            <a:ext cx="5266038" cy="1537790"/>
          </a:xfrm>
          <a:prstGeom prst="rect">
            <a:avLst/>
          </a:prstGeom>
        </p:spPr>
      </p:pic>
      <p:pic>
        <p:nvPicPr>
          <p:cNvPr id="8" name="Graphic 7" descr="Exclamation mark with solid fill">
            <a:extLst>
              <a:ext uri="{FF2B5EF4-FFF2-40B4-BE49-F238E27FC236}">
                <a16:creationId xmlns:a16="http://schemas.microsoft.com/office/drawing/2014/main" id="{8CD55F5E-0D5C-2CBD-0E69-BFD855BEAE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36971" y="3358373"/>
            <a:ext cx="511629" cy="511629"/>
          </a:xfrm>
          <a:prstGeom prst="rect">
            <a:avLst/>
          </a:prstGeom>
        </p:spPr>
      </p:pic>
      <p:pic>
        <p:nvPicPr>
          <p:cNvPr id="9" name="Graphic 8" descr="Exclamation mark with solid fill">
            <a:extLst>
              <a:ext uri="{FF2B5EF4-FFF2-40B4-BE49-F238E27FC236}">
                <a16:creationId xmlns:a16="http://schemas.microsoft.com/office/drawing/2014/main" id="{80300107-E64F-0894-CD15-1B7A89DC8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24057" y="2034386"/>
            <a:ext cx="511629" cy="511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4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8EA0D-FCFC-16EE-F53F-58ACB5565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Defend against single attacks by detecting abnormal events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A3AD3-45CE-055D-D74E-ECBE64987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two ends of the wormhole X and Y:</a:t>
            </a:r>
          </a:p>
          <a:p>
            <a:r>
              <a:rPr lang="en-US" dirty="0"/>
              <a:t>Detector D</a:t>
            </a:r>
            <a:r>
              <a:rPr lang="en-US" baseline="-25000" dirty="0"/>
              <a:t>B</a:t>
            </a:r>
            <a:r>
              <a:rPr lang="en-US" dirty="0"/>
              <a:t> = {</a:t>
            </a:r>
            <a:r>
              <a:rPr lang="en-US" dirty="0" err="1"/>
              <a:t>d</a:t>
            </a:r>
            <a:r>
              <a:rPr lang="en-US" baseline="-25000" dirty="0" err="1"/>
              <a:t>B1</a:t>
            </a:r>
            <a:r>
              <a:rPr lang="en-US" baseline="-25000" dirty="0"/>
              <a:t>, </a:t>
            </a:r>
            <a:r>
              <a:rPr lang="en-US" dirty="0" err="1"/>
              <a:t>d</a:t>
            </a:r>
            <a:r>
              <a:rPr lang="en-US" baseline="-25000" dirty="0" err="1"/>
              <a:t>B2</a:t>
            </a:r>
            <a:r>
              <a:rPr lang="en-US" dirty="0"/>
              <a:t>}</a:t>
            </a:r>
          </a:p>
          <a:p>
            <a:pPr lvl="1"/>
            <a:r>
              <a:rPr lang="en-US" dirty="0" err="1"/>
              <a:t>d</a:t>
            </a:r>
            <a:r>
              <a:rPr lang="en-US" baseline="-25000" dirty="0" err="1"/>
              <a:t>B1</a:t>
            </a:r>
            <a:r>
              <a:rPr lang="en-US" dirty="0"/>
              <a:t>: monitors abnormal </a:t>
            </a:r>
            <a:r>
              <a:rPr lang="en-US" dirty="0" err="1"/>
              <a:t>RREP</a:t>
            </a:r>
            <a:endParaRPr lang="en-US" dirty="0"/>
          </a:p>
          <a:p>
            <a:pPr lvl="1"/>
            <a:r>
              <a:rPr lang="en-US" dirty="0" err="1"/>
              <a:t>d</a:t>
            </a:r>
            <a:r>
              <a:rPr lang="en-US" baseline="-25000" dirty="0" err="1"/>
              <a:t>B2</a:t>
            </a:r>
            <a:r>
              <a:rPr lang="en-US" dirty="0"/>
              <a:t>: monitors abnormal packet transmission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CA3EF1-2F29-C8B1-448C-9C71EC017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913" y="2764971"/>
            <a:ext cx="5924974" cy="3998602"/>
          </a:xfrm>
          <a:prstGeom prst="rect">
            <a:avLst/>
          </a:prstGeom>
        </p:spPr>
      </p:pic>
      <p:pic>
        <p:nvPicPr>
          <p:cNvPr id="8" name="Graphic 7" descr="Exclamation mark with solid fill">
            <a:extLst>
              <a:ext uri="{FF2B5EF4-FFF2-40B4-BE49-F238E27FC236}">
                <a16:creationId xmlns:a16="http://schemas.microsoft.com/office/drawing/2014/main" id="{973F7DE8-51BC-8A82-3A6E-E8D4E929E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95114" y="2764971"/>
            <a:ext cx="511629" cy="511629"/>
          </a:xfrm>
          <a:prstGeom prst="rect">
            <a:avLst/>
          </a:prstGeom>
        </p:spPr>
      </p:pic>
      <p:pic>
        <p:nvPicPr>
          <p:cNvPr id="9" name="Graphic 8" descr="Exclamation mark with solid fill">
            <a:extLst>
              <a:ext uri="{FF2B5EF4-FFF2-40B4-BE49-F238E27FC236}">
                <a16:creationId xmlns:a16="http://schemas.microsoft.com/office/drawing/2014/main" id="{BB35D465-42C6-BC9E-4B69-A28853F4D7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8400" y="4508457"/>
            <a:ext cx="511629" cy="511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94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BD7A76-9072-E85F-B95D-E8A2DE8FA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5" y="3378148"/>
            <a:ext cx="7772400" cy="34278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BB3983-66A9-0526-8CAA-6E4B9BB4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and detecting collaborative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A8DA8-B31A-2246-1A9E-23DFBDD83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073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‘bad’ state (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 receives pkt</a:t>
            </a:r>
            <a:r>
              <a:rPr lang="en-US" dirty="0"/>
              <a:t>) becomes ‘worse’.</a:t>
            </a:r>
          </a:p>
          <a:p>
            <a:r>
              <a:rPr lang="en-US" dirty="0"/>
              <a:t>Detection d</a:t>
            </a:r>
            <a:r>
              <a:rPr lang="en-US" baseline="-25000" dirty="0"/>
              <a:t>A2</a:t>
            </a:r>
            <a:r>
              <a:rPr lang="en-US" dirty="0"/>
              <a:t> becomes ineffective since A no longer drops packets.</a:t>
            </a:r>
          </a:p>
          <a:p>
            <a:r>
              <a:rPr lang="en-US" dirty="0"/>
              <a:t>The bad state can be reached through more paths due to collaboration.</a:t>
            </a:r>
          </a:p>
          <a:p>
            <a:r>
              <a:rPr lang="en-US" dirty="0"/>
              <a:t>Thus, the detectors DA and DB have to collaborate to defend. </a:t>
            </a:r>
            <a:r>
              <a:rPr lang="en-US" dirty="0" err="1"/>
              <a:t>D</a:t>
            </a:r>
            <a:r>
              <a:rPr lang="en-US" baseline="-25000" dirty="0" err="1"/>
              <a:t>collab</a:t>
            </a:r>
            <a:r>
              <a:rPr lang="en-US" dirty="0"/>
              <a:t> =  {</a:t>
            </a:r>
            <a:r>
              <a:rPr lang="en-US" dirty="0" err="1"/>
              <a:t>d</a:t>
            </a:r>
            <a:r>
              <a:rPr lang="en-US" baseline="-25000" dirty="0" err="1"/>
              <a:t>A1</a:t>
            </a:r>
            <a:r>
              <a:rPr lang="en-US" dirty="0"/>
              <a:t>, </a:t>
            </a:r>
            <a:r>
              <a:rPr lang="en-US" dirty="0" err="1"/>
              <a:t>d</a:t>
            </a:r>
            <a:r>
              <a:rPr lang="en-US" baseline="-25000" dirty="0" err="1"/>
              <a:t>B1</a:t>
            </a:r>
            <a:r>
              <a:rPr lang="en-US" dirty="0"/>
              <a:t>, </a:t>
            </a:r>
            <a:r>
              <a:rPr lang="en-US" dirty="0" err="1"/>
              <a:t>d</a:t>
            </a:r>
            <a:r>
              <a:rPr lang="en-US" baseline="-25000" dirty="0" err="1"/>
              <a:t>B2</a:t>
            </a:r>
            <a:r>
              <a:rPr lang="en-US" dirty="0"/>
              <a:t>}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B4C8BE-7017-8F30-D258-0E24DDC3C6C1}"/>
              </a:ext>
            </a:extLst>
          </p:cNvPr>
          <p:cNvSpPr/>
          <p:nvPr/>
        </p:nvSpPr>
        <p:spPr>
          <a:xfrm>
            <a:off x="4747649" y="4151548"/>
            <a:ext cx="623249" cy="17867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875C0C-E884-A19A-2847-A045D2B5DD35}"/>
              </a:ext>
            </a:extLst>
          </p:cNvPr>
          <p:cNvSpPr txBox="1"/>
          <p:nvPr/>
        </p:nvSpPr>
        <p:spPr>
          <a:xfrm>
            <a:off x="5139327" y="4869882"/>
            <a:ext cx="783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Worse</a:t>
            </a:r>
          </a:p>
        </p:txBody>
      </p:sp>
      <p:pic>
        <p:nvPicPr>
          <p:cNvPr id="9" name="Graphic 8" descr="Exclamation mark with solid fill">
            <a:extLst>
              <a:ext uri="{FF2B5EF4-FFF2-40B4-BE49-F238E27FC236}">
                <a16:creationId xmlns:a16="http://schemas.microsoft.com/office/drawing/2014/main" id="{5785709E-C4F1-6144-7883-A5DCF3492C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39327" y="3254827"/>
            <a:ext cx="348346" cy="348346"/>
          </a:xfrm>
          <a:prstGeom prst="rect">
            <a:avLst/>
          </a:prstGeom>
        </p:spPr>
      </p:pic>
      <p:pic>
        <p:nvPicPr>
          <p:cNvPr id="10" name="Graphic 9" descr="Exclamation mark with solid fill">
            <a:extLst>
              <a:ext uri="{FF2B5EF4-FFF2-40B4-BE49-F238E27FC236}">
                <a16:creationId xmlns:a16="http://schemas.microsoft.com/office/drawing/2014/main" id="{FEDC1BB8-03B3-8A03-DF2C-A4AE85AB2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92345" y="4402502"/>
            <a:ext cx="348346" cy="348346"/>
          </a:xfrm>
          <a:prstGeom prst="rect">
            <a:avLst/>
          </a:prstGeom>
        </p:spPr>
      </p:pic>
      <p:pic>
        <p:nvPicPr>
          <p:cNvPr id="11" name="Graphic 10" descr="Exclamation mark with solid fill">
            <a:extLst>
              <a:ext uri="{FF2B5EF4-FFF2-40B4-BE49-F238E27FC236}">
                <a16:creationId xmlns:a16="http://schemas.microsoft.com/office/drawing/2014/main" id="{62BF60F5-7589-8C43-B465-4780168D0D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35399" y="5539005"/>
            <a:ext cx="348346" cy="348346"/>
          </a:xfrm>
          <a:prstGeom prst="rect">
            <a:avLst/>
          </a:prstGeom>
        </p:spPr>
      </p:pic>
      <p:pic>
        <p:nvPicPr>
          <p:cNvPr id="12" name="Graphic 11" descr="Exclamation mark with solid fill">
            <a:extLst>
              <a:ext uri="{FF2B5EF4-FFF2-40B4-BE49-F238E27FC236}">
                <a16:creationId xmlns:a16="http://schemas.microsoft.com/office/drawing/2014/main" id="{7CAD6462-52D7-91A9-1556-94E7AE3E14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94050" y="4521536"/>
            <a:ext cx="348346" cy="348346"/>
          </a:xfrm>
          <a:prstGeom prst="rect">
            <a:avLst/>
          </a:prstGeom>
        </p:spPr>
      </p:pic>
      <p:pic>
        <p:nvPicPr>
          <p:cNvPr id="13" name="Graphic 12" descr="Exclamation mark with solid fill">
            <a:extLst>
              <a:ext uri="{FF2B5EF4-FFF2-40B4-BE49-F238E27FC236}">
                <a16:creationId xmlns:a16="http://schemas.microsoft.com/office/drawing/2014/main" id="{FC085BD9-F3A2-1DE2-C6BA-6247377166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98042" y="4402502"/>
            <a:ext cx="348346" cy="348346"/>
          </a:xfrm>
          <a:prstGeom prst="rect">
            <a:avLst/>
          </a:prstGeom>
        </p:spPr>
      </p:pic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9DE2FF5F-86DB-C954-5F3E-5217A31E4C67}"/>
              </a:ext>
            </a:extLst>
          </p:cNvPr>
          <p:cNvCxnSpPr>
            <a:cxnSpLocks/>
          </p:cNvCxnSpPr>
          <p:nvPr/>
        </p:nvCxnSpPr>
        <p:spPr>
          <a:xfrm>
            <a:off x="3200400" y="3850640"/>
            <a:ext cx="2487478" cy="1098485"/>
          </a:xfrm>
          <a:prstGeom prst="bentConnector3">
            <a:avLst>
              <a:gd name="adj1" fmla="val 10005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6FED8FDC-9D8A-BAE4-AA7D-BB506492AFA7}"/>
              </a:ext>
            </a:extLst>
          </p:cNvPr>
          <p:cNvCxnSpPr>
            <a:cxnSpLocks/>
          </p:cNvCxnSpPr>
          <p:nvPr/>
        </p:nvCxnSpPr>
        <p:spPr>
          <a:xfrm>
            <a:off x="6906972" y="5085425"/>
            <a:ext cx="1559953" cy="931470"/>
          </a:xfrm>
          <a:prstGeom prst="bentConnector3">
            <a:avLst>
              <a:gd name="adj1" fmla="val 185133"/>
            </a:avLst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7CF2CF2-BBF4-CA07-40C4-990FDC42F2B3}"/>
              </a:ext>
            </a:extLst>
          </p:cNvPr>
          <p:cNvCxnSpPr>
            <a:cxnSpLocks/>
          </p:cNvCxnSpPr>
          <p:nvPr/>
        </p:nvCxnSpPr>
        <p:spPr>
          <a:xfrm flipH="1" flipV="1">
            <a:off x="6029325" y="5458479"/>
            <a:ext cx="2437600" cy="56539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87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6189D-2A6D-71B9-CA19-8E36B93EF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Evaluate the detection and defend mechanisms with </a:t>
            </a:r>
            <a:r>
              <a:rPr lang="en-US" dirty="0" err="1"/>
              <a:t>ns3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09A8-4AD5-A507-DBD6-539797028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4425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have implemented the above example with </a:t>
            </a:r>
            <a:r>
              <a:rPr lang="en-US" dirty="0" err="1"/>
              <a:t>ns3</a:t>
            </a:r>
            <a:endParaRPr lang="en-US" dirty="0"/>
          </a:p>
          <a:p>
            <a:r>
              <a:rPr lang="en-US" dirty="0"/>
              <a:t>Red node is the blackhole attacker A</a:t>
            </a:r>
          </a:p>
          <a:p>
            <a:r>
              <a:rPr lang="en-US" dirty="0"/>
              <a:t>Blue nodes are wormhole attackers X and Y</a:t>
            </a:r>
          </a:p>
          <a:p>
            <a:r>
              <a:rPr lang="en-US" altLang="zh-CN" dirty="0"/>
              <a:t>Gray lines are tunnel and wormhole</a:t>
            </a:r>
          </a:p>
          <a:p>
            <a:pPr marL="0" indent="0">
              <a:buNone/>
            </a:pPr>
            <a:r>
              <a:rPr lang="en-US" dirty="0"/>
              <a:t>We will evaluate our solution mechanism with </a:t>
            </a:r>
            <a:r>
              <a:rPr lang="en-US" dirty="0" err="1"/>
              <a:t>ns3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06B58E-28C8-78AF-54D4-1DDC019527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481" t="24586" r="26520" b="12470"/>
          <a:stretch/>
        </p:blipFill>
        <p:spPr>
          <a:xfrm>
            <a:off x="8082456" y="1825625"/>
            <a:ext cx="4109544" cy="372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02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Trusted Router and Protection Against Collaborative Attacks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8138" indent="-338138"/>
            <a:r>
              <a:rPr lang="en-US" altLang="en-US" sz="2800" dirty="0"/>
              <a:t>Characterizing collaborative/coordinated attacks</a:t>
            </a:r>
          </a:p>
          <a:p>
            <a:pPr marL="338138" indent="-338138"/>
            <a:r>
              <a:rPr lang="en-US" altLang="en-US" sz="2800" dirty="0"/>
              <a:t>Types of collaborative attacks</a:t>
            </a:r>
          </a:p>
          <a:p>
            <a:pPr marL="338138" indent="-338138"/>
            <a:r>
              <a:rPr lang="en-US" altLang="en-US" sz="2800" dirty="0"/>
              <a:t>Identifying Malicious activity</a:t>
            </a:r>
          </a:p>
          <a:p>
            <a:pPr marL="338138" indent="-338138"/>
            <a:r>
              <a:rPr lang="en-US" altLang="en-US" sz="2800" dirty="0"/>
              <a:t>Identifying Collaborative Attack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3E2D60CD-23EE-4E55-AF95-E5980FE9E842}" type="slidenum">
              <a:rPr lang="en-US" altLang="en-US" sz="1000" b="0">
                <a:solidFill>
                  <a:srgbClr val="808080"/>
                </a:solidFill>
              </a:rPr>
              <a:pPr/>
              <a:t>2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976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8D2B-9279-0F2F-DAD4-98BD184D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research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99A1B-8041-0E92-1B72-A65131811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more single attack patterns (e.g., r</a:t>
            </a:r>
            <a:r>
              <a:rPr lang="en-US" altLang="en-US" sz="2800" dirty="0"/>
              <a:t>eplication attacks, rushing attacks</a:t>
            </a:r>
            <a:r>
              <a:rPr lang="en-US" dirty="0"/>
              <a:t>), we need to define causal rules to automatically judge whether and how those attacks can collaborate.</a:t>
            </a:r>
          </a:p>
          <a:p>
            <a:r>
              <a:rPr lang="en-US" dirty="0"/>
              <a:t>As the number of attackers increases, the collaborative attack graph becomes more complex, we need more advanced techniques to exhaust the paths from initial states to bad states.</a:t>
            </a:r>
          </a:p>
          <a:p>
            <a:r>
              <a:rPr lang="en-US" dirty="0"/>
              <a:t>In a system, how do we know that abnormal events are happening which may lead the system to a bad state?</a:t>
            </a:r>
          </a:p>
          <a:p>
            <a:pPr lvl="1"/>
            <a:r>
              <a:rPr lang="en-US" dirty="0"/>
              <a:t>We plan to use machine learning approaches (next slides)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15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BAE9-5B94-74A1-E3A2-30044565D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to use Machine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476CB-2099-99E4-D6C3-E0BDF32BC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ML algorithm can continuously learn and adapt to new attack patterns.</a:t>
            </a:r>
          </a:p>
          <a:p>
            <a:endParaRPr lang="en-US" dirty="0"/>
          </a:p>
          <a:p>
            <a:r>
              <a:rPr lang="en-US" dirty="0"/>
              <a:t>It can analyze large amounts of data to detect advanced threats and reduce false positives/negatives.</a:t>
            </a:r>
          </a:p>
          <a:p>
            <a:endParaRPr lang="en-US" dirty="0"/>
          </a:p>
          <a:p>
            <a:r>
              <a:rPr lang="en-US" dirty="0"/>
              <a:t>It is initially resource-intensive but more economical in the long term.</a:t>
            </a:r>
          </a:p>
          <a:p>
            <a:endParaRPr lang="en-US" dirty="0"/>
          </a:p>
          <a:p>
            <a:r>
              <a:rPr lang="en-US" dirty="0"/>
              <a:t>It reduces manual updates.</a:t>
            </a:r>
          </a:p>
        </p:txBody>
      </p:sp>
    </p:spTree>
    <p:extLst>
      <p:ext uri="{BB962C8B-B14F-4D97-AF65-F5344CB8AC3E}">
        <p14:creationId xmlns:p14="http://schemas.microsoft.com/office/powerpoint/2010/main" val="3067974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112BA-61FF-E6ED-AC16-CB188C37B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Markov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875A1-8D1C-8A00-8251-C56090F66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sudden spike in port scans on critical servers, coupled with a surge in message traffic and repeated login failures, potentially indicates a collaborative attack.</a:t>
            </a:r>
          </a:p>
          <a:p>
            <a:endParaRPr lang="en-US" dirty="0"/>
          </a:p>
          <a:p>
            <a:r>
              <a:rPr lang="en-US" dirty="0"/>
              <a:t>HMM leverages temporal relationships and probabilistic state transitions to dynamically monitor and identify potential network attacks. </a:t>
            </a:r>
          </a:p>
        </p:txBody>
      </p:sp>
    </p:spTree>
    <p:extLst>
      <p:ext uri="{BB962C8B-B14F-4D97-AF65-F5344CB8AC3E}">
        <p14:creationId xmlns:p14="http://schemas.microsoft.com/office/powerpoint/2010/main" val="1625056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26182-BCC9-05F8-9BA9-B18D82B56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Markov Model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84CEEE-5362-6E32-A2EA-AA20089359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837" y="1273995"/>
            <a:ext cx="8274326" cy="54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17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72CDA-05CC-A493-C1ED-7DAA8981C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Hidden Markov Model 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5F1F-A124-D579-4344-47C0A44E0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188" y="1825625"/>
            <a:ext cx="9997611" cy="4351338"/>
          </a:xfrm>
        </p:spPr>
        <p:txBody>
          <a:bodyPr>
            <a:normAutofit/>
          </a:bodyPr>
          <a:lstStyle/>
          <a:p>
            <a:r>
              <a:rPr lang="en-US" dirty="0"/>
              <a:t>System States can be Normal, Port Scan, Access, Damage</a:t>
            </a:r>
          </a:p>
          <a:p>
            <a:r>
              <a:rPr lang="en-US" dirty="0"/>
              <a:t>The system observes events called observations.</a:t>
            </a:r>
          </a:p>
          <a:p>
            <a:r>
              <a:rPr lang="en-US" dirty="0"/>
              <a:t>The algorithm can be trained on data including port activities, message logs, etc.</a:t>
            </a:r>
          </a:p>
          <a:p>
            <a:r>
              <a:rPr lang="en-US" dirty="0"/>
              <a:t>Baum-Welch (BW) and Viterbi algorithms can be used for training.</a:t>
            </a:r>
          </a:p>
          <a:p>
            <a:r>
              <a:rPr lang="en-US" dirty="0"/>
              <a:t>HMM can be applied to real-time data for state sequence analysis.</a:t>
            </a:r>
          </a:p>
          <a:p>
            <a:r>
              <a:rPr lang="en-US" dirty="0"/>
              <a:t>If there are suspicious activities, the IP address of the attacker can be blocked, and notifications can be provided</a:t>
            </a:r>
          </a:p>
        </p:txBody>
      </p:sp>
    </p:spTree>
    <p:extLst>
      <p:ext uri="{BB962C8B-B14F-4D97-AF65-F5344CB8AC3E}">
        <p14:creationId xmlns:p14="http://schemas.microsoft.com/office/powerpoint/2010/main" val="415339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78292-66A3-448D-4DC3-7DB97692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Utilizing LSTM (Long Short-Term Memory)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00116-BE86-1F86-8A72-181400B50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LSTM's strength lies in its ability to process sequential data and capture long-term patterns, making it highly effective for real-time network security monitoring.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For instance, LSTMs can detect irregular patterns, such as identifying a mild port scan followed by spikes in messages and unusual login attempts (both could happen days later “mild port scan”). This capability </a:t>
            </a:r>
            <a:r>
              <a:rPr lang="en-US"/>
              <a:t>allows LSTM </a:t>
            </a:r>
            <a:r>
              <a:rPr lang="en-US" dirty="0"/>
              <a:t>to flag such sequences as potential collaborative attacks.</a:t>
            </a:r>
          </a:p>
        </p:txBody>
      </p:sp>
    </p:spTree>
    <p:extLst>
      <p:ext uri="{BB962C8B-B14F-4D97-AF65-F5344CB8AC3E}">
        <p14:creationId xmlns:p14="http://schemas.microsoft.com/office/powerpoint/2010/main" val="3962478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A2735-32DE-EA6B-4727-A2CFFB88E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LSTM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3666-D141-C555-0463-E1533046D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Dataset: </a:t>
            </a:r>
          </a:p>
          <a:p>
            <a:pPr lvl="1"/>
            <a:r>
              <a:rPr lang="en-US" dirty="0"/>
              <a:t>Timestep 1: event 1 [Normal Traffic] </a:t>
            </a:r>
          </a:p>
          <a:p>
            <a:pPr lvl="1"/>
            <a:r>
              <a:rPr lang="en-US" dirty="0"/>
              <a:t>Timestep 2: event 2 [Port Scan]</a:t>
            </a:r>
          </a:p>
          <a:p>
            <a:pPr lvl="1"/>
            <a:r>
              <a:rPr lang="en-US" dirty="0"/>
              <a:t>Timestep 3: event 3 [Increased Messaging]</a:t>
            </a:r>
          </a:p>
          <a:p>
            <a:pPr lvl="1"/>
            <a:r>
              <a:rPr lang="en-US" dirty="0"/>
              <a:t>Timestep 4: event 4 [Failed Logins]</a:t>
            </a:r>
          </a:p>
          <a:p>
            <a:endParaRPr lang="en-US" dirty="0"/>
          </a:p>
          <a:p>
            <a:r>
              <a:rPr lang="en-US" dirty="0"/>
              <a:t>LSTM Processing: LSTM can process all previous states to predict collaboration</a:t>
            </a:r>
          </a:p>
          <a:p>
            <a:pPr lvl="1"/>
            <a:r>
              <a:rPr lang="en-US" dirty="0"/>
              <a:t>input: event 1  =&gt; output: No Attack</a:t>
            </a:r>
          </a:p>
          <a:p>
            <a:pPr lvl="1"/>
            <a:r>
              <a:rPr lang="en-US" dirty="0"/>
              <a:t>input: event 1, event 2 =&gt; output: Port Scan</a:t>
            </a:r>
          </a:p>
          <a:p>
            <a:pPr lvl="1"/>
            <a:r>
              <a:rPr lang="en-US" dirty="0"/>
              <a:t>input: event 1, event 2, event 3 =&gt; output: Access</a:t>
            </a:r>
          </a:p>
          <a:p>
            <a:pPr lvl="1"/>
            <a:r>
              <a:rPr lang="en-US" dirty="0"/>
              <a:t>input: event 1, event 2, event, event 4 =&gt; output: Potential collaborative attack</a:t>
            </a:r>
          </a:p>
        </p:txBody>
      </p:sp>
    </p:spTree>
    <p:extLst>
      <p:ext uri="{BB962C8B-B14F-4D97-AF65-F5344CB8AC3E}">
        <p14:creationId xmlns:p14="http://schemas.microsoft.com/office/powerpoint/2010/main" val="2605164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A3957-8DC2-414C-C742-27BD2173C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Contrastive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36AE2-674F-5B04-09AB-5174444E8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Contrastive Learning's strength lies in its ability to learn nuanced differences between normal and malicious behaviors. </a:t>
            </a:r>
          </a:p>
          <a:p>
            <a:endParaRPr lang="en-US" dirty="0"/>
          </a:p>
          <a:p>
            <a:r>
              <a:rPr lang="en-US" dirty="0"/>
              <a:t>A model trained with Contrastive Learning could recognize irregular message exchanges and login attempts, distinguishing them from normal behavior and flagging them as potential attacks.</a:t>
            </a:r>
          </a:p>
          <a:p>
            <a:endParaRPr lang="en-US" dirty="0"/>
          </a:p>
          <a:p>
            <a:r>
              <a:rPr lang="en-US" dirty="0"/>
              <a:t>Not every login attempt failure is malicious; contrastive learning can help distinguish between normal login attempt failure and malicious login attempt failure.</a:t>
            </a:r>
          </a:p>
        </p:txBody>
      </p:sp>
    </p:spTree>
    <p:extLst>
      <p:ext uri="{BB962C8B-B14F-4D97-AF65-F5344CB8AC3E}">
        <p14:creationId xmlns:p14="http://schemas.microsoft.com/office/powerpoint/2010/main" val="5049544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9DD1E-BF32-5B05-6A1D-99E469E3E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Contrastive Learning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70DF5-AFEF-701D-CCD5-A4A93E5A5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algorithm is provided an event that is an Anchor (without anomaly) during training.</a:t>
            </a:r>
          </a:p>
          <a:p>
            <a:endParaRPr lang="en-US" dirty="0"/>
          </a:p>
          <a:p>
            <a:r>
              <a:rPr lang="en-US" dirty="0"/>
              <a:t>All other events are positive (P) or negative (N). The positive (P) event is an anomaly. The negative (N) is a legitimate data point.</a:t>
            </a:r>
          </a:p>
          <a:p>
            <a:endParaRPr lang="en-US" dirty="0"/>
          </a:p>
          <a:p>
            <a:r>
              <a:rPr lang="en-US" dirty="0"/>
              <a:t>The algorithm maximizes the distance between A and P while minimizing the distance between A and N.</a:t>
            </a:r>
          </a:p>
          <a:p>
            <a:endParaRPr lang="en-US" dirty="0"/>
          </a:p>
          <a:p>
            <a:r>
              <a:rPr lang="en-US"/>
              <a:t>In </a:t>
            </a:r>
            <a:r>
              <a:rPr lang="en-US" dirty="0"/>
              <a:t>real-time, the algorithms compute the distance between the event and anchor to predict whether the event is an anomaly or legitimate.</a:t>
            </a:r>
          </a:p>
        </p:txBody>
      </p:sp>
    </p:spTree>
    <p:extLst>
      <p:ext uri="{BB962C8B-B14F-4D97-AF65-F5344CB8AC3E}">
        <p14:creationId xmlns:p14="http://schemas.microsoft.com/office/powerpoint/2010/main" val="40644351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555C-0A16-9A2F-1DD7-6E965EBC9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54555-56D9-B866-BE07-8F95A6196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3000" b="0" dirty="0">
                <a:latin typeface="Arial" charset="0"/>
                <a:cs typeface="Arial" charset="0"/>
              </a:rPr>
              <a:t>Packet drop attacks put severe threats to Ad Hoc network performance and safety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Arial" charset="0"/>
                <a:cs typeface="Arial" charset="0"/>
              </a:rPr>
              <a:t>Directly impact the parameters such as packet delivery ratio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Arial" charset="0"/>
                <a:cs typeface="Arial" charset="0"/>
              </a:rPr>
              <a:t>Will impact security mechanisms such as distributed node behavior monitoring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Arial" charset="0"/>
                <a:cs typeface="Arial" charset="0"/>
              </a:rPr>
              <a:t>Different approaches have been proposed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Arial" charset="0"/>
                <a:cs typeface="Arial" charset="0"/>
              </a:rPr>
              <a:t>Vulnerable to collaborative attacks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Arial" charset="0"/>
                <a:cs typeface="Arial" charset="0"/>
              </a:rPr>
              <a:t>Have strong assumptions of the nodes</a:t>
            </a:r>
            <a:endParaRPr lang="en-US" altLang="en-US" sz="2600" b="0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49818-6E23-2648-84EA-A21701E3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41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Collaborative Attacks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8138" indent="-338138"/>
            <a:endParaRPr lang="en-US" altLang="en-US" sz="2800"/>
          </a:p>
          <a:p>
            <a:pPr marL="338138" indent="-338138" algn="ctr">
              <a:buNone/>
            </a:pPr>
            <a:r>
              <a:rPr lang="en-US" altLang="en-US" sz="2800" u="sng"/>
              <a:t>Informal definition:</a:t>
            </a:r>
            <a:r>
              <a:rPr lang="en-US" altLang="en-US" sz="2800"/>
              <a:t> </a:t>
            </a:r>
          </a:p>
          <a:p>
            <a:pPr marL="338138" indent="-338138" algn="ctr">
              <a:buNone/>
            </a:pPr>
            <a:endParaRPr lang="en-US" altLang="en-US" sz="2800"/>
          </a:p>
          <a:p>
            <a:pPr marL="338138" indent="-338138" algn="ctr">
              <a:buNone/>
            </a:pPr>
            <a:r>
              <a:rPr lang="en-US" altLang="en-US" sz="2800"/>
              <a:t>“Collaborative attacks (CA) occur when more than one attacker or running process synchronize their actions to disturb a target network”</a:t>
            </a:r>
          </a:p>
          <a:p>
            <a:pPr marL="338138" indent="-338138" algn="ctr">
              <a:buNone/>
            </a:pPr>
            <a:endParaRPr lang="en-US" altLang="en-US" sz="200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621356A7-B5B0-4810-91D5-5A2672D62D78}" type="slidenum">
              <a:rPr lang="en-US" altLang="en-US" sz="1000" b="0">
                <a:solidFill>
                  <a:srgbClr val="808080"/>
                </a:solidFill>
              </a:rPr>
              <a:pPr/>
              <a:t>3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3172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19B0CD-4AB7-4C48-849E-21BAD965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Statement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8B5B0-B47C-8D2E-7C32-4A27AE399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3000" b="0" dirty="0">
                <a:latin typeface="Arial" charset="0"/>
                <a:cs typeface="Arial" charset="0"/>
              </a:rPr>
              <a:t>Many research efforts focus on individual attackers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600" b="0" dirty="0">
                <a:latin typeface="Arial" charset="0"/>
                <a:cs typeface="Arial" charset="0"/>
              </a:rPr>
              <a:t>The effectiveness of detection methods will be weakened under collaborative attacks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600" b="0" dirty="0">
                <a:latin typeface="Arial" charset="0"/>
                <a:cs typeface="Arial" charset="0"/>
              </a:rPr>
              <a:t>E.g., in “watchdog”, multiple malicious nodes can provide fake evidences to support each other’s innocence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600" b="0" dirty="0">
                <a:latin typeface="Arial" charset="0"/>
                <a:cs typeface="Arial" charset="0"/>
              </a:rPr>
              <a:t>In wormhole and Sybil attacks, malicious nodes may share keys to hide their real identities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82D031-79FD-5A5E-BD50-812A2C77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25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70A86C-A425-218F-6664-E3DB5AAD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Statement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A6572-E8B4-FAC1-243E-34309DE9C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3200" b="0" dirty="0">
                <a:latin typeface="Arial" charset="0"/>
                <a:cs typeface="Arial" charset="0"/>
              </a:rPr>
              <a:t>We focus on collaborative packet drop attacks. Why?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Arial" charset="0"/>
                <a:cs typeface="Arial" charset="0"/>
              </a:rPr>
              <a:t>Secure and robust data delivery is a top priority for many applications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Arial" charset="0"/>
                <a:cs typeface="Arial" charset="0"/>
              </a:rPr>
              <a:t>The proposed approach can be achieved as a reactive method: reduce overhead during normal operations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Arial" charset="0"/>
                <a:cs typeface="Arial" charset="0"/>
              </a:rPr>
              <a:t>Can be applied in parallel to secure routing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05EC34-DD7B-9E5A-4FFC-AEB8403D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369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 txBox="1">
            <a:spLocks/>
          </p:cNvSpPr>
          <p:nvPr/>
        </p:nvSpPr>
        <p:spPr bwMode="auto">
          <a:xfrm>
            <a:off x="1981200" y="10668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altLang="en-US" b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56610E-FD43-1765-31E1-A02683E77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Related Work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FF1DB-8FE7-102D-40BC-4BB1894EB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  <a:cs typeface="Arial" charset="0"/>
              </a:rPr>
              <a:t>Detecting packet drop attacks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Audit based approaches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Whether or not the next hop forward the packets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Use both first hand and second hand evidences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Problems: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Energy consumption of eavesdropping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Can be cheated by directional antenna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Authenticity of the evidence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Incentive based approaches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Nuggets and credits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Multi-hop acknowledgement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38260-FC3F-438D-EA17-E44E10473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311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 txBox="1">
            <a:spLocks/>
          </p:cNvSpPr>
          <p:nvPr/>
        </p:nvSpPr>
        <p:spPr bwMode="auto">
          <a:xfrm>
            <a:off x="1981200" y="13716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altLang="en-US" sz="2000" b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35843" name="Title 1"/>
          <p:cNvSpPr txBox="1">
            <a:spLocks/>
          </p:cNvSpPr>
          <p:nvPr/>
        </p:nvSpPr>
        <p:spPr bwMode="auto">
          <a:xfrm>
            <a:off x="1524000" y="-4763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en-US" altLang="en-US" sz="4000" b="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881474-39C2-FEB2-F708-815667CC7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Related Work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A73CFB-A67E-9141-C6AC-830F627FC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  <a:cs typeface="Arial" charset="0"/>
              </a:rPr>
              <a:t>Collaborative attacks and detection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Classification of the collaborative attacks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Collusion attack model on secure routing protocols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Collaborative attacks on key management in MANET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Detection mechanisms: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Collaborative IDS systems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Ideas from immune systems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Byzantine behavior based detection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250D67-610F-E4D3-D6FC-427A7BE40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FB5D115-9E86-F32A-A54C-A69BBC5A0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REAct</a:t>
            </a:r>
            <a:r>
              <a:rPr lang="en-US" altLang="en-US" dirty="0"/>
              <a:t> system and Vulnerability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71614-3A0E-838F-43C4-CCB84084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 err="1">
                <a:latin typeface="Arial" charset="0"/>
                <a:cs typeface="Arial" charset="0"/>
              </a:rPr>
              <a:t>REAct</a:t>
            </a:r>
            <a:r>
              <a:rPr lang="en-US" altLang="en-US" sz="2800" b="0" dirty="0">
                <a:latin typeface="Arial" charset="0"/>
                <a:cs typeface="Arial" charset="0"/>
              </a:rPr>
              <a:t> system: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Proposed by researchers in Arizona, ACM </a:t>
            </a:r>
            <a:r>
              <a:rPr lang="en-US" altLang="en-US" b="0" dirty="0" err="1">
                <a:latin typeface="Arial" charset="0"/>
                <a:cs typeface="Arial" charset="0"/>
              </a:rPr>
              <a:t>WiSec</a:t>
            </a:r>
            <a:r>
              <a:rPr lang="en-US" altLang="en-US" b="0" dirty="0">
                <a:latin typeface="Arial" charset="0"/>
                <a:cs typeface="Arial" charset="0"/>
              </a:rPr>
              <a:t> 2009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Random audit based detector of packet drop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A reactive approach: will be activated only when something bad happens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Assumptions: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At least two node disjoint paths b/w any pair of nodes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Know the identity of the intermediate nodes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Pair-wise keys b/w the source and the intermediate nodes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B671C9-4830-9C6C-F103-A7F11F81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604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 txBox="1">
            <a:spLocks/>
          </p:cNvSpPr>
          <p:nvPr/>
        </p:nvSpPr>
        <p:spPr bwMode="auto">
          <a:xfrm>
            <a:off x="1981200" y="11430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altLang="en-US" b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37891" name="Title 1"/>
          <p:cNvSpPr txBox="1">
            <a:spLocks/>
          </p:cNvSpPr>
          <p:nvPr/>
        </p:nvSpPr>
        <p:spPr bwMode="auto">
          <a:xfrm>
            <a:off x="152400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en-US" altLang="en-US" sz="4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B6D67D-6712-604F-F896-51E2A781C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REAct</a:t>
            </a:r>
            <a:r>
              <a:rPr lang="en-US" altLang="en-US" dirty="0"/>
              <a:t> system and Vulnerability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FA6AD-5DA1-29E1-7E88-29E1D68E2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  <a:cs typeface="Arial" charset="0"/>
              </a:rPr>
              <a:t>Working procedure of </a:t>
            </a:r>
            <a:r>
              <a:rPr lang="en-US" altLang="en-US" sz="2800" b="0" dirty="0" err="1">
                <a:latin typeface="Arial" charset="0"/>
                <a:cs typeface="Arial" charset="0"/>
              </a:rPr>
              <a:t>REAct</a:t>
            </a:r>
            <a:endParaRPr lang="en-US" altLang="en-US" sz="2800" b="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Destination detects the drop in packet arriving rate and notifies the source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Source randomly selects an intermediate node and asks it to generate a behavioral proof of the received packets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Intermediate node constructs a bloom filter using these packets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Source compares the bloom filter to its own value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If match: the attacker is after the intermediate node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Otherwise, it is before the intermediate node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Repeat the procedure until the bad link is located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8AD4BF-C076-41C9-B64B-C1730D7E8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999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 txBox="1">
            <a:spLocks/>
          </p:cNvSpPr>
          <p:nvPr/>
        </p:nvSpPr>
        <p:spPr bwMode="auto">
          <a:xfrm>
            <a:off x="1981200" y="48768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latin typeface="Arial" charset="0"/>
                <a:cs typeface="Arial" charset="0"/>
              </a:rPr>
              <a:t>Example of </a:t>
            </a:r>
            <a:r>
              <a:rPr lang="en-US" altLang="en-US" sz="2000" b="0" dirty="0" err="1">
                <a:latin typeface="Arial" charset="0"/>
                <a:cs typeface="Arial" charset="0"/>
              </a:rPr>
              <a:t>REAct</a:t>
            </a:r>
            <a:r>
              <a:rPr lang="en-US" altLang="en-US" sz="2000" b="0" dirty="0">
                <a:latin typeface="Arial" charset="0"/>
                <a:cs typeface="Arial" charset="0"/>
              </a:rPr>
              <a:t>: the source selects n4 to be the first audited node. n4 generates the correct bloom filter, so the attacker is between n4 and D.</a:t>
            </a:r>
          </a:p>
        </p:txBody>
      </p:sp>
      <p:sp>
        <p:nvSpPr>
          <p:cNvPr id="38915" name="Title 1"/>
          <p:cNvSpPr txBox="1">
            <a:spLocks/>
          </p:cNvSpPr>
          <p:nvPr/>
        </p:nvSpPr>
        <p:spPr bwMode="auto">
          <a:xfrm>
            <a:off x="1524000" y="15180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en-US" altLang="en-US" sz="40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pic>
        <p:nvPicPr>
          <p:cNvPr id="38916" name="Picture 4" descr="Fi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1"/>
            <a:ext cx="7543800" cy="269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1CDDCB0-BC77-CE2A-1EDD-D2F57C6CD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REAct</a:t>
            </a:r>
            <a:r>
              <a:rPr lang="en-US" altLang="en-US" dirty="0"/>
              <a:t> system and vulnerability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0FFA95-86CE-32F5-52BC-39BE7972F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815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/>
          </p:cNvSpPr>
          <p:nvPr/>
        </p:nvSpPr>
        <p:spPr bwMode="auto">
          <a:xfrm>
            <a:off x="1981200" y="5017271"/>
            <a:ext cx="8229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latin typeface="Arial" charset="0"/>
                <a:cs typeface="Arial" charset="0"/>
              </a:rPr>
              <a:t>n1 and n4 are collusive attackers. n1 discards the packets but delivers the bloom filter to n4. Now the source will think that the attacker is between n4 and D.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latin typeface="Arial" charset="0"/>
                <a:cs typeface="Arial" charset="0"/>
              </a:rPr>
              <a:t>Why </a:t>
            </a:r>
            <a:r>
              <a:rPr lang="en-US" altLang="en-US" sz="2000" b="0" dirty="0" err="1">
                <a:latin typeface="Arial" charset="0"/>
                <a:cs typeface="Arial" charset="0"/>
              </a:rPr>
              <a:t>REAct</a:t>
            </a:r>
            <a:r>
              <a:rPr lang="en-US" altLang="en-US" sz="2000" b="0" dirty="0">
                <a:latin typeface="Arial" charset="0"/>
                <a:cs typeface="Arial" charset="0"/>
              </a:rPr>
              <a:t> is vulnerable to this attack: the source can verify the bloom filter, but not the generator of the filter.</a:t>
            </a:r>
          </a:p>
        </p:txBody>
      </p:sp>
      <p:sp>
        <p:nvSpPr>
          <p:cNvPr id="39939" name="Title 1"/>
          <p:cNvSpPr txBox="1">
            <a:spLocks/>
          </p:cNvSpPr>
          <p:nvPr/>
        </p:nvSpPr>
        <p:spPr bwMode="auto">
          <a:xfrm>
            <a:off x="1524000" y="152401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en-US" altLang="en-US" sz="40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pic>
        <p:nvPicPr>
          <p:cNvPr id="39940" name="Picture 5" descr="Fi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229" y="1417660"/>
            <a:ext cx="6638925" cy="32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9F4CA27-E791-F31A-A654-88029EE53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Collaborative attacks on </a:t>
            </a:r>
            <a:r>
              <a:rPr lang="en-US" altLang="en-US" dirty="0" err="1"/>
              <a:t>REAct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A3A422-6A5D-B482-A29A-CE54522E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412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 txBox="1">
            <a:spLocks/>
          </p:cNvSpPr>
          <p:nvPr/>
        </p:nvSpPr>
        <p:spPr bwMode="auto">
          <a:xfrm>
            <a:off x="1981200" y="13716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altLang="en-US" b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40963" name="Title 1"/>
          <p:cNvSpPr txBox="1">
            <a:spLocks/>
          </p:cNvSpPr>
          <p:nvPr/>
        </p:nvSpPr>
        <p:spPr bwMode="auto">
          <a:xfrm>
            <a:off x="1524000" y="93663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en-US" altLang="en-US" sz="4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E6354F-8173-DC32-5A5F-568D97D92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approach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5BA20-A134-C242-30C9-4E007AACC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  <a:cs typeface="Arial" charset="0"/>
              </a:rPr>
              <a:t>Assumptions: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Source shares a different secret key and a different random number with every intermediate node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All nodes in the network agree on a hash function </a:t>
            </a:r>
            <a:r>
              <a:rPr lang="en-US" altLang="en-US" b="0" i="1" dirty="0">
                <a:latin typeface="Arial" charset="0"/>
                <a:cs typeface="Arial" charset="0"/>
              </a:rPr>
              <a:t>h()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There are multiple attackers in the network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They share their secret keys and random numbers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Attackers have their own communication channel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  <a:cs typeface="Arial" charset="0"/>
              </a:rPr>
              <a:t>An attacker can impersonate other attackers</a:t>
            </a:r>
            <a:endParaRPr lang="en-US" altLang="en-US" b="0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EA739E-9163-47B6-E3B5-391D9569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919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 txBox="1">
            <a:spLocks/>
          </p:cNvSpPr>
          <p:nvPr/>
        </p:nvSpPr>
        <p:spPr bwMode="auto">
          <a:xfrm>
            <a:off x="1981200" y="11430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altLang="en-US" sz="2000" b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41987" name="Title 1"/>
          <p:cNvSpPr txBox="1">
            <a:spLocks/>
          </p:cNvSpPr>
          <p:nvPr/>
        </p:nvSpPr>
        <p:spPr bwMode="auto">
          <a:xfrm>
            <a:off x="1524000" y="-206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en-US" altLang="en-US" sz="4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5EEBB37-C892-C8E0-71AB-C0663F794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approach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F130E-68C0-EF22-2735-0E253C4A9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3600" b="0" dirty="0">
                <a:latin typeface="Arial" charset="0"/>
                <a:cs typeface="Arial" charset="0"/>
              </a:rPr>
              <a:t>Hash based approach: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Every node will add a fingerprint into the packet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b="0" dirty="0">
                <a:latin typeface="Arial" charset="0"/>
                <a:cs typeface="Arial" charset="0"/>
              </a:rPr>
              <a:t>	</a:t>
            </a:r>
            <a:r>
              <a:rPr lang="en-US" altLang="en-US" sz="2800" b="0" dirty="0" err="1">
                <a:latin typeface="Arial" charset="0"/>
                <a:cs typeface="Arial" charset="0"/>
              </a:rPr>
              <a:t>S1</a:t>
            </a:r>
            <a:r>
              <a:rPr lang="en-US" altLang="en-US" sz="2800" b="0" dirty="0">
                <a:latin typeface="Arial" charset="0"/>
                <a:cs typeface="Arial" charset="0"/>
              </a:rPr>
              <a:t> sends out the packet to </a:t>
            </a:r>
            <a:r>
              <a:rPr lang="en-US" altLang="en-US" sz="2800" b="0" dirty="0" err="1">
                <a:latin typeface="Arial" charset="0"/>
                <a:cs typeface="Arial" charset="0"/>
              </a:rPr>
              <a:t>n1</a:t>
            </a:r>
            <a:r>
              <a:rPr lang="en-US" altLang="en-US" sz="2800" b="0" dirty="0">
                <a:latin typeface="Arial" charset="0"/>
                <a:cs typeface="Arial" charset="0"/>
              </a:rPr>
              <a:t>:	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  <a:cs typeface="Arial" charset="0"/>
              </a:rPr>
              <a:t>		</a:t>
            </a:r>
            <a:r>
              <a:rPr lang="en-US" altLang="en-US" sz="2800" b="0" i="1" dirty="0">
                <a:latin typeface="Arial" charset="0"/>
              </a:rPr>
              <a:t>S </a:t>
            </a:r>
            <a:r>
              <a:rPr lang="en-US" altLang="en-US" sz="2800" b="0" dirty="0">
                <a:latin typeface="Arial" charset="0"/>
                <a:sym typeface="Wingdings" pitchFamily="2" charset="2"/>
              </a:rPr>
              <a:t></a:t>
            </a:r>
            <a:r>
              <a:rPr lang="en-US" altLang="en-US" sz="2800" b="0" i="1" dirty="0">
                <a:latin typeface="Arial" charset="0"/>
              </a:rPr>
              <a:t> </a:t>
            </a:r>
            <a:r>
              <a:rPr lang="en-US" altLang="en-US" sz="2800" b="0" i="1" dirty="0" err="1">
                <a:latin typeface="Arial" charset="0"/>
              </a:rPr>
              <a:t>n1</a:t>
            </a:r>
            <a:r>
              <a:rPr lang="en-US" altLang="en-US" sz="2800" b="0" dirty="0">
                <a:latin typeface="Arial" charset="0"/>
              </a:rPr>
              <a:t>: (</a:t>
            </a:r>
            <a:r>
              <a:rPr lang="en-US" altLang="en-US" sz="2800" b="0" i="1" dirty="0">
                <a:latin typeface="Arial" charset="0"/>
              </a:rPr>
              <a:t>S</a:t>
            </a:r>
            <a:r>
              <a:rPr lang="en-US" altLang="en-US" sz="2800" b="0" dirty="0">
                <a:latin typeface="Arial" charset="0"/>
              </a:rPr>
              <a:t>, </a:t>
            </a:r>
            <a:r>
              <a:rPr lang="en-US" altLang="en-US" sz="2800" b="0" i="1" dirty="0">
                <a:latin typeface="Arial" charset="0"/>
              </a:rPr>
              <a:t>D</a:t>
            </a:r>
            <a:r>
              <a:rPr lang="en-US" altLang="en-US" sz="2800" b="0" dirty="0">
                <a:latin typeface="Arial" charset="0"/>
              </a:rPr>
              <a:t>, data packet, random number </a:t>
            </a:r>
            <a:r>
              <a:rPr lang="en-US" altLang="en-US" sz="2800" b="0" i="1" dirty="0" err="1">
                <a:latin typeface="Arial" charset="0"/>
              </a:rPr>
              <a:t>t0</a:t>
            </a:r>
            <a:r>
              <a:rPr lang="en-US" altLang="en-US" sz="2800" b="0" dirty="0">
                <a:latin typeface="Arial" charset="0"/>
              </a:rPr>
              <a:t>) </a:t>
            </a:r>
          </a:p>
          <a:p>
            <a:pPr eaLnBrk="1" hangingPunct="1">
              <a:spcBef>
                <a:spcPct val="3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</a:rPr>
              <a:t>	Node </a:t>
            </a:r>
            <a:r>
              <a:rPr lang="en-US" altLang="en-US" sz="2800" b="0" i="1" dirty="0" err="1">
                <a:latin typeface="Arial" charset="0"/>
              </a:rPr>
              <a:t>n1</a:t>
            </a:r>
            <a:r>
              <a:rPr lang="en-US" altLang="en-US" sz="2800" b="0" dirty="0">
                <a:latin typeface="Arial" charset="0"/>
              </a:rPr>
              <a:t> will combine the received packet and its random number </a:t>
            </a:r>
            <a:r>
              <a:rPr lang="en-US" altLang="en-US" sz="2800" b="0" i="1" dirty="0" err="1">
                <a:latin typeface="Arial" charset="0"/>
              </a:rPr>
              <a:t>r1</a:t>
            </a:r>
            <a:r>
              <a:rPr lang="en-US" altLang="en-US" sz="2800" b="0" i="1" dirty="0">
                <a:latin typeface="Arial" charset="0"/>
              </a:rPr>
              <a:t> </a:t>
            </a:r>
            <a:r>
              <a:rPr lang="en-US" altLang="en-US" sz="2800" b="0" dirty="0">
                <a:latin typeface="Arial" charset="0"/>
              </a:rPr>
              <a:t>to calculate the new fingerprint: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</a:rPr>
              <a:t>		</a:t>
            </a:r>
            <a:r>
              <a:rPr lang="en-US" altLang="en-US" sz="2800" b="0" i="1" dirty="0" err="1">
                <a:latin typeface="Arial" charset="0"/>
              </a:rPr>
              <a:t>t1</a:t>
            </a:r>
            <a:r>
              <a:rPr lang="en-US" altLang="en-US" sz="2800" b="0" i="1" dirty="0">
                <a:latin typeface="Arial" charset="0"/>
              </a:rPr>
              <a:t> </a:t>
            </a:r>
            <a:r>
              <a:rPr lang="en-US" altLang="en-US" sz="2800" b="0" dirty="0">
                <a:latin typeface="Arial" charset="0"/>
              </a:rPr>
              <a:t>= h( </a:t>
            </a:r>
            <a:r>
              <a:rPr lang="en-US" altLang="en-US" sz="2800" b="0" i="1" dirty="0" err="1">
                <a:latin typeface="Arial" charset="0"/>
              </a:rPr>
              <a:t>r1</a:t>
            </a:r>
            <a:r>
              <a:rPr lang="en-US" altLang="en-US" sz="2800" b="0" i="1" dirty="0">
                <a:latin typeface="Arial" charset="0"/>
              </a:rPr>
              <a:t> </a:t>
            </a:r>
            <a:r>
              <a:rPr lang="en-US" altLang="en-US" sz="2800" b="0" dirty="0">
                <a:latin typeface="Arial" charset="0"/>
              </a:rPr>
              <a:t>|| </a:t>
            </a:r>
            <a:r>
              <a:rPr lang="en-US" altLang="en-US" sz="2800" b="0" i="1" dirty="0">
                <a:latin typeface="Arial" charset="0"/>
              </a:rPr>
              <a:t>S</a:t>
            </a:r>
            <a:r>
              <a:rPr lang="en-US" altLang="en-US" sz="2800" b="0" dirty="0">
                <a:latin typeface="Arial" charset="0"/>
              </a:rPr>
              <a:t> || </a:t>
            </a:r>
            <a:r>
              <a:rPr lang="en-US" altLang="en-US" sz="2800" b="0" i="1" dirty="0">
                <a:latin typeface="Arial" charset="0"/>
              </a:rPr>
              <a:t>D |</a:t>
            </a:r>
            <a:r>
              <a:rPr lang="en-US" altLang="en-US" sz="2800" b="0" dirty="0">
                <a:latin typeface="Arial" charset="0"/>
              </a:rPr>
              <a:t>| data packet || </a:t>
            </a:r>
            <a:r>
              <a:rPr lang="en-US" altLang="en-US" sz="2800" b="0" i="1" dirty="0" err="1">
                <a:latin typeface="Arial" charset="0"/>
              </a:rPr>
              <a:t>t0</a:t>
            </a:r>
            <a:r>
              <a:rPr lang="en-US" altLang="en-US" sz="2800" b="0" i="1" dirty="0">
                <a:latin typeface="Arial" charset="0"/>
              </a:rPr>
              <a:t> </a:t>
            </a:r>
            <a:r>
              <a:rPr lang="en-US" altLang="en-US" sz="2800" b="0" dirty="0">
                <a:latin typeface="Arial" charset="0"/>
              </a:rPr>
              <a:t>|| </a:t>
            </a:r>
            <a:r>
              <a:rPr lang="en-US" altLang="en-US" sz="2800" b="0" i="1" dirty="0" err="1">
                <a:latin typeface="Arial" charset="0"/>
              </a:rPr>
              <a:t>r1</a:t>
            </a:r>
            <a:r>
              <a:rPr lang="en-US" altLang="en-US" sz="2800" b="0" i="1" dirty="0">
                <a:latin typeface="Arial" charset="0"/>
              </a:rPr>
              <a:t> </a:t>
            </a:r>
            <a:r>
              <a:rPr lang="en-US" altLang="en-US" sz="2800" b="0" dirty="0">
                <a:latin typeface="Arial" charset="0"/>
              </a:rPr>
              <a:t>)	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</a:rPr>
              <a:t>		</a:t>
            </a:r>
            <a:r>
              <a:rPr lang="en-US" altLang="en-US" sz="2800" b="0" i="1" dirty="0" err="1">
                <a:latin typeface="Arial" charset="0"/>
              </a:rPr>
              <a:t>n1</a:t>
            </a:r>
            <a:r>
              <a:rPr lang="en-US" altLang="en-US" sz="2800" b="0" i="1" dirty="0">
                <a:latin typeface="Arial" charset="0"/>
              </a:rPr>
              <a:t> </a:t>
            </a:r>
            <a:r>
              <a:rPr lang="en-US" altLang="en-US" sz="2800" b="0" dirty="0">
                <a:latin typeface="Arial" charset="0"/>
                <a:sym typeface="Wingdings" pitchFamily="2" charset="2"/>
              </a:rPr>
              <a:t></a:t>
            </a:r>
            <a:r>
              <a:rPr lang="en-US" altLang="en-US" sz="2800" b="0" i="1" dirty="0">
                <a:latin typeface="Arial" charset="0"/>
              </a:rPr>
              <a:t> </a:t>
            </a:r>
            <a:r>
              <a:rPr lang="en-US" altLang="en-US" sz="2800" b="0" i="1" dirty="0" err="1">
                <a:latin typeface="Arial" charset="0"/>
              </a:rPr>
              <a:t>n2</a:t>
            </a:r>
            <a:r>
              <a:rPr lang="en-US" altLang="en-US" sz="2800" b="0" dirty="0">
                <a:latin typeface="Arial" charset="0"/>
              </a:rPr>
              <a:t>: (</a:t>
            </a:r>
            <a:r>
              <a:rPr lang="en-US" altLang="en-US" sz="2800" b="0" i="1" dirty="0">
                <a:latin typeface="Arial" charset="0"/>
              </a:rPr>
              <a:t>S</a:t>
            </a:r>
            <a:r>
              <a:rPr lang="en-US" altLang="en-US" sz="2800" b="0" dirty="0">
                <a:latin typeface="Arial" charset="0"/>
              </a:rPr>
              <a:t>, </a:t>
            </a:r>
            <a:r>
              <a:rPr lang="en-US" altLang="en-US" sz="2800" b="0" i="1" dirty="0">
                <a:latin typeface="Arial" charset="0"/>
              </a:rPr>
              <a:t>D</a:t>
            </a:r>
            <a:r>
              <a:rPr lang="en-US" altLang="en-US" sz="2800" b="0" dirty="0">
                <a:latin typeface="Arial" charset="0"/>
              </a:rPr>
              <a:t>, data packet, </a:t>
            </a:r>
            <a:r>
              <a:rPr lang="en-US" altLang="en-US" sz="2800" b="0" i="1" dirty="0" err="1">
                <a:latin typeface="Arial" charset="0"/>
              </a:rPr>
              <a:t>t1</a:t>
            </a:r>
            <a:r>
              <a:rPr lang="en-US" altLang="en-US" sz="2800" b="0" i="1" dirty="0">
                <a:latin typeface="Arial" charset="0"/>
              </a:rPr>
              <a:t> </a:t>
            </a:r>
            <a:r>
              <a:rPr lang="en-US" altLang="en-US" sz="2800" b="0" dirty="0">
                <a:latin typeface="Arial" charset="0"/>
              </a:rPr>
              <a:t>)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</a:rPr>
              <a:t>	The audited node will generate the bloom filter based on the data packets and the fingerprints</a:t>
            </a:r>
            <a:endParaRPr lang="en-US" altLang="en-US" sz="2800" b="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b="0" dirty="0">
                <a:latin typeface="Arial" charset="0"/>
                <a:cs typeface="Arial" charset="0"/>
              </a:rPr>
              <a:t>	</a:t>
            </a:r>
            <a:r>
              <a:rPr lang="en-US" altLang="en-US" sz="2800" b="0" dirty="0">
                <a:latin typeface="Arial" charset="0"/>
                <a:cs typeface="Arial" charset="0"/>
              </a:rPr>
              <a:t>The source will generate its own bloom filter and compare it to the value of the audited node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AB096-982D-B452-99BA-A79DFBDE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718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Collaborative Attacks (cont’d)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/>
            <a:r>
              <a:rPr lang="en-US" altLang="en-US" sz="2800" dirty="0"/>
              <a:t>Forms of collaborative attacks</a:t>
            </a:r>
          </a:p>
          <a:p>
            <a:pPr marL="863600" lvl="1" indent="-411163"/>
            <a:r>
              <a:rPr lang="en-US" altLang="en-US" sz="2400" dirty="0"/>
              <a:t>Multiple attacks occur when a system is disturbed by more than one attacker</a:t>
            </a:r>
          </a:p>
          <a:p>
            <a:pPr marL="863600" lvl="1" indent="-411163"/>
            <a:r>
              <a:rPr lang="en-US" altLang="en-US" sz="2400" dirty="0"/>
              <a:t>Attacks in quick sequences is another way to perpetrate CA by launching sequential disruptions in short intervals </a:t>
            </a:r>
          </a:p>
          <a:p>
            <a:pPr marL="863600" lvl="1" indent="-411163"/>
            <a:r>
              <a:rPr lang="en-US" altLang="en-US" sz="2400" dirty="0"/>
              <a:t>Attacks may concentrate on a group of nodes or spread to different group of nodes just for confusing the detection/prevention system in place</a:t>
            </a:r>
          </a:p>
          <a:p>
            <a:pPr marL="863600" lvl="1" indent="-411163"/>
            <a:r>
              <a:rPr lang="en-US" altLang="en-US" sz="2400" dirty="0"/>
              <a:t>Attacks may be long-lived or short-lived </a:t>
            </a:r>
          </a:p>
          <a:p>
            <a:pPr marL="863600" lvl="1" indent="-411163"/>
            <a:r>
              <a:rPr lang="en-US" altLang="en-US" sz="2400" dirty="0"/>
              <a:t>Collaborative attacks can be launched intentionally or accidentally</a:t>
            </a:r>
          </a:p>
          <a:p>
            <a:pPr marL="863600" lvl="1" indent="-411163"/>
            <a:r>
              <a:rPr lang="en-US" altLang="en-US" sz="2400" dirty="0"/>
              <a:t>Attacks on routing </a:t>
            </a:r>
          </a:p>
          <a:p>
            <a:pPr marL="863600" lvl="1" indent="-411163"/>
            <a:endParaRPr lang="en-US" altLang="en-US" sz="2400" dirty="0"/>
          </a:p>
          <a:p>
            <a:pPr marL="863600" lvl="1" indent="-411163"/>
            <a:endParaRPr lang="en-US" altLang="en-US" sz="2400" dirty="0"/>
          </a:p>
          <a:p>
            <a:pPr marL="338138" indent="-338138">
              <a:buNone/>
            </a:pPr>
            <a:endParaRPr lang="en-US" altLang="en-US" sz="2800" dirty="0"/>
          </a:p>
          <a:p>
            <a:pPr marL="338138" indent="-338138"/>
            <a:endParaRPr lang="en-US" altLang="en-US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AD43F084-692D-480A-A309-3D19556E779A}" type="slidenum">
              <a:rPr lang="en-US" altLang="en-US" sz="1000" b="0">
                <a:solidFill>
                  <a:srgbClr val="808080"/>
                </a:solidFill>
              </a:rPr>
              <a:pPr/>
              <a:t>4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6096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 txBox="1">
            <a:spLocks/>
          </p:cNvSpPr>
          <p:nvPr/>
        </p:nvSpPr>
        <p:spPr bwMode="auto">
          <a:xfrm>
            <a:off x="1981200" y="13716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altLang="en-US" b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3011" name="Title 1"/>
          <p:cNvSpPr txBox="1">
            <a:spLocks/>
          </p:cNvSpPr>
          <p:nvPr/>
        </p:nvSpPr>
        <p:spPr bwMode="auto">
          <a:xfrm>
            <a:off x="1524000" y="109537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en-US" altLang="en-US" sz="4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6119C83-4C03-96E3-B194-89F56B808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approach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FB2B4-9DE6-55A7-77C5-7583C5431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4000" b="0" dirty="0">
                <a:latin typeface="Arial" charset="0"/>
                <a:cs typeface="Arial" charset="0"/>
              </a:rPr>
              <a:t>Why our approach is safe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</a:rPr>
              <a:t>The node behavioral proofs in our proposed approach contain information from both the data packets and the intermediate nodes.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</a:rPr>
              <a:t>Theorem 1. If node </a:t>
            </a:r>
            <a:r>
              <a:rPr lang="en-US" altLang="en-US" b="0" i="1" dirty="0" err="1">
                <a:latin typeface="Arial" charset="0"/>
              </a:rPr>
              <a:t>ni</a:t>
            </a:r>
            <a:r>
              <a:rPr lang="en-US" altLang="en-US" b="0" dirty="0">
                <a:latin typeface="Arial" charset="0"/>
              </a:rPr>
              <a:t> correctly generates the value </a:t>
            </a:r>
            <a:r>
              <a:rPr lang="en-US" altLang="en-US" b="0" i="1" dirty="0" err="1">
                <a:latin typeface="Arial" charset="0"/>
              </a:rPr>
              <a:t>ti</a:t>
            </a:r>
            <a:r>
              <a:rPr lang="en-US" altLang="en-US" b="0" dirty="0">
                <a:latin typeface="Arial" charset="0"/>
              </a:rPr>
              <a:t>, then all innocent nodes in the path before </a:t>
            </a:r>
            <a:r>
              <a:rPr lang="en-US" altLang="en-US" b="0" i="1" dirty="0" err="1">
                <a:latin typeface="Arial" charset="0"/>
              </a:rPr>
              <a:t>ni</a:t>
            </a:r>
            <a:r>
              <a:rPr lang="en-US" altLang="en-US" b="0" dirty="0">
                <a:latin typeface="Arial" charset="0"/>
              </a:rPr>
              <a:t> (including </a:t>
            </a:r>
            <a:r>
              <a:rPr lang="en-US" altLang="en-US" b="0" i="1" dirty="0" err="1">
                <a:latin typeface="Arial" charset="0"/>
              </a:rPr>
              <a:t>ni</a:t>
            </a:r>
            <a:r>
              <a:rPr lang="en-US" altLang="en-US" b="0" dirty="0">
                <a:latin typeface="Arial" charset="0"/>
              </a:rPr>
              <a:t>) must have correctly received the data packet selected by </a:t>
            </a:r>
            <a:r>
              <a:rPr lang="en-US" altLang="en-US" b="0" i="1" dirty="0">
                <a:latin typeface="Arial" charset="0"/>
              </a:rPr>
              <a:t>S</a:t>
            </a:r>
            <a:r>
              <a:rPr lang="en-US" altLang="en-US" b="0" dirty="0">
                <a:latin typeface="Arial" charset="0"/>
              </a:rPr>
              <a:t>.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F5E013-D6A8-592C-E736-4161F106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957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 txBox="1">
            <a:spLocks/>
          </p:cNvSpPr>
          <p:nvPr/>
        </p:nvSpPr>
        <p:spPr bwMode="auto">
          <a:xfrm>
            <a:off x="1981200" y="13716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n-US" altLang="en-US" sz="2000" b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4035" name="Title 1"/>
          <p:cNvSpPr txBox="1">
            <a:spLocks/>
          </p:cNvSpPr>
          <p:nvPr/>
        </p:nvSpPr>
        <p:spPr bwMode="auto">
          <a:xfrm>
            <a:off x="152400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en-US" altLang="en-US" sz="4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2197B9-2832-0233-A63A-706EB4207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Proposed approach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58E71-E914-D7BD-5AC8-62F7ACF4B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latin typeface="Arial" charset="0"/>
                <a:cs typeface="Arial" charset="0"/>
              </a:rPr>
              <a:t>Why this approach is safe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</a:rPr>
              <a:t>The ordered hash calculations guarantee that any update, insertion, and deletion operations to the sequence of forwarding nodes will be detected. 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</a:rPr>
              <a:t>Therefore, we have: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</a:rPr>
              <a:t>if the behavioral proof passes the test of S, the suspicious set will be reduced to {</a:t>
            </a:r>
            <a:r>
              <a:rPr lang="en-US" altLang="en-US" sz="2000" b="0" i="1" dirty="0" err="1">
                <a:latin typeface="Arial" charset="0"/>
              </a:rPr>
              <a:t>ni</a:t>
            </a:r>
            <a:r>
              <a:rPr lang="en-US" altLang="en-US" sz="2000" b="0" i="1" dirty="0">
                <a:latin typeface="Arial" charset="0"/>
              </a:rPr>
              <a:t>, </a:t>
            </a:r>
            <a:r>
              <a:rPr lang="en-US" altLang="en-US" sz="2000" b="0" i="1" dirty="0" err="1">
                <a:latin typeface="Arial" charset="0"/>
              </a:rPr>
              <a:t>ni+1</a:t>
            </a:r>
            <a:r>
              <a:rPr lang="en-US" altLang="en-US" sz="2000" b="0" i="1" dirty="0">
                <a:latin typeface="Arial" charset="0"/>
              </a:rPr>
              <a:t>, ---, D</a:t>
            </a:r>
            <a:r>
              <a:rPr lang="en-US" altLang="en-US" sz="2000" b="0" dirty="0">
                <a:latin typeface="Arial" charset="0"/>
              </a:rPr>
              <a:t>}  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latin typeface="Arial" charset="0"/>
              </a:rPr>
              <a:t>if the behavioral proof fails the test of S, the suspicious set will be reduced to {S, </a:t>
            </a:r>
            <a:r>
              <a:rPr lang="en-US" altLang="en-US" sz="2000" b="0" dirty="0" err="1">
                <a:latin typeface="Arial" charset="0"/>
              </a:rPr>
              <a:t>n1</a:t>
            </a:r>
            <a:r>
              <a:rPr lang="en-US" altLang="en-US" sz="2000" b="0" dirty="0">
                <a:latin typeface="Arial" charset="0"/>
              </a:rPr>
              <a:t>, ---,  </a:t>
            </a:r>
            <a:r>
              <a:rPr lang="en-US" altLang="en-US" sz="2000" b="0" dirty="0" err="1">
                <a:latin typeface="Arial" charset="0"/>
              </a:rPr>
              <a:t>ni</a:t>
            </a:r>
            <a:r>
              <a:rPr lang="en-US" altLang="en-US" sz="2000" b="0" dirty="0">
                <a:latin typeface="Arial" charset="0"/>
              </a:rPr>
              <a:t>} 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25FBDE-E4E4-4314-00D4-1D2AA25B2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667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 txBox="1">
            <a:spLocks/>
          </p:cNvSpPr>
          <p:nvPr/>
        </p:nvSpPr>
        <p:spPr bwMode="auto">
          <a:xfrm>
            <a:off x="1981200" y="1219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dirty="0">
              <a:solidFill>
                <a:srgbClr val="00703C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40F8EE-8B89-E82B-8C21-2EB79BF6B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Discussion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879065-1A8B-04F7-6D9F-69551B579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Indistinguishable audit packets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The malicious node should not tell the difference between the data packets and audited packets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The source will attach a random number to every data packet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Reducing computation overhead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A hash function needs 20 machine cycles to process one byte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We can choose a part of the bytes in the packet to generate the fingerprint. In this way, we can balance the overhead and the detection capability</a:t>
            </a:r>
            <a:r>
              <a:rPr lang="en-US" altLang="en-US" dirty="0">
                <a:latin typeface="Arial" charset="0"/>
                <a:cs typeface="Arial" charset="0"/>
              </a:rPr>
              <a:t>.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454830-EC37-5EA2-4132-9355AEE19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250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 txBox="1">
            <a:spLocks/>
          </p:cNvSpPr>
          <p:nvPr/>
        </p:nvSpPr>
        <p:spPr bwMode="auto">
          <a:xfrm>
            <a:off x="1981200" y="1219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46083" name="Title 1"/>
          <p:cNvSpPr txBox="1">
            <a:spLocks/>
          </p:cNvSpPr>
          <p:nvPr/>
        </p:nvSpPr>
        <p:spPr bwMode="auto">
          <a:xfrm>
            <a:off x="1603513" y="-103187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endParaRPr lang="en-US" altLang="en-US" sz="4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567044-BD26-457D-9EE0-94F029726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Discussion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57EDC3-7189-20EF-D88D-D2524D3E2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Security of the proposed approach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</a:rPr>
              <a:t>The hash function is easy to compute: very hard to conduct DoS attacks on our approach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</a:rPr>
              <a:t>It is hard for attackers to generate fake fingerprint: they have to have a non-negligible advantage in breaking the hash function</a:t>
            </a:r>
            <a:endParaRPr lang="en-US" altLang="en-US" b="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The attackers will adjust their behavior to avoid detection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The source may choose multiple nodes to be audited at the same time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The source should adopt a random pattern to determine the audited nodes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0FC5F1-4CA9-6B6D-4961-06EE0D4D5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2164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Dealing with Collaborative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F8692-0960-C5E4-53F6-61EF8838F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</a:rPr>
              <a:t>Earlier approach is vulnerable to collaborative attacks</a:t>
            </a:r>
            <a:endParaRPr lang="en-US" altLang="en-US" b="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Propose a new mechanism for nodes to generate behavioral proofs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latin typeface="Arial" charset="0"/>
                <a:cs typeface="Arial" charset="0"/>
              </a:rPr>
              <a:t>Hash based packet commitment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latin typeface="Arial" charset="0"/>
                <a:cs typeface="Arial" charset="0"/>
              </a:rPr>
              <a:t>Contain both contents of the packets and information of the forwarding paths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latin typeface="Arial" charset="0"/>
                <a:cs typeface="Arial" charset="0"/>
              </a:rPr>
              <a:t>Introduce limited computation and communication overhead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Arial" charset="0"/>
                <a:cs typeface="Arial" charset="0"/>
              </a:rPr>
              <a:t>Extensions: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latin typeface="Arial" charset="0"/>
                <a:cs typeface="Arial" charset="0"/>
              </a:rPr>
              <a:t>Investigate other collaborative attacks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latin typeface="Arial" charset="0"/>
                <a:cs typeface="Arial" charset="0"/>
              </a:rPr>
              <a:t>Integrate our detection method with secure routing protocols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694D95-F2CC-F0E8-FAD9-72F3ECDFA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01552-2763-1143-A7B7-6F2EAFD7AC70}" type="slidenum">
              <a:rPr lang="en-US" smtClean="0"/>
              <a:t>44</a:t>
            </a:fld>
            <a:endParaRPr lang="en-US"/>
          </a:p>
        </p:txBody>
      </p:sp>
      <p:sp>
        <p:nvSpPr>
          <p:cNvPr id="47107" name="Content Placeholder 2"/>
          <p:cNvSpPr txBox="1">
            <a:spLocks/>
          </p:cNvSpPr>
          <p:nvPr/>
        </p:nvSpPr>
        <p:spPr bwMode="auto">
          <a:xfrm>
            <a:off x="1981200" y="1219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2200" b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Collaborative Attacks (cont’d)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8138" indent="-338138"/>
            <a:r>
              <a:rPr lang="en-US" altLang="en-US" sz="2800" dirty="0"/>
              <a:t>Open issues</a:t>
            </a:r>
          </a:p>
          <a:p>
            <a:pPr marL="863600" lvl="1" indent="-411163"/>
            <a:r>
              <a:rPr lang="en-US" altLang="en-US" sz="2400" dirty="0"/>
              <a:t>Comprehensive understanding of the coordination among attacks and/or the collaboration among various attackers</a:t>
            </a:r>
          </a:p>
          <a:p>
            <a:pPr marL="863600" lvl="1" indent="-411163"/>
            <a:r>
              <a:rPr lang="en-US" altLang="en-US" sz="2400" dirty="0"/>
              <a:t>Characterization and Modeling of CAs</a:t>
            </a:r>
          </a:p>
          <a:p>
            <a:pPr marL="863600" lvl="1" indent="-411163"/>
            <a:r>
              <a:rPr lang="en-US" altLang="en-US" sz="2400" dirty="0"/>
              <a:t>Intrusion Detection Systems (IDS) capable of correlating CAs</a:t>
            </a:r>
          </a:p>
          <a:p>
            <a:pPr marL="863600" lvl="1" indent="-411163"/>
            <a:r>
              <a:rPr lang="en-US" altLang="en-US" sz="2400" dirty="0"/>
              <a:t>Coordinated prevention/defense mechanisms</a:t>
            </a:r>
          </a:p>
          <a:p>
            <a:pPr marL="863600" lvl="1" indent="-411163">
              <a:buNone/>
            </a:pPr>
            <a:endParaRPr lang="en-US" altLang="en-US" sz="2400" dirty="0"/>
          </a:p>
          <a:p>
            <a:pPr marL="338138" indent="-338138">
              <a:buNone/>
            </a:pPr>
            <a:endParaRPr lang="en-US" altLang="en-US" sz="2800" dirty="0"/>
          </a:p>
          <a:p>
            <a:pPr marL="338138" indent="-338138"/>
            <a:endParaRPr lang="en-US" altLang="en-US" dirty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D22FF7AA-5D84-44C0-B8B5-D805EDE3B187}" type="slidenum">
              <a:rPr lang="en-US" altLang="en-US" sz="1000" b="0">
                <a:solidFill>
                  <a:srgbClr val="808080"/>
                </a:solidFill>
              </a:rPr>
              <a:pPr/>
              <a:t>5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4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Collaborative Attacks (cont’d)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/>
            <a:r>
              <a:rPr lang="en-US" altLang="zh-CN" sz="2800">
                <a:ea typeface="宋体" pitchFamily="2" charset="-122"/>
              </a:rPr>
              <a:t>From a low-level technical point of view, attacks can be categorized into:</a:t>
            </a:r>
          </a:p>
          <a:p>
            <a:pPr marL="863600" lvl="1" indent="-411163"/>
            <a:r>
              <a:rPr lang="en-US" altLang="zh-CN" sz="2400">
                <a:ea typeface="宋体" pitchFamily="2" charset="-122"/>
              </a:rPr>
              <a:t>Attacks that may overshadow (cover) each other</a:t>
            </a:r>
          </a:p>
          <a:p>
            <a:pPr marL="863600" lvl="1" indent="-411163"/>
            <a:r>
              <a:rPr lang="en-US" altLang="zh-CN" sz="2400">
                <a:ea typeface="宋体" pitchFamily="2" charset="-122"/>
              </a:rPr>
              <a:t>Attacks that may diminish the effects of others</a:t>
            </a:r>
          </a:p>
          <a:p>
            <a:pPr marL="863600" lvl="1" indent="-411163"/>
            <a:r>
              <a:rPr lang="en-US" altLang="zh-CN" sz="2400">
                <a:ea typeface="宋体" pitchFamily="2" charset="-122"/>
              </a:rPr>
              <a:t>Attacks that interfere with each other</a:t>
            </a:r>
          </a:p>
          <a:p>
            <a:pPr marL="863600" lvl="1" indent="-411163"/>
            <a:r>
              <a:rPr lang="en-US" altLang="zh-CN" sz="2400">
                <a:ea typeface="宋体" pitchFamily="2" charset="-122"/>
              </a:rPr>
              <a:t>Attacks that may expose other attacks</a:t>
            </a:r>
          </a:p>
          <a:p>
            <a:pPr marL="863600" lvl="1" indent="-411163"/>
            <a:r>
              <a:rPr lang="en-US" altLang="zh-CN" sz="2400">
                <a:ea typeface="宋体" pitchFamily="2" charset="-122"/>
              </a:rPr>
              <a:t>Attacks that may be launched in sequence</a:t>
            </a:r>
          </a:p>
          <a:p>
            <a:pPr marL="863600" lvl="1" indent="-411163"/>
            <a:r>
              <a:rPr lang="en-US" altLang="zh-CN" sz="2400">
                <a:ea typeface="宋体" pitchFamily="2" charset="-122"/>
              </a:rPr>
              <a:t>Attacks that may target different areas of the network</a:t>
            </a:r>
          </a:p>
          <a:p>
            <a:pPr marL="863600" lvl="1" indent="-411163"/>
            <a:r>
              <a:rPr lang="en-US" altLang="zh-CN" sz="2400">
                <a:ea typeface="宋体" pitchFamily="2" charset="-122"/>
              </a:rPr>
              <a:t>Attacks that are just below the threshold of detection but persist in large numbers</a:t>
            </a:r>
            <a:endParaRPr lang="en-US" altLang="en-US" sz="2400"/>
          </a:p>
          <a:p>
            <a:pPr marL="863600" lvl="1" indent="-411163">
              <a:buNone/>
            </a:pPr>
            <a:endParaRPr lang="en-US" altLang="en-US" sz="2400"/>
          </a:p>
          <a:p>
            <a:pPr marL="338138" indent="-338138">
              <a:buNone/>
            </a:pPr>
            <a:endParaRPr lang="en-US" altLang="en-US" sz="2800"/>
          </a:p>
          <a:p>
            <a:pPr marL="338138" indent="-338138"/>
            <a:endParaRPr lang="en-US" altLang="en-US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5EB02C26-C4A8-4037-AC4C-F71B609ED8E5}" type="slidenum">
              <a:rPr lang="en-US" altLang="en-US" sz="1000" b="0">
                <a:solidFill>
                  <a:srgbClr val="808080"/>
                </a:solidFill>
              </a:rPr>
              <a:pPr/>
              <a:t>6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90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Examples of Attacks that can Collaborate 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/>
            <a:r>
              <a:rPr lang="en-US" altLang="en-US" sz="2800"/>
              <a:t>Denial-of-Messages (DoM) attacks</a:t>
            </a:r>
          </a:p>
          <a:p>
            <a:pPr marL="338138" indent="-338138"/>
            <a:r>
              <a:rPr lang="en-US" altLang="en-US" sz="2800"/>
              <a:t>Blackhole attacks</a:t>
            </a:r>
          </a:p>
          <a:p>
            <a:pPr marL="338138" indent="-338138"/>
            <a:r>
              <a:rPr lang="en-US" altLang="en-US" sz="2800"/>
              <a:t>Wormhole attacks</a:t>
            </a:r>
          </a:p>
          <a:p>
            <a:pPr marL="338138" indent="-338138"/>
            <a:r>
              <a:rPr lang="en-US" altLang="en-US" sz="2800"/>
              <a:t>Replication attacks</a:t>
            </a:r>
          </a:p>
          <a:p>
            <a:pPr marL="338138" indent="-338138"/>
            <a:r>
              <a:rPr lang="en-US" altLang="en-US" sz="2800"/>
              <a:t>Sybil attacks</a:t>
            </a:r>
          </a:p>
          <a:p>
            <a:pPr marL="338138" indent="-338138"/>
            <a:r>
              <a:rPr lang="en-US" altLang="en-US" sz="2800"/>
              <a:t>Rushing attacks</a:t>
            </a:r>
          </a:p>
          <a:p>
            <a:pPr marL="338138" indent="-338138"/>
            <a:r>
              <a:rPr lang="en-US" altLang="zh-CN" sz="2800">
                <a:ea typeface="宋体" pitchFamily="2" charset="-122"/>
              </a:rPr>
              <a:t>Malicious flooding</a:t>
            </a:r>
            <a:endParaRPr lang="en-US" altLang="en-US" sz="2800"/>
          </a:p>
          <a:p>
            <a:pPr marL="338138" indent="-338138"/>
            <a:endParaRPr lang="en-US" altLang="en-US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797DAFB2-D08B-4B17-A60E-1917FD8D9536}" type="slidenum">
              <a:rPr lang="en-US" altLang="en-US" sz="1000" b="0">
                <a:solidFill>
                  <a:srgbClr val="808080"/>
                </a:solidFill>
              </a:rPr>
              <a:pPr/>
              <a:t>7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6096000" y="2374017"/>
            <a:ext cx="4137025" cy="1200329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dirty="0">
                <a:solidFill>
                  <a:srgbClr val="CC3300"/>
                </a:solidFill>
              </a:rPr>
              <a:t>We are investigating the interactions among these forms of attacks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6016626" y="4122738"/>
            <a:ext cx="439261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b="0"/>
              <a:t>Example of probably</a:t>
            </a:r>
          </a:p>
          <a:p>
            <a:r>
              <a:rPr lang="en-US" altLang="en-US"/>
              <a:t>incompatible</a:t>
            </a:r>
            <a:r>
              <a:rPr lang="en-US" altLang="en-US" b="0"/>
              <a:t> attacks:</a:t>
            </a:r>
          </a:p>
          <a:p>
            <a:endParaRPr lang="en-US" altLang="en-US" b="0"/>
          </a:p>
          <a:p>
            <a:r>
              <a:rPr lang="en-US" altLang="en-US"/>
              <a:t>Wormhole</a:t>
            </a:r>
            <a:r>
              <a:rPr lang="en-US" altLang="en-US" b="0"/>
              <a:t> attacks need fast connections, but </a:t>
            </a:r>
            <a:r>
              <a:rPr lang="en-US" altLang="en-US"/>
              <a:t>DoM</a:t>
            </a:r>
            <a:r>
              <a:rPr lang="en-US" altLang="en-US" b="0"/>
              <a:t> attacks reduce bandwidth!</a:t>
            </a:r>
          </a:p>
        </p:txBody>
      </p:sp>
    </p:spTree>
    <p:extLst>
      <p:ext uri="{BB962C8B-B14F-4D97-AF65-F5344CB8AC3E}">
        <p14:creationId xmlns:p14="http://schemas.microsoft.com/office/powerpoint/2010/main" val="424059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Current Proposed Solutions 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/>
            <a:r>
              <a:rPr lang="en-US" altLang="en-US" sz="2800" dirty="0" err="1"/>
              <a:t>Blackhole</a:t>
            </a:r>
            <a:r>
              <a:rPr lang="en-US" altLang="en-US" sz="2800" dirty="0"/>
              <a:t> attack detection</a:t>
            </a:r>
          </a:p>
          <a:p>
            <a:pPr marL="863600" lvl="1" indent="-411163"/>
            <a:r>
              <a:rPr lang="en-US" altLang="en-US" sz="2400" dirty="0"/>
              <a:t>Reverse Labeling Restriction (RLR)</a:t>
            </a:r>
          </a:p>
          <a:p>
            <a:pPr marL="338138" indent="-338138"/>
            <a:r>
              <a:rPr lang="en-US" altLang="zh-CN" sz="2800" dirty="0">
                <a:ea typeface="宋体" pitchFamily="2" charset="-122"/>
              </a:rPr>
              <a:t>Wormhole Attacks: defense mechanism</a:t>
            </a:r>
          </a:p>
          <a:p>
            <a:pPr marL="863600" lvl="1" indent="-411163"/>
            <a:r>
              <a:rPr lang="en-US" altLang="zh-CN" sz="2400" dirty="0">
                <a:ea typeface="宋体" pitchFamily="2" charset="-122"/>
              </a:rPr>
              <a:t>E2E detector and Cell-based Open Tunnel Avoidance (COTA)</a:t>
            </a:r>
          </a:p>
          <a:p>
            <a:pPr marL="338138" indent="-338138"/>
            <a:r>
              <a:rPr lang="en-US" altLang="en-US" sz="2800" dirty="0"/>
              <a:t>Sybil Attack detection</a:t>
            </a:r>
          </a:p>
          <a:p>
            <a:pPr marL="863600" lvl="1" indent="-411163"/>
            <a:r>
              <a:rPr lang="en-US" altLang="en-US" sz="2400" dirty="0"/>
              <a:t>Light-weight method based on hierarchical architecture </a:t>
            </a:r>
            <a:endParaRPr lang="en-US" altLang="en-US" sz="2400" dirty="0">
              <a:solidFill>
                <a:srgbClr val="CC3300"/>
              </a:solidFill>
            </a:endParaRPr>
          </a:p>
          <a:p>
            <a:pPr marL="338138" indent="-338138"/>
            <a:r>
              <a:rPr lang="en-US" altLang="en-US" sz="2800" dirty="0"/>
              <a:t>Modeling Collaborative Attacks using Causal Model</a:t>
            </a:r>
          </a:p>
          <a:p>
            <a:pPr marL="338138" indent="-338138"/>
            <a:r>
              <a:rPr lang="en-US" altLang="en-US" sz="2800" dirty="0"/>
              <a:t>Detecting Collaboration using Machine Learning</a:t>
            </a:r>
          </a:p>
          <a:p>
            <a:pPr marL="338138" indent="-338138"/>
            <a:endParaRPr lang="en-US" altLang="en-US" sz="2800" dirty="0"/>
          </a:p>
          <a:p>
            <a:pPr marL="338138" indent="-338138"/>
            <a:endParaRPr lang="en-US" alt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EFDA918E-06BF-4230-98A1-5539D67C6EC8}" type="slidenum">
              <a:rPr lang="en-US" altLang="en-US" sz="1000" b="0">
                <a:solidFill>
                  <a:srgbClr val="808080"/>
                </a:solidFill>
              </a:rPr>
              <a:pPr/>
              <a:t>8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00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7A13-D90A-2094-D81E-9F8E7A903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example: blackhole attack and wormhole attack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19717-BF22-29CA-374E-B3175B8EC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attacker aims to attract as many packets as possible</a:t>
            </a:r>
          </a:p>
          <a:p>
            <a:pPr lvl="1"/>
            <a:r>
              <a:rPr lang="en-US" dirty="0"/>
              <a:t>to extract information about the system by packet inspection</a:t>
            </a:r>
          </a:p>
          <a:p>
            <a:pPr lvl="1"/>
            <a:r>
              <a:rPr lang="en-US" dirty="0"/>
              <a:t>or, to selectively drop the packets</a:t>
            </a:r>
          </a:p>
          <a:p>
            <a:r>
              <a:rPr lang="en-US" dirty="0"/>
              <a:t>The goal is achieved by blackhole attack - wormhole attack collaboration</a:t>
            </a:r>
          </a:p>
        </p:txBody>
      </p:sp>
      <p:pic>
        <p:nvPicPr>
          <p:cNvPr id="4" name="pasted-movie.png" descr="pasted-movie.png">
            <a:extLst>
              <a:ext uri="{FF2B5EF4-FFF2-40B4-BE49-F238E27FC236}">
                <a16:creationId xmlns:a16="http://schemas.microsoft.com/office/drawing/2014/main" id="{4644CD59-F774-92D5-BFE2-59227E9A43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228" t="4330" r="7021" b="28065"/>
          <a:stretch>
            <a:fillRect/>
          </a:stretch>
        </p:blipFill>
        <p:spPr>
          <a:xfrm>
            <a:off x="5024170" y="4534930"/>
            <a:ext cx="3907006" cy="232307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2845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2676</Words>
  <Application>Microsoft Macintosh PowerPoint</Application>
  <PresentationFormat>Widescreen</PresentationFormat>
  <Paragraphs>319</Paragraphs>
  <Slides>44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0" baseType="lpstr">
      <vt:lpstr>Arial</vt:lpstr>
      <vt:lpstr>Calibri</vt:lpstr>
      <vt:lpstr>Calibri Light</vt:lpstr>
      <vt:lpstr>Consolas</vt:lpstr>
      <vt:lpstr>Tahoma</vt:lpstr>
      <vt:lpstr>office theme</vt:lpstr>
      <vt:lpstr>COLLABORATIVE ATTACKS AND DEFENSE</vt:lpstr>
      <vt:lpstr>Trusted Router and Protection Against Collaborative Attacks</vt:lpstr>
      <vt:lpstr>Collaborative Attacks</vt:lpstr>
      <vt:lpstr>Collaborative Attacks (cont’d)</vt:lpstr>
      <vt:lpstr>Collaborative Attacks (cont’d)</vt:lpstr>
      <vt:lpstr>Collaborative Attacks (cont’d)</vt:lpstr>
      <vt:lpstr>Examples of Attacks that can Collaborate </vt:lpstr>
      <vt:lpstr>Current Proposed Solutions </vt:lpstr>
      <vt:lpstr>An example: blackhole attack and wormhole attack collaboration</vt:lpstr>
      <vt:lpstr>An example: blackhole attack and wormhole attack collaboration (cont’d)</vt:lpstr>
      <vt:lpstr>Modeling collaborative attacks with causal graph model</vt:lpstr>
      <vt:lpstr>Modeling collaborative attacks with causal graph model</vt:lpstr>
      <vt:lpstr>A defense strategy consists of multiple defensive events</vt:lpstr>
      <vt:lpstr>Defensive events collaborating to interfere with Attack events</vt:lpstr>
      <vt:lpstr>Graphs for blockhole attacks and wormhole attacks</vt:lpstr>
      <vt:lpstr>Defend against single attacks by detecting abnormal events</vt:lpstr>
      <vt:lpstr>Defend against single attacks by detecting abnormal events (cont’d)</vt:lpstr>
      <vt:lpstr>Modeling and detecting collaborative attacks</vt:lpstr>
      <vt:lpstr>Evaluate the detection and defend mechanisms with ns3</vt:lpstr>
      <vt:lpstr>Follow-up research questions</vt:lpstr>
      <vt:lpstr>Why to use Machine Learning</vt:lpstr>
      <vt:lpstr>Hidden Markov Model</vt:lpstr>
      <vt:lpstr>Hidden Markov Model</vt:lpstr>
      <vt:lpstr>How Hidden Markov Model works?</vt:lpstr>
      <vt:lpstr>Utilizing LSTM (Long Short-Term Memory) Network</vt:lpstr>
      <vt:lpstr>How can LSTM work</vt:lpstr>
      <vt:lpstr>Contrastive Learning</vt:lpstr>
      <vt:lpstr>How does Contrastive Learning work?</vt:lpstr>
      <vt:lpstr>Problem Statement</vt:lpstr>
      <vt:lpstr>Problem Statement</vt:lpstr>
      <vt:lpstr>Problem Statement</vt:lpstr>
      <vt:lpstr>Related Work</vt:lpstr>
      <vt:lpstr>Related Work</vt:lpstr>
      <vt:lpstr>REAct system and Vulnerability</vt:lpstr>
      <vt:lpstr>REAct system and Vulnerability</vt:lpstr>
      <vt:lpstr>REAct system and vulnerability</vt:lpstr>
      <vt:lpstr>Collaborative attacks on REAct</vt:lpstr>
      <vt:lpstr>Proposed approach</vt:lpstr>
      <vt:lpstr>Proposed approach</vt:lpstr>
      <vt:lpstr>Proposed approach</vt:lpstr>
      <vt:lpstr>Proposed approach</vt:lpstr>
      <vt:lpstr>Discussion</vt:lpstr>
      <vt:lpstr>Discussion</vt:lpstr>
      <vt:lpstr>Dealing with Collaborative Attacks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Liu, Zizheng</cp:lastModifiedBy>
  <cp:revision>130</cp:revision>
  <dcterms:created xsi:type="dcterms:W3CDTF">2023-11-05T23:03:01Z</dcterms:created>
  <dcterms:modified xsi:type="dcterms:W3CDTF">2025-04-18T16:30:03Z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7606f69-b0ae-4874-be30-7d43a3c7be10_Enabled">
    <vt:lpwstr>true</vt:lpwstr>
  </property>
  <property fmtid="{D5CDD505-2E9C-101B-9397-08002B2CF9AE}" pid="3" name="MSIP_Label_f7606f69-b0ae-4874-be30-7d43a3c7be10_SetDate">
    <vt:lpwstr>2025-04-16T20:50:51Z</vt:lpwstr>
  </property>
  <property fmtid="{D5CDD505-2E9C-101B-9397-08002B2CF9AE}" pid="4" name="MSIP_Label_f7606f69-b0ae-4874-be30-7d43a3c7be10_Method">
    <vt:lpwstr>Standard</vt:lpwstr>
  </property>
  <property fmtid="{D5CDD505-2E9C-101B-9397-08002B2CF9AE}" pid="5" name="MSIP_Label_f7606f69-b0ae-4874-be30-7d43a3c7be10_Name">
    <vt:lpwstr>defa4170-0d19-0005-0001-bc88714345d2</vt:lpwstr>
  </property>
  <property fmtid="{D5CDD505-2E9C-101B-9397-08002B2CF9AE}" pid="6" name="MSIP_Label_f7606f69-b0ae-4874-be30-7d43a3c7be10_SiteId">
    <vt:lpwstr>4130bd39-7c53-419c-b1e5-8758d6d63f21</vt:lpwstr>
  </property>
  <property fmtid="{D5CDD505-2E9C-101B-9397-08002B2CF9AE}" pid="7" name="MSIP_Label_f7606f69-b0ae-4874-be30-7d43a3c7be10_ActionId">
    <vt:lpwstr>5d6d1745-a3d9-4e9e-917c-cac4be61a809</vt:lpwstr>
  </property>
  <property fmtid="{D5CDD505-2E9C-101B-9397-08002B2CF9AE}" pid="8" name="MSIP_Label_f7606f69-b0ae-4874-be30-7d43a3c7be10_ContentBits">
    <vt:lpwstr>0</vt:lpwstr>
  </property>
</Properties>
</file>