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91" r:id="rId2"/>
    <p:sldId id="294" r:id="rId3"/>
    <p:sldId id="295" r:id="rId4"/>
    <p:sldId id="318" r:id="rId5"/>
    <p:sldId id="304" r:id="rId6"/>
    <p:sldId id="321" r:id="rId7"/>
    <p:sldId id="292" r:id="rId8"/>
    <p:sldId id="293" r:id="rId9"/>
    <p:sldId id="296" r:id="rId10"/>
    <p:sldId id="297" r:id="rId11"/>
    <p:sldId id="298" r:id="rId12"/>
    <p:sldId id="320" r:id="rId13"/>
    <p:sldId id="299" r:id="rId14"/>
    <p:sldId id="300" r:id="rId15"/>
    <p:sldId id="301" r:id="rId16"/>
    <p:sldId id="302" r:id="rId17"/>
    <p:sldId id="319" r:id="rId18"/>
    <p:sldId id="303" r:id="rId19"/>
    <p:sldId id="326" r:id="rId20"/>
    <p:sldId id="257" r:id="rId21"/>
    <p:sldId id="258" r:id="rId22"/>
    <p:sldId id="259" r:id="rId23"/>
    <p:sldId id="305" r:id="rId24"/>
    <p:sldId id="306" r:id="rId25"/>
    <p:sldId id="307" r:id="rId26"/>
    <p:sldId id="260" r:id="rId27"/>
    <p:sldId id="261" r:id="rId28"/>
    <p:sldId id="262" r:id="rId29"/>
    <p:sldId id="327" r:id="rId30"/>
    <p:sldId id="328" r:id="rId31"/>
    <p:sldId id="329" r:id="rId32"/>
    <p:sldId id="265" r:id="rId33"/>
    <p:sldId id="266" r:id="rId34"/>
    <p:sldId id="267" r:id="rId35"/>
    <p:sldId id="268" r:id="rId36"/>
    <p:sldId id="269" r:id="rId37"/>
    <p:sldId id="270" r:id="rId38"/>
    <p:sldId id="308" r:id="rId39"/>
    <p:sldId id="309" r:id="rId40"/>
    <p:sldId id="310" r:id="rId41"/>
    <p:sldId id="311" r:id="rId42"/>
    <p:sldId id="322" r:id="rId43"/>
    <p:sldId id="323" r:id="rId44"/>
    <p:sldId id="324" r:id="rId45"/>
    <p:sldId id="315" r:id="rId46"/>
    <p:sldId id="316" r:id="rId47"/>
    <p:sldId id="317" r:id="rId48"/>
    <p:sldId id="272" r:id="rId49"/>
    <p:sldId id="273" r:id="rId50"/>
    <p:sldId id="275" r:id="rId51"/>
    <p:sldId id="276" r:id="rId52"/>
    <p:sldId id="277" r:id="rId53"/>
    <p:sldId id="278" r:id="rId54"/>
    <p:sldId id="279" r:id="rId55"/>
    <p:sldId id="280" r:id="rId56"/>
    <p:sldId id="281" r:id="rId57"/>
    <p:sldId id="282" r:id="rId58"/>
    <p:sldId id="283" r:id="rId59"/>
    <p:sldId id="284" r:id="rId60"/>
    <p:sldId id="285" r:id="rId61"/>
    <p:sldId id="287" r:id="rId62"/>
    <p:sldId id="288" r:id="rId63"/>
    <p:sldId id="325" r:id="rId64"/>
    <p:sldId id="28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6" y="-8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elin:Desktop:composition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S1</c:v>
          </c:tx>
          <c:marker>
            <c:symbol val="none"/>
          </c:marker>
          <c:val>
            <c:numRef>
              <c:f>Sheet1!$A$2:$A$15</c:f>
              <c:numCache>
                <c:formatCode>General</c:formatCode>
                <c:ptCount val="14"/>
                <c:pt idx="0">
                  <c:v>10.0</c:v>
                </c:pt>
                <c:pt idx="1">
                  <c:v>12.0</c:v>
                </c:pt>
                <c:pt idx="2">
                  <c:v>15.0</c:v>
                </c:pt>
                <c:pt idx="3">
                  <c:v>10.0</c:v>
                </c:pt>
                <c:pt idx="4">
                  <c:v>13.0</c:v>
                </c:pt>
                <c:pt idx="5">
                  <c:v>12.0</c:v>
                </c:pt>
                <c:pt idx="6">
                  <c:v>5.0</c:v>
                </c:pt>
                <c:pt idx="7">
                  <c:v>7.0</c:v>
                </c:pt>
                <c:pt idx="8">
                  <c:v>10.0</c:v>
                </c:pt>
                <c:pt idx="9">
                  <c:v>14.0</c:v>
                </c:pt>
                <c:pt idx="10">
                  <c:v>100.0</c:v>
                </c:pt>
                <c:pt idx="11">
                  <c:v>104.0</c:v>
                </c:pt>
                <c:pt idx="12">
                  <c:v>108.0</c:v>
                </c:pt>
                <c:pt idx="13">
                  <c:v>120.0</c:v>
                </c:pt>
              </c:numCache>
            </c:numRef>
          </c:val>
          <c:smooth val="0"/>
        </c:ser>
        <c:ser>
          <c:idx val="1"/>
          <c:order val="1"/>
          <c:tx>
            <c:v>S2</c:v>
          </c:tx>
          <c:marker>
            <c:symbol val="none"/>
          </c:marker>
          <c:val>
            <c:numRef>
              <c:f>Sheet1!$B$2:$B$15</c:f>
              <c:numCache>
                <c:formatCode>General</c:formatCode>
                <c:ptCount val="14"/>
                <c:pt idx="0">
                  <c:v>8.0</c:v>
                </c:pt>
                <c:pt idx="1">
                  <c:v>10.0</c:v>
                </c:pt>
                <c:pt idx="2">
                  <c:v>13.0</c:v>
                </c:pt>
                <c:pt idx="3">
                  <c:v>8.0</c:v>
                </c:pt>
                <c:pt idx="4">
                  <c:v>12.0</c:v>
                </c:pt>
                <c:pt idx="5">
                  <c:v>14.0</c:v>
                </c:pt>
                <c:pt idx="6">
                  <c:v>17.0</c:v>
                </c:pt>
                <c:pt idx="7">
                  <c:v>12.0</c:v>
                </c:pt>
                <c:pt idx="8">
                  <c:v>15.0</c:v>
                </c:pt>
                <c:pt idx="9">
                  <c:v>14.0</c:v>
                </c:pt>
                <c:pt idx="10">
                  <c:v>7.0</c:v>
                </c:pt>
                <c:pt idx="11">
                  <c:v>9.0</c:v>
                </c:pt>
                <c:pt idx="12">
                  <c:v>12.0</c:v>
                </c:pt>
                <c:pt idx="13">
                  <c:v>16.0</c:v>
                </c:pt>
              </c:numCache>
            </c:numRef>
          </c:val>
          <c:smooth val="0"/>
        </c:ser>
        <c:ser>
          <c:idx val="2"/>
          <c:order val="2"/>
          <c:tx>
            <c:v>S3</c:v>
          </c:tx>
          <c:spPr>
            <a:ln>
              <a:solidFill>
                <a:srgbClr val="FFFF00"/>
              </a:solidFill>
            </a:ln>
          </c:spPr>
          <c:marker>
            <c:symbol val="none"/>
          </c:marker>
          <c:val>
            <c:numRef>
              <c:f>Sheet1!$C$2:$C$15</c:f>
              <c:numCache>
                <c:formatCode>General</c:formatCode>
                <c:ptCount val="14"/>
                <c:pt idx="0">
                  <c:v>13.0</c:v>
                </c:pt>
                <c:pt idx="1">
                  <c:v>15.0</c:v>
                </c:pt>
                <c:pt idx="2">
                  <c:v>18.0</c:v>
                </c:pt>
                <c:pt idx="3">
                  <c:v>13.0</c:v>
                </c:pt>
                <c:pt idx="4">
                  <c:v>16.0</c:v>
                </c:pt>
                <c:pt idx="5">
                  <c:v>15.0</c:v>
                </c:pt>
                <c:pt idx="6">
                  <c:v>8.0</c:v>
                </c:pt>
                <c:pt idx="7">
                  <c:v>10.0</c:v>
                </c:pt>
                <c:pt idx="8">
                  <c:v>13.0</c:v>
                </c:pt>
                <c:pt idx="9">
                  <c:v>17.0</c:v>
                </c:pt>
                <c:pt idx="10">
                  <c:v>13.0</c:v>
                </c:pt>
                <c:pt idx="11">
                  <c:v>7.0</c:v>
                </c:pt>
                <c:pt idx="12">
                  <c:v>10.0</c:v>
                </c:pt>
                <c:pt idx="13">
                  <c:v>11.0</c:v>
                </c:pt>
              </c:numCache>
            </c:numRef>
          </c:val>
          <c:smooth val="0"/>
        </c:ser>
        <c:dLbls>
          <c:showLegendKey val="0"/>
          <c:showVal val="0"/>
          <c:showCatName val="0"/>
          <c:showSerName val="0"/>
          <c:showPercent val="0"/>
          <c:showBubbleSize val="0"/>
        </c:dLbls>
        <c:marker val="1"/>
        <c:smooth val="0"/>
        <c:axId val="2069682760"/>
        <c:axId val="2130912584"/>
      </c:lineChart>
      <c:catAx>
        <c:axId val="2069682760"/>
        <c:scaling>
          <c:orientation val="minMax"/>
        </c:scaling>
        <c:delete val="1"/>
        <c:axPos val="b"/>
        <c:title>
          <c:tx>
            <c:rich>
              <a:bodyPr/>
              <a:lstStyle/>
              <a:p>
                <a:pPr>
                  <a:defRPr sz="1400"/>
                </a:pPr>
                <a:r>
                  <a:rPr lang="en-US" sz="1400"/>
                  <a:t>time (--&gt;)</a:t>
                </a:r>
              </a:p>
            </c:rich>
          </c:tx>
          <c:layout/>
          <c:overlay val="0"/>
        </c:title>
        <c:majorTickMark val="out"/>
        <c:minorTickMark val="none"/>
        <c:tickLblPos val="nextTo"/>
        <c:crossAx val="2130912584"/>
        <c:crosses val="autoZero"/>
        <c:auto val="1"/>
        <c:lblAlgn val="ctr"/>
        <c:lblOffset val="100"/>
        <c:noMultiLvlLbl val="0"/>
      </c:catAx>
      <c:valAx>
        <c:axId val="2130912584"/>
        <c:scaling>
          <c:orientation val="minMax"/>
        </c:scaling>
        <c:delete val="0"/>
        <c:axPos val="l"/>
        <c:majorGridlines/>
        <c:title>
          <c:tx>
            <c:rich>
              <a:bodyPr rot="-5400000" vert="horz"/>
              <a:lstStyle/>
              <a:p>
                <a:pPr>
                  <a:defRPr sz="1400"/>
                </a:pPr>
                <a:r>
                  <a:rPr lang="en-US" sz="1400"/>
                  <a:t># of authentication</a:t>
                </a:r>
                <a:r>
                  <a:rPr lang="en-US" sz="1400" baseline="0"/>
                  <a:t> failures</a:t>
                </a:r>
                <a:endParaRPr lang="en-US" sz="1400"/>
              </a:p>
            </c:rich>
          </c:tx>
          <c:layout/>
          <c:overlay val="0"/>
        </c:title>
        <c:numFmt formatCode="General" sourceLinked="1"/>
        <c:majorTickMark val="out"/>
        <c:minorTickMark val="none"/>
        <c:tickLblPos val="nextTo"/>
        <c:txPr>
          <a:bodyPr/>
          <a:lstStyle/>
          <a:p>
            <a:pPr>
              <a:defRPr sz="1200"/>
            </a:pPr>
            <a:endParaRPr lang="en-US"/>
          </a:p>
        </c:txPr>
        <c:crossAx val="20696827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S1</c:v>
          </c:tx>
          <c:marker>
            <c:symbol val="none"/>
          </c:marker>
          <c:val>
            <c:numRef>
              <c:f>Sheet1!$A$21:$A$32</c:f>
              <c:numCache>
                <c:formatCode>General</c:formatCode>
                <c:ptCount val="12"/>
                <c:pt idx="0">
                  <c:v>10.0</c:v>
                </c:pt>
                <c:pt idx="1">
                  <c:v>11.0</c:v>
                </c:pt>
                <c:pt idx="2">
                  <c:v>12.0</c:v>
                </c:pt>
                <c:pt idx="3">
                  <c:v>10.0</c:v>
                </c:pt>
                <c:pt idx="4">
                  <c:v>11.0</c:v>
                </c:pt>
                <c:pt idx="5">
                  <c:v>12.0</c:v>
                </c:pt>
                <c:pt idx="6">
                  <c:v>10.0</c:v>
                </c:pt>
                <c:pt idx="7">
                  <c:v>11.0</c:v>
                </c:pt>
                <c:pt idx="8">
                  <c:v>40.0</c:v>
                </c:pt>
                <c:pt idx="9">
                  <c:v>41.0</c:v>
                </c:pt>
                <c:pt idx="10">
                  <c:v>42.0</c:v>
                </c:pt>
                <c:pt idx="11">
                  <c:v>43.0</c:v>
                </c:pt>
              </c:numCache>
            </c:numRef>
          </c:val>
          <c:smooth val="0"/>
        </c:ser>
        <c:ser>
          <c:idx val="1"/>
          <c:order val="1"/>
          <c:tx>
            <c:v>S2</c:v>
          </c:tx>
          <c:marker>
            <c:symbol val="none"/>
          </c:marker>
          <c:val>
            <c:numRef>
              <c:f>Sheet1!$B$21:$B$32</c:f>
              <c:numCache>
                <c:formatCode>General</c:formatCode>
                <c:ptCount val="12"/>
                <c:pt idx="0">
                  <c:v>5.0</c:v>
                </c:pt>
                <c:pt idx="1">
                  <c:v>4.0</c:v>
                </c:pt>
                <c:pt idx="2">
                  <c:v>5.0</c:v>
                </c:pt>
                <c:pt idx="3">
                  <c:v>4.0</c:v>
                </c:pt>
                <c:pt idx="4">
                  <c:v>10.0</c:v>
                </c:pt>
                <c:pt idx="5">
                  <c:v>8.0</c:v>
                </c:pt>
                <c:pt idx="6">
                  <c:v>9.0</c:v>
                </c:pt>
                <c:pt idx="7">
                  <c:v>8.0</c:v>
                </c:pt>
                <c:pt idx="8">
                  <c:v>50.0</c:v>
                </c:pt>
                <c:pt idx="9">
                  <c:v>51.0</c:v>
                </c:pt>
                <c:pt idx="10">
                  <c:v>52.0</c:v>
                </c:pt>
                <c:pt idx="11">
                  <c:v>52.0</c:v>
                </c:pt>
              </c:numCache>
            </c:numRef>
          </c:val>
          <c:smooth val="0"/>
        </c:ser>
        <c:ser>
          <c:idx val="2"/>
          <c:order val="2"/>
          <c:tx>
            <c:v>S3</c:v>
          </c:tx>
          <c:spPr>
            <a:ln>
              <a:solidFill>
                <a:srgbClr val="FFFF00"/>
              </a:solidFill>
            </a:ln>
          </c:spPr>
          <c:marker>
            <c:symbol val="none"/>
          </c:marker>
          <c:val>
            <c:numRef>
              <c:f>Sheet1!$C$21:$C$32</c:f>
              <c:numCache>
                <c:formatCode>General</c:formatCode>
                <c:ptCount val="12"/>
                <c:pt idx="0">
                  <c:v>20.0</c:v>
                </c:pt>
                <c:pt idx="1">
                  <c:v>20.0</c:v>
                </c:pt>
                <c:pt idx="2">
                  <c:v>21.0</c:v>
                </c:pt>
                <c:pt idx="3">
                  <c:v>22.0</c:v>
                </c:pt>
                <c:pt idx="4">
                  <c:v>25.0</c:v>
                </c:pt>
                <c:pt idx="5">
                  <c:v>23.0</c:v>
                </c:pt>
                <c:pt idx="6">
                  <c:v>25.0</c:v>
                </c:pt>
                <c:pt idx="7">
                  <c:v>26.0</c:v>
                </c:pt>
                <c:pt idx="8">
                  <c:v>24.0</c:v>
                </c:pt>
                <c:pt idx="9">
                  <c:v>0.0</c:v>
                </c:pt>
                <c:pt idx="10">
                  <c:v>0.0</c:v>
                </c:pt>
                <c:pt idx="11">
                  <c:v>0.0</c:v>
                </c:pt>
              </c:numCache>
            </c:numRef>
          </c:val>
          <c:smooth val="0"/>
        </c:ser>
        <c:dLbls>
          <c:showLegendKey val="0"/>
          <c:showVal val="0"/>
          <c:showCatName val="0"/>
          <c:showSerName val="0"/>
          <c:showPercent val="0"/>
          <c:showBubbleSize val="0"/>
        </c:dLbls>
        <c:marker val="1"/>
        <c:smooth val="0"/>
        <c:axId val="2069623496"/>
        <c:axId val="2069634376"/>
      </c:lineChart>
      <c:catAx>
        <c:axId val="2069623496"/>
        <c:scaling>
          <c:orientation val="minMax"/>
        </c:scaling>
        <c:delete val="1"/>
        <c:axPos val="b"/>
        <c:title>
          <c:tx>
            <c:rich>
              <a:bodyPr/>
              <a:lstStyle/>
              <a:p>
                <a:pPr>
                  <a:defRPr sz="1400"/>
                </a:pPr>
                <a:r>
                  <a:rPr lang="en-US" sz="1400"/>
                  <a:t>time (--&gt;)</a:t>
                </a:r>
              </a:p>
            </c:rich>
          </c:tx>
          <c:layout/>
          <c:overlay val="0"/>
        </c:title>
        <c:majorTickMark val="out"/>
        <c:minorTickMark val="none"/>
        <c:tickLblPos val="nextTo"/>
        <c:crossAx val="2069634376"/>
        <c:crosses val="autoZero"/>
        <c:auto val="1"/>
        <c:lblAlgn val="ctr"/>
        <c:lblOffset val="100"/>
        <c:noMultiLvlLbl val="0"/>
      </c:catAx>
      <c:valAx>
        <c:axId val="2069634376"/>
        <c:scaling>
          <c:orientation val="minMax"/>
        </c:scaling>
        <c:delete val="0"/>
        <c:axPos val="l"/>
        <c:majorGridlines/>
        <c:title>
          <c:tx>
            <c:rich>
              <a:bodyPr rot="-5400000" vert="horz"/>
              <a:lstStyle/>
              <a:p>
                <a:pPr>
                  <a:defRPr sz="1400"/>
                </a:pPr>
                <a:r>
                  <a:rPr lang="en-US" sz="1400"/>
                  <a:t>CPU usage (%)</a:t>
                </a:r>
              </a:p>
            </c:rich>
          </c:tx>
          <c:layout/>
          <c:overlay val="0"/>
        </c:title>
        <c:numFmt formatCode="General" sourceLinked="1"/>
        <c:majorTickMark val="out"/>
        <c:minorTickMark val="none"/>
        <c:tickLblPos val="nextTo"/>
        <c:txPr>
          <a:bodyPr/>
          <a:lstStyle/>
          <a:p>
            <a:pPr>
              <a:defRPr sz="1200"/>
            </a:pPr>
            <a:endParaRPr lang="en-US"/>
          </a:p>
        </c:txPr>
        <c:crossAx val="2069623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Worst-case</c:v>
          </c:tx>
          <c:invertIfNegative val="0"/>
          <c:cat>
            <c:numRef>
              <c:f>Sheet1!$A$2:$A$5</c:f>
              <c:numCache>
                <c:formatCode>General</c:formatCode>
                <c:ptCount val="4"/>
                <c:pt idx="0">
                  <c:v>3.0</c:v>
                </c:pt>
                <c:pt idx="1">
                  <c:v>5.0</c:v>
                </c:pt>
                <c:pt idx="2">
                  <c:v>10.0</c:v>
                </c:pt>
                <c:pt idx="3">
                  <c:v>20.0</c:v>
                </c:pt>
              </c:numCache>
            </c:numRef>
          </c:cat>
          <c:val>
            <c:numRef>
              <c:f>Sheet1!$B$2:$B$5</c:f>
              <c:numCache>
                <c:formatCode>General</c:formatCode>
                <c:ptCount val="4"/>
                <c:pt idx="0">
                  <c:v>653.0</c:v>
                </c:pt>
                <c:pt idx="1">
                  <c:v>668.0</c:v>
                </c:pt>
                <c:pt idx="2">
                  <c:v>681.0</c:v>
                </c:pt>
                <c:pt idx="3">
                  <c:v>732.0</c:v>
                </c:pt>
              </c:numCache>
            </c:numRef>
          </c:val>
        </c:ser>
        <c:dLbls>
          <c:showLegendKey val="0"/>
          <c:showVal val="0"/>
          <c:showCatName val="0"/>
          <c:showSerName val="0"/>
          <c:showPercent val="0"/>
          <c:showBubbleSize val="0"/>
        </c:dLbls>
        <c:gapWidth val="150"/>
        <c:axId val="2088992136"/>
        <c:axId val="2088974120"/>
      </c:barChart>
      <c:catAx>
        <c:axId val="2088992136"/>
        <c:scaling>
          <c:orientation val="minMax"/>
        </c:scaling>
        <c:delete val="0"/>
        <c:axPos val="b"/>
        <c:title>
          <c:tx>
            <c:rich>
              <a:bodyPr/>
              <a:lstStyle/>
              <a:p>
                <a:pPr>
                  <a:defRPr sz="1400"/>
                </a:pPr>
                <a:r>
                  <a:rPr lang="en-US" sz="1400"/>
                  <a:t>number of</a:t>
                </a:r>
                <a:r>
                  <a:rPr lang="en-US" sz="1400" baseline="0"/>
                  <a:t> service categories</a:t>
                </a:r>
              </a:p>
            </c:rich>
          </c:tx>
          <c:layout/>
          <c:overlay val="0"/>
        </c:title>
        <c:numFmt formatCode="General" sourceLinked="1"/>
        <c:majorTickMark val="out"/>
        <c:minorTickMark val="none"/>
        <c:tickLblPos val="nextTo"/>
        <c:crossAx val="2088974120"/>
        <c:crosses val="autoZero"/>
        <c:auto val="1"/>
        <c:lblAlgn val="ctr"/>
        <c:lblOffset val="100"/>
        <c:noMultiLvlLbl val="0"/>
      </c:catAx>
      <c:valAx>
        <c:axId val="2088974120"/>
        <c:scaling>
          <c:orientation val="minMax"/>
          <c:min val="0.0"/>
        </c:scaling>
        <c:delete val="0"/>
        <c:axPos val="l"/>
        <c:majorGridlines/>
        <c:title>
          <c:tx>
            <c:rich>
              <a:bodyPr rot="-5400000" vert="horz"/>
              <a:lstStyle/>
              <a:p>
                <a:pPr>
                  <a:defRPr sz="1400"/>
                </a:pPr>
                <a:r>
                  <a:rPr lang="en-US" sz="1400"/>
                  <a:t>Composition time (ms)</a:t>
                </a:r>
              </a:p>
            </c:rich>
          </c:tx>
          <c:layout/>
          <c:overlay val="0"/>
        </c:title>
        <c:numFmt formatCode="General" sourceLinked="1"/>
        <c:majorTickMark val="out"/>
        <c:minorTickMark val="none"/>
        <c:tickLblPos val="nextTo"/>
        <c:crossAx val="20889921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numRef>
              <c:f>Sheet1!$A$9:$A$12</c:f>
              <c:numCache>
                <c:formatCode>General</c:formatCode>
                <c:ptCount val="4"/>
                <c:pt idx="0">
                  <c:v>3.0</c:v>
                </c:pt>
                <c:pt idx="1">
                  <c:v>5.0</c:v>
                </c:pt>
                <c:pt idx="2">
                  <c:v>10.0</c:v>
                </c:pt>
                <c:pt idx="3">
                  <c:v>20.0</c:v>
                </c:pt>
              </c:numCache>
            </c:numRef>
          </c:cat>
          <c:val>
            <c:numRef>
              <c:f>Sheet1!$B$9:$B$12</c:f>
              <c:numCache>
                <c:formatCode>General</c:formatCode>
                <c:ptCount val="4"/>
                <c:pt idx="0">
                  <c:v>653.0</c:v>
                </c:pt>
                <c:pt idx="1">
                  <c:v>680.0</c:v>
                </c:pt>
                <c:pt idx="2">
                  <c:v>705.0</c:v>
                </c:pt>
                <c:pt idx="3">
                  <c:v>717.0</c:v>
                </c:pt>
              </c:numCache>
            </c:numRef>
          </c:val>
        </c:ser>
        <c:dLbls>
          <c:showLegendKey val="0"/>
          <c:showVal val="0"/>
          <c:showCatName val="0"/>
          <c:showSerName val="0"/>
          <c:showPercent val="0"/>
          <c:showBubbleSize val="0"/>
        </c:dLbls>
        <c:gapWidth val="150"/>
        <c:axId val="2089017272"/>
        <c:axId val="2088980744"/>
      </c:barChart>
      <c:catAx>
        <c:axId val="2089017272"/>
        <c:scaling>
          <c:orientation val="minMax"/>
        </c:scaling>
        <c:delete val="0"/>
        <c:axPos val="b"/>
        <c:title>
          <c:tx>
            <c:rich>
              <a:bodyPr/>
              <a:lstStyle/>
              <a:p>
                <a:pPr>
                  <a:defRPr sz="1400"/>
                </a:pPr>
                <a:r>
                  <a:rPr lang="en-US" sz="1400"/>
                  <a:t>number of services per category</a:t>
                </a:r>
              </a:p>
            </c:rich>
          </c:tx>
          <c:layout/>
          <c:overlay val="0"/>
        </c:title>
        <c:numFmt formatCode="General" sourceLinked="1"/>
        <c:majorTickMark val="out"/>
        <c:minorTickMark val="none"/>
        <c:tickLblPos val="nextTo"/>
        <c:crossAx val="2088980744"/>
        <c:crosses val="autoZero"/>
        <c:auto val="1"/>
        <c:lblAlgn val="ctr"/>
        <c:lblOffset val="100"/>
        <c:noMultiLvlLbl val="0"/>
      </c:catAx>
      <c:valAx>
        <c:axId val="2088980744"/>
        <c:scaling>
          <c:orientation val="minMax"/>
          <c:min val="0.0"/>
        </c:scaling>
        <c:delete val="0"/>
        <c:axPos val="l"/>
        <c:majorGridlines/>
        <c:title>
          <c:tx>
            <c:rich>
              <a:bodyPr rot="-5400000" vert="horz"/>
              <a:lstStyle/>
              <a:p>
                <a:pPr>
                  <a:defRPr sz="1400"/>
                </a:pPr>
                <a:r>
                  <a:rPr lang="en-US" sz="1400"/>
                  <a:t>Composition</a:t>
                </a:r>
                <a:r>
                  <a:rPr lang="en-US" sz="1400" baseline="0"/>
                  <a:t> time (ms)</a:t>
                </a:r>
                <a:endParaRPr lang="en-US" sz="1400"/>
              </a:p>
            </c:rich>
          </c:tx>
          <c:layout/>
          <c:overlay val="0"/>
        </c:title>
        <c:numFmt formatCode="General" sourceLinked="1"/>
        <c:majorTickMark val="out"/>
        <c:minorTickMark val="none"/>
        <c:tickLblPos val="nextTo"/>
        <c:crossAx val="208901727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9CD1D-7FF5-B04E-896E-52CE958AE6ED}" type="datetimeFigureOut">
              <a:rPr lang="en-US" smtClean="0"/>
              <a:t>9/26/15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6BECB-41B6-F148-95D3-34DB63E21E52}" type="slidenum">
              <a:rPr lang="en-US" smtClean="0"/>
              <a:t>‹#›</a:t>
            </a:fld>
            <a:endParaRPr lang="en-US"/>
          </a:p>
        </p:txBody>
      </p:sp>
    </p:spTree>
    <p:extLst>
      <p:ext uri="{BB962C8B-B14F-4D97-AF65-F5344CB8AC3E}">
        <p14:creationId xmlns:p14="http://schemas.microsoft.com/office/powerpoint/2010/main" val="2720718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18</a:t>
            </a:fld>
            <a:endParaRPr lang="en-US"/>
          </a:p>
        </p:txBody>
      </p:sp>
    </p:spTree>
    <p:extLst>
      <p:ext uri="{BB962C8B-B14F-4D97-AF65-F5344CB8AC3E}">
        <p14:creationId xmlns:p14="http://schemas.microsoft.com/office/powerpoint/2010/main" val="330152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O(n</a:t>
            </a:r>
            <a:r>
              <a:rPr lang="en-US" dirty="0" smtClean="0"/>
              <a:t>) messages for source</a:t>
            </a:r>
          </a:p>
          <a:p>
            <a:r>
              <a:rPr lang="en-US" dirty="0" err="1" smtClean="0"/>
              <a:t>O(n</a:t>
            </a:r>
            <a:r>
              <a:rPr lang="en-US" dirty="0" smtClean="0"/>
              <a:t>) messages per receiver</a:t>
            </a:r>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35</a:t>
            </a:fld>
            <a:endParaRPr lang="en-US"/>
          </a:p>
        </p:txBody>
      </p:sp>
    </p:spTree>
    <p:extLst>
      <p:ext uri="{BB962C8B-B14F-4D97-AF65-F5344CB8AC3E}">
        <p14:creationId xmlns:p14="http://schemas.microsoft.com/office/powerpoint/2010/main" val="120290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37</a:t>
            </a:fld>
            <a:endParaRPr lang="en-US"/>
          </a:p>
        </p:txBody>
      </p:sp>
    </p:spTree>
    <p:extLst>
      <p:ext uri="{BB962C8B-B14F-4D97-AF65-F5344CB8AC3E}">
        <p14:creationId xmlns:p14="http://schemas.microsoft.com/office/powerpoint/2010/main" val="1468737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51</a:t>
            </a:fld>
            <a:endParaRPr lang="en-US"/>
          </a:p>
        </p:txBody>
      </p:sp>
    </p:spTree>
    <p:extLst>
      <p:ext uri="{BB962C8B-B14F-4D97-AF65-F5344CB8AC3E}">
        <p14:creationId xmlns:p14="http://schemas.microsoft.com/office/powerpoint/2010/main" val="13005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52</a:t>
            </a:fld>
            <a:endParaRPr lang="en-US"/>
          </a:p>
        </p:txBody>
      </p:sp>
    </p:spTree>
    <p:extLst>
      <p:ext uri="{BB962C8B-B14F-4D97-AF65-F5344CB8AC3E}">
        <p14:creationId xmlns:p14="http://schemas.microsoft.com/office/powerpoint/2010/main" val="13005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19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56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and </a:t>
            </a:r>
            <a:r>
              <a:rPr lang="en-US" dirty="0" err="1" smtClean="0"/>
              <a:t>xlarge</a:t>
            </a:r>
            <a:r>
              <a:rPr lang="en-US" dirty="0" smtClean="0"/>
              <a:t> configuration</a:t>
            </a:r>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possible</a:t>
            </a:r>
            <a:r>
              <a:rPr lang="en-US" sz="1200" kern="1200" baseline="0" dirty="0" smtClean="0">
                <a:solidFill>
                  <a:schemeClr val="tx1"/>
                </a:solidFill>
                <a:latin typeface="+mn-lt"/>
                <a:ea typeface="+mn-ea"/>
                <a:cs typeface="+mn-cs"/>
              </a:rPr>
              <a:t> to do as an extension of this research. It is interesting to explore the hardware limitations</a:t>
            </a:r>
          </a:p>
          <a:p>
            <a:r>
              <a:rPr lang="en-US" sz="1200" kern="1200" baseline="0" dirty="0" smtClean="0">
                <a:solidFill>
                  <a:schemeClr val="tx1"/>
                </a:solidFill>
                <a:latin typeface="+mn-lt"/>
                <a:ea typeface="+mn-ea"/>
                <a:cs typeface="+mn-cs"/>
              </a:rPr>
              <a:t>The objective is to provide policy based access control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342CAE-F48A-9844-AE0D-163E22C9DD5B}"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prstClr val="black"/>
                </a:solidFill>
              </a:rPr>
              <a:t>If there are </a:t>
            </a:r>
            <a:r>
              <a:rPr lang="en-US" dirty="0" err="1" smtClean="0">
                <a:solidFill>
                  <a:prstClr val="black"/>
                </a:solidFill>
              </a:rPr>
              <a:t>n</a:t>
            </a:r>
            <a:r>
              <a:rPr lang="en-US" dirty="0" smtClean="0">
                <a:solidFill>
                  <a:prstClr val="black"/>
                </a:solidFill>
              </a:rPr>
              <a:t> receivers, there</a:t>
            </a:r>
            <a:r>
              <a:rPr lang="en-US" baseline="0" dirty="0" smtClean="0">
                <a:solidFill>
                  <a:prstClr val="black"/>
                </a:solidFill>
              </a:rPr>
              <a:t> is a burden of </a:t>
            </a:r>
            <a:r>
              <a:rPr lang="en-US" baseline="0" dirty="0" err="1" smtClean="0">
                <a:solidFill>
                  <a:prstClr val="black"/>
                </a:solidFill>
              </a:rPr>
              <a:t>n</a:t>
            </a:r>
            <a:r>
              <a:rPr lang="en-US" baseline="0" dirty="0" smtClean="0">
                <a:solidFill>
                  <a:prstClr val="black"/>
                </a:solidFill>
              </a:rPr>
              <a:t> interactions over the source</a:t>
            </a:r>
          </a:p>
          <a:p>
            <a:pPr lvl="0"/>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4D342CAE-F48A-9844-AE0D-163E22C9DD5B}"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4D342CAE-F48A-9844-AE0D-163E22C9DD5B}"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23</a:t>
            </a:fld>
            <a:endParaRPr lang="en-US"/>
          </a:p>
        </p:txBody>
      </p:sp>
    </p:spTree>
    <p:extLst>
      <p:ext uri="{BB962C8B-B14F-4D97-AF65-F5344CB8AC3E}">
        <p14:creationId xmlns:p14="http://schemas.microsoft.com/office/powerpoint/2010/main" val="424242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2BC07-32D3-A849-AD8E-E62173CC9DA4}" type="datetimeFigureOut">
              <a:rPr lang="en-US" smtClean="0"/>
              <a:t>9/26/15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152346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BC07-32D3-A849-AD8E-E62173CC9DA4}" type="datetimeFigureOut">
              <a:rPr lang="en-US" smtClean="0"/>
              <a:t>9/26/15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368283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BC07-32D3-A849-AD8E-E62173CC9DA4}" type="datetimeFigureOut">
              <a:rPr lang="en-US" smtClean="0"/>
              <a:t>9/26/15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107587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2BC07-32D3-A849-AD8E-E62173CC9DA4}" type="datetimeFigureOut">
              <a:rPr lang="en-US" smtClean="0"/>
              <a:t>9/26/15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414722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2BC07-32D3-A849-AD8E-E62173CC9DA4}" type="datetimeFigureOut">
              <a:rPr lang="en-US" smtClean="0"/>
              <a:t>9/26/15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1854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2BC07-32D3-A849-AD8E-E62173CC9DA4}" type="datetimeFigureOut">
              <a:rPr lang="en-US" smtClean="0"/>
              <a:t>9/26/15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79767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2BC07-32D3-A849-AD8E-E62173CC9DA4}" type="datetimeFigureOut">
              <a:rPr lang="en-US" smtClean="0"/>
              <a:t>9/26/15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126250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2BC07-32D3-A849-AD8E-E62173CC9DA4}" type="datetimeFigureOut">
              <a:rPr lang="en-US" smtClean="0"/>
              <a:t>9/26/15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27697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2BC07-32D3-A849-AD8E-E62173CC9DA4}" type="datetimeFigureOut">
              <a:rPr lang="en-US" smtClean="0"/>
              <a:t>9/26/15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1022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BC07-32D3-A849-AD8E-E62173CC9DA4}" type="datetimeFigureOut">
              <a:rPr lang="en-US" smtClean="0"/>
              <a:t>9/26/15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26520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2BC07-32D3-A849-AD8E-E62173CC9DA4}" type="datetimeFigureOut">
              <a:rPr lang="en-US" smtClean="0"/>
              <a:t>9/26/15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776C-3EF9-7047-AF50-B81BC57C3E6A}" type="slidenum">
              <a:rPr lang="en-US" smtClean="0"/>
              <a:t>‹#›</a:t>
            </a:fld>
            <a:endParaRPr lang="en-US"/>
          </a:p>
        </p:txBody>
      </p:sp>
    </p:spTree>
    <p:extLst>
      <p:ext uri="{BB962C8B-B14F-4D97-AF65-F5344CB8AC3E}">
        <p14:creationId xmlns:p14="http://schemas.microsoft.com/office/powerpoint/2010/main" val="810083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2BC07-32D3-A849-AD8E-E62173CC9DA4}" type="datetimeFigureOut">
              <a:rPr lang="en-US" smtClean="0"/>
              <a:t>9/26/15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6776C-3EF9-7047-AF50-B81BC57C3E6A}" type="slidenum">
              <a:rPr lang="en-US" smtClean="0"/>
              <a:t>‹#›</a:t>
            </a:fld>
            <a:endParaRPr lang="en-US"/>
          </a:p>
        </p:txBody>
      </p:sp>
    </p:spTree>
    <p:extLst>
      <p:ext uri="{BB962C8B-B14F-4D97-AF65-F5344CB8AC3E}">
        <p14:creationId xmlns:p14="http://schemas.microsoft.com/office/powerpoint/2010/main" val="267996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oleObject" Target="file:///\\localhost\Users\Pelin\Desktop\Macintosh%20HD:Users:Pelin:Downloads:NGCRC-Proposal-Bhargava-Final-August19.doc!OLE_LINK2" TargetMode="External"/><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l.dropboxusercontent.com/u/79651021/NGC-Agile-defense.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l.dropboxusercontent.com/u/3723150/AB-Healthcare.mp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l.dropboxusercontent.com/u/3723150/AB-Insecure.mp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l.dropboxusercontent.com/u/3723150/AB-Insecure.mp4"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l.dropboxusercontent.com/u/79651021/UAVdemo.mp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Privacy-Preserving Cross-Domain Data Dissemination and Adaptability in Trusted and Untrusted Cloud</a:t>
            </a:r>
            <a:endParaRPr lang="en-US" dirty="0"/>
          </a:p>
        </p:txBody>
      </p:sp>
      <p:sp>
        <p:nvSpPr>
          <p:cNvPr id="5" name="Subtitle 4"/>
          <p:cNvSpPr>
            <a:spLocks noGrp="1"/>
          </p:cNvSpPr>
          <p:nvPr>
            <p:ph type="subTitle" idx="1"/>
          </p:nvPr>
        </p:nvSpPr>
        <p:spPr>
          <a:xfrm>
            <a:off x="1371600" y="4376061"/>
            <a:ext cx="6400800" cy="1752600"/>
          </a:xfrm>
        </p:spPr>
        <p:txBody>
          <a:bodyPr/>
          <a:lstStyle/>
          <a:p>
            <a:r>
              <a:rPr lang="en-US" dirty="0" smtClean="0"/>
              <a:t>Bharat K. Bhargava</a:t>
            </a:r>
          </a:p>
          <a:p>
            <a:r>
              <a:rPr lang="en-US" dirty="0" smtClean="0"/>
              <a:t>Purdue University</a:t>
            </a:r>
          </a:p>
          <a:p>
            <a:r>
              <a:rPr lang="en-US" dirty="0" smtClean="0"/>
              <a:t>Department of Computer Science</a:t>
            </a:r>
            <a:endParaRPr lang="en-US" dirty="0"/>
          </a:p>
        </p:txBody>
      </p:sp>
    </p:spTree>
    <p:extLst>
      <p:ext uri="{BB962C8B-B14F-4D97-AF65-F5344CB8AC3E}">
        <p14:creationId xmlns:p14="http://schemas.microsoft.com/office/powerpoint/2010/main" val="73635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45724"/>
            <a:ext cx="9042400" cy="838200"/>
          </a:xfrm>
        </p:spPr>
        <p:txBody>
          <a:bodyPr>
            <a:normAutofit fontScale="90000"/>
          </a:bodyPr>
          <a:lstStyle/>
          <a:p>
            <a:r>
              <a:rPr lang="en-US" dirty="0" smtClean="0"/>
              <a:t>Hidden Markov Models (HMM) for </a:t>
            </a:r>
            <a:br>
              <a:rPr lang="en-US" dirty="0" smtClean="0"/>
            </a:br>
            <a:r>
              <a:rPr lang="en-US" dirty="0" smtClean="0"/>
              <a:t>Anomaly Detection</a:t>
            </a:r>
            <a:endParaRPr lang="en-US" dirty="0"/>
          </a:p>
        </p:txBody>
      </p:sp>
      <p:pic>
        <p:nvPicPr>
          <p:cNvPr id="4" name="Picture 3"/>
          <p:cNvPicPr>
            <a:picLocks noChangeAspect="1"/>
          </p:cNvPicPr>
          <p:nvPr/>
        </p:nvPicPr>
        <p:blipFill>
          <a:blip r:embed="rId2"/>
          <a:stretch>
            <a:fillRect/>
          </a:stretch>
        </p:blipFill>
        <p:spPr>
          <a:xfrm>
            <a:off x="2318610" y="934614"/>
            <a:ext cx="4052843" cy="3242275"/>
          </a:xfrm>
          <a:prstGeom prst="rect">
            <a:avLst/>
          </a:prstGeom>
        </p:spPr>
      </p:pic>
      <p:sp>
        <p:nvSpPr>
          <p:cNvPr id="5" name="TextBox 4"/>
          <p:cNvSpPr txBox="1"/>
          <p:nvPr/>
        </p:nvSpPr>
        <p:spPr>
          <a:xfrm>
            <a:off x="395111" y="5159139"/>
            <a:ext cx="5729112" cy="6924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err="1" smtClean="0">
                <a:solidFill>
                  <a:srgbClr val="000000"/>
                </a:solidFill>
              </a:rPr>
              <a:t>a</a:t>
            </a:r>
            <a:r>
              <a:rPr kumimoji="0" lang="en-US" sz="1600" b="0" i="0" u="none" strike="noStrike" cap="none" spc="0" normalizeH="0" baseline="-25000" dirty="0" err="1" smtClean="0">
                <a:ln>
                  <a:noFill/>
                </a:ln>
                <a:solidFill>
                  <a:srgbClr val="000000"/>
                </a:solidFill>
                <a:effectLst/>
                <a:uFillTx/>
                <a:latin typeface="Tahoma"/>
                <a:ea typeface="Tahoma"/>
                <a:cs typeface="Tahoma"/>
                <a:sym typeface="Tahoma"/>
              </a:rPr>
              <a:t>ij</a:t>
            </a: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State transition</a:t>
            </a:r>
            <a:r>
              <a:rPr kumimoji="0" lang="en-US" sz="1600" b="0" i="0" u="none" strike="noStrike" cap="none" spc="0" normalizeH="0" dirty="0" smtClean="0">
                <a:ln>
                  <a:noFill/>
                </a:ln>
                <a:solidFill>
                  <a:srgbClr val="000000"/>
                </a:solidFill>
                <a:effectLst/>
                <a:uFillTx/>
                <a:latin typeface="Tahoma"/>
                <a:ea typeface="Tahoma"/>
                <a:cs typeface="Tahoma"/>
                <a:sym typeface="Tahoma"/>
              </a:rPr>
              <a:t> probabilities, </a:t>
            </a:r>
            <a:r>
              <a:rPr lang="en-US" sz="1600" dirty="0" err="1" smtClean="0">
                <a:solidFill>
                  <a:srgbClr val="000000"/>
                </a:solidFill>
              </a:rPr>
              <a:t>b</a:t>
            </a:r>
            <a:r>
              <a:rPr lang="en-US" sz="1600" baseline="-25000" dirty="0" err="1" smtClean="0">
                <a:solidFill>
                  <a:srgbClr val="000000"/>
                </a:solidFill>
              </a:rPr>
              <a:t>ij</a:t>
            </a:r>
            <a:r>
              <a:rPr lang="en-US" sz="1600" dirty="0" smtClean="0">
                <a:solidFill>
                  <a:srgbClr val="000000"/>
                </a:solidFill>
              </a:rPr>
              <a:t>: Output probabilities</a:t>
            </a:r>
          </a:p>
          <a:p>
            <a:pPr marL="0" marR="0" indent="0" algn="l" defTabSz="914400" rtl="0" fontAlgn="auto" latinLnBrk="1" hangingPunct="0">
              <a:lnSpc>
                <a:spcPct val="100000"/>
              </a:lnSpc>
              <a:spcBef>
                <a:spcPts val="0"/>
              </a:spcBef>
              <a:spcAft>
                <a:spcPts val="0"/>
              </a:spcAft>
              <a:buClrTx/>
              <a:buSzTx/>
              <a:buFontTx/>
              <a:buNone/>
              <a:tabLst/>
            </a:pPr>
            <a:endParaRPr lang="en-US" sz="7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X</a:t>
            </a:r>
            <a:r>
              <a:rPr lang="en-US" sz="1600" baseline="-25000" dirty="0" smtClean="0">
                <a:solidFill>
                  <a:srgbClr val="000000"/>
                </a:solidFill>
              </a:rPr>
              <a:t>i</a:t>
            </a:r>
            <a:r>
              <a:rPr lang="en-US" sz="1600" dirty="0" smtClean="0">
                <a:solidFill>
                  <a:srgbClr val="000000"/>
                </a:solidFill>
              </a:rPr>
              <a:t>: States,  </a:t>
            </a:r>
            <a:r>
              <a:rPr lang="en-US" sz="1600" dirty="0" err="1" smtClean="0">
                <a:solidFill>
                  <a:srgbClr val="000000"/>
                </a:solidFill>
              </a:rPr>
              <a:t>y</a:t>
            </a:r>
            <a:r>
              <a:rPr lang="en-US" sz="1600" baseline="-25000" dirty="0" err="1" smtClean="0">
                <a:solidFill>
                  <a:srgbClr val="000000"/>
                </a:solidFill>
              </a:rPr>
              <a:t>i</a:t>
            </a:r>
            <a:r>
              <a:rPr lang="en-US" sz="1600" dirty="0" smtClean="0">
                <a:solidFill>
                  <a:srgbClr val="000000"/>
                </a:solidFill>
              </a:rPr>
              <a:t>: Observations</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10</a:t>
            </a:fld>
            <a:endParaRPr lang="en-US" dirty="0"/>
          </a:p>
        </p:txBody>
      </p:sp>
      <p:sp>
        <p:nvSpPr>
          <p:cNvPr id="3" name="Rectangle 2"/>
          <p:cNvSpPr/>
          <p:nvPr/>
        </p:nvSpPr>
        <p:spPr>
          <a:xfrm>
            <a:off x="352777" y="3875967"/>
            <a:ext cx="8452555" cy="1323439"/>
          </a:xfrm>
          <a:prstGeom prst="rect">
            <a:avLst/>
          </a:prstGeom>
        </p:spPr>
        <p:txBody>
          <a:bodyPr wrap="square">
            <a:spAutoFit/>
          </a:bodyPr>
          <a:lstStyle/>
          <a:p>
            <a:pPr marL="285750" indent="-285750">
              <a:buFont typeface="Arial"/>
              <a:buChar char="•"/>
            </a:pPr>
            <a:r>
              <a:rPr lang="en-US" sz="1600" dirty="0"/>
              <a:t>HMM: S</a:t>
            </a:r>
            <a:r>
              <a:rPr lang="en-US" sz="1600" dirty="0" smtClean="0"/>
              <a:t>implest </a:t>
            </a:r>
            <a:r>
              <a:rPr lang="en-US" sz="1600" dirty="0"/>
              <a:t>dynamic Bayesian </a:t>
            </a:r>
            <a:r>
              <a:rPr lang="en-US" sz="1600" dirty="0" smtClean="0"/>
              <a:t>network model</a:t>
            </a:r>
            <a:endParaRPr lang="en-US" sz="1600" dirty="0"/>
          </a:p>
          <a:p>
            <a:pPr marL="285750" indent="-285750">
              <a:buFont typeface="Arial"/>
              <a:buChar char="•"/>
            </a:pPr>
            <a:r>
              <a:rPr lang="en-US" sz="1600" dirty="0"/>
              <a:t>C</a:t>
            </a:r>
            <a:r>
              <a:rPr lang="en-US" sz="1600" dirty="0" smtClean="0"/>
              <a:t>onsists </a:t>
            </a:r>
            <a:r>
              <a:rPr lang="en-US" sz="1600" dirty="0"/>
              <a:t>of states </a:t>
            </a:r>
            <a:r>
              <a:rPr lang="en-US" sz="1600" i="1" dirty="0"/>
              <a:t>X</a:t>
            </a:r>
            <a:r>
              <a:rPr lang="en-US" sz="1600" dirty="0"/>
              <a:t> and an observation sequence </a:t>
            </a:r>
            <a:r>
              <a:rPr lang="en-US" sz="1600" i="1" dirty="0" smtClean="0"/>
              <a:t>Y</a:t>
            </a:r>
            <a:r>
              <a:rPr lang="en-US" sz="1600" i="1" dirty="0"/>
              <a:t>, </a:t>
            </a:r>
            <a:r>
              <a:rPr lang="en-US" sz="1600" dirty="0"/>
              <a:t>whose probability of occurrence depends on the state</a:t>
            </a:r>
          </a:p>
          <a:p>
            <a:pPr marL="285750" indent="-285750">
              <a:buFont typeface="Arial"/>
              <a:buChar char="•"/>
            </a:pPr>
            <a:r>
              <a:rPr lang="en-US" sz="1600" dirty="0" smtClean="0"/>
              <a:t>States are hidden</a:t>
            </a:r>
            <a:r>
              <a:rPr lang="en-US" sz="1600" dirty="0"/>
              <a:t>, but outputs of each </a:t>
            </a:r>
            <a:r>
              <a:rPr lang="en-US" sz="1600" dirty="0" smtClean="0"/>
              <a:t>state are observed</a:t>
            </a:r>
            <a:endParaRPr lang="en-US" sz="1600" dirty="0"/>
          </a:p>
          <a:p>
            <a:pPr marL="285750" indent="-285750">
              <a:buFont typeface="Arial"/>
              <a:buChar char="•"/>
            </a:pPr>
            <a:r>
              <a:rPr lang="en-US" sz="1600" dirty="0"/>
              <a:t>Sequence of observations </a:t>
            </a:r>
            <a:r>
              <a:rPr lang="en-US" sz="1600" dirty="0" smtClean="0"/>
              <a:t>are related </a:t>
            </a:r>
            <a:r>
              <a:rPr lang="en-US" sz="1600" dirty="0"/>
              <a:t>to each </a:t>
            </a:r>
            <a:r>
              <a:rPr lang="en-US" sz="1600" dirty="0" smtClean="0"/>
              <a:t>other</a:t>
            </a:r>
          </a:p>
        </p:txBody>
      </p:sp>
      <p:sp>
        <p:nvSpPr>
          <p:cNvPr id="10" name="Rectangle 9"/>
          <p:cNvSpPr/>
          <p:nvPr/>
        </p:nvSpPr>
        <p:spPr>
          <a:xfrm>
            <a:off x="324557" y="5855231"/>
            <a:ext cx="8551332" cy="584776"/>
          </a:xfrm>
          <a:prstGeom prst="rect">
            <a:avLst/>
          </a:prstGeom>
        </p:spPr>
        <p:txBody>
          <a:bodyPr wrap="square">
            <a:spAutoFit/>
          </a:bodyPr>
          <a:lstStyle/>
          <a:p>
            <a:r>
              <a:rPr lang="en-US" sz="1600" b="1" dirty="0"/>
              <a:t>Task</a:t>
            </a:r>
            <a:r>
              <a:rPr lang="en-US" sz="1600" dirty="0"/>
              <a:t>: Given model’s parameters and sequence of observations, compute distribution over the hidden states of the last variable in the sequence</a:t>
            </a:r>
          </a:p>
        </p:txBody>
      </p:sp>
    </p:spTree>
    <p:extLst>
      <p:ext uri="{BB962C8B-B14F-4D97-AF65-F5344CB8AC3E}">
        <p14:creationId xmlns:p14="http://schemas.microsoft.com/office/powerpoint/2010/main" val="1292932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3152"/>
            <a:ext cx="9042400" cy="838200"/>
          </a:xfrm>
        </p:spPr>
        <p:txBody>
          <a:bodyPr>
            <a:normAutofit fontScale="90000"/>
          </a:bodyPr>
          <a:lstStyle/>
          <a:p>
            <a:r>
              <a:rPr lang="en-US" dirty="0" smtClean="0"/>
              <a:t>Hidden Markov Models (HMM) for </a:t>
            </a:r>
            <a:br>
              <a:rPr lang="en-US" dirty="0" smtClean="0"/>
            </a:br>
            <a:r>
              <a:rPr lang="en-US" dirty="0" smtClean="0"/>
              <a:t>Anomaly Detection (cont.)</a:t>
            </a:r>
            <a:endParaRPr lang="en-US" dirty="0"/>
          </a:p>
        </p:txBody>
      </p:sp>
      <p:pic>
        <p:nvPicPr>
          <p:cNvPr id="4" name="Picture 3"/>
          <p:cNvPicPr>
            <a:picLocks noChangeAspect="1"/>
          </p:cNvPicPr>
          <p:nvPr/>
        </p:nvPicPr>
        <p:blipFill>
          <a:blip r:embed="rId2"/>
          <a:stretch>
            <a:fillRect/>
          </a:stretch>
        </p:blipFill>
        <p:spPr>
          <a:xfrm>
            <a:off x="-207280" y="878170"/>
            <a:ext cx="4052843" cy="3242275"/>
          </a:xfrm>
          <a:prstGeom prst="rect">
            <a:avLst/>
          </a:prstGeom>
        </p:spPr>
      </p:pic>
      <p:sp>
        <p:nvSpPr>
          <p:cNvPr id="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11</a:t>
            </a:fld>
            <a:endParaRPr lang="en-US" dirty="0"/>
          </a:p>
        </p:txBody>
      </p:sp>
      <p:sp>
        <p:nvSpPr>
          <p:cNvPr id="8" name="Rectangle 7"/>
          <p:cNvSpPr/>
          <p:nvPr/>
        </p:nvSpPr>
        <p:spPr>
          <a:xfrm>
            <a:off x="3612442" y="1050841"/>
            <a:ext cx="5531558" cy="2800766"/>
          </a:xfrm>
          <a:prstGeom prst="rect">
            <a:avLst/>
          </a:prstGeom>
        </p:spPr>
        <p:txBody>
          <a:bodyPr wrap="square">
            <a:spAutoFit/>
          </a:bodyPr>
          <a:lstStyle/>
          <a:p>
            <a:r>
              <a:rPr lang="en-US" sz="1600" b="1" dirty="0" smtClean="0"/>
              <a:t>Example</a:t>
            </a:r>
            <a:r>
              <a:rPr lang="en-US" sz="1600" dirty="0" smtClean="0"/>
              <a:t>: </a:t>
            </a:r>
          </a:p>
          <a:p>
            <a:endParaRPr lang="en-US" sz="1600" dirty="0" smtClean="0"/>
          </a:p>
          <a:p>
            <a:r>
              <a:rPr lang="en-US" sz="1600" dirty="0" smtClean="0"/>
              <a:t>Possible service states: </a:t>
            </a:r>
          </a:p>
          <a:p>
            <a:r>
              <a:rPr lang="en-US" sz="1600" dirty="0" smtClean="0"/>
              <a:t>X1: Normal, X2: Under attack, X3: Failed</a:t>
            </a:r>
          </a:p>
          <a:p>
            <a:r>
              <a:rPr lang="en-US" sz="1600" dirty="0" smtClean="0"/>
              <a:t>Possible service </a:t>
            </a:r>
            <a:r>
              <a:rPr lang="en-US" sz="1600" dirty="0"/>
              <a:t>CPU usage </a:t>
            </a:r>
            <a:r>
              <a:rPr lang="en-US" sz="1600" dirty="0" smtClean="0"/>
              <a:t>observations: </a:t>
            </a:r>
          </a:p>
          <a:p>
            <a:r>
              <a:rPr lang="en-US" sz="1600" dirty="0" smtClean="0"/>
              <a:t>y1:(0-20%], y2:(20-40%], y3:(40-100%], y4:0</a:t>
            </a:r>
          </a:p>
          <a:p>
            <a:endParaRPr lang="en-US" sz="1600" dirty="0" smtClean="0"/>
          </a:p>
          <a:p>
            <a:r>
              <a:rPr lang="en-US" sz="1600" dirty="0" smtClean="0"/>
              <a:t>Based on trained model we have b34=1, hence y4 only observed in state X3</a:t>
            </a:r>
          </a:p>
          <a:p>
            <a:r>
              <a:rPr lang="en-US" sz="1600" dirty="0" smtClean="0"/>
              <a:t>i.e. if we observe CPU usage = 0, </a:t>
            </a:r>
            <a:r>
              <a:rPr lang="en-US" sz="1600" dirty="0" err="1" smtClean="0"/>
              <a:t>prob</a:t>
            </a:r>
            <a:r>
              <a:rPr lang="en-US" sz="1600" dirty="0" smtClean="0"/>
              <a:t>(X3|y4)=100%, we rule that service has failed</a:t>
            </a:r>
            <a:endParaRPr lang="en-US" sz="1600" dirty="0"/>
          </a:p>
        </p:txBody>
      </p:sp>
      <p:sp>
        <p:nvSpPr>
          <p:cNvPr id="11" name="Rectangle 10"/>
          <p:cNvSpPr/>
          <p:nvPr/>
        </p:nvSpPr>
        <p:spPr>
          <a:xfrm>
            <a:off x="0" y="3997237"/>
            <a:ext cx="8949266" cy="2308324"/>
          </a:xfrm>
          <a:prstGeom prst="rect">
            <a:avLst/>
          </a:prstGeom>
        </p:spPr>
        <p:txBody>
          <a:bodyPr wrap="square">
            <a:spAutoFit/>
          </a:bodyPr>
          <a:lstStyle/>
          <a:p>
            <a:pPr marL="285750" indent="-285750">
              <a:buFont typeface="Arial"/>
              <a:buChar char="•"/>
            </a:pPr>
            <a:r>
              <a:rPr lang="en-US" sz="1600" dirty="0" smtClean="0"/>
              <a:t>Model allows us to use past service data (service health/response status/interactions etc.) gathered by service monitor to make inferences about the current state of the service:</a:t>
            </a:r>
          </a:p>
          <a:p>
            <a:pPr lvl="1"/>
            <a:r>
              <a:rPr lang="en-US" sz="1600" i="1" dirty="0" smtClean="0"/>
              <a:t>                        i.e. Given CPU usage = 0, what is the state of the service?</a:t>
            </a:r>
          </a:p>
          <a:p>
            <a:pPr lvl="1"/>
            <a:endParaRPr lang="en-US" sz="1600" i="1" dirty="0" smtClean="0"/>
          </a:p>
          <a:p>
            <a:pPr marL="285750" indent="-285750">
              <a:buFont typeface="Arial"/>
              <a:buChar char="•"/>
            </a:pPr>
            <a:r>
              <a:rPr lang="en-US" sz="1600" dirty="0" smtClean="0"/>
              <a:t>Model evolves in time with new data gathered by service monitor, i.e. if a particular observation was never recorded before (e.g. CPU=0%), it belongs to a new state (e.g. Failed)</a:t>
            </a:r>
          </a:p>
          <a:p>
            <a:pPr marL="285750" indent="-285750">
              <a:buFont typeface="Arial"/>
              <a:buChar char="•"/>
            </a:pPr>
            <a:endParaRPr lang="en-US" sz="1600" dirty="0" smtClean="0"/>
          </a:p>
          <a:p>
            <a:pPr marL="285750" indent="-285750">
              <a:buFont typeface="Arial"/>
              <a:buChar char="•"/>
            </a:pPr>
            <a:r>
              <a:rPr lang="en-US" sz="1600" dirty="0" smtClean="0"/>
              <a:t>Continuous data (observation) collection by service monitor allows for detection of anomalies </a:t>
            </a:r>
          </a:p>
          <a:p>
            <a:pPr lvl="2"/>
            <a:r>
              <a:rPr lang="en-US" sz="1600" dirty="0" smtClean="0"/>
              <a:t>No training on anomalous data needed as opposed to signature-based techniques</a:t>
            </a:r>
          </a:p>
        </p:txBody>
      </p:sp>
      <p:sp>
        <p:nvSpPr>
          <p:cNvPr id="12" name="Right Arrow 11"/>
          <p:cNvSpPr/>
          <p:nvPr/>
        </p:nvSpPr>
        <p:spPr>
          <a:xfrm>
            <a:off x="366891" y="5969001"/>
            <a:ext cx="620889" cy="324556"/>
          </a:xfrm>
          <a:prstGeom prst="rightArrow">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9929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6" y="147637"/>
            <a:ext cx="8229600" cy="1143000"/>
          </a:xfrm>
        </p:spPr>
        <p:txBody>
          <a:bodyPr>
            <a:normAutofit fontScale="90000"/>
          </a:bodyPr>
          <a:lstStyle/>
          <a:p>
            <a:r>
              <a:rPr lang="en-US" dirty="0" smtClean="0"/>
              <a:t>Performance and Security Parameters for Anomaly Detection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26903445"/>
              </p:ext>
            </p:extLst>
          </p:nvPr>
        </p:nvGraphicFramePr>
        <p:xfrm>
          <a:off x="628836" y="1526497"/>
          <a:ext cx="8243090" cy="4986790"/>
        </p:xfrm>
        <a:graphic>
          <a:graphicData uri="http://schemas.openxmlformats.org/presentationml/2006/ole">
            <mc:AlternateContent xmlns:mc="http://schemas.openxmlformats.org/markup-compatibility/2006">
              <mc:Choice xmlns:v="urn:schemas-microsoft-com:vml" Requires="v">
                <p:oleObj spid="_x0000_s2109" name="Document" r:id="rId3" imgW="5626100" imgH="3403600" progId="Word.Document.12">
                  <p:link updateAutomatic="1"/>
                </p:oleObj>
              </mc:Choice>
              <mc:Fallback>
                <p:oleObj name="Document" r:id="rId3" imgW="5626100" imgH="3403600" progId="Word.Document.12">
                  <p:link updateAutomatic="1"/>
                  <p:pic>
                    <p:nvPicPr>
                      <p:cNvPr id="0" name=""/>
                      <p:cNvPicPr/>
                      <p:nvPr/>
                    </p:nvPicPr>
                    <p:blipFill>
                      <a:blip r:embed="rId4"/>
                      <a:stretch>
                        <a:fillRect/>
                      </a:stretch>
                    </p:blipFill>
                    <p:spPr>
                      <a:xfrm>
                        <a:off x="628836" y="1526497"/>
                        <a:ext cx="8243090" cy="4986790"/>
                      </a:xfrm>
                      <a:prstGeom prst="rect">
                        <a:avLst/>
                      </a:prstGeom>
                    </p:spPr>
                  </p:pic>
                </p:oleObj>
              </mc:Fallback>
            </mc:AlternateContent>
          </a:graphicData>
        </a:graphic>
      </p:graphicFrame>
    </p:spTree>
    <p:extLst>
      <p:ext uri="{BB962C8B-B14F-4D97-AF65-F5344CB8AC3E}">
        <p14:creationId xmlns:p14="http://schemas.microsoft.com/office/powerpoint/2010/main" val="84925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228599" y="73152"/>
            <a:ext cx="8770257" cy="838201"/>
          </a:xfrm>
          <a:prstGeom prst="rect">
            <a:avLst/>
          </a:prstGeom>
        </p:spPr>
        <p:txBody>
          <a:bodyPr lIns="0" tIns="0" rIns="0" bIns="0">
            <a:noAutofit/>
          </a:bodyPr>
          <a:lstStyle/>
          <a:p>
            <a:pPr lvl="0">
              <a:defRPr sz="1800"/>
            </a:pPr>
            <a:r>
              <a:rPr lang="en-US" sz="3200" dirty="0" smtClean="0"/>
              <a:t>Dynamic Service Composition Reconfiguration</a:t>
            </a:r>
            <a:endParaRPr sz="3200" dirty="0"/>
          </a:p>
        </p:txBody>
      </p:sp>
      <p:sp>
        <p:nvSpPr>
          <p:cNvPr id="375" name="Shape 375"/>
          <p:cNvSpPr>
            <a:spLocks noGrp="1"/>
          </p:cNvSpPr>
          <p:nvPr>
            <p:ph type="body" idx="1"/>
          </p:nvPr>
        </p:nvSpPr>
        <p:spPr>
          <a:xfrm>
            <a:off x="304800" y="1072800"/>
            <a:ext cx="8382000" cy="3082374"/>
          </a:xfrm>
          <a:prstGeom prst="rect">
            <a:avLst/>
          </a:prstGeom>
        </p:spPr>
        <p:txBody>
          <a:bodyPr>
            <a:normAutofit fontScale="85000" lnSpcReduction="20000"/>
          </a:bodyPr>
          <a:lstStyle/>
          <a:p>
            <a:pPr lvl="0">
              <a:defRPr sz="1800"/>
            </a:pPr>
            <a:r>
              <a:rPr sz="2400" dirty="0" smtClean="0"/>
              <a:t>A</a:t>
            </a:r>
            <a:r>
              <a:rPr lang="en-US" sz="2400" dirty="0" smtClean="0"/>
              <a:t>n</a:t>
            </a:r>
            <a:r>
              <a:rPr sz="2400" dirty="0" smtClean="0"/>
              <a:t> </a:t>
            </a:r>
            <a:r>
              <a:rPr sz="2400" dirty="0"/>
              <a:t>SOA service orchestration is composed of a series of services that interact with each other based on a </a:t>
            </a:r>
            <a:r>
              <a:rPr sz="2400" i="1" dirty="0"/>
              <a:t>service interaction graph</a:t>
            </a:r>
          </a:p>
          <a:p>
            <a:pPr lvl="0">
              <a:defRPr sz="1800"/>
            </a:pPr>
            <a:r>
              <a:rPr sz="2400" dirty="0"/>
              <a:t>One of the multiple services in each </a:t>
            </a:r>
            <a:r>
              <a:rPr sz="2400" b="1" dirty="0"/>
              <a:t>service category </a:t>
            </a:r>
            <a:r>
              <a:rPr sz="2400" dirty="0"/>
              <a:t>can be selected for specific service </a:t>
            </a:r>
            <a:r>
              <a:rPr sz="2400" dirty="0" smtClean="0"/>
              <a:t>functionality</a:t>
            </a:r>
            <a:r>
              <a:rPr lang="en-US" sz="2400" dirty="0" smtClean="0"/>
              <a:t>, </a:t>
            </a:r>
          </a:p>
          <a:p>
            <a:pPr lvl="1">
              <a:defRPr sz="1800"/>
            </a:pPr>
            <a:r>
              <a:rPr lang="en-US" sz="2100" dirty="0"/>
              <a:t>E</a:t>
            </a:r>
            <a:r>
              <a:rPr lang="en-US" sz="2100" dirty="0" smtClean="0"/>
              <a:t>.g. category: weather, services: </a:t>
            </a:r>
            <a:r>
              <a:rPr lang="en-US" sz="2100" dirty="0" err="1" smtClean="0"/>
              <a:t>weather.com</a:t>
            </a:r>
            <a:r>
              <a:rPr lang="en-US" sz="2100" dirty="0" smtClean="0"/>
              <a:t>, Yahoo weather, </a:t>
            </a:r>
            <a:r>
              <a:rPr lang="en-US" sz="2100" dirty="0" err="1" smtClean="0"/>
              <a:t>accuweather</a:t>
            </a:r>
            <a:endParaRPr sz="2100" dirty="0"/>
          </a:p>
          <a:p>
            <a:pPr lvl="0">
              <a:defRPr sz="1800"/>
            </a:pPr>
            <a:r>
              <a:rPr sz="2400" dirty="0"/>
              <a:t>Challenge: Configuring set of services </a:t>
            </a:r>
            <a:r>
              <a:rPr lang="en-US" sz="2400" dirty="0" smtClean="0"/>
              <a:t>to </a:t>
            </a:r>
            <a:r>
              <a:rPr sz="2400" dirty="0" smtClean="0"/>
              <a:t>co</a:t>
            </a:r>
            <a:r>
              <a:rPr lang="en-US" sz="2400" dirty="0" smtClean="0"/>
              <a:t>mply with</a:t>
            </a:r>
            <a:r>
              <a:rPr sz="2400" dirty="0" smtClean="0"/>
              <a:t> </a:t>
            </a:r>
            <a:r>
              <a:rPr lang="en-US" sz="2400" dirty="0" smtClean="0"/>
              <a:t>SLA and </a:t>
            </a:r>
            <a:r>
              <a:rPr sz="2400" dirty="0" smtClean="0"/>
              <a:t>security </a:t>
            </a:r>
            <a:r>
              <a:rPr sz="2400" dirty="0"/>
              <a:t>policy requirements</a:t>
            </a:r>
          </a:p>
          <a:p>
            <a:pPr lvl="0">
              <a:defRPr sz="1800"/>
            </a:pPr>
            <a:r>
              <a:rPr sz="2400" dirty="0" smtClean="0"/>
              <a:t>Dynamic </a:t>
            </a:r>
            <a:r>
              <a:rPr lang="en-US" sz="2400" dirty="0"/>
              <a:t>service composition reconfiguration </a:t>
            </a:r>
            <a:r>
              <a:rPr sz="2400" dirty="0" smtClean="0"/>
              <a:t>is </a:t>
            </a:r>
            <a:r>
              <a:rPr sz="2400" dirty="0"/>
              <a:t>based on </a:t>
            </a:r>
            <a:endParaRPr lang="en-US" sz="2400" dirty="0" smtClean="0"/>
          </a:p>
          <a:p>
            <a:pPr lvl="1">
              <a:defRPr sz="1800"/>
            </a:pPr>
            <a:r>
              <a:rPr lang="en-US" sz="2100" dirty="0"/>
              <a:t>C</a:t>
            </a:r>
            <a:r>
              <a:rPr sz="2100" dirty="0" smtClean="0"/>
              <a:t>hanges </a:t>
            </a:r>
            <a:r>
              <a:rPr sz="2100" dirty="0"/>
              <a:t>in </a:t>
            </a:r>
            <a:r>
              <a:rPr sz="2100" b="1" dirty="0" smtClean="0"/>
              <a:t>context</a:t>
            </a:r>
            <a:r>
              <a:rPr lang="en-US" sz="2100" dirty="0" smtClean="0"/>
              <a:t> </a:t>
            </a:r>
          </a:p>
          <a:p>
            <a:pPr lvl="1">
              <a:defRPr sz="1800"/>
            </a:pPr>
            <a:r>
              <a:rPr lang="en-US" sz="2100" b="1" dirty="0"/>
              <a:t>T</a:t>
            </a:r>
            <a:r>
              <a:rPr sz="2100" b="1" dirty="0" smtClean="0"/>
              <a:t>ype</a:t>
            </a:r>
            <a:r>
              <a:rPr sz="2100" dirty="0"/>
              <a:t>, </a:t>
            </a:r>
            <a:r>
              <a:rPr sz="2100" b="1" dirty="0"/>
              <a:t>duration</a:t>
            </a:r>
            <a:r>
              <a:rPr sz="2100" dirty="0"/>
              <a:t>, </a:t>
            </a:r>
            <a:r>
              <a:rPr sz="2100" b="1" dirty="0"/>
              <a:t>extent</a:t>
            </a:r>
            <a:r>
              <a:rPr sz="2100" dirty="0"/>
              <a:t> of </a:t>
            </a:r>
            <a:r>
              <a:rPr sz="2100" dirty="0" smtClean="0"/>
              <a:t>attacks</a:t>
            </a:r>
            <a:r>
              <a:rPr lang="en-US" sz="2100" dirty="0" smtClean="0"/>
              <a:t> and failures</a:t>
            </a:r>
          </a:p>
        </p:txBody>
      </p:sp>
      <p:pic>
        <p:nvPicPr>
          <p:cNvPr id="2" name="Picture 1" descr="ser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92498"/>
            <a:ext cx="5793317" cy="2254209"/>
          </a:xfrm>
          <a:prstGeom prst="rect">
            <a:avLst/>
          </a:prstGeom>
        </p:spPr>
      </p:pic>
      <p:sp>
        <p:nvSpPr>
          <p:cNvPr id="7" name="Right Arrow 6"/>
          <p:cNvSpPr/>
          <p:nvPr/>
        </p:nvSpPr>
        <p:spPr>
          <a:xfrm>
            <a:off x="4055810" y="5135092"/>
            <a:ext cx="705496" cy="484632"/>
          </a:xfrm>
          <a:prstGeom prst="rightArrow">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13</a:t>
            </a:fld>
            <a:endParaRPr lang="en-US" dirty="0"/>
          </a:p>
        </p:txBody>
      </p:sp>
    </p:spTree>
    <p:extLst>
      <p:ext uri="{BB962C8B-B14F-4D97-AF65-F5344CB8AC3E}">
        <p14:creationId xmlns:p14="http://schemas.microsoft.com/office/powerpoint/2010/main" val="2815695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793"/>
            <a:ext cx="8712200" cy="1143000"/>
          </a:xfrm>
        </p:spPr>
        <p:txBody>
          <a:bodyPr>
            <a:normAutofit fontScale="90000"/>
          </a:bodyPr>
          <a:lstStyle/>
          <a:p>
            <a:r>
              <a:rPr lang="en-US" dirty="0" smtClean="0"/>
              <a:t>Dynamic Service Composition Approach</a:t>
            </a:r>
            <a:endParaRPr lang="en-US" dirty="0"/>
          </a:p>
        </p:txBody>
      </p:sp>
      <p:sp>
        <p:nvSpPr>
          <p:cNvPr id="3" name="Content Placeholder 2"/>
          <p:cNvSpPr>
            <a:spLocks noGrp="1"/>
          </p:cNvSpPr>
          <p:nvPr>
            <p:ph idx="1"/>
          </p:nvPr>
        </p:nvSpPr>
        <p:spPr>
          <a:xfrm>
            <a:off x="304800" y="1402080"/>
            <a:ext cx="8382000" cy="4990253"/>
          </a:xfrm>
        </p:spPr>
        <p:txBody>
          <a:bodyPr>
            <a:noAutofit/>
          </a:bodyPr>
          <a:lstStyle/>
          <a:p>
            <a:r>
              <a:rPr lang="en-US" sz="2400" dirty="0" smtClean="0"/>
              <a:t>Input</a:t>
            </a:r>
          </a:p>
          <a:p>
            <a:pPr lvl="1"/>
            <a:r>
              <a:rPr lang="en-US" sz="1800" dirty="0" smtClean="0"/>
              <a:t>A set of service categories (each with a set of services), a set of security constraints, a set of target performance parameters</a:t>
            </a:r>
          </a:p>
          <a:p>
            <a:r>
              <a:rPr lang="en-US" sz="2400" dirty="0" smtClean="0"/>
              <a:t>Output</a:t>
            </a:r>
          </a:p>
          <a:p>
            <a:pPr lvl="1"/>
            <a:r>
              <a:rPr lang="en-US" sz="1800" dirty="0" smtClean="0"/>
              <a:t>Service composition with a service from each category that complies with the given security constraints and has best performance</a:t>
            </a:r>
          </a:p>
          <a:p>
            <a:r>
              <a:rPr lang="en-US" sz="2400" dirty="0" smtClean="0"/>
              <a:t>Approach</a:t>
            </a:r>
          </a:p>
          <a:p>
            <a:pPr lvl="1"/>
            <a:r>
              <a:rPr lang="en-US" sz="1800" dirty="0" smtClean="0"/>
              <a:t>Sort services in each category based on given performance parameters</a:t>
            </a:r>
          </a:p>
          <a:p>
            <a:pPr lvl="1"/>
            <a:r>
              <a:rPr lang="en-US" sz="1800" dirty="0" smtClean="0"/>
              <a:t>Select highest performing service from each category to form a composition</a:t>
            </a:r>
          </a:p>
          <a:p>
            <a:pPr lvl="1"/>
            <a:r>
              <a:rPr lang="en-US" sz="1800" dirty="0" smtClean="0"/>
              <a:t>Check composition against given security constraints</a:t>
            </a:r>
          </a:p>
          <a:p>
            <a:pPr lvl="1"/>
            <a:r>
              <a:rPr lang="en-US" sz="1800" dirty="0" smtClean="0"/>
              <a:t>Switch to alternate services if the constraints are not satisfied (acceptance test fails)</a:t>
            </a:r>
          </a:p>
          <a:p>
            <a:pPr lvl="1"/>
            <a:endParaRPr lang="en-US" sz="1800" dirty="0" smtClean="0"/>
          </a:p>
          <a:p>
            <a:pPr lvl="1"/>
            <a:endParaRPr lang="en-US" sz="1800"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a:p>
        </p:txBody>
      </p:sp>
    </p:spTree>
    <p:extLst>
      <p:ext uri="{BB962C8B-B14F-4D97-AF65-F5344CB8AC3E}">
        <p14:creationId xmlns:p14="http://schemas.microsoft.com/office/powerpoint/2010/main" val="9297033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5" y="73152"/>
            <a:ext cx="9087555" cy="838200"/>
          </a:xfrm>
        </p:spPr>
        <p:txBody>
          <a:bodyPr>
            <a:normAutofit/>
          </a:bodyPr>
          <a:lstStyle/>
          <a:p>
            <a:r>
              <a:rPr lang="en-US" sz="3600" dirty="0"/>
              <a:t>Dynamic Service Composition </a:t>
            </a:r>
            <a:r>
              <a:rPr lang="en-US" sz="3600" dirty="0" smtClean="0"/>
              <a:t>Experiment 1: </a:t>
            </a:r>
            <a:endParaRPr lang="en-US" sz="3600" dirty="0"/>
          </a:p>
        </p:txBody>
      </p:sp>
      <p:sp>
        <p:nvSpPr>
          <p:cNvPr id="3" name="Text Placeholder 2"/>
          <p:cNvSpPr>
            <a:spLocks noGrp="1"/>
          </p:cNvSpPr>
          <p:nvPr>
            <p:ph type="body" idx="1"/>
          </p:nvPr>
        </p:nvSpPr>
        <p:spPr>
          <a:xfrm>
            <a:off x="56445" y="1054807"/>
            <a:ext cx="9017000" cy="3150304"/>
          </a:xfrm>
        </p:spPr>
        <p:txBody>
          <a:bodyPr>
            <a:noAutofit/>
          </a:bodyPr>
          <a:lstStyle/>
          <a:p>
            <a:r>
              <a:rPr lang="en-US" sz="1700" dirty="0" smtClean="0"/>
              <a:t>Dynamic service composition overhead is especially important in time-critical settings</a:t>
            </a:r>
          </a:p>
          <a:p>
            <a:r>
              <a:rPr lang="en-US" sz="1700" b="1" dirty="0"/>
              <a:t>Task</a:t>
            </a:r>
            <a:r>
              <a:rPr lang="en-US" sz="1700" dirty="0"/>
              <a:t>: Dynamic composition of business process involving </a:t>
            </a:r>
            <a:r>
              <a:rPr lang="en-US" sz="1700" dirty="0" smtClean="0"/>
              <a:t>varying number of </a:t>
            </a:r>
            <a:r>
              <a:rPr lang="en-US" sz="1700" dirty="0"/>
              <a:t>service </a:t>
            </a:r>
            <a:r>
              <a:rPr lang="en-US" sz="1700" dirty="0" smtClean="0"/>
              <a:t>categories each with 3 services to choose from, </a:t>
            </a:r>
            <a:r>
              <a:rPr lang="en-US" sz="1700" dirty="0"/>
              <a:t>with a single SLA constraint</a:t>
            </a:r>
          </a:p>
          <a:p>
            <a:r>
              <a:rPr lang="en-US" sz="1700" b="1" dirty="0"/>
              <a:t>Measurement</a:t>
            </a:r>
            <a:r>
              <a:rPr lang="en-US" sz="1700" dirty="0"/>
              <a:t>: Response time overhead of dynamic service composition for different number of </a:t>
            </a:r>
            <a:r>
              <a:rPr lang="en-US" sz="1700" dirty="0" smtClean="0"/>
              <a:t>service categories involved in composition</a:t>
            </a:r>
            <a:endParaRPr lang="en-US" sz="1700" dirty="0"/>
          </a:p>
          <a:p>
            <a:r>
              <a:rPr lang="en-US" sz="1700" b="1" dirty="0"/>
              <a:t>Setting</a:t>
            </a:r>
            <a:r>
              <a:rPr lang="en-US" sz="1700" dirty="0"/>
              <a:t>: Central service monitor on Amazon EC2 m3.medium instance (1 </a:t>
            </a:r>
            <a:r>
              <a:rPr lang="en-US" sz="1700" dirty="0" err="1"/>
              <a:t>vCPU</a:t>
            </a:r>
            <a:r>
              <a:rPr lang="en-US" sz="1700" dirty="0"/>
              <a:t>, 3.75 GB memory)</a:t>
            </a:r>
          </a:p>
          <a:p>
            <a:r>
              <a:rPr lang="en-US" sz="1700" b="1" dirty="0" smtClean="0"/>
              <a:t>Conclusion</a:t>
            </a:r>
            <a:r>
              <a:rPr lang="en-US" sz="1700" dirty="0" smtClean="0"/>
              <a:t>: Composition </a:t>
            </a:r>
            <a:r>
              <a:rPr lang="en-US" sz="1700" dirty="0"/>
              <a:t>time is not affected significantly by the number of </a:t>
            </a:r>
            <a:r>
              <a:rPr lang="en-US" sz="1700" dirty="0" smtClean="0"/>
              <a:t>service categories (database access time dominates response time) and composition </a:t>
            </a:r>
            <a:r>
              <a:rPr lang="en-US" sz="1700" dirty="0"/>
              <a:t>overhead is reasonable for most settings</a:t>
            </a:r>
            <a:r>
              <a:rPr lang="en-US" sz="1700" dirty="0" smtClean="0"/>
              <a:t>. </a:t>
            </a:r>
            <a:endParaRPr lang="en-US" sz="1700" dirty="0"/>
          </a:p>
          <a:p>
            <a:pPr marL="0" indent="0">
              <a:buNone/>
            </a:pPr>
            <a:endParaRPr lang="en-US" sz="1700" dirty="0" smtClean="0"/>
          </a:p>
        </p:txBody>
      </p:sp>
      <p:graphicFrame>
        <p:nvGraphicFramePr>
          <p:cNvPr id="4" name="Chart 3"/>
          <p:cNvGraphicFramePr/>
          <p:nvPr>
            <p:extLst>
              <p:ext uri="{D42A27DB-BD31-4B8C-83A1-F6EECF244321}">
                <p14:modId xmlns:p14="http://schemas.microsoft.com/office/powerpoint/2010/main" val="3538573770"/>
              </p:ext>
            </p:extLst>
          </p:nvPr>
        </p:nvGraphicFramePr>
        <p:xfrm>
          <a:off x="2687461" y="4279635"/>
          <a:ext cx="3919589" cy="2578365"/>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15</a:t>
            </a:fld>
            <a:endParaRPr lang="en-US" dirty="0"/>
          </a:p>
        </p:txBody>
      </p:sp>
    </p:spTree>
    <p:extLst>
      <p:ext uri="{BB962C8B-B14F-4D97-AF65-F5344CB8AC3E}">
        <p14:creationId xmlns:p14="http://schemas.microsoft.com/office/powerpoint/2010/main" val="4146353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8915400" cy="838200"/>
          </a:xfrm>
        </p:spPr>
        <p:txBody>
          <a:bodyPr>
            <a:normAutofit/>
          </a:bodyPr>
          <a:lstStyle/>
          <a:p>
            <a:r>
              <a:rPr lang="en-US" sz="3600" dirty="0"/>
              <a:t>Dynamic Service Composition </a:t>
            </a:r>
            <a:r>
              <a:rPr lang="en-US" sz="3600" dirty="0" smtClean="0"/>
              <a:t>Experiment 2: </a:t>
            </a:r>
            <a:endParaRPr lang="en-US" sz="3600" dirty="0"/>
          </a:p>
        </p:txBody>
      </p:sp>
      <p:sp>
        <p:nvSpPr>
          <p:cNvPr id="3" name="Text Placeholder 2"/>
          <p:cNvSpPr>
            <a:spLocks noGrp="1"/>
          </p:cNvSpPr>
          <p:nvPr>
            <p:ph type="body" idx="1"/>
          </p:nvPr>
        </p:nvSpPr>
        <p:spPr>
          <a:xfrm>
            <a:off x="304800" y="1195917"/>
            <a:ext cx="8382000" cy="2667000"/>
          </a:xfrm>
        </p:spPr>
        <p:txBody>
          <a:bodyPr>
            <a:normAutofit fontScale="62500" lnSpcReduction="20000"/>
          </a:bodyPr>
          <a:lstStyle/>
          <a:p>
            <a:r>
              <a:rPr lang="en-US" b="1" dirty="0"/>
              <a:t>Task</a:t>
            </a:r>
            <a:r>
              <a:rPr lang="en-US" dirty="0"/>
              <a:t>: Dynamic composition of </a:t>
            </a:r>
            <a:r>
              <a:rPr lang="en-US" dirty="0" smtClean="0"/>
              <a:t>business process involving </a:t>
            </a:r>
            <a:r>
              <a:rPr lang="en-US" dirty="0"/>
              <a:t>3 service </a:t>
            </a:r>
            <a:r>
              <a:rPr lang="en-US" dirty="0" smtClean="0"/>
              <a:t>categories, with a single SLA constraint</a:t>
            </a:r>
          </a:p>
          <a:p>
            <a:r>
              <a:rPr lang="en-US" b="1" dirty="0" smtClean="0"/>
              <a:t>Measurement</a:t>
            </a:r>
            <a:r>
              <a:rPr lang="en-US" dirty="0" smtClean="0"/>
              <a:t>: Response time overhead of dynamic service composition for different number of services to choose from for each category</a:t>
            </a:r>
          </a:p>
          <a:p>
            <a:r>
              <a:rPr lang="en-US" b="1" dirty="0" smtClean="0"/>
              <a:t>Setting</a:t>
            </a:r>
            <a:r>
              <a:rPr lang="en-US" dirty="0" smtClean="0"/>
              <a:t>: Central service monitor on Amazon EC2 m3.medium instance (1 </a:t>
            </a:r>
            <a:r>
              <a:rPr lang="en-US" dirty="0" err="1" smtClean="0"/>
              <a:t>vCPU</a:t>
            </a:r>
            <a:r>
              <a:rPr lang="en-US" dirty="0" smtClean="0"/>
              <a:t>, 3.75 GB memory)</a:t>
            </a:r>
          </a:p>
          <a:p>
            <a:r>
              <a:rPr lang="en-US" b="1" dirty="0" smtClean="0"/>
              <a:t>Conclusion</a:t>
            </a:r>
            <a:r>
              <a:rPr lang="en-US" dirty="0" smtClean="0"/>
              <a:t>: Composition time is not affected significantly by the number of possible services in a category and composition overhead is reasonable for most settings.</a:t>
            </a:r>
          </a:p>
          <a:p>
            <a:endParaRPr lang="en-US" dirty="0" smtClean="0"/>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1477987590"/>
              </p:ext>
            </p:extLst>
          </p:nvPr>
        </p:nvGraphicFramePr>
        <p:xfrm>
          <a:off x="2310515" y="4008802"/>
          <a:ext cx="4487808" cy="2637532"/>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16</a:t>
            </a:fld>
            <a:endParaRPr lang="en-US" dirty="0"/>
          </a:p>
        </p:txBody>
      </p:sp>
    </p:spTree>
    <p:extLst>
      <p:ext uri="{BB962C8B-B14F-4D97-AF65-F5344CB8AC3E}">
        <p14:creationId xmlns:p14="http://schemas.microsoft.com/office/powerpoint/2010/main" val="181251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667"/>
            <a:ext cx="8229600" cy="759505"/>
          </a:xfrm>
        </p:spPr>
        <p:txBody>
          <a:bodyPr>
            <a:normAutofit/>
          </a:bodyPr>
          <a:lstStyle/>
          <a:p>
            <a:r>
              <a:rPr lang="en-US" sz="3200" dirty="0" smtClean="0"/>
              <a:t>Agile Defense Demo</a:t>
            </a:r>
            <a:endParaRPr lang="en-US" sz="3200" dirty="0"/>
          </a:p>
        </p:txBody>
      </p:sp>
      <p:sp>
        <p:nvSpPr>
          <p:cNvPr id="3" name="Content Placeholder 2"/>
          <p:cNvSpPr>
            <a:spLocks noGrp="1"/>
          </p:cNvSpPr>
          <p:nvPr>
            <p:ph idx="1"/>
          </p:nvPr>
        </p:nvSpPr>
        <p:spPr>
          <a:xfrm>
            <a:off x="457200" y="3383116"/>
            <a:ext cx="8229600" cy="1481591"/>
          </a:xfrm>
        </p:spPr>
        <p:txBody>
          <a:bodyPr>
            <a:noAutofit/>
          </a:bodyPr>
          <a:lstStyle/>
          <a:p>
            <a:pPr marL="457200" lvl="1" indent="0">
              <a:buNone/>
            </a:pPr>
            <a:r>
              <a:rPr lang="en-US" sz="2000" dirty="0" smtClean="0"/>
              <a:t>Scenario: Surveillance mission with Unmanned Combat Air System</a:t>
            </a:r>
          </a:p>
          <a:p>
            <a:pPr marL="457200" lvl="1" indent="0">
              <a:buNone/>
            </a:pPr>
            <a:r>
              <a:rPr lang="en-US" sz="2000" dirty="0" smtClean="0"/>
              <a:t>Analysis Process: UAV video surveillance + radar plot integrator + radar plot analyzer + video analyzer to detect suspicious object location</a:t>
            </a:r>
          </a:p>
          <a:p>
            <a:pPr lvl="1"/>
            <a:r>
              <a:rPr lang="en-US" sz="2000" dirty="0" smtClean="0"/>
              <a:t>Dynamic service composition reconfiguration based on SLA requirements</a:t>
            </a:r>
          </a:p>
          <a:p>
            <a:pPr lvl="1"/>
            <a:r>
              <a:rPr lang="en-US" sz="2000" dirty="0" smtClean="0"/>
              <a:t>Detection of anomalous service behavior / attacks</a:t>
            </a:r>
          </a:p>
          <a:p>
            <a:pPr lvl="2"/>
            <a:r>
              <a:rPr lang="en-US" sz="2000" dirty="0" smtClean="0"/>
              <a:t>Authentication failures, Malicious code injection, </a:t>
            </a:r>
            <a:r>
              <a:rPr lang="en-US" sz="2000" dirty="0" err="1" smtClean="0"/>
              <a:t>DoS</a:t>
            </a:r>
            <a:r>
              <a:rPr lang="en-US" sz="2000" dirty="0" smtClean="0"/>
              <a:t>, Service failure</a:t>
            </a:r>
            <a:endParaRPr lang="en-US" dirty="0" smtClean="0"/>
          </a:p>
          <a:p>
            <a:pPr lvl="1"/>
            <a:r>
              <a:rPr lang="en-US" sz="2000" dirty="0" smtClean="0"/>
              <a:t>SLA requirement change in emergency context</a:t>
            </a:r>
            <a:endParaRPr lang="en-US" sz="2000" dirty="0"/>
          </a:p>
        </p:txBody>
      </p:sp>
      <p:sp>
        <p:nvSpPr>
          <p:cNvPr id="5" name="Rectangle 4"/>
          <p:cNvSpPr/>
          <p:nvPr/>
        </p:nvSpPr>
        <p:spPr>
          <a:xfrm>
            <a:off x="1679221" y="1565841"/>
            <a:ext cx="6053667" cy="1815882"/>
          </a:xfrm>
          <a:prstGeom prst="rect">
            <a:avLst/>
          </a:prstGeom>
        </p:spPr>
        <p:txBody>
          <a:bodyPr wrap="square">
            <a:spAutoFit/>
          </a:bodyPr>
          <a:lstStyle/>
          <a:p>
            <a:r>
              <a:rPr lang="it-IT" sz="2800" b="1" u="sng" dirty="0">
                <a:hlinkClick r:id="rId2"/>
              </a:rPr>
              <a:t>https://dl.dropboxusercontent.com/u/79651021</a:t>
            </a:r>
            <a:r>
              <a:rPr lang="it-IT" sz="2800" b="1" u="sng" dirty="0" smtClean="0">
                <a:hlinkClick r:id="rId2"/>
              </a:rPr>
              <a:t>/AgileDefenseDemo.mp4</a:t>
            </a:r>
            <a:endParaRPr lang="it-IT" sz="2800" b="1" u="sng" dirty="0" smtClean="0"/>
          </a:p>
          <a:p>
            <a:r>
              <a:rPr lang="en-US" sz="2800" dirty="0" smtClean="0"/>
              <a:t> </a:t>
            </a:r>
          </a:p>
          <a:p>
            <a:endParaRPr lang="en-US" sz="2800" dirty="0"/>
          </a:p>
        </p:txBody>
      </p:sp>
    </p:spTree>
    <p:extLst>
      <p:ext uri="{BB962C8B-B14F-4D97-AF65-F5344CB8AC3E}">
        <p14:creationId xmlns:p14="http://schemas.microsoft.com/office/powerpoint/2010/main" val="13178280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784"/>
          </a:xfrm>
        </p:spPr>
        <p:txBody>
          <a:bodyPr>
            <a:normAutofit fontScale="90000"/>
          </a:bodyPr>
          <a:lstStyle/>
          <a:p>
            <a:r>
              <a:rPr lang="en-US" dirty="0" smtClean="0"/>
              <a:t>Data Privacy in SOA and Cloud</a:t>
            </a:r>
            <a:endParaRPr lang="en-US" dirty="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18</a:t>
            </a:fld>
            <a:endParaRPr lang="en-US" dirty="0"/>
          </a:p>
        </p:txBody>
      </p:sp>
      <p:sp>
        <p:nvSpPr>
          <p:cNvPr id="8" name="TextBox 7"/>
          <p:cNvSpPr txBox="1"/>
          <p:nvPr/>
        </p:nvSpPr>
        <p:spPr>
          <a:xfrm>
            <a:off x="7482184" y="4162455"/>
            <a:ext cx="1631671" cy="1569660"/>
          </a:xfrm>
          <a:prstGeom prst="rect">
            <a:avLst/>
          </a:prstGeom>
          <a:noFill/>
        </p:spPr>
        <p:txBody>
          <a:bodyPr wrap="square" rtlCol="0">
            <a:spAutoFit/>
          </a:bodyPr>
          <a:lstStyle/>
          <a:p>
            <a:r>
              <a:rPr lang="en-US" sz="1600" dirty="0" smtClean="0">
                <a:latin typeface="Arial" pitchFamily="34" charset="0"/>
                <a:cs typeface="Arial" pitchFamily="34" charset="0"/>
              </a:rPr>
              <a:t>Unauthorized </a:t>
            </a:r>
          </a:p>
          <a:p>
            <a:r>
              <a:rPr lang="en-US" sz="1600" dirty="0">
                <a:latin typeface="Arial" pitchFamily="34" charset="0"/>
                <a:cs typeface="Arial" pitchFamily="34" charset="0"/>
              </a:rPr>
              <a:t>d</a:t>
            </a:r>
            <a:r>
              <a:rPr lang="en-US" sz="1600" dirty="0" smtClean="0">
                <a:latin typeface="Arial" pitchFamily="34" charset="0"/>
                <a:cs typeface="Arial" pitchFamily="34" charset="0"/>
              </a:rPr>
              <a:t>ata disclosure </a:t>
            </a:r>
            <a:r>
              <a:rPr lang="en-US" sz="1600" dirty="0">
                <a:latin typeface="Arial" pitchFamily="34" charset="0"/>
                <a:cs typeface="Arial" pitchFamily="34" charset="0"/>
              </a:rPr>
              <a:t>resulting in undetected user privacy </a:t>
            </a:r>
            <a:r>
              <a:rPr lang="en-US" sz="1600" dirty="0" smtClean="0">
                <a:latin typeface="Arial" pitchFamily="34" charset="0"/>
                <a:cs typeface="Arial" pitchFamily="34" charset="0"/>
              </a:rPr>
              <a:t>violation </a:t>
            </a:r>
          </a:p>
        </p:txBody>
      </p:sp>
      <p:sp>
        <p:nvSpPr>
          <p:cNvPr id="9" name="TextBox 8"/>
          <p:cNvSpPr txBox="1"/>
          <p:nvPr/>
        </p:nvSpPr>
        <p:spPr>
          <a:xfrm>
            <a:off x="190500" y="4483100"/>
            <a:ext cx="2159000" cy="1077218"/>
          </a:xfrm>
          <a:prstGeom prst="rect">
            <a:avLst/>
          </a:prstGeom>
          <a:noFill/>
        </p:spPr>
        <p:txBody>
          <a:bodyPr wrap="square" rtlCol="0">
            <a:spAutoFit/>
          </a:bodyPr>
          <a:lstStyle/>
          <a:p>
            <a:r>
              <a:rPr lang="en-US" sz="1600" dirty="0" smtClean="0">
                <a:latin typeface="Arial" pitchFamily="34" charset="0"/>
                <a:cs typeface="Arial" pitchFamily="34" charset="0"/>
              </a:rPr>
              <a:t>Opaque data sharing by Service 1 to services in</a:t>
            </a:r>
          </a:p>
          <a:p>
            <a:r>
              <a:rPr lang="en-US" sz="1600" dirty="0" smtClean="0">
                <a:latin typeface="Arial" pitchFamily="34" charset="0"/>
                <a:cs typeface="Arial" pitchFamily="34" charset="0"/>
              </a:rPr>
              <a:t>unknown domain</a:t>
            </a:r>
          </a:p>
        </p:txBody>
      </p:sp>
      <p:sp>
        <p:nvSpPr>
          <p:cNvPr id="10" name="TextBox 9"/>
          <p:cNvSpPr txBox="1"/>
          <p:nvPr/>
        </p:nvSpPr>
        <p:spPr>
          <a:xfrm>
            <a:off x="3845228" y="4199759"/>
            <a:ext cx="2434216" cy="1077218"/>
          </a:xfrm>
          <a:prstGeom prst="rect">
            <a:avLst/>
          </a:prstGeom>
          <a:noFill/>
        </p:spPr>
        <p:txBody>
          <a:bodyPr wrap="square" rtlCol="0">
            <a:spAutoFit/>
          </a:bodyPr>
          <a:lstStyle/>
          <a:p>
            <a:r>
              <a:rPr lang="en-US" sz="1600" dirty="0" smtClean="0">
                <a:latin typeface="Arial" pitchFamily="34" charset="0"/>
                <a:cs typeface="Arial" pitchFamily="34" charset="0"/>
              </a:rPr>
              <a:t>Secure channel but lack of policy communication, </a:t>
            </a:r>
          </a:p>
          <a:p>
            <a:r>
              <a:rPr lang="en-US" sz="1600" dirty="0" smtClean="0">
                <a:latin typeface="Arial" pitchFamily="34" charset="0"/>
                <a:cs typeface="Arial" pitchFamily="34" charset="0"/>
              </a:rPr>
              <a:t>evaluation, enforcement infrastructure</a:t>
            </a:r>
            <a:endParaRPr lang="en-US" sz="1600" dirty="0">
              <a:latin typeface="Arial" pitchFamily="34" charset="0"/>
              <a:cs typeface="Arial" pitchFamily="34" charset="0"/>
            </a:endParaRPr>
          </a:p>
        </p:txBody>
      </p:sp>
      <p:sp>
        <p:nvSpPr>
          <p:cNvPr id="11" name="TextBox 10"/>
          <p:cNvSpPr txBox="1"/>
          <p:nvPr/>
        </p:nvSpPr>
        <p:spPr>
          <a:xfrm>
            <a:off x="5708950" y="2315098"/>
            <a:ext cx="3404907" cy="830997"/>
          </a:xfrm>
          <a:prstGeom prst="rect">
            <a:avLst/>
          </a:prstGeom>
          <a:noFill/>
        </p:spPr>
        <p:txBody>
          <a:bodyPr wrap="square" rtlCol="0">
            <a:spAutoFit/>
          </a:bodyPr>
          <a:lstStyle/>
          <a:p>
            <a:r>
              <a:rPr lang="en-US" sz="1600" dirty="0" smtClean="0">
                <a:latin typeface="Arial" pitchFamily="34" charset="0"/>
                <a:cs typeface="Arial" pitchFamily="34" charset="0"/>
              </a:rPr>
              <a:t>Point-to-Point authentication is </a:t>
            </a:r>
          </a:p>
          <a:p>
            <a:r>
              <a:rPr lang="en-US" sz="1600" dirty="0" smtClean="0">
                <a:latin typeface="Arial" pitchFamily="34" charset="0"/>
                <a:cs typeface="Arial" pitchFamily="34" charset="0"/>
              </a:rPr>
              <a:t>unable to protect  data dissemination in unknown domains</a:t>
            </a:r>
          </a:p>
        </p:txBody>
      </p:sp>
      <p:sp>
        <p:nvSpPr>
          <p:cNvPr id="12" name="TextBox 11"/>
          <p:cNvSpPr txBox="1"/>
          <p:nvPr/>
        </p:nvSpPr>
        <p:spPr>
          <a:xfrm>
            <a:off x="114860" y="2546727"/>
            <a:ext cx="1879219" cy="1323439"/>
          </a:xfrm>
          <a:prstGeom prst="rect">
            <a:avLst/>
          </a:prstGeom>
          <a:noFill/>
        </p:spPr>
        <p:txBody>
          <a:bodyPr wrap="square" rtlCol="0">
            <a:spAutoFit/>
          </a:bodyPr>
          <a:lstStyle/>
          <a:p>
            <a:r>
              <a:rPr lang="en-US" sz="1600" dirty="0" smtClean="0">
                <a:latin typeface="Arial" pitchFamily="34" charset="0"/>
                <a:cs typeface="Arial" pitchFamily="34" charset="0"/>
              </a:rPr>
              <a:t>Service 1 may not want to disclose its service composition to the user</a:t>
            </a:r>
          </a:p>
        </p:txBody>
      </p:sp>
      <p:grpSp>
        <p:nvGrpSpPr>
          <p:cNvPr id="3" name="Group 12"/>
          <p:cNvGrpSpPr/>
          <p:nvPr/>
        </p:nvGrpSpPr>
        <p:grpSpPr>
          <a:xfrm>
            <a:off x="1931916" y="1404833"/>
            <a:ext cx="6308549" cy="4945725"/>
            <a:chOff x="1043496" y="-151040"/>
            <a:chExt cx="8629058" cy="6764940"/>
          </a:xfrm>
        </p:grpSpPr>
        <p:sp>
          <p:nvSpPr>
            <p:cNvPr id="14" name="Rounded Rectangle 13"/>
            <p:cNvSpPr/>
            <p:nvPr/>
          </p:nvSpPr>
          <p:spPr>
            <a:xfrm>
              <a:off x="1287337" y="2585348"/>
              <a:ext cx="219456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1</a:t>
              </a: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1</a:t>
              </a:r>
              <a:endParaRPr lang="en-US" sz="2400" baseline="-25000" dirty="0">
                <a:solidFill>
                  <a:schemeClr val="tx1"/>
                </a:solidFill>
                <a:latin typeface="Arial" pitchFamily="34" charset="0"/>
                <a:cs typeface="Arial" pitchFamily="34" charset="0"/>
              </a:endParaRPr>
            </a:p>
          </p:txBody>
        </p:sp>
        <p:sp>
          <p:nvSpPr>
            <p:cNvPr id="15" name="TextBox 14"/>
            <p:cNvSpPr txBox="1"/>
            <p:nvPr/>
          </p:nvSpPr>
          <p:spPr>
            <a:xfrm>
              <a:off x="3683197" y="1261015"/>
              <a:ext cx="2119489" cy="1071880"/>
            </a:xfrm>
            <a:prstGeom prst="rect">
              <a:avLst/>
            </a:prstGeom>
            <a:noFill/>
          </p:spPr>
          <p:txBody>
            <a:bodyPr wrap="none" rtlCol="0">
              <a:spAutoFit/>
            </a:bodyPr>
            <a:lstStyle/>
            <a:p>
              <a:pPr algn="ctr"/>
              <a:r>
                <a:rPr lang="en-US" sz="2000" b="1" dirty="0" smtClean="0">
                  <a:solidFill>
                    <a:schemeClr val="accent1"/>
                  </a:solidFill>
                  <a:latin typeface="Arial" pitchFamily="34" charset="0"/>
                  <a:cs typeface="Arial" pitchFamily="34" charset="0"/>
                </a:rPr>
                <a:t>TRUSTED</a:t>
              </a:r>
            </a:p>
            <a:p>
              <a:pPr algn="ctr"/>
              <a:r>
                <a:rPr lang="en-US" sz="2000" b="1" dirty="0" smtClean="0">
                  <a:solidFill>
                    <a:schemeClr val="accent1"/>
                  </a:solidFill>
                  <a:latin typeface="Arial" pitchFamily="34" charset="0"/>
                  <a:cs typeface="Arial" pitchFamily="34" charset="0"/>
                </a:rPr>
                <a:t>DOMAIN</a:t>
              </a:r>
              <a:endParaRPr lang="en-US" sz="2000" b="1" dirty="0">
                <a:solidFill>
                  <a:schemeClr val="accent1"/>
                </a:solidFill>
                <a:latin typeface="Arial" pitchFamily="34" charset="0"/>
                <a:cs typeface="Arial" pitchFamily="34" charset="0"/>
              </a:endParaRPr>
            </a:p>
          </p:txBody>
        </p:sp>
        <p:sp>
          <p:nvSpPr>
            <p:cNvPr id="16" name="Rounded Rectangle 15"/>
            <p:cNvSpPr/>
            <p:nvPr/>
          </p:nvSpPr>
          <p:spPr>
            <a:xfrm>
              <a:off x="6049704" y="2576967"/>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SERVICE </a:t>
              </a:r>
              <a:r>
                <a:rPr lang="en-US" sz="2000" b="1" dirty="0" smtClean="0">
                  <a:solidFill>
                    <a:schemeClr val="tx1"/>
                  </a:solidFill>
                  <a:latin typeface="Arial" pitchFamily="34" charset="0"/>
                  <a:cs typeface="Arial" pitchFamily="34" charset="0"/>
                </a:rPr>
                <a:t>2</a:t>
              </a:r>
              <a:endParaRPr lang="en-US" sz="2000" b="1" dirty="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2</a:t>
              </a:r>
              <a:endParaRPr lang="en-US" sz="2400" b="1" dirty="0">
                <a:solidFill>
                  <a:schemeClr val="tx1"/>
                </a:solidFill>
                <a:latin typeface="Arial" pitchFamily="34" charset="0"/>
                <a:cs typeface="Arial" pitchFamily="34" charset="0"/>
              </a:endParaRPr>
            </a:p>
          </p:txBody>
        </p:sp>
        <p:sp>
          <p:nvSpPr>
            <p:cNvPr id="17" name="Rounded Rectangle 16"/>
            <p:cNvSpPr/>
            <p:nvPr/>
          </p:nvSpPr>
          <p:spPr>
            <a:xfrm>
              <a:off x="601935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3</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3</a:t>
              </a:r>
              <a:endParaRPr lang="en-US" sz="2400" b="1" dirty="0">
                <a:solidFill>
                  <a:schemeClr val="tx1"/>
                </a:solidFill>
                <a:latin typeface="Arial" pitchFamily="34" charset="0"/>
                <a:cs typeface="Arial" pitchFamily="34" charset="0"/>
              </a:endParaRPr>
            </a:p>
          </p:txBody>
        </p:sp>
        <p:sp>
          <p:nvSpPr>
            <p:cNvPr id="18" name="TextBox 17"/>
            <p:cNvSpPr txBox="1"/>
            <p:nvPr/>
          </p:nvSpPr>
          <p:spPr>
            <a:xfrm>
              <a:off x="3653020" y="5465248"/>
              <a:ext cx="2179840" cy="992185"/>
            </a:xfrm>
            <a:prstGeom prst="rect">
              <a:avLst/>
            </a:prstGeom>
            <a:noFill/>
          </p:spPr>
          <p:txBody>
            <a:bodyPr wrap="none" rtlCol="0">
              <a:spAutoFit/>
            </a:bodyPr>
            <a:lstStyle/>
            <a:p>
              <a:pPr algn="ctr"/>
              <a:r>
                <a:rPr lang="en-US" sz="2000" b="1" dirty="0" smtClean="0">
                  <a:solidFill>
                    <a:schemeClr val="accent2"/>
                  </a:solidFill>
                  <a:latin typeface="Arial" pitchFamily="34" charset="0"/>
                  <a:cs typeface="Arial" pitchFamily="34" charset="0"/>
                </a:rPr>
                <a:t>UNKNOWN</a:t>
              </a:r>
            </a:p>
            <a:p>
              <a:pPr algn="ctr"/>
              <a:r>
                <a:rPr lang="en-US" sz="2000" b="1" dirty="0" smtClean="0">
                  <a:solidFill>
                    <a:schemeClr val="accent2"/>
                  </a:solidFill>
                  <a:latin typeface="Arial" pitchFamily="34" charset="0"/>
                  <a:cs typeface="Arial" pitchFamily="34" charset="0"/>
                </a:rPr>
                <a:t>DOMAIN</a:t>
              </a:r>
              <a:endParaRPr lang="en-US" sz="2000" b="1" dirty="0">
                <a:solidFill>
                  <a:schemeClr val="accent2"/>
                </a:solidFill>
                <a:latin typeface="Arial" pitchFamily="34" charset="0"/>
                <a:cs typeface="Arial" pitchFamily="34" charset="0"/>
              </a:endParaRPr>
            </a:p>
          </p:txBody>
        </p:sp>
        <p:sp>
          <p:nvSpPr>
            <p:cNvPr id="19" name="Rounded Rectangle 18"/>
            <p:cNvSpPr/>
            <p:nvPr/>
          </p:nvSpPr>
          <p:spPr>
            <a:xfrm>
              <a:off x="1272097" y="4993268"/>
              <a:ext cx="2194560" cy="10972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4</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4</a:t>
              </a:r>
              <a:endParaRPr lang="en-US" sz="2400" b="1" dirty="0">
                <a:solidFill>
                  <a:schemeClr val="tx1"/>
                </a:solidFill>
                <a:latin typeface="Arial" pitchFamily="34" charset="0"/>
                <a:cs typeface="Arial" pitchFamily="34" charset="0"/>
              </a:endParaRPr>
            </a:p>
          </p:txBody>
        </p:sp>
        <p:sp>
          <p:nvSpPr>
            <p:cNvPr id="20" name="Right Arrow 19"/>
            <p:cNvSpPr/>
            <p:nvPr/>
          </p:nvSpPr>
          <p:spPr>
            <a:xfrm>
              <a:off x="3562587" y="2938039"/>
              <a:ext cx="2417804" cy="41485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1" name="Straight Connector 20"/>
            <p:cNvCxnSpPr/>
            <p:nvPr/>
          </p:nvCxnSpPr>
          <p:spPr>
            <a:xfrm>
              <a:off x="6209857" y="2270500"/>
              <a:ext cx="2377440"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8587297" y="2270500"/>
              <a:ext cx="0" cy="434340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043496" y="6608249"/>
              <a:ext cx="7543801"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638021" y="-142151"/>
              <a:ext cx="0" cy="417007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5" name="Picture 6" descr="C:\Users\rranchal\Desktop\operator-clipart-man-user-operator-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387" y="62367"/>
              <a:ext cx="957014" cy="13354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013040" y="828609"/>
              <a:ext cx="561183" cy="60584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D</a:t>
              </a:r>
              <a:endParaRPr lang="en-US" sz="2200" dirty="0">
                <a:latin typeface="Arial" panose="020B0604020202020204" pitchFamily="34" charset="0"/>
                <a:cs typeface="Arial" panose="020B0604020202020204" pitchFamily="34" charset="0"/>
              </a:endParaRPr>
            </a:p>
          </p:txBody>
        </p:sp>
        <p:sp>
          <p:nvSpPr>
            <p:cNvPr id="27" name="TextBox 26"/>
            <p:cNvSpPr txBox="1"/>
            <p:nvPr/>
          </p:nvSpPr>
          <p:spPr>
            <a:xfrm>
              <a:off x="4357672" y="2490784"/>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8" name="TextBox 27"/>
            <p:cNvSpPr txBox="1"/>
            <p:nvPr/>
          </p:nvSpPr>
          <p:spPr>
            <a:xfrm>
              <a:off x="2452350" y="4088202"/>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9" name="TextBox 28"/>
            <p:cNvSpPr txBox="1"/>
            <p:nvPr/>
          </p:nvSpPr>
          <p:spPr>
            <a:xfrm>
              <a:off x="7179705" y="4100336"/>
              <a:ext cx="587885" cy="652448"/>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30" name="TextBox 29"/>
            <p:cNvSpPr txBox="1"/>
            <p:nvPr/>
          </p:nvSpPr>
          <p:spPr>
            <a:xfrm>
              <a:off x="5162787" y="-142151"/>
              <a:ext cx="4509767" cy="647077"/>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Arial" pitchFamily="34" charset="0"/>
                  <a:cs typeface="Arial" pitchFamily="34" charset="0"/>
                </a:rPr>
                <a:t>Data (D) = {d</a:t>
              </a:r>
              <a:r>
                <a:rPr lang="en-US" sz="2400" baseline="-25000" dirty="0" smtClean="0">
                  <a:latin typeface="Arial" pitchFamily="34" charset="0"/>
                  <a:cs typeface="Arial" pitchFamily="34" charset="0"/>
                </a:rPr>
                <a:t>1</a:t>
              </a:r>
              <a:r>
                <a:rPr lang="en-US" sz="2400" dirty="0" smtClean="0">
                  <a:latin typeface="Arial" pitchFamily="34" charset="0"/>
                  <a:cs typeface="Arial" pitchFamily="34" charset="0"/>
                </a:rPr>
                <a:t>,..,</a:t>
              </a:r>
              <a:r>
                <a:rPr lang="en-US" sz="2400" baseline="-25000" dirty="0" smtClean="0">
                  <a:latin typeface="Arial" pitchFamily="34" charset="0"/>
                  <a:cs typeface="Arial" pitchFamily="34" charset="0"/>
                </a:rPr>
                <a:t> </a:t>
              </a:r>
              <a:r>
                <a:rPr lang="en-US" sz="2400" dirty="0" err="1" smtClean="0">
                  <a:latin typeface="Arial" pitchFamily="34" charset="0"/>
                  <a:cs typeface="Arial" pitchFamily="34" charset="0"/>
                </a:rPr>
                <a:t>d</a:t>
              </a:r>
              <a:r>
                <a:rPr lang="en-US" sz="2400" baseline="-25000" dirty="0" err="1" smtClean="0">
                  <a:latin typeface="Arial" pitchFamily="34" charset="0"/>
                  <a:cs typeface="Arial" pitchFamily="34" charset="0"/>
                </a:rPr>
                <a:t>n</a:t>
              </a:r>
              <a:r>
                <a:rPr lang="en-US" sz="2400" dirty="0" smtClean="0">
                  <a:latin typeface="Arial" pitchFamily="34" charset="0"/>
                  <a:cs typeface="Arial" pitchFamily="34" charset="0"/>
                </a:rPr>
                <a:t>}</a:t>
              </a:r>
            </a:p>
          </p:txBody>
        </p:sp>
        <p:sp>
          <p:nvSpPr>
            <p:cNvPr id="31" name="Down Arrow 30"/>
            <p:cNvSpPr/>
            <p:nvPr/>
          </p:nvSpPr>
          <p:spPr>
            <a:xfrm>
              <a:off x="2228118" y="3733327"/>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Down Arrow 31"/>
            <p:cNvSpPr/>
            <p:nvPr/>
          </p:nvSpPr>
          <p:spPr>
            <a:xfrm>
              <a:off x="6930524" y="3733326"/>
              <a:ext cx="372226" cy="117545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3" name="Straight Connector 32"/>
            <p:cNvCxnSpPr/>
            <p:nvPr/>
          </p:nvCxnSpPr>
          <p:spPr>
            <a:xfrm flipV="1">
              <a:off x="1043496" y="2264849"/>
              <a:ext cx="5166361" cy="2728419"/>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H="1">
              <a:off x="1043496" y="4977569"/>
              <a:ext cx="2" cy="163068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2442862" y="1692315"/>
              <a:ext cx="587885" cy="652448"/>
            </a:xfrm>
            <a:prstGeom prst="rect">
              <a:avLst/>
            </a:prstGeom>
            <a:noFill/>
          </p:spPr>
          <p:txBody>
            <a:bodyPr wrap="none" rtlCol="0">
              <a:spAutoFit/>
            </a:bodyPr>
            <a:lstStyle/>
            <a:p>
              <a:pPr algn="ctr"/>
              <a:r>
                <a:rPr lang="en-US" sz="2200" dirty="0">
                  <a:latin typeface="Arial" pitchFamily="34" charset="0"/>
                  <a:cs typeface="Arial" pitchFamily="34" charset="0"/>
                </a:rPr>
                <a:t>D</a:t>
              </a:r>
            </a:p>
          </p:txBody>
        </p:sp>
        <p:sp>
          <p:nvSpPr>
            <p:cNvPr id="36" name="Down Arrow 35"/>
            <p:cNvSpPr/>
            <p:nvPr/>
          </p:nvSpPr>
          <p:spPr>
            <a:xfrm>
              <a:off x="2283151" y="1465697"/>
              <a:ext cx="279563" cy="102880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7" name="Straight Connector 36"/>
            <p:cNvCxnSpPr/>
            <p:nvPr/>
          </p:nvCxnSpPr>
          <p:spPr>
            <a:xfrm>
              <a:off x="1062569" y="-151040"/>
              <a:ext cx="2594525" cy="315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2569" y="4020535"/>
              <a:ext cx="2594525" cy="762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7060" y="-147884"/>
              <a:ext cx="0" cy="41760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43610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a:bodyPr>
          <a:lstStyle/>
          <a:p>
            <a:r>
              <a:rPr lang="en-US" dirty="0" smtClean="0"/>
              <a:t>Problems with the current model</a:t>
            </a:r>
          </a:p>
          <a:p>
            <a:pPr lvl="1"/>
            <a:r>
              <a:rPr lang="en-US" dirty="0" smtClean="0"/>
              <a:t>Loss of control</a:t>
            </a:r>
          </a:p>
          <a:p>
            <a:pPr lvl="1"/>
            <a:r>
              <a:rPr lang="en-US" dirty="0" smtClean="0"/>
              <a:t>No access control </a:t>
            </a:r>
          </a:p>
          <a:p>
            <a:pPr lvl="1"/>
            <a:r>
              <a:rPr lang="en-US" dirty="0" smtClean="0"/>
              <a:t>No sharing control </a:t>
            </a:r>
          </a:p>
          <a:p>
            <a:pPr lvl="1"/>
            <a:r>
              <a:rPr lang="en-US" dirty="0" smtClean="0"/>
              <a:t>Information gathering/aggregation</a:t>
            </a:r>
          </a:p>
          <a:p>
            <a:pPr lvl="1"/>
            <a:r>
              <a:rPr lang="en-US" dirty="0" smtClean="0"/>
              <a:t>Information selling to interested parties</a:t>
            </a:r>
          </a:p>
          <a:p>
            <a:pPr lvl="1"/>
            <a:r>
              <a:rPr lang="en-US" dirty="0" smtClean="0"/>
              <a:t>Information disclosures for Subpoenas</a:t>
            </a:r>
          </a:p>
          <a:p>
            <a:pPr lvl="1"/>
            <a:r>
              <a:rPr lang="en-US" dirty="0" smtClean="0"/>
              <a:t>Hacking attacks </a:t>
            </a:r>
          </a:p>
          <a:p>
            <a:pPr lvl="1"/>
            <a:r>
              <a:rPr lang="en-US" dirty="0" smtClean="0"/>
              <a:t>Insider abuse</a:t>
            </a:r>
          </a:p>
          <a:p>
            <a:pPr lvl="1"/>
            <a:r>
              <a:rPr lang="en-US" dirty="0" smtClean="0"/>
              <a:t>Lack of trust</a:t>
            </a:r>
          </a:p>
        </p:txBody>
      </p:sp>
      <p:sp>
        <p:nvSpPr>
          <p:cNvPr id="2" name="Title 1"/>
          <p:cNvSpPr>
            <a:spLocks noGrp="1"/>
          </p:cNvSpPr>
          <p:nvPr>
            <p:ph type="title"/>
          </p:nvPr>
        </p:nvSpPr>
        <p:spPr>
          <a:xfrm>
            <a:off x="267368" y="26736"/>
            <a:ext cx="8622632" cy="1143000"/>
          </a:xfrm>
        </p:spPr>
        <p:txBody>
          <a:bodyPr>
            <a:normAutofit/>
          </a:bodyPr>
          <a:lstStyle/>
          <a:p>
            <a:r>
              <a:rPr lang="en-US" dirty="0" smtClean="0"/>
              <a:t>Data Sharing Issues in SOA</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19</a:t>
            </a:fld>
            <a:endParaRPr lang="en-US" dirty="0"/>
          </a:p>
        </p:txBody>
      </p:sp>
    </p:spTree>
    <p:extLst>
      <p:ext uri="{BB962C8B-B14F-4D97-AF65-F5344CB8AC3E}">
        <p14:creationId xmlns:p14="http://schemas.microsoft.com/office/powerpoint/2010/main" val="34910623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10"/>
          <p:cNvSpPr/>
          <p:nvPr/>
        </p:nvSpPr>
        <p:spPr>
          <a:xfrm>
            <a:off x="169496" y="11038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a14="http://schemas.microsoft.com/office/mac/drawingml/2011/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1448057"/>
            <a:ext cx="885466" cy="866419"/>
          </a:xfrm>
          <a:prstGeom prst="rect">
            <a:avLst/>
          </a:prstGeom>
          <a:ln w="3175">
            <a:miter lim="400000"/>
          </a:ln>
        </p:spPr>
      </p:pic>
      <p:sp>
        <p:nvSpPr>
          <p:cNvPr id="9" name="Shape 412"/>
          <p:cNvSpPr/>
          <p:nvPr/>
        </p:nvSpPr>
        <p:spPr>
          <a:xfrm flipH="1">
            <a:off x="885213" y="19633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16546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11192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21817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19950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13221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24613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21817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1335323" y="83034"/>
            <a:ext cx="6705600" cy="838201"/>
          </a:xfrm>
          <a:prstGeom prst="rect">
            <a:avLst/>
          </a:prstGeom>
        </p:spPr>
        <p:txBody>
          <a:bodyPr lIns="0" tIns="0" rIns="0" bIns="0">
            <a:normAutofit/>
          </a:bodyPr>
          <a:lstStyle/>
          <a:p>
            <a:pPr lvl="0">
              <a:defRPr sz="1800"/>
            </a:pPr>
            <a:r>
              <a:rPr sz="4000" dirty="0"/>
              <a:t>Problem </a:t>
            </a:r>
            <a:r>
              <a:rPr lang="en-US" sz="4000" dirty="0" smtClean="0"/>
              <a:t>Statement</a:t>
            </a:r>
            <a:endParaRPr sz="40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598" y="1685362"/>
            <a:ext cx="301767" cy="49779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2</a:t>
            </a:fld>
            <a:endParaRPr lang="en-US" dirty="0"/>
          </a:p>
        </p:txBody>
      </p:sp>
      <p:sp>
        <p:nvSpPr>
          <p:cNvPr id="2" name="Rectangle 1"/>
          <p:cNvSpPr/>
          <p:nvPr/>
        </p:nvSpPr>
        <p:spPr>
          <a:xfrm>
            <a:off x="139700" y="3639741"/>
            <a:ext cx="9055100" cy="2800766"/>
          </a:xfrm>
          <a:prstGeom prst="rect">
            <a:avLst/>
          </a:prstGeom>
        </p:spPr>
        <p:txBody>
          <a:bodyPr wrap="square">
            <a:spAutoFit/>
          </a:bodyPr>
          <a:lstStyle/>
          <a:p>
            <a:pPr marL="0" indent="0">
              <a:buNone/>
            </a:pPr>
            <a:r>
              <a:rPr lang="en-US" sz="1600" b="1" dirty="0" smtClean="0"/>
              <a:t>SOA</a:t>
            </a:r>
            <a:r>
              <a:rPr lang="en-US" sz="1600" dirty="0" smtClean="0"/>
              <a:t>: Loosely coupled independent services are composed to accomplish tasks</a:t>
            </a:r>
          </a:p>
          <a:p>
            <a:pPr marL="285750" indent="-285750">
              <a:buFont typeface="Arial"/>
              <a:buChar char="•"/>
            </a:pPr>
            <a:r>
              <a:rPr lang="en-US" sz="1600" dirty="0"/>
              <a:t>I</a:t>
            </a:r>
            <a:r>
              <a:rPr lang="en-US" sz="1600" dirty="0" smtClean="0"/>
              <a:t>nvolves interactions of trusted and untrusted services </a:t>
            </a:r>
          </a:p>
          <a:p>
            <a:pPr marL="285750" indent="-285750">
              <a:buFont typeface="Arial"/>
              <a:buChar char="•"/>
            </a:pPr>
            <a:r>
              <a:rPr lang="en-US" sz="1600" dirty="0" smtClean="0"/>
              <a:t>No </a:t>
            </a:r>
            <a:r>
              <a:rPr lang="en-US" sz="1600" dirty="0"/>
              <a:t>client </a:t>
            </a:r>
            <a:r>
              <a:rPr lang="en-US" sz="1600" dirty="0" smtClean="0"/>
              <a:t>control on the chain of service invocations</a:t>
            </a:r>
          </a:p>
          <a:p>
            <a:pPr marL="285750" indent="-285750">
              <a:buFont typeface="Arial"/>
              <a:buChar char="•"/>
            </a:pPr>
            <a:endParaRPr lang="en-US" sz="1600" b="1" dirty="0" smtClean="0"/>
          </a:p>
          <a:p>
            <a:r>
              <a:rPr lang="en-US" sz="1600" b="1" dirty="0" smtClean="0"/>
              <a:t>Problems</a:t>
            </a:r>
            <a:r>
              <a:rPr lang="en-US" sz="1600" dirty="0" smtClean="0"/>
              <a:t>:</a:t>
            </a:r>
            <a:endParaRPr lang="en-US" sz="1600" dirty="0"/>
          </a:p>
          <a:p>
            <a:pPr marL="285750" indent="-285750">
              <a:buFont typeface="Arial"/>
              <a:buChar char="•"/>
            </a:pPr>
            <a:r>
              <a:rPr lang="en-US" sz="1600" dirty="0" smtClean="0"/>
              <a:t>Attackers can gain control of a number of services, modify a service or get access to in-transit messages</a:t>
            </a:r>
            <a:endParaRPr lang="en-US" sz="1600" dirty="0"/>
          </a:p>
          <a:p>
            <a:pPr marL="285750" indent="-285750">
              <a:buFont typeface="Arial"/>
              <a:buChar char="•"/>
            </a:pPr>
            <a:r>
              <a:rPr lang="en-US" sz="1600" dirty="0"/>
              <a:t>Client </a:t>
            </a:r>
            <a:r>
              <a:rPr lang="en-US" sz="1600" dirty="0" smtClean="0"/>
              <a:t>does not have ability to specify </a:t>
            </a:r>
            <a:r>
              <a:rPr lang="en-US" sz="1600" dirty="0"/>
              <a:t>service interaction policies</a:t>
            </a:r>
          </a:p>
          <a:p>
            <a:pPr marL="285750" indent="-285750">
              <a:buFont typeface="Arial"/>
              <a:buChar char="•"/>
            </a:pPr>
            <a:r>
              <a:rPr lang="en-US" sz="1600" dirty="0" smtClean="0"/>
              <a:t>Violations, malicious activities and failures </a:t>
            </a:r>
            <a:r>
              <a:rPr lang="en-US" sz="1600" dirty="0"/>
              <a:t>in a trusted service domain </a:t>
            </a:r>
            <a:r>
              <a:rPr lang="en-US" sz="1600" dirty="0" smtClean="0"/>
              <a:t>may remain </a:t>
            </a:r>
            <a:r>
              <a:rPr lang="en-US" sz="1600" dirty="0"/>
              <a:t>undetected</a:t>
            </a:r>
          </a:p>
          <a:p>
            <a:pPr marL="285750" indent="-285750">
              <a:buFont typeface="Arial"/>
              <a:buChar char="•"/>
            </a:pPr>
            <a:r>
              <a:rPr lang="en-US" sz="1600" dirty="0"/>
              <a:t>Services are not verified or validated dynamically (uninformed selection of </a:t>
            </a:r>
            <a:r>
              <a:rPr lang="en-US" sz="1600" dirty="0" smtClean="0"/>
              <a:t>services)</a:t>
            </a:r>
            <a:endParaRPr lang="en-US" sz="1600" dirty="0"/>
          </a:p>
          <a:p>
            <a:pPr marL="285750" indent="-285750">
              <a:buFont typeface="Arial"/>
              <a:buChar char="•"/>
            </a:pPr>
            <a:r>
              <a:rPr lang="en-US" sz="1600" dirty="0"/>
              <a:t>Malicious activity may cause service </a:t>
            </a:r>
            <a:r>
              <a:rPr lang="en-US" sz="1600" dirty="0" smtClean="0"/>
              <a:t>disruptions</a:t>
            </a:r>
          </a:p>
        </p:txBody>
      </p:sp>
      <p:pic>
        <p:nvPicPr>
          <p:cNvPr id="21" name="Picture 2" descr="C:\Users\dulybysh\Download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887" y="2203218"/>
            <a:ext cx="491298" cy="49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8287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68" y="26736"/>
            <a:ext cx="8622632" cy="1143000"/>
          </a:xfrm>
        </p:spPr>
        <p:txBody>
          <a:bodyPr>
            <a:normAutofit/>
          </a:bodyPr>
          <a:lstStyle/>
          <a:p>
            <a:r>
              <a:rPr lang="en-US" dirty="0" smtClean="0"/>
              <a:t>Policy Enforcement at Data Source</a:t>
            </a:r>
            <a:endParaRPr lang="en-US" dirty="0"/>
          </a:p>
        </p:txBody>
      </p:sp>
      <p:sp>
        <p:nvSpPr>
          <p:cNvPr id="3" name="Content Placeholder 2"/>
          <p:cNvSpPr>
            <a:spLocks noGrp="1"/>
          </p:cNvSpPr>
          <p:nvPr>
            <p:ph idx="1"/>
          </p:nvPr>
        </p:nvSpPr>
        <p:spPr>
          <a:xfrm>
            <a:off x="267368" y="1236577"/>
            <a:ext cx="8622632" cy="5213350"/>
          </a:xfrm>
        </p:spPr>
        <p:txBody>
          <a:bodyPr>
            <a:normAutofit fontScale="92500" lnSpcReduction="10000"/>
          </a:bodyPr>
          <a:lstStyle/>
          <a:p>
            <a:r>
              <a:rPr lang="en-US" dirty="0" smtClean="0"/>
              <a:t>Requires source visibility and availability</a:t>
            </a:r>
          </a:p>
          <a:p>
            <a:r>
              <a:rPr lang="en-US" dirty="0" smtClean="0"/>
              <a:t>E.g. client-server paradigm</a:t>
            </a:r>
          </a:p>
          <a:p>
            <a:pPr lvl="1"/>
            <a:r>
              <a:rPr lang="en-US" dirty="0" smtClean="0"/>
              <a:t>Server authenticates</a:t>
            </a:r>
          </a:p>
          <a:p>
            <a:pPr lvl="1">
              <a:buNone/>
            </a:pPr>
            <a:r>
              <a:rPr lang="en-US" dirty="0" smtClean="0"/>
              <a:t>   client requests</a:t>
            </a:r>
          </a:p>
          <a:p>
            <a:r>
              <a:rPr lang="en-US" dirty="0" smtClean="0"/>
              <a:t>Source becomes a</a:t>
            </a:r>
          </a:p>
          <a:p>
            <a:pPr>
              <a:buNone/>
            </a:pPr>
            <a:r>
              <a:rPr lang="en-US" dirty="0" smtClean="0"/>
              <a:t>   single point of failure</a:t>
            </a:r>
          </a:p>
          <a:p>
            <a:pPr lvl="0"/>
            <a:r>
              <a:rPr lang="en-US" dirty="0" smtClean="0">
                <a:solidFill>
                  <a:prstClr val="black"/>
                </a:solidFill>
              </a:rPr>
              <a:t>Scalability issues</a:t>
            </a:r>
          </a:p>
          <a:p>
            <a:pPr lvl="1"/>
            <a:r>
              <a:rPr lang="en-US" dirty="0" smtClean="0">
                <a:solidFill>
                  <a:prstClr val="black"/>
                </a:solidFill>
              </a:rPr>
              <a:t>Source becomes bottleneck</a:t>
            </a:r>
          </a:p>
          <a:p>
            <a:r>
              <a:rPr lang="en-US" dirty="0" smtClean="0">
                <a:solidFill>
                  <a:prstClr val="black"/>
                </a:solidFill>
              </a:rPr>
              <a:t>Messages</a:t>
            </a:r>
          </a:p>
          <a:p>
            <a:pPr lvl="1"/>
            <a:r>
              <a:rPr lang="en-US" dirty="0" smtClean="0">
                <a:solidFill>
                  <a:prstClr val="black"/>
                </a:solidFill>
              </a:rPr>
              <a:t>Source: </a:t>
            </a:r>
            <a:r>
              <a:rPr lang="en-US" dirty="0" err="1" smtClean="0">
                <a:solidFill>
                  <a:prstClr val="black"/>
                </a:solidFill>
              </a:rPr>
              <a:t>O(n</a:t>
            </a:r>
            <a:r>
              <a:rPr lang="en-US" dirty="0" smtClean="0">
                <a:solidFill>
                  <a:prstClr val="black"/>
                </a:solidFill>
              </a:rPr>
              <a:t>)</a:t>
            </a:r>
          </a:p>
          <a:p>
            <a:pPr lvl="1"/>
            <a:r>
              <a:rPr lang="en-US" dirty="0" smtClean="0">
                <a:solidFill>
                  <a:prstClr val="black"/>
                </a:solidFill>
              </a:rPr>
              <a:t>Receiver: O(1)</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C0E8CE9-590C-A644-AC50-670736D5594F}" type="slidenum">
              <a:rPr lang="en-US" smtClean="0"/>
              <a:pPr/>
              <a:t>20</a:t>
            </a:fld>
            <a:endParaRPr lang="en-US" dirty="0"/>
          </a:p>
        </p:txBody>
      </p:sp>
      <p:grpSp>
        <p:nvGrpSpPr>
          <p:cNvPr id="31" name="Group 635"/>
          <p:cNvGrpSpPr/>
          <p:nvPr/>
        </p:nvGrpSpPr>
        <p:grpSpPr>
          <a:xfrm>
            <a:off x="5412005" y="2509074"/>
            <a:ext cx="3154483" cy="3135497"/>
            <a:chOff x="0" y="0"/>
            <a:chExt cx="3154482" cy="3135495"/>
          </a:xfrm>
        </p:grpSpPr>
        <p:sp>
          <p:nvSpPr>
            <p:cNvPr id="32" name="Shape 626"/>
            <p:cNvSpPr/>
            <p:nvPr/>
          </p:nvSpPr>
          <p:spPr>
            <a:xfrm>
              <a:off x="6431"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14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Data Owner</a:t>
              </a:r>
            </a:p>
          </p:txBody>
        </p:sp>
        <p:sp>
          <p:nvSpPr>
            <p:cNvPr id="33" name="Shape 627"/>
            <p:cNvSpPr/>
            <p:nvPr/>
          </p:nvSpPr>
          <p:spPr>
            <a:xfrm>
              <a:off x="1048515" y="1613396"/>
              <a:ext cx="1051184"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34" name="Shape 628"/>
            <p:cNvSpPr/>
            <p:nvPr/>
          </p:nvSpPr>
          <p:spPr>
            <a:xfrm>
              <a:off x="2138482" y="91297"/>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14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Data Receiver</a:t>
              </a:r>
            </a:p>
          </p:txBody>
        </p:sp>
        <p:sp>
          <p:nvSpPr>
            <p:cNvPr id="35" name="Shape 629"/>
            <p:cNvSpPr/>
            <p:nvPr/>
          </p:nvSpPr>
          <p:spPr>
            <a:xfrm>
              <a:off x="2138482"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14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Data Receiver</a:t>
              </a:r>
            </a:p>
          </p:txBody>
        </p:sp>
        <p:sp>
          <p:nvSpPr>
            <p:cNvPr id="36" name="Shape 630"/>
            <p:cNvSpPr/>
            <p:nvPr/>
          </p:nvSpPr>
          <p:spPr>
            <a:xfrm>
              <a:off x="2138482" y="2373495"/>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14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Data Receiver</a:t>
              </a:r>
            </a:p>
          </p:txBody>
        </p:sp>
        <p:sp>
          <p:nvSpPr>
            <p:cNvPr id="37" name="Shape 631"/>
            <p:cNvSpPr/>
            <p:nvPr/>
          </p:nvSpPr>
          <p:spPr>
            <a:xfrm flipV="1">
              <a:off x="1071122" y="523479"/>
              <a:ext cx="1026690" cy="879153"/>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38" name="Shape 632"/>
            <p:cNvSpPr/>
            <p:nvPr/>
          </p:nvSpPr>
          <p:spPr>
            <a:xfrm>
              <a:off x="1067112" y="1824161"/>
              <a:ext cx="1026690" cy="879153"/>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39" name="Shape 633"/>
            <p:cNvSpPr/>
            <p:nvPr/>
          </p:nvSpPr>
          <p:spPr>
            <a:xfrm>
              <a:off x="0" y="-1"/>
              <a:ext cx="1830379"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600">
                  <a:solidFill>
                    <a:srgbClr val="C82506"/>
                  </a:solidFill>
                  <a:latin typeface="Helvetica"/>
                  <a:ea typeface="Helvetica"/>
                  <a:cs typeface="Helvetica"/>
                  <a:sym typeface="Helvetica"/>
                </a:defRPr>
              </a:lvl1pPr>
            </a:lstStyle>
            <a:p>
              <a:pPr marL="0" marR="0" lvl="0" indent="0" algn="l" defTabSz="914400" eaLnBrk="1" fontAlgn="auto" latinLnBrk="0" hangingPunct="1">
                <a:lnSpc>
                  <a:spcPct val="100000"/>
                </a:lnSpc>
                <a:spcBef>
                  <a:spcPts val="0"/>
                </a:spcBef>
                <a:spcAft>
                  <a:spcPts val="0"/>
                </a:spcAft>
                <a:buClrTx/>
                <a:buSzTx/>
                <a:buFontTx/>
                <a:buNone/>
                <a:tabLst/>
                <a:defRPr sz="1800">
                  <a:solidFill>
                    <a:srgbClr val="000000"/>
                  </a:solidFill>
                </a:defRPr>
              </a:pPr>
              <a:r>
                <a:rPr kumimoji="0" sz="1600" b="0" i="0" u="none" strike="noStrike" kern="0" cap="none" spc="0" normalizeH="0" baseline="0" noProof="0">
                  <a:ln>
                    <a:noFill/>
                  </a:ln>
                  <a:solidFill>
                    <a:srgbClr val="C82506"/>
                  </a:solidFill>
                  <a:effectLst/>
                  <a:uLnTx/>
                  <a:uFillTx/>
                  <a:latin typeface="Helvetica"/>
                  <a:ea typeface="Helvetica"/>
                  <a:cs typeface="Helvetica"/>
                  <a:sym typeface="Helvetica"/>
                </a:rPr>
                <a:t>Policy enforcement by the source</a:t>
              </a:r>
            </a:p>
          </p:txBody>
        </p:sp>
        <p:sp>
          <p:nvSpPr>
            <p:cNvPr id="40" name="Shape 634"/>
            <p:cNvSpPr/>
            <p:nvPr/>
          </p:nvSpPr>
          <p:spPr>
            <a:xfrm flipV="1">
              <a:off x="514431" y="535614"/>
              <a:ext cx="1" cy="663851"/>
            </a:xfrm>
            <a:prstGeom prst="line">
              <a:avLst/>
            </a:prstGeom>
            <a:noFill/>
            <a:ln w="25400" cap="flat">
              <a:solidFill>
                <a:srgbClr val="C82506"/>
              </a:solidFill>
              <a:prstDash val="solid"/>
              <a:miter lim="400000"/>
              <a:head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941860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68" y="26736"/>
            <a:ext cx="8622632" cy="1143000"/>
          </a:xfrm>
        </p:spPr>
        <p:txBody>
          <a:bodyPr>
            <a:normAutofit/>
          </a:bodyPr>
          <a:lstStyle/>
          <a:p>
            <a:r>
              <a:rPr lang="en-US" dirty="0" smtClean="0"/>
              <a:t>Policy Enforcement at Data Mediator</a:t>
            </a:r>
            <a:endParaRPr lang="en-US" dirty="0"/>
          </a:p>
        </p:txBody>
      </p:sp>
      <p:sp>
        <p:nvSpPr>
          <p:cNvPr id="3" name="Content Placeholder 2"/>
          <p:cNvSpPr>
            <a:spLocks noGrp="1"/>
          </p:cNvSpPr>
          <p:nvPr>
            <p:ph idx="1"/>
          </p:nvPr>
        </p:nvSpPr>
        <p:spPr>
          <a:xfrm>
            <a:off x="267368" y="1236577"/>
            <a:ext cx="8622632" cy="5213350"/>
          </a:xfrm>
        </p:spPr>
        <p:txBody>
          <a:bodyPr>
            <a:normAutofit fontScale="85000" lnSpcReduction="20000"/>
          </a:bodyPr>
          <a:lstStyle/>
          <a:p>
            <a:r>
              <a:rPr lang="en-US" dirty="0" smtClean="0"/>
              <a:t>Trusted Third Party (TTP) becomes a single point of trust and failure</a:t>
            </a:r>
          </a:p>
          <a:p>
            <a:r>
              <a:rPr lang="en-US" dirty="0" smtClean="0"/>
              <a:t>E.g. Pub-Sub system</a:t>
            </a:r>
          </a:p>
          <a:p>
            <a:r>
              <a:rPr lang="en-US" dirty="0" smtClean="0"/>
              <a:t>Attacks on TTP lead</a:t>
            </a:r>
          </a:p>
          <a:p>
            <a:pPr>
              <a:buNone/>
            </a:pPr>
            <a:r>
              <a:rPr lang="en-US" dirty="0" smtClean="0"/>
              <a:t>   to data leakage</a:t>
            </a:r>
          </a:p>
          <a:p>
            <a:r>
              <a:rPr lang="en-US" dirty="0" smtClean="0"/>
              <a:t>TTP can aggregate</a:t>
            </a:r>
          </a:p>
          <a:p>
            <a:pPr>
              <a:buNone/>
            </a:pPr>
            <a:r>
              <a:rPr lang="en-US" dirty="0" smtClean="0"/>
              <a:t>   private information</a:t>
            </a:r>
          </a:p>
          <a:p>
            <a:pPr lvl="1"/>
            <a:r>
              <a:rPr lang="en-US" dirty="0" smtClean="0"/>
              <a:t>Disclosure for profit</a:t>
            </a:r>
          </a:p>
          <a:p>
            <a:pPr lvl="1"/>
            <a:r>
              <a:rPr lang="en-US" dirty="0" smtClean="0"/>
              <a:t>Disclosure for subpoenas</a:t>
            </a:r>
          </a:p>
          <a:p>
            <a:r>
              <a:rPr lang="en-US" dirty="0" smtClean="0"/>
              <a:t>Messages</a:t>
            </a:r>
          </a:p>
          <a:p>
            <a:pPr lvl="1"/>
            <a:r>
              <a:rPr lang="en-US" dirty="0" smtClean="0"/>
              <a:t>Source: O(1)</a:t>
            </a:r>
          </a:p>
          <a:p>
            <a:pPr lvl="1"/>
            <a:r>
              <a:rPr lang="en-US" dirty="0" smtClean="0"/>
              <a:t>Receiver: O(1)</a:t>
            </a:r>
          </a:p>
          <a:p>
            <a:pPr lvl="1"/>
            <a:r>
              <a:rPr lang="en-US" dirty="0" smtClean="0"/>
              <a:t>TTP: </a:t>
            </a:r>
            <a:r>
              <a:rPr lang="en-US" dirty="0" err="1" smtClean="0"/>
              <a:t>O(n</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4C0E8CE9-590C-A644-AC50-670736D5594F}" type="slidenum">
              <a:rPr lang="en-US" smtClean="0"/>
              <a:pPr/>
              <a:t>21</a:t>
            </a:fld>
            <a:endParaRPr lang="en-US" dirty="0"/>
          </a:p>
        </p:txBody>
      </p:sp>
      <p:grpSp>
        <p:nvGrpSpPr>
          <p:cNvPr id="15" name="Group 647"/>
          <p:cNvGrpSpPr/>
          <p:nvPr/>
        </p:nvGrpSpPr>
        <p:grpSpPr>
          <a:xfrm>
            <a:off x="4177774" y="2300086"/>
            <a:ext cx="4402083" cy="3135496"/>
            <a:chOff x="0" y="0"/>
            <a:chExt cx="4402082" cy="3135495"/>
          </a:xfrm>
        </p:grpSpPr>
        <p:sp>
          <p:nvSpPr>
            <p:cNvPr id="16" name="Shape 636"/>
            <p:cNvSpPr/>
            <p:nvPr/>
          </p:nvSpPr>
          <p:spPr>
            <a:xfrm>
              <a:off x="0" y="1232396"/>
              <a:ext cx="1016000"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dirty="0">
                  <a:effectLst>
                    <a:outerShdw blurRad="25400" dist="23998" dir="2700000" rotWithShape="0">
                      <a:srgbClr val="000000">
                        <a:alpha val="31034"/>
                      </a:srgbClr>
                    </a:outerShdw>
                  </a:effectLst>
                </a:rPr>
                <a:t>Data Owner</a:t>
              </a:r>
            </a:p>
          </p:txBody>
        </p:sp>
        <p:sp>
          <p:nvSpPr>
            <p:cNvPr id="17" name="Shape 637"/>
            <p:cNvSpPr/>
            <p:nvPr/>
          </p:nvSpPr>
          <p:spPr>
            <a:xfrm>
              <a:off x="3386082" y="91297"/>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Data Receiver</a:t>
              </a:r>
            </a:p>
          </p:txBody>
        </p:sp>
        <p:sp>
          <p:nvSpPr>
            <p:cNvPr id="18" name="Shape 638"/>
            <p:cNvSpPr/>
            <p:nvPr/>
          </p:nvSpPr>
          <p:spPr>
            <a:xfrm>
              <a:off x="3386082"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Data Receiver</a:t>
              </a:r>
            </a:p>
          </p:txBody>
        </p:sp>
        <p:sp>
          <p:nvSpPr>
            <p:cNvPr id="19" name="Shape 639"/>
            <p:cNvSpPr/>
            <p:nvPr/>
          </p:nvSpPr>
          <p:spPr>
            <a:xfrm>
              <a:off x="3386082" y="2373495"/>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dirty="0">
                  <a:effectLst>
                    <a:outerShdw blurRad="25400" dist="23998" dir="2700000" rotWithShape="0">
                      <a:srgbClr val="000000">
                        <a:alpha val="31034"/>
                      </a:srgbClr>
                    </a:outerShdw>
                  </a:effectLst>
                </a:rPr>
                <a:t>Data Receiver</a:t>
              </a:r>
            </a:p>
          </p:txBody>
        </p:sp>
        <p:sp>
          <p:nvSpPr>
            <p:cNvPr id="20" name="Shape 640"/>
            <p:cNvSpPr/>
            <p:nvPr/>
          </p:nvSpPr>
          <p:spPr>
            <a:xfrm flipV="1">
              <a:off x="2578932" y="486539"/>
              <a:ext cx="762001" cy="76200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sp>
          <p:nvSpPr>
            <p:cNvPr id="21" name="Shape 641"/>
            <p:cNvSpPr/>
            <p:nvPr/>
          </p:nvSpPr>
          <p:spPr>
            <a:xfrm>
              <a:off x="2578932" y="1978253"/>
              <a:ext cx="762001" cy="76200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sp>
          <p:nvSpPr>
            <p:cNvPr id="22" name="Shape 642"/>
            <p:cNvSpPr/>
            <p:nvPr/>
          </p:nvSpPr>
          <p:spPr>
            <a:xfrm>
              <a:off x="1043624" y="1613396"/>
              <a:ext cx="551943" cy="1"/>
            </a:xfrm>
            <a:prstGeom prst="line">
              <a:avLst/>
            </a:prstGeom>
            <a:noFill/>
            <a:ln w="25400" cap="flat">
              <a:solidFill>
                <a:srgbClr val="53585F"/>
              </a:solidFill>
              <a:prstDash val="solid"/>
              <a:miter lim="400000"/>
              <a:tailEnd type="triangle" w="med" len="med"/>
            </a:ln>
            <a:effectLst/>
          </p:spPr>
          <p:txBody>
            <a:bodyPr wrap="square" lIns="0" tIns="0" rIns="0" bIns="0" numCol="1" anchor="ctr">
              <a:noAutofit/>
            </a:bodyPr>
            <a:lstStyle/>
            <a:p>
              <a:pPr lvl="0">
                <a:defRPr sz="2400"/>
              </a:pPr>
              <a:endParaRPr/>
            </a:p>
          </p:txBody>
        </p:sp>
        <p:sp>
          <p:nvSpPr>
            <p:cNvPr id="23" name="Shape 643"/>
            <p:cNvSpPr/>
            <p:nvPr/>
          </p:nvSpPr>
          <p:spPr>
            <a:xfrm>
              <a:off x="1623190"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Trusted Third Party</a:t>
              </a:r>
            </a:p>
          </p:txBody>
        </p:sp>
        <p:sp>
          <p:nvSpPr>
            <p:cNvPr id="24" name="Shape 644"/>
            <p:cNvSpPr/>
            <p:nvPr/>
          </p:nvSpPr>
          <p:spPr>
            <a:xfrm flipV="1">
              <a:off x="2673165" y="1613396"/>
              <a:ext cx="678943"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sp>
          <p:nvSpPr>
            <p:cNvPr id="25" name="Shape 645"/>
            <p:cNvSpPr/>
            <p:nvPr/>
          </p:nvSpPr>
          <p:spPr>
            <a:xfrm>
              <a:off x="1219176" y="-1"/>
              <a:ext cx="1830380"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600">
                  <a:solidFill>
                    <a:srgbClr val="C82506"/>
                  </a:solidFill>
                  <a:latin typeface="Helvetica"/>
                  <a:ea typeface="Helvetica"/>
                  <a:cs typeface="Helvetica"/>
                  <a:sym typeface="Helvetica"/>
                </a:defRPr>
              </a:lvl1pPr>
            </a:lstStyle>
            <a:p>
              <a:pPr lvl="0">
                <a:defRPr sz="1800">
                  <a:solidFill>
                    <a:srgbClr val="000000"/>
                  </a:solidFill>
                </a:defRPr>
              </a:pPr>
              <a:r>
                <a:rPr sz="1600">
                  <a:solidFill>
                    <a:srgbClr val="C82506"/>
                  </a:solidFill>
                </a:rPr>
                <a:t>Policy enforcement by the mediator</a:t>
              </a:r>
            </a:p>
          </p:txBody>
        </p:sp>
        <p:sp>
          <p:nvSpPr>
            <p:cNvPr id="26" name="Shape 646"/>
            <p:cNvSpPr/>
            <p:nvPr/>
          </p:nvSpPr>
          <p:spPr>
            <a:xfrm flipV="1">
              <a:off x="2134365" y="535614"/>
              <a:ext cx="1" cy="663851"/>
            </a:xfrm>
            <a:prstGeom prst="line">
              <a:avLst/>
            </a:prstGeom>
            <a:noFill/>
            <a:ln w="25400" cap="flat">
              <a:solidFill>
                <a:srgbClr val="C82506"/>
              </a:solidFill>
              <a:prstDash val="solid"/>
              <a:miter lim="400000"/>
              <a:headEnd type="triangle" w="med" len="med"/>
            </a:ln>
            <a:effectLst/>
          </p:spPr>
          <p:txBody>
            <a:bodyPr wrap="square" lIns="0" tIns="0" rIns="0" bIns="0" numCol="1" anchor="ctr">
              <a:noAutofit/>
            </a:bodyPr>
            <a:lstStyle/>
            <a:p>
              <a:pPr lvl="0">
                <a:defRPr sz="2400"/>
              </a:pPr>
              <a:endParaRPr/>
            </a:p>
          </p:txBody>
        </p:sp>
      </p:grpSp>
    </p:spTree>
    <p:extLst>
      <p:ext uri="{BB962C8B-B14F-4D97-AF65-F5344CB8AC3E}">
        <p14:creationId xmlns:p14="http://schemas.microsoft.com/office/powerpoint/2010/main" val="32953008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20000"/>
          </a:bodyPr>
          <a:lstStyle/>
          <a:p>
            <a:r>
              <a:rPr lang="en-US" dirty="0" smtClean="0"/>
              <a:t>Requires presence of a trusted EM on the receiver</a:t>
            </a:r>
          </a:p>
          <a:p>
            <a:pPr lvl="1"/>
            <a:r>
              <a:rPr lang="en-US" dirty="0" smtClean="0"/>
              <a:t>Trusted hardware</a:t>
            </a:r>
          </a:p>
          <a:p>
            <a:pPr lvl="1"/>
            <a:r>
              <a:rPr lang="en-US" dirty="0" smtClean="0"/>
              <a:t>Trusted software</a:t>
            </a:r>
          </a:p>
          <a:p>
            <a:r>
              <a:rPr lang="en-US" dirty="0" smtClean="0"/>
              <a:t>Requires advance</a:t>
            </a:r>
          </a:p>
          <a:p>
            <a:pPr>
              <a:buNone/>
            </a:pPr>
            <a:r>
              <a:rPr lang="en-US" dirty="0" smtClean="0"/>
              <a:t>   knowledge of receivers</a:t>
            </a:r>
          </a:p>
          <a:p>
            <a:r>
              <a:rPr lang="en-US" dirty="0" smtClean="0"/>
              <a:t>Distribution of</a:t>
            </a:r>
          </a:p>
          <a:p>
            <a:pPr>
              <a:buNone/>
            </a:pPr>
            <a:r>
              <a:rPr lang="en-US" dirty="0" smtClean="0"/>
              <a:t>   trusted EM to external</a:t>
            </a:r>
          </a:p>
          <a:p>
            <a:pPr>
              <a:buNone/>
            </a:pPr>
            <a:r>
              <a:rPr lang="en-US" dirty="0" smtClean="0"/>
              <a:t>   domains is a challenge</a:t>
            </a:r>
          </a:p>
          <a:p>
            <a:r>
              <a:rPr lang="en-US" dirty="0" smtClean="0"/>
              <a:t>Messages</a:t>
            </a:r>
          </a:p>
          <a:p>
            <a:pPr lvl="1"/>
            <a:r>
              <a:rPr lang="en-US" dirty="0" smtClean="0"/>
              <a:t>Source: </a:t>
            </a:r>
            <a:r>
              <a:rPr lang="en-US" dirty="0" err="1" smtClean="0"/>
              <a:t>O(n</a:t>
            </a:r>
            <a:r>
              <a:rPr lang="en-US" dirty="0" smtClean="0"/>
              <a:t>)</a:t>
            </a:r>
          </a:p>
          <a:p>
            <a:pPr lvl="1"/>
            <a:r>
              <a:rPr lang="en-US" dirty="0" smtClean="0"/>
              <a:t>Receiver: O(1)</a:t>
            </a:r>
          </a:p>
          <a:p>
            <a:endParaRPr lang="en-US" dirty="0" smtClean="0"/>
          </a:p>
        </p:txBody>
      </p:sp>
      <p:grpSp>
        <p:nvGrpSpPr>
          <p:cNvPr id="15" name="Group 660"/>
          <p:cNvGrpSpPr/>
          <p:nvPr/>
        </p:nvGrpSpPr>
        <p:grpSpPr>
          <a:xfrm>
            <a:off x="5421263" y="2447138"/>
            <a:ext cx="3158594" cy="3135497"/>
            <a:chOff x="0" y="0"/>
            <a:chExt cx="3158592" cy="3135495"/>
          </a:xfrm>
        </p:grpSpPr>
        <p:sp>
          <p:nvSpPr>
            <p:cNvPr id="16" name="Shape 648"/>
            <p:cNvSpPr/>
            <p:nvPr/>
          </p:nvSpPr>
          <p:spPr>
            <a:xfrm>
              <a:off x="0"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dirty="0">
                  <a:effectLst>
                    <a:outerShdw blurRad="25400" dist="23998" dir="2700000" rotWithShape="0">
                      <a:srgbClr val="000000">
                        <a:alpha val="31034"/>
                      </a:srgbClr>
                    </a:outerShdw>
                  </a:effectLst>
                </a:rPr>
                <a:t>Data Owner</a:t>
              </a:r>
            </a:p>
          </p:txBody>
        </p:sp>
        <p:sp>
          <p:nvSpPr>
            <p:cNvPr id="17" name="Shape 649"/>
            <p:cNvSpPr/>
            <p:nvPr/>
          </p:nvSpPr>
          <p:spPr>
            <a:xfrm>
              <a:off x="1042144" y="1613396"/>
              <a:ext cx="1051184"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sp>
          <p:nvSpPr>
            <p:cNvPr id="18" name="Shape 650"/>
            <p:cNvSpPr/>
            <p:nvPr/>
          </p:nvSpPr>
          <p:spPr>
            <a:xfrm>
              <a:off x="2126276" y="91297"/>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Data Receiver</a:t>
              </a:r>
            </a:p>
          </p:txBody>
        </p:sp>
        <p:sp>
          <p:nvSpPr>
            <p:cNvPr id="19" name="Shape 651"/>
            <p:cNvSpPr/>
            <p:nvPr/>
          </p:nvSpPr>
          <p:spPr>
            <a:xfrm>
              <a:off x="2126276" y="1232396"/>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Data Receiver</a:t>
              </a:r>
            </a:p>
          </p:txBody>
        </p:sp>
        <p:sp>
          <p:nvSpPr>
            <p:cNvPr id="20" name="Shape 652"/>
            <p:cNvSpPr/>
            <p:nvPr/>
          </p:nvSpPr>
          <p:spPr>
            <a:xfrm>
              <a:off x="2126276" y="2373495"/>
              <a:ext cx="1016001" cy="762001"/>
            </a:xfrm>
            <a:prstGeom prst="roundRect">
              <a:avLst>
                <a:gd name="adj" fmla="val 34893"/>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400">
                  <a:effectLst>
                    <a:outerShdw blurRad="25400" dist="23998" dir="2700000" rotWithShape="0">
                      <a:srgbClr val="000000">
                        <a:alpha val="31034"/>
                      </a:srgbClr>
                    </a:outerShdw>
                  </a:effectLst>
                </a:rPr>
                <a:t>Data Receiver</a:t>
              </a:r>
            </a:p>
          </p:txBody>
        </p:sp>
        <p:sp>
          <p:nvSpPr>
            <p:cNvPr id="21" name="Shape 653"/>
            <p:cNvSpPr/>
            <p:nvPr/>
          </p:nvSpPr>
          <p:spPr>
            <a:xfrm flipV="1">
              <a:off x="1064751" y="523479"/>
              <a:ext cx="1026691" cy="879153"/>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sp>
          <p:nvSpPr>
            <p:cNvPr id="22" name="Shape 654"/>
            <p:cNvSpPr/>
            <p:nvPr/>
          </p:nvSpPr>
          <p:spPr>
            <a:xfrm>
              <a:off x="1060741" y="1824161"/>
              <a:ext cx="1026691" cy="879153"/>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lvl="0">
                <a:defRPr sz="2400"/>
              </a:pPr>
              <a:endParaRPr/>
            </a:p>
          </p:txBody>
        </p:sp>
        <p:pic>
          <p:nvPicPr>
            <p:cNvPr id="23" name="green-tick-box1.png"/>
            <p:cNvPicPr/>
            <p:nvPr/>
          </p:nvPicPr>
          <p:blipFill>
            <a:blip r:embed="rId3">
              <a:extLst/>
            </a:blip>
            <a:stretch>
              <a:fillRect/>
            </a:stretch>
          </p:blipFill>
          <p:spPr>
            <a:xfrm>
              <a:off x="2802992" y="2478044"/>
              <a:ext cx="355601" cy="302919"/>
            </a:xfrm>
            <a:prstGeom prst="rect">
              <a:avLst/>
            </a:prstGeom>
            <a:ln w="12700" cap="flat">
              <a:noFill/>
              <a:miter lim="400000"/>
            </a:ln>
            <a:effectLst/>
          </p:spPr>
        </p:pic>
        <p:pic>
          <p:nvPicPr>
            <p:cNvPr id="24" name="green-tick-box1.png"/>
            <p:cNvPicPr/>
            <p:nvPr/>
          </p:nvPicPr>
          <p:blipFill>
            <a:blip r:embed="rId3">
              <a:extLst/>
            </a:blip>
            <a:stretch>
              <a:fillRect/>
            </a:stretch>
          </p:blipFill>
          <p:spPr>
            <a:xfrm>
              <a:off x="2802992" y="163151"/>
              <a:ext cx="355601" cy="302919"/>
            </a:xfrm>
            <a:prstGeom prst="rect">
              <a:avLst/>
            </a:prstGeom>
            <a:ln w="12700" cap="flat">
              <a:noFill/>
              <a:miter lim="400000"/>
            </a:ln>
            <a:effectLst/>
          </p:spPr>
        </p:pic>
        <p:pic>
          <p:nvPicPr>
            <p:cNvPr id="25" name="green-tick-box1.png"/>
            <p:cNvPicPr/>
            <p:nvPr/>
          </p:nvPicPr>
          <p:blipFill>
            <a:blip r:embed="rId3">
              <a:extLst/>
            </a:blip>
            <a:stretch>
              <a:fillRect/>
            </a:stretch>
          </p:blipFill>
          <p:spPr>
            <a:xfrm>
              <a:off x="2802992" y="1304250"/>
              <a:ext cx="355601" cy="302920"/>
            </a:xfrm>
            <a:prstGeom prst="rect">
              <a:avLst/>
            </a:prstGeom>
            <a:ln w="12700" cap="flat">
              <a:noFill/>
              <a:miter lim="400000"/>
            </a:ln>
            <a:effectLst/>
          </p:spPr>
        </p:pic>
        <p:sp>
          <p:nvSpPr>
            <p:cNvPr id="26" name="Shape 658"/>
            <p:cNvSpPr/>
            <p:nvPr/>
          </p:nvSpPr>
          <p:spPr>
            <a:xfrm>
              <a:off x="0" y="-1"/>
              <a:ext cx="1830379"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600">
                  <a:solidFill>
                    <a:srgbClr val="C82506"/>
                  </a:solidFill>
                  <a:latin typeface="Helvetica"/>
                  <a:ea typeface="Helvetica"/>
                  <a:cs typeface="Helvetica"/>
                  <a:sym typeface="Helvetica"/>
                </a:defRPr>
              </a:lvl1pPr>
            </a:lstStyle>
            <a:p>
              <a:pPr lvl="0">
                <a:defRPr sz="1800">
                  <a:solidFill>
                    <a:srgbClr val="000000"/>
                  </a:solidFill>
                </a:defRPr>
              </a:pPr>
              <a:r>
                <a:rPr sz="1600">
                  <a:solidFill>
                    <a:srgbClr val="C82506"/>
                  </a:solidFill>
                </a:rPr>
                <a:t>Policy enforcement by the receiver</a:t>
              </a:r>
            </a:p>
          </p:txBody>
        </p:sp>
        <p:sp>
          <p:nvSpPr>
            <p:cNvPr id="27" name="Shape 659"/>
            <p:cNvSpPr/>
            <p:nvPr/>
          </p:nvSpPr>
          <p:spPr>
            <a:xfrm flipH="1" flipV="1">
              <a:off x="1423580" y="390403"/>
              <a:ext cx="663852" cy="1"/>
            </a:xfrm>
            <a:prstGeom prst="line">
              <a:avLst/>
            </a:prstGeom>
            <a:noFill/>
            <a:ln w="25400" cap="flat">
              <a:solidFill>
                <a:srgbClr val="C82506"/>
              </a:solidFill>
              <a:prstDash val="solid"/>
              <a:miter lim="400000"/>
              <a:headEnd type="triangle" w="med" len="med"/>
            </a:ln>
            <a:effectLst/>
          </p:spPr>
          <p:txBody>
            <a:bodyPr wrap="square" lIns="0" tIns="0" rIns="0" bIns="0" numCol="1" anchor="ctr">
              <a:noAutofit/>
            </a:bodyPr>
            <a:lstStyle/>
            <a:p>
              <a:pPr lvl="0">
                <a:defRPr sz="2400"/>
              </a:pPr>
              <a:endParaRPr/>
            </a:p>
          </p:txBody>
        </p:sp>
      </p:grpSp>
      <p:sp>
        <p:nvSpPr>
          <p:cNvPr id="2" name="Title 1"/>
          <p:cNvSpPr>
            <a:spLocks noGrp="1"/>
          </p:cNvSpPr>
          <p:nvPr>
            <p:ph type="title"/>
          </p:nvPr>
        </p:nvSpPr>
        <p:spPr>
          <a:xfrm>
            <a:off x="267368" y="26736"/>
            <a:ext cx="8622632" cy="1143000"/>
          </a:xfrm>
        </p:spPr>
        <p:txBody>
          <a:bodyPr>
            <a:normAutofit/>
          </a:bodyPr>
          <a:lstStyle/>
          <a:p>
            <a:r>
              <a:rPr lang="en-US" dirty="0" smtClean="0"/>
              <a:t>Policy Enforcement at Data Receiver</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22</a:t>
            </a:fld>
            <a:endParaRPr lang="en-US" dirty="0"/>
          </a:p>
        </p:txBody>
      </p:sp>
    </p:spTree>
    <p:extLst>
      <p:ext uri="{BB962C8B-B14F-4D97-AF65-F5344CB8AC3E}">
        <p14:creationId xmlns:p14="http://schemas.microsoft.com/office/powerpoint/2010/main" val="19165029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9" y="130854"/>
            <a:ext cx="8805069" cy="1143000"/>
          </a:xfrm>
        </p:spPr>
        <p:txBody>
          <a:bodyPr>
            <a:noAutofit/>
          </a:bodyPr>
          <a:lstStyle/>
          <a:p>
            <a:r>
              <a:rPr lang="en-US" sz="3600" dirty="0" smtClean="0"/>
              <a:t>Secure Data Dissemination with </a:t>
            </a:r>
            <a:br>
              <a:rPr lang="en-US" sz="3600" dirty="0" smtClean="0"/>
            </a:br>
            <a:r>
              <a:rPr lang="en-US" sz="3600" dirty="0" smtClean="0"/>
              <a:t>Active Bundles </a:t>
            </a:r>
            <a:endParaRPr lang="en-US" sz="3600" dirty="0"/>
          </a:p>
        </p:txBody>
      </p:sp>
      <p:sp>
        <p:nvSpPr>
          <p:cNvPr id="3" name="Text Placeholder 2"/>
          <p:cNvSpPr>
            <a:spLocks noGrp="1"/>
          </p:cNvSpPr>
          <p:nvPr>
            <p:ph type="body" idx="1"/>
          </p:nvPr>
        </p:nvSpPr>
        <p:spPr>
          <a:xfrm>
            <a:off x="53220" y="1342170"/>
            <a:ext cx="8382000" cy="5116120"/>
          </a:xfrm>
        </p:spPr>
        <p:txBody>
          <a:bodyPr>
            <a:normAutofit fontScale="77500" lnSpcReduction="20000"/>
          </a:bodyPr>
          <a:lstStyle/>
          <a:p>
            <a:r>
              <a:rPr lang="en-US" dirty="0" smtClean="0"/>
              <a:t>Active Bundle (AB) approach for secure data dissemination</a:t>
            </a:r>
          </a:p>
          <a:p>
            <a:pPr lvl="1"/>
            <a:r>
              <a:rPr lang="en-US" dirty="0" smtClean="0"/>
              <a:t>Self-protecting data encapsulation</a:t>
            </a:r>
          </a:p>
          <a:p>
            <a:pPr marL="457200" lvl="1" indent="0">
              <a:buNone/>
            </a:pPr>
            <a:r>
              <a:rPr lang="en-US" dirty="0" smtClean="0"/>
              <a:t>    mechanism</a:t>
            </a:r>
          </a:p>
          <a:p>
            <a:pPr lvl="1"/>
            <a:r>
              <a:rPr lang="en-US" dirty="0" smtClean="0"/>
              <a:t>Provides secure cross-domain</a:t>
            </a:r>
          </a:p>
          <a:p>
            <a:pPr marL="457200" lvl="1" indent="0">
              <a:buNone/>
            </a:pPr>
            <a:r>
              <a:rPr lang="en-US" dirty="0"/>
              <a:t> </a:t>
            </a:r>
            <a:r>
              <a:rPr lang="en-US" dirty="0" smtClean="0"/>
              <a:t>   information exchange</a:t>
            </a:r>
          </a:p>
          <a:p>
            <a:r>
              <a:rPr lang="en-US" dirty="0" smtClean="0"/>
              <a:t>Sensitive data</a:t>
            </a:r>
          </a:p>
          <a:p>
            <a:pPr lvl="1"/>
            <a:r>
              <a:rPr lang="en-US" dirty="0" smtClean="0"/>
              <a:t>Encrypted data items</a:t>
            </a:r>
          </a:p>
          <a:p>
            <a:r>
              <a:rPr lang="en-US" dirty="0" smtClean="0"/>
              <a:t>Metadata</a:t>
            </a:r>
          </a:p>
          <a:p>
            <a:pPr lvl="1"/>
            <a:r>
              <a:rPr lang="en-US" dirty="0" smtClean="0"/>
              <a:t>Access control and operational </a:t>
            </a:r>
          </a:p>
          <a:p>
            <a:pPr lvl="1">
              <a:buNone/>
            </a:pPr>
            <a:r>
              <a:rPr lang="en-US" dirty="0" smtClean="0"/>
              <a:t>    policies</a:t>
            </a:r>
          </a:p>
          <a:p>
            <a:r>
              <a:rPr lang="en-US" dirty="0" smtClean="0"/>
              <a:t>Virtual Machine</a:t>
            </a:r>
          </a:p>
          <a:p>
            <a:pPr lvl="1"/>
            <a:r>
              <a:rPr lang="en-US" dirty="0" smtClean="0"/>
              <a:t>Protection mechanism (self-integrity check)</a:t>
            </a:r>
          </a:p>
          <a:p>
            <a:pPr lvl="1"/>
            <a:r>
              <a:rPr lang="en-US" dirty="0" smtClean="0"/>
              <a:t>Policy evaluation, enforcement and data dissemination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23</a:t>
            </a:fld>
            <a:endParaRPr lang="en-US" dirty="0"/>
          </a:p>
        </p:txBody>
      </p:sp>
      <p:pic>
        <p:nvPicPr>
          <p:cNvPr id="6" name="Picture 5" descr="ab.png"/>
          <p:cNvPicPr>
            <a:picLocks noChangeAspect="1"/>
          </p:cNvPicPr>
          <p:nvPr/>
        </p:nvPicPr>
        <p:blipFill>
          <a:blip r:embed="rId3"/>
          <a:stretch>
            <a:fillRect/>
          </a:stretch>
        </p:blipFill>
        <p:spPr>
          <a:xfrm>
            <a:off x="4387814" y="1999917"/>
            <a:ext cx="4718433" cy="3411462"/>
          </a:xfrm>
          <a:prstGeom prst="rect">
            <a:avLst/>
          </a:prstGeom>
        </p:spPr>
      </p:pic>
    </p:spTree>
    <p:extLst>
      <p:ext uri="{BB962C8B-B14F-4D97-AF65-F5344CB8AC3E}">
        <p14:creationId xmlns:p14="http://schemas.microsoft.com/office/powerpoint/2010/main" val="25645360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Secure End-to-End Information Flow in Cloud</a:t>
            </a:r>
            <a:endParaRPr lang="en-US" sz="3200" dirty="0"/>
          </a:p>
        </p:txBody>
      </p:sp>
      <p:sp>
        <p:nvSpPr>
          <p:cNvPr id="3" name="Content Placeholder 2"/>
          <p:cNvSpPr>
            <a:spLocks noGrp="1"/>
          </p:cNvSpPr>
          <p:nvPr>
            <p:ph idx="1"/>
          </p:nvPr>
        </p:nvSpPr>
        <p:spPr/>
        <p:txBody>
          <a:bodyPr>
            <a:normAutofit fontScale="62500" lnSpcReduction="20000"/>
          </a:bodyPr>
          <a:lstStyle/>
          <a:p>
            <a:pPr marL="457200" indent="-457200">
              <a:buFont typeface="+mj-lt"/>
              <a:buAutoNum type="arabicPeriod"/>
            </a:pPr>
            <a:r>
              <a:rPr lang="en-US" dirty="0" smtClean="0"/>
              <a:t>Client sends request to the service using browser and shares data by means of Active Bundle (AB)</a:t>
            </a:r>
          </a:p>
          <a:p>
            <a:pPr marL="457200" indent="-457200">
              <a:buFont typeface="+mj-lt"/>
              <a:buAutoNum type="arabicPeriod"/>
            </a:pPr>
            <a:r>
              <a:rPr lang="en-US" dirty="0" smtClean="0"/>
              <a:t>Service checks the request source (secure or insecure browser)</a:t>
            </a:r>
          </a:p>
          <a:p>
            <a:pPr marL="911225" lvl="1" indent="-457200"/>
            <a:r>
              <a:rPr lang="en-US" dirty="0" smtClean="0"/>
              <a:t>Based on W3C Crypto standards</a:t>
            </a:r>
          </a:p>
          <a:p>
            <a:pPr marL="457200" lvl="0" indent="-457200">
              <a:buFont typeface="+mj-lt"/>
              <a:buAutoNum type="arabicPeriod"/>
            </a:pPr>
            <a:r>
              <a:rPr lang="en-US" dirty="0" smtClean="0">
                <a:solidFill>
                  <a:srgbClr val="000000"/>
                </a:solidFill>
              </a:rPr>
              <a:t>Service executes AB in Cloud if created by an insecure browser</a:t>
            </a:r>
          </a:p>
          <a:p>
            <a:pPr marL="457200" lvl="0" indent="-457200">
              <a:buFont typeface="+mj-lt"/>
              <a:buAutoNum type="arabicPeriod"/>
            </a:pPr>
            <a:r>
              <a:rPr lang="en-US" dirty="0" smtClean="0">
                <a:solidFill>
                  <a:srgbClr val="000000"/>
                </a:solidFill>
              </a:rPr>
              <a:t>Service interacts with AB and requests data</a:t>
            </a:r>
          </a:p>
          <a:p>
            <a:pPr marL="457200" lvl="0" indent="-457200">
              <a:buFont typeface="+mj-lt"/>
              <a:buAutoNum type="arabicPeriod"/>
            </a:pPr>
            <a:r>
              <a:rPr lang="en-US" dirty="0" smtClean="0">
                <a:solidFill>
                  <a:srgbClr val="000000"/>
                </a:solidFill>
              </a:rPr>
              <a:t>AB behaves differently under different contexts</a:t>
            </a:r>
          </a:p>
          <a:p>
            <a:pPr marL="911225" lvl="1" indent="-457200"/>
            <a:r>
              <a:rPr lang="en-US" dirty="0" smtClean="0">
                <a:solidFill>
                  <a:srgbClr val="000000"/>
                </a:solidFill>
              </a:rPr>
              <a:t>Full data dissemination based on service authorization/trust level</a:t>
            </a:r>
          </a:p>
          <a:p>
            <a:pPr marL="911225" lvl="1" indent="-457200"/>
            <a:r>
              <a:rPr lang="en-US" dirty="0" smtClean="0">
                <a:solidFill>
                  <a:srgbClr val="000000"/>
                </a:solidFill>
              </a:rPr>
              <a:t>Context-based partial data dissemination based on insufficient authorization level</a:t>
            </a:r>
          </a:p>
          <a:p>
            <a:pPr marL="911225" lvl="1" indent="-457200"/>
            <a:r>
              <a:rPr lang="en-US" dirty="0" smtClean="0">
                <a:solidFill>
                  <a:srgbClr val="000000"/>
                </a:solidFill>
              </a:rPr>
              <a:t>No data dissemination for unauthorized access/attacks</a:t>
            </a:r>
          </a:p>
          <a:p>
            <a:pPr marL="457200" indent="-457200">
              <a:buFont typeface="+mj-lt"/>
              <a:buAutoNum type="arabicPeriod"/>
            </a:pPr>
            <a:r>
              <a:rPr lang="en-US" dirty="0" smtClean="0">
                <a:solidFill>
                  <a:srgbClr val="000000"/>
                </a:solidFill>
              </a:rPr>
              <a:t>Cross-domain information exchange with trustworthy/untrustworthy subscribers</a:t>
            </a:r>
          </a:p>
          <a:p>
            <a:pPr marL="911225" lvl="1" indent="-457200"/>
            <a:r>
              <a:rPr lang="en-US" dirty="0" smtClean="0">
                <a:solidFill>
                  <a:srgbClr val="000000"/>
                </a:solidFill>
              </a:rPr>
              <a:t>Data dissemination is done on a “need to know” basis by limiting the disclosure of decryption keys</a:t>
            </a:r>
          </a:p>
          <a:p>
            <a:pPr marL="911225" lvl="1" indent="-457200"/>
            <a:r>
              <a:rPr lang="en-US" dirty="0" smtClean="0">
                <a:solidFill>
                  <a:srgbClr val="000000"/>
                </a:solidFill>
              </a:rPr>
              <a:t>Incremental disclosure of keys based on increase in the “need”</a:t>
            </a:r>
          </a:p>
          <a:p>
            <a:pPr marL="457200" indent="-457200">
              <a:buFont typeface="+mj-lt"/>
              <a:buAutoNum type="arabicPeriod"/>
            </a:pP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a:p>
        </p:txBody>
      </p:sp>
    </p:spTree>
    <p:extLst>
      <p:ext uri="{BB962C8B-B14F-4D97-AF65-F5344CB8AC3E}">
        <p14:creationId xmlns:p14="http://schemas.microsoft.com/office/powerpoint/2010/main" val="91001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79"/>
            <a:ext cx="8229600" cy="1143000"/>
          </a:xfrm>
        </p:spPr>
        <p:txBody>
          <a:bodyPr/>
          <a:lstStyle/>
          <a:p>
            <a:r>
              <a:rPr lang="en-US" dirty="0" smtClean="0"/>
              <a:t>End-to-End Information Flow</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25</a:t>
            </a:fld>
            <a:endParaRPr lang="en-US"/>
          </a:p>
        </p:txBody>
      </p:sp>
      <p:sp>
        <p:nvSpPr>
          <p:cNvPr id="6" name="Rectangle 5"/>
          <p:cNvSpPr/>
          <p:nvPr/>
        </p:nvSpPr>
        <p:spPr>
          <a:xfrm>
            <a:off x="3626557" y="1092200"/>
            <a:ext cx="1763888" cy="537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156635" y="3715450"/>
            <a:ext cx="3032482" cy="98777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3201" y="1155696"/>
            <a:ext cx="1099755" cy="400110"/>
          </a:xfrm>
          <a:prstGeom prst="rect">
            <a:avLst/>
          </a:prstGeom>
          <a:noFill/>
        </p:spPr>
        <p:txBody>
          <a:bodyPr wrap="none" rtlCol="0">
            <a:spAutoFit/>
          </a:bodyPr>
          <a:lstStyle/>
          <a:p>
            <a:r>
              <a:rPr lang="en-US" sz="2000" dirty="0" smtClean="0"/>
              <a:t>Browser</a:t>
            </a:r>
            <a:endParaRPr lang="en-US" sz="2000" dirty="0"/>
          </a:p>
        </p:txBody>
      </p:sp>
      <p:sp>
        <p:nvSpPr>
          <p:cNvPr id="9" name="Diamond 8"/>
          <p:cNvSpPr/>
          <p:nvPr/>
        </p:nvSpPr>
        <p:spPr>
          <a:xfrm>
            <a:off x="2057400" y="1958618"/>
            <a:ext cx="5067300" cy="6448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92479" y="1063971"/>
            <a:ext cx="561622" cy="714029"/>
          </a:xfrm>
          <a:prstGeom prst="rect">
            <a:avLst/>
          </a:prstGeom>
        </p:spPr>
      </p:pic>
      <p:cxnSp>
        <p:nvCxnSpPr>
          <p:cNvPr id="11" name="Straight Connector 10"/>
          <p:cNvCxnSpPr/>
          <p:nvPr/>
        </p:nvCxnSpPr>
        <p:spPr>
          <a:xfrm>
            <a:off x="4572001" y="1630060"/>
            <a:ext cx="0" cy="31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V="1">
            <a:off x="7124700" y="2273300"/>
            <a:ext cx="444500" cy="77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11300" y="2286000"/>
            <a:ext cx="12700" cy="146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1075833" y="1334906"/>
            <a:ext cx="2508388" cy="250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43194" y="993419"/>
            <a:ext cx="1928733" cy="400110"/>
          </a:xfrm>
          <a:prstGeom prst="rect">
            <a:avLst/>
          </a:prstGeom>
          <a:noFill/>
        </p:spPr>
        <p:txBody>
          <a:bodyPr wrap="none" rtlCol="0">
            <a:spAutoFit/>
          </a:bodyPr>
          <a:lstStyle/>
          <a:p>
            <a:r>
              <a:rPr lang="en-US" sz="2000" dirty="0" smtClean="0"/>
              <a:t>Service request</a:t>
            </a:r>
            <a:endParaRPr lang="en-US" sz="2000" dirty="0"/>
          </a:p>
        </p:txBody>
      </p:sp>
      <p:sp>
        <p:nvSpPr>
          <p:cNvPr id="18" name="TextBox 17"/>
          <p:cNvSpPr txBox="1"/>
          <p:nvPr/>
        </p:nvSpPr>
        <p:spPr>
          <a:xfrm>
            <a:off x="3352800" y="1973508"/>
            <a:ext cx="2539999" cy="584776"/>
          </a:xfrm>
          <a:prstGeom prst="rect">
            <a:avLst/>
          </a:prstGeom>
          <a:noFill/>
        </p:spPr>
        <p:txBody>
          <a:bodyPr wrap="square" rtlCol="0">
            <a:spAutoFit/>
          </a:bodyPr>
          <a:lstStyle/>
          <a:p>
            <a:pPr algn="ctr"/>
            <a:r>
              <a:rPr lang="en-US" sz="1600" dirty="0"/>
              <a:t>a</a:t>
            </a:r>
            <a:r>
              <a:rPr lang="en-US" sz="1600" dirty="0" smtClean="0"/>
              <a:t>nalyze request source based on W3C standards</a:t>
            </a:r>
            <a:endParaRPr lang="en-US" sz="1600" dirty="0"/>
          </a:p>
        </p:txBody>
      </p:sp>
      <p:sp>
        <p:nvSpPr>
          <p:cNvPr id="19" name="TextBox 18"/>
          <p:cNvSpPr txBox="1"/>
          <p:nvPr/>
        </p:nvSpPr>
        <p:spPr>
          <a:xfrm>
            <a:off x="470129" y="1983385"/>
            <a:ext cx="1751902" cy="338554"/>
          </a:xfrm>
          <a:prstGeom prst="rect">
            <a:avLst/>
          </a:prstGeom>
          <a:noFill/>
        </p:spPr>
        <p:txBody>
          <a:bodyPr wrap="none" rtlCol="0">
            <a:spAutoFit/>
          </a:bodyPr>
          <a:lstStyle/>
          <a:p>
            <a:pPr algn="ctr"/>
            <a:r>
              <a:rPr lang="en-US" sz="1600" dirty="0" smtClean="0">
                <a:solidFill>
                  <a:srgbClr val="FF0000"/>
                </a:solidFill>
              </a:rPr>
              <a:t>Insecure browser</a:t>
            </a:r>
          </a:p>
        </p:txBody>
      </p:sp>
      <p:sp>
        <p:nvSpPr>
          <p:cNvPr id="20" name="TextBox 19"/>
          <p:cNvSpPr txBox="1"/>
          <p:nvPr/>
        </p:nvSpPr>
        <p:spPr>
          <a:xfrm>
            <a:off x="6974586" y="1969273"/>
            <a:ext cx="1585089" cy="338554"/>
          </a:xfrm>
          <a:prstGeom prst="rect">
            <a:avLst/>
          </a:prstGeom>
          <a:noFill/>
        </p:spPr>
        <p:txBody>
          <a:bodyPr wrap="none" rtlCol="0">
            <a:spAutoFit/>
          </a:bodyPr>
          <a:lstStyle/>
          <a:p>
            <a:pPr algn="ctr"/>
            <a:r>
              <a:rPr lang="en-US" sz="1600" dirty="0">
                <a:solidFill>
                  <a:srgbClr val="3366FF"/>
                </a:solidFill>
              </a:rPr>
              <a:t>S</a:t>
            </a:r>
            <a:r>
              <a:rPr lang="en-US" sz="1600" dirty="0" smtClean="0">
                <a:solidFill>
                  <a:srgbClr val="3366FF"/>
                </a:solidFill>
              </a:rPr>
              <a:t>ecure browser</a:t>
            </a:r>
          </a:p>
        </p:txBody>
      </p:sp>
      <p:sp>
        <p:nvSpPr>
          <p:cNvPr id="21" name="TextBox 20"/>
          <p:cNvSpPr txBox="1"/>
          <p:nvPr/>
        </p:nvSpPr>
        <p:spPr>
          <a:xfrm>
            <a:off x="-65802" y="2644144"/>
            <a:ext cx="1584288" cy="830997"/>
          </a:xfrm>
          <a:prstGeom prst="rect">
            <a:avLst/>
          </a:prstGeom>
          <a:noFill/>
        </p:spPr>
        <p:txBody>
          <a:bodyPr wrap="none" rtlCol="0">
            <a:spAutoFit/>
          </a:bodyPr>
          <a:lstStyle/>
          <a:p>
            <a:pPr algn="ctr"/>
            <a:r>
              <a:rPr lang="en-US" sz="1600" dirty="0" smtClean="0">
                <a:solidFill>
                  <a:srgbClr val="FF0000"/>
                </a:solidFill>
              </a:rPr>
              <a:t>Send active </a:t>
            </a:r>
          </a:p>
          <a:p>
            <a:pPr algn="ctr"/>
            <a:r>
              <a:rPr lang="en-US" sz="1600" dirty="0">
                <a:solidFill>
                  <a:srgbClr val="FF0000"/>
                </a:solidFill>
              </a:rPr>
              <a:t>b</a:t>
            </a:r>
            <a:r>
              <a:rPr lang="en-US" sz="1600" dirty="0" smtClean="0">
                <a:solidFill>
                  <a:srgbClr val="FF0000"/>
                </a:solidFill>
              </a:rPr>
              <a:t>undle to cloud </a:t>
            </a:r>
          </a:p>
          <a:p>
            <a:pPr algn="ctr"/>
            <a:r>
              <a:rPr lang="en-US" sz="1600" dirty="0">
                <a:solidFill>
                  <a:srgbClr val="FF0000"/>
                </a:solidFill>
              </a:rPr>
              <a:t>f</a:t>
            </a:r>
            <a:r>
              <a:rPr lang="en-US" sz="1600" dirty="0" smtClean="0">
                <a:solidFill>
                  <a:srgbClr val="FF0000"/>
                </a:solidFill>
              </a:rPr>
              <a:t>or execution</a:t>
            </a:r>
            <a:endParaRPr lang="en-US" sz="1600" dirty="0">
              <a:solidFill>
                <a:srgbClr val="FF0000"/>
              </a:solidFill>
            </a:endParaRPr>
          </a:p>
        </p:txBody>
      </p:sp>
      <p:sp>
        <p:nvSpPr>
          <p:cNvPr id="23" name="TextBox 22"/>
          <p:cNvSpPr txBox="1"/>
          <p:nvPr/>
        </p:nvSpPr>
        <p:spPr>
          <a:xfrm>
            <a:off x="635000" y="6445315"/>
            <a:ext cx="1726404" cy="461665"/>
          </a:xfrm>
          <a:prstGeom prst="rect">
            <a:avLst/>
          </a:prstGeom>
          <a:noFill/>
        </p:spPr>
        <p:txBody>
          <a:bodyPr wrap="none" rtlCol="0">
            <a:spAutoFit/>
          </a:bodyPr>
          <a:lstStyle/>
          <a:p>
            <a:pPr algn="ctr"/>
            <a:r>
              <a:rPr lang="en-US" sz="2400" dirty="0" smtClean="0">
                <a:solidFill>
                  <a:srgbClr val="FF0000"/>
                </a:solidFill>
              </a:rPr>
              <a:t>UNTRUSTED</a:t>
            </a:r>
            <a:endParaRPr lang="en-US" sz="2400" dirty="0">
              <a:solidFill>
                <a:srgbClr val="FF0000"/>
              </a:solidFill>
            </a:endParaRPr>
          </a:p>
        </p:txBody>
      </p:sp>
      <p:sp>
        <p:nvSpPr>
          <p:cNvPr id="24" name="TextBox 23"/>
          <p:cNvSpPr txBox="1"/>
          <p:nvPr/>
        </p:nvSpPr>
        <p:spPr>
          <a:xfrm>
            <a:off x="6979856" y="6456604"/>
            <a:ext cx="1330262" cy="461665"/>
          </a:xfrm>
          <a:prstGeom prst="rect">
            <a:avLst/>
          </a:prstGeom>
          <a:noFill/>
        </p:spPr>
        <p:txBody>
          <a:bodyPr wrap="none" rtlCol="0">
            <a:spAutoFit/>
          </a:bodyPr>
          <a:lstStyle/>
          <a:p>
            <a:pPr algn="ctr"/>
            <a:r>
              <a:rPr lang="en-US" sz="2400" dirty="0" smtClean="0">
                <a:solidFill>
                  <a:srgbClr val="3366FF"/>
                </a:solidFill>
              </a:rPr>
              <a:t>TRUSTED</a:t>
            </a:r>
            <a:endParaRPr lang="en-US" sz="2400" dirty="0">
              <a:solidFill>
                <a:srgbClr val="3366FF"/>
              </a:solidFill>
            </a:endParaRPr>
          </a:p>
        </p:txBody>
      </p:sp>
      <p:sp>
        <p:nvSpPr>
          <p:cNvPr id="25" name="TextBox 24"/>
          <p:cNvSpPr txBox="1"/>
          <p:nvPr/>
        </p:nvSpPr>
        <p:spPr>
          <a:xfrm>
            <a:off x="841149" y="4078486"/>
            <a:ext cx="1472954" cy="369332"/>
          </a:xfrm>
          <a:prstGeom prst="rect">
            <a:avLst/>
          </a:prstGeom>
          <a:noFill/>
          <a:ln>
            <a:solidFill>
              <a:srgbClr val="FF0000"/>
            </a:solidFill>
          </a:ln>
        </p:spPr>
        <p:txBody>
          <a:bodyPr wrap="none" rtlCol="0">
            <a:spAutoFit/>
          </a:bodyPr>
          <a:lstStyle/>
          <a:p>
            <a:r>
              <a:rPr lang="en-US" dirty="0" smtClean="0"/>
              <a:t>Active Bundle</a:t>
            </a:r>
            <a:endParaRPr lang="en-US" dirty="0"/>
          </a:p>
        </p:txBody>
      </p:sp>
      <p:sp>
        <p:nvSpPr>
          <p:cNvPr id="26" name="Rectangle 25"/>
          <p:cNvSpPr/>
          <p:nvPr/>
        </p:nvSpPr>
        <p:spPr>
          <a:xfrm>
            <a:off x="6448776" y="4075285"/>
            <a:ext cx="2593624" cy="23382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92900" y="4055144"/>
            <a:ext cx="2053161" cy="400110"/>
          </a:xfrm>
          <a:prstGeom prst="rect">
            <a:avLst/>
          </a:prstGeom>
          <a:noFill/>
        </p:spPr>
        <p:txBody>
          <a:bodyPr wrap="square" rtlCol="0">
            <a:spAutoFit/>
          </a:bodyPr>
          <a:lstStyle/>
          <a:p>
            <a:r>
              <a:rPr lang="en-US" sz="2000" dirty="0" smtClean="0"/>
              <a:t>Service Domain</a:t>
            </a:r>
            <a:endParaRPr lang="en-US" sz="2000" dirty="0"/>
          </a:p>
        </p:txBody>
      </p:sp>
      <p:cxnSp>
        <p:nvCxnSpPr>
          <p:cNvPr id="28" name="Straight Arrow Connector 27"/>
          <p:cNvCxnSpPr>
            <a:stCxn id="25" idx="2"/>
          </p:cNvCxnSpPr>
          <p:nvPr/>
        </p:nvCxnSpPr>
        <p:spPr>
          <a:xfrm flipH="1">
            <a:off x="990600" y="4447818"/>
            <a:ext cx="587026" cy="122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00" y="4785073"/>
            <a:ext cx="1278528" cy="646331"/>
          </a:xfrm>
          <a:prstGeom prst="rect">
            <a:avLst/>
          </a:prstGeom>
          <a:noFill/>
        </p:spPr>
        <p:txBody>
          <a:bodyPr wrap="none" rtlCol="0">
            <a:spAutoFit/>
          </a:bodyPr>
          <a:lstStyle/>
          <a:p>
            <a:pPr algn="ctr"/>
            <a:r>
              <a:rPr lang="en-US" dirty="0" smtClean="0"/>
              <a:t>Data access </a:t>
            </a:r>
          </a:p>
          <a:p>
            <a:pPr algn="ctr"/>
            <a:r>
              <a:rPr lang="en-US" dirty="0" smtClean="0"/>
              <a:t>request</a:t>
            </a:r>
          </a:p>
        </p:txBody>
      </p:sp>
      <p:sp>
        <p:nvSpPr>
          <p:cNvPr id="30" name="TextBox 29"/>
          <p:cNvSpPr txBox="1"/>
          <p:nvPr/>
        </p:nvSpPr>
        <p:spPr>
          <a:xfrm>
            <a:off x="6672856" y="5966553"/>
            <a:ext cx="1864366" cy="369332"/>
          </a:xfrm>
          <a:prstGeom prst="rect">
            <a:avLst/>
          </a:prstGeom>
          <a:noFill/>
          <a:ln>
            <a:solidFill>
              <a:srgbClr val="3366FF"/>
            </a:solidFill>
          </a:ln>
        </p:spPr>
        <p:txBody>
          <a:bodyPr wrap="square" rtlCol="0">
            <a:spAutoFit/>
          </a:bodyPr>
          <a:lstStyle/>
          <a:p>
            <a:pPr algn="ctr"/>
            <a:r>
              <a:rPr lang="en-US" dirty="0" smtClean="0"/>
              <a:t>Active Bundle</a:t>
            </a:r>
            <a:endParaRPr lang="en-US" dirty="0"/>
          </a:p>
        </p:txBody>
      </p:sp>
      <p:sp>
        <p:nvSpPr>
          <p:cNvPr id="31" name="TextBox 30"/>
          <p:cNvSpPr txBox="1"/>
          <p:nvPr/>
        </p:nvSpPr>
        <p:spPr>
          <a:xfrm>
            <a:off x="6672856" y="4412388"/>
            <a:ext cx="1864366" cy="369332"/>
          </a:xfrm>
          <a:prstGeom prst="rect">
            <a:avLst/>
          </a:prstGeom>
          <a:noFill/>
          <a:ln>
            <a:solidFill>
              <a:srgbClr val="3366FF"/>
            </a:solidFill>
          </a:ln>
        </p:spPr>
        <p:txBody>
          <a:bodyPr wrap="square" rtlCol="0">
            <a:spAutoFit/>
          </a:bodyPr>
          <a:lstStyle/>
          <a:p>
            <a:r>
              <a:rPr lang="en-US" dirty="0" smtClean="0"/>
              <a:t>     Service X </a:t>
            </a:r>
            <a:endParaRPr lang="en-US" dirty="0"/>
          </a:p>
        </p:txBody>
      </p:sp>
      <p:cxnSp>
        <p:nvCxnSpPr>
          <p:cNvPr id="32" name="Straight Arrow Connector 31"/>
          <p:cNvCxnSpPr/>
          <p:nvPr/>
        </p:nvCxnSpPr>
        <p:spPr>
          <a:xfrm flipH="1">
            <a:off x="7251700" y="4807120"/>
            <a:ext cx="11287" cy="117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90234" y="5009861"/>
            <a:ext cx="905003" cy="646331"/>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request</a:t>
            </a:r>
          </a:p>
        </p:txBody>
      </p:sp>
      <p:cxnSp>
        <p:nvCxnSpPr>
          <p:cNvPr id="34" name="Straight Arrow Connector 33"/>
          <p:cNvCxnSpPr/>
          <p:nvPr/>
        </p:nvCxnSpPr>
        <p:spPr>
          <a:xfrm flipV="1">
            <a:off x="7518400" y="4781721"/>
            <a:ext cx="9882" cy="1174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17099" y="4760519"/>
            <a:ext cx="1393042" cy="1200329"/>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Service X</a:t>
            </a:r>
          </a:p>
          <a:p>
            <a:pPr algn="ctr"/>
            <a:r>
              <a:rPr lang="en-US" dirty="0">
                <a:solidFill>
                  <a:srgbClr val="3366FF"/>
                </a:solidFill>
              </a:rPr>
              <a:t>i</a:t>
            </a:r>
            <a:r>
              <a:rPr lang="en-US" dirty="0" smtClean="0">
                <a:solidFill>
                  <a:srgbClr val="3366FF"/>
                </a:solidFill>
              </a:rPr>
              <a:t>s authorized </a:t>
            </a:r>
          </a:p>
          <a:p>
            <a:pPr algn="ctr"/>
            <a:r>
              <a:rPr lang="en-US" dirty="0" smtClean="0">
                <a:solidFill>
                  <a:srgbClr val="3366FF"/>
                </a:solidFill>
              </a:rPr>
              <a:t>to access</a:t>
            </a:r>
          </a:p>
        </p:txBody>
      </p:sp>
      <p:cxnSp>
        <p:nvCxnSpPr>
          <p:cNvPr id="36" name="Straight Arrow Connector 35"/>
          <p:cNvCxnSpPr/>
          <p:nvPr/>
        </p:nvCxnSpPr>
        <p:spPr>
          <a:xfrm>
            <a:off x="1588254" y="4460518"/>
            <a:ext cx="494546" cy="1203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1447" y="4809063"/>
            <a:ext cx="1135948" cy="646331"/>
          </a:xfrm>
          <a:prstGeom prst="rect">
            <a:avLst/>
          </a:prstGeom>
          <a:noFill/>
        </p:spPr>
        <p:txBody>
          <a:bodyPr wrap="none" rtlCol="0">
            <a:spAutoFit/>
          </a:bodyPr>
          <a:lstStyle/>
          <a:p>
            <a:pPr algn="ctr"/>
            <a:r>
              <a:rPr lang="en-US" dirty="0" smtClean="0"/>
              <a:t>Encrypted </a:t>
            </a:r>
          </a:p>
          <a:p>
            <a:pPr algn="ctr"/>
            <a:r>
              <a:rPr lang="en-US" dirty="0" smtClean="0"/>
              <a:t>search </a:t>
            </a:r>
          </a:p>
        </p:txBody>
      </p:sp>
      <p:sp>
        <p:nvSpPr>
          <p:cNvPr id="38" name="TextBox 37"/>
          <p:cNvSpPr txBox="1"/>
          <p:nvPr/>
        </p:nvSpPr>
        <p:spPr>
          <a:xfrm>
            <a:off x="0" y="5558361"/>
            <a:ext cx="1531188" cy="646331"/>
          </a:xfrm>
          <a:prstGeom prst="rect">
            <a:avLst/>
          </a:prstGeom>
          <a:noFill/>
        </p:spPr>
        <p:txBody>
          <a:bodyPr wrap="none" rtlCol="0">
            <a:spAutoFit/>
          </a:bodyPr>
          <a:lstStyle/>
          <a:p>
            <a:pPr algn="ctr"/>
            <a:r>
              <a:rPr lang="en-US" dirty="0" smtClean="0">
                <a:solidFill>
                  <a:srgbClr val="FF0000"/>
                </a:solidFill>
              </a:rPr>
              <a:t>Filtered/lower </a:t>
            </a:r>
          </a:p>
          <a:p>
            <a:pPr algn="ctr"/>
            <a:r>
              <a:rPr lang="en-US" dirty="0" smtClean="0">
                <a:solidFill>
                  <a:srgbClr val="FF0000"/>
                </a:solidFill>
              </a:rPr>
              <a:t>quality data</a:t>
            </a:r>
          </a:p>
        </p:txBody>
      </p:sp>
      <p:sp>
        <p:nvSpPr>
          <p:cNvPr id="45" name="TextBox 44"/>
          <p:cNvSpPr txBox="1"/>
          <p:nvPr/>
        </p:nvSpPr>
        <p:spPr>
          <a:xfrm>
            <a:off x="1837360" y="5583761"/>
            <a:ext cx="1676172" cy="646331"/>
          </a:xfrm>
          <a:prstGeom prst="rect">
            <a:avLst/>
          </a:prstGeom>
          <a:noFill/>
        </p:spPr>
        <p:txBody>
          <a:bodyPr wrap="none" rtlCol="0">
            <a:spAutoFit/>
          </a:bodyPr>
          <a:lstStyle/>
          <a:p>
            <a:pPr algn="ctr"/>
            <a:r>
              <a:rPr lang="en-US" dirty="0" smtClean="0">
                <a:solidFill>
                  <a:srgbClr val="FF0000"/>
                </a:solidFill>
              </a:rPr>
              <a:t>Filtered search </a:t>
            </a:r>
          </a:p>
          <a:p>
            <a:pPr algn="ctr"/>
            <a:r>
              <a:rPr lang="en-US" dirty="0" smtClean="0">
                <a:solidFill>
                  <a:srgbClr val="FF0000"/>
                </a:solidFill>
              </a:rPr>
              <a:t>results</a:t>
            </a:r>
          </a:p>
        </p:txBody>
      </p:sp>
      <p:cxnSp>
        <p:nvCxnSpPr>
          <p:cNvPr id="64" name="Straight Connector 63"/>
          <p:cNvCxnSpPr/>
          <p:nvPr/>
        </p:nvCxnSpPr>
        <p:spPr>
          <a:xfrm flipH="1">
            <a:off x="7556500" y="22777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65" name="Diamond 64"/>
          <p:cNvSpPr/>
          <p:nvPr/>
        </p:nvSpPr>
        <p:spPr>
          <a:xfrm>
            <a:off x="6505222" y="2517418"/>
            <a:ext cx="2079978" cy="4924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844418" y="2583108"/>
            <a:ext cx="1471477" cy="338554"/>
          </a:xfrm>
          <a:prstGeom prst="rect">
            <a:avLst/>
          </a:prstGeom>
          <a:noFill/>
        </p:spPr>
        <p:txBody>
          <a:bodyPr wrap="none" rtlCol="0">
            <a:spAutoFit/>
          </a:bodyPr>
          <a:lstStyle/>
          <a:p>
            <a:pPr algn="ctr"/>
            <a:r>
              <a:rPr lang="en-US" sz="1600" dirty="0" smtClean="0"/>
              <a:t>authentication</a:t>
            </a:r>
          </a:p>
        </p:txBody>
      </p:sp>
      <p:cxnSp>
        <p:nvCxnSpPr>
          <p:cNvPr id="81" name="Straight Connector 80"/>
          <p:cNvCxnSpPr/>
          <p:nvPr/>
        </p:nvCxnSpPr>
        <p:spPr>
          <a:xfrm flipH="1">
            <a:off x="1524000" y="2281059"/>
            <a:ext cx="533400" cy="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019800" y="2763659"/>
            <a:ext cx="495300" cy="17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8521700" y="2755900"/>
            <a:ext cx="4064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988566" y="2494208"/>
            <a:ext cx="566982" cy="338554"/>
          </a:xfrm>
          <a:prstGeom prst="rect">
            <a:avLst/>
          </a:prstGeom>
          <a:noFill/>
        </p:spPr>
        <p:txBody>
          <a:bodyPr wrap="none" rtlCol="0">
            <a:spAutoFit/>
          </a:bodyPr>
          <a:lstStyle/>
          <a:p>
            <a:pPr algn="ctr"/>
            <a:r>
              <a:rPr lang="en-US" sz="1600" dirty="0" smtClean="0"/>
              <a:t>CAC</a:t>
            </a:r>
          </a:p>
        </p:txBody>
      </p:sp>
      <p:sp>
        <p:nvSpPr>
          <p:cNvPr id="93" name="TextBox 92"/>
          <p:cNvSpPr txBox="1"/>
          <p:nvPr/>
        </p:nvSpPr>
        <p:spPr>
          <a:xfrm>
            <a:off x="8467519" y="2481508"/>
            <a:ext cx="511278" cy="338554"/>
          </a:xfrm>
          <a:prstGeom prst="rect">
            <a:avLst/>
          </a:prstGeom>
          <a:noFill/>
        </p:spPr>
        <p:txBody>
          <a:bodyPr wrap="none" rtlCol="0">
            <a:spAutoFit/>
          </a:bodyPr>
          <a:lstStyle/>
          <a:p>
            <a:pPr algn="ctr"/>
            <a:r>
              <a:rPr lang="en-US" sz="1600" dirty="0" smtClean="0"/>
              <a:t>PIN</a:t>
            </a:r>
          </a:p>
        </p:txBody>
      </p:sp>
      <p:cxnSp>
        <p:nvCxnSpPr>
          <p:cNvPr id="94" name="Straight Arrow Connector 93"/>
          <p:cNvCxnSpPr/>
          <p:nvPr/>
        </p:nvCxnSpPr>
        <p:spPr>
          <a:xfrm>
            <a:off x="6019800" y="27940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928100" y="27432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426858" y="3053008"/>
            <a:ext cx="1284000" cy="307777"/>
          </a:xfrm>
          <a:prstGeom prst="rect">
            <a:avLst/>
          </a:prstGeom>
          <a:noFill/>
        </p:spPr>
        <p:txBody>
          <a:bodyPr wrap="none" rtlCol="0">
            <a:spAutoFit/>
          </a:bodyPr>
          <a:lstStyle/>
          <a:p>
            <a:pPr algn="ctr"/>
            <a:r>
              <a:rPr lang="en-US" sz="1400" dirty="0" smtClean="0"/>
              <a:t>Trust = X + Y</a:t>
            </a:r>
          </a:p>
        </p:txBody>
      </p:sp>
      <p:sp>
        <p:nvSpPr>
          <p:cNvPr id="99" name="TextBox 98"/>
          <p:cNvSpPr txBox="1"/>
          <p:nvPr/>
        </p:nvSpPr>
        <p:spPr>
          <a:xfrm>
            <a:off x="8261736" y="3027608"/>
            <a:ext cx="937727" cy="307777"/>
          </a:xfrm>
          <a:prstGeom prst="rect">
            <a:avLst/>
          </a:prstGeom>
          <a:noFill/>
        </p:spPr>
        <p:txBody>
          <a:bodyPr wrap="none" rtlCol="0">
            <a:spAutoFit/>
          </a:bodyPr>
          <a:lstStyle/>
          <a:p>
            <a:pPr algn="ctr"/>
            <a:r>
              <a:rPr lang="en-US" sz="1400" dirty="0" smtClean="0"/>
              <a:t>Trust = X</a:t>
            </a:r>
          </a:p>
        </p:txBody>
      </p:sp>
      <p:cxnSp>
        <p:nvCxnSpPr>
          <p:cNvPr id="107" name="Straight Connector 106"/>
          <p:cNvCxnSpPr/>
          <p:nvPr/>
        </p:nvCxnSpPr>
        <p:spPr>
          <a:xfrm flipH="1">
            <a:off x="6019800" y="3268360"/>
            <a:ext cx="1" cy="224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8928100" y="32556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112" name="Diamond 111"/>
          <p:cNvSpPr/>
          <p:nvPr/>
        </p:nvSpPr>
        <p:spPr>
          <a:xfrm>
            <a:off x="7226300" y="3327400"/>
            <a:ext cx="622300" cy="279400"/>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H="1">
            <a:off x="7531100" y="3611260"/>
            <a:ext cx="12702" cy="26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511800" y="3860800"/>
            <a:ext cx="1993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2" idx="1"/>
          </p:cNvCxnSpPr>
          <p:nvPr/>
        </p:nvCxnSpPr>
        <p:spPr>
          <a:xfrm>
            <a:off x="6019800" y="3454400"/>
            <a:ext cx="12065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12" idx="3"/>
          </p:cNvCxnSpPr>
          <p:nvPr/>
        </p:nvCxnSpPr>
        <p:spPr>
          <a:xfrm flipH="1" flipV="1">
            <a:off x="7848600" y="3467100"/>
            <a:ext cx="10541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807830" y="3586408"/>
            <a:ext cx="928459" cy="307777"/>
          </a:xfrm>
          <a:prstGeom prst="rect">
            <a:avLst/>
          </a:prstGeom>
          <a:noFill/>
        </p:spPr>
        <p:txBody>
          <a:bodyPr wrap="none" rtlCol="0">
            <a:spAutoFit/>
          </a:bodyPr>
          <a:lstStyle/>
          <a:p>
            <a:pPr algn="ctr"/>
            <a:r>
              <a:rPr lang="en-US" sz="1400" dirty="0" smtClean="0">
                <a:solidFill>
                  <a:srgbClr val="FF0000"/>
                </a:solidFill>
              </a:rPr>
              <a:t>Low trust</a:t>
            </a:r>
          </a:p>
        </p:txBody>
      </p:sp>
      <p:cxnSp>
        <p:nvCxnSpPr>
          <p:cNvPr id="132" name="Straight Connector 131"/>
          <p:cNvCxnSpPr/>
          <p:nvPr/>
        </p:nvCxnSpPr>
        <p:spPr>
          <a:xfrm flipH="1">
            <a:off x="7556500" y="3860800"/>
            <a:ext cx="11811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44150" y="3586408"/>
            <a:ext cx="967420" cy="307777"/>
          </a:xfrm>
          <a:prstGeom prst="rect">
            <a:avLst/>
          </a:prstGeom>
          <a:noFill/>
        </p:spPr>
        <p:txBody>
          <a:bodyPr wrap="none" rtlCol="0">
            <a:spAutoFit/>
          </a:bodyPr>
          <a:lstStyle/>
          <a:p>
            <a:pPr algn="ctr"/>
            <a:r>
              <a:rPr lang="en-US" sz="1400" dirty="0" smtClean="0">
                <a:solidFill>
                  <a:srgbClr val="3366FF"/>
                </a:solidFill>
              </a:rPr>
              <a:t>High trust</a:t>
            </a:r>
          </a:p>
        </p:txBody>
      </p:sp>
      <p:cxnSp>
        <p:nvCxnSpPr>
          <p:cNvPr id="138" name="Straight Arrow Connector 137"/>
          <p:cNvCxnSpPr>
            <a:endCxn id="7" idx="2"/>
          </p:cNvCxnSpPr>
          <p:nvPr/>
        </p:nvCxnSpPr>
        <p:spPr>
          <a:xfrm flipH="1" flipV="1">
            <a:off x="3186590" y="4209340"/>
            <a:ext cx="2350610" cy="45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524500" y="3848100"/>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27" idx="3"/>
          </p:cNvCxnSpPr>
          <p:nvPr/>
        </p:nvCxnSpPr>
        <p:spPr>
          <a:xfrm>
            <a:off x="8737600" y="3835400"/>
            <a:ext cx="8461" cy="419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855169" y="3698244"/>
            <a:ext cx="1565553" cy="584776"/>
          </a:xfrm>
          <a:prstGeom prst="rect">
            <a:avLst/>
          </a:prstGeom>
          <a:noFill/>
        </p:spPr>
        <p:txBody>
          <a:bodyPr wrap="none" rtlCol="0">
            <a:spAutoFit/>
          </a:bodyPr>
          <a:lstStyle/>
          <a:p>
            <a:pPr algn="ctr"/>
            <a:r>
              <a:rPr lang="en-US" sz="1600" dirty="0" smtClean="0">
                <a:solidFill>
                  <a:srgbClr val="FF0000"/>
                </a:solidFill>
              </a:rPr>
              <a:t>execute active </a:t>
            </a:r>
          </a:p>
          <a:p>
            <a:pPr algn="ctr"/>
            <a:r>
              <a:rPr lang="en-US" sz="1600" dirty="0">
                <a:solidFill>
                  <a:srgbClr val="FF0000"/>
                </a:solidFill>
              </a:rPr>
              <a:t>b</a:t>
            </a:r>
            <a:r>
              <a:rPr lang="en-US" sz="1600" dirty="0" smtClean="0">
                <a:solidFill>
                  <a:srgbClr val="FF0000"/>
                </a:solidFill>
              </a:rPr>
              <a:t>undle in cloud</a:t>
            </a:r>
            <a:endParaRPr lang="en-US" sz="1600" dirty="0">
              <a:solidFill>
                <a:srgbClr val="FF0000"/>
              </a:solidFill>
            </a:endParaRPr>
          </a:p>
        </p:txBody>
      </p:sp>
    </p:spTree>
    <p:extLst>
      <p:ext uri="{BB962C8B-B14F-4D97-AF65-F5344CB8AC3E}">
        <p14:creationId xmlns:p14="http://schemas.microsoft.com/office/powerpoint/2010/main" val="18677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6-04 at 2.22.26 AM.png"/>
          <p:cNvPicPr>
            <a:picLocks noGrp="1" noChangeAspect="1"/>
          </p:cNvPicPr>
          <p:nvPr>
            <p:ph idx="1"/>
          </p:nvPr>
        </p:nvPicPr>
        <p:blipFill>
          <a:blip r:embed="rId3"/>
          <a:srcRect l="-38854" r="-38854"/>
          <a:stretch>
            <a:fillRect/>
          </a:stretch>
        </p:blipFill>
        <p:spPr>
          <a:xfrm>
            <a:off x="266700" y="1236663"/>
            <a:ext cx="8623300" cy="5213350"/>
          </a:xfrm>
        </p:spPr>
      </p:pic>
      <p:sp>
        <p:nvSpPr>
          <p:cNvPr id="2" name="Title 1"/>
          <p:cNvSpPr>
            <a:spLocks noGrp="1"/>
          </p:cNvSpPr>
          <p:nvPr>
            <p:ph type="title"/>
          </p:nvPr>
        </p:nvSpPr>
        <p:spPr>
          <a:xfrm>
            <a:off x="267368" y="26736"/>
            <a:ext cx="8622632" cy="1143000"/>
          </a:xfrm>
        </p:spPr>
        <p:txBody>
          <a:bodyPr>
            <a:normAutofit/>
          </a:bodyPr>
          <a:lstStyle/>
          <a:p>
            <a:r>
              <a:rPr lang="en-US" dirty="0" smtClean="0"/>
              <a:t>Classifications of AB</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26</a:t>
            </a:fld>
            <a:endParaRPr lang="en-US" dirty="0"/>
          </a:p>
        </p:txBody>
      </p:sp>
    </p:spTree>
    <p:extLst>
      <p:ext uri="{BB962C8B-B14F-4D97-AF65-F5344CB8AC3E}">
        <p14:creationId xmlns:p14="http://schemas.microsoft.com/office/powerpoint/2010/main" val="19158839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77500" lnSpcReduction="20000"/>
          </a:bodyPr>
          <a:lstStyle/>
          <a:p>
            <a:r>
              <a:rPr lang="en-US" dirty="0" smtClean="0"/>
              <a:t>Immutable AB</a:t>
            </a:r>
          </a:p>
          <a:p>
            <a:pPr lvl="1"/>
            <a:r>
              <a:rPr lang="en-US" dirty="0" smtClean="0"/>
              <a:t>Static data and policies that cannot be modified after creation</a:t>
            </a:r>
          </a:p>
          <a:p>
            <a:pPr lvl="1"/>
            <a:r>
              <a:rPr lang="en-US" dirty="0" smtClean="0"/>
              <a:t>Prevents inconsistencies and offers better security</a:t>
            </a:r>
          </a:p>
          <a:p>
            <a:r>
              <a:rPr lang="en-US" dirty="0" smtClean="0"/>
              <a:t>Mutable AB</a:t>
            </a:r>
          </a:p>
          <a:p>
            <a:pPr lvl="1"/>
            <a:r>
              <a:rPr lang="en-US" dirty="0" smtClean="0"/>
              <a:t>Data and policies can be updated after creation</a:t>
            </a:r>
          </a:p>
          <a:p>
            <a:pPr lvl="1"/>
            <a:r>
              <a:rPr lang="en-US" dirty="0" smtClean="0"/>
              <a:t>Local storage of state information and interaction logs</a:t>
            </a:r>
          </a:p>
          <a:p>
            <a:r>
              <a:rPr lang="en-US" dirty="0" smtClean="0"/>
              <a:t>Stateless AB</a:t>
            </a:r>
          </a:p>
          <a:p>
            <a:pPr lvl="1"/>
            <a:r>
              <a:rPr lang="en-US" dirty="0" smtClean="0"/>
              <a:t>Self-sufficient execution using inherent knowledge</a:t>
            </a:r>
          </a:p>
          <a:p>
            <a:pPr lvl="1"/>
            <a:r>
              <a:rPr lang="en-US" dirty="0" smtClean="0"/>
              <a:t>No external information exchange and state maintenance</a:t>
            </a:r>
          </a:p>
          <a:p>
            <a:r>
              <a:rPr lang="en-US" dirty="0" err="1" smtClean="0"/>
              <a:t>Stateful</a:t>
            </a:r>
            <a:r>
              <a:rPr lang="en-US" dirty="0" smtClean="0"/>
              <a:t> AB</a:t>
            </a:r>
          </a:p>
          <a:p>
            <a:pPr lvl="1"/>
            <a:r>
              <a:rPr lang="en-US" dirty="0" smtClean="0"/>
              <a:t>Communicates with a third party to exchange state information and store interaction logs</a:t>
            </a:r>
          </a:p>
          <a:p>
            <a:pPr lvl="1"/>
            <a:r>
              <a:rPr lang="en-US" dirty="0" smtClean="0"/>
              <a:t>Uses external information for policy evaluation and data disclosure decisions</a:t>
            </a:r>
          </a:p>
          <a:p>
            <a:pPr lvl="1"/>
            <a:r>
              <a:rPr lang="en-US" dirty="0" smtClean="0"/>
              <a:t>Data provenance and context-aware disclosure capabilities</a:t>
            </a:r>
          </a:p>
          <a:p>
            <a:endParaRPr lang="en-US" dirty="0" smtClean="0"/>
          </a:p>
        </p:txBody>
      </p:sp>
      <p:sp>
        <p:nvSpPr>
          <p:cNvPr id="2" name="Title 1"/>
          <p:cNvSpPr>
            <a:spLocks noGrp="1"/>
          </p:cNvSpPr>
          <p:nvPr>
            <p:ph type="title"/>
          </p:nvPr>
        </p:nvSpPr>
        <p:spPr>
          <a:xfrm>
            <a:off x="267368" y="26736"/>
            <a:ext cx="8622632" cy="1143000"/>
          </a:xfrm>
        </p:spPr>
        <p:txBody>
          <a:bodyPr>
            <a:normAutofit/>
          </a:bodyPr>
          <a:lstStyle/>
          <a:p>
            <a:r>
              <a:rPr lang="en-US" dirty="0" smtClean="0"/>
              <a:t>Classification of AB</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27</a:t>
            </a:fld>
            <a:endParaRPr lang="en-US" dirty="0"/>
          </a:p>
        </p:txBody>
      </p:sp>
    </p:spTree>
    <p:extLst>
      <p:ext uri="{BB962C8B-B14F-4D97-AF65-F5344CB8AC3E}">
        <p14:creationId xmlns:p14="http://schemas.microsoft.com/office/powerpoint/2010/main" val="496364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55000" lnSpcReduction="20000"/>
          </a:bodyPr>
          <a:lstStyle/>
          <a:p>
            <a:r>
              <a:rPr lang="en-US" sz="3636" dirty="0" smtClean="0"/>
              <a:t>Service authentication can be based on</a:t>
            </a:r>
          </a:p>
          <a:p>
            <a:pPr lvl="1"/>
            <a:r>
              <a:rPr lang="en-US" sz="2909" dirty="0" smtClean="0"/>
              <a:t>Password, Certificate, Biometric, PKI</a:t>
            </a:r>
          </a:p>
          <a:p>
            <a:r>
              <a:rPr lang="en-US" sz="3636" dirty="0" smtClean="0"/>
              <a:t>Service request authorization is based on policy evaluation</a:t>
            </a:r>
          </a:p>
          <a:p>
            <a:pPr lvl="1"/>
            <a:r>
              <a:rPr lang="en-US" sz="2909" dirty="0" smtClean="0"/>
              <a:t>Flexible policy specification based on access control models such as Attribute/Role-based</a:t>
            </a:r>
          </a:p>
          <a:p>
            <a:r>
              <a:rPr lang="en-US" sz="3636" dirty="0" smtClean="0"/>
              <a:t>Key management for data disclosure</a:t>
            </a:r>
          </a:p>
          <a:p>
            <a:pPr lvl="1"/>
            <a:r>
              <a:rPr lang="en-US" sz="2909" dirty="0" smtClean="0"/>
              <a:t>Key inclusion (prone to attacks)</a:t>
            </a:r>
          </a:p>
          <a:p>
            <a:pPr lvl="1"/>
            <a:r>
              <a:rPr lang="en-US" sz="2909" dirty="0" smtClean="0"/>
              <a:t>Centralized key management service (use of trusted third party for key storage and distribution)</a:t>
            </a:r>
          </a:p>
          <a:p>
            <a:pPr lvl="1"/>
            <a:r>
              <a:rPr lang="en-US" sz="2909" dirty="0" smtClean="0"/>
              <a:t>Distributed key management that splits the keys into shares using threshold secret sharing and uses a Distributed Hash Table (DHT) to store the shares and reconstruct the key by retrieving minimum threshold number of shares (unsuitable for real-time interactions in a service environment)</a:t>
            </a:r>
          </a:p>
          <a:p>
            <a:pPr lvl="1"/>
            <a:r>
              <a:rPr lang="en-US" sz="2909" dirty="0" smtClean="0"/>
              <a:t>Dynamic key derivation based on the unique information generated in AB execution control flow steps only if the service is authenticated and authorized </a:t>
            </a:r>
          </a:p>
          <a:p>
            <a:r>
              <a:rPr lang="en-US" sz="3636" dirty="0" smtClean="0"/>
              <a:t>Tamper Resistance</a:t>
            </a:r>
          </a:p>
          <a:p>
            <a:pPr lvl="1"/>
            <a:r>
              <a:rPr lang="en-US" sz="2909" dirty="0" smtClean="0"/>
              <a:t>Correct data dissemination depends on the correct execution of AB control flow steps </a:t>
            </a:r>
          </a:p>
          <a:p>
            <a:pPr lvl="1"/>
            <a:r>
              <a:rPr lang="en-US" sz="2909" dirty="0" smtClean="0"/>
              <a:t>Verify the integrity of the execution steps to ensure there is no difference from the original code (using secure one-way hash function) </a:t>
            </a:r>
          </a:p>
          <a:p>
            <a:pPr lvl="1"/>
            <a:r>
              <a:rPr lang="en-US" sz="2909" dirty="0" smtClean="0"/>
              <a:t>Derive keys based on digests of AB execution steps and their resources </a:t>
            </a:r>
          </a:p>
          <a:p>
            <a:pPr lvl="1"/>
            <a:r>
              <a:rPr lang="en-US" sz="2909" dirty="0" smtClean="0"/>
              <a:t>Any modification of AB changes the digest resulting in incorrect key derivation </a:t>
            </a:r>
          </a:p>
          <a:p>
            <a:endParaRPr lang="en-US" dirty="0" smtClean="0"/>
          </a:p>
        </p:txBody>
      </p:sp>
      <p:sp>
        <p:nvSpPr>
          <p:cNvPr id="2" name="Title 1"/>
          <p:cNvSpPr>
            <a:spLocks noGrp="1"/>
          </p:cNvSpPr>
          <p:nvPr>
            <p:ph type="title"/>
          </p:nvPr>
        </p:nvSpPr>
        <p:spPr>
          <a:xfrm>
            <a:off x="267368" y="26736"/>
            <a:ext cx="8622632" cy="1143000"/>
          </a:xfrm>
        </p:spPr>
        <p:txBody>
          <a:bodyPr>
            <a:normAutofit/>
          </a:bodyPr>
          <a:lstStyle/>
          <a:p>
            <a:r>
              <a:rPr lang="en-US" dirty="0" smtClean="0"/>
              <a:t>Solution Components</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28</a:t>
            </a:fld>
            <a:endParaRPr lang="en-US" dirty="0"/>
          </a:p>
        </p:txBody>
      </p:sp>
    </p:spTree>
    <p:extLst>
      <p:ext uri="{BB962C8B-B14F-4D97-AF65-F5344CB8AC3E}">
        <p14:creationId xmlns:p14="http://schemas.microsoft.com/office/powerpoint/2010/main" val="27800826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20000"/>
          </a:bodyPr>
          <a:lstStyle/>
          <a:p>
            <a:r>
              <a:rPr lang="en-US" dirty="0" smtClean="0"/>
              <a:t>Policy-based access control</a:t>
            </a:r>
          </a:p>
          <a:p>
            <a:r>
              <a:rPr lang="en-US" dirty="0" smtClean="0"/>
              <a:t>Privacy-preserving selective data dissemination</a:t>
            </a:r>
          </a:p>
          <a:p>
            <a:r>
              <a:rPr lang="en-US" dirty="0" smtClean="0"/>
              <a:t>Context-based adaptable data dissemination</a:t>
            </a:r>
          </a:p>
          <a:p>
            <a:r>
              <a:rPr lang="en-US" dirty="0" smtClean="0"/>
              <a:t>Independent of third party data and policy management</a:t>
            </a:r>
          </a:p>
          <a:p>
            <a:r>
              <a:rPr lang="en-US" dirty="0" smtClean="0"/>
              <a:t>Independent of source availability after initial AB transfer </a:t>
            </a:r>
          </a:p>
          <a:p>
            <a:r>
              <a:rPr lang="en-US" dirty="0" smtClean="0"/>
              <a:t>Ability to operate in external environment</a:t>
            </a:r>
          </a:p>
          <a:p>
            <a:r>
              <a:rPr lang="en-US" dirty="0" smtClean="0"/>
              <a:t>Reduced service liability for protecting PII</a:t>
            </a:r>
          </a:p>
          <a:p>
            <a:r>
              <a:rPr lang="en-US" dirty="0" smtClean="0"/>
              <a:t>Compatible with standard service infrastructure</a:t>
            </a:r>
          </a:p>
          <a:p>
            <a:r>
              <a:rPr lang="en-US" dirty="0" smtClean="0"/>
              <a:t>Agnostic to policy language and evaluation engine</a:t>
            </a:r>
          </a:p>
        </p:txBody>
      </p:sp>
      <p:sp>
        <p:nvSpPr>
          <p:cNvPr id="2" name="Title 1"/>
          <p:cNvSpPr>
            <a:spLocks noGrp="1"/>
          </p:cNvSpPr>
          <p:nvPr>
            <p:ph type="title"/>
          </p:nvPr>
        </p:nvSpPr>
        <p:spPr>
          <a:xfrm>
            <a:off x="267368" y="26736"/>
            <a:ext cx="8622632" cy="1143000"/>
          </a:xfrm>
        </p:spPr>
        <p:txBody>
          <a:bodyPr>
            <a:normAutofit/>
          </a:bodyPr>
          <a:lstStyle/>
          <a:p>
            <a:r>
              <a:rPr lang="en-US" dirty="0" smtClean="0"/>
              <a:t>AB Features</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29</a:t>
            </a:fld>
            <a:endParaRPr lang="en-US" dirty="0"/>
          </a:p>
        </p:txBody>
      </p:sp>
    </p:spTree>
    <p:extLst>
      <p:ext uri="{BB962C8B-B14F-4D97-AF65-F5344CB8AC3E}">
        <p14:creationId xmlns:p14="http://schemas.microsoft.com/office/powerpoint/2010/main" val="27551033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10"/>
          <p:cNvSpPr/>
          <p:nvPr/>
        </p:nvSpPr>
        <p:spPr>
          <a:xfrm>
            <a:off x="169496" y="11038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a14="http://schemas.microsoft.com/office/mac/drawingml/2011/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1448057"/>
            <a:ext cx="885466" cy="866419"/>
          </a:xfrm>
          <a:prstGeom prst="rect">
            <a:avLst/>
          </a:prstGeom>
          <a:ln w="3175">
            <a:miter lim="400000"/>
          </a:ln>
        </p:spPr>
      </p:pic>
      <p:sp>
        <p:nvSpPr>
          <p:cNvPr id="9" name="Shape 412"/>
          <p:cNvSpPr/>
          <p:nvPr/>
        </p:nvSpPr>
        <p:spPr>
          <a:xfrm flipH="1">
            <a:off x="885213" y="19633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16546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11192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21817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19950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13221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24613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21817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a14="http://schemas.microsoft.com/office/mac/drawingml/2011/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83034"/>
            <a:ext cx="8788400" cy="838201"/>
          </a:xfrm>
          <a:prstGeom prst="rect">
            <a:avLst/>
          </a:prstGeom>
        </p:spPr>
        <p:txBody>
          <a:bodyPr lIns="0" tIns="0" rIns="0" bIns="0">
            <a:normAutofit/>
          </a:bodyPr>
          <a:lstStyle/>
          <a:p>
            <a:pPr lvl="0">
              <a:defRPr sz="1800"/>
            </a:pPr>
            <a:r>
              <a:rPr sz="4000" dirty="0"/>
              <a:t>Problem </a:t>
            </a:r>
            <a:r>
              <a:rPr lang="en-US" sz="4000" dirty="0" smtClean="0"/>
              <a:t>Statement</a:t>
            </a:r>
            <a:endParaRPr sz="40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598" y="1685362"/>
            <a:ext cx="301767" cy="49779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3</a:t>
            </a:fld>
            <a:endParaRPr lang="en-US" dirty="0"/>
          </a:p>
        </p:txBody>
      </p:sp>
      <p:pic>
        <p:nvPicPr>
          <p:cNvPr id="21" name="Picture 2" descr="C:\Users\dulybysh\Downloads\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887" y="2203218"/>
            <a:ext cx="491298" cy="491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800" y="3743236"/>
            <a:ext cx="8839200" cy="2800766"/>
          </a:xfrm>
          <a:prstGeom prst="rect">
            <a:avLst/>
          </a:prstGeom>
        </p:spPr>
        <p:txBody>
          <a:bodyPr wrap="square">
            <a:spAutoFit/>
          </a:bodyPr>
          <a:lstStyle/>
          <a:p>
            <a:r>
              <a:rPr lang="en-US" sz="1600" dirty="0" smtClean="0"/>
              <a:t>There is a need for novel techniques to</a:t>
            </a:r>
          </a:p>
          <a:p>
            <a:pPr marL="285750" indent="-285750">
              <a:buFont typeface="Arial"/>
              <a:buChar char="•"/>
            </a:pPr>
            <a:r>
              <a:rPr lang="en-US" sz="1600" b="1" dirty="0" smtClean="0"/>
              <a:t>Monitor</a:t>
            </a:r>
            <a:r>
              <a:rPr lang="en-US" sz="1600" dirty="0" smtClean="0"/>
              <a:t> service activity</a:t>
            </a:r>
          </a:p>
          <a:p>
            <a:pPr marL="285750" indent="-285750">
              <a:buFont typeface="Arial"/>
              <a:buChar char="•"/>
            </a:pPr>
            <a:r>
              <a:rPr lang="en-US" sz="1600" dirty="0"/>
              <a:t>D</a:t>
            </a:r>
            <a:r>
              <a:rPr lang="en-US" sz="1600" dirty="0" smtClean="0"/>
              <a:t>iscover and report service </a:t>
            </a:r>
            <a:r>
              <a:rPr lang="en-US" sz="1600" b="1" dirty="0" smtClean="0"/>
              <a:t>misbehavior</a:t>
            </a:r>
          </a:p>
          <a:p>
            <a:pPr marL="285750" indent="-285750">
              <a:buFont typeface="Arial"/>
              <a:buChar char="•"/>
            </a:pPr>
            <a:r>
              <a:rPr lang="en-US" sz="1600" dirty="0" smtClean="0"/>
              <a:t>Share information across domains on security threats using a </a:t>
            </a:r>
            <a:r>
              <a:rPr lang="en-US" sz="1600" b="1" dirty="0" smtClean="0"/>
              <a:t>unified model</a:t>
            </a:r>
            <a:endParaRPr lang="en-US" sz="1600" b="1" dirty="0"/>
          </a:p>
          <a:p>
            <a:pPr marL="285750" indent="-285750">
              <a:buFont typeface="Arial"/>
              <a:buChar char="•"/>
            </a:pPr>
            <a:r>
              <a:rPr lang="en-US" sz="1600" dirty="0"/>
              <a:t>E</a:t>
            </a:r>
            <a:r>
              <a:rPr lang="en-US" sz="1600" dirty="0" smtClean="0"/>
              <a:t>nsure </a:t>
            </a:r>
            <a:r>
              <a:rPr lang="en-US" sz="1600" b="1" dirty="0" smtClean="0"/>
              <a:t>security</a:t>
            </a:r>
            <a:r>
              <a:rPr lang="en-US" sz="1600" dirty="0" smtClean="0"/>
              <a:t> and </a:t>
            </a:r>
            <a:r>
              <a:rPr lang="en-US" sz="1600" b="1" dirty="0" smtClean="0"/>
              <a:t>privacy</a:t>
            </a:r>
            <a:r>
              <a:rPr lang="en-US" sz="1600" dirty="0" smtClean="0"/>
              <a:t> of data in SOA and clouds</a:t>
            </a:r>
          </a:p>
          <a:p>
            <a:endParaRPr lang="en-US" sz="1600" dirty="0"/>
          </a:p>
          <a:p>
            <a:r>
              <a:rPr lang="en-US" sz="1600" dirty="0" smtClean="0"/>
              <a:t>If a service is compromised or misbehaves, the service monitor should </a:t>
            </a:r>
          </a:p>
          <a:p>
            <a:pPr marL="285750" indent="-285750">
              <a:buFont typeface="Arial"/>
              <a:buChar char="•"/>
            </a:pPr>
            <a:r>
              <a:rPr lang="en-US" sz="1600" b="1" dirty="0"/>
              <a:t>D</a:t>
            </a:r>
            <a:r>
              <a:rPr lang="en-US" sz="1600" b="1" dirty="0" smtClean="0"/>
              <a:t>iscover </a:t>
            </a:r>
            <a:r>
              <a:rPr lang="en-US" sz="1600" dirty="0" smtClean="0"/>
              <a:t>malicious activity</a:t>
            </a:r>
            <a:endParaRPr lang="en-US" sz="1600" b="1" dirty="0"/>
          </a:p>
          <a:p>
            <a:pPr marL="285750" indent="-285750">
              <a:buFont typeface="Arial"/>
              <a:buChar char="•"/>
            </a:pPr>
            <a:r>
              <a:rPr lang="en-US" sz="1600" dirty="0"/>
              <a:t>P</a:t>
            </a:r>
            <a:r>
              <a:rPr lang="en-US" sz="1600" dirty="0" smtClean="0"/>
              <a:t>rovide</a:t>
            </a:r>
            <a:r>
              <a:rPr lang="en-US" sz="1600" b="1" dirty="0" smtClean="0"/>
              <a:t> feedback</a:t>
            </a:r>
          </a:p>
          <a:p>
            <a:pPr marL="285750" indent="-285750">
              <a:buFont typeface="Arial"/>
              <a:buChar char="•"/>
            </a:pPr>
            <a:r>
              <a:rPr lang="en-US" sz="1600" dirty="0"/>
              <a:t>T</a:t>
            </a:r>
            <a:r>
              <a:rPr lang="en-US" sz="1600" dirty="0" smtClean="0"/>
              <a:t>ake</a:t>
            </a:r>
            <a:r>
              <a:rPr lang="en-US" sz="1600" b="1" dirty="0" smtClean="0"/>
              <a:t> remedial actions </a:t>
            </a:r>
            <a:endParaRPr lang="en-US" sz="1600" dirty="0"/>
          </a:p>
          <a:p>
            <a:pPr marL="285750" indent="-285750">
              <a:buFont typeface="Arial"/>
              <a:buChar char="•"/>
            </a:pPr>
            <a:r>
              <a:rPr lang="en-US" sz="1600" b="1" dirty="0"/>
              <a:t>A</a:t>
            </a:r>
            <a:r>
              <a:rPr lang="en-US" sz="1600" b="1" dirty="0" smtClean="0"/>
              <a:t>dapt </a:t>
            </a:r>
            <a:r>
              <a:rPr lang="en-US" sz="1600" dirty="0" smtClean="0"/>
              <a:t>according to changes in </a:t>
            </a:r>
            <a:r>
              <a:rPr lang="en-US" sz="1600" b="1" dirty="0" smtClean="0"/>
              <a:t>context</a:t>
            </a:r>
            <a:endParaRPr lang="en-US" sz="1600" b="1" dirty="0"/>
          </a:p>
        </p:txBody>
      </p:sp>
    </p:spTree>
    <p:extLst>
      <p:ext uri="{BB962C8B-B14F-4D97-AF65-F5344CB8AC3E}">
        <p14:creationId xmlns:p14="http://schemas.microsoft.com/office/powerpoint/2010/main" val="38969193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62500" lnSpcReduction="20000"/>
          </a:bodyPr>
          <a:lstStyle/>
          <a:p>
            <a:r>
              <a:rPr lang="en-US" dirty="0" smtClean="0"/>
              <a:t>An AB Template is used to generate new </a:t>
            </a:r>
            <a:r>
              <a:rPr lang="en-US" dirty="0" err="1" smtClean="0"/>
              <a:t>ABs</a:t>
            </a:r>
            <a:r>
              <a:rPr lang="en-US" dirty="0" smtClean="0"/>
              <a:t> with data and policies specified by a user</a:t>
            </a:r>
          </a:p>
          <a:p>
            <a:pPr lvl="1"/>
            <a:r>
              <a:rPr lang="en-US" dirty="0" smtClean="0"/>
              <a:t>An AB Template includes the implementation of the invariant parts (monitor) and placeholders for customized parts (data and policies)</a:t>
            </a:r>
          </a:p>
          <a:p>
            <a:r>
              <a:rPr lang="en-US" dirty="0" smtClean="0"/>
              <a:t>User specified data and policies are included in the AB Template</a:t>
            </a:r>
          </a:p>
          <a:p>
            <a:r>
              <a:rPr lang="en-US" dirty="0" smtClean="0"/>
              <a:t>AB Template is executed to simulate the interaction process between an AB and a service requesting access to each data item of AB</a:t>
            </a:r>
          </a:p>
          <a:p>
            <a:r>
              <a:rPr lang="en-US" dirty="0" smtClean="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smtClean="0"/>
              <a:t>The value for each data item is input into a Key Derivation module (such as </a:t>
            </a:r>
            <a:r>
              <a:rPr lang="en-US" dirty="0" err="1" smtClean="0"/>
              <a:t>SecretKeyFactory</a:t>
            </a:r>
            <a:r>
              <a:rPr lang="en-US" dirty="0" smtClean="0"/>
              <a:t>, </a:t>
            </a:r>
            <a:r>
              <a:rPr lang="en-US" dirty="0" err="1" smtClean="0"/>
              <a:t>PBEKeySpec</a:t>
            </a:r>
            <a:r>
              <a:rPr lang="en-US" dirty="0" smtClean="0"/>
              <a:t>, </a:t>
            </a:r>
            <a:r>
              <a:rPr lang="en-US" dirty="0" err="1" smtClean="0"/>
              <a:t>SecretKeySpec</a:t>
            </a:r>
            <a:r>
              <a:rPr lang="en-US" dirty="0" smtClean="0"/>
              <a:t> provided by </a:t>
            </a:r>
            <a:r>
              <a:rPr lang="en-US" dirty="0" err="1" smtClean="0"/>
              <a:t>javax.crypto</a:t>
            </a:r>
            <a:r>
              <a:rPr lang="en-US" dirty="0" smtClean="0"/>
              <a:t> library)</a:t>
            </a:r>
          </a:p>
          <a:p>
            <a:r>
              <a:rPr lang="en-US" dirty="0" smtClean="0"/>
              <a:t>The Key Derivation module outputs the specific key relevant to the data item</a:t>
            </a:r>
          </a:p>
          <a:p>
            <a:r>
              <a:rPr lang="en-US" dirty="0" smtClean="0"/>
              <a:t>This key is used encrypt the related data item</a:t>
            </a:r>
          </a:p>
        </p:txBody>
      </p:sp>
      <p:sp>
        <p:nvSpPr>
          <p:cNvPr id="2" name="Title 1"/>
          <p:cNvSpPr>
            <a:spLocks noGrp="1"/>
          </p:cNvSpPr>
          <p:nvPr>
            <p:ph type="title"/>
          </p:nvPr>
        </p:nvSpPr>
        <p:spPr>
          <a:xfrm>
            <a:off x="267368" y="26736"/>
            <a:ext cx="8622632" cy="1143000"/>
          </a:xfrm>
        </p:spPr>
        <p:txBody>
          <a:bodyPr>
            <a:normAutofit fontScale="90000"/>
          </a:bodyPr>
          <a:lstStyle/>
          <a:p>
            <a:r>
              <a:rPr lang="en-US" dirty="0"/>
              <a:t/>
            </a:r>
            <a:br>
              <a:rPr lang="en-US" dirty="0"/>
            </a:br>
            <a:r>
              <a:rPr lang="en-US" dirty="0" smtClean="0"/>
              <a:t>Key Generation during AB Creation</a:t>
            </a:r>
            <a:br>
              <a:rPr lang="en-US" dirty="0" smtClean="0"/>
            </a:b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30</a:t>
            </a:fld>
            <a:endParaRPr lang="en-US" dirty="0"/>
          </a:p>
        </p:txBody>
      </p:sp>
    </p:spTree>
    <p:extLst>
      <p:ext uri="{BB962C8B-B14F-4D97-AF65-F5344CB8AC3E}">
        <p14:creationId xmlns:p14="http://schemas.microsoft.com/office/powerpoint/2010/main" val="28885822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70000" lnSpcReduction="20000"/>
          </a:bodyPr>
          <a:lstStyle/>
          <a:p>
            <a:r>
              <a:rPr lang="en-US" dirty="0" smtClean="0"/>
              <a:t>AB receives access request to a data item from a service</a:t>
            </a:r>
          </a:p>
          <a:p>
            <a:r>
              <a:rPr lang="en-US" dirty="0" smtClean="0"/>
              <a:t>AB authenticates the service and authorizes its request</a:t>
            </a:r>
          </a:p>
          <a:p>
            <a:r>
              <a:rPr lang="en-US" dirty="0" smtClean="0"/>
              <a:t>The information generated during the execution of different AB modules and the digests of these modules and their resources (such as authentication (authentication code, CA certificate that it uses), authorization (authorization code, applicable policies, policy evaluation code)) are collected and aggregated into a single value for each data item</a:t>
            </a:r>
          </a:p>
          <a:p>
            <a:r>
              <a:rPr lang="en-US" dirty="0" smtClean="0"/>
              <a:t>The value for each data item is input into the Key Derivation module (such as </a:t>
            </a:r>
            <a:r>
              <a:rPr lang="en-US" dirty="0" err="1" smtClean="0"/>
              <a:t>SecretKeyFactory</a:t>
            </a:r>
            <a:r>
              <a:rPr lang="en-US" dirty="0" smtClean="0"/>
              <a:t>, </a:t>
            </a:r>
            <a:r>
              <a:rPr lang="en-US" dirty="0" err="1" smtClean="0"/>
              <a:t>PBEKeySpec</a:t>
            </a:r>
            <a:r>
              <a:rPr lang="en-US" dirty="0" smtClean="0"/>
              <a:t>, </a:t>
            </a:r>
            <a:r>
              <a:rPr lang="en-US" dirty="0" err="1" smtClean="0"/>
              <a:t>SecretKeySpec</a:t>
            </a:r>
            <a:r>
              <a:rPr lang="en-US" dirty="0" smtClean="0"/>
              <a:t> provided by </a:t>
            </a:r>
            <a:r>
              <a:rPr lang="en-US" dirty="0" err="1" smtClean="0"/>
              <a:t>javax.crypto</a:t>
            </a:r>
            <a:r>
              <a:rPr lang="en-US" dirty="0" smtClean="0"/>
              <a:t> library)</a:t>
            </a:r>
          </a:p>
          <a:p>
            <a:r>
              <a:rPr lang="en-US" dirty="0" smtClean="0"/>
              <a:t>The Key Derivation module outputs the specific key relevant to the data item</a:t>
            </a:r>
          </a:p>
          <a:p>
            <a:r>
              <a:rPr lang="en-US" dirty="0" smtClean="0"/>
              <a:t>This key is used decrypt the requested data item</a:t>
            </a:r>
          </a:p>
          <a:p>
            <a:r>
              <a:rPr lang="en-US" dirty="0" smtClean="0"/>
              <a:t>If any module fails (i.e. service is not authentic or the request is not authorized) or is tampered, the derived is incorrect and the data is not decrypted</a:t>
            </a:r>
          </a:p>
        </p:txBody>
      </p:sp>
      <p:sp>
        <p:nvSpPr>
          <p:cNvPr id="2" name="Title 1"/>
          <p:cNvSpPr>
            <a:spLocks noGrp="1"/>
          </p:cNvSpPr>
          <p:nvPr>
            <p:ph type="title"/>
          </p:nvPr>
        </p:nvSpPr>
        <p:spPr>
          <a:xfrm>
            <a:off x="267368" y="26736"/>
            <a:ext cx="8622632" cy="1143000"/>
          </a:xfrm>
        </p:spPr>
        <p:txBody>
          <a:bodyPr>
            <a:normAutofit/>
          </a:bodyPr>
          <a:lstStyle/>
          <a:p>
            <a:r>
              <a:rPr lang="en-US" dirty="0" smtClean="0"/>
              <a:t>Key Derivation during AB Execution</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31</a:t>
            </a:fld>
            <a:endParaRPr lang="en-US" dirty="0"/>
          </a:p>
        </p:txBody>
      </p:sp>
    </p:spTree>
    <p:extLst>
      <p:ext uri="{BB962C8B-B14F-4D97-AF65-F5344CB8AC3E}">
        <p14:creationId xmlns:p14="http://schemas.microsoft.com/office/powerpoint/2010/main" val="26289368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68" y="26736"/>
            <a:ext cx="8622632" cy="1143000"/>
          </a:xfrm>
        </p:spPr>
        <p:txBody>
          <a:bodyPr>
            <a:normAutofit/>
          </a:bodyPr>
          <a:lstStyle/>
          <a:p>
            <a:r>
              <a:rPr lang="en-US" dirty="0" smtClean="0"/>
              <a:t>Online Shopping using AB</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32</a:t>
            </a:fld>
            <a:endParaRPr lang="en-US" dirty="0"/>
          </a:p>
        </p:txBody>
      </p:sp>
      <p:grpSp>
        <p:nvGrpSpPr>
          <p:cNvPr id="70" name="Group 166"/>
          <p:cNvGrpSpPr/>
          <p:nvPr/>
        </p:nvGrpSpPr>
        <p:grpSpPr>
          <a:xfrm>
            <a:off x="578179" y="1053038"/>
            <a:ext cx="6800117" cy="5545205"/>
            <a:chOff x="0" y="0"/>
            <a:chExt cx="7223437" cy="5993932"/>
          </a:xfrm>
        </p:grpSpPr>
        <p:pic>
          <p:nvPicPr>
            <p:cNvPr id="71" name="droppedImage.tiff"/>
            <p:cNvPicPr/>
            <p:nvPr/>
          </p:nvPicPr>
          <p:blipFill>
            <a:blip r:embed="rId3">
              <a:extLst/>
            </a:blip>
            <a:stretch>
              <a:fillRect/>
            </a:stretch>
          </p:blipFill>
          <p:spPr>
            <a:xfrm>
              <a:off x="1980458" y="379915"/>
              <a:ext cx="1016001" cy="1016001"/>
            </a:xfrm>
            <a:prstGeom prst="rect">
              <a:avLst/>
            </a:prstGeom>
            <a:ln w="12700" cap="flat">
              <a:noFill/>
              <a:miter lim="400000"/>
            </a:ln>
            <a:effectLst/>
          </p:spPr>
        </p:pic>
        <p:sp>
          <p:nvSpPr>
            <p:cNvPr id="72" name="Shape 140"/>
            <p:cNvSpPr/>
            <p:nvPr/>
          </p:nvSpPr>
          <p:spPr>
            <a:xfrm>
              <a:off x="1535958" y="2820469"/>
              <a:ext cx="1905001" cy="889001"/>
            </a:xfrm>
            <a:prstGeom prst="roundRect">
              <a:avLst>
                <a:gd name="adj" fmla="val 33220"/>
              </a:avLst>
            </a:prstGeom>
            <a:solidFill>
              <a:srgbClr val="51A7F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Shopping Service</a:t>
              </a:r>
            </a:p>
          </p:txBody>
        </p:sp>
        <p:sp>
          <p:nvSpPr>
            <p:cNvPr id="73" name="Shape 141"/>
            <p:cNvSpPr/>
            <p:nvPr/>
          </p:nvSpPr>
          <p:spPr>
            <a:xfrm>
              <a:off x="3494714" y="3265493"/>
              <a:ext cx="1740587"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4" name="Shape 142"/>
            <p:cNvSpPr/>
            <p:nvPr/>
          </p:nvSpPr>
          <p:spPr>
            <a:xfrm>
              <a:off x="1535958"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Payment Service</a:t>
              </a:r>
            </a:p>
          </p:txBody>
        </p:sp>
        <p:sp>
          <p:nvSpPr>
            <p:cNvPr id="75" name="Shape 143"/>
            <p:cNvSpPr/>
            <p:nvPr/>
          </p:nvSpPr>
          <p:spPr>
            <a:xfrm flipH="1">
              <a:off x="2507847" y="3746213"/>
              <a:ext cx="1" cy="1361725"/>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6" name="Shape 144"/>
            <p:cNvSpPr/>
            <p:nvPr/>
          </p:nvSpPr>
          <p:spPr>
            <a:xfrm flipH="1">
              <a:off x="2489288" y="1424061"/>
              <a:ext cx="1" cy="1360713"/>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7" name="Shape 145"/>
            <p:cNvSpPr/>
            <p:nvPr/>
          </p:nvSpPr>
          <p:spPr>
            <a:xfrm>
              <a:off x="5285542" y="2825510"/>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Seller</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Service</a:t>
              </a:r>
            </a:p>
          </p:txBody>
        </p:sp>
        <p:sp>
          <p:nvSpPr>
            <p:cNvPr id="78" name="Shape 146"/>
            <p:cNvSpPr/>
            <p:nvPr/>
          </p:nvSpPr>
          <p:spPr>
            <a:xfrm>
              <a:off x="5292231"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Shipping Service</a:t>
              </a:r>
            </a:p>
          </p:txBody>
        </p:sp>
        <p:sp>
          <p:nvSpPr>
            <p:cNvPr id="79" name="Shape 147"/>
            <p:cNvSpPr/>
            <p:nvPr/>
          </p:nvSpPr>
          <p:spPr>
            <a:xfrm>
              <a:off x="6244731" y="3728472"/>
              <a:ext cx="1" cy="1361726"/>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80" name="Shape 148"/>
            <p:cNvSpPr/>
            <p:nvPr/>
          </p:nvSpPr>
          <p:spPr>
            <a:xfrm>
              <a:off x="2200833" y="1969852"/>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1</a:t>
              </a:r>
            </a:p>
          </p:txBody>
        </p:sp>
        <p:sp>
          <p:nvSpPr>
            <p:cNvPr id="81" name="Shape 149"/>
            <p:cNvSpPr/>
            <p:nvPr/>
          </p:nvSpPr>
          <p:spPr>
            <a:xfrm>
              <a:off x="4228863" y="3298300"/>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2</a:t>
              </a:r>
            </a:p>
          </p:txBody>
        </p:sp>
        <p:sp>
          <p:nvSpPr>
            <p:cNvPr id="82" name="Shape 150"/>
            <p:cNvSpPr/>
            <p:nvPr/>
          </p:nvSpPr>
          <p:spPr>
            <a:xfrm>
              <a:off x="5941105" y="4272401"/>
              <a:ext cx="272288" cy="272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3</a:t>
              </a:r>
            </a:p>
          </p:txBody>
        </p:sp>
        <p:sp>
          <p:nvSpPr>
            <p:cNvPr id="83" name="Shape 151"/>
            <p:cNvSpPr/>
            <p:nvPr/>
          </p:nvSpPr>
          <p:spPr>
            <a:xfrm>
              <a:off x="2200833" y="4290931"/>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4</a:t>
              </a:r>
            </a:p>
          </p:txBody>
        </p:sp>
        <p:sp>
          <p:nvSpPr>
            <p:cNvPr id="84" name="Shape 152"/>
            <p:cNvSpPr/>
            <p:nvPr/>
          </p:nvSpPr>
          <p:spPr>
            <a:xfrm>
              <a:off x="0" y="0"/>
              <a:ext cx="2065555" cy="1775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Mailing address</a:t>
              </a:r>
            </a:p>
          </p:txBody>
        </p:sp>
        <p:grpSp>
          <p:nvGrpSpPr>
            <p:cNvPr id="85" name="Group 155"/>
            <p:cNvGrpSpPr/>
            <p:nvPr/>
          </p:nvGrpSpPr>
          <p:grpSpPr>
            <a:xfrm>
              <a:off x="2606210" y="3710071"/>
              <a:ext cx="889148" cy="1332448"/>
              <a:chOff x="0" y="0"/>
              <a:chExt cx="889146" cy="1332446"/>
            </a:xfrm>
          </p:grpSpPr>
          <p:sp>
            <p:nvSpPr>
              <p:cNvPr id="96" name="Shape 153"/>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payment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7" name="Shape 154"/>
              <p:cNvSpPr/>
              <p:nvPr/>
            </p:nvSpPr>
            <p:spPr>
              <a:xfrm>
                <a:off x="64133" y="765990"/>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86" name="Group 158"/>
            <p:cNvGrpSpPr/>
            <p:nvPr/>
          </p:nvGrpSpPr>
          <p:grpSpPr>
            <a:xfrm>
              <a:off x="2606210" y="1392550"/>
              <a:ext cx="889148" cy="1329686"/>
              <a:chOff x="0" y="0"/>
              <a:chExt cx="889146" cy="1329684"/>
            </a:xfrm>
          </p:grpSpPr>
          <p:sp>
            <p:nvSpPr>
              <p:cNvPr id="94" name="Shape 156"/>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order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5" name="Shape 157"/>
              <p:cNvSpPr/>
              <p:nvPr/>
            </p:nvSpPr>
            <p:spPr>
              <a:xfrm>
                <a:off x="53184" y="763228"/>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87" name="Group 162"/>
            <p:cNvGrpSpPr/>
            <p:nvPr/>
          </p:nvGrpSpPr>
          <p:grpSpPr>
            <a:xfrm>
              <a:off x="3409984" y="2440648"/>
              <a:ext cx="1812617" cy="762001"/>
              <a:chOff x="0" y="0"/>
              <a:chExt cx="1812617" cy="762000"/>
            </a:xfrm>
          </p:grpSpPr>
          <p:sp>
            <p:nvSpPr>
              <p:cNvPr id="91" name="Shape 159"/>
              <p:cNvSpPr/>
              <p:nvPr/>
            </p:nvSpPr>
            <p:spPr>
              <a:xfrm>
                <a:off x="0" y="0"/>
                <a:ext cx="889000" cy="762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verify request</a:t>
                </a:r>
              </a:p>
            </p:txBody>
          </p:sp>
          <p:sp>
            <p:nvSpPr>
              <p:cNvPr id="92" name="Shape 160"/>
              <p:cNvSpPr/>
              <p:nvPr/>
            </p:nvSpPr>
            <p:spPr>
              <a:xfrm>
                <a:off x="1051737" y="97772"/>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sp>
            <p:nvSpPr>
              <p:cNvPr id="93" name="Shape 161"/>
              <p:cNvSpPr/>
              <p:nvPr/>
            </p:nvSpPr>
            <p:spPr>
              <a:xfrm>
                <a:off x="758720" y="142817"/>
                <a:ext cx="246565" cy="476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grpSp>
        <p:grpSp>
          <p:nvGrpSpPr>
            <p:cNvPr id="88" name="Group 165"/>
            <p:cNvGrpSpPr/>
            <p:nvPr/>
          </p:nvGrpSpPr>
          <p:grpSpPr>
            <a:xfrm>
              <a:off x="6334289" y="3705101"/>
              <a:ext cx="889148" cy="1342388"/>
              <a:chOff x="0" y="0"/>
              <a:chExt cx="889146" cy="1342386"/>
            </a:xfrm>
          </p:grpSpPr>
          <p:sp>
            <p:nvSpPr>
              <p:cNvPr id="89" name="Shape 163"/>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shipping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0" name="Shape 164"/>
              <p:cNvSpPr/>
              <p:nvPr/>
            </p:nvSpPr>
            <p:spPr>
              <a:xfrm>
                <a:off x="64132" y="775929"/>
                <a:ext cx="760880" cy="566457"/>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spTree>
    <p:extLst>
      <p:ext uri="{BB962C8B-B14F-4D97-AF65-F5344CB8AC3E}">
        <p14:creationId xmlns:p14="http://schemas.microsoft.com/office/powerpoint/2010/main" val="11113561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68" y="26736"/>
            <a:ext cx="8622632" cy="1143000"/>
          </a:xfrm>
        </p:spPr>
        <p:txBody>
          <a:bodyPr>
            <a:normAutofit/>
          </a:bodyPr>
          <a:lstStyle/>
          <a:p>
            <a:r>
              <a:rPr lang="en-US" dirty="0" smtClean="0"/>
              <a:t>Online Shopping using AB</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33</a:t>
            </a:fld>
            <a:endParaRPr lang="en-US" dirty="0"/>
          </a:p>
        </p:txBody>
      </p:sp>
      <p:grpSp>
        <p:nvGrpSpPr>
          <p:cNvPr id="5" name="Group 166"/>
          <p:cNvGrpSpPr/>
          <p:nvPr/>
        </p:nvGrpSpPr>
        <p:grpSpPr>
          <a:xfrm>
            <a:off x="578179" y="1053038"/>
            <a:ext cx="6800117" cy="5545205"/>
            <a:chOff x="0" y="0"/>
            <a:chExt cx="7223437" cy="5993932"/>
          </a:xfrm>
        </p:grpSpPr>
        <p:pic>
          <p:nvPicPr>
            <p:cNvPr id="71" name="droppedImage.tiff"/>
            <p:cNvPicPr/>
            <p:nvPr/>
          </p:nvPicPr>
          <p:blipFill>
            <a:blip r:embed="rId3">
              <a:extLst/>
            </a:blip>
            <a:stretch>
              <a:fillRect/>
            </a:stretch>
          </p:blipFill>
          <p:spPr>
            <a:xfrm>
              <a:off x="1980458" y="379915"/>
              <a:ext cx="1016001" cy="1016001"/>
            </a:xfrm>
            <a:prstGeom prst="rect">
              <a:avLst/>
            </a:prstGeom>
            <a:ln w="12700" cap="flat">
              <a:noFill/>
              <a:miter lim="400000"/>
            </a:ln>
            <a:effectLst/>
          </p:spPr>
        </p:pic>
        <p:sp>
          <p:nvSpPr>
            <p:cNvPr id="72" name="Shape 140"/>
            <p:cNvSpPr/>
            <p:nvPr/>
          </p:nvSpPr>
          <p:spPr>
            <a:xfrm>
              <a:off x="1535958" y="2820469"/>
              <a:ext cx="1905001" cy="889001"/>
            </a:xfrm>
            <a:prstGeom prst="roundRect">
              <a:avLst>
                <a:gd name="adj" fmla="val 33220"/>
              </a:avLst>
            </a:prstGeom>
            <a:solidFill>
              <a:srgbClr val="51A7F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Shopping Service</a:t>
              </a:r>
            </a:p>
          </p:txBody>
        </p:sp>
        <p:sp>
          <p:nvSpPr>
            <p:cNvPr id="73" name="Shape 141"/>
            <p:cNvSpPr/>
            <p:nvPr/>
          </p:nvSpPr>
          <p:spPr>
            <a:xfrm>
              <a:off x="3494714" y="3265493"/>
              <a:ext cx="1740587"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4" name="Shape 142"/>
            <p:cNvSpPr/>
            <p:nvPr/>
          </p:nvSpPr>
          <p:spPr>
            <a:xfrm>
              <a:off x="1535958"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Payment Service</a:t>
              </a:r>
            </a:p>
          </p:txBody>
        </p:sp>
        <p:sp>
          <p:nvSpPr>
            <p:cNvPr id="75" name="Shape 143"/>
            <p:cNvSpPr/>
            <p:nvPr/>
          </p:nvSpPr>
          <p:spPr>
            <a:xfrm flipH="1">
              <a:off x="2507847" y="3746213"/>
              <a:ext cx="1" cy="1361725"/>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6" name="Shape 144"/>
            <p:cNvSpPr/>
            <p:nvPr/>
          </p:nvSpPr>
          <p:spPr>
            <a:xfrm flipH="1">
              <a:off x="2489288" y="1424061"/>
              <a:ext cx="1" cy="1360713"/>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7" name="Shape 145"/>
            <p:cNvSpPr/>
            <p:nvPr/>
          </p:nvSpPr>
          <p:spPr>
            <a:xfrm>
              <a:off x="5285542" y="2825510"/>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Seller</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Service</a:t>
              </a:r>
            </a:p>
          </p:txBody>
        </p:sp>
        <p:sp>
          <p:nvSpPr>
            <p:cNvPr id="78" name="Shape 146"/>
            <p:cNvSpPr/>
            <p:nvPr/>
          </p:nvSpPr>
          <p:spPr>
            <a:xfrm>
              <a:off x="5292231"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Shipping Service</a:t>
              </a:r>
            </a:p>
          </p:txBody>
        </p:sp>
        <p:sp>
          <p:nvSpPr>
            <p:cNvPr id="79" name="Shape 147"/>
            <p:cNvSpPr/>
            <p:nvPr/>
          </p:nvSpPr>
          <p:spPr>
            <a:xfrm>
              <a:off x="6244731" y="3728472"/>
              <a:ext cx="1" cy="1361726"/>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80" name="Shape 148"/>
            <p:cNvSpPr/>
            <p:nvPr/>
          </p:nvSpPr>
          <p:spPr>
            <a:xfrm>
              <a:off x="2200833" y="1969852"/>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1</a:t>
              </a:r>
            </a:p>
          </p:txBody>
        </p:sp>
        <p:sp>
          <p:nvSpPr>
            <p:cNvPr id="81" name="Shape 149"/>
            <p:cNvSpPr/>
            <p:nvPr/>
          </p:nvSpPr>
          <p:spPr>
            <a:xfrm>
              <a:off x="4228863" y="3298300"/>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2</a:t>
              </a:r>
            </a:p>
          </p:txBody>
        </p:sp>
        <p:sp>
          <p:nvSpPr>
            <p:cNvPr id="82" name="Shape 150"/>
            <p:cNvSpPr/>
            <p:nvPr/>
          </p:nvSpPr>
          <p:spPr>
            <a:xfrm>
              <a:off x="5941105" y="4272401"/>
              <a:ext cx="272288" cy="272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3</a:t>
              </a:r>
            </a:p>
          </p:txBody>
        </p:sp>
        <p:sp>
          <p:nvSpPr>
            <p:cNvPr id="83" name="Shape 151"/>
            <p:cNvSpPr/>
            <p:nvPr/>
          </p:nvSpPr>
          <p:spPr>
            <a:xfrm>
              <a:off x="2200833" y="4290931"/>
              <a:ext cx="272289" cy="272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4</a:t>
              </a:r>
            </a:p>
          </p:txBody>
        </p:sp>
        <p:sp>
          <p:nvSpPr>
            <p:cNvPr id="84" name="Shape 152"/>
            <p:cNvSpPr/>
            <p:nvPr/>
          </p:nvSpPr>
          <p:spPr>
            <a:xfrm>
              <a:off x="0" y="0"/>
              <a:ext cx="2065555" cy="1775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Credit card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Mailing address</a:t>
              </a:r>
            </a:p>
          </p:txBody>
        </p:sp>
        <p:grpSp>
          <p:nvGrpSpPr>
            <p:cNvPr id="6" name="Group 155"/>
            <p:cNvGrpSpPr/>
            <p:nvPr/>
          </p:nvGrpSpPr>
          <p:grpSpPr>
            <a:xfrm>
              <a:off x="2606210" y="3710071"/>
              <a:ext cx="889148" cy="1332448"/>
              <a:chOff x="0" y="0"/>
              <a:chExt cx="889146" cy="1332446"/>
            </a:xfrm>
          </p:grpSpPr>
          <p:sp>
            <p:nvSpPr>
              <p:cNvPr id="96" name="Shape 153"/>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payment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7" name="Shape 154"/>
              <p:cNvSpPr/>
              <p:nvPr/>
            </p:nvSpPr>
            <p:spPr>
              <a:xfrm>
                <a:off x="64133" y="765990"/>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7" name="Group 158"/>
            <p:cNvGrpSpPr/>
            <p:nvPr/>
          </p:nvGrpSpPr>
          <p:grpSpPr>
            <a:xfrm>
              <a:off x="2606210" y="1392550"/>
              <a:ext cx="889148" cy="1329686"/>
              <a:chOff x="0" y="0"/>
              <a:chExt cx="889146" cy="1329684"/>
            </a:xfrm>
          </p:grpSpPr>
          <p:sp>
            <p:nvSpPr>
              <p:cNvPr id="94" name="Shape 156"/>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order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5" name="Shape 157"/>
              <p:cNvSpPr/>
              <p:nvPr/>
            </p:nvSpPr>
            <p:spPr>
              <a:xfrm>
                <a:off x="53184" y="763228"/>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8" name="Group 162"/>
            <p:cNvGrpSpPr/>
            <p:nvPr/>
          </p:nvGrpSpPr>
          <p:grpSpPr>
            <a:xfrm>
              <a:off x="3409984" y="2440648"/>
              <a:ext cx="1812617" cy="762001"/>
              <a:chOff x="0" y="0"/>
              <a:chExt cx="1812617" cy="762000"/>
            </a:xfrm>
          </p:grpSpPr>
          <p:sp>
            <p:nvSpPr>
              <p:cNvPr id="91" name="Shape 159"/>
              <p:cNvSpPr/>
              <p:nvPr/>
            </p:nvSpPr>
            <p:spPr>
              <a:xfrm>
                <a:off x="0" y="0"/>
                <a:ext cx="889000" cy="762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verify request</a:t>
                </a:r>
              </a:p>
            </p:txBody>
          </p:sp>
          <p:sp>
            <p:nvSpPr>
              <p:cNvPr id="92" name="Shape 160"/>
              <p:cNvSpPr/>
              <p:nvPr/>
            </p:nvSpPr>
            <p:spPr>
              <a:xfrm>
                <a:off x="1051737" y="97772"/>
                <a:ext cx="760880" cy="566456"/>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sp>
            <p:nvSpPr>
              <p:cNvPr id="93" name="Shape 161"/>
              <p:cNvSpPr/>
              <p:nvPr/>
            </p:nvSpPr>
            <p:spPr>
              <a:xfrm>
                <a:off x="758720" y="142817"/>
                <a:ext cx="246565" cy="476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grpSp>
        <p:grpSp>
          <p:nvGrpSpPr>
            <p:cNvPr id="9" name="Group 165"/>
            <p:cNvGrpSpPr/>
            <p:nvPr/>
          </p:nvGrpSpPr>
          <p:grpSpPr>
            <a:xfrm>
              <a:off x="6334289" y="3705101"/>
              <a:ext cx="889148" cy="1342388"/>
              <a:chOff x="0" y="0"/>
              <a:chExt cx="889146" cy="1342386"/>
            </a:xfrm>
          </p:grpSpPr>
          <p:sp>
            <p:nvSpPr>
              <p:cNvPr id="89" name="Shape 163"/>
              <p:cNvSpPr/>
              <p:nvPr/>
            </p:nvSpPr>
            <p:spPr>
              <a:xfrm>
                <a:off x="0" y="0"/>
                <a:ext cx="889146" cy="764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shipping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0" name="Shape 164"/>
              <p:cNvSpPr/>
              <p:nvPr/>
            </p:nvSpPr>
            <p:spPr>
              <a:xfrm>
                <a:off x="64132" y="775929"/>
                <a:ext cx="760880" cy="566457"/>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sp>
        <p:nvSpPr>
          <p:cNvPr id="34" name="Shape 199"/>
          <p:cNvSpPr/>
          <p:nvPr/>
        </p:nvSpPr>
        <p:spPr>
          <a:xfrm>
            <a:off x="330481" y="2940799"/>
            <a:ext cx="1944506" cy="15399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E(Mailing address)</a:t>
            </a:r>
          </a:p>
        </p:txBody>
      </p:sp>
      <p:sp>
        <p:nvSpPr>
          <p:cNvPr id="36" name="Shape 199"/>
          <p:cNvSpPr/>
          <p:nvPr/>
        </p:nvSpPr>
        <p:spPr>
          <a:xfrm>
            <a:off x="330481" y="4822412"/>
            <a:ext cx="1888678" cy="17758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E(Mailing address)</a:t>
            </a:r>
          </a:p>
        </p:txBody>
      </p:sp>
      <p:sp>
        <p:nvSpPr>
          <p:cNvPr id="37" name="Shape 201"/>
          <p:cNvSpPr/>
          <p:nvPr/>
        </p:nvSpPr>
        <p:spPr>
          <a:xfrm>
            <a:off x="7457998" y="2885604"/>
            <a:ext cx="1768832" cy="15997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lvl="0" indent="-148166" algn="l" defTabSz="457200">
              <a:buSzPct val="75000"/>
              <a:buChar char="•"/>
              <a:defRPr sz="1800"/>
            </a:pPr>
            <a:r>
              <a:rPr sz="1400" dirty="0"/>
              <a:t>E(Name)</a:t>
            </a:r>
          </a:p>
          <a:p>
            <a:pPr marL="148166" lvl="0" indent="-148166" algn="l" defTabSz="457200">
              <a:buSzPct val="75000"/>
              <a:buChar char="•"/>
              <a:defRPr sz="1800"/>
            </a:pPr>
            <a:r>
              <a:rPr sz="1400" dirty="0"/>
              <a:t>E(Email)</a:t>
            </a:r>
          </a:p>
          <a:p>
            <a:pPr marL="148166" lvl="0" indent="-148166" algn="l" defTabSz="457200">
              <a:buSzPct val="75000"/>
              <a:buChar char="•"/>
              <a:defRPr sz="1800"/>
            </a:pPr>
            <a:r>
              <a:rPr sz="1400" dirty="0"/>
              <a:t>E(Payment type)</a:t>
            </a:r>
          </a:p>
          <a:p>
            <a:pPr marL="148166" lvl="0" indent="-148166" algn="l" defTabSz="457200">
              <a:buSzPct val="75000"/>
              <a:buChar char="•"/>
              <a:defRPr sz="1800"/>
            </a:pPr>
            <a:r>
              <a:rPr sz="1400" dirty="0"/>
              <a:t>E(Credit card)</a:t>
            </a:r>
          </a:p>
          <a:p>
            <a:pPr marL="148166" lvl="0" indent="-148166" algn="l" defTabSz="457200">
              <a:buSzPct val="75000"/>
              <a:buChar char="•"/>
              <a:defRPr sz="1800"/>
            </a:pPr>
            <a:r>
              <a:rPr sz="1400" dirty="0">
                <a:solidFill>
                  <a:srgbClr val="C82506"/>
                </a:solidFill>
              </a:rPr>
              <a:t>Shipping preference</a:t>
            </a:r>
          </a:p>
          <a:p>
            <a:pPr marL="148166" lvl="0" indent="-148166" algn="l" defTabSz="457200">
              <a:buSzPct val="75000"/>
              <a:buChar char="•"/>
              <a:defRPr sz="1800"/>
            </a:pPr>
            <a:r>
              <a:rPr sz="1400" dirty="0"/>
              <a:t>E(Mailing address)</a:t>
            </a:r>
          </a:p>
        </p:txBody>
      </p:sp>
      <p:sp>
        <p:nvSpPr>
          <p:cNvPr id="39" name="Shape 202"/>
          <p:cNvSpPr/>
          <p:nvPr/>
        </p:nvSpPr>
        <p:spPr>
          <a:xfrm>
            <a:off x="7457998" y="4788722"/>
            <a:ext cx="1536373" cy="17758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Mailing address</a:t>
            </a:r>
          </a:p>
        </p:txBody>
      </p:sp>
    </p:spTree>
    <p:extLst>
      <p:ext uri="{BB962C8B-B14F-4D97-AF65-F5344CB8AC3E}">
        <p14:creationId xmlns:p14="http://schemas.microsoft.com/office/powerpoint/2010/main" val="92291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810" y="73152"/>
            <a:ext cx="6705600" cy="838200"/>
          </a:xfrm>
        </p:spPr>
        <p:txBody>
          <a:bodyPr>
            <a:normAutofit/>
          </a:bodyPr>
          <a:lstStyle/>
          <a:p>
            <a:r>
              <a:rPr lang="en-US" dirty="0" smtClean="0"/>
              <a:t>Unauthorized Data Access</a:t>
            </a:r>
            <a:endParaRPr lang="en-US" dirty="0"/>
          </a:p>
        </p:txBody>
      </p:sp>
      <p:sp>
        <p:nvSpPr>
          <p:cNvPr id="7" name="TextBox 6"/>
          <p:cNvSpPr txBox="1"/>
          <p:nvPr/>
        </p:nvSpPr>
        <p:spPr>
          <a:xfrm>
            <a:off x="5527273" y="2550101"/>
            <a:ext cx="1779199" cy="646331"/>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Unauthorized access to credit card</a:t>
            </a:r>
            <a:endParaRPr lang="en-US" sz="1200" b="1" dirty="0" smtClean="0">
              <a:solidFill>
                <a:srgbClr val="FF0000"/>
              </a:solidFill>
              <a:latin typeface="Arial" pitchFamily="34" charset="0"/>
              <a:cs typeface="Arial" pitchFamily="34" charset="0"/>
            </a:endParaRPr>
          </a:p>
          <a:p>
            <a:r>
              <a:rPr lang="en-US" sz="1200" dirty="0" smtClean="0">
                <a:solidFill>
                  <a:srgbClr val="FF0000"/>
                </a:solidFill>
                <a:latin typeface="Arial" pitchFamily="34" charset="0"/>
                <a:cs typeface="Arial" pitchFamily="34" charset="0"/>
              </a:rPr>
              <a:t>Data access: </a:t>
            </a:r>
            <a:r>
              <a:rPr lang="en-US" sz="1200" b="1" dirty="0" smtClean="0">
                <a:solidFill>
                  <a:srgbClr val="FF0000"/>
                </a:solidFill>
                <a:latin typeface="Arial" pitchFamily="34" charset="0"/>
                <a:cs typeface="Arial" pitchFamily="34" charset="0"/>
              </a:rPr>
              <a:t>DENIED</a:t>
            </a:r>
            <a:endParaRPr lang="en-US" sz="1200" b="1" dirty="0">
              <a:solidFill>
                <a:srgbClr val="FF0000"/>
              </a:solidFill>
              <a:latin typeface="Arial" pitchFamily="34" charset="0"/>
              <a:cs typeface="Arial" pitchFamily="34" charset="0"/>
            </a:endParaRPr>
          </a:p>
        </p:txBody>
      </p:sp>
      <p:sp>
        <p:nvSpPr>
          <p:cNvPr id="8" name="TextBox 7"/>
          <p:cNvSpPr txBox="1"/>
          <p:nvPr/>
        </p:nvSpPr>
        <p:spPr>
          <a:xfrm>
            <a:off x="5604053" y="4142051"/>
            <a:ext cx="960520" cy="738664"/>
          </a:xfrm>
          <a:prstGeom prst="rect">
            <a:avLst/>
          </a:prstGeom>
          <a:noFill/>
        </p:spPr>
        <p:txBody>
          <a:bodyPr wrap="none" rtlCol="0">
            <a:spAutoFit/>
          </a:bodyPr>
          <a:lstStyle/>
          <a:p>
            <a:pPr algn="ctr"/>
            <a:r>
              <a:rPr lang="en-US" sz="1400" dirty="0" smtClean="0">
                <a:latin typeface="Arial" pitchFamily="34" charset="0"/>
                <a:cs typeface="Arial" pitchFamily="34" charset="0"/>
              </a:rPr>
              <a:t>shipment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9" name="Shape 416"/>
          <p:cNvSpPr/>
          <p:nvPr/>
        </p:nvSpPr>
        <p:spPr>
          <a:xfrm>
            <a:off x="1774973" y="3336053"/>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Shopping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0" name="TextBox 9"/>
          <p:cNvSpPr txBox="1"/>
          <p:nvPr/>
        </p:nvSpPr>
        <p:spPr>
          <a:xfrm>
            <a:off x="107887" y="1174776"/>
            <a:ext cx="1616846" cy="160043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Name</a:t>
            </a:r>
          </a:p>
          <a:p>
            <a:pPr marL="112713" indent="-112713">
              <a:buFont typeface="Arial" panose="020B0604020202020204" pitchFamily="34" charset="0"/>
              <a:buChar char="•"/>
            </a:pPr>
            <a:r>
              <a:rPr lang="en-US" sz="1400" dirty="0" smtClean="0">
                <a:latin typeface="Arial" pitchFamily="34" charset="0"/>
                <a:cs typeface="Arial" pitchFamily="34" charset="0"/>
              </a:rPr>
              <a:t>Email</a:t>
            </a:r>
            <a:endParaRPr lang="en-US" sz="1400" dirty="0">
              <a:latin typeface="Arial" pitchFamily="34" charset="0"/>
              <a:cs typeface="Arial" pitchFamily="34" charset="0"/>
            </a:endParaRPr>
          </a:p>
          <a:p>
            <a:pPr marL="112713" indent="-112713">
              <a:buFont typeface="Arial" panose="020B0604020202020204" pitchFamily="34" charset="0"/>
              <a:buChar char="•"/>
            </a:pPr>
            <a:r>
              <a:rPr lang="en-US" sz="1400" dirty="0" smtClean="0">
                <a:latin typeface="Arial" pitchFamily="34" charset="0"/>
                <a:cs typeface="Arial" pitchFamily="34" charset="0"/>
              </a:rPr>
              <a:t>Credit card type</a:t>
            </a:r>
          </a:p>
          <a:p>
            <a:pPr marL="112713" indent="-112713">
              <a:buFont typeface="Arial" panose="020B0604020202020204" pitchFamily="34" charset="0"/>
              <a:buChar char="•"/>
            </a:pPr>
            <a:r>
              <a:rPr lang="en-US" sz="1400" dirty="0" smtClean="0">
                <a:latin typeface="Arial" pitchFamily="34" charset="0"/>
                <a:cs typeface="Arial" pitchFamily="34" charset="0"/>
              </a:rPr>
              <a:t>Credit card</a:t>
            </a:r>
          </a:p>
          <a:p>
            <a:pPr marL="112713" indent="-112713">
              <a:buFont typeface="Arial" panose="020B0604020202020204" pitchFamily="34" charset="0"/>
              <a:buChar char="•"/>
            </a:pPr>
            <a:r>
              <a:rPr lang="en-US" sz="1400" dirty="0" smtClean="0">
                <a:latin typeface="Arial" pitchFamily="34" charset="0"/>
                <a:cs typeface="Arial" pitchFamily="34" charset="0"/>
              </a:rPr>
              <a:t>Shipping preference</a:t>
            </a:r>
          </a:p>
          <a:p>
            <a:pPr marL="112713" indent="-112713">
              <a:buFont typeface="Arial" panose="020B0604020202020204" pitchFamily="34" charset="0"/>
              <a:buChar char="•"/>
            </a:pPr>
            <a:r>
              <a:rPr lang="en-US" sz="1400" dirty="0" smtClean="0">
                <a:latin typeface="Arial" pitchFamily="34" charset="0"/>
                <a:cs typeface="Arial" pitchFamily="34" charset="0"/>
              </a:rPr>
              <a:t>Mailing address</a:t>
            </a:r>
            <a:endParaRPr lang="en-US" sz="1400" dirty="0">
              <a:latin typeface="Arial" pitchFamily="34" charset="0"/>
              <a:cs typeface="Arial" pitchFamily="34" charset="0"/>
            </a:endParaRPr>
          </a:p>
        </p:txBody>
      </p:sp>
      <p:pic>
        <p:nvPicPr>
          <p:cNvPr id="11" name="image10.png"/>
          <p:cNvPicPr/>
          <p:nvPr/>
        </p:nvPicPr>
        <p:blipFill>
          <a:blip r:embed="rId2">
            <a:extLst/>
          </a:blip>
          <a:stretch>
            <a:fillRect/>
          </a:stretch>
        </p:blipFill>
        <p:spPr>
          <a:xfrm>
            <a:off x="2147131" y="1194872"/>
            <a:ext cx="885466" cy="866419"/>
          </a:xfrm>
          <a:prstGeom prst="rect">
            <a:avLst/>
          </a:prstGeom>
          <a:ln w="3175">
            <a:miter lim="400000"/>
          </a:ln>
          <a:effectLst/>
        </p:spPr>
      </p:pic>
      <p:cxnSp>
        <p:nvCxnSpPr>
          <p:cNvPr id="12" name="Straight Arrow Connector 11"/>
          <p:cNvCxnSpPr>
            <a:stCxn id="9" idx="0"/>
            <a:endCxn id="11" idx="2"/>
          </p:cNvCxnSpPr>
          <p:nvPr/>
        </p:nvCxnSpPr>
        <p:spPr>
          <a:xfrm flipH="1" flipV="1">
            <a:off x="2589864" y="2061291"/>
            <a:ext cx="8069" cy="127476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3" name="Shape 416"/>
          <p:cNvSpPr/>
          <p:nvPr/>
        </p:nvSpPr>
        <p:spPr>
          <a:xfrm>
            <a:off x="5593913" y="3339187"/>
            <a:ext cx="1645920" cy="822960"/>
          </a:xfrm>
          <a:prstGeom prst="roundRect">
            <a:avLst>
              <a:gd name="adj" fmla="val 49268"/>
            </a:avLst>
          </a:prstGeom>
          <a:solidFill>
            <a:srgbClr val="7030A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Seller</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4" name="Shape 416"/>
          <p:cNvSpPr/>
          <p:nvPr/>
        </p:nvSpPr>
        <p:spPr>
          <a:xfrm>
            <a:off x="1766904" y="5445819"/>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Payment</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5" name="Shape 416"/>
          <p:cNvSpPr/>
          <p:nvPr/>
        </p:nvSpPr>
        <p:spPr>
          <a:xfrm>
            <a:off x="5726075" y="5445819"/>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Shipping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cxnSp>
        <p:nvCxnSpPr>
          <p:cNvPr id="16" name="Straight Arrow Connector 15"/>
          <p:cNvCxnSpPr>
            <a:endCxn id="9" idx="2"/>
          </p:cNvCxnSpPr>
          <p:nvPr/>
        </p:nvCxnSpPr>
        <p:spPr>
          <a:xfrm flipH="1" flipV="1">
            <a:off x="2597933" y="4159013"/>
            <a:ext cx="12027" cy="128680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7" name="TextBox 16"/>
          <p:cNvSpPr txBox="1"/>
          <p:nvPr/>
        </p:nvSpPr>
        <p:spPr>
          <a:xfrm>
            <a:off x="2723204" y="483569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18" name="TextBox 17"/>
          <p:cNvSpPr txBox="1"/>
          <p:nvPr/>
        </p:nvSpPr>
        <p:spPr>
          <a:xfrm>
            <a:off x="2686580" y="1986309"/>
            <a:ext cx="780983" cy="738664"/>
          </a:xfrm>
          <a:prstGeom prst="rect">
            <a:avLst/>
          </a:prstGeom>
          <a:noFill/>
        </p:spPr>
        <p:txBody>
          <a:bodyPr wrap="none" rtlCol="0">
            <a:spAutoFit/>
          </a:bodyPr>
          <a:lstStyle/>
          <a:p>
            <a:pPr algn="ctr"/>
            <a:r>
              <a:rPr lang="en-US" sz="1400" dirty="0">
                <a:latin typeface="Arial" pitchFamily="34" charset="0"/>
                <a:cs typeface="Arial" pitchFamily="34" charset="0"/>
              </a:rPr>
              <a:t>o</a:t>
            </a:r>
            <a:r>
              <a:rPr lang="en-US" sz="1400" dirty="0" smtClean="0">
                <a:latin typeface="Arial" pitchFamily="34" charset="0"/>
                <a:cs typeface="Arial" pitchFamily="34" charset="0"/>
              </a:rPr>
              <a:t>rder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a:latin typeface="Arial" pitchFamily="34" charset="0"/>
                <a:cs typeface="Arial" pitchFamily="34" charset="0"/>
              </a:rPr>
              <a:t>+</a:t>
            </a:r>
          </a:p>
        </p:txBody>
      </p:sp>
      <p:sp>
        <p:nvSpPr>
          <p:cNvPr id="19" name="TextBox 18"/>
          <p:cNvSpPr txBox="1"/>
          <p:nvPr/>
        </p:nvSpPr>
        <p:spPr>
          <a:xfrm>
            <a:off x="2258290" y="2515776"/>
            <a:ext cx="298480" cy="338554"/>
          </a:xfrm>
          <a:prstGeom prst="rect">
            <a:avLst/>
          </a:prstGeom>
          <a:noFill/>
        </p:spPr>
        <p:txBody>
          <a:bodyPr wrap="none" rtlCol="0">
            <a:spAutoFit/>
          </a:bodyPr>
          <a:lstStyle/>
          <a:p>
            <a:pPr algn="ctr"/>
            <a:r>
              <a:rPr lang="en-US" sz="1600" dirty="0">
                <a:latin typeface="Arial" pitchFamily="34" charset="0"/>
                <a:cs typeface="Arial" pitchFamily="34" charset="0"/>
              </a:rPr>
              <a:t>1</a:t>
            </a:r>
          </a:p>
        </p:txBody>
      </p:sp>
      <p:cxnSp>
        <p:nvCxnSpPr>
          <p:cNvPr id="20" name="Straight Arrow Connector 19"/>
          <p:cNvCxnSpPr/>
          <p:nvPr/>
        </p:nvCxnSpPr>
        <p:spPr>
          <a:xfrm flipV="1">
            <a:off x="3420893" y="3715237"/>
            <a:ext cx="2174558" cy="704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15" idx="0"/>
          </p:cNvCxnSpPr>
          <p:nvPr/>
        </p:nvCxnSpPr>
        <p:spPr>
          <a:xfrm flipH="1" flipV="1">
            <a:off x="6543745" y="4162147"/>
            <a:ext cx="5290" cy="128367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2" name="TextBox 21"/>
          <p:cNvSpPr txBox="1"/>
          <p:nvPr/>
        </p:nvSpPr>
        <p:spPr>
          <a:xfrm>
            <a:off x="2259970" y="4577296"/>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4</a:t>
            </a:r>
            <a:endParaRPr lang="en-US" sz="1600" dirty="0">
              <a:latin typeface="Arial" pitchFamily="34" charset="0"/>
              <a:cs typeface="Arial" pitchFamily="34" charset="0"/>
            </a:endParaRPr>
          </a:p>
        </p:txBody>
      </p:sp>
      <p:sp>
        <p:nvSpPr>
          <p:cNvPr id="23" name="TextBox 22"/>
          <p:cNvSpPr txBox="1"/>
          <p:nvPr/>
        </p:nvSpPr>
        <p:spPr>
          <a:xfrm>
            <a:off x="2648674" y="4159013"/>
            <a:ext cx="920445" cy="738664"/>
          </a:xfrm>
          <a:prstGeom prst="rect">
            <a:avLst/>
          </a:prstGeom>
          <a:noFill/>
        </p:spPr>
        <p:txBody>
          <a:bodyPr wrap="none" rtlCol="0">
            <a:spAutoFit/>
          </a:bodyPr>
          <a:lstStyle/>
          <a:p>
            <a:pPr algn="ctr"/>
            <a:r>
              <a:rPr lang="en-US" sz="1400" dirty="0" smtClean="0">
                <a:latin typeface="Arial" pitchFamily="34" charset="0"/>
                <a:cs typeface="Arial" pitchFamily="34" charset="0"/>
              </a:rPr>
              <a:t>payment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a:latin typeface="Arial" pitchFamily="34" charset="0"/>
                <a:cs typeface="Arial" pitchFamily="34" charset="0"/>
              </a:rPr>
              <a:t>+</a:t>
            </a:r>
          </a:p>
        </p:txBody>
      </p:sp>
      <p:sp>
        <p:nvSpPr>
          <p:cNvPr id="24" name="TextBox 23"/>
          <p:cNvSpPr txBox="1"/>
          <p:nvPr/>
        </p:nvSpPr>
        <p:spPr>
          <a:xfrm>
            <a:off x="2696628" y="2661760"/>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5" name="TextBox 24"/>
          <p:cNvSpPr txBox="1"/>
          <p:nvPr/>
        </p:nvSpPr>
        <p:spPr>
          <a:xfrm>
            <a:off x="4523996" y="311464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6" name="TextBox 25"/>
          <p:cNvSpPr txBox="1"/>
          <p:nvPr/>
        </p:nvSpPr>
        <p:spPr>
          <a:xfrm>
            <a:off x="3574241" y="3111161"/>
            <a:ext cx="880369" cy="523220"/>
          </a:xfrm>
          <a:prstGeom prst="rect">
            <a:avLst/>
          </a:prstGeom>
          <a:noFill/>
        </p:spPr>
        <p:txBody>
          <a:bodyPr wrap="none" rtlCol="0">
            <a:spAutoFit/>
          </a:bodyPr>
          <a:lstStyle/>
          <a:p>
            <a:pPr algn="ctr"/>
            <a:r>
              <a:rPr lang="en-US" sz="1400" dirty="0" smtClean="0">
                <a:latin typeface="Arial" pitchFamily="34" charset="0"/>
                <a:cs typeface="Arial" pitchFamily="34" charset="0"/>
              </a:rPr>
              <a:t>verify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  </a:t>
            </a:r>
            <a:endParaRPr lang="en-US" sz="1400" dirty="0">
              <a:latin typeface="Arial" pitchFamily="34" charset="0"/>
              <a:cs typeface="Arial" pitchFamily="34" charset="0"/>
            </a:endParaRPr>
          </a:p>
        </p:txBody>
      </p:sp>
      <p:sp>
        <p:nvSpPr>
          <p:cNvPr id="27" name="TextBox 26"/>
          <p:cNvSpPr txBox="1"/>
          <p:nvPr/>
        </p:nvSpPr>
        <p:spPr>
          <a:xfrm>
            <a:off x="4215039" y="3196432"/>
            <a:ext cx="288861" cy="307777"/>
          </a:xfrm>
          <a:prstGeom prst="rect">
            <a:avLst/>
          </a:prstGeom>
          <a:noFill/>
        </p:spPr>
        <p:txBody>
          <a:bodyPr wrap="none" rtlCol="0">
            <a:spAutoFit/>
          </a:bodyPr>
          <a:lstStyle/>
          <a:p>
            <a:pPr algn="ct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28" name="TextBox 27"/>
          <p:cNvSpPr txBox="1"/>
          <p:nvPr/>
        </p:nvSpPr>
        <p:spPr>
          <a:xfrm>
            <a:off x="4414525" y="3807248"/>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29" name="TextBox 28"/>
          <p:cNvSpPr txBox="1"/>
          <p:nvPr/>
        </p:nvSpPr>
        <p:spPr>
          <a:xfrm>
            <a:off x="6628236" y="4577296"/>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3</a:t>
            </a:r>
            <a:endParaRPr lang="en-US" sz="1600" dirty="0">
              <a:latin typeface="Arial" pitchFamily="34" charset="0"/>
              <a:cs typeface="Arial" pitchFamily="34" charset="0"/>
            </a:endParaRPr>
          </a:p>
        </p:txBody>
      </p:sp>
      <p:sp>
        <p:nvSpPr>
          <p:cNvPr id="30" name="TextBox 29"/>
          <p:cNvSpPr txBox="1"/>
          <p:nvPr/>
        </p:nvSpPr>
        <p:spPr>
          <a:xfrm>
            <a:off x="5674435" y="483569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31" name="TextBox 30"/>
          <p:cNvSpPr txBox="1"/>
          <p:nvPr/>
        </p:nvSpPr>
        <p:spPr>
          <a:xfrm>
            <a:off x="97839" y="3016366"/>
            <a:ext cx="1626894" cy="147732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Email</a:t>
            </a:r>
            <a:endParaRPr lang="en-US" sz="1400" dirty="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t>
            </a:r>
            <a:r>
              <a:rPr lang="en-US" sz="1200" dirty="0">
                <a:solidFill>
                  <a:schemeClr val="bg1">
                    <a:lumMod val="50000"/>
                  </a:schemeClr>
                </a:solidFill>
                <a:latin typeface="Arial" pitchFamily="34" charset="0"/>
                <a:cs typeface="Arial" pitchFamily="34" charset="0"/>
              </a:rPr>
              <a:t>a</a:t>
            </a:r>
            <a:r>
              <a:rPr lang="en-US" sz="1200" dirty="0" smtClean="0">
                <a:solidFill>
                  <a:schemeClr val="bg1">
                    <a:lumMod val="50000"/>
                  </a:schemeClr>
                </a:solidFill>
                <a:latin typeface="Arial" pitchFamily="34" charset="0"/>
                <a:cs typeface="Arial" pitchFamily="34" charset="0"/>
              </a:rPr>
              <a:t>ddress)</a:t>
            </a:r>
            <a:endParaRPr lang="en-US" sz="1200" dirty="0">
              <a:solidFill>
                <a:schemeClr val="bg1">
                  <a:lumMod val="50000"/>
                </a:schemeClr>
              </a:solidFill>
              <a:latin typeface="Arial" pitchFamily="34" charset="0"/>
              <a:cs typeface="Arial" pitchFamily="34" charset="0"/>
            </a:endParaRPr>
          </a:p>
        </p:txBody>
      </p:sp>
      <p:sp>
        <p:nvSpPr>
          <p:cNvPr id="32" name="TextBox 31"/>
          <p:cNvSpPr txBox="1"/>
          <p:nvPr/>
        </p:nvSpPr>
        <p:spPr>
          <a:xfrm>
            <a:off x="97839" y="4737977"/>
            <a:ext cx="1626894" cy="144655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E(Email)</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E(Payment type)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Credit</a:t>
            </a:r>
            <a:r>
              <a:rPr lang="en-US" sz="1400" dirty="0" smtClean="0">
                <a:solidFill>
                  <a:schemeClr val="accent6"/>
                </a:solidFill>
                <a:latin typeface="Arial" pitchFamily="34" charset="0"/>
                <a:cs typeface="Arial" pitchFamily="34" charset="0"/>
              </a:rPr>
              <a:t> </a:t>
            </a:r>
            <a:r>
              <a:rPr lang="en-US" sz="1400" dirty="0" smtClean="0">
                <a:solidFill>
                  <a:schemeClr val="accent2"/>
                </a:solidFill>
                <a:latin typeface="Arial" pitchFamily="34" charset="0"/>
                <a:cs typeface="Arial" pitchFamily="34" charset="0"/>
              </a:rPr>
              <a:t>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address)</a:t>
            </a:r>
            <a:endParaRPr lang="en-US" sz="1200" dirty="0">
              <a:solidFill>
                <a:schemeClr val="bg1">
                  <a:lumMod val="50000"/>
                </a:schemeClr>
              </a:solidFill>
              <a:latin typeface="Arial" pitchFamily="34" charset="0"/>
              <a:cs typeface="Arial" pitchFamily="34" charset="0"/>
            </a:endParaRPr>
          </a:p>
        </p:txBody>
      </p:sp>
      <p:sp>
        <p:nvSpPr>
          <p:cNvPr id="33" name="TextBox 32"/>
          <p:cNvSpPr txBox="1"/>
          <p:nvPr/>
        </p:nvSpPr>
        <p:spPr>
          <a:xfrm>
            <a:off x="7421207" y="3016021"/>
            <a:ext cx="1626894" cy="1492716"/>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E(Name)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E(Email)</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Shipping</a:t>
            </a:r>
            <a:r>
              <a:rPr lang="en-US" sz="1400" dirty="0" smtClean="0">
                <a:solidFill>
                  <a:schemeClr val="accent6"/>
                </a:solidFill>
                <a:latin typeface="Arial" pitchFamily="34" charset="0"/>
                <a:cs typeface="Arial" pitchFamily="34" charset="0"/>
              </a:rPr>
              <a:t> </a:t>
            </a:r>
            <a:r>
              <a:rPr lang="en-US" sz="1400" dirty="0" smtClean="0">
                <a:solidFill>
                  <a:schemeClr val="accent2"/>
                </a:solidFill>
                <a:latin typeface="Arial" pitchFamily="34" charset="0"/>
                <a:cs typeface="Arial" pitchFamily="34" charset="0"/>
              </a:rPr>
              <a:t>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t>
            </a:r>
            <a:r>
              <a:rPr lang="en-US" sz="1200" dirty="0">
                <a:solidFill>
                  <a:schemeClr val="bg1">
                    <a:lumMod val="50000"/>
                  </a:schemeClr>
                </a:solidFill>
                <a:latin typeface="Arial" pitchFamily="34" charset="0"/>
                <a:cs typeface="Arial" pitchFamily="34" charset="0"/>
              </a:rPr>
              <a:t>a</a:t>
            </a:r>
            <a:r>
              <a:rPr lang="en-US" sz="1200" dirty="0" smtClean="0">
                <a:solidFill>
                  <a:schemeClr val="bg1">
                    <a:lumMod val="50000"/>
                  </a:schemeClr>
                </a:solidFill>
                <a:latin typeface="Arial" pitchFamily="34" charset="0"/>
                <a:cs typeface="Arial" pitchFamily="34" charset="0"/>
              </a:rPr>
              <a:t>ddress)</a:t>
            </a:r>
            <a:endParaRPr lang="en-US" sz="1200" dirty="0">
              <a:solidFill>
                <a:schemeClr val="bg1">
                  <a:lumMod val="50000"/>
                </a:schemeClr>
              </a:solidFill>
              <a:latin typeface="Arial" pitchFamily="34" charset="0"/>
              <a:cs typeface="Arial" pitchFamily="34" charset="0"/>
            </a:endParaRPr>
          </a:p>
        </p:txBody>
      </p:sp>
      <p:sp>
        <p:nvSpPr>
          <p:cNvPr id="34" name="TextBox 33"/>
          <p:cNvSpPr txBox="1"/>
          <p:nvPr/>
        </p:nvSpPr>
        <p:spPr>
          <a:xfrm>
            <a:off x="7421207" y="4737632"/>
            <a:ext cx="1626894" cy="144655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E(Email)</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Mailing</a:t>
            </a:r>
            <a:r>
              <a:rPr lang="en-US" sz="1400" dirty="0" smtClean="0">
                <a:solidFill>
                  <a:schemeClr val="accent6"/>
                </a:solidFill>
                <a:latin typeface="Arial" pitchFamily="34" charset="0"/>
                <a:cs typeface="Arial" pitchFamily="34" charset="0"/>
              </a:rPr>
              <a:t> </a:t>
            </a:r>
            <a:r>
              <a:rPr lang="en-US" sz="1400" dirty="0" smtClean="0">
                <a:solidFill>
                  <a:schemeClr val="accent2"/>
                </a:solidFill>
                <a:latin typeface="Arial" pitchFamily="34" charset="0"/>
                <a:cs typeface="Arial" pitchFamily="34" charset="0"/>
              </a:rPr>
              <a:t>address</a:t>
            </a:r>
            <a:endParaRPr lang="en-US" sz="1400" dirty="0">
              <a:solidFill>
                <a:schemeClr val="accent2"/>
              </a:solidFill>
              <a:latin typeface="Arial" pitchFamily="34" charset="0"/>
              <a:cs typeface="Arial" pitchFamily="34" charset="0"/>
            </a:endParaRPr>
          </a:p>
        </p:txBody>
      </p:sp>
      <p:sp>
        <p:nvSpPr>
          <p:cNvPr id="35"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34</a:t>
            </a:fld>
            <a:endParaRPr lang="en-US" dirty="0"/>
          </a:p>
        </p:txBody>
      </p:sp>
    </p:spTree>
    <p:extLst>
      <p:ext uri="{BB962C8B-B14F-4D97-AF65-F5344CB8AC3E}">
        <p14:creationId xmlns:p14="http://schemas.microsoft.com/office/powerpoint/2010/main" val="28254441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2"/>
          <p:cNvSpPr>
            <a:spLocks noGrp="1"/>
          </p:cNvSpPr>
          <p:nvPr>
            <p:ph type="title"/>
          </p:nvPr>
        </p:nvSpPr>
        <p:spPr>
          <a:xfrm>
            <a:off x="428789" y="26736"/>
            <a:ext cx="8233611" cy="838201"/>
          </a:xfrm>
          <a:prstGeom prst="rect">
            <a:avLst/>
          </a:prstGeom>
        </p:spPr>
        <p:txBody>
          <a:bodyPr lIns="0" tIns="0" rIns="0" bIns="0">
            <a:noAutofit/>
          </a:bodyPr>
          <a:lstStyle/>
          <a:p>
            <a:pPr lvl="0">
              <a:defRPr sz="1800"/>
            </a:pPr>
            <a:r>
              <a:rPr lang="en-US" sz="4000" dirty="0" smtClean="0"/>
              <a:t>Context-based Data Dissemination</a:t>
            </a:r>
            <a:endParaRPr lang="en-US" sz="4000" dirty="0"/>
          </a:p>
        </p:txBody>
      </p:sp>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Insurance’s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59" name="Shape 416"/>
          <p:cNvSpPr/>
          <p:nvPr/>
        </p:nvSpPr>
        <p:spPr>
          <a:xfrm>
            <a:off x="5647882" y="1524440"/>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Doctor’s</a:t>
            </a:r>
          </a:p>
          <a:p>
            <a:pPr lvl="0">
              <a:defRPr sz="1800">
                <a:effectLst/>
              </a:defRPr>
            </a:pPr>
            <a:r>
              <a:rPr lang="en-US" sz="1800" dirty="0" smtClean="0">
                <a:effectLst>
                  <a:outerShdw blurRad="25400" dist="23998" dir="2700000" rotWithShape="0">
                    <a:srgbClr val="000000">
                      <a:alpha val="31034"/>
                    </a:srgbClr>
                  </a:outerShdw>
                </a:effectLst>
              </a:rPr>
              <a:t>App</a:t>
            </a:r>
          </a:p>
        </p:txBody>
      </p:sp>
      <p:sp>
        <p:nvSpPr>
          <p:cNvPr id="60" name="Shape 416"/>
          <p:cNvSpPr/>
          <p:nvPr/>
        </p:nvSpPr>
        <p:spPr>
          <a:xfrm>
            <a:off x="1784146" y="1524885"/>
            <a:ext cx="1645920" cy="822960"/>
          </a:xfrm>
          <a:prstGeom prst="roundRect">
            <a:avLst>
              <a:gd name="adj" fmla="val 49268"/>
            </a:avLst>
          </a:prstGeom>
          <a:solidFill>
            <a:srgbClr val="7030A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Paramedic’s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3" name="Straight Arrow Connector 62"/>
          <p:cNvCxnSpPr/>
          <p:nvPr/>
        </p:nvCxnSpPr>
        <p:spPr>
          <a:xfrm>
            <a:off x="3277362" y="2250831"/>
            <a:ext cx="632293" cy="36306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a:off x="5202094" y="2250831"/>
            <a:ext cx="610682" cy="35349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1" name="TextBox 70"/>
          <p:cNvSpPr txBox="1"/>
          <p:nvPr/>
        </p:nvSpPr>
        <p:spPr>
          <a:xfrm>
            <a:off x="4834850" y="1932714"/>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2" name="TextBox 71"/>
          <p:cNvSpPr txBox="1"/>
          <p:nvPr/>
        </p:nvSpPr>
        <p:spPr>
          <a:xfrm>
            <a:off x="3625027" y="1932278"/>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4" name="TextBox 73"/>
          <p:cNvSpPr txBox="1"/>
          <p:nvPr/>
        </p:nvSpPr>
        <p:spPr>
          <a:xfrm>
            <a:off x="149176" y="1102717"/>
            <a:ext cx="1599261" cy="1615827"/>
          </a:xfrm>
          <a:prstGeom prst="rect">
            <a:avLst/>
          </a:prstGeom>
          <a:noFill/>
          <a:ln w="22225">
            <a:solidFill>
              <a:srgbClr val="7030A0"/>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a:t>
            </a:r>
            <a:r>
              <a:rPr lang="en-US" sz="1300" dirty="0" smtClean="0">
                <a:solidFill>
                  <a:srgbClr val="FF0000"/>
                </a:solidFill>
                <a:latin typeface="Arial" pitchFamily="34" charset="0"/>
                <a:cs typeface="Arial" pitchFamily="34" charset="0"/>
              </a:rPr>
              <a:t> </a:t>
            </a:r>
            <a:r>
              <a:rPr lang="en-US" sz="1200" dirty="0" smtClean="0">
                <a:solidFill>
                  <a:schemeClr val="accent2"/>
                </a:solidFill>
                <a:latin typeface="Arial" pitchFamily="34" charset="0"/>
                <a:cs typeface="Arial" pitchFamily="34" charset="0"/>
              </a:rPr>
              <a:t>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a:t>
            </a:r>
            <a:r>
              <a:rPr lang="en-US" sz="1300" dirty="0">
                <a:solidFill>
                  <a:srgbClr val="FF0000"/>
                </a:solidFill>
                <a:latin typeface="Arial" pitchFamily="34" charset="0"/>
                <a:cs typeface="Arial" pitchFamily="34" charset="0"/>
              </a:rPr>
              <a:t>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300" dirty="0" smtClean="0">
                <a:solidFill>
                  <a:schemeClr val="bg1">
                    <a:lumMod val="50000"/>
                  </a:schemeClr>
                </a:solidFill>
                <a:latin typeface="Arial" pitchFamily="34" charset="0"/>
                <a:cs typeface="Arial" pitchFamily="34" charset="0"/>
              </a:rPr>
              <a:t>E(Patient ID)</a:t>
            </a:r>
            <a:endParaRPr lang="en-US" sz="13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5" name="TextBox 74"/>
          <p:cNvSpPr txBox="1"/>
          <p:nvPr/>
        </p:nvSpPr>
        <p:spPr>
          <a:xfrm>
            <a:off x="7323147" y="1111343"/>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sp>
        <p:nvSpPr>
          <p:cNvPr id="27" name="TextBox 26"/>
          <p:cNvSpPr txBox="1"/>
          <p:nvPr/>
        </p:nvSpPr>
        <p:spPr>
          <a:xfrm>
            <a:off x="3274644" y="1104900"/>
            <a:ext cx="2237156"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Emergency context</a:t>
            </a:r>
          </a:p>
          <a:p>
            <a:r>
              <a:rPr lang="en-US" sz="1200" dirty="0" smtClean="0">
                <a:solidFill>
                  <a:srgbClr val="FF0000"/>
                </a:solidFill>
                <a:latin typeface="Arial" pitchFamily="34" charset="0"/>
                <a:cs typeface="Arial" pitchFamily="34" charset="0"/>
              </a:rPr>
              <a:t>Data access: GRANTED</a:t>
            </a:r>
            <a:endParaRPr lang="en-US" sz="1200" dirty="0">
              <a:solidFill>
                <a:srgbClr val="FF0000"/>
              </a:solidFill>
              <a:latin typeface="Arial" pitchFamily="34" charset="0"/>
              <a:cs typeface="Arial" pitchFamily="34" charset="0"/>
            </a:endParaRPr>
          </a:p>
        </p:txBody>
      </p:sp>
      <p:sp>
        <p:nvSpPr>
          <p:cNvPr id="28"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35</a:t>
            </a:fld>
            <a:endParaRPr lang="en-US" dirty="0"/>
          </a:p>
        </p:txBody>
      </p:sp>
    </p:spTree>
    <p:extLst>
      <p:ext uri="{BB962C8B-B14F-4D97-AF65-F5344CB8AC3E}">
        <p14:creationId xmlns:p14="http://schemas.microsoft.com/office/powerpoint/2010/main" val="137287841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94" y="0"/>
            <a:ext cx="8119804" cy="838200"/>
          </a:xfrm>
        </p:spPr>
        <p:txBody>
          <a:bodyPr>
            <a:normAutofit/>
          </a:bodyPr>
          <a:lstStyle/>
          <a:p>
            <a:r>
              <a:rPr lang="en-US" dirty="0" smtClean="0"/>
              <a:t>Trust-based Data Dissemination</a:t>
            </a:r>
            <a:endParaRPr lang="en-US" dirty="0"/>
          </a:p>
        </p:txBody>
      </p:sp>
      <p:sp>
        <p:nvSpPr>
          <p:cNvPr id="3" name="Rounded Rectangle 2"/>
          <p:cNvSpPr/>
          <p:nvPr/>
        </p:nvSpPr>
        <p:spPr>
          <a:xfrm>
            <a:off x="5492774" y="1194872"/>
            <a:ext cx="1728316" cy="878896"/>
          </a:xfrm>
          <a:prstGeom prst="roundRect">
            <a:avLst/>
          </a:prstGeom>
          <a:solidFill>
            <a:srgbClr val="CCEC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Arial" pitchFamily="34" charset="0"/>
                <a:cs typeface="Arial" pitchFamily="34" charset="0"/>
              </a:rPr>
              <a:t>SERVICE MONITOR</a:t>
            </a:r>
            <a:endParaRPr lang="en-US" dirty="0">
              <a:latin typeface="Arial" pitchFamily="34" charset="0"/>
              <a:cs typeface="Arial" pitchFamily="34" charset="0"/>
            </a:endParaRPr>
          </a:p>
        </p:txBody>
      </p:sp>
      <p:sp>
        <p:nvSpPr>
          <p:cNvPr id="9" name="Shape 416"/>
          <p:cNvSpPr/>
          <p:nvPr/>
        </p:nvSpPr>
        <p:spPr>
          <a:xfrm>
            <a:off x="1774973" y="3336053"/>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Shopping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0" name="TextBox 9"/>
          <p:cNvSpPr txBox="1"/>
          <p:nvPr/>
        </p:nvSpPr>
        <p:spPr>
          <a:xfrm>
            <a:off x="107887" y="1174776"/>
            <a:ext cx="1616846" cy="160043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Name</a:t>
            </a:r>
          </a:p>
          <a:p>
            <a:pPr marL="112713" indent="-112713">
              <a:buFont typeface="Arial" panose="020B0604020202020204" pitchFamily="34" charset="0"/>
              <a:buChar char="•"/>
            </a:pPr>
            <a:r>
              <a:rPr lang="en-US" sz="1400" dirty="0" smtClean="0">
                <a:latin typeface="Arial" pitchFamily="34" charset="0"/>
                <a:cs typeface="Arial" pitchFamily="34" charset="0"/>
              </a:rPr>
              <a:t>Email</a:t>
            </a:r>
            <a:endParaRPr lang="en-US" sz="1400" dirty="0">
              <a:latin typeface="Arial" pitchFamily="34" charset="0"/>
              <a:cs typeface="Arial" pitchFamily="34" charset="0"/>
            </a:endParaRPr>
          </a:p>
          <a:p>
            <a:pPr marL="112713" indent="-112713">
              <a:buFont typeface="Arial" panose="020B0604020202020204" pitchFamily="34" charset="0"/>
              <a:buChar char="•"/>
            </a:pPr>
            <a:r>
              <a:rPr lang="en-US" sz="1400" dirty="0" smtClean="0">
                <a:latin typeface="Arial" pitchFamily="34" charset="0"/>
                <a:cs typeface="Arial" pitchFamily="34" charset="0"/>
              </a:rPr>
              <a:t>Credit card type</a:t>
            </a:r>
          </a:p>
          <a:p>
            <a:pPr marL="112713" indent="-112713">
              <a:buFont typeface="Arial" panose="020B0604020202020204" pitchFamily="34" charset="0"/>
              <a:buChar char="•"/>
            </a:pPr>
            <a:r>
              <a:rPr lang="en-US" sz="1400" dirty="0" smtClean="0">
                <a:latin typeface="Arial" pitchFamily="34" charset="0"/>
                <a:cs typeface="Arial" pitchFamily="34" charset="0"/>
              </a:rPr>
              <a:t>Credit card</a:t>
            </a:r>
          </a:p>
          <a:p>
            <a:pPr marL="112713" indent="-112713">
              <a:buFont typeface="Arial" panose="020B0604020202020204" pitchFamily="34" charset="0"/>
              <a:buChar char="•"/>
            </a:pPr>
            <a:r>
              <a:rPr lang="en-US" sz="1400" dirty="0" smtClean="0">
                <a:latin typeface="Arial" pitchFamily="34" charset="0"/>
                <a:cs typeface="Arial" pitchFamily="34" charset="0"/>
              </a:rPr>
              <a:t>Shipping preference</a:t>
            </a:r>
          </a:p>
          <a:p>
            <a:pPr marL="112713" indent="-112713">
              <a:buFont typeface="Arial" panose="020B0604020202020204" pitchFamily="34" charset="0"/>
              <a:buChar char="•"/>
            </a:pPr>
            <a:r>
              <a:rPr lang="en-US" sz="1400" dirty="0" smtClean="0">
                <a:latin typeface="Arial" pitchFamily="34" charset="0"/>
                <a:cs typeface="Arial" pitchFamily="34" charset="0"/>
              </a:rPr>
              <a:t>Mailing address</a:t>
            </a:r>
            <a:endParaRPr lang="en-US" sz="1400" dirty="0">
              <a:latin typeface="Arial" pitchFamily="34" charset="0"/>
              <a:cs typeface="Arial" pitchFamily="34" charset="0"/>
            </a:endParaRPr>
          </a:p>
        </p:txBody>
      </p:sp>
      <p:pic>
        <p:nvPicPr>
          <p:cNvPr id="11" name="image10.png"/>
          <p:cNvPicPr/>
          <p:nvPr/>
        </p:nvPicPr>
        <p:blipFill>
          <a:blip r:embed="rId2">
            <a:extLst/>
          </a:blip>
          <a:stretch>
            <a:fillRect/>
          </a:stretch>
        </p:blipFill>
        <p:spPr>
          <a:xfrm>
            <a:off x="2147131" y="1194872"/>
            <a:ext cx="885466" cy="866419"/>
          </a:xfrm>
          <a:prstGeom prst="rect">
            <a:avLst/>
          </a:prstGeom>
          <a:ln w="3175">
            <a:miter lim="400000"/>
          </a:ln>
          <a:effectLst/>
        </p:spPr>
      </p:pic>
      <p:cxnSp>
        <p:nvCxnSpPr>
          <p:cNvPr id="12" name="Straight Arrow Connector 11"/>
          <p:cNvCxnSpPr>
            <a:stCxn id="9" idx="0"/>
            <a:endCxn id="11" idx="2"/>
          </p:cNvCxnSpPr>
          <p:nvPr/>
        </p:nvCxnSpPr>
        <p:spPr>
          <a:xfrm flipH="1" flipV="1">
            <a:off x="2589864" y="2061291"/>
            <a:ext cx="8069" cy="127476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3" name="Shape 416"/>
          <p:cNvSpPr/>
          <p:nvPr/>
        </p:nvSpPr>
        <p:spPr>
          <a:xfrm>
            <a:off x="5593913" y="3339187"/>
            <a:ext cx="1645920" cy="822960"/>
          </a:xfrm>
          <a:prstGeom prst="roundRect">
            <a:avLst>
              <a:gd name="adj" fmla="val 49268"/>
            </a:avLst>
          </a:prstGeom>
          <a:solidFill>
            <a:srgbClr val="7030A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Seller</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4" name="Shape 416"/>
          <p:cNvSpPr/>
          <p:nvPr/>
        </p:nvSpPr>
        <p:spPr>
          <a:xfrm>
            <a:off x="1766904" y="5445819"/>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Payment</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5" name="Shape 416"/>
          <p:cNvSpPr/>
          <p:nvPr/>
        </p:nvSpPr>
        <p:spPr>
          <a:xfrm>
            <a:off x="5726075" y="5445819"/>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Shipping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cxnSp>
        <p:nvCxnSpPr>
          <p:cNvPr id="16" name="Straight Arrow Connector 15"/>
          <p:cNvCxnSpPr>
            <a:endCxn id="9" idx="2"/>
          </p:cNvCxnSpPr>
          <p:nvPr/>
        </p:nvCxnSpPr>
        <p:spPr>
          <a:xfrm flipH="1" flipV="1">
            <a:off x="2597933" y="4159013"/>
            <a:ext cx="12027" cy="128680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8" name="TextBox 17"/>
          <p:cNvSpPr txBox="1"/>
          <p:nvPr/>
        </p:nvSpPr>
        <p:spPr>
          <a:xfrm>
            <a:off x="2686580" y="1986309"/>
            <a:ext cx="780983" cy="738664"/>
          </a:xfrm>
          <a:prstGeom prst="rect">
            <a:avLst/>
          </a:prstGeom>
          <a:noFill/>
        </p:spPr>
        <p:txBody>
          <a:bodyPr wrap="none" rtlCol="0">
            <a:spAutoFit/>
          </a:bodyPr>
          <a:lstStyle/>
          <a:p>
            <a:pPr algn="ctr"/>
            <a:r>
              <a:rPr lang="en-US" sz="1400" dirty="0">
                <a:latin typeface="Arial" pitchFamily="34" charset="0"/>
                <a:cs typeface="Arial" pitchFamily="34" charset="0"/>
              </a:rPr>
              <a:t>o</a:t>
            </a:r>
            <a:r>
              <a:rPr lang="en-US" sz="1400" dirty="0" smtClean="0">
                <a:latin typeface="Arial" pitchFamily="34" charset="0"/>
                <a:cs typeface="Arial" pitchFamily="34" charset="0"/>
              </a:rPr>
              <a:t>rder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a:latin typeface="Arial" pitchFamily="34" charset="0"/>
                <a:cs typeface="Arial" pitchFamily="34" charset="0"/>
              </a:rPr>
              <a:t>+</a:t>
            </a:r>
          </a:p>
        </p:txBody>
      </p:sp>
      <p:sp>
        <p:nvSpPr>
          <p:cNvPr id="19" name="TextBox 18"/>
          <p:cNvSpPr txBox="1"/>
          <p:nvPr/>
        </p:nvSpPr>
        <p:spPr>
          <a:xfrm>
            <a:off x="2258290" y="2515776"/>
            <a:ext cx="298480" cy="338554"/>
          </a:xfrm>
          <a:prstGeom prst="rect">
            <a:avLst/>
          </a:prstGeom>
          <a:noFill/>
        </p:spPr>
        <p:txBody>
          <a:bodyPr wrap="none" rtlCol="0">
            <a:spAutoFit/>
          </a:bodyPr>
          <a:lstStyle/>
          <a:p>
            <a:pPr algn="ctr"/>
            <a:r>
              <a:rPr lang="en-US" sz="1600" dirty="0">
                <a:latin typeface="Arial" pitchFamily="34" charset="0"/>
                <a:cs typeface="Arial" pitchFamily="34" charset="0"/>
              </a:rPr>
              <a:t>1</a:t>
            </a:r>
          </a:p>
        </p:txBody>
      </p:sp>
      <p:cxnSp>
        <p:nvCxnSpPr>
          <p:cNvPr id="20" name="Straight Arrow Connector 19"/>
          <p:cNvCxnSpPr/>
          <p:nvPr/>
        </p:nvCxnSpPr>
        <p:spPr>
          <a:xfrm flipV="1">
            <a:off x="3420893" y="3715237"/>
            <a:ext cx="2174558" cy="704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15" idx="0"/>
          </p:cNvCxnSpPr>
          <p:nvPr/>
        </p:nvCxnSpPr>
        <p:spPr>
          <a:xfrm flipH="1" flipV="1">
            <a:off x="6543745" y="4162147"/>
            <a:ext cx="5290" cy="128367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4" name="TextBox 23"/>
          <p:cNvSpPr txBox="1"/>
          <p:nvPr/>
        </p:nvSpPr>
        <p:spPr>
          <a:xfrm>
            <a:off x="2696628" y="2661760"/>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5" name="TextBox 24"/>
          <p:cNvSpPr txBox="1"/>
          <p:nvPr/>
        </p:nvSpPr>
        <p:spPr>
          <a:xfrm>
            <a:off x="4523996" y="311464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6" name="TextBox 25"/>
          <p:cNvSpPr txBox="1"/>
          <p:nvPr/>
        </p:nvSpPr>
        <p:spPr>
          <a:xfrm>
            <a:off x="3574241" y="3111161"/>
            <a:ext cx="880369" cy="523220"/>
          </a:xfrm>
          <a:prstGeom prst="rect">
            <a:avLst/>
          </a:prstGeom>
          <a:noFill/>
        </p:spPr>
        <p:txBody>
          <a:bodyPr wrap="none" rtlCol="0">
            <a:spAutoFit/>
          </a:bodyPr>
          <a:lstStyle/>
          <a:p>
            <a:pPr algn="ctr"/>
            <a:r>
              <a:rPr lang="en-US" sz="1400" dirty="0" smtClean="0">
                <a:latin typeface="Arial" pitchFamily="34" charset="0"/>
                <a:cs typeface="Arial" pitchFamily="34" charset="0"/>
              </a:rPr>
              <a:t>verify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  </a:t>
            </a:r>
            <a:endParaRPr lang="en-US" sz="1400" dirty="0">
              <a:latin typeface="Arial" pitchFamily="34" charset="0"/>
              <a:cs typeface="Arial" pitchFamily="34" charset="0"/>
            </a:endParaRPr>
          </a:p>
        </p:txBody>
      </p:sp>
      <p:sp>
        <p:nvSpPr>
          <p:cNvPr id="27" name="TextBox 26"/>
          <p:cNvSpPr txBox="1"/>
          <p:nvPr/>
        </p:nvSpPr>
        <p:spPr>
          <a:xfrm>
            <a:off x="4215039" y="3196432"/>
            <a:ext cx="288861" cy="307777"/>
          </a:xfrm>
          <a:prstGeom prst="rect">
            <a:avLst/>
          </a:prstGeom>
          <a:noFill/>
        </p:spPr>
        <p:txBody>
          <a:bodyPr wrap="none" rtlCol="0">
            <a:spAutoFit/>
          </a:bodyPr>
          <a:lstStyle/>
          <a:p>
            <a:pPr algn="ct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28" name="TextBox 27"/>
          <p:cNvSpPr txBox="1"/>
          <p:nvPr/>
        </p:nvSpPr>
        <p:spPr>
          <a:xfrm>
            <a:off x="4414525" y="3807248"/>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31" name="TextBox 30"/>
          <p:cNvSpPr txBox="1"/>
          <p:nvPr/>
        </p:nvSpPr>
        <p:spPr>
          <a:xfrm>
            <a:off x="97839" y="3016366"/>
            <a:ext cx="1626894" cy="147732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Email</a:t>
            </a:r>
            <a:endParaRPr lang="en-US" sz="1400" dirty="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t>
            </a:r>
            <a:r>
              <a:rPr lang="en-US" sz="1200" dirty="0">
                <a:solidFill>
                  <a:schemeClr val="bg1">
                    <a:lumMod val="50000"/>
                  </a:schemeClr>
                </a:solidFill>
                <a:latin typeface="Arial" pitchFamily="34" charset="0"/>
                <a:cs typeface="Arial" pitchFamily="34" charset="0"/>
              </a:rPr>
              <a:t>a</a:t>
            </a:r>
            <a:r>
              <a:rPr lang="en-US" sz="1200" dirty="0" smtClean="0">
                <a:solidFill>
                  <a:schemeClr val="bg1">
                    <a:lumMod val="50000"/>
                  </a:schemeClr>
                </a:solidFill>
                <a:latin typeface="Arial" pitchFamily="34" charset="0"/>
                <a:cs typeface="Arial" pitchFamily="34" charset="0"/>
              </a:rPr>
              <a:t>ddress)</a:t>
            </a:r>
            <a:endParaRPr lang="en-US" sz="1200" dirty="0">
              <a:solidFill>
                <a:schemeClr val="bg1">
                  <a:lumMod val="50000"/>
                </a:schemeClr>
              </a:solidFill>
              <a:latin typeface="Arial" pitchFamily="34" charset="0"/>
              <a:cs typeface="Arial" pitchFamily="34" charset="0"/>
            </a:endParaRPr>
          </a:p>
        </p:txBody>
      </p:sp>
      <p:cxnSp>
        <p:nvCxnSpPr>
          <p:cNvPr id="35" name="Straight Arrow Connector 34"/>
          <p:cNvCxnSpPr>
            <a:endCxn id="3" idx="2"/>
          </p:cNvCxnSpPr>
          <p:nvPr/>
        </p:nvCxnSpPr>
        <p:spPr>
          <a:xfrm flipV="1">
            <a:off x="5326847" y="2073768"/>
            <a:ext cx="1030085" cy="1287385"/>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sp>
        <p:nvSpPr>
          <p:cNvPr id="39" name="TextBox 38"/>
          <p:cNvSpPr txBox="1"/>
          <p:nvPr/>
        </p:nvSpPr>
        <p:spPr>
          <a:xfrm>
            <a:off x="4970501" y="2208898"/>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cxnSp>
        <p:nvCxnSpPr>
          <p:cNvPr id="41" name="Straight Arrow Connector 40"/>
          <p:cNvCxnSpPr/>
          <p:nvPr/>
        </p:nvCxnSpPr>
        <p:spPr>
          <a:xfrm flipV="1">
            <a:off x="5318820" y="2073768"/>
            <a:ext cx="891061" cy="1106688"/>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46" name="TextBox 45"/>
          <p:cNvSpPr txBox="1"/>
          <p:nvPr/>
        </p:nvSpPr>
        <p:spPr>
          <a:xfrm>
            <a:off x="5932066" y="2352201"/>
            <a:ext cx="833882"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1</a:t>
            </a:r>
            <a:endParaRPr lang="en-US" sz="1600" i="1" dirty="0">
              <a:latin typeface="Arial" pitchFamily="34" charset="0"/>
              <a:cs typeface="Arial" pitchFamily="34" charset="0"/>
            </a:endParaRPr>
          </a:p>
        </p:txBody>
      </p:sp>
      <p:cxnSp>
        <p:nvCxnSpPr>
          <p:cNvPr id="47" name="Straight Arrow Connector 46"/>
          <p:cNvCxnSpPr/>
          <p:nvPr/>
        </p:nvCxnSpPr>
        <p:spPr>
          <a:xfrm flipV="1">
            <a:off x="3467563" y="1873416"/>
            <a:ext cx="2016068" cy="811637"/>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cxnSp>
        <p:nvCxnSpPr>
          <p:cNvPr id="49" name="Straight Arrow Connector 48"/>
          <p:cNvCxnSpPr/>
          <p:nvPr/>
        </p:nvCxnSpPr>
        <p:spPr>
          <a:xfrm flipV="1">
            <a:off x="3305908" y="1754521"/>
            <a:ext cx="2169355" cy="884873"/>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54" name="TextBox 53"/>
          <p:cNvSpPr txBox="1"/>
          <p:nvPr/>
        </p:nvSpPr>
        <p:spPr>
          <a:xfrm>
            <a:off x="3827790" y="1649467"/>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sp>
        <p:nvSpPr>
          <p:cNvPr id="55" name="TextBox 54"/>
          <p:cNvSpPr txBox="1"/>
          <p:nvPr/>
        </p:nvSpPr>
        <p:spPr>
          <a:xfrm>
            <a:off x="4037668" y="2347006"/>
            <a:ext cx="833883"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5</a:t>
            </a:r>
            <a:endParaRPr lang="en-US" sz="1600" i="1" dirty="0">
              <a:latin typeface="Arial" pitchFamily="34" charset="0"/>
              <a:cs typeface="Arial" pitchFamily="34" charset="0"/>
            </a:endParaRPr>
          </a:p>
        </p:txBody>
      </p:sp>
      <p:sp>
        <p:nvSpPr>
          <p:cNvPr id="58" name="TextBox 57"/>
          <p:cNvSpPr txBox="1"/>
          <p:nvPr/>
        </p:nvSpPr>
        <p:spPr>
          <a:xfrm>
            <a:off x="7033845" y="2836363"/>
            <a:ext cx="1808704"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Low trust level of Seller Data access: </a:t>
            </a:r>
            <a:r>
              <a:rPr lang="en-US" sz="1200" b="1" dirty="0" smtClean="0">
                <a:solidFill>
                  <a:srgbClr val="FF0000"/>
                </a:solidFill>
                <a:latin typeface="Arial" pitchFamily="34" charset="0"/>
                <a:cs typeface="Arial" pitchFamily="34" charset="0"/>
              </a:rPr>
              <a:t>DENIED</a:t>
            </a:r>
            <a:endParaRPr lang="en-US" sz="1200" b="1" dirty="0">
              <a:solidFill>
                <a:srgbClr val="FF0000"/>
              </a:solidFill>
              <a:latin typeface="Arial" pitchFamily="34" charset="0"/>
              <a:cs typeface="Arial" pitchFamily="34" charset="0"/>
            </a:endParaRPr>
          </a:p>
        </p:txBody>
      </p:sp>
      <p:sp>
        <p:nvSpPr>
          <p:cNvPr id="32"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36</a:t>
            </a:fld>
            <a:endParaRPr lang="en-US" dirty="0"/>
          </a:p>
        </p:txBody>
      </p:sp>
    </p:spTree>
    <p:extLst>
      <p:ext uri="{BB962C8B-B14F-4D97-AF65-F5344CB8AC3E}">
        <p14:creationId xmlns:p14="http://schemas.microsoft.com/office/powerpoint/2010/main" val="31395953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2"/>
          <p:cNvSpPr>
            <a:spLocks noGrp="1"/>
          </p:cNvSpPr>
          <p:nvPr>
            <p:ph type="title"/>
          </p:nvPr>
        </p:nvSpPr>
        <p:spPr>
          <a:xfrm>
            <a:off x="300187" y="108434"/>
            <a:ext cx="8622221" cy="838201"/>
          </a:xfrm>
          <a:prstGeom prst="rect">
            <a:avLst/>
          </a:prstGeom>
        </p:spPr>
        <p:txBody>
          <a:bodyPr lIns="0" tIns="0" rIns="0" bIns="0">
            <a:noAutofit/>
          </a:bodyPr>
          <a:lstStyle/>
          <a:p>
            <a:pPr lvl="0">
              <a:defRPr sz="1800"/>
            </a:pPr>
            <a:r>
              <a:rPr lang="en-US" sz="4000" dirty="0" smtClean="0"/>
              <a:t>Data Dissemination under Tamper attack</a:t>
            </a:r>
            <a:endParaRPr lang="en-US" sz="4000" dirty="0"/>
          </a:p>
        </p:txBody>
      </p:sp>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Insurance’s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pic>
        <p:nvPicPr>
          <p:cNvPr id="26" name="Picture 2" descr="C:\Users\dulybysh\Downloads\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595" y="1423960"/>
            <a:ext cx="491298" cy="4912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221244" y="1175419"/>
            <a:ext cx="1812227"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Tampering attack on AB</a:t>
            </a:r>
            <a:endParaRPr lang="en-US" sz="1200" b="1" dirty="0" smtClean="0">
              <a:solidFill>
                <a:srgbClr val="FF0000"/>
              </a:solidFill>
              <a:latin typeface="Arial" pitchFamily="34" charset="0"/>
              <a:cs typeface="Arial" pitchFamily="34" charset="0"/>
            </a:endParaRPr>
          </a:p>
          <a:p>
            <a:r>
              <a:rPr lang="en-US" sz="1200" dirty="0" smtClean="0">
                <a:solidFill>
                  <a:srgbClr val="FF0000"/>
                </a:solidFill>
                <a:latin typeface="Arial" pitchFamily="34" charset="0"/>
                <a:cs typeface="Arial" pitchFamily="34" charset="0"/>
              </a:rPr>
              <a:t>Data access:</a:t>
            </a:r>
            <a:r>
              <a:rPr lang="en-US" sz="1200" b="1" dirty="0" smtClean="0">
                <a:solidFill>
                  <a:srgbClr val="FF0000"/>
                </a:solidFill>
                <a:latin typeface="Arial" pitchFamily="34" charset="0"/>
                <a:cs typeface="Arial" pitchFamily="34" charset="0"/>
              </a:rPr>
              <a:t> DENIED</a:t>
            </a:r>
            <a:endParaRPr lang="en-US" sz="1200" b="1" dirty="0">
              <a:solidFill>
                <a:srgbClr val="FF0000"/>
              </a:solidFill>
              <a:latin typeface="Arial" pitchFamily="34" charset="0"/>
              <a:cs typeface="Arial" pitchFamily="34" charset="0"/>
            </a:endParaRPr>
          </a:p>
        </p:txBody>
      </p:sp>
      <p:sp>
        <p:nvSpPr>
          <p:cNvPr id="28" name="Shape 416"/>
          <p:cNvSpPr/>
          <p:nvPr/>
        </p:nvSpPr>
        <p:spPr>
          <a:xfrm>
            <a:off x="5647882" y="1524440"/>
            <a:ext cx="1645920" cy="822960"/>
          </a:xfrm>
          <a:prstGeom prst="roundRect">
            <a:avLst>
              <a:gd name="adj" fmla="val 49268"/>
            </a:avLst>
          </a:prstGeom>
          <a:solidFill>
            <a:srgbClr val="7030A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Attacker’s</a:t>
            </a:r>
          </a:p>
          <a:p>
            <a:pPr lvl="0">
              <a:defRPr sz="1800">
                <a:effectLst/>
              </a:defRPr>
            </a:pPr>
            <a:r>
              <a:rPr lang="en-US" sz="1800" dirty="0" smtClean="0">
                <a:effectLst>
                  <a:outerShdw blurRad="25400" dist="23998" dir="2700000" rotWithShape="0">
                    <a:srgbClr val="000000">
                      <a:alpha val="31034"/>
                    </a:srgbClr>
                  </a:outerShdw>
                </a:effectLst>
              </a:rPr>
              <a:t>App</a:t>
            </a:r>
          </a:p>
        </p:txBody>
      </p:sp>
      <p:sp>
        <p:nvSpPr>
          <p:cNvPr id="29" name="Shape 416"/>
          <p:cNvSpPr/>
          <p:nvPr/>
        </p:nvSpPr>
        <p:spPr>
          <a:xfrm>
            <a:off x="1784146" y="1524885"/>
            <a:ext cx="1645920" cy="822960"/>
          </a:xfrm>
          <a:prstGeom prst="roundRect">
            <a:avLst>
              <a:gd name="adj" fmla="val 49268"/>
            </a:avLst>
          </a:prstGeom>
          <a:solidFill>
            <a:schemeClr val="accent1"/>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Paramedic’s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cxnSp>
        <p:nvCxnSpPr>
          <p:cNvPr id="30" name="Straight Arrow Connector 29"/>
          <p:cNvCxnSpPr/>
          <p:nvPr/>
        </p:nvCxnSpPr>
        <p:spPr>
          <a:xfrm>
            <a:off x="3277362" y="2250831"/>
            <a:ext cx="632293" cy="36306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1" name="Straight Arrow Connector 30"/>
          <p:cNvCxnSpPr/>
          <p:nvPr/>
        </p:nvCxnSpPr>
        <p:spPr>
          <a:xfrm flipH="1">
            <a:off x="5202094" y="2250831"/>
            <a:ext cx="610682" cy="35349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2" name="TextBox 31"/>
          <p:cNvSpPr txBox="1"/>
          <p:nvPr/>
        </p:nvSpPr>
        <p:spPr>
          <a:xfrm>
            <a:off x="4834850" y="1932714"/>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33" name="TextBox 32"/>
          <p:cNvSpPr txBox="1"/>
          <p:nvPr/>
        </p:nvSpPr>
        <p:spPr>
          <a:xfrm>
            <a:off x="3625027" y="1932278"/>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34"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37</a:t>
            </a:fld>
            <a:endParaRPr lang="en-US" dirty="0"/>
          </a:p>
        </p:txBody>
      </p:sp>
    </p:spTree>
    <p:extLst>
      <p:ext uri="{BB962C8B-B14F-4D97-AF65-F5344CB8AC3E}">
        <p14:creationId xmlns:p14="http://schemas.microsoft.com/office/powerpoint/2010/main" val="64089591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Context-Sensitive Data Disclosure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Perfect data dissemination not always desirable</a:t>
            </a:r>
          </a:p>
          <a:p>
            <a:pPr lvl="1"/>
            <a:r>
              <a:rPr lang="en-US" dirty="0" smtClean="0"/>
              <a:t>Example: Confidential business data shared within an office but not outside</a:t>
            </a:r>
          </a:p>
          <a:p>
            <a:r>
              <a:rPr lang="en-US" dirty="0" smtClean="0"/>
              <a:t>Context-sensitive AB evaporation</a:t>
            </a:r>
          </a:p>
          <a:p>
            <a:pPr lvl="1"/>
            <a:r>
              <a:rPr lang="en-US" dirty="0" smtClean="0"/>
              <a:t>AB evaporates in proportion to their “distance” from their owner</a:t>
            </a:r>
          </a:p>
          <a:p>
            <a:r>
              <a:rPr lang="en-US" dirty="0" smtClean="0"/>
              <a:t>“Closer” subscribers trusted more than “distant” ones</a:t>
            </a:r>
          </a:p>
          <a:p>
            <a:r>
              <a:rPr lang="en-US" dirty="0" smtClean="0"/>
              <a:t>Illegitimate disclosures more probable at less trusted “distant” guardians</a:t>
            </a:r>
          </a:p>
          <a:p>
            <a:r>
              <a:rPr lang="en-US" dirty="0" smtClean="0"/>
              <a:t>Different distance metrics</a:t>
            </a:r>
          </a:p>
          <a:p>
            <a:pPr lvl="1"/>
            <a:r>
              <a:rPr lang="en-US" dirty="0" smtClean="0"/>
              <a:t>Context-dependent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38</a:t>
            </a:fld>
            <a:endParaRPr lang="en-US"/>
          </a:p>
        </p:txBody>
      </p:sp>
    </p:spTree>
    <p:extLst>
      <p:ext uri="{BB962C8B-B14F-4D97-AF65-F5344CB8AC3E}">
        <p14:creationId xmlns:p14="http://schemas.microsoft.com/office/powerpoint/2010/main" val="9740297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Distance Metrics</a:t>
            </a:r>
            <a:endParaRPr lang="en-US" dirty="0"/>
          </a:p>
        </p:txBody>
      </p:sp>
      <p:sp>
        <p:nvSpPr>
          <p:cNvPr id="3" name="Content Placeholder 2"/>
          <p:cNvSpPr>
            <a:spLocks noGrp="1"/>
          </p:cNvSpPr>
          <p:nvPr>
            <p:ph idx="1"/>
          </p:nvPr>
        </p:nvSpPr>
        <p:spPr>
          <a:xfrm>
            <a:off x="396875" y="1504611"/>
            <a:ext cx="8229600" cy="4525963"/>
          </a:xfrm>
        </p:spPr>
        <p:txBody>
          <a:bodyPr>
            <a:normAutofit fontScale="77500" lnSpcReduction="20000"/>
          </a:bodyPr>
          <a:lstStyle/>
          <a:p>
            <a:pPr>
              <a:lnSpc>
                <a:spcPct val="80000"/>
              </a:lnSpc>
              <a:spcBef>
                <a:spcPct val="50000"/>
              </a:spcBef>
            </a:pPr>
            <a:r>
              <a:rPr lang="en-US" dirty="0" smtClean="0">
                <a:sym typeface="Symbol" charset="2"/>
              </a:rPr>
              <a:t>Examples of </a:t>
            </a:r>
            <a:r>
              <a:rPr lang="en-US" dirty="0" smtClean="0">
                <a:solidFill>
                  <a:schemeClr val="tx2"/>
                </a:solidFill>
                <a:sym typeface="Symbol" charset="2"/>
              </a:rPr>
              <a:t>one</a:t>
            </a:r>
            <a:r>
              <a:rPr lang="en-US" dirty="0" smtClean="0">
                <a:sym typeface="Symbol" charset="2"/>
              </a:rPr>
              <a:t>-dimensional distance metrics </a:t>
            </a:r>
          </a:p>
          <a:p>
            <a:pPr lvl="1">
              <a:lnSpc>
                <a:spcPct val="80000"/>
              </a:lnSpc>
              <a:spcBef>
                <a:spcPct val="40000"/>
              </a:spcBef>
            </a:pPr>
            <a:r>
              <a:rPr lang="en-US" sz="1800" dirty="0" smtClean="0">
                <a:ea typeface="ヒラギノ角ゴ Pro W3" charset="-128"/>
                <a:sym typeface="Symbol" charset="2"/>
              </a:rPr>
              <a:t>Distance ~ business type</a:t>
            </a:r>
          </a:p>
          <a:p>
            <a:pPr lvl="1">
              <a:lnSpc>
                <a:spcPct val="80000"/>
              </a:lnSpc>
              <a:spcBef>
                <a:spcPct val="40000"/>
              </a:spcBef>
            </a:pPr>
            <a:endParaRPr lang="en-US" sz="1800"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2">
              <a:lnSpc>
                <a:spcPct val="80000"/>
              </a:lnSpc>
            </a:pPr>
            <a:endParaRPr lang="en-US" dirty="0" smtClean="0">
              <a:ea typeface="ヒラギノ角ゴ Pro W3" charset="-128"/>
              <a:sym typeface="Symbol" charset="2"/>
            </a:endParaRPr>
          </a:p>
          <a:p>
            <a:pPr lvl="1">
              <a:lnSpc>
                <a:spcPct val="80000"/>
              </a:lnSpc>
              <a:spcBef>
                <a:spcPct val="100000"/>
              </a:spcBef>
            </a:pPr>
            <a:r>
              <a:rPr lang="en-US" sz="1800" dirty="0" smtClean="0">
                <a:ea typeface="ヒラギノ角ゴ Pro W3" charset="-128"/>
                <a:sym typeface="Symbol" charset="2"/>
              </a:rPr>
              <a:t>Distance ~ distrust level: more trusted entities are “closer”</a:t>
            </a:r>
          </a:p>
          <a:p>
            <a:pPr lvl="1">
              <a:lnSpc>
                <a:spcPct val="80000"/>
              </a:lnSpc>
              <a:spcBef>
                <a:spcPct val="100000"/>
              </a:spcBef>
            </a:pPr>
            <a:endParaRPr lang="en-US" sz="800" dirty="0" smtClean="0">
              <a:ea typeface="ヒラギノ角ゴ Pro W3" charset="-128"/>
              <a:sym typeface="Symbol" charset="2"/>
            </a:endParaRPr>
          </a:p>
          <a:p>
            <a:pPr>
              <a:lnSpc>
                <a:spcPct val="80000"/>
              </a:lnSpc>
              <a:spcBef>
                <a:spcPct val="50000"/>
              </a:spcBef>
            </a:pPr>
            <a:r>
              <a:rPr lang="en-US" dirty="0" smtClean="0">
                <a:solidFill>
                  <a:schemeClr val="tx2"/>
                </a:solidFill>
                <a:sym typeface="Symbol" charset="2"/>
              </a:rPr>
              <a:t>Multi</a:t>
            </a:r>
            <a:r>
              <a:rPr lang="en-US" dirty="0" smtClean="0">
                <a:sym typeface="Symbol" charset="2"/>
              </a:rPr>
              <a:t>-dimensional distance metrics</a:t>
            </a:r>
          </a:p>
          <a:p>
            <a:pPr lvl="1">
              <a:lnSpc>
                <a:spcPct val="80000"/>
              </a:lnSpc>
            </a:pPr>
            <a:r>
              <a:rPr lang="en-US" sz="1800" dirty="0" smtClean="0">
                <a:ea typeface="ヒラギノ角ゴ Pro W3" charset="-128"/>
              </a:rPr>
              <a:t>Security/reliability as one of dimensions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39</a:t>
            </a:fld>
            <a:endParaRPr lang="en-US"/>
          </a:p>
        </p:txBody>
      </p:sp>
      <p:grpSp>
        <p:nvGrpSpPr>
          <p:cNvPr id="6" name="Group 52"/>
          <p:cNvGrpSpPr>
            <a:grpSpLocks/>
          </p:cNvGrpSpPr>
          <p:nvPr/>
        </p:nvGrpSpPr>
        <p:grpSpPr bwMode="auto">
          <a:xfrm>
            <a:off x="0" y="2151063"/>
            <a:ext cx="9144000" cy="3024187"/>
            <a:chOff x="0" y="1355"/>
            <a:chExt cx="5760" cy="1905"/>
          </a:xfrm>
        </p:grpSpPr>
        <p:grpSp>
          <p:nvGrpSpPr>
            <p:cNvPr id="7" name="Group 50"/>
            <p:cNvGrpSpPr>
              <a:grpSpLocks/>
            </p:cNvGrpSpPr>
            <p:nvPr/>
          </p:nvGrpSpPr>
          <p:grpSpPr bwMode="auto">
            <a:xfrm>
              <a:off x="0" y="1355"/>
              <a:ext cx="5760" cy="1905"/>
              <a:chOff x="0" y="1400"/>
              <a:chExt cx="5760" cy="1905"/>
            </a:xfrm>
          </p:grpSpPr>
          <p:sp>
            <p:nvSpPr>
              <p:cNvPr id="9" name="Rectangle 49"/>
              <p:cNvSpPr>
                <a:spLocks noChangeArrowheads="1"/>
              </p:cNvSpPr>
              <p:nvPr/>
            </p:nvSpPr>
            <p:spPr bwMode="auto">
              <a:xfrm>
                <a:off x="0" y="1400"/>
                <a:ext cx="5760" cy="1905"/>
              </a:xfrm>
              <a:prstGeom prst="rect">
                <a:avLst/>
              </a:prstGeom>
              <a:solidFill>
                <a:srgbClr val="CCFFFF"/>
              </a:solidFill>
              <a:ln w="9525">
                <a:noFill/>
                <a:miter lim="800000"/>
                <a:headEnd/>
                <a:tailEnd/>
              </a:ln>
            </p:spPr>
            <p:txBody>
              <a:bodyPr wrap="none" anchor="ctr">
                <a:prstTxWarp prst="textNoShape">
                  <a:avLst/>
                </a:prstTxWarp>
              </a:bodyPr>
              <a:lstStyle/>
              <a:p>
                <a:endParaRPr lang="en-US"/>
              </a:p>
            </p:txBody>
          </p:sp>
          <p:grpSp>
            <p:nvGrpSpPr>
              <p:cNvPr id="10" name="Group 48"/>
              <p:cNvGrpSpPr>
                <a:grpSpLocks/>
              </p:cNvGrpSpPr>
              <p:nvPr/>
            </p:nvGrpSpPr>
            <p:grpSpPr bwMode="auto">
              <a:xfrm>
                <a:off x="364" y="1464"/>
                <a:ext cx="3442" cy="1820"/>
                <a:chOff x="364" y="1464"/>
                <a:chExt cx="3442" cy="1820"/>
              </a:xfrm>
            </p:grpSpPr>
            <p:sp>
              <p:nvSpPr>
                <p:cNvPr id="11" name="Text Box 36"/>
                <p:cNvSpPr txBox="1">
                  <a:spLocks noChangeArrowheads="1"/>
                </p:cNvSpPr>
                <p:nvPr/>
              </p:nvSpPr>
              <p:spPr bwMode="auto">
                <a:xfrm>
                  <a:off x="2646" y="3034"/>
                  <a:ext cx="522"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Insurance Company B</a:t>
                  </a:r>
                </a:p>
              </p:txBody>
            </p:sp>
            <p:pic>
              <p:nvPicPr>
                <p:cNvPr id="12" name="Picture 5"/>
                <p:cNvPicPr>
                  <a:picLocks noChangeAspect="1" noChangeArrowheads="1"/>
                </p:cNvPicPr>
                <p:nvPr/>
              </p:nvPicPr>
              <p:blipFill>
                <a:blip r:embed="rId2"/>
                <a:srcRect/>
                <a:stretch>
                  <a:fillRect/>
                </a:stretch>
              </p:blipFill>
              <p:spPr bwMode="auto">
                <a:xfrm>
                  <a:off x="400" y="2538"/>
                  <a:ext cx="336" cy="323"/>
                </a:xfrm>
                <a:prstGeom prst="rect">
                  <a:avLst/>
                </a:prstGeom>
                <a:noFill/>
                <a:ln w="9525">
                  <a:noFill/>
                  <a:miter lim="800000"/>
                  <a:headEnd/>
                  <a:tailEnd/>
                </a:ln>
              </p:spPr>
            </p:pic>
            <p:pic>
              <p:nvPicPr>
                <p:cNvPr id="13" name="Picture 6"/>
                <p:cNvPicPr>
                  <a:picLocks noChangeAspect="1" noChangeArrowheads="1"/>
                </p:cNvPicPr>
                <p:nvPr/>
              </p:nvPicPr>
              <p:blipFill>
                <a:blip r:embed="rId2"/>
                <a:srcRect/>
                <a:stretch>
                  <a:fillRect/>
                </a:stretch>
              </p:blipFill>
              <p:spPr bwMode="auto">
                <a:xfrm>
                  <a:off x="1840" y="1866"/>
                  <a:ext cx="528" cy="507"/>
                </a:xfrm>
                <a:prstGeom prst="rect">
                  <a:avLst/>
                </a:prstGeom>
                <a:noFill/>
                <a:ln w="9525">
                  <a:noFill/>
                  <a:miter lim="800000"/>
                  <a:headEnd/>
                  <a:tailEnd/>
                </a:ln>
              </p:spPr>
            </p:pic>
            <p:pic>
              <p:nvPicPr>
                <p:cNvPr id="14" name="Picture 7"/>
                <p:cNvPicPr>
                  <a:picLocks noChangeAspect="1" noChangeArrowheads="1"/>
                </p:cNvPicPr>
                <p:nvPr/>
              </p:nvPicPr>
              <p:blipFill>
                <a:blip r:embed="rId2"/>
                <a:srcRect/>
                <a:stretch>
                  <a:fillRect/>
                </a:stretch>
              </p:blipFill>
              <p:spPr bwMode="auto">
                <a:xfrm>
                  <a:off x="3424" y="2346"/>
                  <a:ext cx="336" cy="323"/>
                </a:xfrm>
                <a:prstGeom prst="rect">
                  <a:avLst/>
                </a:prstGeom>
                <a:noFill/>
                <a:ln w="9525">
                  <a:noFill/>
                  <a:miter lim="800000"/>
                  <a:headEnd/>
                  <a:tailEnd/>
                </a:ln>
              </p:spPr>
            </p:pic>
            <p:pic>
              <p:nvPicPr>
                <p:cNvPr id="15" name="Picture 9"/>
                <p:cNvPicPr>
                  <a:picLocks noChangeAspect="1" noChangeArrowheads="1"/>
                </p:cNvPicPr>
                <p:nvPr/>
              </p:nvPicPr>
              <p:blipFill>
                <a:blip r:embed="rId3"/>
                <a:srcRect/>
                <a:stretch>
                  <a:fillRect/>
                </a:stretch>
              </p:blipFill>
              <p:spPr bwMode="auto">
                <a:xfrm>
                  <a:off x="3136" y="1770"/>
                  <a:ext cx="308" cy="384"/>
                </a:xfrm>
                <a:prstGeom prst="rect">
                  <a:avLst/>
                </a:prstGeom>
                <a:noFill/>
                <a:ln w="9525">
                  <a:noFill/>
                  <a:miter lim="800000"/>
                  <a:headEnd/>
                  <a:tailEnd/>
                </a:ln>
              </p:spPr>
            </p:pic>
            <p:pic>
              <p:nvPicPr>
                <p:cNvPr id="16" name="Picture 10"/>
                <p:cNvPicPr>
                  <a:picLocks noChangeAspect="1" noChangeArrowheads="1"/>
                </p:cNvPicPr>
                <p:nvPr/>
              </p:nvPicPr>
              <p:blipFill>
                <a:blip r:embed="rId3"/>
                <a:srcRect/>
                <a:stretch>
                  <a:fillRect/>
                </a:stretch>
              </p:blipFill>
              <p:spPr bwMode="auto">
                <a:xfrm>
                  <a:off x="1216" y="1482"/>
                  <a:ext cx="308" cy="384"/>
                </a:xfrm>
                <a:prstGeom prst="rect">
                  <a:avLst/>
                </a:prstGeom>
                <a:noFill/>
                <a:ln w="9525">
                  <a:noFill/>
                  <a:miter lim="800000"/>
                  <a:headEnd/>
                  <a:tailEnd/>
                </a:ln>
              </p:spPr>
            </p:pic>
            <p:pic>
              <p:nvPicPr>
                <p:cNvPr id="17" name="Picture 11"/>
                <p:cNvPicPr>
                  <a:picLocks noChangeAspect="1" noChangeArrowheads="1"/>
                </p:cNvPicPr>
                <p:nvPr/>
              </p:nvPicPr>
              <p:blipFill>
                <a:blip r:embed="rId3"/>
                <a:srcRect/>
                <a:stretch>
                  <a:fillRect/>
                </a:stretch>
              </p:blipFill>
              <p:spPr bwMode="auto">
                <a:xfrm>
                  <a:off x="2704" y="2682"/>
                  <a:ext cx="308" cy="384"/>
                </a:xfrm>
                <a:prstGeom prst="rect">
                  <a:avLst/>
                </a:prstGeom>
                <a:noFill/>
                <a:ln w="9525">
                  <a:noFill/>
                  <a:miter lim="800000"/>
                  <a:headEnd/>
                  <a:tailEnd/>
                </a:ln>
              </p:spPr>
            </p:pic>
            <p:pic>
              <p:nvPicPr>
                <p:cNvPr id="18" name="Picture 13"/>
                <p:cNvPicPr>
                  <a:picLocks noChangeAspect="1" noChangeArrowheads="1"/>
                </p:cNvPicPr>
                <p:nvPr/>
              </p:nvPicPr>
              <p:blipFill>
                <a:blip r:embed="rId4"/>
                <a:srcRect/>
                <a:stretch>
                  <a:fillRect/>
                </a:stretch>
              </p:blipFill>
              <p:spPr bwMode="auto">
                <a:xfrm>
                  <a:off x="2602" y="1638"/>
                  <a:ext cx="384" cy="230"/>
                </a:xfrm>
                <a:prstGeom prst="rect">
                  <a:avLst/>
                </a:prstGeom>
                <a:noFill/>
                <a:ln w="9525">
                  <a:noFill/>
                  <a:miter lim="800000"/>
                  <a:headEnd/>
                  <a:tailEnd/>
                </a:ln>
              </p:spPr>
            </p:pic>
            <p:pic>
              <p:nvPicPr>
                <p:cNvPr id="19" name="Picture 15"/>
                <p:cNvPicPr>
                  <a:picLocks noChangeAspect="1" noChangeArrowheads="1"/>
                </p:cNvPicPr>
                <p:nvPr/>
              </p:nvPicPr>
              <p:blipFill>
                <a:blip r:embed="rId4"/>
                <a:srcRect/>
                <a:stretch>
                  <a:fillRect/>
                </a:stretch>
              </p:blipFill>
              <p:spPr bwMode="auto">
                <a:xfrm>
                  <a:off x="640" y="2106"/>
                  <a:ext cx="384" cy="230"/>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1600" y="2874"/>
                  <a:ext cx="384" cy="230"/>
                </a:xfrm>
                <a:prstGeom prst="rect">
                  <a:avLst/>
                </a:prstGeom>
                <a:noFill/>
                <a:ln w="9525">
                  <a:noFill/>
                  <a:miter lim="800000"/>
                  <a:headEnd/>
                  <a:tailEnd/>
                </a:ln>
              </p:spPr>
            </p:pic>
            <p:sp>
              <p:nvSpPr>
                <p:cNvPr id="21" name="Line 17"/>
                <p:cNvSpPr>
                  <a:spLocks noChangeShapeType="1"/>
                </p:cNvSpPr>
                <p:nvPr/>
              </p:nvSpPr>
              <p:spPr bwMode="auto">
                <a:xfrm>
                  <a:off x="1552" y="1866"/>
                  <a:ext cx="288" cy="192"/>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2" name="Line 18"/>
                <p:cNvSpPr>
                  <a:spLocks noChangeShapeType="1"/>
                </p:cNvSpPr>
                <p:nvPr/>
              </p:nvSpPr>
              <p:spPr bwMode="auto">
                <a:xfrm flipV="1">
                  <a:off x="744" y="2202"/>
                  <a:ext cx="1096" cy="528"/>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3" name="Line 19"/>
                <p:cNvSpPr>
                  <a:spLocks noChangeShapeType="1"/>
                </p:cNvSpPr>
                <p:nvPr/>
              </p:nvSpPr>
              <p:spPr bwMode="auto">
                <a:xfrm flipV="1">
                  <a:off x="1024" y="2154"/>
                  <a:ext cx="816" cy="48"/>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4" name="Line 20"/>
                <p:cNvSpPr>
                  <a:spLocks noChangeShapeType="1"/>
                </p:cNvSpPr>
                <p:nvPr/>
              </p:nvSpPr>
              <p:spPr bwMode="auto">
                <a:xfrm flipH="1">
                  <a:off x="1748" y="2326"/>
                  <a:ext cx="240" cy="528"/>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5" name="Line 21"/>
                <p:cNvSpPr>
                  <a:spLocks noChangeShapeType="1"/>
                </p:cNvSpPr>
                <p:nvPr/>
              </p:nvSpPr>
              <p:spPr bwMode="auto">
                <a:xfrm>
                  <a:off x="2272" y="2346"/>
                  <a:ext cx="476" cy="428"/>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6" name="Line 22"/>
                <p:cNvSpPr>
                  <a:spLocks noChangeShapeType="1"/>
                </p:cNvSpPr>
                <p:nvPr/>
              </p:nvSpPr>
              <p:spPr bwMode="auto">
                <a:xfrm flipV="1">
                  <a:off x="2320" y="1812"/>
                  <a:ext cx="258" cy="150"/>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7" name="Line 23"/>
                <p:cNvSpPr>
                  <a:spLocks noChangeShapeType="1"/>
                </p:cNvSpPr>
                <p:nvPr/>
              </p:nvSpPr>
              <p:spPr bwMode="auto">
                <a:xfrm flipV="1">
                  <a:off x="2320" y="2010"/>
                  <a:ext cx="816" cy="144"/>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8" name="Line 24"/>
                <p:cNvSpPr>
                  <a:spLocks noChangeShapeType="1"/>
                </p:cNvSpPr>
                <p:nvPr/>
              </p:nvSpPr>
              <p:spPr bwMode="auto">
                <a:xfrm>
                  <a:off x="2320" y="2298"/>
                  <a:ext cx="1084" cy="240"/>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29" name="Text Box 25"/>
                <p:cNvSpPr txBox="1">
                  <a:spLocks noChangeArrowheads="1"/>
                </p:cNvSpPr>
                <p:nvPr/>
              </p:nvSpPr>
              <p:spPr bwMode="auto">
                <a:xfrm>
                  <a:off x="1306" y="2034"/>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5</a:t>
                  </a:r>
                </a:p>
              </p:txBody>
            </p:sp>
            <p:sp>
              <p:nvSpPr>
                <p:cNvPr id="30" name="Text Box 26"/>
                <p:cNvSpPr txBox="1">
                  <a:spLocks noChangeArrowheads="1"/>
                </p:cNvSpPr>
                <p:nvPr/>
              </p:nvSpPr>
              <p:spPr bwMode="auto">
                <a:xfrm>
                  <a:off x="1174" y="2322"/>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1</a:t>
                  </a:r>
                </a:p>
              </p:txBody>
            </p:sp>
            <p:sp>
              <p:nvSpPr>
                <p:cNvPr id="31" name="Text Box 27"/>
                <p:cNvSpPr txBox="1">
                  <a:spLocks noChangeArrowheads="1"/>
                </p:cNvSpPr>
                <p:nvPr/>
              </p:nvSpPr>
              <p:spPr bwMode="auto">
                <a:xfrm>
                  <a:off x="1726" y="2508"/>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5</a:t>
                  </a:r>
                </a:p>
              </p:txBody>
            </p:sp>
            <p:sp>
              <p:nvSpPr>
                <p:cNvPr id="32" name="Text Box 28"/>
                <p:cNvSpPr txBox="1">
                  <a:spLocks noChangeArrowheads="1"/>
                </p:cNvSpPr>
                <p:nvPr/>
              </p:nvSpPr>
              <p:spPr bwMode="auto">
                <a:xfrm>
                  <a:off x="2332" y="1746"/>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5</a:t>
                  </a:r>
                </a:p>
              </p:txBody>
            </p:sp>
            <p:sp>
              <p:nvSpPr>
                <p:cNvPr id="33" name="Text Box 29"/>
                <p:cNvSpPr txBox="1">
                  <a:spLocks noChangeArrowheads="1"/>
                </p:cNvSpPr>
                <p:nvPr/>
              </p:nvSpPr>
              <p:spPr bwMode="auto">
                <a:xfrm>
                  <a:off x="2506" y="2454"/>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2</a:t>
                  </a:r>
                </a:p>
              </p:txBody>
            </p:sp>
            <p:sp>
              <p:nvSpPr>
                <p:cNvPr id="34" name="Text Box 30"/>
                <p:cNvSpPr txBox="1">
                  <a:spLocks noChangeArrowheads="1"/>
                </p:cNvSpPr>
                <p:nvPr/>
              </p:nvSpPr>
              <p:spPr bwMode="auto">
                <a:xfrm>
                  <a:off x="2692" y="1920"/>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2</a:t>
                  </a:r>
                </a:p>
              </p:txBody>
            </p:sp>
            <p:sp>
              <p:nvSpPr>
                <p:cNvPr id="35" name="Text Box 31"/>
                <p:cNvSpPr txBox="1">
                  <a:spLocks noChangeArrowheads="1"/>
                </p:cNvSpPr>
                <p:nvPr/>
              </p:nvSpPr>
              <p:spPr bwMode="auto">
                <a:xfrm>
                  <a:off x="2800" y="2262"/>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1</a:t>
                  </a:r>
                </a:p>
              </p:txBody>
            </p:sp>
            <p:sp>
              <p:nvSpPr>
                <p:cNvPr id="36" name="Text Box 33"/>
                <p:cNvSpPr txBox="1">
                  <a:spLocks noChangeArrowheads="1"/>
                </p:cNvSpPr>
                <p:nvPr/>
              </p:nvSpPr>
              <p:spPr bwMode="auto">
                <a:xfrm>
                  <a:off x="1624" y="1806"/>
                  <a:ext cx="150"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0">
                      <a:solidFill>
                        <a:schemeClr val="folHlink"/>
                      </a:solidFill>
                      <a:latin typeface="Tahoma" charset="0"/>
                    </a:rPr>
                    <a:t>2</a:t>
                  </a:r>
                </a:p>
              </p:txBody>
            </p:sp>
            <p:sp>
              <p:nvSpPr>
                <p:cNvPr id="37" name="Text Box 35"/>
                <p:cNvSpPr txBox="1">
                  <a:spLocks noChangeArrowheads="1"/>
                </p:cNvSpPr>
                <p:nvPr/>
              </p:nvSpPr>
              <p:spPr bwMode="auto">
                <a:xfrm>
                  <a:off x="1846" y="1494"/>
                  <a:ext cx="548" cy="40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0">
                      <a:solidFill>
                        <a:schemeClr val="hlink"/>
                      </a:solidFill>
                      <a:latin typeface="Tahoma" charset="0"/>
                    </a:rPr>
                    <a:t>Bank I -Original Guardian</a:t>
                  </a:r>
                </a:p>
              </p:txBody>
            </p:sp>
            <p:sp>
              <p:nvSpPr>
                <p:cNvPr id="38" name="Text Box 37"/>
                <p:cNvSpPr txBox="1">
                  <a:spLocks noChangeArrowheads="1"/>
                </p:cNvSpPr>
                <p:nvPr/>
              </p:nvSpPr>
              <p:spPr bwMode="auto">
                <a:xfrm>
                  <a:off x="730" y="1548"/>
                  <a:ext cx="534"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Insurance Company C</a:t>
                  </a:r>
                </a:p>
              </p:txBody>
            </p:sp>
            <p:sp>
              <p:nvSpPr>
                <p:cNvPr id="39" name="Text Box 38"/>
                <p:cNvSpPr txBox="1">
                  <a:spLocks noChangeArrowheads="1"/>
                </p:cNvSpPr>
                <p:nvPr/>
              </p:nvSpPr>
              <p:spPr bwMode="auto">
                <a:xfrm>
                  <a:off x="3026" y="2130"/>
                  <a:ext cx="612"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Insurance Company A</a:t>
                  </a:r>
                </a:p>
              </p:txBody>
            </p:sp>
            <p:sp>
              <p:nvSpPr>
                <p:cNvPr id="40" name="Text Box 39"/>
                <p:cNvSpPr txBox="1">
                  <a:spLocks noChangeArrowheads="1"/>
                </p:cNvSpPr>
                <p:nvPr/>
              </p:nvSpPr>
              <p:spPr bwMode="auto">
                <a:xfrm>
                  <a:off x="3398" y="2666"/>
                  <a:ext cx="408" cy="154"/>
                </a:xfrm>
                <a:prstGeom prst="rect">
                  <a:avLst/>
                </a:prstGeom>
                <a:noFill/>
                <a:ln w="9525">
                  <a:noFill/>
                  <a:miter lim="800000"/>
                  <a:headEnd/>
                  <a:tailEnd/>
                </a:ln>
              </p:spPr>
              <p:txBody>
                <a:bodyPr>
                  <a:prstTxWarp prst="textNoShape">
                    <a:avLst/>
                  </a:prstTxWarp>
                  <a:spAutoFit/>
                </a:bodyPr>
                <a:lstStyle/>
                <a:p>
                  <a:pPr>
                    <a:spcBef>
                      <a:spcPct val="50000"/>
                    </a:spcBef>
                  </a:pPr>
                  <a:r>
                    <a:rPr lang="en-US" sz="1000" b="0">
                      <a:solidFill>
                        <a:schemeClr val="folHlink"/>
                      </a:solidFill>
                      <a:latin typeface="Tahoma" charset="0"/>
                    </a:rPr>
                    <a:t>Bank II</a:t>
                  </a:r>
                </a:p>
              </p:txBody>
            </p:sp>
            <p:sp>
              <p:nvSpPr>
                <p:cNvPr id="41" name="Text Box 41"/>
                <p:cNvSpPr txBox="1">
                  <a:spLocks noChangeArrowheads="1"/>
                </p:cNvSpPr>
                <p:nvPr/>
              </p:nvSpPr>
              <p:spPr bwMode="auto">
                <a:xfrm>
                  <a:off x="364" y="2886"/>
                  <a:ext cx="408" cy="154"/>
                </a:xfrm>
                <a:prstGeom prst="rect">
                  <a:avLst/>
                </a:prstGeom>
                <a:noFill/>
                <a:ln w="9525">
                  <a:noFill/>
                  <a:miter lim="800000"/>
                  <a:headEnd/>
                  <a:tailEnd/>
                </a:ln>
              </p:spPr>
              <p:txBody>
                <a:bodyPr>
                  <a:prstTxWarp prst="textNoShape">
                    <a:avLst/>
                  </a:prstTxWarp>
                  <a:spAutoFit/>
                </a:bodyPr>
                <a:lstStyle/>
                <a:p>
                  <a:pPr>
                    <a:spcBef>
                      <a:spcPct val="50000"/>
                    </a:spcBef>
                  </a:pPr>
                  <a:r>
                    <a:rPr lang="en-US" sz="1000" b="0">
                      <a:solidFill>
                        <a:schemeClr val="folHlink"/>
                      </a:solidFill>
                      <a:latin typeface="Tahoma" charset="0"/>
                    </a:rPr>
                    <a:t>Bank III</a:t>
                  </a:r>
                </a:p>
              </p:txBody>
            </p:sp>
            <p:sp>
              <p:nvSpPr>
                <p:cNvPr id="42" name="Text Box 42"/>
                <p:cNvSpPr txBox="1">
                  <a:spLocks noChangeArrowheads="1"/>
                </p:cNvSpPr>
                <p:nvPr/>
              </p:nvSpPr>
              <p:spPr bwMode="auto">
                <a:xfrm>
                  <a:off x="2836" y="1464"/>
                  <a:ext cx="468"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Used Car Dealer 1</a:t>
                  </a:r>
                </a:p>
              </p:txBody>
            </p:sp>
            <p:sp>
              <p:nvSpPr>
                <p:cNvPr id="43" name="Text Box 43"/>
                <p:cNvSpPr txBox="1">
                  <a:spLocks noChangeArrowheads="1"/>
                </p:cNvSpPr>
                <p:nvPr/>
              </p:nvSpPr>
              <p:spPr bwMode="auto">
                <a:xfrm>
                  <a:off x="1856" y="2708"/>
                  <a:ext cx="468"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Used Car Dealer 2</a:t>
                  </a:r>
                </a:p>
              </p:txBody>
            </p:sp>
            <p:sp>
              <p:nvSpPr>
                <p:cNvPr id="44" name="Text Box 44"/>
                <p:cNvSpPr txBox="1">
                  <a:spLocks noChangeArrowheads="1"/>
                </p:cNvSpPr>
                <p:nvPr/>
              </p:nvSpPr>
              <p:spPr bwMode="auto">
                <a:xfrm>
                  <a:off x="574" y="1872"/>
                  <a:ext cx="468" cy="2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b="0">
                      <a:solidFill>
                        <a:schemeClr val="folHlink"/>
                      </a:solidFill>
                      <a:latin typeface="Tahoma" charset="0"/>
                    </a:rPr>
                    <a:t>Used Car Dealer 3</a:t>
                  </a:r>
                </a:p>
              </p:txBody>
            </p:sp>
          </p:grpSp>
        </p:grpSp>
        <p:sp>
          <p:nvSpPr>
            <p:cNvPr id="8" name="Text Box 45"/>
            <p:cNvSpPr txBox="1">
              <a:spLocks noChangeArrowheads="1"/>
            </p:cNvSpPr>
            <p:nvPr/>
          </p:nvSpPr>
          <p:spPr bwMode="auto">
            <a:xfrm>
              <a:off x="3907" y="1469"/>
              <a:ext cx="1780" cy="1398"/>
            </a:xfrm>
            <a:prstGeom prst="rect">
              <a:avLst/>
            </a:prstGeom>
            <a:noFill/>
            <a:ln w="9525">
              <a:noFill/>
              <a:miter lim="800000"/>
              <a:headEnd/>
              <a:tailEnd/>
            </a:ln>
          </p:spPr>
          <p:txBody>
            <a:bodyPr>
              <a:prstTxWarp prst="textNoShape">
                <a:avLst/>
              </a:prstTxWarp>
              <a:spAutoFit/>
            </a:bodyPr>
            <a:lstStyle/>
            <a:p>
              <a:pPr lvl="2"/>
              <a:r>
                <a:rPr lang="en-US" sz="1400" b="0">
                  <a:solidFill>
                    <a:schemeClr val="folHlink"/>
                  </a:solidFill>
                  <a:latin typeface="Tahoma" charset="0"/>
                </a:rPr>
                <a:t>If a bank is the original guardian, then:</a:t>
              </a:r>
            </a:p>
            <a:p>
              <a:pPr lvl="2"/>
              <a:r>
                <a:rPr lang="en-US" sz="1400" b="0">
                  <a:solidFill>
                    <a:schemeClr val="folHlink"/>
                  </a:solidFill>
                  <a:latin typeface="Tahoma" charset="0"/>
                </a:rPr>
                <a:t>-- any other </a:t>
              </a:r>
              <a:r>
                <a:rPr lang="en-US" sz="1400" b="0" i="1">
                  <a:solidFill>
                    <a:schemeClr val="folHlink"/>
                  </a:solidFill>
                  <a:latin typeface="Tahoma" charset="0"/>
                </a:rPr>
                <a:t>bank</a:t>
              </a:r>
              <a:r>
                <a:rPr lang="en-US" sz="1400" b="0">
                  <a:solidFill>
                    <a:schemeClr val="folHlink"/>
                  </a:solidFill>
                  <a:latin typeface="Tahoma" charset="0"/>
                </a:rPr>
                <a:t> is “closer” than any </a:t>
              </a:r>
              <a:r>
                <a:rPr lang="en-US" sz="1400" b="0" i="1">
                  <a:solidFill>
                    <a:schemeClr val="folHlink"/>
                  </a:solidFill>
                  <a:latin typeface="Tahoma" charset="0"/>
                </a:rPr>
                <a:t>insurance company</a:t>
              </a:r>
            </a:p>
            <a:p>
              <a:pPr lvl="2"/>
              <a:r>
                <a:rPr lang="en-US" sz="1400" b="0">
                  <a:solidFill>
                    <a:schemeClr val="folHlink"/>
                  </a:solidFill>
                  <a:latin typeface="Tahoma" charset="0"/>
                </a:rPr>
                <a:t>-- any </a:t>
              </a:r>
              <a:r>
                <a:rPr lang="en-US" sz="1400" b="0" i="1">
                  <a:solidFill>
                    <a:schemeClr val="folHlink"/>
                  </a:solidFill>
                  <a:latin typeface="Tahoma" charset="0"/>
                </a:rPr>
                <a:t>insurance company</a:t>
              </a:r>
              <a:r>
                <a:rPr lang="en-US" sz="1400" b="0">
                  <a:solidFill>
                    <a:schemeClr val="folHlink"/>
                  </a:solidFill>
                  <a:latin typeface="Tahoma" charset="0"/>
                </a:rPr>
                <a:t> is “closer” than any </a:t>
              </a:r>
              <a:r>
                <a:rPr lang="en-US" sz="1400" b="0" i="1">
                  <a:solidFill>
                    <a:schemeClr val="folHlink"/>
                  </a:solidFill>
                  <a:latin typeface="Tahoma" charset="0"/>
                </a:rPr>
                <a:t>used car dealer</a:t>
              </a:r>
            </a:p>
          </p:txBody>
        </p:sp>
      </p:grpSp>
    </p:spTree>
    <p:extLst>
      <p:ext uri="{BB962C8B-B14F-4D97-AF65-F5344CB8AC3E}">
        <p14:creationId xmlns:p14="http://schemas.microsoft.com/office/powerpoint/2010/main" val="3499925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normAutofit fontScale="90000"/>
          </a:bodyPr>
          <a:lstStyle/>
          <a:p>
            <a:r>
              <a:rPr lang="en-US" dirty="0" smtClean="0"/>
              <a:t>Monitoring-Based Approach for Adaptability &amp; Resiliency</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pPr marL="0" lvl="0" indent="0">
              <a:lnSpc>
                <a:spcPct val="80000"/>
              </a:lnSpc>
              <a:spcBef>
                <a:spcPts val="1500"/>
              </a:spcBef>
              <a:buNone/>
              <a:defRPr sz="1800"/>
            </a:pPr>
            <a:r>
              <a:rPr lang="en-US" sz="2400" dirty="0"/>
              <a:t>We propose a novel method of dealing with security problems in </a:t>
            </a:r>
            <a:r>
              <a:rPr lang="en-US" sz="2400" dirty="0" smtClean="0"/>
              <a:t>trusted &amp; untrusted cloud: </a:t>
            </a:r>
            <a:endParaRPr lang="en-US" sz="2400" dirty="0"/>
          </a:p>
          <a:p>
            <a:pPr marL="230187" indent="-227012">
              <a:lnSpc>
                <a:spcPct val="80000"/>
              </a:lnSpc>
              <a:defRPr sz="1800"/>
            </a:pPr>
            <a:r>
              <a:rPr lang="en-US" sz="2000" b="1" dirty="0"/>
              <a:t>Monitoring</a:t>
            </a:r>
            <a:r>
              <a:rPr lang="en-US" sz="2000" dirty="0"/>
              <a:t> all interactions among services in a domain</a:t>
            </a:r>
          </a:p>
          <a:p>
            <a:pPr marL="230187" indent="-227012">
              <a:lnSpc>
                <a:spcPct val="80000"/>
              </a:lnSpc>
              <a:defRPr sz="1800"/>
            </a:pPr>
            <a:r>
              <a:rPr lang="en-US" sz="2000" b="1" dirty="0"/>
              <a:t>Proactive </a:t>
            </a:r>
            <a:r>
              <a:rPr lang="en-US" sz="2000" dirty="0"/>
              <a:t>treatment of potentially </a:t>
            </a:r>
            <a:r>
              <a:rPr lang="en-US" sz="2000" b="1" dirty="0"/>
              <a:t>malicious</a:t>
            </a:r>
            <a:r>
              <a:rPr lang="en-US" sz="2000" dirty="0"/>
              <a:t> service invocations </a:t>
            </a:r>
          </a:p>
          <a:p>
            <a:pPr marL="230187" indent="-227012">
              <a:lnSpc>
                <a:spcPct val="80000"/>
              </a:lnSpc>
              <a:defRPr sz="1800"/>
            </a:pPr>
            <a:r>
              <a:rPr lang="en-US" sz="2000" b="1" dirty="0"/>
              <a:t>Dynamic trust management </a:t>
            </a:r>
            <a:r>
              <a:rPr lang="en-US" sz="2000" dirty="0"/>
              <a:t>of services in a domain</a:t>
            </a:r>
          </a:p>
          <a:p>
            <a:pPr marL="230187" indent="-227012">
              <a:lnSpc>
                <a:spcPct val="80000"/>
              </a:lnSpc>
              <a:defRPr sz="1800"/>
            </a:pPr>
            <a:r>
              <a:rPr lang="en-US" sz="2000" b="1" dirty="0"/>
              <a:t>Agile</a:t>
            </a:r>
            <a:r>
              <a:rPr lang="en-US" sz="2000" dirty="0"/>
              <a:t> and </a:t>
            </a:r>
            <a:r>
              <a:rPr lang="en-US" sz="2000" b="1" dirty="0"/>
              <a:t>resilient</a:t>
            </a:r>
            <a:r>
              <a:rPr lang="en-US" sz="2000" dirty="0"/>
              <a:t> </a:t>
            </a:r>
            <a:r>
              <a:rPr lang="en-US" sz="2000" b="1" dirty="0"/>
              <a:t>defense</a:t>
            </a:r>
            <a:r>
              <a:rPr lang="en-US" sz="2000" dirty="0"/>
              <a:t> mechanisms</a:t>
            </a:r>
          </a:p>
          <a:p>
            <a:pPr marL="684212" lvl="1" indent="-173037">
              <a:lnSpc>
                <a:spcPct val="80000"/>
              </a:lnSpc>
              <a:defRPr sz="1800"/>
            </a:pPr>
            <a:r>
              <a:rPr lang="en-US" sz="2000" dirty="0"/>
              <a:t>Ability to </a:t>
            </a:r>
            <a:r>
              <a:rPr lang="en-US" sz="2000" b="1" dirty="0"/>
              <a:t>detect </a:t>
            </a:r>
            <a:r>
              <a:rPr lang="en-US" sz="2000" dirty="0"/>
              <a:t>anomalies and </a:t>
            </a:r>
            <a:r>
              <a:rPr lang="en-US" sz="2000" b="1" dirty="0"/>
              <a:t>adapt</a:t>
            </a:r>
          </a:p>
          <a:p>
            <a:pPr marL="684212" lvl="1" indent="-173037">
              <a:lnSpc>
                <a:spcPct val="80000"/>
              </a:lnSpc>
              <a:defRPr sz="1800"/>
            </a:pPr>
            <a:r>
              <a:rPr lang="en-US" sz="2000" b="1" dirty="0"/>
              <a:t>Dynamic reconfiguration </a:t>
            </a:r>
            <a:r>
              <a:rPr lang="en-US" sz="2000" dirty="0"/>
              <a:t>of service compositions</a:t>
            </a:r>
          </a:p>
          <a:p>
            <a:pPr marL="230187" indent="-173037">
              <a:lnSpc>
                <a:spcPct val="80000"/>
              </a:lnSpc>
              <a:defRPr sz="1800"/>
            </a:pPr>
            <a:r>
              <a:rPr lang="en-US" sz="2000" b="1" dirty="0"/>
              <a:t>Privacy preservation </a:t>
            </a:r>
            <a:r>
              <a:rPr lang="en-US" sz="2000" dirty="0"/>
              <a:t>in service interactions</a:t>
            </a:r>
            <a:endParaRPr lang="en-US" sz="2400" dirty="0"/>
          </a:p>
          <a:p>
            <a:pPr marL="0" indent="0">
              <a:spcBef>
                <a:spcPts val="1500"/>
              </a:spcBef>
              <a:buNone/>
            </a:pPr>
            <a:r>
              <a:rPr lang="en-US" sz="2400" b="1" dirty="0" smtClean="0"/>
              <a:t>Benefits of the monitoring-based security solution:</a:t>
            </a:r>
          </a:p>
          <a:p>
            <a:pPr marL="230187" indent="-227012">
              <a:lnSpc>
                <a:spcPct val="80000"/>
              </a:lnSpc>
              <a:defRPr sz="1800"/>
            </a:pPr>
            <a:r>
              <a:rPr lang="en-US" sz="2000" dirty="0"/>
              <a:t>Provides </a:t>
            </a:r>
            <a:r>
              <a:rPr lang="en-US" sz="2000" b="1" dirty="0"/>
              <a:t>enforcement of security policies </a:t>
            </a:r>
            <a:r>
              <a:rPr lang="en-US" sz="2000" dirty="0"/>
              <a:t>in addition to auditing capability</a:t>
            </a:r>
          </a:p>
          <a:p>
            <a:pPr marL="230187" indent="-227012">
              <a:lnSpc>
                <a:spcPct val="80000"/>
              </a:lnSpc>
              <a:defRPr sz="1800"/>
            </a:pPr>
            <a:r>
              <a:rPr lang="en-US" sz="2000" dirty="0"/>
              <a:t>Offers a </a:t>
            </a:r>
            <a:r>
              <a:rPr lang="en-US" sz="2000" b="1" dirty="0"/>
              <a:t>proactive </a:t>
            </a:r>
            <a:r>
              <a:rPr lang="en-US" sz="2000" dirty="0"/>
              <a:t>security solution by </a:t>
            </a:r>
            <a:r>
              <a:rPr lang="en-US" sz="2000" b="1" dirty="0"/>
              <a:t>detecting anomalies </a:t>
            </a:r>
            <a:r>
              <a:rPr lang="en-US" sz="2000" dirty="0"/>
              <a:t>across individual service interactions and at the domain level </a:t>
            </a:r>
          </a:p>
          <a:p>
            <a:pPr marL="230187" indent="-227012">
              <a:lnSpc>
                <a:spcPct val="80000"/>
              </a:lnSpc>
              <a:defRPr sz="1800"/>
            </a:pPr>
            <a:r>
              <a:rPr lang="en-US" sz="2000" dirty="0"/>
              <a:t>Ensures </a:t>
            </a:r>
            <a:r>
              <a:rPr lang="en-US" sz="2000" b="1" dirty="0"/>
              <a:t>uninterrupted service </a:t>
            </a:r>
            <a:r>
              <a:rPr lang="en-US" sz="2000" dirty="0"/>
              <a:t>even under attacks and failures</a:t>
            </a:r>
          </a:p>
          <a:p>
            <a:pPr marL="230187" indent="-227012">
              <a:lnSpc>
                <a:spcPct val="80000"/>
              </a:lnSpc>
              <a:defRPr sz="1800"/>
            </a:pPr>
            <a:r>
              <a:rPr lang="en-US" sz="2000" dirty="0"/>
              <a:t>Provides a </a:t>
            </a:r>
            <a:r>
              <a:rPr lang="en-US" sz="2000" b="1" dirty="0"/>
              <a:t>transparent </a:t>
            </a:r>
            <a:r>
              <a:rPr lang="en-US" sz="2000" dirty="0"/>
              <a:t>mechanism for service monitoring that can be used in standard web service </a:t>
            </a:r>
            <a:r>
              <a:rPr lang="en-US" sz="2000" dirty="0" smtClean="0"/>
              <a:t>frameworks</a:t>
            </a:r>
            <a:endParaRPr lang="en-US" sz="2000" dirty="0"/>
          </a:p>
        </p:txBody>
      </p:sp>
    </p:spTree>
    <p:extLst>
      <p:ext uri="{BB962C8B-B14F-4D97-AF65-F5344CB8AC3E}">
        <p14:creationId xmlns:p14="http://schemas.microsoft.com/office/powerpoint/2010/main" val="339702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Controlled Data Distortion</a:t>
            </a:r>
            <a:endParaRPr lang="en-US" dirty="0"/>
          </a:p>
        </p:txBody>
      </p:sp>
      <p:sp>
        <p:nvSpPr>
          <p:cNvPr id="3" name="Content Placeholder 2"/>
          <p:cNvSpPr>
            <a:spLocks noGrp="1"/>
          </p:cNvSpPr>
          <p:nvPr>
            <p:ph idx="1"/>
          </p:nvPr>
        </p:nvSpPr>
        <p:spPr/>
        <p:txBody>
          <a:bodyPr/>
          <a:lstStyle/>
          <a:p>
            <a:pPr>
              <a:lnSpc>
                <a:spcPct val="80000"/>
              </a:lnSpc>
              <a:tabLst>
                <a:tab pos="1379538" algn="l"/>
                <a:tab pos="3892550" algn="l"/>
              </a:tabLst>
            </a:pPr>
            <a:r>
              <a:rPr lang="en-US" sz="2400" dirty="0" smtClean="0">
                <a:sym typeface="Symbol" charset="2"/>
              </a:rPr>
              <a:t>Distorted data reveal less, protects privacy</a:t>
            </a:r>
          </a:p>
          <a:p>
            <a:pPr>
              <a:lnSpc>
                <a:spcPct val="80000"/>
              </a:lnSpc>
              <a:tabLst>
                <a:tab pos="1379538" algn="l"/>
                <a:tab pos="3892550" algn="l"/>
              </a:tabLst>
            </a:pPr>
            <a:r>
              <a:rPr lang="en-US" sz="2400" dirty="0" smtClean="0">
                <a:sym typeface="Symbol" charset="2"/>
              </a:rPr>
              <a:t>Examples:</a:t>
            </a:r>
          </a:p>
          <a:p>
            <a:pPr marL="793750" lvl="1">
              <a:lnSpc>
                <a:spcPct val="80000"/>
              </a:lnSpc>
              <a:buNone/>
              <a:tabLst>
                <a:tab pos="1379538" algn="l"/>
                <a:tab pos="3892550" algn="l"/>
              </a:tabLst>
            </a:pP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accurate data</a:t>
            </a: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more and more distorted data</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40</a:t>
            </a:fld>
            <a:endParaRPr lang="en-US"/>
          </a:p>
        </p:txBody>
      </p:sp>
      <p:sp>
        <p:nvSpPr>
          <p:cNvPr id="6" name="Text Box 8"/>
          <p:cNvSpPr txBox="1">
            <a:spLocks noChangeArrowheads="1"/>
          </p:cNvSpPr>
          <p:nvPr/>
        </p:nvSpPr>
        <p:spPr bwMode="auto">
          <a:xfrm>
            <a:off x="798513" y="2397125"/>
            <a:ext cx="2032000" cy="2282825"/>
          </a:xfrm>
          <a:prstGeom prst="rect">
            <a:avLst/>
          </a:prstGeom>
          <a:noFill/>
          <a:ln w="9525">
            <a:noFill/>
            <a:miter lim="800000"/>
            <a:headEnd/>
            <a:tailEnd/>
          </a:ln>
        </p:spPr>
        <p:txBody>
          <a:bodyPr>
            <a:prstTxWarp prst="textNoShape">
              <a:avLst/>
            </a:prstTxWarp>
            <a:spAutoFit/>
          </a:bodyPr>
          <a:lstStyle/>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endParaRPr lang="en-US" sz="1200" b="0" dirty="0">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r>
              <a:rPr lang="en-US" sz="1200" b="0" dirty="0">
                <a:solidFill>
                  <a:schemeClr val="tx2"/>
                </a:solidFill>
                <a:latin typeface="Tahoma" charset="0"/>
                <a:sym typeface="Symbol" charset="2"/>
              </a:rPr>
              <a:t>[home address]</a:t>
            </a:r>
          </a:p>
          <a:p>
            <a:pPr marL="114300" lvl="1"/>
            <a:endParaRPr lang="en-US" sz="1200" b="0" dirty="0">
              <a:solidFill>
                <a:schemeClr val="tx2"/>
              </a:solidFill>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765-123-4567</a:t>
            </a:r>
          </a:p>
          <a:p>
            <a:pPr marL="114300" lvl="1"/>
            <a:r>
              <a:rPr lang="en-US" sz="1200" b="0" dirty="0">
                <a:solidFill>
                  <a:schemeClr val="tx2"/>
                </a:solidFill>
                <a:latin typeface="Tahoma" charset="0"/>
                <a:sym typeface="Symbol" charset="2"/>
              </a:rPr>
              <a:t>[home phone]</a:t>
            </a:r>
            <a:endParaRPr lang="en-US" sz="1200" b="0" dirty="0">
              <a:latin typeface="Tahoma" charset="0"/>
              <a:sym typeface="Symbol" charset="2"/>
            </a:endParaRPr>
          </a:p>
        </p:txBody>
      </p:sp>
      <p:sp>
        <p:nvSpPr>
          <p:cNvPr id="7" name="Text Box 9"/>
          <p:cNvSpPr txBox="1">
            <a:spLocks noChangeArrowheads="1"/>
          </p:cNvSpPr>
          <p:nvPr/>
        </p:nvSpPr>
        <p:spPr bwMode="auto">
          <a:xfrm>
            <a:off x="3365500" y="2397125"/>
            <a:ext cx="2047875" cy="2282825"/>
          </a:xfrm>
          <a:prstGeom prst="rect">
            <a:avLst/>
          </a:prstGeom>
          <a:noFill/>
          <a:ln w="9525">
            <a:noFill/>
            <a:miter lim="800000"/>
            <a:headEnd/>
            <a:tailEnd/>
          </a:ln>
        </p:spPr>
        <p:txBody>
          <a:bodyPr>
            <a:prstTxWarp prst="textNoShape">
              <a:avLst/>
            </a:prstTxWarp>
            <a:spAutoFit/>
          </a:bodyPr>
          <a:lstStyle/>
          <a:p>
            <a:pPr marL="169863" lvl="1"/>
            <a:endParaRPr lang="en-US" sz="1200" b="0">
              <a:latin typeface="Tahoma" charset="0"/>
              <a:sym typeface="Symbol" charset="2"/>
            </a:endParaRPr>
          </a:p>
          <a:p>
            <a:pPr marL="169863" lvl="1"/>
            <a:r>
              <a:rPr lang="en-US" sz="1200" b="0">
                <a:latin typeface="Tahoma" charset="0"/>
                <a:sym typeface="Symbol" charset="2"/>
              </a:rPr>
              <a:t>Salisbury Street</a:t>
            </a:r>
          </a:p>
          <a:p>
            <a:pPr marL="169863" lvl="1"/>
            <a:r>
              <a:rPr lang="en-US" sz="1200" b="0">
                <a:latin typeface="Tahoma" charset="0"/>
                <a:sym typeface="Symbol" charset="2"/>
              </a:rPr>
              <a:t>West Lafayette, IN</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250 N. University Street</a:t>
            </a:r>
          </a:p>
          <a:p>
            <a:pPr marL="169863" lvl="1"/>
            <a:r>
              <a:rPr lang="en-US" sz="1200" b="0">
                <a:latin typeface="Tahoma" charset="0"/>
                <a:sym typeface="Symbol" charset="2"/>
              </a:rPr>
              <a:t>West Lafayette, IN</a:t>
            </a:r>
          </a:p>
          <a:p>
            <a:pPr marL="169863" lvl="1"/>
            <a:r>
              <a:rPr lang="en-US" sz="1200" b="0">
                <a:solidFill>
                  <a:schemeClr val="tx2"/>
                </a:solidFill>
                <a:latin typeface="Tahoma" charset="0"/>
                <a:sym typeface="Symbol" charset="2"/>
              </a:rPr>
              <a:t>[office address]</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765-987-6543</a:t>
            </a:r>
          </a:p>
          <a:p>
            <a:pPr marL="169863" lvl="1"/>
            <a:r>
              <a:rPr lang="en-US" sz="1200" b="0">
                <a:solidFill>
                  <a:schemeClr val="tx2"/>
                </a:solidFill>
                <a:latin typeface="Tahoma" charset="0"/>
                <a:sym typeface="Symbol" charset="2"/>
              </a:rPr>
              <a:t>[office phone]</a:t>
            </a:r>
            <a:endParaRPr lang="en-US" sz="1200" b="0">
              <a:latin typeface="Tahoma" charset="0"/>
              <a:sym typeface="Symbol" charset="2"/>
            </a:endParaRPr>
          </a:p>
        </p:txBody>
      </p:sp>
      <p:sp>
        <p:nvSpPr>
          <p:cNvPr id="8" name="Text Box 10"/>
          <p:cNvSpPr txBox="1">
            <a:spLocks noChangeArrowheads="1"/>
          </p:cNvSpPr>
          <p:nvPr/>
        </p:nvSpPr>
        <p:spPr bwMode="auto">
          <a:xfrm>
            <a:off x="6189663" y="2397125"/>
            <a:ext cx="2511425" cy="2282825"/>
          </a:xfrm>
          <a:prstGeom prst="rect">
            <a:avLst/>
          </a:prstGeom>
          <a:noFill/>
          <a:ln w="9525">
            <a:noFill/>
            <a:miter lim="800000"/>
            <a:headEnd/>
            <a:tailEnd/>
          </a:ln>
        </p:spPr>
        <p:txBody>
          <a:bodyPr>
            <a:prstTxWarp prst="textNoShape">
              <a:avLst/>
            </a:prstTxWarp>
            <a:spAutoFit/>
          </a:bodyPr>
          <a:lstStyle/>
          <a:p>
            <a:pPr marL="338138" lvl="1"/>
            <a:r>
              <a:rPr lang="en-US" sz="1200" b="0">
                <a:latin typeface="Tahoma" charset="0"/>
                <a:sym typeface="Symbol" charset="2"/>
              </a:rPr>
              <a:t> </a:t>
            </a:r>
          </a:p>
          <a:p>
            <a:pPr marL="338138" lvl="1"/>
            <a:r>
              <a:rPr lang="en-US" sz="1200" b="0">
                <a:latin typeface="Tahoma" charset="0"/>
                <a:sym typeface="Symbol" charset="2"/>
              </a:rPr>
              <a:t>somewhere in</a:t>
            </a:r>
          </a:p>
          <a:p>
            <a:pPr marL="338138" lvl="1"/>
            <a:r>
              <a:rPr lang="en-US" sz="1200" b="0">
                <a:latin typeface="Tahoma" charset="0"/>
                <a:sym typeface="Symbol" charset="2"/>
              </a:rPr>
              <a:t>West Lafayette, IN</a:t>
            </a:r>
          </a:p>
          <a:p>
            <a:pPr marL="338138" lvl="1"/>
            <a:endParaRPr lang="en-US" sz="1200" b="0">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P.O. Box 1234</a:t>
            </a:r>
          </a:p>
          <a:p>
            <a:pPr marL="338138" lvl="1"/>
            <a:r>
              <a:rPr lang="en-US" sz="1200" b="0">
                <a:latin typeface="Tahoma" charset="0"/>
                <a:sym typeface="Symbol" charset="2"/>
              </a:rPr>
              <a:t>West Lafayette, IN</a:t>
            </a:r>
          </a:p>
          <a:p>
            <a:pPr marL="338138" lvl="1"/>
            <a:r>
              <a:rPr lang="en-US" sz="1200" b="0">
                <a:solidFill>
                  <a:schemeClr val="tx2"/>
                </a:solidFill>
                <a:latin typeface="Tahoma" charset="0"/>
                <a:sym typeface="Symbol" charset="2"/>
              </a:rPr>
              <a:t>[P.O. box]</a:t>
            </a:r>
          </a:p>
          <a:p>
            <a:pPr marL="338138" lvl="1"/>
            <a:endParaRPr lang="en-US" sz="1200" b="0">
              <a:solidFill>
                <a:schemeClr val="tx2"/>
              </a:solidFill>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765-987-4321</a:t>
            </a:r>
          </a:p>
          <a:p>
            <a:pPr marL="338138" lvl="1"/>
            <a:r>
              <a:rPr lang="en-US" sz="1200" b="0">
                <a:latin typeface="Tahoma" charset="0"/>
                <a:sym typeface="Symbol" charset="2"/>
              </a:rPr>
              <a:t> </a:t>
            </a:r>
            <a:r>
              <a:rPr lang="en-US" sz="1200" b="0">
                <a:solidFill>
                  <a:schemeClr val="tx2"/>
                </a:solidFill>
                <a:latin typeface="Tahoma" charset="0"/>
                <a:sym typeface="Symbol" charset="2"/>
              </a:rPr>
              <a:t>[office fax]</a:t>
            </a:r>
            <a:endParaRPr lang="en-US" sz="1200" b="0">
              <a:latin typeface="Tahoma" charset="0"/>
              <a:sym typeface="Symbol" charset="2"/>
            </a:endParaRPr>
          </a:p>
        </p:txBody>
      </p:sp>
      <p:pic>
        <p:nvPicPr>
          <p:cNvPr id="9" name="Picture 12"/>
          <p:cNvPicPr>
            <a:picLocks noChangeAspect="1" noChangeArrowheads="1"/>
          </p:cNvPicPr>
          <p:nvPr/>
        </p:nvPicPr>
        <p:blipFill>
          <a:blip r:embed="rId2"/>
          <a:srcRect/>
          <a:stretch>
            <a:fillRect/>
          </a:stretch>
        </p:blipFill>
        <p:spPr bwMode="auto">
          <a:xfrm>
            <a:off x="7410450" y="5111750"/>
            <a:ext cx="1069975" cy="969963"/>
          </a:xfrm>
          <a:prstGeom prst="rect">
            <a:avLst/>
          </a:prstGeom>
          <a:solidFill>
            <a:srgbClr val="CCFFFF"/>
          </a:solidFill>
          <a:ln w="9525">
            <a:noFill/>
            <a:miter lim="800000"/>
            <a:headEnd/>
            <a:tailEnd/>
          </a:ln>
        </p:spPr>
      </p:pic>
      <p:sp>
        <p:nvSpPr>
          <p:cNvPr id="10" name="Line 22"/>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1" name="Line 23"/>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2" name="Line 25"/>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3" name="Line 26"/>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4" name="Line 29"/>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5" name="Line 31"/>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6" name="Line 32"/>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7" name="Line 33"/>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8" name="Line 3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19" name="Picture 38"/>
          <p:cNvPicPr>
            <a:picLocks noChangeAspect="1" noChangeArrowheads="1"/>
          </p:cNvPicPr>
          <p:nvPr/>
        </p:nvPicPr>
        <p:blipFill>
          <a:blip r:embed="rId3"/>
          <a:srcRect/>
          <a:stretch>
            <a:fillRect/>
          </a:stretch>
        </p:blipFill>
        <p:spPr bwMode="auto">
          <a:xfrm>
            <a:off x="1093788" y="5111750"/>
            <a:ext cx="822325" cy="917575"/>
          </a:xfrm>
          <a:prstGeom prst="rect">
            <a:avLst/>
          </a:prstGeom>
          <a:noFill/>
          <a:ln w="9525">
            <a:noFill/>
            <a:miter lim="800000"/>
            <a:headEnd/>
            <a:tailEnd/>
          </a:ln>
        </p:spPr>
      </p:pic>
      <p:pic>
        <p:nvPicPr>
          <p:cNvPr id="20" name="Picture 41"/>
          <p:cNvPicPr>
            <a:picLocks noChangeAspect="1" noChangeArrowheads="1"/>
          </p:cNvPicPr>
          <p:nvPr/>
        </p:nvPicPr>
        <p:blipFill>
          <a:blip r:embed="rId4"/>
          <a:srcRect/>
          <a:stretch>
            <a:fillRect/>
          </a:stretch>
        </p:blipFill>
        <p:spPr bwMode="auto">
          <a:xfrm>
            <a:off x="4271963" y="5116513"/>
            <a:ext cx="931862" cy="915987"/>
          </a:xfrm>
          <a:prstGeom prst="rect">
            <a:avLst/>
          </a:prstGeom>
          <a:noFill/>
          <a:ln w="9525">
            <a:noFill/>
            <a:miter lim="800000"/>
            <a:headEnd/>
            <a:tailEnd/>
          </a:ln>
        </p:spPr>
      </p:pic>
      <p:sp>
        <p:nvSpPr>
          <p:cNvPr id="21" name="Line 44"/>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22" name="Picture 45"/>
          <p:cNvPicPr>
            <a:picLocks noChangeAspect="1" noChangeArrowheads="1"/>
          </p:cNvPicPr>
          <p:nvPr/>
        </p:nvPicPr>
        <p:blipFill>
          <a:blip r:embed="rId5"/>
          <a:srcRect/>
          <a:stretch>
            <a:fillRect/>
          </a:stretch>
        </p:blipFill>
        <p:spPr bwMode="auto">
          <a:xfrm>
            <a:off x="5926138" y="5118100"/>
            <a:ext cx="868362" cy="911225"/>
          </a:xfrm>
          <a:prstGeom prst="rect">
            <a:avLst/>
          </a:prstGeom>
          <a:noFill/>
          <a:ln w="9525">
            <a:noFill/>
            <a:miter lim="800000"/>
            <a:headEnd/>
            <a:tailEnd/>
          </a:ln>
        </p:spPr>
      </p:pic>
      <p:pic>
        <p:nvPicPr>
          <p:cNvPr id="23" name="Picture 46"/>
          <p:cNvPicPr>
            <a:picLocks noChangeAspect="1" noChangeArrowheads="1"/>
          </p:cNvPicPr>
          <p:nvPr/>
        </p:nvPicPr>
        <p:blipFill>
          <a:blip r:embed="rId6"/>
          <a:srcRect/>
          <a:stretch>
            <a:fillRect/>
          </a:stretch>
        </p:blipFill>
        <p:spPr bwMode="auto">
          <a:xfrm>
            <a:off x="2682875" y="5113338"/>
            <a:ext cx="841375" cy="914400"/>
          </a:xfrm>
          <a:prstGeom prst="rect">
            <a:avLst/>
          </a:prstGeom>
          <a:noFill/>
          <a:ln w="9525">
            <a:noFill/>
            <a:miter lim="800000"/>
            <a:headEnd/>
            <a:tailEnd/>
          </a:ln>
        </p:spPr>
      </p:pic>
    </p:spTree>
    <p:extLst>
      <p:ext uri="{BB962C8B-B14F-4D97-AF65-F5344CB8AC3E}">
        <p14:creationId xmlns:p14="http://schemas.microsoft.com/office/powerpoint/2010/main" val="4877541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4"/>
            <a:ext cx="8229600" cy="911542"/>
          </a:xfrm>
        </p:spPr>
        <p:txBody>
          <a:bodyPr>
            <a:normAutofit fontScale="90000"/>
          </a:bodyPr>
          <a:lstStyle/>
          <a:p>
            <a:r>
              <a:rPr lang="en-US" dirty="0" smtClean="0"/>
              <a:t/>
            </a:r>
            <a:br>
              <a:rPr lang="en-US" dirty="0" smtClean="0"/>
            </a:br>
            <a:r>
              <a:rPr lang="en-US" dirty="0" smtClean="0"/>
              <a:t>Example of Controlled Data Filtering of Electronic Healthcare Record (EHR)</a:t>
            </a:r>
            <a:br>
              <a:rPr lang="en-US" dirty="0" smtClean="0"/>
            </a:br>
            <a:endParaRPr lang="en-US" dirty="0"/>
          </a:p>
        </p:txBody>
      </p:sp>
      <p:sp>
        <p:nvSpPr>
          <p:cNvPr id="3" name="Content Placeholder 2"/>
          <p:cNvSpPr>
            <a:spLocks noGrp="1"/>
          </p:cNvSpPr>
          <p:nvPr>
            <p:ph idx="1"/>
          </p:nvPr>
        </p:nvSpPr>
        <p:spPr>
          <a:xfrm>
            <a:off x="304800" y="1186180"/>
            <a:ext cx="8712200" cy="3784963"/>
          </a:xfrm>
        </p:spPr>
        <p:txBody>
          <a:bodyPr/>
          <a:lstStyle/>
          <a:p>
            <a:pPr marL="0" indent="0">
              <a:buNone/>
            </a:pPr>
            <a:r>
              <a:rPr lang="en-US" sz="2400" dirty="0" smtClean="0"/>
              <a:t>EHRs stored in a database and filtered for different data consumers using SQL queries run in the AB’s VM</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41</a:t>
            </a:fld>
            <a:endParaRPr lang="en-US"/>
          </a:p>
        </p:txBody>
      </p:sp>
      <p:pic>
        <p:nvPicPr>
          <p:cNvPr id="9" name="Picture 3" descr="Screen shot 2010-09-14 at 2.04.49 PM.png"/>
          <p:cNvPicPr>
            <a:picLocks noChangeAspect="1"/>
          </p:cNvPicPr>
          <p:nvPr/>
        </p:nvPicPr>
        <p:blipFill>
          <a:blip r:embed="rId2" cstate="print"/>
          <a:srcRect/>
          <a:stretch>
            <a:fillRect/>
          </a:stretch>
        </p:blipFill>
        <p:spPr bwMode="auto">
          <a:xfrm>
            <a:off x="2641600" y="5188326"/>
            <a:ext cx="3606800" cy="1244600"/>
          </a:xfrm>
          <a:prstGeom prst="rect">
            <a:avLst/>
          </a:prstGeom>
          <a:noFill/>
          <a:ln w="9525">
            <a:noFill/>
            <a:miter lim="800000"/>
            <a:headEnd/>
            <a:tailEnd/>
          </a:ln>
        </p:spPr>
      </p:pic>
      <p:pic>
        <p:nvPicPr>
          <p:cNvPr id="10" name="Picture 4" descr="Screen shot 2010-09-14 at 2.05.58 PM.png"/>
          <p:cNvPicPr>
            <a:picLocks noChangeAspect="1"/>
          </p:cNvPicPr>
          <p:nvPr/>
        </p:nvPicPr>
        <p:blipFill>
          <a:blip r:embed="rId3" cstate="print"/>
          <a:srcRect/>
          <a:stretch>
            <a:fillRect/>
          </a:stretch>
        </p:blipFill>
        <p:spPr bwMode="auto">
          <a:xfrm>
            <a:off x="1930400" y="3613526"/>
            <a:ext cx="5308600" cy="1219200"/>
          </a:xfrm>
          <a:prstGeom prst="rect">
            <a:avLst/>
          </a:prstGeom>
          <a:noFill/>
          <a:ln w="9525">
            <a:noFill/>
            <a:miter lim="800000"/>
            <a:headEnd/>
            <a:tailEnd/>
          </a:ln>
        </p:spPr>
      </p:pic>
      <p:pic>
        <p:nvPicPr>
          <p:cNvPr id="11" name="Picture 5" descr="Screen shot 2010-09-14 at 2.02.07 PM.png"/>
          <p:cNvPicPr>
            <a:picLocks noChangeAspect="1"/>
          </p:cNvPicPr>
          <p:nvPr/>
        </p:nvPicPr>
        <p:blipFill>
          <a:blip r:embed="rId4" cstate="print"/>
          <a:srcRect/>
          <a:stretch>
            <a:fillRect/>
          </a:stretch>
        </p:blipFill>
        <p:spPr bwMode="auto">
          <a:xfrm>
            <a:off x="457200" y="1987926"/>
            <a:ext cx="8153400" cy="1244600"/>
          </a:xfrm>
          <a:prstGeom prst="rect">
            <a:avLst/>
          </a:prstGeom>
          <a:noFill/>
          <a:ln w="9525">
            <a:noFill/>
            <a:miter lim="800000"/>
            <a:headEnd/>
            <a:tailEnd/>
          </a:ln>
        </p:spPr>
      </p:pic>
      <p:sp>
        <p:nvSpPr>
          <p:cNvPr id="12" name="TextBox 6"/>
          <p:cNvSpPr txBox="1">
            <a:spLocks noChangeArrowheads="1"/>
          </p:cNvSpPr>
          <p:nvPr/>
        </p:nvSpPr>
        <p:spPr bwMode="auto">
          <a:xfrm>
            <a:off x="-74707" y="3137216"/>
            <a:ext cx="9278471" cy="369332"/>
          </a:xfrm>
          <a:prstGeom prst="rect">
            <a:avLst/>
          </a:prstGeom>
          <a:noFill/>
          <a:ln w="9525">
            <a:noFill/>
            <a:miter lim="800000"/>
            <a:headEnd/>
            <a:tailEnd/>
          </a:ln>
        </p:spPr>
        <p:txBody>
          <a:bodyPr wrap="square">
            <a:spAutoFit/>
          </a:bodyPr>
          <a:lstStyle/>
          <a:p>
            <a:pPr algn="ctr"/>
            <a:r>
              <a:rPr lang="en-US" dirty="0" smtClean="0"/>
              <a:t>a. Data consumer verified as doctor at the hospital </a:t>
            </a:r>
            <a:r>
              <a:rPr lang="en-US" dirty="0"/>
              <a:t>can get </a:t>
            </a:r>
            <a:r>
              <a:rPr lang="en-US" dirty="0" smtClean="0"/>
              <a:t>all patient </a:t>
            </a:r>
            <a:r>
              <a:rPr lang="en-US" dirty="0"/>
              <a:t>data</a:t>
            </a:r>
          </a:p>
        </p:txBody>
      </p:sp>
      <p:sp>
        <p:nvSpPr>
          <p:cNvPr id="13" name="TextBox 7"/>
          <p:cNvSpPr txBox="1">
            <a:spLocks noChangeArrowheads="1"/>
          </p:cNvSpPr>
          <p:nvPr/>
        </p:nvSpPr>
        <p:spPr bwMode="auto">
          <a:xfrm>
            <a:off x="2017049" y="4737476"/>
            <a:ext cx="5707530" cy="369332"/>
          </a:xfrm>
          <a:prstGeom prst="rect">
            <a:avLst/>
          </a:prstGeom>
          <a:noFill/>
          <a:ln w="9525">
            <a:noFill/>
            <a:miter lim="800000"/>
            <a:headEnd/>
            <a:tailEnd/>
          </a:ln>
        </p:spPr>
        <p:txBody>
          <a:bodyPr wrap="square">
            <a:spAutoFit/>
          </a:bodyPr>
          <a:lstStyle/>
          <a:p>
            <a:r>
              <a:rPr lang="en-US" dirty="0" smtClean="0">
                <a:solidFill>
                  <a:srgbClr val="000000"/>
                </a:solidFill>
              </a:rPr>
              <a:t>b. Hospital </a:t>
            </a:r>
            <a:r>
              <a:rPr lang="en-US" dirty="0">
                <a:solidFill>
                  <a:srgbClr val="000000"/>
                </a:solidFill>
              </a:rPr>
              <a:t>Receptionist gets filtered data</a:t>
            </a:r>
          </a:p>
        </p:txBody>
      </p:sp>
      <p:sp>
        <p:nvSpPr>
          <p:cNvPr id="14" name="TextBox 8"/>
          <p:cNvSpPr txBox="1">
            <a:spLocks noChangeArrowheads="1"/>
          </p:cNvSpPr>
          <p:nvPr/>
        </p:nvSpPr>
        <p:spPr bwMode="auto">
          <a:xfrm>
            <a:off x="2017048" y="6337616"/>
            <a:ext cx="6517351" cy="369332"/>
          </a:xfrm>
          <a:prstGeom prst="rect">
            <a:avLst/>
          </a:prstGeom>
          <a:noFill/>
          <a:ln w="9525">
            <a:noFill/>
            <a:miter lim="800000"/>
            <a:headEnd/>
            <a:tailEnd/>
          </a:ln>
        </p:spPr>
        <p:txBody>
          <a:bodyPr wrap="square">
            <a:spAutoFit/>
          </a:bodyPr>
          <a:lstStyle/>
          <a:p>
            <a:r>
              <a:rPr lang="en-US" dirty="0" smtClean="0">
                <a:solidFill>
                  <a:srgbClr val="000000"/>
                </a:solidFill>
              </a:rPr>
              <a:t>c. Insurance </a:t>
            </a:r>
            <a:r>
              <a:rPr lang="en-US" dirty="0">
                <a:solidFill>
                  <a:srgbClr val="000000"/>
                </a:solidFill>
              </a:rPr>
              <a:t>company gets only the minimal required data</a:t>
            </a:r>
          </a:p>
        </p:txBody>
      </p:sp>
    </p:spTree>
    <p:extLst>
      <p:ext uri="{BB962C8B-B14F-4D97-AF65-F5344CB8AC3E}">
        <p14:creationId xmlns:p14="http://schemas.microsoft.com/office/powerpoint/2010/main" val="2294557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98"/>
            <a:ext cx="8229600" cy="1143000"/>
          </a:xfrm>
        </p:spPr>
        <p:txBody>
          <a:bodyPr>
            <a:noAutofit/>
          </a:bodyPr>
          <a:lstStyle/>
          <a:p>
            <a:r>
              <a:rPr lang="en-US" sz="3200" dirty="0" smtClean="0"/>
              <a:t>Demo: Data Dissemination with AB in  Healthcare Scenario</a:t>
            </a:r>
            <a:endParaRPr lang="en-US" sz="3200" dirty="0"/>
          </a:p>
        </p:txBody>
      </p:sp>
      <p:sp>
        <p:nvSpPr>
          <p:cNvPr id="5" name="Rectangle 4"/>
          <p:cNvSpPr/>
          <p:nvPr/>
        </p:nvSpPr>
        <p:spPr>
          <a:xfrm>
            <a:off x="1128889" y="3105835"/>
            <a:ext cx="7210777" cy="1384995"/>
          </a:xfrm>
          <a:prstGeom prst="rect">
            <a:avLst/>
          </a:prstGeom>
        </p:spPr>
        <p:txBody>
          <a:bodyPr wrap="square">
            <a:spAutoFit/>
          </a:bodyPr>
          <a:lstStyle/>
          <a:p>
            <a:r>
              <a:rPr lang="it-IT" sz="2800" dirty="0">
                <a:hlinkClick r:id="rId2"/>
              </a:rPr>
              <a:t>https://dl.dropboxusercontent.com/u/3723150/AB-</a:t>
            </a:r>
            <a:r>
              <a:rPr lang="it-IT" sz="2800" dirty="0" smtClean="0">
                <a:hlinkClick r:id="rId2"/>
              </a:rPr>
              <a:t>Healthcare.mp4</a:t>
            </a:r>
            <a:endParaRPr lang="it-IT" sz="2800" dirty="0" smtClean="0"/>
          </a:p>
          <a:p>
            <a:endParaRPr lang="en-US" sz="2800" dirty="0"/>
          </a:p>
        </p:txBody>
      </p:sp>
    </p:spTree>
    <p:extLst>
      <p:ext uri="{BB962C8B-B14F-4D97-AF65-F5344CB8AC3E}">
        <p14:creationId xmlns:p14="http://schemas.microsoft.com/office/powerpoint/2010/main" val="35564363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893"/>
            <a:ext cx="8229600" cy="1143000"/>
          </a:xfrm>
        </p:spPr>
        <p:txBody>
          <a:bodyPr>
            <a:noAutofit/>
          </a:bodyPr>
          <a:lstStyle/>
          <a:p>
            <a:r>
              <a:rPr lang="en-US" sz="3200" dirty="0" smtClean="0"/>
              <a:t>Demo: Active Bundle created in secure browser for rescue mission</a:t>
            </a:r>
            <a:endParaRPr lang="en-US" sz="3200" dirty="0"/>
          </a:p>
        </p:txBody>
      </p:sp>
      <p:sp>
        <p:nvSpPr>
          <p:cNvPr id="3" name="Rectangle 2"/>
          <p:cNvSpPr/>
          <p:nvPr/>
        </p:nvSpPr>
        <p:spPr>
          <a:xfrm>
            <a:off x="1016000" y="3385333"/>
            <a:ext cx="7267222" cy="1077218"/>
          </a:xfrm>
          <a:prstGeom prst="rect">
            <a:avLst/>
          </a:prstGeom>
        </p:spPr>
        <p:txBody>
          <a:bodyPr wrap="square">
            <a:spAutoFit/>
          </a:bodyPr>
          <a:lstStyle/>
          <a:p>
            <a:r>
              <a:rPr lang="en-US" sz="3200" dirty="0">
                <a:hlinkClick r:id="rId2"/>
              </a:rPr>
              <a:t>https://dl.dropboxusercontent.com/u/3723150/AB</a:t>
            </a:r>
            <a:r>
              <a:rPr lang="en-US" sz="3200" dirty="0" smtClean="0">
                <a:hlinkClick r:id="rId2"/>
              </a:rPr>
              <a:t>-Secure.mp4</a:t>
            </a:r>
            <a:r>
              <a:rPr lang="en-US" sz="3200" dirty="0" smtClean="0"/>
              <a:t> </a:t>
            </a:r>
            <a:endParaRPr lang="en-US" sz="3200" dirty="0" smtClean="0"/>
          </a:p>
        </p:txBody>
      </p:sp>
    </p:spTree>
    <p:extLst>
      <p:ext uri="{BB962C8B-B14F-4D97-AF65-F5344CB8AC3E}">
        <p14:creationId xmlns:p14="http://schemas.microsoft.com/office/powerpoint/2010/main" val="40662753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109"/>
            <a:ext cx="8229600" cy="1143000"/>
          </a:xfrm>
        </p:spPr>
        <p:txBody>
          <a:bodyPr>
            <a:noAutofit/>
          </a:bodyPr>
          <a:lstStyle/>
          <a:p>
            <a:r>
              <a:rPr lang="en-US" sz="3200" dirty="0" smtClean="0"/>
              <a:t>Demo: Active Bundle created in insecure browser and sent to cloud</a:t>
            </a:r>
            <a:endParaRPr lang="en-US" sz="3200" dirty="0"/>
          </a:p>
        </p:txBody>
      </p:sp>
      <p:sp>
        <p:nvSpPr>
          <p:cNvPr id="5" name="Rectangle 4"/>
          <p:cNvSpPr/>
          <p:nvPr/>
        </p:nvSpPr>
        <p:spPr>
          <a:xfrm>
            <a:off x="1151467" y="3290501"/>
            <a:ext cx="7535333" cy="1569660"/>
          </a:xfrm>
          <a:prstGeom prst="rect">
            <a:avLst/>
          </a:prstGeom>
        </p:spPr>
        <p:txBody>
          <a:bodyPr wrap="square">
            <a:spAutoFit/>
          </a:bodyPr>
          <a:lstStyle/>
          <a:p>
            <a:r>
              <a:rPr lang="it-IT" sz="3200" dirty="0">
                <a:hlinkClick r:id="rId2"/>
              </a:rPr>
              <a:t>https://dl.dropboxusercontent.com/u/3723150/AB-</a:t>
            </a:r>
            <a:r>
              <a:rPr lang="it-IT" sz="3200" dirty="0" smtClean="0">
                <a:hlinkClick r:id="rId2"/>
              </a:rPr>
              <a:t>Insecure.mp4</a:t>
            </a:r>
            <a:endParaRPr lang="it-IT" sz="3200" dirty="0" smtClean="0"/>
          </a:p>
          <a:p>
            <a:endParaRPr lang="en-US" sz="3200" dirty="0"/>
          </a:p>
        </p:txBody>
      </p:sp>
    </p:spTree>
    <p:extLst>
      <p:ext uri="{BB962C8B-B14F-4D97-AF65-F5344CB8AC3E}">
        <p14:creationId xmlns:p14="http://schemas.microsoft.com/office/powerpoint/2010/main" val="29827273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225776"/>
            <a:ext cx="8686800" cy="523648"/>
          </a:xfrm>
        </p:spPr>
        <p:txBody>
          <a:bodyPr>
            <a:normAutofit/>
          </a:bodyPr>
          <a:lstStyle/>
          <a:p>
            <a:r>
              <a:rPr lang="en-US" sz="2800" dirty="0" smtClean="0"/>
              <a:t>Demo: P2P Secure Data Sharing in UAV Network</a:t>
            </a:r>
            <a:endParaRPr lang="en-US" sz="2800"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45</a:t>
            </a:fld>
            <a:endParaRPr lang="en-US"/>
          </a:p>
        </p:txBody>
      </p:sp>
      <p:sp>
        <p:nvSpPr>
          <p:cNvPr id="7" name="TextBox 6"/>
          <p:cNvSpPr txBox="1"/>
          <p:nvPr/>
        </p:nvSpPr>
        <p:spPr>
          <a:xfrm>
            <a:off x="326572" y="4417358"/>
            <a:ext cx="8420100" cy="1938992"/>
          </a:xfrm>
          <a:prstGeom prst="rect">
            <a:avLst/>
          </a:prstGeom>
          <a:noFill/>
        </p:spPr>
        <p:txBody>
          <a:bodyPr wrap="square" rtlCol="0">
            <a:spAutoFit/>
          </a:bodyPr>
          <a:lstStyle/>
          <a:p>
            <a:pPr marL="285750" indent="-285750">
              <a:buFont typeface="Arial"/>
              <a:buChar char="•"/>
            </a:pPr>
            <a:r>
              <a:rPr lang="en-US" sz="2000" dirty="0" smtClean="0">
                <a:latin typeface="Arial" pitchFamily="34" charset="0"/>
                <a:cs typeface="Arial" pitchFamily="34" charset="0"/>
              </a:rPr>
              <a:t>Each UAV creates active bundle with captured image data and trust-based dissemination policies</a:t>
            </a:r>
          </a:p>
          <a:p>
            <a:pPr marL="285750" indent="-285750">
              <a:buFont typeface="Arial"/>
              <a:buChar char="•"/>
            </a:pPr>
            <a:r>
              <a:rPr lang="en-US" sz="2000" dirty="0" smtClean="0">
                <a:latin typeface="Arial" pitchFamily="34" charset="0"/>
                <a:cs typeface="Arial" pitchFamily="34" charset="0"/>
              </a:rPr>
              <a:t>When active bundle is sent to a UAV, image data is filtered based on trust level</a:t>
            </a:r>
          </a:p>
          <a:p>
            <a:pPr marL="285750" indent="-285750">
              <a:buFont typeface="Arial"/>
              <a:buChar char="•"/>
            </a:pPr>
            <a:r>
              <a:rPr lang="en-US" sz="2000" dirty="0" smtClean="0">
                <a:latin typeface="Arial" pitchFamily="34" charset="0"/>
                <a:cs typeface="Arial" pitchFamily="34" charset="0"/>
              </a:rPr>
              <a:t>Trust levels of UAVs change based on context, distance, communication bandwidth </a:t>
            </a:r>
          </a:p>
        </p:txBody>
      </p:sp>
      <p:sp>
        <p:nvSpPr>
          <p:cNvPr id="5" name="Rectangle 4"/>
          <p:cNvSpPr/>
          <p:nvPr/>
        </p:nvSpPr>
        <p:spPr>
          <a:xfrm>
            <a:off x="1044222" y="2146280"/>
            <a:ext cx="7140222" cy="1200328"/>
          </a:xfrm>
          <a:prstGeom prst="rect">
            <a:avLst/>
          </a:prstGeom>
        </p:spPr>
        <p:txBody>
          <a:bodyPr wrap="square">
            <a:spAutoFit/>
          </a:bodyPr>
          <a:lstStyle/>
          <a:p>
            <a:r>
              <a:rPr lang="it-IT" sz="2400" dirty="0">
                <a:hlinkClick r:id="rId2"/>
              </a:rPr>
              <a:t>https://dl.dropboxusercontent.com/u/79651021/</a:t>
            </a:r>
            <a:r>
              <a:rPr lang="it-IT" sz="2400" dirty="0" smtClean="0">
                <a:hlinkClick r:id="rId2"/>
              </a:rPr>
              <a:t>UAVdemo.mp4</a:t>
            </a:r>
            <a:endParaRPr lang="it-IT" sz="2400" dirty="0" smtClean="0"/>
          </a:p>
          <a:p>
            <a:endParaRPr lang="en-US" sz="2400" dirty="0"/>
          </a:p>
        </p:txBody>
      </p:sp>
    </p:spTree>
    <p:extLst>
      <p:ext uri="{BB962C8B-B14F-4D97-AF65-F5344CB8AC3E}">
        <p14:creationId xmlns:p14="http://schemas.microsoft.com/office/powerpoint/2010/main" val="24623638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3894"/>
          </a:xfrm>
        </p:spPr>
        <p:txBody>
          <a:bodyPr>
            <a:normAutofit/>
          </a:bodyPr>
          <a:lstStyle/>
          <a:p>
            <a:r>
              <a:rPr lang="en-US" sz="3600"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46</a:t>
            </a:fld>
            <a:endParaRPr lang="en-US"/>
          </a:p>
        </p:txBody>
      </p:sp>
      <p:pic>
        <p:nvPicPr>
          <p:cNvPr id="6" name="Picture 5" descr="Screen Shot 2015-06-01 at 9.1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1155700"/>
            <a:ext cx="2946400" cy="2510357"/>
          </a:xfrm>
          <a:prstGeom prst="rect">
            <a:avLst/>
          </a:prstGeom>
        </p:spPr>
      </p:pic>
      <p:pic>
        <p:nvPicPr>
          <p:cNvPr id="7" name="Picture 6" descr="Screen Shot 2015-06-01 at 9.13.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4413250"/>
            <a:ext cx="2374900" cy="1987469"/>
          </a:xfrm>
          <a:prstGeom prst="rect">
            <a:avLst/>
          </a:prstGeom>
        </p:spPr>
      </p:pic>
      <p:pic>
        <p:nvPicPr>
          <p:cNvPr id="8" name="Picture 7" descr="Screen Shot 2015-06-01 at 9.1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500" y="4419600"/>
            <a:ext cx="2352297" cy="1993900"/>
          </a:xfrm>
          <a:prstGeom prst="rect">
            <a:avLst/>
          </a:prstGeom>
        </p:spPr>
      </p:pic>
      <p:pic>
        <p:nvPicPr>
          <p:cNvPr id="9" name="Picture 8" descr="Screen Shot 2015-06-01 at 9.16.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200" y="4419600"/>
            <a:ext cx="2349500" cy="1978257"/>
          </a:xfrm>
          <a:prstGeom prst="rect">
            <a:avLst/>
          </a:prstGeom>
        </p:spPr>
      </p:pic>
      <p:sp>
        <p:nvSpPr>
          <p:cNvPr id="10" name="TextBox 9"/>
          <p:cNvSpPr txBox="1"/>
          <p:nvPr/>
        </p:nvSpPr>
        <p:spPr>
          <a:xfrm>
            <a:off x="114300" y="11303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sp>
        <p:nvSpPr>
          <p:cNvPr id="11" name="TextBox 10"/>
          <p:cNvSpPr txBox="1"/>
          <p:nvPr/>
        </p:nvSpPr>
        <p:spPr>
          <a:xfrm>
            <a:off x="4961135" y="1130300"/>
            <a:ext cx="3955530"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2.5 &gt; trust ≥ 2.2 =&gt; blur level = 20</a:t>
            </a:r>
          </a:p>
          <a:p>
            <a:r>
              <a:rPr lang="en-US" dirty="0" smtClean="0">
                <a:latin typeface="Arial" pitchFamily="34" charset="0"/>
                <a:cs typeface="Arial" pitchFamily="34" charset="0"/>
              </a:rPr>
              <a:t>If   2.2 &gt; </a:t>
            </a:r>
            <a:r>
              <a:rPr lang="en-US" dirty="0">
                <a:latin typeface="Arial" pitchFamily="34" charset="0"/>
                <a:cs typeface="Arial" pitchFamily="34" charset="0"/>
              </a:rPr>
              <a:t>trust </a:t>
            </a:r>
            <a:r>
              <a:rPr lang="en-US" dirty="0" smtClean="0">
                <a:latin typeface="Arial" pitchFamily="34" charset="0"/>
                <a:cs typeface="Arial" pitchFamily="34" charset="0"/>
              </a:rPr>
              <a:t>≥ 2.0 =&gt; blur level = 40</a:t>
            </a:r>
          </a:p>
          <a:p>
            <a:r>
              <a:rPr lang="en-US" dirty="0" smtClean="0">
                <a:latin typeface="Arial" pitchFamily="34" charset="0"/>
                <a:cs typeface="Arial" pitchFamily="34" charset="0"/>
              </a:rPr>
              <a:t>If   2.0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blur level = </a:t>
            </a:r>
            <a:r>
              <a:rPr lang="en-US" dirty="0" smtClean="0">
                <a:latin typeface="Arial" pitchFamily="34" charset="0"/>
                <a:cs typeface="Arial" pitchFamily="34" charset="0"/>
              </a:rPr>
              <a:t>80</a:t>
            </a:r>
            <a:endParaRPr lang="en-US" dirty="0">
              <a:latin typeface="Arial" pitchFamily="34" charset="0"/>
              <a:cs typeface="Arial" pitchFamily="34" charset="0"/>
            </a:endParaRPr>
          </a:p>
        </p:txBody>
      </p:sp>
      <p:cxnSp>
        <p:nvCxnSpPr>
          <p:cNvPr id="13" name="Straight Arrow Connector 12"/>
          <p:cNvCxnSpPr>
            <a:stCxn id="6" idx="2"/>
            <a:endCxn id="7" idx="0"/>
          </p:cNvCxnSpPr>
          <p:nvPr/>
        </p:nvCxnSpPr>
        <p:spPr>
          <a:xfrm flipH="1">
            <a:off x="1517650" y="3666057"/>
            <a:ext cx="1695450" cy="7471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a:off x="3213100" y="3666057"/>
            <a:ext cx="1328549"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9" idx="0"/>
          </p:cNvCxnSpPr>
          <p:nvPr/>
        </p:nvCxnSpPr>
        <p:spPr>
          <a:xfrm>
            <a:off x="3213100" y="3666057"/>
            <a:ext cx="4387850"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77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22" name="TextBox 21"/>
          <p:cNvSpPr txBox="1"/>
          <p:nvPr/>
        </p:nvSpPr>
        <p:spPr>
          <a:xfrm>
            <a:off x="27813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2.1</a:t>
            </a:r>
            <a:endParaRPr lang="en-US" dirty="0">
              <a:latin typeface="Arial" pitchFamily="34" charset="0"/>
              <a:cs typeface="Arial" pitchFamily="34" charset="0"/>
            </a:endParaRPr>
          </a:p>
        </p:txBody>
      </p:sp>
      <p:sp>
        <p:nvSpPr>
          <p:cNvPr id="23" name="TextBox 22"/>
          <p:cNvSpPr txBox="1"/>
          <p:nvPr/>
        </p:nvSpPr>
        <p:spPr>
          <a:xfrm>
            <a:off x="65659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1.5</a:t>
            </a:r>
            <a:endParaRPr lang="en-US" dirty="0">
              <a:latin typeface="Arial" pitchFamily="34" charset="0"/>
              <a:cs typeface="Arial" pitchFamily="34" charset="0"/>
            </a:endParaRPr>
          </a:p>
        </p:txBody>
      </p:sp>
    </p:spTree>
    <p:extLst>
      <p:ext uri="{BB962C8B-B14F-4D97-AF65-F5344CB8AC3E}">
        <p14:creationId xmlns:p14="http://schemas.microsoft.com/office/powerpoint/2010/main" val="12220618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20" y="-48876"/>
            <a:ext cx="8229600" cy="1143000"/>
          </a:xfrm>
        </p:spPr>
        <p:txBody>
          <a:bodyPr>
            <a:normAutofit/>
          </a:bodyPr>
          <a:lstStyle/>
          <a:p>
            <a:r>
              <a:rPr lang="en-US" sz="3600"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47</a:t>
            </a:fld>
            <a:endParaRPr lang="en-US"/>
          </a:p>
        </p:txBody>
      </p:sp>
      <p:sp>
        <p:nvSpPr>
          <p:cNvPr id="10" name="TextBox 9"/>
          <p:cNvSpPr txBox="1"/>
          <p:nvPr/>
        </p:nvSpPr>
        <p:spPr>
          <a:xfrm>
            <a:off x="50800" y="12700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cxnSp>
        <p:nvCxnSpPr>
          <p:cNvPr id="11" name="Straight Arrow Connector 10"/>
          <p:cNvCxnSpPr/>
          <p:nvPr/>
        </p:nvCxnSpPr>
        <p:spPr>
          <a:xfrm flipH="1">
            <a:off x="1543050" y="3138157"/>
            <a:ext cx="1870075"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3125" y="3138157"/>
            <a:ext cx="1168400"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13125" y="3138157"/>
            <a:ext cx="4192034"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2535" y="1219200"/>
            <a:ext cx="4457433"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context = emergency =&gt; contrast = 0.4</a:t>
            </a:r>
          </a:p>
          <a:p>
            <a:r>
              <a:rPr lang="en-US" dirty="0" smtClean="0">
                <a:latin typeface="Arial" pitchFamily="34" charset="0"/>
                <a:cs typeface="Arial" pitchFamily="34" charset="0"/>
              </a:rPr>
              <a:t>If   2.5 &gt; </a:t>
            </a:r>
            <a:r>
              <a:rPr lang="en-US" dirty="0">
                <a:latin typeface="Arial" pitchFamily="34" charset="0"/>
                <a:cs typeface="Arial" pitchFamily="34" charset="0"/>
              </a:rPr>
              <a:t>trust </a:t>
            </a:r>
            <a:r>
              <a:rPr lang="en-US" dirty="0" smtClean="0">
                <a:latin typeface="Arial" pitchFamily="34" charset="0"/>
                <a:cs typeface="Arial" pitchFamily="34" charset="0"/>
              </a:rPr>
              <a:t>≥ 2.2 =&gt; contrast = 0.2</a:t>
            </a:r>
          </a:p>
          <a:p>
            <a:r>
              <a:rPr lang="en-US" dirty="0" smtClean="0">
                <a:latin typeface="Arial" pitchFamily="34" charset="0"/>
                <a:cs typeface="Arial" pitchFamily="34" charset="0"/>
              </a:rPr>
              <a:t>If   1.8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contrast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0.1</a:t>
            </a:r>
            <a:endParaRPr lang="en-US" dirty="0">
              <a:latin typeface="Arial" pitchFamily="34" charset="0"/>
              <a:cs typeface="Arial" pitchFamily="34" charset="0"/>
            </a:endParaRPr>
          </a:p>
        </p:txBody>
      </p:sp>
      <p:pic>
        <p:nvPicPr>
          <p:cNvPr id="28" name="Picture 27" descr="aerial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187450"/>
            <a:ext cx="3028950" cy="1944656"/>
          </a:xfrm>
          <a:prstGeom prst="rect">
            <a:avLst/>
          </a:prstGeom>
        </p:spPr>
      </p:pic>
      <p:pic>
        <p:nvPicPr>
          <p:cNvPr id="29" name="Picture 28" descr="saved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4686300"/>
            <a:ext cx="2514600" cy="1598428"/>
          </a:xfrm>
          <a:prstGeom prst="rect">
            <a:avLst/>
          </a:prstGeom>
        </p:spPr>
      </p:pic>
      <p:pic>
        <p:nvPicPr>
          <p:cNvPr id="30" name="Picture 29" descr="saved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99" y="4679950"/>
            <a:ext cx="2551699" cy="1644650"/>
          </a:xfrm>
          <a:prstGeom prst="rect">
            <a:avLst/>
          </a:prstGeom>
        </p:spPr>
      </p:pic>
      <p:pic>
        <p:nvPicPr>
          <p:cNvPr id="31" name="Picture 30" descr="save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0" y="4679951"/>
            <a:ext cx="2531918" cy="1619250"/>
          </a:xfrm>
          <a:prstGeom prst="rect">
            <a:avLst/>
          </a:prstGeom>
        </p:spPr>
      </p:pic>
      <p:sp>
        <p:nvSpPr>
          <p:cNvPr id="32" name="TextBox 31"/>
          <p:cNvSpPr txBox="1"/>
          <p:nvPr/>
        </p:nvSpPr>
        <p:spPr>
          <a:xfrm>
            <a:off x="25400" y="3492500"/>
            <a:ext cx="2339102" cy="646331"/>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2.0</a:t>
            </a:r>
          </a:p>
          <a:p>
            <a:r>
              <a:rPr lang="en-US" dirty="0">
                <a:latin typeface="Arial" pitchFamily="34" charset="0"/>
                <a:cs typeface="Arial" pitchFamily="34" charset="0"/>
              </a:rPr>
              <a:t>c</a:t>
            </a:r>
            <a:r>
              <a:rPr lang="en-US" dirty="0" smtClean="0">
                <a:latin typeface="Arial" pitchFamily="34" charset="0"/>
                <a:cs typeface="Arial" pitchFamily="34" charset="0"/>
              </a:rPr>
              <a:t>ontext = emergency</a:t>
            </a:r>
            <a:endParaRPr lang="en-US" dirty="0">
              <a:latin typeface="Arial" pitchFamily="34" charset="0"/>
              <a:cs typeface="Arial" pitchFamily="34" charset="0"/>
            </a:endParaRPr>
          </a:p>
        </p:txBody>
      </p:sp>
      <p:sp>
        <p:nvSpPr>
          <p:cNvPr id="33" name="TextBox 32"/>
          <p:cNvSpPr txBox="1"/>
          <p:nvPr/>
        </p:nvSpPr>
        <p:spPr>
          <a:xfrm>
            <a:off x="2857500" y="37973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34" name="TextBox 33"/>
          <p:cNvSpPr txBox="1"/>
          <p:nvPr/>
        </p:nvSpPr>
        <p:spPr>
          <a:xfrm>
            <a:off x="5905500" y="37846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1.7</a:t>
            </a:r>
            <a:endParaRPr lang="en-US" dirty="0">
              <a:latin typeface="Arial" pitchFamily="34" charset="0"/>
              <a:cs typeface="Arial" pitchFamily="34" charset="0"/>
            </a:endParaRPr>
          </a:p>
        </p:txBody>
      </p:sp>
    </p:spTree>
    <p:extLst>
      <p:ext uri="{BB962C8B-B14F-4D97-AF65-F5344CB8AC3E}">
        <p14:creationId xmlns:p14="http://schemas.microsoft.com/office/powerpoint/2010/main" val="13387230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 Attack Resilience</a:t>
            </a:r>
            <a:endParaRPr lang="en-US" dirty="0"/>
          </a:p>
        </p:txBody>
      </p:sp>
      <p:sp>
        <p:nvSpPr>
          <p:cNvPr id="3" name="Text Placeholder 2"/>
          <p:cNvSpPr>
            <a:spLocks noGrp="1"/>
          </p:cNvSpPr>
          <p:nvPr>
            <p:ph type="body" idx="1"/>
          </p:nvPr>
        </p:nvSpPr>
        <p:spPr>
          <a:xfrm>
            <a:off x="304800" y="1402080"/>
            <a:ext cx="8382000" cy="4968091"/>
          </a:xfrm>
        </p:spPr>
        <p:txBody>
          <a:bodyPr>
            <a:normAutofit lnSpcReduction="10000"/>
          </a:bodyPr>
          <a:lstStyle/>
          <a:p>
            <a:r>
              <a:rPr lang="en-US" sz="2800" dirty="0" smtClean="0"/>
              <a:t>Type of attacks on the framework</a:t>
            </a:r>
            <a:endParaRPr lang="en-US" sz="1600" dirty="0" smtClean="0"/>
          </a:p>
          <a:p>
            <a:pPr lvl="1"/>
            <a:r>
              <a:rPr lang="en-US" sz="2400" dirty="0" smtClean="0"/>
              <a:t>Repudiation attack</a:t>
            </a:r>
          </a:p>
          <a:p>
            <a:pPr lvl="2"/>
            <a:r>
              <a:rPr lang="en-US" sz="2000" dirty="0" smtClean="0"/>
              <a:t>Attacker sends a malicious AB</a:t>
            </a:r>
          </a:p>
          <a:p>
            <a:pPr lvl="1"/>
            <a:r>
              <a:rPr lang="en-US" sz="2400" dirty="0" smtClean="0"/>
              <a:t>Man in the middle attack during AB transfer</a:t>
            </a:r>
          </a:p>
          <a:p>
            <a:pPr lvl="2"/>
            <a:r>
              <a:rPr lang="en-US" sz="2000" dirty="0" smtClean="0"/>
              <a:t>Attacker intercepts the AB and tries to gain unauthorized access</a:t>
            </a:r>
          </a:p>
          <a:p>
            <a:pPr lvl="1"/>
            <a:r>
              <a:rPr lang="en-US" sz="2400" dirty="0" smtClean="0"/>
              <a:t>Man in the middle attack during AB-Service interaction</a:t>
            </a:r>
          </a:p>
          <a:p>
            <a:pPr lvl="2"/>
            <a:r>
              <a:rPr lang="en-US" sz="2000" dirty="0" smtClean="0"/>
              <a:t>Attacker eavesdrops and alters the communication to gain unauthorized access</a:t>
            </a:r>
          </a:p>
          <a:p>
            <a:pPr lvl="1"/>
            <a:r>
              <a:rPr lang="en-US" sz="2400" dirty="0" smtClean="0"/>
              <a:t>Tamper attack</a:t>
            </a:r>
          </a:p>
          <a:p>
            <a:pPr lvl="2"/>
            <a:r>
              <a:rPr lang="en-US" sz="2000" dirty="0" smtClean="0"/>
              <a:t>Attacker compromises the AB by modifying its policies and code</a:t>
            </a:r>
          </a:p>
          <a:p>
            <a:pPr lvl="1"/>
            <a:r>
              <a:rPr lang="en-US" sz="2400" dirty="0" smtClean="0"/>
              <a:t>Execution Hijack attack</a:t>
            </a:r>
          </a:p>
          <a:p>
            <a:pPr lvl="2"/>
            <a:r>
              <a:rPr lang="en-US" sz="2000" dirty="0" smtClean="0"/>
              <a:t>Attacker reverse engineers the execution control flow of AB to gain unauthorized access</a:t>
            </a:r>
          </a:p>
          <a:p>
            <a:pPr lvl="1"/>
            <a:endParaRPr lang="en-US" sz="2400" dirty="0" smtClean="0"/>
          </a:p>
          <a:p>
            <a:pPr lvl="1"/>
            <a:endParaRPr lang="en-US" sz="2400" dirty="0" smtClean="0"/>
          </a:p>
        </p:txBody>
      </p:sp>
      <p:sp>
        <p:nvSpPr>
          <p:cNvPr id="5"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48</a:t>
            </a:fld>
            <a:endParaRPr lang="en-US" dirty="0"/>
          </a:p>
        </p:txBody>
      </p:sp>
    </p:spTree>
    <p:extLst>
      <p:ext uri="{BB962C8B-B14F-4D97-AF65-F5344CB8AC3E}">
        <p14:creationId xmlns:p14="http://schemas.microsoft.com/office/powerpoint/2010/main" val="373295036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 Attack Resilience</a:t>
            </a:r>
            <a:endParaRPr lang="en-US" dirty="0"/>
          </a:p>
        </p:txBody>
      </p:sp>
      <p:sp>
        <p:nvSpPr>
          <p:cNvPr id="3" name="Text Placeholder 2"/>
          <p:cNvSpPr>
            <a:spLocks noGrp="1"/>
          </p:cNvSpPr>
          <p:nvPr>
            <p:ph type="body" idx="1"/>
          </p:nvPr>
        </p:nvSpPr>
        <p:spPr>
          <a:xfrm>
            <a:off x="304800" y="1402080"/>
            <a:ext cx="8382000" cy="4968091"/>
          </a:xfrm>
        </p:spPr>
        <p:txBody>
          <a:bodyPr>
            <a:normAutofit fontScale="62500" lnSpcReduction="20000"/>
          </a:bodyPr>
          <a:lstStyle/>
          <a:p>
            <a:r>
              <a:rPr lang="en-US" sz="3429" dirty="0" smtClean="0"/>
              <a:t>Trusting the AB and its execution</a:t>
            </a:r>
          </a:p>
          <a:p>
            <a:pPr lvl="1"/>
            <a:r>
              <a:rPr lang="en-US" dirty="0" smtClean="0"/>
              <a:t>Digital signatures to validate the authenticity and integrity of AB</a:t>
            </a:r>
          </a:p>
          <a:p>
            <a:pPr lvl="1"/>
            <a:r>
              <a:rPr lang="en-US" dirty="0" smtClean="0"/>
              <a:t>Isolated execution of AB using containers e.g. </a:t>
            </a:r>
            <a:r>
              <a:rPr lang="en-US" dirty="0" err="1" smtClean="0"/>
              <a:t>Docker</a:t>
            </a:r>
            <a:endParaRPr lang="en-US" dirty="0" smtClean="0"/>
          </a:p>
          <a:p>
            <a:pPr lvl="1"/>
            <a:r>
              <a:rPr lang="en-US" dirty="0" smtClean="0"/>
              <a:t>Cloud-based execution</a:t>
            </a:r>
          </a:p>
          <a:p>
            <a:r>
              <a:rPr lang="en-US" sz="3429" dirty="0" smtClean="0"/>
              <a:t>Protecting AB against attacks</a:t>
            </a:r>
          </a:p>
          <a:p>
            <a:pPr lvl="1"/>
            <a:r>
              <a:rPr lang="en-US" dirty="0" smtClean="0"/>
              <a:t>Secure communication e.g. HTTPS</a:t>
            </a:r>
          </a:p>
          <a:p>
            <a:pPr lvl="2"/>
            <a:r>
              <a:rPr lang="en-US" sz="2560" dirty="0" smtClean="0"/>
              <a:t>During AB transfer </a:t>
            </a:r>
          </a:p>
          <a:p>
            <a:pPr lvl="2"/>
            <a:r>
              <a:rPr lang="en-US" sz="2560" dirty="0" smtClean="0"/>
              <a:t>During AB-Service interaction (</a:t>
            </a:r>
            <a:r>
              <a:rPr lang="en-US" sz="2560" dirty="0" err="1" smtClean="0">
                <a:latin typeface="Courier New"/>
                <a:cs typeface="Courier New"/>
              </a:rPr>
              <a:t>getSecureValue</a:t>
            </a:r>
            <a:r>
              <a:rPr lang="en-US" sz="2560" dirty="0" smtClean="0">
                <a:latin typeface="Courier New"/>
                <a:cs typeface="Courier New"/>
              </a:rPr>
              <a:t>()</a:t>
            </a:r>
            <a:r>
              <a:rPr lang="en-US" sz="2560" dirty="0" smtClean="0"/>
              <a:t> method)</a:t>
            </a:r>
          </a:p>
          <a:p>
            <a:pPr lvl="1"/>
            <a:r>
              <a:rPr lang="en-US" dirty="0" smtClean="0"/>
              <a:t>Tamper resistant code (code integrity checks)</a:t>
            </a:r>
          </a:p>
          <a:p>
            <a:pPr lvl="2"/>
            <a:r>
              <a:rPr lang="en-US" sz="2560" dirty="0" smtClean="0"/>
              <a:t>Correct secret key generation only in case of correct execution</a:t>
            </a:r>
          </a:p>
          <a:p>
            <a:pPr lvl="1"/>
            <a:r>
              <a:rPr lang="en-US" dirty="0" smtClean="0"/>
              <a:t>Execution Hijack Avoidance</a:t>
            </a:r>
          </a:p>
          <a:p>
            <a:pPr lvl="2"/>
            <a:r>
              <a:rPr lang="en-US" sz="2560" dirty="0" smtClean="0"/>
              <a:t>Use of type safe language e.g. Java</a:t>
            </a:r>
          </a:p>
          <a:p>
            <a:pPr lvl="2"/>
            <a:r>
              <a:rPr lang="en-US" sz="2560" dirty="0" smtClean="0"/>
              <a:t>Digitally signed code in AB JAR file</a:t>
            </a:r>
          </a:p>
          <a:p>
            <a:pPr lvl="3"/>
            <a:r>
              <a:rPr lang="en-US" sz="2160" dirty="0" smtClean="0"/>
              <a:t>JVM validates signatures at runtime and prevents execution of malicious code</a:t>
            </a:r>
          </a:p>
          <a:p>
            <a:pPr lvl="2"/>
            <a:r>
              <a:rPr lang="en-US" sz="2560" dirty="0" smtClean="0"/>
              <a:t>Secure hardware based execution (e.g. TPM, Encrypted write protected memory)</a:t>
            </a:r>
          </a:p>
          <a:p>
            <a:pPr lvl="1"/>
            <a:r>
              <a:rPr lang="en-US" dirty="0" smtClean="0"/>
              <a:t>Cloud-based execution</a:t>
            </a:r>
          </a:p>
          <a:p>
            <a:pPr lvl="2"/>
            <a:r>
              <a:rPr lang="en-US" sz="2560" dirty="0" smtClean="0"/>
              <a:t>Third party code execution platform that does not broker any data or policies</a:t>
            </a:r>
          </a:p>
        </p:txBody>
      </p:sp>
      <p:sp>
        <p:nvSpPr>
          <p:cNvPr id="5"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49</a:t>
            </a:fld>
            <a:endParaRPr lang="en-US" dirty="0"/>
          </a:p>
        </p:txBody>
      </p:sp>
    </p:spTree>
    <p:extLst>
      <p:ext uri="{BB962C8B-B14F-4D97-AF65-F5344CB8AC3E}">
        <p14:creationId xmlns:p14="http://schemas.microsoft.com/office/powerpoint/2010/main" val="16632000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51"/>
            <a:ext cx="8229600" cy="1143000"/>
          </a:xfrm>
        </p:spPr>
        <p:txBody>
          <a:bodyPr>
            <a:normAutofit/>
          </a:bodyPr>
          <a:lstStyle/>
          <a:p>
            <a:r>
              <a:rPr lang="en-US" sz="3600" dirty="0" smtClean="0"/>
              <a:t>Distributed Service Monitoring Approach</a:t>
            </a:r>
            <a:endParaRPr lang="en-US" sz="3600" dirty="0"/>
          </a:p>
        </p:txBody>
      </p:sp>
      <p:pic>
        <p:nvPicPr>
          <p:cNvPr id="4" name="Picture 3"/>
          <p:cNvPicPr>
            <a:picLocks noChangeAspect="1"/>
          </p:cNvPicPr>
          <p:nvPr/>
        </p:nvPicPr>
        <p:blipFill>
          <a:blip r:embed="rId2"/>
          <a:stretch>
            <a:fillRect/>
          </a:stretch>
        </p:blipFill>
        <p:spPr>
          <a:xfrm>
            <a:off x="1334981" y="873347"/>
            <a:ext cx="6502738" cy="3559555"/>
          </a:xfrm>
          <a:prstGeom prst="rect">
            <a:avLst/>
          </a:prstGeom>
        </p:spPr>
      </p:pic>
      <p:sp>
        <p:nvSpPr>
          <p:cNvPr id="5" name="Rectangle 4"/>
          <p:cNvSpPr/>
          <p:nvPr/>
        </p:nvSpPr>
        <p:spPr>
          <a:xfrm>
            <a:off x="598718" y="4643123"/>
            <a:ext cx="8218714" cy="2062103"/>
          </a:xfrm>
          <a:prstGeom prst="rect">
            <a:avLst/>
          </a:prstGeom>
        </p:spPr>
        <p:txBody>
          <a:bodyPr wrap="square">
            <a:spAutoFit/>
          </a:bodyPr>
          <a:lstStyle/>
          <a:p>
            <a:pPr marL="285750" indent="-285750">
              <a:buFont typeface="Arial"/>
              <a:buChar char="•"/>
            </a:pPr>
            <a:r>
              <a:rPr lang="en-US" sz="1600" dirty="0" smtClean="0"/>
              <a:t>Service monitor intercepts all client-service/service-service interactions.</a:t>
            </a:r>
          </a:p>
          <a:p>
            <a:pPr marL="285750" indent="-285750">
              <a:buFont typeface="Arial"/>
              <a:buChar char="•"/>
            </a:pPr>
            <a:r>
              <a:rPr lang="en-US" sz="1600" dirty="0" smtClean="0"/>
              <a:t>The </a:t>
            </a:r>
            <a:r>
              <a:rPr lang="en-US" sz="1600" dirty="0"/>
              <a:t>approach aims to provide a unified security architecture for </a:t>
            </a:r>
            <a:r>
              <a:rPr lang="en-US" sz="1600" dirty="0" smtClean="0"/>
              <a:t>SOA </a:t>
            </a:r>
            <a:r>
              <a:rPr lang="en-US" sz="1600" dirty="0"/>
              <a:t>and </a:t>
            </a:r>
            <a:r>
              <a:rPr lang="en-US" sz="1600" dirty="0" smtClean="0"/>
              <a:t>cloud by </a:t>
            </a:r>
            <a:r>
              <a:rPr lang="en-US" sz="1600" dirty="0"/>
              <a:t>integrating components </a:t>
            </a:r>
            <a:r>
              <a:rPr lang="en-US" sz="1600" dirty="0" smtClean="0"/>
              <a:t>for: </a:t>
            </a:r>
            <a:endParaRPr lang="en-US" sz="1600" dirty="0"/>
          </a:p>
          <a:p>
            <a:pPr marL="742950" lvl="1" indent="-285750">
              <a:buFont typeface="Arial"/>
              <a:buChar char="•"/>
            </a:pPr>
            <a:r>
              <a:rPr lang="en-US" sz="1600" i="1" dirty="0"/>
              <a:t>S</a:t>
            </a:r>
            <a:r>
              <a:rPr lang="en-US" sz="1600" i="1" dirty="0" smtClean="0"/>
              <a:t>ervice trust management</a:t>
            </a:r>
            <a:endParaRPr lang="en-US" sz="1600" dirty="0"/>
          </a:p>
          <a:p>
            <a:pPr marL="742950" lvl="1" indent="-285750">
              <a:buFont typeface="Arial"/>
              <a:buChar char="•"/>
            </a:pPr>
            <a:r>
              <a:rPr lang="en-US" sz="1600" i="1" dirty="0"/>
              <a:t>I</a:t>
            </a:r>
            <a:r>
              <a:rPr lang="en-US" sz="1600" i="1" dirty="0" smtClean="0"/>
              <a:t>nteraction authorization </a:t>
            </a:r>
            <a:r>
              <a:rPr lang="en-US" sz="1600" dirty="0" smtClean="0"/>
              <a:t>between different services</a:t>
            </a:r>
          </a:p>
          <a:p>
            <a:pPr marL="742950" lvl="1" indent="-285750">
              <a:buFont typeface="Arial"/>
              <a:buChar char="•"/>
            </a:pPr>
            <a:r>
              <a:rPr lang="en-US" sz="1600" i="1" dirty="0">
                <a:solidFill>
                  <a:srgbClr val="000000"/>
                </a:solidFill>
              </a:rPr>
              <a:t>A</a:t>
            </a:r>
            <a:r>
              <a:rPr lang="en-US" sz="1600" i="1" dirty="0" smtClean="0">
                <a:solidFill>
                  <a:srgbClr val="000000"/>
                </a:solidFill>
              </a:rPr>
              <a:t>nomaly detection </a:t>
            </a:r>
            <a:r>
              <a:rPr lang="en-US" sz="1600" dirty="0" smtClean="0">
                <a:solidFill>
                  <a:srgbClr val="000000"/>
                </a:solidFill>
              </a:rPr>
              <a:t>based on service behavior</a:t>
            </a:r>
          </a:p>
          <a:p>
            <a:pPr marL="742950" lvl="1" indent="-285750">
              <a:buFont typeface="Arial"/>
              <a:buChar char="•"/>
            </a:pPr>
            <a:r>
              <a:rPr lang="en-US" sz="1600" i="1" dirty="0">
                <a:solidFill>
                  <a:srgbClr val="000000"/>
                </a:solidFill>
              </a:rPr>
              <a:t>D</a:t>
            </a:r>
            <a:r>
              <a:rPr lang="en-US" sz="1600" i="1" dirty="0" smtClean="0">
                <a:solidFill>
                  <a:srgbClr val="000000"/>
                </a:solidFill>
              </a:rPr>
              <a:t>ynamic service composition</a:t>
            </a:r>
            <a:endParaRPr lang="en-US" sz="1600" dirty="0">
              <a:solidFill>
                <a:srgbClr val="000000"/>
              </a:solidFill>
            </a:endParaRPr>
          </a:p>
          <a:p>
            <a:pPr marL="742950" lvl="1" indent="-285750">
              <a:buFont typeface="Arial"/>
              <a:buChar char="•"/>
            </a:pPr>
            <a:r>
              <a:rPr lang="en-US" sz="1600" i="1" dirty="0">
                <a:solidFill>
                  <a:srgbClr val="000000"/>
                </a:solidFill>
              </a:rPr>
              <a:t>S</a:t>
            </a:r>
            <a:r>
              <a:rPr lang="en-US" sz="1600" i="1" dirty="0" smtClean="0">
                <a:solidFill>
                  <a:srgbClr val="000000"/>
                </a:solidFill>
              </a:rPr>
              <a:t>ecure data dissemination </a:t>
            </a:r>
            <a:r>
              <a:rPr lang="en-US" sz="1600" dirty="0" smtClean="0">
                <a:solidFill>
                  <a:srgbClr val="000000"/>
                </a:solidFill>
              </a:rPr>
              <a:t>using active bundles</a:t>
            </a:r>
            <a:endParaRPr lang="en-US" sz="1600" dirty="0">
              <a:solidFill>
                <a:srgbClr val="000000"/>
              </a:solidFill>
            </a:endParaRPr>
          </a:p>
        </p:txBody>
      </p:sp>
    </p:spTree>
    <p:extLst>
      <p:ext uri="{BB962C8B-B14F-4D97-AF65-F5344CB8AC3E}">
        <p14:creationId xmlns:p14="http://schemas.microsoft.com/office/powerpoint/2010/main" val="34671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 Experiments</a:t>
            </a:r>
            <a:endParaRPr lang="en-US" dirty="0"/>
          </a:p>
        </p:txBody>
      </p:sp>
      <p:sp>
        <p:nvSpPr>
          <p:cNvPr id="3" name="Text Placeholder 2"/>
          <p:cNvSpPr>
            <a:spLocks noGrp="1"/>
          </p:cNvSpPr>
          <p:nvPr>
            <p:ph type="body" idx="1"/>
          </p:nvPr>
        </p:nvSpPr>
        <p:spPr>
          <a:xfrm>
            <a:off x="457200" y="1600200"/>
            <a:ext cx="8229600" cy="4756150"/>
          </a:xfrm>
        </p:spPr>
        <p:txBody>
          <a:bodyPr>
            <a:normAutofit fontScale="62500" lnSpcReduction="20000"/>
          </a:bodyPr>
          <a:lstStyle/>
          <a:p>
            <a:r>
              <a:rPr lang="en-US" dirty="0" smtClean="0"/>
              <a:t>Measurements</a:t>
            </a:r>
          </a:p>
          <a:p>
            <a:pPr lvl="1"/>
            <a:r>
              <a:rPr lang="en-US" dirty="0" smtClean="0"/>
              <a:t>Experiment 1: Growth in AB size with increase in the number of policies</a:t>
            </a:r>
          </a:p>
          <a:p>
            <a:pPr lvl="1"/>
            <a:r>
              <a:rPr lang="en-US" dirty="0" smtClean="0"/>
              <a:t>Experiment 2: Growth in AB and Service interaction time with increase in the number of policies</a:t>
            </a:r>
          </a:p>
          <a:p>
            <a:pPr lvl="1"/>
            <a:r>
              <a:rPr lang="en-US" dirty="0" smtClean="0"/>
              <a:t>Experiment 3: Tamper Resistance overhead in AB execution</a:t>
            </a:r>
          </a:p>
          <a:p>
            <a:r>
              <a:rPr lang="en-US" dirty="0" smtClean="0"/>
              <a:t>Variations</a:t>
            </a:r>
          </a:p>
          <a:p>
            <a:pPr lvl="1"/>
            <a:r>
              <a:rPr lang="en-US" dirty="0" smtClean="0"/>
              <a:t>AB versions</a:t>
            </a:r>
          </a:p>
          <a:p>
            <a:pPr lvl="2"/>
            <a:r>
              <a:rPr lang="en-US" dirty="0" err="1" smtClean="0"/>
              <a:t>ABx</a:t>
            </a:r>
            <a:r>
              <a:rPr lang="en-US" dirty="0" smtClean="0"/>
              <a:t> </a:t>
            </a:r>
            <a:r>
              <a:rPr lang="en-US" dirty="0"/>
              <a:t>– XACML-based policies and WSO2 </a:t>
            </a:r>
            <a:r>
              <a:rPr lang="en-US" dirty="0" err="1"/>
              <a:t>Balana</a:t>
            </a:r>
            <a:r>
              <a:rPr lang="en-US" dirty="0"/>
              <a:t>-based policy evaluation</a:t>
            </a:r>
          </a:p>
          <a:p>
            <a:pPr lvl="2"/>
            <a:r>
              <a:rPr lang="en-US" dirty="0" err="1"/>
              <a:t>ABxt</a:t>
            </a:r>
            <a:r>
              <a:rPr lang="en-US" dirty="0"/>
              <a:t> – </a:t>
            </a:r>
            <a:r>
              <a:rPr lang="en-US" dirty="0" err="1"/>
              <a:t>ABx</a:t>
            </a:r>
            <a:r>
              <a:rPr lang="en-US" dirty="0"/>
              <a:t> with</a:t>
            </a:r>
            <a:r>
              <a:rPr lang="en-US" dirty="0" smtClean="0"/>
              <a:t> tamper </a:t>
            </a:r>
            <a:r>
              <a:rPr lang="en-US" dirty="0"/>
              <a:t>resistance capabilities</a:t>
            </a:r>
          </a:p>
          <a:p>
            <a:pPr lvl="2"/>
            <a:r>
              <a:rPr lang="en-US" dirty="0" err="1"/>
              <a:t>ABc</a:t>
            </a:r>
            <a:r>
              <a:rPr lang="en-US" dirty="0"/>
              <a:t> – JSON-based policies and </a:t>
            </a:r>
            <a:r>
              <a:rPr lang="en-US" dirty="0" smtClean="0"/>
              <a:t>JAVA-</a:t>
            </a:r>
            <a:r>
              <a:rPr lang="en-US" dirty="0"/>
              <a:t>based policy evaluation</a:t>
            </a:r>
          </a:p>
          <a:p>
            <a:pPr lvl="2"/>
            <a:r>
              <a:rPr lang="en-US" dirty="0" err="1"/>
              <a:t>ABct</a:t>
            </a:r>
            <a:r>
              <a:rPr lang="en-US" dirty="0"/>
              <a:t> – </a:t>
            </a:r>
            <a:r>
              <a:rPr lang="en-US" dirty="0" err="1"/>
              <a:t>ABc</a:t>
            </a:r>
            <a:r>
              <a:rPr lang="en-US" dirty="0"/>
              <a:t> with tamper resistance </a:t>
            </a:r>
            <a:r>
              <a:rPr lang="en-US" dirty="0" smtClean="0"/>
              <a:t>capabilities</a:t>
            </a:r>
          </a:p>
          <a:p>
            <a:pPr lvl="1"/>
            <a:r>
              <a:rPr lang="en-US" dirty="0" smtClean="0"/>
              <a:t>Number of AB policies</a:t>
            </a:r>
          </a:p>
          <a:p>
            <a:r>
              <a:rPr lang="en-US" dirty="0" smtClean="0"/>
              <a:t>Environment</a:t>
            </a:r>
            <a:endParaRPr lang="en-US" sz="2240" dirty="0" smtClean="0"/>
          </a:p>
          <a:p>
            <a:pPr lvl="1"/>
            <a:r>
              <a:rPr lang="en-US" dirty="0" smtClean="0"/>
              <a:t>Amazon EC2 C3 Large and </a:t>
            </a:r>
            <a:r>
              <a:rPr lang="en-US" dirty="0" err="1" smtClean="0"/>
              <a:t>XLarge</a:t>
            </a:r>
            <a:r>
              <a:rPr lang="en-US" dirty="0" smtClean="0"/>
              <a:t> instances</a:t>
            </a:r>
          </a:p>
          <a:p>
            <a:r>
              <a:rPr lang="en-US" dirty="0" smtClean="0"/>
              <a:t>Data collection</a:t>
            </a:r>
          </a:p>
          <a:p>
            <a:pPr lvl="1"/>
            <a:r>
              <a:rPr lang="en-US" dirty="0" smtClean="0"/>
              <a:t>5 runs of each experiment</a:t>
            </a:r>
          </a:p>
          <a:p>
            <a:pPr lvl="1"/>
            <a:r>
              <a:rPr lang="en-US" dirty="0" smtClean="0"/>
              <a:t>100 requests per run	</a:t>
            </a:r>
          </a:p>
          <a:p>
            <a:endParaRPr lang="en-US" sz="2400" dirty="0"/>
          </a:p>
        </p:txBody>
      </p:sp>
      <p:sp>
        <p:nvSpPr>
          <p:cNvPr id="5"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50</a:t>
            </a:fld>
            <a:endParaRPr lang="en-US" dirty="0"/>
          </a:p>
        </p:txBody>
      </p:sp>
    </p:spTree>
    <p:extLst>
      <p:ext uri="{BB962C8B-B14F-4D97-AF65-F5344CB8AC3E}">
        <p14:creationId xmlns:p14="http://schemas.microsoft.com/office/powerpoint/2010/main" val="22981714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 1: AB Size </a:t>
            </a:r>
            <a:r>
              <a:rPr lang="en-US" dirty="0" err="1" smtClean="0"/>
              <a:t>vs</a:t>
            </a:r>
            <a:r>
              <a:rPr lang="en-US" dirty="0" smtClean="0"/>
              <a:t> Number of policies</a:t>
            </a:r>
            <a:endParaRPr lang="en-US" dirty="0"/>
          </a:p>
        </p:txBody>
      </p:sp>
      <p:sp>
        <p:nvSpPr>
          <p:cNvPr id="3" name="Text Placeholder 2"/>
          <p:cNvSpPr>
            <a:spLocks noGrp="1"/>
          </p:cNvSpPr>
          <p:nvPr>
            <p:ph type="body" idx="1"/>
          </p:nvPr>
        </p:nvSpPr>
        <p:spPr>
          <a:xfrm>
            <a:off x="304800" y="1402080"/>
            <a:ext cx="8533324" cy="5040362"/>
          </a:xfrm>
        </p:spPr>
        <p:txBody>
          <a:bodyPr anchor="t">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Tamper resistance adds a slight overhead to AB size (&lt; 2 KB)</a:t>
            </a:r>
          </a:p>
          <a:p>
            <a:pPr>
              <a:buNone/>
            </a:pPr>
            <a:endParaRPr lang="en-US" dirty="0" smtClean="0"/>
          </a:p>
          <a:p>
            <a:pPr lvl="1"/>
            <a:endParaRPr lang="en-US" dirty="0" smtClean="0"/>
          </a:p>
          <a:p>
            <a:endParaRPr lang="en-US" dirty="0" smtClean="0"/>
          </a:p>
          <a:p>
            <a:endParaRPr lang="en-US" dirty="0"/>
          </a:p>
        </p:txBody>
      </p:sp>
      <p:sp>
        <p:nvSpPr>
          <p:cNvPr id="8"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51</a:t>
            </a:fld>
            <a:endParaRPr lang="en-US" dirty="0"/>
          </a:p>
        </p:txBody>
      </p:sp>
      <p:pic>
        <p:nvPicPr>
          <p:cNvPr id="7" name="Picture 6" descr="Screen Shot 2015-06-03 at 5.00.16 PM.png"/>
          <p:cNvPicPr>
            <a:picLocks noChangeAspect="1"/>
          </p:cNvPicPr>
          <p:nvPr/>
        </p:nvPicPr>
        <p:blipFill>
          <a:blip r:embed="rId3"/>
          <a:stretch>
            <a:fillRect/>
          </a:stretch>
        </p:blipFill>
        <p:spPr>
          <a:xfrm>
            <a:off x="2245896" y="1617579"/>
            <a:ext cx="4800600" cy="3368040"/>
          </a:xfrm>
          <a:prstGeom prst="rect">
            <a:avLst/>
          </a:prstGeom>
        </p:spPr>
      </p:pic>
    </p:spTree>
    <p:extLst>
      <p:ext uri="{BB962C8B-B14F-4D97-AF65-F5344CB8AC3E}">
        <p14:creationId xmlns:p14="http://schemas.microsoft.com/office/powerpoint/2010/main" val="32565115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02080"/>
            <a:ext cx="8533324" cy="5040362"/>
          </a:xfrm>
        </p:spPr>
        <p:txBody>
          <a:bodyPr anchor="t">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78% reduction per policy (0.79 KB) with JSON-based policies</a:t>
            </a:r>
          </a:p>
          <a:p>
            <a:pPr lvl="2"/>
            <a:r>
              <a:rPr lang="en-US" dirty="0" smtClean="0"/>
              <a:t>Additional one-time reduction of 8.5 KB with Java-based policy engine</a:t>
            </a:r>
          </a:p>
          <a:p>
            <a:endParaRPr lang="en-US" dirty="0" smtClean="0"/>
          </a:p>
          <a:p>
            <a:pPr lvl="1"/>
            <a:endParaRPr lang="en-US" dirty="0" smtClean="0"/>
          </a:p>
          <a:p>
            <a:endParaRPr lang="en-US" dirty="0" smtClean="0"/>
          </a:p>
          <a:p>
            <a:endParaRPr lang="en-US" dirty="0"/>
          </a:p>
        </p:txBody>
      </p:sp>
      <p:pic>
        <p:nvPicPr>
          <p:cNvPr id="6" name="Picture 5" descr="Screen Shot 2015-06-03 at 5.00.44 PM.png"/>
          <p:cNvPicPr>
            <a:picLocks noChangeAspect="1"/>
          </p:cNvPicPr>
          <p:nvPr/>
        </p:nvPicPr>
        <p:blipFill>
          <a:blip r:embed="rId3"/>
          <a:stretch>
            <a:fillRect/>
          </a:stretch>
        </p:blipFill>
        <p:spPr>
          <a:xfrm>
            <a:off x="2352843" y="1685007"/>
            <a:ext cx="4800600" cy="3360420"/>
          </a:xfrm>
          <a:prstGeom prst="rect">
            <a:avLst/>
          </a:prstGeom>
        </p:spPr>
      </p:pic>
      <p:sp>
        <p:nvSpPr>
          <p:cNvPr id="2" name="Title 1"/>
          <p:cNvSpPr>
            <a:spLocks noGrp="1"/>
          </p:cNvSpPr>
          <p:nvPr>
            <p:ph type="title"/>
          </p:nvPr>
        </p:nvSpPr>
        <p:spPr/>
        <p:txBody>
          <a:bodyPr>
            <a:normAutofit fontScale="90000"/>
          </a:bodyPr>
          <a:lstStyle/>
          <a:p>
            <a:r>
              <a:rPr lang="en-US" dirty="0" smtClean="0"/>
              <a:t>Experiment 1: AB Size </a:t>
            </a:r>
            <a:r>
              <a:rPr lang="en-US" dirty="0" err="1" smtClean="0"/>
              <a:t>vs</a:t>
            </a:r>
            <a:r>
              <a:rPr lang="en-US" dirty="0" smtClean="0"/>
              <a:t> Number of policies</a:t>
            </a:r>
            <a:endParaRPr lang="en-US" dirty="0"/>
          </a:p>
        </p:txBody>
      </p:sp>
      <p:sp>
        <p:nvSpPr>
          <p:cNvPr id="8"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52</a:t>
            </a:fld>
            <a:endParaRPr lang="en-US" dirty="0"/>
          </a:p>
        </p:txBody>
      </p:sp>
    </p:spTree>
    <p:extLst>
      <p:ext uri="{BB962C8B-B14F-4D97-AF65-F5344CB8AC3E}">
        <p14:creationId xmlns:p14="http://schemas.microsoft.com/office/powerpoint/2010/main" val="277050570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8508122" cy="1143000"/>
          </a:xfrm>
        </p:spPr>
        <p:txBody>
          <a:bodyPr>
            <a:noAutofit/>
          </a:bodyPr>
          <a:lstStyle/>
          <a:p>
            <a:r>
              <a:rPr lang="en-US" sz="3600" dirty="0" smtClean="0"/>
              <a:t>Experiment 2.1: AB-Service Interaction Time </a:t>
            </a:r>
            <a:r>
              <a:rPr lang="en-US" sz="3600" dirty="0" err="1" smtClean="0"/>
              <a:t>vs</a:t>
            </a:r>
            <a:r>
              <a:rPr lang="en-US" sz="3600" dirty="0" smtClean="0"/>
              <a:t> Number of policies (EC2 Large)</a:t>
            </a:r>
            <a:endParaRPr lang="en-US" sz="3600" dirty="0"/>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53</a:t>
            </a:fld>
            <a:endParaRPr lang="en-US" dirty="0"/>
          </a:p>
        </p:txBody>
      </p:sp>
      <p:pic>
        <p:nvPicPr>
          <p:cNvPr id="10" name="Picture 9" descr="Screen Shot 2015-06-03 at 5.19.46 PM.png"/>
          <p:cNvPicPr>
            <a:picLocks noChangeAspect="1"/>
          </p:cNvPicPr>
          <p:nvPr/>
        </p:nvPicPr>
        <p:blipFill>
          <a:blip r:embed="rId3"/>
          <a:stretch>
            <a:fillRect/>
          </a:stretch>
        </p:blipFill>
        <p:spPr>
          <a:xfrm>
            <a:off x="3782340" y="1964566"/>
            <a:ext cx="5134610" cy="3648710"/>
          </a:xfrm>
          <a:prstGeom prst="rect">
            <a:avLst/>
          </a:prstGeom>
        </p:spPr>
      </p:pic>
      <p:pic>
        <p:nvPicPr>
          <p:cNvPr id="14" name="Picture 13" descr="Screen Shot 2015-06-04 at 1.56.04 AM.png"/>
          <p:cNvPicPr>
            <a:picLocks noChangeAspect="1"/>
          </p:cNvPicPr>
          <p:nvPr/>
        </p:nvPicPr>
        <p:blipFill>
          <a:blip r:embed="rId4"/>
          <a:stretch>
            <a:fillRect/>
          </a:stretch>
        </p:blipFill>
        <p:spPr>
          <a:xfrm>
            <a:off x="246660" y="2626797"/>
            <a:ext cx="3535680" cy="2346960"/>
          </a:xfrm>
          <a:prstGeom prst="rect">
            <a:avLst/>
          </a:prstGeom>
        </p:spPr>
      </p:pic>
    </p:spTree>
    <p:extLst>
      <p:ext uri="{BB962C8B-B14F-4D97-AF65-F5344CB8AC3E}">
        <p14:creationId xmlns:p14="http://schemas.microsoft.com/office/powerpoint/2010/main" val="50192286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8508122" cy="1143000"/>
          </a:xfrm>
        </p:spPr>
        <p:txBody>
          <a:bodyPr>
            <a:noAutofit/>
          </a:bodyPr>
          <a:lstStyle/>
          <a:p>
            <a:r>
              <a:rPr lang="en-US" sz="3600" dirty="0" smtClean="0"/>
              <a:t>Experiment 2.1: AB-Service Interaction Time </a:t>
            </a:r>
            <a:r>
              <a:rPr lang="en-US" sz="3600" dirty="0" err="1" smtClean="0"/>
              <a:t>vs</a:t>
            </a:r>
            <a:r>
              <a:rPr lang="en-US" sz="3600" dirty="0" smtClean="0"/>
              <a:t> Number of policies (EC2 Large)</a:t>
            </a:r>
            <a:endParaRPr lang="en-US" sz="3600" dirty="0"/>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54</a:t>
            </a:fld>
            <a:endParaRPr lang="en-US" dirty="0"/>
          </a:p>
        </p:txBody>
      </p:sp>
      <p:pic>
        <p:nvPicPr>
          <p:cNvPr id="10" name="Picture 9" descr="Screen Shot 2015-06-03 at 5.20.11 PM.png"/>
          <p:cNvPicPr>
            <a:picLocks noChangeAspect="1"/>
          </p:cNvPicPr>
          <p:nvPr/>
        </p:nvPicPr>
        <p:blipFill>
          <a:blip r:embed="rId2"/>
          <a:stretch>
            <a:fillRect/>
          </a:stretch>
        </p:blipFill>
        <p:spPr>
          <a:xfrm>
            <a:off x="2387181" y="1603725"/>
            <a:ext cx="5134610" cy="3640455"/>
          </a:xfrm>
          <a:prstGeom prst="rect">
            <a:avLst/>
          </a:prstGeom>
        </p:spPr>
      </p:pic>
      <p:sp>
        <p:nvSpPr>
          <p:cNvPr id="11" name="Text Placeholder 2"/>
          <p:cNvSpPr txBox="1">
            <a:spLocks/>
          </p:cNvSpPr>
          <p:nvPr/>
        </p:nvSpPr>
        <p:spPr>
          <a:xfrm>
            <a:off x="304800" y="1402080"/>
            <a:ext cx="8382000" cy="5288148"/>
          </a:xfrm>
          <a:prstGeom prst="rect">
            <a:avLst/>
          </a:prstGeom>
        </p:spPr>
        <p:txBody>
          <a:bodyPr vert="horz" lIns="91440" tIns="45720" rIns="91440" bIns="45720" rtlCol="0" anchor="t">
            <a:normAutofit fontScale="4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364"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364"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364"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364"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364"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211"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211"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4211"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4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4500" b="0" i="0" u="none" strike="noStrike" kern="1200" cap="none" spc="0" normalizeH="0" baseline="0" noProof="0" dirty="0" smtClean="0">
                <a:ln>
                  <a:noFill/>
                </a:ln>
                <a:solidFill>
                  <a:schemeClr val="tx1"/>
                </a:solidFill>
                <a:effectLst/>
                <a:uLnTx/>
                <a:uFillTx/>
                <a:latin typeface="+mn-lt"/>
                <a:ea typeface="+mn-ea"/>
                <a:cs typeface="+mn-cs"/>
              </a:rPr>
              <a:t>Observations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Significant</a:t>
            </a:r>
            <a:r>
              <a:rPr kumimoji="0" lang="en-US" sz="4000" b="0" i="0" u="none" strike="noStrike" kern="1200" cap="none" spc="0" normalizeH="0" noProof="0" dirty="0" smtClean="0">
                <a:ln>
                  <a:noFill/>
                </a:ln>
                <a:solidFill>
                  <a:schemeClr val="tx1"/>
                </a:solidFill>
                <a:effectLst/>
                <a:uLnTx/>
                <a:uFillTx/>
                <a:latin typeface="+mn-lt"/>
                <a:ea typeface="+mn-ea"/>
                <a:cs typeface="+mn-cs"/>
              </a:rPr>
              <a:t> reduction in time </a:t>
            </a:r>
            <a:r>
              <a:rPr lang="en-US" sz="4000" dirty="0" smtClean="0"/>
              <a:t>with the use of JSON-based policies and Java-based evaluation</a:t>
            </a:r>
          </a:p>
          <a:p>
            <a:pPr marL="1200150" lvl="2" indent="-285750">
              <a:spcBef>
                <a:spcPct val="20000"/>
              </a:spcBef>
              <a:buFont typeface="Arial"/>
              <a:buChar cha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Evaluation of XACML policies involves the traversal of XML policy and request trees</a:t>
            </a:r>
          </a:p>
          <a:p>
            <a:pPr marL="1200150" lvl="2" indent="-285750">
              <a:spcBef>
                <a:spcPct val="20000"/>
              </a:spcBef>
              <a:buFont typeface="Arial"/>
              <a:buChar cha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Evaluation of JSON policies involves</a:t>
            </a:r>
            <a:r>
              <a:rPr kumimoji="0" lang="en-US" sz="3500" b="0" i="0" u="none" strike="noStrike" kern="1200" cap="none" spc="0" normalizeH="0" noProof="0" dirty="0" smtClean="0">
                <a:ln>
                  <a:noFill/>
                </a:ln>
                <a:solidFill>
                  <a:schemeClr val="tx1"/>
                </a:solidFill>
                <a:effectLst/>
                <a:uLnTx/>
                <a:uFillTx/>
                <a:latin typeface="+mn-lt"/>
                <a:ea typeface="+mn-ea"/>
                <a:cs typeface="+mn-cs"/>
              </a:rPr>
              <a:t> execution of highly</a:t>
            </a:r>
            <a:r>
              <a:rPr kumimoji="0" lang="en-US" sz="3500" b="0" i="0" u="none" strike="noStrike" kern="1200" cap="none" spc="0" normalizeH="0" baseline="0" noProof="0" dirty="0" smtClean="0">
                <a:ln>
                  <a:noFill/>
                </a:ln>
                <a:solidFill>
                  <a:schemeClr val="tx1"/>
                </a:solidFill>
                <a:effectLst/>
                <a:uLnTx/>
                <a:uFillTx/>
                <a:latin typeface="+mn-lt"/>
                <a:ea typeface="+mn-ea"/>
                <a:cs typeface="+mn-cs"/>
              </a:rPr>
              <a:t> optimized Java code</a:t>
            </a:r>
          </a:p>
        </p:txBody>
      </p:sp>
    </p:spTree>
    <p:extLst>
      <p:ext uri="{BB962C8B-B14F-4D97-AF65-F5344CB8AC3E}">
        <p14:creationId xmlns:p14="http://schemas.microsoft.com/office/powerpoint/2010/main" val="15243654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8508122" cy="1143000"/>
          </a:xfrm>
        </p:spPr>
        <p:txBody>
          <a:bodyPr>
            <a:noAutofit/>
          </a:bodyPr>
          <a:lstStyle/>
          <a:p>
            <a:r>
              <a:rPr lang="en-US" sz="3200" dirty="0" smtClean="0"/>
              <a:t>Experiment 2.2: AB-Service Interaction Time </a:t>
            </a:r>
            <a:r>
              <a:rPr lang="en-US" sz="3200" dirty="0" err="1" smtClean="0"/>
              <a:t>vs</a:t>
            </a:r>
            <a:r>
              <a:rPr lang="en-US" sz="3200" dirty="0" smtClean="0"/>
              <a:t> Number of policies (EC2 </a:t>
            </a:r>
            <a:r>
              <a:rPr lang="en-US" sz="3200" dirty="0" err="1" smtClean="0"/>
              <a:t>XLarge</a:t>
            </a:r>
            <a:r>
              <a:rPr lang="en-US" sz="3200" dirty="0" smtClean="0"/>
              <a:t>)</a:t>
            </a:r>
            <a:endParaRPr lang="en-US" sz="3200" dirty="0"/>
          </a:p>
        </p:txBody>
      </p:sp>
      <p:sp>
        <p:nvSpPr>
          <p:cNvPr id="3" name="Text Placeholder 2"/>
          <p:cNvSpPr>
            <a:spLocks noGrp="1"/>
          </p:cNvSpPr>
          <p:nvPr>
            <p:ph type="body" idx="1"/>
          </p:nvPr>
        </p:nvSpPr>
        <p:spPr>
          <a:xfrm>
            <a:off x="304800" y="1402080"/>
            <a:ext cx="8382000" cy="5288148"/>
          </a:xfrm>
        </p:spPr>
        <p:txBody>
          <a:bodyPr anchor="t">
            <a:normAutofit/>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4364" dirty="0" smtClean="0"/>
          </a:p>
          <a:p>
            <a:endParaRPr lang="en-US" sz="4364" dirty="0" smtClean="0"/>
          </a:p>
          <a:p>
            <a:endParaRPr lang="en-US" sz="4364" dirty="0" smtClean="0"/>
          </a:p>
          <a:p>
            <a:endParaRPr lang="en-US" sz="4364" dirty="0" smtClean="0"/>
          </a:p>
          <a:p>
            <a:endParaRPr lang="en-US" sz="4364" dirty="0" smtClean="0"/>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55</a:t>
            </a:fld>
            <a:endParaRPr lang="en-US" dirty="0"/>
          </a:p>
        </p:txBody>
      </p:sp>
      <p:sp>
        <p:nvSpPr>
          <p:cNvPr id="12" name="Text Placeholder 2"/>
          <p:cNvSpPr txBox="1">
            <a:spLocks/>
          </p:cNvSpPr>
          <p:nvPr/>
        </p:nvSpPr>
        <p:spPr>
          <a:xfrm>
            <a:off x="304800" y="1402080"/>
            <a:ext cx="8382000" cy="5153931"/>
          </a:xfrm>
          <a:prstGeom prst="rect">
            <a:avLst/>
          </a:prstGeom>
        </p:spPr>
        <p:txBody>
          <a:bodyPr vert="horz" lIns="91440" tIns="45720" rIns="91440" bIns="45720" rtlCol="0" anchor="t">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Screen Shot 2015-06-03 at 5.29.05 PM.png"/>
          <p:cNvPicPr>
            <a:picLocks noChangeAspect="1"/>
          </p:cNvPicPr>
          <p:nvPr/>
        </p:nvPicPr>
        <p:blipFill>
          <a:blip r:embed="rId2"/>
          <a:stretch>
            <a:fillRect/>
          </a:stretch>
        </p:blipFill>
        <p:spPr>
          <a:xfrm>
            <a:off x="1363582" y="1975561"/>
            <a:ext cx="5599557" cy="3967480"/>
          </a:xfrm>
          <a:prstGeom prst="rect">
            <a:avLst/>
          </a:prstGeom>
        </p:spPr>
      </p:pic>
    </p:spTree>
    <p:extLst>
      <p:ext uri="{BB962C8B-B14F-4D97-AF65-F5344CB8AC3E}">
        <p14:creationId xmlns:p14="http://schemas.microsoft.com/office/powerpoint/2010/main" val="210117045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Experiment 3.1: AB Tamper Resistance Overhead (EC2 Large)</a:t>
            </a:r>
            <a:endParaRPr lang="en-US" sz="3600" dirty="0"/>
          </a:p>
        </p:txBody>
      </p:sp>
      <p:sp>
        <p:nvSpPr>
          <p:cNvPr id="3" name="Text Placeholder 2"/>
          <p:cNvSpPr>
            <a:spLocks noGrp="1"/>
          </p:cNvSpPr>
          <p:nvPr>
            <p:ph type="body" idx="1"/>
          </p:nvPr>
        </p:nvSpPr>
        <p:spPr>
          <a:xfrm>
            <a:off x="304800" y="1402080"/>
            <a:ext cx="8382000" cy="5153931"/>
          </a:xfrm>
        </p:spPr>
        <p:txBody>
          <a:bodyPr anchor="t">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Tamper resistance has higher overhead for XACML policies</a:t>
            </a:r>
          </a:p>
          <a:p>
            <a:pPr marL="1200150" lvl="2" indent="-285750"/>
            <a:r>
              <a:rPr lang="en-US" dirty="0" smtClean="0"/>
              <a:t>Digest calculation of XACML policies involves the traversal of XML policy and request trees</a:t>
            </a:r>
          </a:p>
          <a:p>
            <a:pPr marL="1200150" lvl="2" indent="-285750"/>
            <a:r>
              <a:rPr lang="en-US" dirty="0" smtClean="0"/>
              <a:t>Digest calculation of JSON policies takes less time due to smaller policy size</a:t>
            </a:r>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56</a:t>
            </a:fld>
            <a:endParaRPr lang="en-US" dirty="0"/>
          </a:p>
        </p:txBody>
      </p:sp>
      <p:pic>
        <p:nvPicPr>
          <p:cNvPr id="10" name="Picture 9" descr="Screen Shot 2015-06-03 at 5.34.40 PM.png"/>
          <p:cNvPicPr>
            <a:picLocks noChangeAspect="1"/>
          </p:cNvPicPr>
          <p:nvPr/>
        </p:nvPicPr>
        <p:blipFill>
          <a:blip r:embed="rId3"/>
          <a:stretch>
            <a:fillRect/>
          </a:stretch>
        </p:blipFill>
        <p:spPr>
          <a:xfrm>
            <a:off x="457200" y="1569504"/>
            <a:ext cx="4197985" cy="3087370"/>
          </a:xfrm>
          <a:prstGeom prst="rect">
            <a:avLst/>
          </a:prstGeom>
        </p:spPr>
      </p:pic>
      <p:pic>
        <p:nvPicPr>
          <p:cNvPr id="11" name="Picture 10" descr="Screen Shot 2015-06-03 at 5.34.12 PM.png"/>
          <p:cNvPicPr>
            <a:picLocks noChangeAspect="1"/>
          </p:cNvPicPr>
          <p:nvPr/>
        </p:nvPicPr>
        <p:blipFill>
          <a:blip r:embed="rId4"/>
          <a:stretch>
            <a:fillRect/>
          </a:stretch>
        </p:blipFill>
        <p:spPr>
          <a:xfrm>
            <a:off x="4808130" y="1569504"/>
            <a:ext cx="4184015" cy="3087370"/>
          </a:xfrm>
          <a:prstGeom prst="rect">
            <a:avLst/>
          </a:prstGeom>
        </p:spPr>
      </p:pic>
    </p:spTree>
    <p:extLst>
      <p:ext uri="{BB962C8B-B14F-4D97-AF65-F5344CB8AC3E}">
        <p14:creationId xmlns:p14="http://schemas.microsoft.com/office/powerpoint/2010/main" val="58850799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Experiment 3.2: AB Tamper Resistance Overhead (EC2 </a:t>
            </a:r>
            <a:r>
              <a:rPr lang="en-US" sz="3600" dirty="0" err="1" smtClean="0"/>
              <a:t>XLarge</a:t>
            </a:r>
            <a:r>
              <a:rPr lang="en-US" sz="3600" dirty="0" smtClean="0"/>
              <a:t>)</a:t>
            </a:r>
            <a:endParaRPr lang="en-US" sz="3600" dirty="0"/>
          </a:p>
        </p:txBody>
      </p:sp>
      <p:sp>
        <p:nvSpPr>
          <p:cNvPr id="3" name="Text Placeholder 2"/>
          <p:cNvSpPr>
            <a:spLocks noGrp="1"/>
          </p:cNvSpPr>
          <p:nvPr>
            <p:ph type="body" idx="1"/>
          </p:nvPr>
        </p:nvSpPr>
        <p:spPr>
          <a:xfrm>
            <a:off x="304800" y="1402080"/>
            <a:ext cx="8382000" cy="5153931"/>
          </a:xfrm>
        </p:spPr>
        <p:txBody>
          <a:bodyPr anchor="t">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57</a:t>
            </a:fld>
            <a:endParaRPr lang="en-US" dirty="0"/>
          </a:p>
        </p:txBody>
      </p:sp>
      <p:pic>
        <p:nvPicPr>
          <p:cNvPr id="8" name="Picture 7" descr="Screen Shot 2015-06-03 at 5.35.28 PM.png"/>
          <p:cNvPicPr>
            <a:picLocks noChangeAspect="1"/>
          </p:cNvPicPr>
          <p:nvPr/>
        </p:nvPicPr>
        <p:blipFill>
          <a:blip r:embed="rId2"/>
          <a:stretch>
            <a:fillRect/>
          </a:stretch>
        </p:blipFill>
        <p:spPr>
          <a:xfrm>
            <a:off x="272928" y="2048773"/>
            <a:ext cx="4541520" cy="3360420"/>
          </a:xfrm>
          <a:prstGeom prst="rect">
            <a:avLst/>
          </a:prstGeom>
        </p:spPr>
      </p:pic>
      <p:pic>
        <p:nvPicPr>
          <p:cNvPr id="9" name="Picture 8" descr="Screen Shot 2015-06-03 at 5.35.08 PM.png"/>
          <p:cNvPicPr>
            <a:picLocks noChangeAspect="1"/>
          </p:cNvPicPr>
          <p:nvPr/>
        </p:nvPicPr>
        <p:blipFill>
          <a:blip r:embed="rId3"/>
          <a:stretch>
            <a:fillRect/>
          </a:stretch>
        </p:blipFill>
        <p:spPr>
          <a:xfrm>
            <a:off x="4626198" y="2048774"/>
            <a:ext cx="4549140" cy="3368040"/>
          </a:xfrm>
          <a:prstGeom prst="rect">
            <a:avLst/>
          </a:prstGeom>
        </p:spPr>
      </p:pic>
    </p:spTree>
    <p:extLst>
      <p:ext uri="{BB962C8B-B14F-4D97-AF65-F5344CB8AC3E}">
        <p14:creationId xmlns:p14="http://schemas.microsoft.com/office/powerpoint/2010/main" val="95774210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Experiment 4.1: Scenario Time</a:t>
            </a:r>
            <a:endParaRPr lang="en-US" sz="3600" dirty="0"/>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58</a:t>
            </a:fld>
            <a:endParaRPr lang="en-US" dirty="0"/>
          </a:p>
        </p:txBody>
      </p:sp>
      <p:pic>
        <p:nvPicPr>
          <p:cNvPr id="10" name="Picture 9" descr="Screen Shot 2015-06-04 at 1.56.26 AM.png"/>
          <p:cNvPicPr>
            <a:picLocks noChangeAspect="1"/>
          </p:cNvPicPr>
          <p:nvPr/>
        </p:nvPicPr>
        <p:blipFill>
          <a:blip r:embed="rId3"/>
          <a:stretch>
            <a:fillRect/>
          </a:stretch>
        </p:blipFill>
        <p:spPr>
          <a:xfrm>
            <a:off x="1524668" y="1563278"/>
            <a:ext cx="6471920" cy="4845685"/>
          </a:xfrm>
          <a:prstGeom prst="rect">
            <a:avLst/>
          </a:prstGeom>
        </p:spPr>
      </p:pic>
    </p:spTree>
    <p:extLst>
      <p:ext uri="{BB962C8B-B14F-4D97-AF65-F5344CB8AC3E}">
        <p14:creationId xmlns:p14="http://schemas.microsoft.com/office/powerpoint/2010/main" val="40631638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Experiment 4.1: Scenario Time </a:t>
            </a:r>
            <a:br>
              <a:rPr lang="en-US" sz="3600" dirty="0" smtClean="0"/>
            </a:br>
            <a:r>
              <a:rPr lang="en-US" sz="3600" dirty="0" smtClean="0"/>
              <a:t>(EC2 Large)</a:t>
            </a:r>
            <a:endParaRPr lang="en-US" sz="3600" dirty="0"/>
          </a:p>
        </p:txBody>
      </p:sp>
      <p:sp>
        <p:nvSpPr>
          <p:cNvPr id="3" name="Text Placeholder 2"/>
          <p:cNvSpPr>
            <a:spLocks noGrp="1"/>
          </p:cNvSpPr>
          <p:nvPr>
            <p:ph type="body" idx="1"/>
          </p:nvPr>
        </p:nvSpPr>
        <p:spPr>
          <a:xfrm>
            <a:off x="304800" y="1402080"/>
            <a:ext cx="8382000" cy="5153931"/>
          </a:xfrm>
        </p:spPr>
        <p:txBody>
          <a:bodyPr anchor="t">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Less than 1.7 sec for XACML policies</a:t>
            </a:r>
          </a:p>
          <a:p>
            <a:pPr lvl="1"/>
            <a:r>
              <a:rPr lang="en-US" dirty="0" smtClean="0"/>
              <a:t>Less than 1 sec for JSON policies</a:t>
            </a:r>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59</a:t>
            </a:fld>
            <a:endParaRPr lang="en-US" dirty="0"/>
          </a:p>
        </p:txBody>
      </p:sp>
      <p:pic>
        <p:nvPicPr>
          <p:cNvPr id="6" name="Picture 5" descr="Screen Shot 2015-06-03 at 5.52.25 PM.png"/>
          <p:cNvPicPr>
            <a:picLocks noChangeAspect="1"/>
          </p:cNvPicPr>
          <p:nvPr/>
        </p:nvPicPr>
        <p:blipFill>
          <a:blip r:embed="rId3"/>
          <a:stretch>
            <a:fillRect/>
          </a:stretch>
        </p:blipFill>
        <p:spPr>
          <a:xfrm>
            <a:off x="2278781" y="1689130"/>
            <a:ext cx="4579620" cy="3352800"/>
          </a:xfrm>
          <a:prstGeom prst="rect">
            <a:avLst/>
          </a:prstGeom>
        </p:spPr>
      </p:pic>
    </p:spTree>
    <p:extLst>
      <p:ext uri="{BB962C8B-B14F-4D97-AF65-F5344CB8AC3E}">
        <p14:creationId xmlns:p14="http://schemas.microsoft.com/office/powerpoint/2010/main" val="2430472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Service Monitoring</a:t>
            </a:r>
            <a:endParaRPr lang="en-US" dirty="0"/>
          </a:p>
        </p:txBody>
      </p:sp>
      <p:sp>
        <p:nvSpPr>
          <p:cNvPr id="3" name="Content Placeholder 2"/>
          <p:cNvSpPr>
            <a:spLocks noGrp="1"/>
          </p:cNvSpPr>
          <p:nvPr>
            <p:ph idx="1"/>
          </p:nvPr>
        </p:nvSpPr>
        <p:spPr>
          <a:xfrm>
            <a:off x="457200" y="1600200"/>
            <a:ext cx="8229600" cy="4941784"/>
          </a:xfrm>
        </p:spPr>
        <p:txBody>
          <a:bodyPr>
            <a:normAutofit fontScale="62500" lnSpcReduction="20000"/>
          </a:bodyPr>
          <a:lstStyle/>
          <a:p>
            <a:r>
              <a:rPr lang="en-US" dirty="0" smtClean="0"/>
              <a:t>Each service domain has a monitor that tracks interactions among the services in the domain and outside the domain</a:t>
            </a:r>
          </a:p>
          <a:p>
            <a:r>
              <a:rPr lang="en-US" dirty="0" smtClean="0"/>
              <a:t>Local service monitors gather performance and security data for each service, logged in the local database of the monitors and mined using unsupervised machine learning algorithms</a:t>
            </a:r>
          </a:p>
          <a:p>
            <a:r>
              <a:rPr lang="en-US" dirty="0" smtClean="0"/>
              <a:t>Local analysis results are reported to a central monitor using a common language (STIX &amp; TAXII)</a:t>
            </a:r>
          </a:p>
          <a:p>
            <a:r>
              <a:rPr lang="en-US" dirty="0" smtClean="0"/>
              <a:t>Central monitor uses information from local monitors to update trust values of services and reconfigures service compositions to provide resiliency against attacks and failures</a:t>
            </a:r>
          </a:p>
          <a:p>
            <a:r>
              <a:rPr lang="en-US" dirty="0" smtClean="0"/>
              <a:t>Threat intelligence data gathered from multiple domains are analyzed by central monitor and stored as intelligence feeds in the form of </a:t>
            </a:r>
            <a:r>
              <a:rPr lang="en-US" i="1" dirty="0" smtClean="0"/>
              <a:t>active bundles</a:t>
            </a:r>
          </a:p>
          <a:p>
            <a:r>
              <a:rPr lang="en-US" dirty="0" smtClean="0"/>
              <a:t>Detection of service failures and/or suboptimal performance triggers restoration of optimal behavior through replication of services and adaptable live migration of services to different platforms</a:t>
            </a:r>
          </a:p>
        </p:txBody>
      </p:sp>
    </p:spTree>
    <p:extLst>
      <p:ext uri="{BB962C8B-B14F-4D97-AF65-F5344CB8AC3E}">
        <p14:creationId xmlns:p14="http://schemas.microsoft.com/office/powerpoint/2010/main" val="766793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Experiment 4.2: Scenario Time </a:t>
            </a:r>
            <a:br>
              <a:rPr lang="en-US" sz="3600" dirty="0" smtClean="0"/>
            </a:br>
            <a:r>
              <a:rPr lang="en-US" sz="3600" dirty="0" smtClean="0"/>
              <a:t>(EC2 </a:t>
            </a:r>
            <a:r>
              <a:rPr lang="en-US" sz="3600" dirty="0" err="1" smtClean="0"/>
              <a:t>XLarge</a:t>
            </a:r>
            <a:r>
              <a:rPr lang="en-US" sz="3600" dirty="0" smtClean="0"/>
              <a:t>)</a:t>
            </a:r>
            <a:endParaRPr lang="en-US" sz="3600" dirty="0"/>
          </a:p>
        </p:txBody>
      </p:sp>
      <p:sp>
        <p:nvSpPr>
          <p:cNvPr id="3" name="Text Placeholder 2"/>
          <p:cNvSpPr>
            <a:spLocks noGrp="1"/>
          </p:cNvSpPr>
          <p:nvPr>
            <p:ph type="body" idx="1"/>
          </p:nvPr>
        </p:nvSpPr>
        <p:spPr>
          <a:xfrm>
            <a:off x="304800" y="1402080"/>
            <a:ext cx="8382000" cy="5153931"/>
          </a:xfrm>
        </p:spPr>
        <p:txBody>
          <a:bodyPr anchor="t">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Observations</a:t>
            </a:r>
          </a:p>
          <a:p>
            <a:pPr lvl="1"/>
            <a:r>
              <a:rPr lang="en-US" dirty="0" smtClean="0"/>
              <a:t>Less than 1.3 sec for XACML policies</a:t>
            </a:r>
          </a:p>
          <a:p>
            <a:pPr lvl="1"/>
            <a:r>
              <a:rPr lang="en-US" dirty="0" smtClean="0"/>
              <a:t>Less than 0.8 sec for JSON policies</a:t>
            </a:r>
          </a:p>
        </p:txBody>
      </p:sp>
      <p:sp>
        <p:nvSpPr>
          <p:cNvPr id="7"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60</a:t>
            </a:fld>
            <a:endParaRPr lang="en-US" dirty="0"/>
          </a:p>
        </p:txBody>
      </p:sp>
      <p:pic>
        <p:nvPicPr>
          <p:cNvPr id="8" name="Picture 7" descr="Screen Shot 2015-06-03 at 5.53.01 PM.png"/>
          <p:cNvPicPr>
            <a:picLocks noChangeAspect="1"/>
          </p:cNvPicPr>
          <p:nvPr/>
        </p:nvPicPr>
        <p:blipFill>
          <a:blip r:embed="rId3"/>
          <a:stretch>
            <a:fillRect/>
          </a:stretch>
        </p:blipFill>
        <p:spPr>
          <a:xfrm>
            <a:off x="2227714" y="1746333"/>
            <a:ext cx="4632960" cy="3329940"/>
          </a:xfrm>
          <a:prstGeom prst="rect">
            <a:avLst/>
          </a:prstGeom>
        </p:spPr>
      </p:pic>
    </p:spTree>
    <p:extLst>
      <p:ext uri="{BB962C8B-B14F-4D97-AF65-F5344CB8AC3E}">
        <p14:creationId xmlns:p14="http://schemas.microsoft.com/office/powerpoint/2010/main" val="16986636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20000"/>
          </a:bodyPr>
          <a:lstStyle/>
          <a:p>
            <a:r>
              <a:rPr lang="en-US" dirty="0" smtClean="0"/>
              <a:t>Policy-based access control</a:t>
            </a:r>
          </a:p>
          <a:p>
            <a:r>
              <a:rPr lang="en-US" dirty="0" smtClean="0"/>
              <a:t>Privacy-preserving selective data dissemination</a:t>
            </a:r>
          </a:p>
          <a:p>
            <a:r>
              <a:rPr lang="en-US" dirty="0" smtClean="0"/>
              <a:t>Context-based adaptable data dissemination</a:t>
            </a:r>
          </a:p>
          <a:p>
            <a:r>
              <a:rPr lang="en-US" dirty="0" smtClean="0"/>
              <a:t>Independent of third party data and policy management</a:t>
            </a:r>
          </a:p>
          <a:p>
            <a:r>
              <a:rPr lang="en-US" dirty="0" smtClean="0"/>
              <a:t>Independent of source availability after initial AB transfer </a:t>
            </a:r>
          </a:p>
          <a:p>
            <a:r>
              <a:rPr lang="en-US" dirty="0" smtClean="0"/>
              <a:t>Ability to operate in external environment</a:t>
            </a:r>
          </a:p>
          <a:p>
            <a:r>
              <a:rPr lang="en-US" dirty="0" smtClean="0"/>
              <a:t>Reduced service liability for protecting PII</a:t>
            </a:r>
          </a:p>
          <a:p>
            <a:r>
              <a:rPr lang="en-US" dirty="0" smtClean="0"/>
              <a:t>Compatible with standard service infrastructure</a:t>
            </a:r>
          </a:p>
          <a:p>
            <a:r>
              <a:rPr lang="en-US" dirty="0" smtClean="0"/>
              <a:t>Agnostic to policy language and evaluation engine</a:t>
            </a:r>
          </a:p>
        </p:txBody>
      </p:sp>
      <p:sp>
        <p:nvSpPr>
          <p:cNvPr id="2" name="Title 1"/>
          <p:cNvSpPr>
            <a:spLocks noGrp="1"/>
          </p:cNvSpPr>
          <p:nvPr>
            <p:ph type="title"/>
          </p:nvPr>
        </p:nvSpPr>
        <p:spPr>
          <a:xfrm>
            <a:off x="267368" y="26736"/>
            <a:ext cx="8622632" cy="1143000"/>
          </a:xfrm>
        </p:spPr>
        <p:txBody>
          <a:bodyPr>
            <a:normAutofit/>
          </a:bodyPr>
          <a:lstStyle/>
          <a:p>
            <a:r>
              <a:rPr lang="en-US" dirty="0" smtClean="0"/>
              <a:t>Framework Capabilities</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61</a:t>
            </a:fld>
            <a:endParaRPr lang="en-US" dirty="0"/>
          </a:p>
        </p:txBody>
      </p:sp>
    </p:spTree>
    <p:extLst>
      <p:ext uri="{BB962C8B-B14F-4D97-AF65-F5344CB8AC3E}">
        <p14:creationId xmlns:p14="http://schemas.microsoft.com/office/powerpoint/2010/main" val="128645580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fontScale="92500" lnSpcReduction="10000"/>
          </a:bodyPr>
          <a:lstStyle/>
          <a:p>
            <a:r>
              <a:rPr lang="en-US" sz="3636" dirty="0" smtClean="0"/>
              <a:t>Costs:</a:t>
            </a:r>
          </a:p>
          <a:p>
            <a:pPr lvl="1"/>
            <a:r>
              <a:rPr lang="en-US" sz="3236" dirty="0" smtClean="0"/>
              <a:t>Message size and network overhead due to AB</a:t>
            </a:r>
          </a:p>
          <a:p>
            <a:pPr lvl="2"/>
            <a:r>
              <a:rPr lang="en-US" sz="2836" dirty="0" smtClean="0"/>
              <a:t>Monitor adds a small constant overhead to every message containing AB</a:t>
            </a:r>
          </a:p>
          <a:p>
            <a:pPr lvl="1"/>
            <a:r>
              <a:rPr lang="en-US" sz="3236" dirty="0" smtClean="0"/>
              <a:t>Service response delay due to interaction between AB and service</a:t>
            </a:r>
          </a:p>
          <a:p>
            <a:pPr lvl="2"/>
            <a:r>
              <a:rPr lang="en-US" sz="2836" dirty="0" smtClean="0"/>
              <a:t>Interaction with EM at data owner, mediator, or receiver also has this overhead</a:t>
            </a:r>
          </a:p>
          <a:p>
            <a:pPr lvl="1"/>
            <a:r>
              <a:rPr lang="en-US" sz="3236" dirty="0" smtClean="0"/>
              <a:t>Increased resource usage in service domain</a:t>
            </a:r>
          </a:p>
          <a:p>
            <a:pPr lvl="2"/>
            <a:r>
              <a:rPr lang="en-US" sz="2836" dirty="0" smtClean="0"/>
              <a:t>Low interaction time does not have a significant impact on service performance</a:t>
            </a:r>
          </a:p>
        </p:txBody>
      </p:sp>
      <p:sp>
        <p:nvSpPr>
          <p:cNvPr id="2" name="Title 1"/>
          <p:cNvSpPr>
            <a:spLocks noGrp="1"/>
          </p:cNvSpPr>
          <p:nvPr>
            <p:ph type="title"/>
          </p:nvPr>
        </p:nvSpPr>
        <p:spPr>
          <a:xfrm>
            <a:off x="267368" y="26736"/>
            <a:ext cx="8622632" cy="1143000"/>
          </a:xfrm>
        </p:spPr>
        <p:txBody>
          <a:bodyPr>
            <a:normAutofit/>
          </a:bodyPr>
          <a:lstStyle/>
          <a:p>
            <a:r>
              <a:rPr lang="en-US" dirty="0" smtClean="0"/>
              <a:t>Cost-Analysis of Framework</a:t>
            </a:r>
            <a:endParaRPr lang="en-US" dirty="0"/>
          </a:p>
        </p:txBody>
      </p:sp>
      <p:sp>
        <p:nvSpPr>
          <p:cNvPr id="4" name="Slide Number Placeholder 3"/>
          <p:cNvSpPr>
            <a:spLocks noGrp="1"/>
          </p:cNvSpPr>
          <p:nvPr>
            <p:ph type="sldNum" sz="quarter" idx="12"/>
          </p:nvPr>
        </p:nvSpPr>
        <p:spPr/>
        <p:txBody>
          <a:bodyPr/>
          <a:lstStyle/>
          <a:p>
            <a:fld id="{4C0E8CE9-590C-A644-AC50-670736D5594F}" type="slidenum">
              <a:rPr lang="en-US" smtClean="0"/>
              <a:pPr/>
              <a:t>62</a:t>
            </a:fld>
            <a:endParaRPr lang="en-US" dirty="0"/>
          </a:p>
        </p:txBody>
      </p:sp>
    </p:spTree>
    <p:extLst>
      <p:ext uri="{BB962C8B-B14F-4D97-AF65-F5344CB8AC3E}">
        <p14:creationId xmlns:p14="http://schemas.microsoft.com/office/powerpoint/2010/main" val="197420742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4" name="Content Placeholder 2"/>
          <p:cNvSpPr>
            <a:spLocks noGrp="1"/>
          </p:cNvSpPr>
          <p:nvPr>
            <p:ph idx="1"/>
          </p:nvPr>
        </p:nvSpPr>
        <p:spPr>
          <a:xfrm>
            <a:off x="304800" y="1402080"/>
            <a:ext cx="8382000" cy="4524333"/>
          </a:xfrm>
        </p:spPr>
        <p:txBody>
          <a:bodyPr>
            <a:normAutofit/>
          </a:bodyPr>
          <a:lstStyle/>
          <a:p>
            <a:pPr lvl="0">
              <a:buNone/>
            </a:pPr>
            <a:r>
              <a:rPr lang="en-US" sz="2400" dirty="0" smtClean="0"/>
              <a:t>Comprehensive security auditing and enforcement architecture for trusted &amp; untrusted cloud</a:t>
            </a:r>
          </a:p>
          <a:p>
            <a:pPr lvl="1"/>
            <a:r>
              <a:rPr lang="en-US" sz="1800" dirty="0" smtClean="0"/>
              <a:t>Continuous monitoring of SLA and policy compliance</a:t>
            </a:r>
          </a:p>
          <a:p>
            <a:pPr lvl="1"/>
            <a:r>
              <a:rPr lang="en-US" sz="1800" dirty="0" smtClean="0"/>
              <a:t>Swift detection of failures and attacks in the system</a:t>
            </a:r>
          </a:p>
          <a:p>
            <a:pPr lvl="1"/>
            <a:r>
              <a:rPr lang="en-US" sz="1800" dirty="0" smtClean="0"/>
              <a:t>Efficient mechanism to dynamically reconfigure service composition based on the system context/state (failed, attacked, compromised) and resiliency requirements</a:t>
            </a:r>
          </a:p>
          <a:p>
            <a:pPr lvl="1"/>
            <a:r>
              <a:rPr lang="en-US" sz="1800" dirty="0" smtClean="0"/>
              <a:t>Resilient architecture to ensure continuous service availability under failures and attacks</a:t>
            </a:r>
          </a:p>
          <a:p>
            <a:pPr lvl="1"/>
            <a:r>
              <a:rPr lang="en-US" sz="1800" dirty="0" smtClean="0"/>
              <a:t>Privacy-preserving data sharing approach for client-to-service and service-to-service interactions</a:t>
            </a:r>
          </a:p>
          <a:p>
            <a:pPr lvl="1"/>
            <a:r>
              <a:rPr lang="en-US" sz="1800" dirty="0" smtClean="0"/>
              <a:t>Compatibility of solution with industry standard SOA frameworks</a:t>
            </a:r>
          </a:p>
        </p:txBody>
      </p:sp>
    </p:spTree>
    <p:extLst>
      <p:ext uri="{BB962C8B-B14F-4D97-AF65-F5344CB8AC3E}">
        <p14:creationId xmlns:p14="http://schemas.microsoft.com/office/powerpoint/2010/main" val="158908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304800" y="1402080"/>
            <a:ext cx="8659906" cy="4954270"/>
          </a:xfrm>
        </p:spPr>
        <p:txBody>
          <a:bodyPr>
            <a:normAutofit fontScale="92500" lnSpcReduction="10000"/>
          </a:bodyPr>
          <a:lstStyle/>
          <a:p>
            <a:r>
              <a:rPr lang="en-US" sz="1600" dirty="0" smtClean="0"/>
              <a:t>PD3: Policy-based Distributed Data Dissemination, R. </a:t>
            </a:r>
            <a:r>
              <a:rPr lang="en-US" sz="1600" dirty="0" err="1" smtClean="0"/>
              <a:t>Ranchal</a:t>
            </a:r>
            <a:r>
              <a:rPr lang="en-US" sz="1600" dirty="0" smtClean="0"/>
              <a:t>, D. </a:t>
            </a:r>
            <a:r>
              <a:rPr lang="en-US" sz="1600" dirty="0" err="1" smtClean="0"/>
              <a:t>Ulybyshev</a:t>
            </a:r>
            <a:r>
              <a:rPr lang="en-US" sz="1600" dirty="0" smtClean="0"/>
              <a:t>, P. </a:t>
            </a:r>
            <a:r>
              <a:rPr lang="en-US" sz="1600" dirty="0" err="1" smtClean="0"/>
              <a:t>Angin</a:t>
            </a:r>
            <a:r>
              <a:rPr lang="en-US" sz="1600" dirty="0" smtClean="0"/>
              <a:t>, B. </a:t>
            </a:r>
            <a:r>
              <a:rPr lang="en-US" sz="1600" dirty="0" err="1" smtClean="0"/>
              <a:t>Bhargava</a:t>
            </a:r>
            <a:r>
              <a:rPr lang="en-US" sz="1600" dirty="0" smtClean="0"/>
              <a:t>, 16</a:t>
            </a:r>
            <a:r>
              <a:rPr lang="en-US" sz="1600" baseline="30000" dirty="0" smtClean="0"/>
              <a:t>th</a:t>
            </a:r>
            <a:r>
              <a:rPr lang="en-US" sz="1600" dirty="0" smtClean="0"/>
              <a:t> CERIAS Security Symposium. (best poster award)</a:t>
            </a:r>
          </a:p>
          <a:p>
            <a:r>
              <a:rPr lang="en-US" sz="1600" dirty="0" smtClean="0"/>
              <a:t>EPICS: A Framework for Enforcing Policies in Composite Web Services, R. </a:t>
            </a:r>
            <a:r>
              <a:rPr lang="en-US" sz="1600" dirty="0" err="1" smtClean="0"/>
              <a:t>Ranchal</a:t>
            </a:r>
            <a:r>
              <a:rPr lang="en-US" sz="1600" dirty="0" smtClean="0"/>
              <a:t>, B. </a:t>
            </a:r>
            <a:r>
              <a:rPr lang="en-US" sz="1600" dirty="0" err="1" smtClean="0"/>
              <a:t>Bhargava</a:t>
            </a:r>
            <a:r>
              <a:rPr lang="en-US" sz="1600" dirty="0" smtClean="0"/>
              <a:t>, IEEE Transactions on Parallel and Distributed Systems. (in submission)</a:t>
            </a:r>
          </a:p>
          <a:p>
            <a:r>
              <a:rPr lang="en-US" sz="1600" dirty="0" smtClean="0"/>
              <a:t>Protection of Identity Information in Cloud Computing without Trusted Third Party, R. </a:t>
            </a:r>
            <a:r>
              <a:rPr lang="en-US" sz="1600" dirty="0" err="1" smtClean="0"/>
              <a:t>Ranchal</a:t>
            </a:r>
            <a:r>
              <a:rPr lang="en-US" sz="1600" dirty="0" smtClean="0"/>
              <a:t>, B. </a:t>
            </a:r>
            <a:r>
              <a:rPr lang="en-US" sz="1600" dirty="0" err="1" smtClean="0"/>
              <a:t>Bhargava</a:t>
            </a:r>
            <a:r>
              <a:rPr lang="en-US" sz="1600" dirty="0" smtClean="0"/>
              <a:t>, L. </a:t>
            </a:r>
            <a:r>
              <a:rPr lang="en-US" sz="1600" dirty="0" err="1" smtClean="0"/>
              <a:t>Othmane</a:t>
            </a:r>
            <a:r>
              <a:rPr lang="en-US" sz="1600" dirty="0" smtClean="0"/>
              <a:t>, L. </a:t>
            </a:r>
            <a:r>
              <a:rPr lang="en-US" sz="1600" dirty="0" err="1" smtClean="0"/>
              <a:t>Lilien</a:t>
            </a:r>
            <a:r>
              <a:rPr lang="en-US" sz="1600" dirty="0" smtClean="0"/>
              <a:t>, M. </a:t>
            </a:r>
            <a:r>
              <a:rPr lang="en-US" sz="1600" dirty="0" err="1" smtClean="0"/>
              <a:t>Linderman</a:t>
            </a:r>
            <a:r>
              <a:rPr lang="en-US" sz="1600" dirty="0" smtClean="0"/>
              <a:t>, M. Kang, A. Kim, 29</a:t>
            </a:r>
            <a:r>
              <a:rPr lang="en-US" sz="1600" baseline="30000" dirty="0" smtClean="0"/>
              <a:t>th</a:t>
            </a:r>
            <a:r>
              <a:rPr lang="en-US" sz="1600" dirty="0" smtClean="0"/>
              <a:t> IEEE SRDS.</a:t>
            </a:r>
          </a:p>
          <a:p>
            <a:r>
              <a:rPr lang="en-US" sz="1600" dirty="0" smtClean="0"/>
              <a:t>Protecting PLM Data throughout their Lifecycle, R. </a:t>
            </a:r>
            <a:r>
              <a:rPr lang="en-US" sz="1600" dirty="0" err="1" smtClean="0"/>
              <a:t>Ranchal</a:t>
            </a:r>
            <a:r>
              <a:rPr lang="en-US" sz="1600" dirty="0" smtClean="0"/>
              <a:t>, B. </a:t>
            </a:r>
            <a:r>
              <a:rPr lang="en-US" sz="1600" dirty="0" err="1" smtClean="0"/>
              <a:t>Bhargava</a:t>
            </a:r>
            <a:r>
              <a:rPr lang="en-US" sz="1600" dirty="0" smtClean="0"/>
              <a:t>, 9</a:t>
            </a:r>
            <a:r>
              <a:rPr lang="en-US" sz="1600" baseline="30000" dirty="0" smtClean="0"/>
              <a:t>th</a:t>
            </a:r>
            <a:r>
              <a:rPr lang="en-US" sz="1600" dirty="0" smtClean="0"/>
              <a:t> QSHINE.</a:t>
            </a:r>
          </a:p>
          <a:p>
            <a:r>
              <a:rPr lang="en-US" sz="1600" dirty="0" smtClean="0"/>
              <a:t>An Entity-centric Approach for Privacy and Identity Management in Cloud Computing, P. </a:t>
            </a:r>
            <a:r>
              <a:rPr lang="en-US" sz="1600" dirty="0" err="1" smtClean="0"/>
              <a:t>Angin</a:t>
            </a:r>
            <a:r>
              <a:rPr lang="en-US" sz="1600" dirty="0" smtClean="0"/>
              <a:t>, B. </a:t>
            </a:r>
            <a:r>
              <a:rPr lang="en-US" sz="1600" dirty="0" err="1" smtClean="0"/>
              <a:t>Bhargava</a:t>
            </a:r>
            <a:r>
              <a:rPr lang="en-US" sz="1600" dirty="0" smtClean="0"/>
              <a:t>, R. </a:t>
            </a:r>
            <a:r>
              <a:rPr lang="en-US" sz="1600" dirty="0" err="1" smtClean="0"/>
              <a:t>Ranchal</a:t>
            </a:r>
            <a:r>
              <a:rPr lang="en-US" sz="1600" dirty="0" smtClean="0"/>
              <a:t>, N. Singh, L. </a:t>
            </a:r>
            <a:r>
              <a:rPr lang="en-US" sz="1600" dirty="0" err="1" smtClean="0"/>
              <a:t>Othmane</a:t>
            </a:r>
            <a:r>
              <a:rPr lang="en-US" sz="1600" dirty="0" smtClean="0"/>
              <a:t>, L. </a:t>
            </a:r>
            <a:r>
              <a:rPr lang="en-US" sz="1600" dirty="0" err="1" smtClean="0"/>
              <a:t>Lilien</a:t>
            </a:r>
            <a:r>
              <a:rPr lang="en-US" sz="1600" dirty="0" smtClean="0"/>
              <a:t>, M. </a:t>
            </a:r>
            <a:r>
              <a:rPr lang="en-US" sz="1600" dirty="0" err="1" smtClean="0"/>
              <a:t>Linderman</a:t>
            </a:r>
            <a:r>
              <a:rPr lang="en-US" sz="1600" dirty="0" smtClean="0"/>
              <a:t>, 29</a:t>
            </a:r>
            <a:r>
              <a:rPr lang="en-US" sz="1600" baseline="30000" dirty="0" smtClean="0"/>
              <a:t>th</a:t>
            </a:r>
            <a:r>
              <a:rPr lang="en-US" sz="1600" dirty="0" smtClean="0"/>
              <a:t> IEEE SRDS.</a:t>
            </a:r>
          </a:p>
          <a:p>
            <a:r>
              <a:rPr lang="en-US" sz="1600" dirty="0" smtClean="0"/>
              <a:t>A Trust-based Approach for Secure Data Dissemination in a Mobile Peer-to-Peer Network of </a:t>
            </a:r>
            <a:r>
              <a:rPr lang="en-US" sz="1600" dirty="0" err="1" smtClean="0"/>
              <a:t>Avs</a:t>
            </a:r>
            <a:r>
              <a:rPr lang="en-US" sz="1600" dirty="0" smtClean="0"/>
              <a:t>, B. </a:t>
            </a:r>
            <a:r>
              <a:rPr lang="en-US" sz="1600" dirty="0" err="1" smtClean="0"/>
              <a:t>Bhargava</a:t>
            </a:r>
            <a:r>
              <a:rPr lang="en-US" sz="1600" dirty="0" smtClean="0"/>
              <a:t>, P. </a:t>
            </a:r>
            <a:r>
              <a:rPr lang="en-US" sz="1600" dirty="0" err="1" smtClean="0"/>
              <a:t>Angin</a:t>
            </a:r>
            <a:r>
              <a:rPr lang="en-US" sz="1600" dirty="0" smtClean="0"/>
              <a:t>, R. </a:t>
            </a:r>
            <a:r>
              <a:rPr lang="en-US" sz="1600" dirty="0" err="1" smtClean="0"/>
              <a:t>Ranchal</a:t>
            </a:r>
            <a:r>
              <a:rPr lang="en-US" sz="1600" dirty="0" smtClean="0"/>
              <a:t>, R. </a:t>
            </a:r>
            <a:r>
              <a:rPr lang="en-US" sz="1600" dirty="0" err="1" smtClean="0"/>
              <a:t>Sivakumar</a:t>
            </a:r>
            <a:r>
              <a:rPr lang="en-US" sz="1600" dirty="0" smtClean="0"/>
              <a:t>, A. Sinclair, M. </a:t>
            </a:r>
            <a:r>
              <a:rPr lang="en-US" sz="1600" dirty="0" err="1" smtClean="0"/>
              <a:t>Linderman</a:t>
            </a:r>
            <a:r>
              <a:rPr lang="en-US" sz="1600" dirty="0" smtClean="0"/>
              <a:t>, International Journal of Next Generation Computing.</a:t>
            </a:r>
          </a:p>
          <a:p>
            <a:r>
              <a:rPr lang="en-US" sz="1600" dirty="0" smtClean="0"/>
              <a:t>An End-to-End Security Auditing Approach for Service Oriented Architecture. M. </a:t>
            </a:r>
            <a:r>
              <a:rPr lang="en-US" sz="1600" dirty="0" err="1" smtClean="0"/>
              <a:t>Azarmi</a:t>
            </a:r>
            <a:r>
              <a:rPr lang="en-US" sz="1600" dirty="0" smtClean="0"/>
              <a:t>, B. </a:t>
            </a:r>
            <a:r>
              <a:rPr lang="en-US" sz="1600" dirty="0" err="1" smtClean="0"/>
              <a:t>Bhargava</a:t>
            </a:r>
            <a:r>
              <a:rPr lang="en-US" sz="1600" dirty="0" smtClean="0"/>
              <a:t>, P. </a:t>
            </a:r>
            <a:r>
              <a:rPr lang="en-US" sz="1600" dirty="0" err="1" smtClean="0"/>
              <a:t>Angin</a:t>
            </a:r>
            <a:r>
              <a:rPr lang="en-US" sz="1600" dirty="0" smtClean="0"/>
              <a:t>, R. </a:t>
            </a:r>
            <a:r>
              <a:rPr lang="en-US" sz="1600" dirty="0" err="1" smtClean="0"/>
              <a:t>Ranchal</a:t>
            </a:r>
            <a:r>
              <a:rPr lang="en-US" sz="1600" dirty="0" smtClean="0"/>
              <a:t>, N. Ahmed, A. Sinclair, M. </a:t>
            </a:r>
            <a:r>
              <a:rPr lang="en-US" sz="1600" dirty="0" err="1" smtClean="0"/>
              <a:t>Linderman</a:t>
            </a:r>
            <a:r>
              <a:rPr lang="en-US" sz="1600" dirty="0" smtClean="0"/>
              <a:t>, L. B. </a:t>
            </a:r>
            <a:r>
              <a:rPr lang="en-US" sz="1600" dirty="0" err="1" smtClean="0"/>
              <a:t>Othmane</a:t>
            </a:r>
            <a:r>
              <a:rPr lang="en-US" sz="1600" dirty="0" smtClean="0"/>
              <a:t>, 31st IEEE SRDS 2012.</a:t>
            </a:r>
          </a:p>
          <a:p>
            <a:r>
              <a:rPr lang="en-US" sz="1600" dirty="0" smtClean="0"/>
              <a:t>Secure Information Sharing in Digital Supply Chains. B. </a:t>
            </a:r>
            <a:r>
              <a:rPr lang="en-US" sz="1600" dirty="0" err="1" smtClean="0"/>
              <a:t>Bhargava</a:t>
            </a:r>
            <a:r>
              <a:rPr lang="en-US" sz="1600" dirty="0" smtClean="0"/>
              <a:t>, R. </a:t>
            </a:r>
            <a:r>
              <a:rPr lang="en-US" sz="1600" dirty="0" err="1" smtClean="0"/>
              <a:t>Ranchal</a:t>
            </a:r>
            <a:r>
              <a:rPr lang="en-US" sz="1600" dirty="0" smtClean="0"/>
              <a:t>, L. </a:t>
            </a:r>
            <a:r>
              <a:rPr lang="en-US" sz="1600" dirty="0" err="1" smtClean="0"/>
              <a:t>Othmane</a:t>
            </a:r>
            <a:r>
              <a:rPr lang="en-US" sz="1600" dirty="0" smtClean="0"/>
              <a:t>, 3rd IEEE IACC 2013.</a:t>
            </a:r>
          </a:p>
          <a:p>
            <a:r>
              <a:rPr lang="en-US" sz="1600" dirty="0" smtClean="0"/>
              <a:t>A Distributed Monitoring and Reconfiguration Approach for Adaptive Network Computing. B. </a:t>
            </a:r>
            <a:r>
              <a:rPr lang="en-US" sz="1600" dirty="0" err="1" smtClean="0"/>
              <a:t>Bhargava</a:t>
            </a:r>
            <a:r>
              <a:rPr lang="en-US" sz="1600" dirty="0" smtClean="0"/>
              <a:t>, P. </a:t>
            </a:r>
            <a:r>
              <a:rPr lang="en-US" sz="1600" dirty="0" err="1" smtClean="0"/>
              <a:t>Angin</a:t>
            </a:r>
            <a:r>
              <a:rPr lang="en-US" sz="1600" dirty="0" smtClean="0"/>
              <a:t>, R. </a:t>
            </a:r>
            <a:r>
              <a:rPr lang="en-US" sz="1600" dirty="0" err="1" smtClean="0"/>
              <a:t>Ranchal</a:t>
            </a:r>
            <a:r>
              <a:rPr lang="en-US" sz="1600" dirty="0" smtClean="0"/>
              <a:t>, S. </a:t>
            </a:r>
            <a:r>
              <a:rPr lang="en-US" sz="1600" dirty="0" err="1" smtClean="0"/>
              <a:t>Lingayat</a:t>
            </a:r>
            <a:r>
              <a:rPr lang="en-US" sz="1600" dirty="0" smtClean="0"/>
              <a:t>, 6th International Workshop on Dependable Network Computing &amp; Mobile Systems 2015.</a:t>
            </a:r>
          </a:p>
          <a:p>
            <a:r>
              <a:rPr lang="en-US" sz="1600" dirty="0" smtClean="0"/>
              <a:t>Consumer-Oriented Privacy-Preserving Access Control for Electronic Health Records in the Cloud</a:t>
            </a:r>
            <a:r>
              <a:rPr lang="en-US" sz="1600" i="1" dirty="0" smtClean="0"/>
              <a:t>, </a:t>
            </a:r>
            <a:r>
              <a:rPr lang="en-US" sz="1600" dirty="0" smtClean="0"/>
              <a:t>R. Fernando, R. </a:t>
            </a:r>
            <a:r>
              <a:rPr lang="en-US" sz="1600" dirty="0" err="1" smtClean="0"/>
              <a:t>Ranchal</a:t>
            </a:r>
            <a:r>
              <a:rPr lang="en-US" sz="1600" dirty="0" smtClean="0"/>
              <a:t>, L. </a:t>
            </a:r>
            <a:r>
              <a:rPr lang="en-US" sz="1600" dirty="0" err="1" smtClean="0"/>
              <a:t>Othmane</a:t>
            </a:r>
            <a:r>
              <a:rPr lang="en-US" sz="1600" dirty="0" smtClean="0"/>
              <a:t>, B. </a:t>
            </a:r>
            <a:r>
              <a:rPr lang="en-US" sz="1600" dirty="0" err="1" smtClean="0"/>
              <a:t>Bhargava</a:t>
            </a:r>
            <a:r>
              <a:rPr lang="en-US" sz="1600" dirty="0" smtClean="0"/>
              <a:t>. (in submission)</a:t>
            </a:r>
          </a:p>
          <a:p>
            <a:endParaRPr lang="en-US" sz="1600" dirty="0" smtClean="0"/>
          </a:p>
          <a:p>
            <a:endParaRPr lang="en-US" sz="1600" dirty="0" smtClean="0"/>
          </a:p>
          <a:p>
            <a:endParaRPr lang="en-US" sz="1600" dirty="0" smtClean="0"/>
          </a:p>
        </p:txBody>
      </p:sp>
      <p:sp>
        <p:nvSpPr>
          <p:cNvPr id="5" name="Slide Number Placeholder 3"/>
          <p:cNvSpPr>
            <a:spLocks noGrp="1"/>
          </p:cNvSpPr>
          <p:nvPr>
            <p:ph type="sldNum" sz="quarter" idx="12"/>
          </p:nvPr>
        </p:nvSpPr>
        <p:spPr>
          <a:xfrm>
            <a:off x="6553200" y="6356350"/>
            <a:ext cx="2133600" cy="365125"/>
          </a:xfrm>
        </p:spPr>
        <p:txBody>
          <a:bodyPr/>
          <a:lstStyle/>
          <a:p>
            <a:fld id="{4C0E8CE9-590C-A644-AC50-670736D5594F}" type="slidenum">
              <a:rPr lang="en-US" smtClean="0"/>
              <a:pPr/>
              <a:t>64</a:t>
            </a:fld>
            <a:endParaRPr lang="en-US" dirty="0"/>
          </a:p>
        </p:txBody>
      </p:sp>
    </p:spTree>
    <p:extLst>
      <p:ext uri="{BB962C8B-B14F-4D97-AF65-F5344CB8AC3E}">
        <p14:creationId xmlns:p14="http://schemas.microsoft.com/office/powerpoint/2010/main" val="6324297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784"/>
          </a:xfrm>
        </p:spPr>
        <p:txBody>
          <a:bodyPr>
            <a:normAutofit fontScale="90000"/>
          </a:bodyPr>
          <a:lstStyle/>
          <a:p>
            <a:r>
              <a:rPr lang="en-US" dirty="0" smtClean="0"/>
              <a:t>Agile Defense and Adaptability</a:t>
            </a:r>
            <a:endParaRPr lang="en-US" dirty="0"/>
          </a:p>
        </p:txBody>
      </p:sp>
      <p:sp>
        <p:nvSpPr>
          <p:cNvPr id="3" name="Text Placeholder 2"/>
          <p:cNvSpPr>
            <a:spLocks noGrp="1"/>
          </p:cNvSpPr>
          <p:nvPr>
            <p:ph type="body" idx="1"/>
          </p:nvPr>
        </p:nvSpPr>
        <p:spPr>
          <a:xfrm>
            <a:off x="304800" y="1475876"/>
            <a:ext cx="8699500" cy="4047675"/>
          </a:xfrm>
        </p:spPr>
        <p:txBody>
          <a:bodyPr>
            <a:normAutofit/>
          </a:bodyPr>
          <a:lstStyle/>
          <a:p>
            <a:pPr marL="0" indent="0">
              <a:buNone/>
            </a:pPr>
            <a:r>
              <a:rPr lang="en-US" sz="2400" dirty="0" smtClean="0"/>
              <a:t>Goals:</a:t>
            </a:r>
          </a:p>
          <a:p>
            <a:pPr lvl="1"/>
            <a:r>
              <a:rPr lang="en-US" sz="1800" dirty="0"/>
              <a:t>R</a:t>
            </a:r>
            <a:r>
              <a:rPr lang="en-US" sz="1800" dirty="0" smtClean="0"/>
              <a:t>eplace anomalous services with reliable versions</a:t>
            </a:r>
          </a:p>
          <a:p>
            <a:pPr lvl="1"/>
            <a:r>
              <a:rPr lang="en-US" sz="1800" dirty="0"/>
              <a:t>R</a:t>
            </a:r>
            <a:r>
              <a:rPr lang="en-US" sz="1800" dirty="0" smtClean="0"/>
              <a:t>econfigure service </a:t>
            </a:r>
            <a:r>
              <a:rPr lang="en-US" sz="1800" dirty="0"/>
              <a:t>orchestrations </a:t>
            </a:r>
            <a:r>
              <a:rPr lang="en-US" sz="1800" dirty="0" smtClean="0"/>
              <a:t>in response </a:t>
            </a:r>
            <a:r>
              <a:rPr lang="en-US" sz="1800" dirty="0"/>
              <a:t>to anomalous service behavior</a:t>
            </a:r>
          </a:p>
          <a:p>
            <a:pPr lvl="1"/>
            <a:r>
              <a:rPr lang="en-US" sz="1800" dirty="0"/>
              <a:t>Swiftly </a:t>
            </a:r>
            <a:r>
              <a:rPr lang="en-US" sz="1800" dirty="0" smtClean="0"/>
              <a:t>adapt </a:t>
            </a:r>
            <a:r>
              <a:rPr lang="en-US" sz="1800" dirty="0"/>
              <a:t>to changes in </a:t>
            </a:r>
            <a:r>
              <a:rPr lang="en-US" sz="1800" dirty="0" smtClean="0"/>
              <a:t>context:</a:t>
            </a:r>
          </a:p>
          <a:p>
            <a:pPr lvl="2"/>
            <a:r>
              <a:rPr lang="en-US" sz="1800" dirty="0" smtClean="0"/>
              <a:t>Services may be in trusted or untrusted environments (e.g. public clouds)</a:t>
            </a:r>
          </a:p>
          <a:p>
            <a:pPr lvl="2"/>
            <a:r>
              <a:rPr lang="en-US" sz="1800" dirty="0" smtClean="0"/>
              <a:t>Choose services in orchestration to comply with SLA requirements (e.g. response time, latency, security level etc.) based on context (e.g. trust may be important in one context, response time in another)</a:t>
            </a:r>
          </a:p>
          <a:p>
            <a:pPr lvl="2"/>
            <a:r>
              <a:rPr lang="en-US" sz="1800" dirty="0" smtClean="0"/>
              <a:t>Choose data dissemination policy based on context (coarse-grain access in untrusted cloud, fine-grain access in trusted domain)</a:t>
            </a:r>
            <a:endParaRPr lang="en-US" sz="1800" dirty="0"/>
          </a:p>
          <a:p>
            <a:pPr lvl="1"/>
            <a:r>
              <a:rPr lang="en-US" sz="1800" dirty="0" smtClean="0"/>
              <a:t>Ensure </a:t>
            </a:r>
            <a:r>
              <a:rPr lang="en-US" sz="1800" dirty="0"/>
              <a:t>c</a:t>
            </a:r>
            <a:r>
              <a:rPr lang="en-US" sz="1800" dirty="0" smtClean="0"/>
              <a:t>ontinuous availability </a:t>
            </a:r>
            <a:r>
              <a:rPr lang="en-US" sz="1800" dirty="0"/>
              <a:t>even under </a:t>
            </a:r>
            <a:r>
              <a:rPr lang="en-US" sz="1800" dirty="0" smtClean="0"/>
              <a:t>attacks and failures</a:t>
            </a:r>
          </a:p>
          <a:p>
            <a:pPr marL="0" indent="0">
              <a:buNone/>
            </a:pPr>
            <a:endParaRPr lang="en-US" sz="2400"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7</a:t>
            </a:fld>
            <a:endParaRPr lang="en-US" dirty="0"/>
          </a:p>
        </p:txBody>
      </p:sp>
    </p:spTree>
    <p:extLst>
      <p:ext uri="{BB962C8B-B14F-4D97-AF65-F5344CB8AC3E}">
        <p14:creationId xmlns:p14="http://schemas.microsoft.com/office/powerpoint/2010/main" val="2451618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Defense and Adaptability</a:t>
            </a:r>
            <a:endParaRPr lang="en-US" dirty="0"/>
          </a:p>
        </p:txBody>
      </p:sp>
      <p:sp>
        <p:nvSpPr>
          <p:cNvPr id="3" name="Content Placeholder 2"/>
          <p:cNvSpPr>
            <a:spLocks noGrp="1"/>
          </p:cNvSpPr>
          <p:nvPr>
            <p:ph idx="1"/>
          </p:nvPr>
        </p:nvSpPr>
        <p:spPr>
          <a:xfrm>
            <a:off x="304800" y="1677667"/>
            <a:ext cx="8382000" cy="4432986"/>
          </a:xfrm>
        </p:spPr>
        <p:txBody>
          <a:bodyPr>
            <a:normAutofit fontScale="70000" lnSpcReduction="20000"/>
          </a:bodyPr>
          <a:lstStyle/>
          <a:p>
            <a:pPr marL="0" indent="0">
              <a:buNone/>
            </a:pPr>
            <a:r>
              <a:rPr lang="en-US" dirty="0"/>
              <a:t>Components:</a:t>
            </a:r>
          </a:p>
          <a:p>
            <a:pPr lvl="1"/>
            <a:r>
              <a:rPr lang="en-US" dirty="0"/>
              <a:t>Monitor service status and determine action</a:t>
            </a:r>
          </a:p>
          <a:p>
            <a:pPr lvl="2"/>
            <a:r>
              <a:rPr lang="en-US" dirty="0"/>
              <a:t>Update service health status in case of significant deviations from normal behavior</a:t>
            </a:r>
          </a:p>
          <a:p>
            <a:pPr lvl="2"/>
            <a:r>
              <a:rPr lang="en-US" dirty="0"/>
              <a:t>Create service backup in case of suspicion of anomaly</a:t>
            </a:r>
          </a:p>
          <a:p>
            <a:pPr lvl="2"/>
            <a:r>
              <a:rPr lang="en-US" dirty="0"/>
              <a:t>Re-deploy service in case of complete failure</a:t>
            </a:r>
          </a:p>
          <a:p>
            <a:pPr lvl="1"/>
            <a:r>
              <a:rPr lang="en-US" dirty="0"/>
              <a:t>Dynamic service reconfiguration based on changes in context</a:t>
            </a:r>
          </a:p>
          <a:p>
            <a:pPr lvl="2"/>
            <a:r>
              <a:rPr lang="en-US" dirty="0"/>
              <a:t>Adapt priorities (e.g. response time vs. level of detail/accuracy)</a:t>
            </a:r>
          </a:p>
          <a:p>
            <a:pPr lvl="2"/>
            <a:r>
              <a:rPr lang="en-US" dirty="0"/>
              <a:t>Adapt constraints (e.g. trust levels of all services &gt; </a:t>
            </a:r>
            <a:r>
              <a:rPr lang="en-US" i="1" dirty="0"/>
              <a:t>T</a:t>
            </a:r>
            <a:r>
              <a:rPr lang="en-US" dirty="0"/>
              <a:t> for critical mission)</a:t>
            </a:r>
          </a:p>
          <a:p>
            <a:pPr lvl="2"/>
            <a:r>
              <a:rPr lang="en-US" dirty="0"/>
              <a:t>Dynamically replace failed services in composition with healthy ones to avoid complete restart of business process</a:t>
            </a:r>
          </a:p>
          <a:p>
            <a:pPr lvl="1"/>
            <a:r>
              <a:rPr lang="en-US" dirty="0"/>
              <a:t>Controlled sharing of data</a:t>
            </a:r>
          </a:p>
          <a:p>
            <a:pPr lvl="2"/>
            <a:r>
              <a:rPr lang="en-US" dirty="0"/>
              <a:t>Determine data dissemination based on the requirements and authorization level of the subscriber</a:t>
            </a:r>
          </a:p>
          <a:p>
            <a:pPr lvl="2"/>
            <a:r>
              <a:rPr lang="en-US" dirty="0"/>
              <a:t>Limit data disclosure based on trust level of subscriber </a:t>
            </a:r>
          </a:p>
          <a:p>
            <a:pPr lvl="2"/>
            <a:r>
              <a:rPr lang="en-US" dirty="0"/>
              <a:t>Control dissemination based on changes in context (e.g. emergency, attack, etc.)</a:t>
            </a:r>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spTree>
    <p:extLst>
      <p:ext uri="{BB962C8B-B14F-4D97-AF65-F5344CB8AC3E}">
        <p14:creationId xmlns:p14="http://schemas.microsoft.com/office/powerpoint/2010/main" val="1185505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36"/>
            <a:ext cx="8229600" cy="1143000"/>
          </a:xfrm>
        </p:spPr>
        <p:txBody>
          <a:bodyPr/>
          <a:lstStyle/>
          <a:p>
            <a:r>
              <a:rPr lang="en-US" dirty="0" smtClean="0"/>
              <a:t>Anomaly Detection Approach</a:t>
            </a:r>
            <a:endParaRPr lang="en-US" dirty="0"/>
          </a:p>
        </p:txBody>
      </p:sp>
      <p:sp>
        <p:nvSpPr>
          <p:cNvPr id="3" name="Text Placeholder 2"/>
          <p:cNvSpPr>
            <a:spLocks noGrp="1"/>
          </p:cNvSpPr>
          <p:nvPr>
            <p:ph type="body" idx="1"/>
          </p:nvPr>
        </p:nvSpPr>
        <p:spPr>
          <a:xfrm>
            <a:off x="25659" y="1004924"/>
            <a:ext cx="9054196" cy="2317957"/>
          </a:xfrm>
        </p:spPr>
        <p:txBody>
          <a:bodyPr>
            <a:normAutofit fontScale="70000" lnSpcReduction="20000"/>
          </a:bodyPr>
          <a:lstStyle/>
          <a:p>
            <a:r>
              <a:rPr lang="en-US" dirty="0"/>
              <a:t>Statistical analysis of </a:t>
            </a:r>
            <a:r>
              <a:rPr lang="en-US" dirty="0" smtClean="0"/>
              <a:t>multivariate time</a:t>
            </a:r>
            <a:r>
              <a:rPr lang="en-US" dirty="0"/>
              <a:t>-series data collected by service </a:t>
            </a:r>
            <a:r>
              <a:rPr lang="en-US" dirty="0" smtClean="0"/>
              <a:t>monitors </a:t>
            </a:r>
            <a:r>
              <a:rPr lang="en-US" dirty="0"/>
              <a:t>to detect significant deviations from normal </a:t>
            </a:r>
            <a:r>
              <a:rPr lang="en-US" dirty="0" smtClean="0"/>
              <a:t>behavior</a:t>
            </a:r>
          </a:p>
          <a:p>
            <a:r>
              <a:rPr lang="en-US" dirty="0"/>
              <a:t>Adjusts service threat </a:t>
            </a:r>
            <a:r>
              <a:rPr lang="en-US" dirty="0" smtClean="0"/>
              <a:t>levels based </a:t>
            </a:r>
            <a:r>
              <a:rPr lang="en-US" dirty="0"/>
              <a:t>on </a:t>
            </a:r>
            <a:r>
              <a:rPr lang="en-US" b="1" dirty="0" smtClean="0"/>
              <a:t>duration</a:t>
            </a:r>
            <a:r>
              <a:rPr lang="en-US" dirty="0"/>
              <a:t>, </a:t>
            </a:r>
            <a:r>
              <a:rPr lang="en-US" b="1" dirty="0" smtClean="0"/>
              <a:t>extent</a:t>
            </a:r>
            <a:r>
              <a:rPr lang="en-US" dirty="0"/>
              <a:t> </a:t>
            </a:r>
            <a:r>
              <a:rPr lang="en-US" dirty="0" smtClean="0"/>
              <a:t>&amp; </a:t>
            </a:r>
            <a:r>
              <a:rPr lang="en-US" b="1" dirty="0" smtClean="0"/>
              <a:t>type</a:t>
            </a:r>
            <a:r>
              <a:rPr lang="en-US" dirty="0" smtClean="0"/>
              <a:t> </a:t>
            </a:r>
            <a:r>
              <a:rPr lang="en-US" dirty="0"/>
              <a:t>of anomalies </a:t>
            </a:r>
          </a:p>
          <a:p>
            <a:r>
              <a:rPr lang="en-US" dirty="0"/>
              <a:t>Correlation of time-series data from multiple services allows for detection of bigger threats </a:t>
            </a:r>
            <a:r>
              <a:rPr lang="en-US" dirty="0" smtClean="0"/>
              <a:t>(affecting </a:t>
            </a:r>
            <a:r>
              <a:rPr lang="en-US" dirty="0"/>
              <a:t>the whole domain, collaborative </a:t>
            </a:r>
            <a:r>
              <a:rPr lang="en-US" dirty="0" smtClean="0"/>
              <a:t>attacks etc.)</a:t>
            </a:r>
          </a:p>
          <a:p>
            <a:r>
              <a:rPr lang="en-US" dirty="0" smtClean="0"/>
              <a:t>Ability to detect zero-day attacks as opposed to signature-based models</a:t>
            </a:r>
            <a:endParaRPr lang="en-US" dirty="0"/>
          </a:p>
          <a:p>
            <a:endParaRPr lang="en-US" dirty="0"/>
          </a:p>
        </p:txBody>
      </p:sp>
      <p:sp>
        <p:nvSpPr>
          <p:cNvPr id="1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9</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616027039"/>
              </p:ext>
            </p:extLst>
          </p:nvPr>
        </p:nvGraphicFramePr>
        <p:xfrm>
          <a:off x="-101600" y="335668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185442899"/>
              </p:ext>
            </p:extLst>
          </p:nvPr>
        </p:nvGraphicFramePr>
        <p:xfrm>
          <a:off x="4572000" y="334683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ight Brace 14"/>
          <p:cNvSpPr/>
          <p:nvPr/>
        </p:nvSpPr>
        <p:spPr>
          <a:xfrm rot="16200000">
            <a:off x="3050711" y="3228676"/>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p:cNvSpPr txBox="1"/>
          <p:nvPr/>
        </p:nvSpPr>
        <p:spPr>
          <a:xfrm>
            <a:off x="781774" y="5989398"/>
            <a:ext cx="300889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S1</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Replace S1 </a:t>
            </a:r>
            <a:endParaRPr kumimoji="0" lang="en-US" sz="1600" b="0" i="0" u="none" strike="noStrike" cap="none" spc="0" normalizeH="0" baseline="0" dirty="0">
              <a:ln>
                <a:noFill/>
              </a:ln>
              <a:solidFill>
                <a:srgbClr val="000000"/>
              </a:solidFill>
              <a:effectLst/>
              <a:uFillTx/>
              <a:sym typeface="Tahoma"/>
            </a:endParaRPr>
          </a:p>
        </p:txBody>
      </p:sp>
      <p:sp>
        <p:nvSpPr>
          <p:cNvPr id="17" name="Right Brace 16"/>
          <p:cNvSpPr/>
          <p:nvPr/>
        </p:nvSpPr>
        <p:spPr>
          <a:xfrm rot="16200000">
            <a:off x="7645269" y="3157100"/>
            <a:ext cx="436769" cy="781941"/>
          </a:xfrm>
          <a:prstGeom prst="rightBrace">
            <a:avLst/>
          </a:prstGeom>
          <a:noFill/>
          <a:ln w="25400" cap="flat">
            <a:solidFill>
              <a:srgbClr val="008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TextBox 18"/>
          <p:cNvSpPr txBox="1"/>
          <p:nvPr/>
        </p:nvSpPr>
        <p:spPr>
          <a:xfrm>
            <a:off x="4292600" y="5950568"/>
            <a:ext cx="4876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Diagnosis: Anomaly affecting whole domain</a:t>
            </a:r>
          </a:p>
          <a:p>
            <a:pPr marL="0" marR="0" indent="0" algn="l" defTabSz="914400" rtl="0" fontAlgn="auto" latinLnBrk="1" hangingPunct="0">
              <a:lnSpc>
                <a:spcPct val="100000"/>
              </a:lnSpc>
              <a:spcBef>
                <a:spcPts val="0"/>
              </a:spcBef>
              <a:spcAft>
                <a:spcPts val="0"/>
              </a:spcAft>
              <a:buClrTx/>
              <a:buSzTx/>
              <a:buFontTx/>
              <a:buNone/>
              <a:tabLst/>
            </a:pPr>
            <a:r>
              <a:rPr lang="en-US" sz="1600" dirty="0" smtClean="0">
                <a:solidFill>
                  <a:srgbClr val="000000"/>
                </a:solidFill>
              </a:rPr>
              <a:t>Response: Re-deploy all services in different domain /switch to backup versions in different domain </a:t>
            </a:r>
            <a:endParaRPr kumimoji="0" lang="en-US" sz="1600" b="0" i="0" u="none" strike="noStrike" cap="none" spc="0" normalizeH="0" baseline="0" dirty="0">
              <a:ln>
                <a:noFill/>
              </a:ln>
              <a:solidFill>
                <a:srgbClr val="000000"/>
              </a:solidFill>
              <a:effectLst/>
              <a:uFillTx/>
              <a:sym typeface="Tahoma"/>
            </a:endParaRPr>
          </a:p>
        </p:txBody>
      </p:sp>
    </p:spTree>
    <p:extLst>
      <p:ext uri="{BB962C8B-B14F-4D97-AF65-F5344CB8AC3E}">
        <p14:creationId xmlns:p14="http://schemas.microsoft.com/office/powerpoint/2010/main" val="4082439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5659</Words>
  <Application>Microsoft Macintosh PowerPoint</Application>
  <PresentationFormat>On-screen Show (4:3)</PresentationFormat>
  <Paragraphs>1113</Paragraphs>
  <Slides>64</Slides>
  <Notes>25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64</vt:i4>
      </vt:variant>
    </vt:vector>
  </HeadingPairs>
  <TitlesOfParts>
    <vt:vector size="66" baseType="lpstr">
      <vt:lpstr>Office Theme</vt:lpstr>
      <vt:lpstr>\\localhost\Users\Pelin\Desktop\Macintosh HD:Users:Pelin:Downloads:NGCRC-Proposal-Bhargava-Final-August19.doc!OLE_LINK2</vt:lpstr>
      <vt:lpstr>Privacy-Preserving Cross-Domain Data Dissemination and Adaptability in Trusted and Untrusted Cloud</vt:lpstr>
      <vt:lpstr>Problem Statement</vt:lpstr>
      <vt:lpstr>Problem Statement</vt:lpstr>
      <vt:lpstr>Monitoring-Based Approach for Adaptability &amp; Resiliency</vt:lpstr>
      <vt:lpstr>Distributed Service Monitoring Approach</vt:lpstr>
      <vt:lpstr>Distributed Service Monitoring</vt:lpstr>
      <vt:lpstr>Agile Defense and Adaptability</vt:lpstr>
      <vt:lpstr>Agile Defense and Adaptability</vt:lpstr>
      <vt:lpstr>Anomaly Detection Approach</vt:lpstr>
      <vt:lpstr>Hidden Markov Models (HMM) for  Anomaly Detection</vt:lpstr>
      <vt:lpstr>Hidden Markov Models (HMM) for  Anomaly Detection (cont.)</vt:lpstr>
      <vt:lpstr>Performance and Security Parameters for Anomaly Detection</vt:lpstr>
      <vt:lpstr>Dynamic Service Composition Reconfiguration</vt:lpstr>
      <vt:lpstr>Dynamic Service Composition Approach</vt:lpstr>
      <vt:lpstr>Dynamic Service Composition Experiment 1: </vt:lpstr>
      <vt:lpstr>Dynamic Service Composition Experiment 2: </vt:lpstr>
      <vt:lpstr>Agile Defense Demo</vt:lpstr>
      <vt:lpstr>Data Privacy in SOA and Cloud</vt:lpstr>
      <vt:lpstr>Data Sharing Issues in SOA</vt:lpstr>
      <vt:lpstr>Policy Enforcement at Data Source</vt:lpstr>
      <vt:lpstr>Policy Enforcement at Data Mediator</vt:lpstr>
      <vt:lpstr>Policy Enforcement at Data Receiver</vt:lpstr>
      <vt:lpstr>Secure Data Dissemination with  Active Bundles </vt:lpstr>
      <vt:lpstr>Secure End-to-End Information Flow in Cloud</vt:lpstr>
      <vt:lpstr>End-to-End Information Flow</vt:lpstr>
      <vt:lpstr>Classifications of AB</vt:lpstr>
      <vt:lpstr>Classification of AB</vt:lpstr>
      <vt:lpstr>Solution Components</vt:lpstr>
      <vt:lpstr>AB Features</vt:lpstr>
      <vt:lpstr> Key Generation during AB Creation </vt:lpstr>
      <vt:lpstr>Key Derivation during AB Execution</vt:lpstr>
      <vt:lpstr>Online Shopping using AB</vt:lpstr>
      <vt:lpstr>Online Shopping using AB</vt:lpstr>
      <vt:lpstr>Unauthorized Data Access</vt:lpstr>
      <vt:lpstr>Context-based Data Dissemination</vt:lpstr>
      <vt:lpstr>Trust-based Data Dissemination</vt:lpstr>
      <vt:lpstr>Data Dissemination under Tamper attack</vt:lpstr>
      <vt:lpstr>Context-Sensitive Data Disclosure</vt:lpstr>
      <vt:lpstr>Examples of Distance Metrics</vt:lpstr>
      <vt:lpstr>Example of Controlled Data Distortion</vt:lpstr>
      <vt:lpstr> Example of Controlled Data Filtering of Electronic Healthcare Record (EHR) </vt:lpstr>
      <vt:lpstr>Demo: Data Dissemination with AB in  Healthcare Scenario</vt:lpstr>
      <vt:lpstr>Demo: Active Bundle created in secure browser for rescue mission</vt:lpstr>
      <vt:lpstr>Demo: Active Bundle created in insecure browser and sent to cloud</vt:lpstr>
      <vt:lpstr>Demo: P2P Secure Data Sharing in UAV Network</vt:lpstr>
      <vt:lpstr>P2P Secure Data Sharing in UAV Network</vt:lpstr>
      <vt:lpstr>P2P Secure Data Sharing in UAV Network</vt:lpstr>
      <vt:lpstr>Active Bundle Attack Resilience</vt:lpstr>
      <vt:lpstr>Active Bundle Attack Resilience</vt:lpstr>
      <vt:lpstr>Active Bundle Experiments</vt:lpstr>
      <vt:lpstr>Experiment 1: AB Size vs Number of policies</vt:lpstr>
      <vt:lpstr>Experiment 1: AB Size vs Number of policies</vt:lpstr>
      <vt:lpstr>Experiment 2.1: AB-Service Interaction Time vs Number of policies (EC2 Large)</vt:lpstr>
      <vt:lpstr>Experiment 2.1: AB-Service Interaction Time vs Number of policies (EC2 Large)</vt:lpstr>
      <vt:lpstr>Experiment 2.2: AB-Service Interaction Time vs Number of policies (EC2 XLarge)</vt:lpstr>
      <vt:lpstr>Experiment 3.1: AB Tamper Resistance Overhead (EC2 Large)</vt:lpstr>
      <vt:lpstr>Experiment 3.2: AB Tamper Resistance Overhead (EC2 XLarge)</vt:lpstr>
      <vt:lpstr>Experiment 4.1: Scenario Time</vt:lpstr>
      <vt:lpstr>Experiment 4.1: Scenario Time  (EC2 Large)</vt:lpstr>
      <vt:lpstr>Experiment 4.2: Scenario Time  (EC2 XLarge)</vt:lpstr>
      <vt:lpstr>Framework Capabilities</vt:lpstr>
      <vt:lpstr>Cost-Analysis of Framework</vt:lpstr>
      <vt:lpstr>Impact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Enforcement at Data Source</dc:title>
  <dc:creator>Bharat Bhargava</dc:creator>
  <cp:lastModifiedBy>Bharat Bhargava</cp:lastModifiedBy>
  <cp:revision>70</cp:revision>
  <dcterms:created xsi:type="dcterms:W3CDTF">2015-09-24T12:02:30Z</dcterms:created>
  <dcterms:modified xsi:type="dcterms:W3CDTF">2015-09-26T13:22:51Z</dcterms:modified>
</cp:coreProperties>
</file>