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66" r:id="rId3"/>
    <p:sldId id="292" r:id="rId4"/>
    <p:sldId id="268" r:id="rId5"/>
    <p:sldId id="267" r:id="rId6"/>
    <p:sldId id="281" r:id="rId7"/>
    <p:sldId id="293" r:id="rId8"/>
    <p:sldId id="269" r:id="rId9"/>
    <p:sldId id="291" r:id="rId10"/>
    <p:sldId id="294" r:id="rId11"/>
    <p:sldId id="286" r:id="rId12"/>
    <p:sldId id="283" r:id="rId13"/>
    <p:sldId id="290" r:id="rId14"/>
    <p:sldId id="297" r:id="rId15"/>
    <p:sldId id="296" r:id="rId16"/>
    <p:sldId id="298" r:id="rId17"/>
    <p:sldId id="289" r:id="rId18"/>
    <p:sldId id="274" r:id="rId19"/>
    <p:sldId id="288" r:id="rId20"/>
    <p:sldId id="275" r:id="rId21"/>
    <p:sldId id="276" r:id="rId22"/>
    <p:sldId id="279" r:id="rId23"/>
    <p:sldId id="284" r:id="rId24"/>
    <p:sldId id="277" r:id="rId25"/>
    <p:sldId id="278" r:id="rId26"/>
    <p:sldId id="287" r:id="rId27"/>
    <p:sldId id="282" r:id="rId28"/>
    <p:sldId id="273" r:id="rId29"/>
    <p:sldId id="285" r:id="rId30"/>
    <p:sldId id="299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3A3F"/>
    <a:srgbClr val="F73A53"/>
    <a:srgbClr val="F68D36"/>
    <a:srgbClr val="E3B857"/>
    <a:srgbClr val="D19B23"/>
    <a:srgbClr val="00EA6A"/>
    <a:srgbClr val="856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86" autoAdjust="0"/>
  </p:normalViewPr>
  <p:slideViewPr>
    <p:cSldViewPr snapToGrid="0" snapToObjects="1">
      <p:cViewPr varScale="1">
        <p:scale>
          <a:sx n="146" d="100"/>
          <a:sy n="146" d="100"/>
        </p:scale>
        <p:origin x="-15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05" d="100"/>
          <a:sy n="105" d="100"/>
        </p:scale>
        <p:origin x="-3704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A5BD0-251C-7143-ABBE-5BCF0B718D7F}" type="datetimeFigureOut">
              <a:rPr kumimoji="1" lang="zh-CN" altLang="en-US" smtClean="0"/>
              <a:t>9/25/15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688B3-FC0C-FD47-A289-C7BCDECB938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220981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FBE10-1001-134C-AAE3-3498CACDE39E}" type="datetimeFigureOut">
              <a:rPr kumimoji="1" lang="zh-CN" altLang="en-US" smtClean="0"/>
              <a:t>9/25/15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CB360-89A2-FB42-B1BE-B5C8738F54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793644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6-th Intl. Workshop on DNCMS’15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0C8F5-D920-BB4B-933F-7F3EB43C82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982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6-th Intl. Workshop on DNCMS’15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C8F5-D920-BB4B-933F-7F3EB43C8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6-th Intl. Workshop on DNCMS’15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C8F5-D920-BB4B-933F-7F3EB43C8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918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500"/>
              <a:t>Body Level One</a:t>
            </a:r>
          </a:p>
          <a:p>
            <a:pPr lvl="1">
              <a:defRPr sz="1800"/>
            </a:pPr>
            <a:r>
              <a:rPr sz="2500"/>
              <a:t>Body Level Two</a:t>
            </a:r>
          </a:p>
          <a:p>
            <a:pPr lvl="2">
              <a:defRPr sz="1800"/>
            </a:pPr>
            <a:r>
              <a:rPr sz="2500"/>
              <a:t>Body Level Three</a:t>
            </a:r>
          </a:p>
          <a:p>
            <a:pPr lvl="3">
              <a:defRPr sz="1800"/>
            </a:pPr>
            <a:r>
              <a:rPr sz="2500"/>
              <a:t>Body Level Four</a:t>
            </a:r>
          </a:p>
          <a:p>
            <a:pPr lvl="4">
              <a:defRPr sz="1800"/>
            </a:pPr>
            <a:r>
              <a:rPr sz="25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963988100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6-th Intl. Workshop on DNCMS’15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AB80C8F5-D920-BB4B-933F-7F3EB43C82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158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6-th Intl. Workshop on DNCMS’15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C8F5-D920-BB4B-933F-7F3EB43C8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9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6-th Intl. Workshop on DNCMS’15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C8F5-D920-BB4B-933F-7F3EB43C8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535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6-th Intl. Workshop on DNCMS’15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C8F5-D920-BB4B-933F-7F3EB43C8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00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6-th Intl. Workshop on DNCMS’15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C8F5-D920-BB4B-933F-7F3EB43C8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91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6-th Intl. Workshop on DNCMS’15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C8F5-D920-BB4B-933F-7F3EB43C8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47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6-th Intl. Workshop on DNCMS’15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C8F5-D920-BB4B-933F-7F3EB43C8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202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6-th Intl. Workshop on DNCMS’15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C8F5-D920-BB4B-933F-7F3EB43C8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36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6-th Intl. Workshop on DNCMS’15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0C8F5-D920-BB4B-933F-7F3EB43C8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85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hyperlink" Target="http://www.electronicproducts.com/Digital_ICs/Communications_Interface/Camera_Serial_Interface_CSI-2_sensors_in_embedded_designs.aspx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ffmpeg.org" TargetMode="External"/><Relationship Id="rId3" Type="http://schemas.openxmlformats.org/officeDocument/2006/relationships/hyperlink" Target="http://www.youtube.com/watch?v=n70hIu9lcY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ioactive.com/pdfs/IOActive_Adventures_in_Automotive_Networks_and_Control_Units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39634" y="955522"/>
            <a:ext cx="8429898" cy="211331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latin typeface="+mn-lt"/>
                <a:cs typeface="Arial" panose="020B0604020202020204" pitchFamily="34" charset="0"/>
              </a:rPr>
              <a:t>Secure </a:t>
            </a:r>
            <a:r>
              <a:rPr lang="en-US" b="1" dirty="0" smtClean="0">
                <a:latin typeface="+mn-lt"/>
                <a:cs typeface="Arial" panose="020B0604020202020204" pitchFamily="34" charset="0"/>
              </a:rPr>
              <a:t>Dissemination of Video Data in </a:t>
            </a:r>
            <a:r>
              <a:rPr lang="en-US" b="1" dirty="0">
                <a:latin typeface="+mn-lt"/>
                <a:cs typeface="Arial" panose="020B0604020202020204" pitchFamily="34" charset="0"/>
              </a:rPr>
              <a:t>Vehicle-to-Vehicle </a:t>
            </a:r>
            <a:r>
              <a:rPr lang="en-US" b="1" dirty="0" smtClean="0">
                <a:latin typeface="+mn-lt"/>
                <a:cs typeface="Arial" panose="020B0604020202020204" pitchFamily="34" charset="0"/>
              </a:rPr>
              <a:t>Systems</a:t>
            </a:r>
            <a:endParaRPr lang="en-US" b="1" dirty="0">
              <a:solidFill>
                <a:srgbClr val="A3792C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Subtitle 5"/>
          <p:cNvSpPr txBox="1">
            <a:spLocks/>
          </p:cNvSpPr>
          <p:nvPr/>
        </p:nvSpPr>
        <p:spPr>
          <a:xfrm>
            <a:off x="380996" y="3032739"/>
            <a:ext cx="8312333" cy="31055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 smtClean="0">
                <a:solidFill>
                  <a:srgbClr val="002060"/>
                </a:solidFill>
              </a:rPr>
              <a:t>C. Qu</a:t>
            </a:r>
            <a:r>
              <a:rPr lang="en-US" altLang="zh-CN" sz="2800" baseline="30000" dirty="0" smtClean="0">
                <a:solidFill>
                  <a:srgbClr val="002060"/>
                </a:solidFill>
              </a:rPr>
              <a:t>1</a:t>
            </a:r>
            <a:r>
              <a:rPr lang="en-US" altLang="zh-CN" sz="2800" dirty="0" smtClean="0">
                <a:solidFill>
                  <a:srgbClr val="002060"/>
                </a:solidFill>
              </a:rPr>
              <a:t>, D. Ulybyshev</a:t>
            </a:r>
            <a:r>
              <a:rPr lang="en-US" altLang="zh-CN" sz="2800" baseline="30000" dirty="0" smtClean="0">
                <a:solidFill>
                  <a:srgbClr val="002060"/>
                </a:solidFill>
              </a:rPr>
              <a:t>1</a:t>
            </a:r>
            <a:r>
              <a:rPr lang="en-US" altLang="zh-CN" sz="2800" dirty="0" smtClean="0">
                <a:solidFill>
                  <a:srgbClr val="002060"/>
                </a:solidFill>
              </a:rPr>
              <a:t>, B. Bhargava</a:t>
            </a:r>
            <a:r>
              <a:rPr lang="en-US" altLang="zh-CN" sz="2800" baseline="30000" dirty="0" smtClean="0">
                <a:solidFill>
                  <a:srgbClr val="002060"/>
                </a:solidFill>
              </a:rPr>
              <a:t>1</a:t>
            </a:r>
            <a:r>
              <a:rPr lang="en-US" altLang="zh-CN" sz="2800" dirty="0" smtClean="0">
                <a:solidFill>
                  <a:srgbClr val="002060"/>
                </a:solidFill>
              </a:rPr>
              <a:t>, R. Ranchal</a:t>
            </a:r>
            <a:r>
              <a:rPr lang="en-US" altLang="zh-CN" sz="2800" baseline="30000" dirty="0" smtClean="0">
                <a:solidFill>
                  <a:srgbClr val="002060"/>
                </a:solidFill>
              </a:rPr>
              <a:t>1</a:t>
            </a:r>
            <a:r>
              <a:rPr lang="en-US" altLang="zh-CN" sz="2800" dirty="0" smtClean="0">
                <a:solidFill>
                  <a:srgbClr val="002060"/>
                </a:solidFill>
              </a:rPr>
              <a:t>,</a:t>
            </a:r>
          </a:p>
          <a:p>
            <a:r>
              <a:rPr lang="en-US" altLang="zh-CN" sz="2800" dirty="0" smtClean="0">
                <a:solidFill>
                  <a:srgbClr val="002060"/>
                </a:solidFill>
              </a:rPr>
              <a:t>G. </a:t>
            </a:r>
            <a:r>
              <a:rPr lang="en-US" altLang="zh-CN" sz="2800" dirty="0" err="1" smtClean="0">
                <a:solidFill>
                  <a:srgbClr val="002060"/>
                </a:solidFill>
              </a:rPr>
              <a:t>Izera</a:t>
            </a:r>
            <a:r>
              <a:rPr lang="en-US" altLang="zh-CN" sz="2800" dirty="0" smtClean="0">
                <a:solidFill>
                  <a:srgbClr val="002060"/>
                </a:solidFill>
              </a:rPr>
              <a:t> M.</a:t>
            </a:r>
            <a:r>
              <a:rPr lang="en-US" altLang="zh-CN" sz="2800" baseline="30000" dirty="0" smtClean="0">
                <a:solidFill>
                  <a:srgbClr val="002060"/>
                </a:solidFill>
              </a:rPr>
              <a:t>1</a:t>
            </a:r>
            <a:r>
              <a:rPr lang="en-US" altLang="zh-CN" sz="2800" dirty="0" smtClean="0">
                <a:solidFill>
                  <a:srgbClr val="002060"/>
                </a:solidFill>
              </a:rPr>
              <a:t>, L. Lilien</a:t>
            </a:r>
            <a:r>
              <a:rPr lang="en-US" altLang="zh-CN" sz="2800" baseline="30000" dirty="0" smtClean="0">
                <a:solidFill>
                  <a:srgbClr val="002060"/>
                </a:solidFill>
              </a:rPr>
              <a:t>2</a:t>
            </a:r>
            <a:endParaRPr lang="en-US" altLang="zh-CN" sz="1600" baseline="30000" dirty="0" smtClean="0">
              <a:solidFill>
                <a:schemeClr val="tx1"/>
              </a:solidFill>
            </a:endParaRPr>
          </a:p>
          <a:p>
            <a:r>
              <a:rPr lang="en-US" altLang="zh-CN" sz="2200" baseline="30000" dirty="0" smtClean="0">
                <a:solidFill>
                  <a:schemeClr val="tx1"/>
                </a:solidFill>
              </a:rPr>
              <a:t>1</a:t>
            </a:r>
            <a:r>
              <a:rPr lang="en-US" altLang="zh-CN" sz="2200" dirty="0" smtClean="0">
                <a:solidFill>
                  <a:schemeClr val="tx1"/>
                </a:solidFill>
              </a:rPr>
              <a:t>Computer </a:t>
            </a:r>
            <a:r>
              <a:rPr lang="en-US" altLang="zh-CN" sz="2200" dirty="0">
                <a:solidFill>
                  <a:schemeClr val="tx1"/>
                </a:solidFill>
              </a:rPr>
              <a:t>Science Department, </a:t>
            </a:r>
            <a:endParaRPr lang="en-US" altLang="zh-CN" sz="2200" dirty="0" smtClean="0">
              <a:solidFill>
                <a:schemeClr val="tx1"/>
              </a:solidFill>
            </a:endParaRPr>
          </a:p>
          <a:p>
            <a:r>
              <a:rPr lang="en-US" altLang="zh-CN" sz="2200" dirty="0" smtClean="0">
                <a:solidFill>
                  <a:schemeClr val="tx1"/>
                </a:solidFill>
              </a:rPr>
              <a:t>Purdue </a:t>
            </a:r>
            <a:r>
              <a:rPr lang="en-US" altLang="zh-CN" sz="2200" dirty="0">
                <a:solidFill>
                  <a:schemeClr val="tx1"/>
                </a:solidFill>
              </a:rPr>
              <a:t>University, </a:t>
            </a:r>
            <a:r>
              <a:rPr lang="en-US" altLang="zh-CN" sz="2200" dirty="0" smtClean="0">
                <a:solidFill>
                  <a:schemeClr val="tx1"/>
                </a:solidFill>
              </a:rPr>
              <a:t> West </a:t>
            </a:r>
            <a:r>
              <a:rPr lang="en-US" altLang="zh-CN" sz="2200" dirty="0">
                <a:solidFill>
                  <a:schemeClr val="tx1"/>
                </a:solidFill>
              </a:rPr>
              <a:t>Lafayette, IN, </a:t>
            </a:r>
            <a:r>
              <a:rPr lang="en-US" altLang="zh-CN" sz="2200" dirty="0" smtClean="0">
                <a:solidFill>
                  <a:schemeClr val="tx1"/>
                </a:solidFill>
              </a:rPr>
              <a:t>USA    </a:t>
            </a:r>
          </a:p>
          <a:p>
            <a:r>
              <a:rPr lang="en-US" altLang="zh-CN" sz="2200" baseline="30000" dirty="0" smtClean="0">
                <a:solidFill>
                  <a:schemeClr val="tx1"/>
                </a:solidFill>
              </a:rPr>
              <a:t>2</a:t>
            </a:r>
            <a:r>
              <a:rPr lang="en-US" altLang="zh-CN" sz="2200" dirty="0" smtClean="0">
                <a:solidFill>
                  <a:schemeClr val="tx1"/>
                </a:solidFill>
              </a:rPr>
              <a:t>Department </a:t>
            </a:r>
            <a:r>
              <a:rPr lang="en-US" altLang="zh-CN" sz="2200" dirty="0">
                <a:solidFill>
                  <a:schemeClr val="tx1"/>
                </a:solidFill>
              </a:rPr>
              <a:t>of Computer Science, </a:t>
            </a:r>
            <a:endParaRPr lang="en-US" altLang="zh-CN" sz="2200" dirty="0" smtClean="0">
              <a:solidFill>
                <a:schemeClr val="tx1"/>
              </a:solidFill>
            </a:endParaRPr>
          </a:p>
          <a:p>
            <a:r>
              <a:rPr lang="en-US" altLang="zh-CN" sz="2200" dirty="0" smtClean="0">
                <a:solidFill>
                  <a:schemeClr val="tx1"/>
                </a:solidFill>
              </a:rPr>
              <a:t>Western </a:t>
            </a:r>
            <a:r>
              <a:rPr lang="en-US" altLang="zh-CN" sz="2200" dirty="0">
                <a:solidFill>
                  <a:schemeClr val="tx1"/>
                </a:solidFill>
              </a:rPr>
              <a:t>Michigan University, Kalamazoo, </a:t>
            </a:r>
            <a:r>
              <a:rPr lang="en-US" altLang="zh-CN" sz="2200" dirty="0" smtClean="0">
                <a:solidFill>
                  <a:schemeClr val="tx1"/>
                </a:solidFill>
              </a:rPr>
              <a:t>MI, USA</a:t>
            </a:r>
            <a:endParaRPr lang="en-US" sz="2200" dirty="0">
              <a:latin typeface="Impact"/>
              <a:cs typeface="Impact"/>
            </a:endParaRPr>
          </a:p>
        </p:txBody>
      </p:sp>
      <p:sp>
        <p:nvSpPr>
          <p:cNvPr id="12" name="页脚占位符 10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6-th Intl. Workshop on DNCMS’15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80C8F5-D920-BB4B-933F-7F3EB43C8215}" type="slidenum">
              <a:rPr lang="en-US" smtClean="0">
                <a:solidFill>
                  <a:schemeClr val="tx1"/>
                </a:solidFill>
              </a:rPr>
              <a:pPr/>
              <a:t>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479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53216" y="96679"/>
            <a:ext cx="8229600" cy="73364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/>
                <a:cs typeface="Impact"/>
              </a:rPr>
              <a:t>Impact of Attacks on Safety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6-th Intl. Workshop on DNCMS’15 </a:t>
            </a:r>
            <a:endParaRPr lang="en-US" dirty="0"/>
          </a:p>
        </p:txBody>
      </p:sp>
      <p:sp>
        <p:nvSpPr>
          <p:cNvPr id="12" name="幻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/>
            <a:fld id="{AB80C8F5-D920-BB4B-933F-7F3EB43C8215}" type="slidenum">
              <a:rPr lang="en-US" smtClean="0"/>
              <a:pPr algn="l"/>
              <a:t>10</a:t>
            </a:fld>
            <a:endParaRPr lang="en-US" dirty="0"/>
          </a:p>
        </p:txBody>
      </p:sp>
      <p:sp>
        <p:nvSpPr>
          <p:cNvPr id="72" name="TextBox 93"/>
          <p:cNvSpPr txBox="1"/>
          <p:nvPr/>
        </p:nvSpPr>
        <p:spPr>
          <a:xfrm>
            <a:off x="4271701" y="6920300"/>
            <a:ext cx="591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802224" rtl="0" eaLnBrk="1" latinLnBrk="0" hangingPunct="1">
              <a:defRPr sz="9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01112" algn="l" defTabSz="4802224" rtl="0" eaLnBrk="1" latinLnBrk="0" hangingPunct="1">
              <a:defRPr sz="9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02224" algn="l" defTabSz="4802224" rtl="0" eaLnBrk="1" latinLnBrk="0" hangingPunct="1">
              <a:defRPr sz="9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3337" algn="l" defTabSz="4802224" rtl="0" eaLnBrk="1" latinLnBrk="0" hangingPunct="1">
              <a:defRPr sz="9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4449" algn="l" defTabSz="4802224" rtl="0" eaLnBrk="1" latinLnBrk="0" hangingPunct="1">
              <a:defRPr sz="9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05560" algn="l" defTabSz="4802224" rtl="0" eaLnBrk="1" latinLnBrk="0" hangingPunct="1">
              <a:defRPr sz="9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6672" algn="l" defTabSz="4802224" rtl="0" eaLnBrk="1" latinLnBrk="0" hangingPunct="1">
              <a:defRPr sz="9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807785" algn="l" defTabSz="4802224" rtl="0" eaLnBrk="1" latinLnBrk="0" hangingPunct="1">
              <a:defRPr sz="9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8897" algn="l" defTabSz="4802224" rtl="0" eaLnBrk="1" latinLnBrk="0" hangingPunct="1">
              <a:defRPr sz="9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ffmpeg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7200" y="845599"/>
            <a:ext cx="8357436" cy="5570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/>
                <a:cs typeface="Times New Roman"/>
              </a:rPr>
              <a:t>Miller and </a:t>
            </a:r>
            <a:r>
              <a:rPr lang="en-US" altLang="zh-CN" sz="2400" dirty="0" err="1">
                <a:latin typeface="Times New Roman"/>
                <a:cs typeface="Times New Roman"/>
              </a:rPr>
              <a:t>Valasek</a:t>
            </a:r>
            <a:r>
              <a:rPr lang="en-US" altLang="zh-CN" sz="2400" dirty="0">
                <a:latin typeface="Times New Roman"/>
                <a:cs typeface="Times New Roman"/>
              </a:rPr>
              <a:t> demonstrated in DEF CON 21 a set of </a:t>
            </a:r>
            <a:r>
              <a:rPr lang="en-US" altLang="zh-CN" sz="2400" dirty="0" smtClean="0">
                <a:latin typeface="Times New Roman"/>
                <a:cs typeface="Times New Roman"/>
              </a:rPr>
              <a:t>attacks [</a:t>
            </a:r>
            <a:r>
              <a:rPr lang="en-US" altLang="zh-CN" sz="2400" dirty="0">
                <a:latin typeface="Times New Roman"/>
                <a:cs typeface="Times New Roman"/>
              </a:rPr>
              <a:t>7</a:t>
            </a:r>
            <a:r>
              <a:rPr lang="en-US" altLang="zh-CN" sz="2400" dirty="0" smtClean="0">
                <a:latin typeface="Times New Roman"/>
                <a:cs typeface="Times New Roman"/>
              </a:rPr>
              <a:t>]</a:t>
            </a:r>
            <a:r>
              <a:rPr lang="en-US" altLang="zh-CN" sz="2400" dirty="0">
                <a:latin typeface="Times New Roman"/>
                <a:cs typeface="Times New Roman"/>
              </a:rPr>
              <a:t>, </a:t>
            </a:r>
            <a:r>
              <a:rPr lang="en-US" altLang="zh-CN" sz="2400" dirty="0" smtClean="0">
                <a:latin typeface="Times New Roman"/>
                <a:cs typeface="Times New Roman"/>
              </a:rPr>
              <a:t>[</a:t>
            </a:r>
            <a:r>
              <a:rPr lang="en-US" altLang="zh-CN" sz="2400" dirty="0">
                <a:latin typeface="Times New Roman"/>
                <a:cs typeface="Times New Roman"/>
              </a:rPr>
              <a:t>8</a:t>
            </a:r>
            <a:r>
              <a:rPr lang="en-US" altLang="zh-CN" sz="2400" dirty="0" smtClean="0">
                <a:latin typeface="Times New Roman"/>
                <a:cs typeface="Times New Roman"/>
              </a:rPr>
              <a:t>]</a:t>
            </a:r>
            <a:r>
              <a:rPr lang="en-US" altLang="zh-CN" sz="2400" dirty="0">
                <a:latin typeface="Times New Roman"/>
                <a:cs typeface="Times New Roman"/>
              </a:rPr>
              <a:t>, including very serious </a:t>
            </a:r>
            <a:r>
              <a:rPr lang="en-US" altLang="zh-CN" sz="2400" dirty="0" smtClean="0">
                <a:latin typeface="Times New Roman"/>
                <a:cs typeface="Times New Roman"/>
              </a:rPr>
              <a:t>attacks. </a:t>
            </a:r>
          </a:p>
          <a:p>
            <a:endParaRPr lang="en-US" altLang="zh-CN" sz="1000" dirty="0" smtClean="0">
              <a:latin typeface="Times New Roman"/>
              <a:cs typeface="Times New Roman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altLang="zh-CN" sz="2400" dirty="0" smtClean="0">
                <a:latin typeface="Times New Roman"/>
                <a:cs typeface="Times New Roman"/>
              </a:rPr>
              <a:t>Hard braking/ no braking attack </a:t>
            </a:r>
          </a:p>
          <a:p>
            <a:pPr marL="742950" lvl="1" indent="-285750">
              <a:buFont typeface="Arial"/>
              <a:buChar char="•"/>
            </a:pPr>
            <a:r>
              <a:rPr lang="en-US" altLang="zh-CN" sz="2200" dirty="0">
                <a:latin typeface="Times New Roman"/>
                <a:cs typeface="Times New Roman"/>
              </a:rPr>
              <a:t>Locked </a:t>
            </a:r>
            <a:r>
              <a:rPr lang="en-US" altLang="zh-CN" sz="2200" dirty="0" smtClean="0">
                <a:latin typeface="Times New Roman"/>
                <a:cs typeface="Times New Roman"/>
              </a:rPr>
              <a:t>brake</a:t>
            </a:r>
          </a:p>
          <a:p>
            <a:pPr marL="742950" lvl="1" indent="-285750">
              <a:buFont typeface="Arial"/>
              <a:buChar char="•"/>
            </a:pPr>
            <a:r>
              <a:rPr lang="en-US" altLang="zh-CN" sz="2200" dirty="0">
                <a:latin typeface="Times New Roman"/>
                <a:cs typeface="Times New Roman"/>
              </a:rPr>
              <a:t>Sudden </a:t>
            </a:r>
            <a:r>
              <a:rPr lang="en-US" altLang="zh-CN" sz="2200" dirty="0" smtClean="0">
                <a:latin typeface="Times New Roman"/>
                <a:cs typeface="Times New Roman"/>
              </a:rPr>
              <a:t>stop</a:t>
            </a:r>
          </a:p>
          <a:p>
            <a:pPr marL="742950" lvl="1" indent="-285750">
              <a:buFont typeface="Arial"/>
              <a:buChar char="•"/>
            </a:pPr>
            <a:r>
              <a:rPr lang="en-US" altLang="zh-CN" sz="2200" dirty="0" smtClean="0">
                <a:latin typeface="Times New Roman"/>
                <a:cs typeface="Times New Roman"/>
              </a:rPr>
              <a:t>Braking </a:t>
            </a:r>
            <a:r>
              <a:rPr lang="en-US" altLang="zh-CN" sz="2200" dirty="0">
                <a:latin typeface="Times New Roman"/>
                <a:cs typeface="Times New Roman"/>
              </a:rPr>
              <a:t>distance </a:t>
            </a:r>
            <a:r>
              <a:rPr lang="en-US" altLang="zh-CN" sz="2200" dirty="0" smtClean="0">
                <a:latin typeface="Times New Roman"/>
                <a:cs typeface="Times New Roman"/>
              </a:rPr>
              <a:t>increase</a:t>
            </a:r>
          </a:p>
          <a:p>
            <a:pPr marL="285750" indent="-285750">
              <a:buFont typeface="Wingdings" charset="2"/>
              <a:buChar char="Ø"/>
            </a:pPr>
            <a:r>
              <a:rPr lang="en-US" altLang="zh-CN" sz="2400" dirty="0" smtClean="0">
                <a:latin typeface="Times New Roman"/>
                <a:cs typeface="Times New Roman"/>
              </a:rPr>
              <a:t>Acceleration attack</a:t>
            </a:r>
          </a:p>
          <a:p>
            <a:pPr marL="742950" lvl="1" indent="-285750">
              <a:buFont typeface="Arial"/>
              <a:buChar char="•"/>
            </a:pPr>
            <a:r>
              <a:rPr lang="en-US" altLang="zh-CN" sz="2200" dirty="0" smtClean="0">
                <a:latin typeface="Times New Roman"/>
                <a:cs typeface="Times New Roman"/>
              </a:rPr>
              <a:t>Sudden uncontrollable acceleration</a:t>
            </a:r>
            <a:endParaRPr lang="en-US" altLang="zh-CN" sz="2200" dirty="0">
              <a:latin typeface="Times New Roman"/>
              <a:cs typeface="Times New Roman"/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altLang="zh-CN" sz="2400" dirty="0">
                <a:latin typeface="Times New Roman"/>
                <a:cs typeface="Times New Roman"/>
              </a:rPr>
              <a:t>Steering </a:t>
            </a:r>
            <a:r>
              <a:rPr lang="en-US" altLang="zh-CN" sz="2400" dirty="0" smtClean="0">
                <a:latin typeface="Times New Roman"/>
                <a:cs typeface="Times New Roman"/>
              </a:rPr>
              <a:t>wheel attack </a:t>
            </a:r>
          </a:p>
          <a:p>
            <a:pPr marL="742950" lvl="1" indent="-285750">
              <a:buFont typeface="Arial"/>
              <a:buChar char="•"/>
            </a:pPr>
            <a:r>
              <a:rPr lang="en-US" altLang="zh-CN" sz="2200" dirty="0" smtClean="0">
                <a:latin typeface="Times New Roman"/>
                <a:cs typeface="Times New Roman"/>
              </a:rPr>
              <a:t>Sudden uncontrollable rotation of a steering wheel </a:t>
            </a:r>
          </a:p>
          <a:p>
            <a:pPr marL="285750" indent="-285750">
              <a:buFont typeface="Wingdings" charset="2"/>
              <a:buChar char="Ø"/>
            </a:pPr>
            <a:r>
              <a:rPr lang="en-US" altLang="zh-CN" sz="2400" dirty="0" smtClean="0">
                <a:latin typeface="Times New Roman"/>
                <a:cs typeface="Times New Roman"/>
              </a:rPr>
              <a:t>Engine shutdown</a:t>
            </a:r>
          </a:p>
          <a:p>
            <a:pPr marL="285750" indent="-285750">
              <a:buFont typeface="Wingdings" charset="2"/>
              <a:buChar char="Ø"/>
            </a:pPr>
            <a:r>
              <a:rPr lang="en-US" altLang="zh-CN" sz="2400" dirty="0" smtClean="0">
                <a:latin typeface="Times New Roman"/>
                <a:cs typeface="Times New Roman"/>
              </a:rPr>
              <a:t>Light out attack</a:t>
            </a:r>
          </a:p>
          <a:p>
            <a:pPr marL="742950" lvl="1" indent="-285750">
              <a:buFont typeface="Arial"/>
              <a:buChar char="•"/>
            </a:pPr>
            <a:r>
              <a:rPr lang="en-US" altLang="zh-CN" sz="2200" dirty="0" smtClean="0">
                <a:latin typeface="Times New Roman"/>
                <a:cs typeface="Times New Roman"/>
              </a:rPr>
              <a:t>Dashboard indication is misrepresented</a:t>
            </a:r>
          </a:p>
          <a:p>
            <a:pPr marL="742950" lvl="1" indent="-285750">
              <a:buFont typeface="Arial"/>
              <a:buChar char="•"/>
            </a:pPr>
            <a:r>
              <a:rPr lang="en-US" altLang="zh-CN" sz="2200" dirty="0" smtClean="0">
                <a:latin typeface="Times New Roman"/>
                <a:cs typeface="Times New Roman"/>
              </a:rPr>
              <a:t>Dashboard indication is off</a:t>
            </a:r>
          </a:p>
          <a:p>
            <a:pPr marL="742950" lvl="1" indent="-285750">
              <a:buFont typeface="Arial"/>
              <a:buChar char="•"/>
            </a:pPr>
            <a:endParaRPr lang="en-US" altLang="zh-CN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21001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53216" y="96679"/>
            <a:ext cx="8229600" cy="73364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prstClr val="black"/>
                </a:solidFill>
                <a:latin typeface="Impact"/>
                <a:cs typeface="Impact"/>
              </a:rPr>
              <a:t>Core Design</a:t>
            </a:r>
            <a:endParaRPr lang="en-US" dirty="0">
              <a:solidFill>
                <a:prstClr val="black"/>
              </a:solidFill>
              <a:latin typeface="Impact"/>
              <a:cs typeface="Impact"/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6-th Intl. Workshop on DNCMS’15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幻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/>
            <a:fld id="{AB80C8F5-D920-BB4B-933F-7F3EB43C82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l"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9332" y="1101204"/>
            <a:ext cx="5009922" cy="34883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 Bundle (AB) consists of:</a:t>
            </a:r>
          </a:p>
          <a:p>
            <a:endParaRPr lang="en-US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charset="2"/>
              <a:buChar char="Ø"/>
            </a:pP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Sensitive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encrypted data items</a:t>
            </a:r>
          </a:p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=&gt; applicable policy of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ensures 	secure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	corresponding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item</a:t>
            </a:r>
          </a:p>
          <a:p>
            <a:pPr lvl="0"/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charset="2"/>
              <a:buChar char="Ø"/>
            </a:pP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Metadata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describes AB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its policies which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 AB interaction with services and hosts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257802" y="1106976"/>
            <a:ext cx="3701561" cy="2744056"/>
            <a:chOff x="5257802" y="1134208"/>
            <a:chExt cx="3701561" cy="2716823"/>
          </a:xfrm>
        </p:grpSpPr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>
              <a:off x="5257802" y="1134208"/>
              <a:ext cx="3701561" cy="2716823"/>
            </a:xfrm>
            <a:prstGeom prst="roundRect">
              <a:avLst>
                <a:gd name="adj" fmla="val 16667"/>
              </a:avLst>
            </a:prstGeom>
            <a:solidFill>
              <a:srgbClr val="E6E6FF"/>
            </a:solidFill>
            <a:ln w="936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AutoShape 4"/>
            <p:cNvSpPr>
              <a:spLocks noChangeArrowheads="1"/>
            </p:cNvSpPr>
            <p:nvPr/>
          </p:nvSpPr>
          <p:spPr bwMode="auto">
            <a:xfrm>
              <a:off x="5715002" y="1613799"/>
              <a:ext cx="2831124" cy="1859164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AutoShape 6"/>
            <p:cNvSpPr>
              <a:spLocks noChangeArrowheads="1"/>
            </p:cNvSpPr>
            <p:nvPr/>
          </p:nvSpPr>
          <p:spPr bwMode="auto">
            <a:xfrm>
              <a:off x="6271275" y="2038001"/>
              <a:ext cx="1724070" cy="1017260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6297867" y="2157137"/>
              <a:ext cx="1650382" cy="889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ts val="800"/>
                </a:spcAft>
              </a:pPr>
              <a:r>
                <a:rPr lang="en-US" altLang="en-US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Sensitive Data</a:t>
              </a:r>
              <a:endPara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6069268" y="1189686"/>
              <a:ext cx="2071109" cy="419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ts val="800"/>
                </a:spcAft>
              </a:pPr>
              <a:r>
                <a:rPr lang="en-US" altLang="en-US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Policy Engine</a:t>
              </a:r>
              <a:endPara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6071720" y="1648554"/>
              <a:ext cx="2071109" cy="419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ts val="800"/>
                </a:spcAft>
              </a:pPr>
              <a:r>
                <a:rPr lang="en-US" altLang="en-US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Metadata</a:t>
              </a:r>
              <a:endPara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6621315" y="3078004"/>
              <a:ext cx="1080753" cy="386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ts val="800"/>
                </a:spcAft>
              </a:pPr>
              <a:r>
                <a:rPr lang="en-US" altLang="en-US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Policy</a:t>
              </a:r>
              <a:endPara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Content Placeholder 2"/>
          <p:cNvSpPr txBox="1">
            <a:spLocks/>
          </p:cNvSpPr>
          <p:nvPr/>
        </p:nvSpPr>
        <p:spPr>
          <a:xfrm>
            <a:off x="353216" y="4589585"/>
            <a:ext cx="8347160" cy="162907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8879" y="4727280"/>
            <a:ext cx="86600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charset="2"/>
              <a:buChar char="Ø"/>
            </a:pP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Policy Engine: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enforces policies specified in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Additionally, provides tamper-resistance of AB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358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53216" y="96679"/>
            <a:ext cx="8229600" cy="73364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prstClr val="black"/>
                </a:solidFill>
                <a:latin typeface="Impact"/>
                <a:cs typeface="Impact"/>
              </a:rPr>
              <a:t>Proposed Solution</a:t>
            </a:r>
            <a:endParaRPr lang="en-US" dirty="0">
              <a:solidFill>
                <a:prstClr val="black"/>
              </a:solidFill>
              <a:latin typeface="Impact"/>
              <a:cs typeface="Impact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53216" y="865633"/>
            <a:ext cx="8347160" cy="52914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2400" dirty="0" smtClean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6-th Intl. Workshop on DNCMS’15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幻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/>
            <a:fld id="{AB80C8F5-D920-BB4B-933F-7F3EB43C82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l"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1568" y="736035"/>
            <a:ext cx="81488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7712" indent="-437712">
              <a:buFont typeface="Wingdings" charset="2"/>
              <a:buChar char="Ø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item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(D)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&lt;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aseline="-25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</a:t>
            </a:r>
            <a:r>
              <a:rPr lang="en-US" sz="24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437712" indent="-437712">
              <a:buFont typeface="Wingdings" charset="2"/>
              <a:buChar char="Ø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Policies (P) = {p</a:t>
            </a:r>
            <a:r>
              <a:rPr lang="en-US" sz="24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,.., p</a:t>
            </a:r>
            <a:r>
              <a:rPr lang="en-US" sz="24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marL="437712" indent="-437712">
              <a:buFont typeface="Wingdings" charset="2"/>
              <a:buChar char="Ø"/>
            </a:pP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Ciphertext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(C) = {c</a:t>
            </a:r>
            <a:r>
              <a:rPr lang="en-US" sz="24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 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7712" indent="-437712">
              <a:buFont typeface="Wingdings" charset="2"/>
              <a:buChar char="Ø"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 (F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894912" lvl="1" indent="-437712"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encapsulates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maps C to D considering P 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组 2"/>
          <p:cNvGrpSpPr/>
          <p:nvPr/>
        </p:nvGrpSpPr>
        <p:grpSpPr>
          <a:xfrm>
            <a:off x="744094" y="3105680"/>
            <a:ext cx="7838722" cy="3036912"/>
            <a:chOff x="762634" y="3133493"/>
            <a:chExt cx="7838722" cy="3036912"/>
          </a:xfrm>
        </p:grpSpPr>
        <p:grpSp>
          <p:nvGrpSpPr>
            <p:cNvPr id="8" name="组 7"/>
            <p:cNvGrpSpPr/>
            <p:nvPr/>
          </p:nvGrpSpPr>
          <p:grpSpPr>
            <a:xfrm>
              <a:off x="762634" y="3133493"/>
              <a:ext cx="7838722" cy="3036912"/>
              <a:chOff x="730616" y="3254016"/>
              <a:chExt cx="7870385" cy="3036912"/>
            </a:xfrm>
          </p:grpSpPr>
          <p:grpSp>
            <p:nvGrpSpPr>
              <p:cNvPr id="9" name="Group 94"/>
              <p:cNvGrpSpPr/>
              <p:nvPr/>
            </p:nvGrpSpPr>
            <p:grpSpPr>
              <a:xfrm>
                <a:off x="730616" y="3254016"/>
                <a:ext cx="7870385" cy="3022246"/>
                <a:chOff x="1465265" y="9888817"/>
                <a:chExt cx="7212382" cy="3921957"/>
              </a:xfrm>
            </p:grpSpPr>
            <p:sp>
              <p:nvSpPr>
                <p:cNvPr id="18" name="Rounded Rectangle 102"/>
                <p:cNvSpPr/>
                <p:nvPr/>
              </p:nvSpPr>
              <p:spPr>
                <a:xfrm>
                  <a:off x="1465265" y="9888817"/>
                  <a:ext cx="1630058" cy="1332516"/>
                </a:xfrm>
                <a:prstGeom prst="round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>
                      <a:solidFill>
                        <a:schemeClr val="tx1"/>
                      </a:solidFill>
                      <a:latin typeface="Times New Roman"/>
                      <a:cs typeface="Times New Roman"/>
                    </a:rPr>
                    <a:t>VEHICLE 1</a:t>
                  </a:r>
                </a:p>
                <a:p>
                  <a:pPr algn="ctr"/>
                  <a:r>
                    <a:rPr lang="en-US" sz="2000" b="1" dirty="0" smtClean="0">
                      <a:solidFill>
                        <a:schemeClr val="tx1"/>
                      </a:solidFill>
                      <a:latin typeface="Times New Roman"/>
                      <a:cs typeface="Times New Roman"/>
                    </a:rPr>
                    <a:t>D, P, C, F</a:t>
                  </a:r>
                  <a:endParaRPr lang="en-US" sz="2000" b="1" dirty="0">
                    <a:solidFill>
                      <a:schemeClr val="tx1"/>
                    </a:solidFill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9" name="Rounded Rectangle 103"/>
                <p:cNvSpPr/>
                <p:nvPr/>
              </p:nvSpPr>
              <p:spPr>
                <a:xfrm>
                  <a:off x="6892366" y="9888817"/>
                  <a:ext cx="1785281" cy="1325942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>
                      <a:solidFill>
                        <a:schemeClr val="tx1"/>
                      </a:solidFill>
                      <a:latin typeface="Times New Roman"/>
                      <a:cs typeface="Times New Roman"/>
                    </a:rPr>
                    <a:t>VEHICLE 2</a:t>
                  </a:r>
                </a:p>
                <a:p>
                  <a:pPr algn="ctr"/>
                  <a:r>
                    <a:rPr lang="en-US" sz="2000" dirty="0" smtClean="0">
                      <a:solidFill>
                        <a:schemeClr val="tx1"/>
                      </a:solidFill>
                      <a:latin typeface="Times New Roman"/>
                      <a:cs typeface="Times New Roman"/>
                    </a:rPr>
                    <a:t>k</a:t>
                  </a:r>
                  <a:r>
                    <a:rPr lang="en-US" sz="2000" baseline="-25000" dirty="0" smtClean="0">
                      <a:solidFill>
                        <a:schemeClr val="tx1"/>
                      </a:solidFill>
                      <a:latin typeface="Times New Roman"/>
                      <a:cs typeface="Times New Roman"/>
                    </a:rPr>
                    <a:t>2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latin typeface="Times New Roman"/>
                      <a:cs typeface="Times New Roman"/>
                    </a:rPr>
                    <a:t>, C, F</a:t>
                  </a:r>
                  <a:endParaRPr lang="en-US" sz="2000" b="1" dirty="0">
                    <a:solidFill>
                      <a:schemeClr val="tx1"/>
                    </a:solidFill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0" name="Rounded Rectangle 104"/>
                <p:cNvSpPr/>
                <p:nvPr/>
              </p:nvSpPr>
              <p:spPr>
                <a:xfrm>
                  <a:off x="6920818" y="12474701"/>
                  <a:ext cx="1756829" cy="1336073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>
                      <a:solidFill>
                        <a:schemeClr val="tx1"/>
                      </a:solidFill>
                      <a:latin typeface="Times New Roman"/>
                      <a:cs typeface="Times New Roman"/>
                    </a:rPr>
                    <a:t>BASE STATION 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latin typeface="Times New Roman"/>
                      <a:cs typeface="Times New Roman"/>
                    </a:rPr>
                    <a:t>1 </a:t>
                  </a:r>
                  <a:r>
                    <a:rPr lang="en-US" sz="2000" dirty="0" smtClean="0">
                      <a:solidFill>
                        <a:schemeClr val="tx1"/>
                      </a:solidFill>
                      <a:latin typeface="Times New Roman"/>
                      <a:cs typeface="Times New Roman"/>
                    </a:rPr>
                    <a:t>k</a:t>
                  </a:r>
                  <a:r>
                    <a:rPr lang="en-US" sz="2000" baseline="-25000" dirty="0" smtClean="0">
                      <a:solidFill>
                        <a:schemeClr val="tx1"/>
                      </a:solidFill>
                      <a:latin typeface="Times New Roman"/>
                      <a:cs typeface="Times New Roman"/>
                    </a:rPr>
                    <a:t>1</a:t>
                  </a:r>
                  <a:r>
                    <a:rPr lang="en-US" sz="2000" dirty="0" smtClean="0">
                      <a:solidFill>
                        <a:schemeClr val="tx1"/>
                      </a:solidFill>
                      <a:latin typeface="Times New Roman"/>
                      <a:cs typeface="Times New Roman"/>
                    </a:rPr>
                    <a:t>, k</a:t>
                  </a:r>
                  <a:r>
                    <a:rPr lang="en-US" sz="2000" baseline="-25000" dirty="0" smtClean="0">
                      <a:solidFill>
                        <a:schemeClr val="tx1"/>
                      </a:solidFill>
                      <a:latin typeface="Times New Roman"/>
                      <a:cs typeface="Times New Roman"/>
                    </a:rPr>
                    <a:t>2</a:t>
                  </a:r>
                  <a:r>
                    <a:rPr lang="en-US" sz="2000" dirty="0" smtClean="0">
                      <a:solidFill>
                        <a:schemeClr val="tx1"/>
                      </a:solidFill>
                      <a:latin typeface="Times New Roman"/>
                      <a:cs typeface="Times New Roman"/>
                    </a:rPr>
                    <a:t>, k</a:t>
                  </a:r>
                  <a:r>
                    <a:rPr lang="en-US" sz="2000" baseline="-25000" dirty="0" smtClean="0">
                      <a:solidFill>
                        <a:schemeClr val="tx1"/>
                      </a:solidFill>
                      <a:latin typeface="Times New Roman"/>
                      <a:cs typeface="Times New Roman"/>
                    </a:rPr>
                    <a:t>3 </a:t>
                  </a:r>
                  <a:r>
                    <a:rPr lang="en-US" sz="2000" dirty="0" smtClean="0">
                      <a:solidFill>
                        <a:schemeClr val="tx1"/>
                      </a:solidFill>
                      <a:latin typeface="Times New Roman"/>
                      <a:cs typeface="Times New Roman"/>
                    </a:rPr>
                    <a:t>,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latin typeface="Times New Roman"/>
                      <a:cs typeface="Times New Roman"/>
                    </a:rPr>
                    <a:t> C, F</a:t>
                  </a:r>
                  <a:endParaRPr lang="en-US" sz="2000" b="1" dirty="0">
                    <a:solidFill>
                      <a:schemeClr val="tx1"/>
                    </a:solidFill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2" name="Right Arrow 107"/>
                <p:cNvSpPr/>
                <p:nvPr/>
              </p:nvSpPr>
              <p:spPr>
                <a:xfrm>
                  <a:off x="3095323" y="10358277"/>
                  <a:ext cx="3797043" cy="541035"/>
                </a:xfrm>
                <a:prstGeom prst="rightArrow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9" name="TextBox 120"/>
                <p:cNvSpPr txBox="1"/>
                <p:nvPr/>
              </p:nvSpPr>
              <p:spPr>
                <a:xfrm>
                  <a:off x="2355397" y="11497270"/>
                  <a:ext cx="799631" cy="519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>
                      <a:latin typeface="Times New Roman"/>
                      <a:cs typeface="Times New Roman"/>
                    </a:rPr>
                    <a:t>P, C, F</a:t>
                  </a:r>
                  <a:endParaRPr lang="en-US" sz="2000" dirty="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31" name="Down Arrow 123"/>
                <p:cNvSpPr/>
                <p:nvPr/>
              </p:nvSpPr>
              <p:spPr>
                <a:xfrm>
                  <a:off x="2093502" y="11221331"/>
                  <a:ext cx="372226" cy="1253368"/>
                </a:xfrm>
                <a:prstGeom prst="downArrow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32" name="Down Arrow 124"/>
                <p:cNvSpPr/>
                <p:nvPr/>
              </p:nvSpPr>
              <p:spPr>
                <a:xfrm>
                  <a:off x="7534996" y="11214759"/>
                  <a:ext cx="372226" cy="1259941"/>
                </a:xfrm>
                <a:prstGeom prst="downArrow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/>
                    <a:cs typeface="Times New Roman"/>
                  </a:endParaRPr>
                </a:p>
              </p:txBody>
            </p:sp>
          </p:grpSp>
          <p:sp>
            <p:nvSpPr>
              <p:cNvPr id="14" name="Down Arrow 124"/>
              <p:cNvSpPr/>
              <p:nvPr/>
            </p:nvSpPr>
            <p:spPr>
              <a:xfrm rot="5400000">
                <a:off x="5996849" y="5288393"/>
                <a:ext cx="406185" cy="905805"/>
              </a:xfrm>
              <a:prstGeom prst="downArrow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/>
                  <a:cs typeface="Times New Roman"/>
                </a:endParaRPr>
              </a:p>
            </p:txBody>
          </p:sp>
          <p:sp>
            <p:nvSpPr>
              <p:cNvPr id="15" name="Rounded Rectangle 104"/>
              <p:cNvSpPr/>
              <p:nvPr/>
            </p:nvSpPr>
            <p:spPr>
              <a:xfrm>
                <a:off x="730616" y="5261355"/>
                <a:ext cx="1778772" cy="1029573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BASE STATION 2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k</a:t>
                </a:r>
                <a:r>
                  <a:rPr lang="en-US" sz="2000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2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, k</a:t>
                </a:r>
                <a:r>
                  <a:rPr lang="en-US" sz="2000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3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 C, F</a:t>
                </a:r>
                <a:endParaRPr lang="en-US" sz="2000" b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6" name="Rounded Rectangle 104"/>
              <p:cNvSpPr/>
              <p:nvPr/>
            </p:nvSpPr>
            <p:spPr>
              <a:xfrm>
                <a:off x="3318770" y="4902866"/>
                <a:ext cx="2428269" cy="1382667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LAW</a:t>
                </a:r>
              </a:p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ENFORCEMENT</a:t>
                </a:r>
              </a:p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STATION </a:t>
                </a:r>
              </a:p>
              <a:p>
                <a:pPr algn="ctr"/>
                <a:r>
                  <a:rPr lang="en-US" altLang="zh-CN" sz="2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k</a:t>
                </a:r>
                <a:r>
                  <a:rPr lang="en-US" altLang="zh-CN" sz="2000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1</a:t>
                </a:r>
                <a:r>
                  <a:rPr lang="en-US" altLang="zh-CN" sz="2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, k</a:t>
                </a:r>
                <a:r>
                  <a:rPr lang="en-US" altLang="zh-CN" sz="2000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2</a:t>
                </a:r>
                <a:r>
                  <a:rPr lang="en-US" altLang="zh-CN" sz="2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, k</a:t>
                </a:r>
                <a:r>
                  <a:rPr lang="en-US" altLang="zh-CN" sz="2000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3</a:t>
                </a:r>
                <a:r>
                  <a:rPr lang="en-US" altLang="zh-CN" sz="2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, k</a:t>
                </a:r>
                <a:r>
                  <a:rPr lang="en-US" altLang="zh-CN" sz="2000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4</a:t>
                </a:r>
                <a:r>
                  <a:rPr lang="en-US" altLang="zh-CN" sz="2000" b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, C, F</a:t>
                </a:r>
                <a:endParaRPr lang="en-US" sz="2000" b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33" name="TextBox 120"/>
            <p:cNvSpPr txBox="1"/>
            <p:nvPr/>
          </p:nvSpPr>
          <p:spPr>
            <a:xfrm>
              <a:off x="4070981" y="3224690"/>
              <a:ext cx="8690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Times New Roman"/>
                  <a:cs typeface="Times New Roman"/>
                </a:rPr>
                <a:t>P, C, F</a:t>
              </a:r>
              <a:endParaRPr lang="en-US" sz="2000" dirty="0">
                <a:latin typeface="Times New Roman"/>
                <a:cs typeface="Times New Roman"/>
              </a:endParaRPr>
            </a:p>
          </p:txBody>
        </p:sp>
        <p:sp>
          <p:nvSpPr>
            <p:cNvPr id="34" name="TextBox 120"/>
            <p:cNvSpPr txBox="1"/>
            <p:nvPr/>
          </p:nvSpPr>
          <p:spPr>
            <a:xfrm>
              <a:off x="7639583" y="4391503"/>
              <a:ext cx="8690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Times New Roman"/>
                  <a:cs typeface="Times New Roman"/>
                </a:rPr>
                <a:t>P, C, F</a:t>
              </a:r>
              <a:endParaRPr lang="en-US" sz="2000" dirty="0">
                <a:latin typeface="Times New Roman"/>
                <a:cs typeface="Times New Roman"/>
              </a:endParaRPr>
            </a:p>
          </p:txBody>
        </p:sp>
        <p:sp>
          <p:nvSpPr>
            <p:cNvPr id="35" name="TextBox 120"/>
            <p:cNvSpPr txBox="1"/>
            <p:nvPr/>
          </p:nvSpPr>
          <p:spPr>
            <a:xfrm>
              <a:off x="5822887" y="5036112"/>
              <a:ext cx="8690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Times New Roman"/>
                  <a:cs typeface="Times New Roman"/>
                </a:rPr>
                <a:t>P, C, F</a:t>
              </a:r>
              <a:endParaRPr lang="en-US" sz="2000" dirty="0"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6497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53216" y="96679"/>
            <a:ext cx="8229600" cy="73364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dirty="0">
                <a:solidFill>
                  <a:prstClr val="black"/>
                </a:solidFill>
                <a:latin typeface="Impact"/>
                <a:cs typeface="Impact"/>
              </a:rPr>
              <a:t>Key </a:t>
            </a:r>
            <a:r>
              <a:rPr lang="en-US" altLang="zh-CN" dirty="0" smtClean="0">
                <a:solidFill>
                  <a:prstClr val="black"/>
                </a:solidFill>
                <a:latin typeface="Impact"/>
                <a:cs typeface="Impact"/>
              </a:rPr>
              <a:t>Generation</a:t>
            </a:r>
            <a:r>
              <a:rPr lang="en-US" altLang="zh-CN" dirty="0">
                <a:solidFill>
                  <a:prstClr val="black"/>
                </a:solidFill>
                <a:latin typeface="Impact"/>
                <a:cs typeface="Impact"/>
              </a:rPr>
              <a:t>
</a:t>
            </a:r>
            <a:endParaRPr lang="en-US" altLang="zh-CN" dirty="0">
              <a:solidFill>
                <a:prstClr val="black"/>
              </a:solidFill>
              <a:latin typeface="Impact"/>
              <a:cs typeface="Impact"/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6-th Intl. Workshop on DNCMS’15 </a:t>
            </a:r>
            <a:endParaRPr lang="en-US" dirty="0"/>
          </a:p>
        </p:txBody>
      </p:sp>
      <p:sp>
        <p:nvSpPr>
          <p:cNvPr id="12" name="幻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/>
            <a:fld id="{AB80C8F5-D920-BB4B-933F-7F3EB43C8215}" type="slidenum">
              <a:rPr lang="en-US" smtClean="0"/>
              <a:pPr algn="l"/>
              <a:t>13</a:t>
            </a:fld>
            <a:endParaRPr 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527346" y="982825"/>
            <a:ext cx="8401374" cy="5301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buFont typeface="Wingdings" charset="2"/>
              <a:buChar char="Ø"/>
            </a:pPr>
            <a:r>
              <a:rPr lang="en-US" altLang="zh-CN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AB Template [5] 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cs typeface="Times New Roman"/>
              </a:rPr>
              <a:t>is used to generate new ABs with data and policies specified by a user</a:t>
            </a:r>
            <a:endParaRPr lang="en-US" altLang="zh-CN" sz="2200" dirty="0">
              <a:latin typeface="Times New Roman"/>
              <a:cs typeface="Times New Roman"/>
            </a:endParaRPr>
          </a:p>
          <a:p>
            <a:pPr marL="742950" lvl="1" indent="-285750">
              <a:lnSpc>
                <a:spcPct val="100000"/>
              </a:lnSpc>
              <a:buFont typeface="Arial"/>
              <a:buChar char="•"/>
            </a:pPr>
            <a:r>
              <a:rPr lang="en-US" altLang="zh-CN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AB 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cs typeface="Times New Roman"/>
              </a:rPr>
              <a:t>Template includes the implementation of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invariant 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cs typeface="Times New Roman"/>
              </a:rPr>
              <a:t>parts (monitor) and placeholders for customized parts (data and policies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</a:p>
          <a:p>
            <a:pPr marL="742950" lvl="1" indent="-285750">
              <a:lnSpc>
                <a:spcPct val="100000"/>
              </a:lnSpc>
              <a:buFont typeface="Arial"/>
              <a:buChar char="•"/>
            </a:pPr>
            <a:endParaRPr lang="en-US" altLang="zh-CN" sz="1000" dirty="0">
              <a:latin typeface="Times New Roman"/>
              <a:cs typeface="Times New Roman"/>
            </a:endParaRPr>
          </a:p>
          <a:p>
            <a:pPr marL="285750" indent="-285750">
              <a:lnSpc>
                <a:spcPct val="100000"/>
              </a:lnSpc>
              <a:buFont typeface="Wingdings" charset="2"/>
              <a:buChar char="Ø"/>
            </a:pPr>
            <a:r>
              <a:rPr lang="en-US" altLang="zh-CN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User-specified 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cs typeface="Times New Roman"/>
              </a:rPr>
              <a:t>data and policies are included in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AB Template</a:t>
            </a:r>
          </a:p>
          <a:p>
            <a:pPr marL="285750" indent="-285750">
              <a:lnSpc>
                <a:spcPct val="100000"/>
              </a:lnSpc>
              <a:buFont typeface="Wingdings" charset="2"/>
              <a:buChar char="Ø"/>
            </a:pPr>
            <a:endParaRPr lang="en-US" altLang="zh-CN" sz="1050" dirty="0">
              <a:latin typeface="Times New Roman"/>
              <a:cs typeface="Times New Roman"/>
            </a:endParaRPr>
          </a:p>
          <a:p>
            <a:pPr marL="285750" indent="-285750">
              <a:lnSpc>
                <a:spcPct val="100000"/>
              </a:lnSpc>
              <a:buFont typeface="Wingdings" charset="2"/>
              <a:buChar char="Ø"/>
            </a:pPr>
            <a:r>
              <a:rPr lang="en-US" altLang="zh-CN" sz="2200" dirty="0">
                <a:solidFill>
                  <a:srgbClr val="000000"/>
                </a:solidFill>
                <a:latin typeface="Times New Roman"/>
                <a:cs typeface="Times New Roman"/>
              </a:rPr>
              <a:t>AB Template is executed to simulate the interaction process between an AB and a service requesting access to each data item of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AB</a:t>
            </a:r>
          </a:p>
          <a:p>
            <a:pPr marL="285750" indent="-285750">
              <a:lnSpc>
                <a:spcPct val="100000"/>
              </a:lnSpc>
              <a:buFont typeface="Wingdings" charset="2"/>
              <a:buChar char="Ø"/>
            </a:pPr>
            <a:endParaRPr lang="en-US" altLang="zh-CN" sz="1000" dirty="0">
              <a:latin typeface="Times New Roman"/>
              <a:cs typeface="Times New Roman"/>
            </a:endParaRPr>
          </a:p>
          <a:p>
            <a:pPr marL="285750" indent="-285750">
              <a:lnSpc>
                <a:spcPct val="100000"/>
              </a:lnSpc>
              <a:buFont typeface="Wingdings" charset="2"/>
              <a:buChar char="Ø"/>
            </a:pPr>
            <a:r>
              <a:rPr lang="en-US" altLang="zh-CN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Collect 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cs typeface="Times New Roman"/>
              </a:rPr>
              <a:t>and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aggregate 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cs typeface="Times New Roman"/>
              </a:rPr>
              <a:t>into a single value for each data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item the information generated during the execution of different AB modules and the digests of these modules and their resources such as:</a:t>
            </a:r>
          </a:p>
          <a:p>
            <a:pPr marL="742950" lvl="1" indent="-285750">
              <a:buFont typeface="Arial"/>
              <a:buChar char="•"/>
            </a:pPr>
            <a:r>
              <a:rPr lang="en-US" altLang="zh-CN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Authentication: authentication 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cs typeface="Times New Roman"/>
              </a:rPr>
              <a:t>code, CA certificate that it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uses</a:t>
            </a:r>
          </a:p>
          <a:p>
            <a:pPr marL="742950" lvl="1" indent="-285750">
              <a:buFont typeface="Arial"/>
              <a:buChar char="•"/>
            </a:pPr>
            <a:r>
              <a:rPr lang="en-US" altLang="zh-CN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Authorization: authorization 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cs typeface="Times New Roman"/>
              </a:rPr>
              <a:t>code, applicable policies, policy evaluation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code</a:t>
            </a:r>
            <a:r>
              <a:rPr lang="en-US" altLang="zh-CN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en-US" altLang="zh-CN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67147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53216" y="96679"/>
            <a:ext cx="8229600" cy="73364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dirty="0">
                <a:solidFill>
                  <a:prstClr val="black"/>
                </a:solidFill>
                <a:latin typeface="Impact"/>
                <a:cs typeface="Impact"/>
              </a:rPr>
              <a:t>Key </a:t>
            </a:r>
            <a:r>
              <a:rPr lang="en-US" altLang="zh-CN" dirty="0" smtClean="0">
                <a:solidFill>
                  <a:prstClr val="black"/>
                </a:solidFill>
                <a:latin typeface="Impact"/>
                <a:cs typeface="Impact"/>
              </a:rPr>
              <a:t>Generation</a:t>
            </a:r>
            <a:r>
              <a:rPr lang="en-US" altLang="zh-CN" dirty="0">
                <a:solidFill>
                  <a:prstClr val="black"/>
                </a:solidFill>
                <a:latin typeface="Impact"/>
                <a:cs typeface="Impact"/>
              </a:rPr>
              <a:t>
</a:t>
            </a:r>
            <a:endParaRPr lang="en-US" altLang="zh-CN" dirty="0">
              <a:solidFill>
                <a:prstClr val="black"/>
              </a:solidFill>
              <a:latin typeface="Impact"/>
              <a:cs typeface="Impact"/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6-th Intl. Workshop on DNCMS’15 </a:t>
            </a:r>
            <a:endParaRPr lang="en-US" dirty="0"/>
          </a:p>
        </p:txBody>
      </p:sp>
      <p:sp>
        <p:nvSpPr>
          <p:cNvPr id="12" name="幻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/>
            <a:fld id="{AB80C8F5-D920-BB4B-933F-7F3EB43C8215}" type="slidenum">
              <a:rPr lang="en-US" smtClean="0"/>
              <a:pPr algn="l"/>
              <a:t>14</a:t>
            </a:fld>
            <a:endParaRPr 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527346" y="982825"/>
            <a:ext cx="822154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buFont typeface="Wingdings" charset="2"/>
              <a:buChar char="Ø"/>
            </a:pP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alue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for each data item is input into a Key Derivation module (such as </a:t>
            </a:r>
            <a:r>
              <a:rPr lang="en-US" altLang="zh-CN" sz="2400" dirty="0" err="1">
                <a:solidFill>
                  <a:srgbClr val="000000"/>
                </a:solidFill>
                <a:latin typeface="Times New Roman"/>
                <a:cs typeface="Times New Roman"/>
              </a:rPr>
              <a:t>SecretKeyFactory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altLang="zh-CN" sz="2400" dirty="0" err="1">
                <a:solidFill>
                  <a:srgbClr val="000000"/>
                </a:solidFill>
                <a:latin typeface="Times New Roman"/>
                <a:cs typeface="Times New Roman"/>
              </a:rPr>
              <a:t>PBEKeySpec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altLang="zh-CN" sz="2400" dirty="0" err="1">
                <a:solidFill>
                  <a:srgbClr val="000000"/>
                </a:solidFill>
                <a:latin typeface="Times New Roman"/>
                <a:cs typeface="Times New Roman"/>
              </a:rPr>
              <a:t>SecretKeySpec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 provided by </a:t>
            </a:r>
            <a:r>
              <a:rPr lang="en-US" altLang="zh-CN" sz="2400" dirty="0" err="1">
                <a:solidFill>
                  <a:srgbClr val="000000"/>
                </a:solidFill>
                <a:latin typeface="Times New Roman"/>
                <a:cs typeface="Times New Roman"/>
              </a:rPr>
              <a:t>javax.crypto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 library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</a:p>
          <a:p>
            <a:pPr marL="285750" indent="-285750">
              <a:lnSpc>
                <a:spcPct val="100000"/>
              </a:lnSpc>
              <a:buFont typeface="Wingdings" charset="2"/>
              <a:buChar char="Ø"/>
            </a:pPr>
            <a:endParaRPr lang="en-US" altLang="zh-CN" sz="1000" dirty="0">
              <a:latin typeface="Times New Roman"/>
              <a:cs typeface="Times New Roman"/>
            </a:endParaRPr>
          </a:p>
          <a:p>
            <a:pPr marL="285750" indent="-285750">
              <a:lnSpc>
                <a:spcPct val="100000"/>
              </a:lnSpc>
              <a:buFont typeface="Wingdings" charset="2"/>
              <a:buChar char="Ø"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Key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Derivation module outputs the specific key relevant to the data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item</a:t>
            </a:r>
          </a:p>
          <a:p>
            <a:pPr marL="285750" indent="-285750">
              <a:lnSpc>
                <a:spcPct val="100000"/>
              </a:lnSpc>
              <a:buFont typeface="Wingdings" charset="2"/>
              <a:buChar char="Ø"/>
            </a:pPr>
            <a:endParaRPr lang="en-US" altLang="zh-CN" sz="1000" dirty="0">
              <a:latin typeface="Times New Roman"/>
              <a:cs typeface="Times New Roman"/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This key is used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to encrypt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the related data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item [5]</a:t>
            </a:r>
            <a:endParaRPr lang="en-US" altLang="zh-CN" sz="2400" dirty="0">
              <a:latin typeface="Times New Roman"/>
              <a:cs typeface="Times New Roman"/>
            </a:endParaRPr>
          </a:p>
          <a:p>
            <a:pPr marL="285750" indent="-285750">
              <a:lnSpc>
                <a:spcPct val="100000"/>
              </a:lnSpc>
              <a:buFont typeface="Wingdings" charset="2"/>
              <a:buChar char="Ø"/>
            </a:pPr>
            <a:endParaRPr lang="en-US" altLang="zh-CN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08466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53216" y="96679"/>
            <a:ext cx="8229600" cy="73364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/>
                <a:cs typeface="Impact"/>
              </a:rPr>
              <a:t>Decryption Key Derivation 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6-th Intl. Workshop on DNCMS’15 </a:t>
            </a:r>
            <a:endParaRPr lang="en-US" dirty="0"/>
          </a:p>
        </p:txBody>
      </p:sp>
      <p:sp>
        <p:nvSpPr>
          <p:cNvPr id="12" name="幻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/>
            <a:fld id="{AB80C8F5-D920-BB4B-933F-7F3EB43C8215}" type="slidenum">
              <a:rPr lang="en-US" smtClean="0"/>
              <a:pPr algn="l"/>
              <a:t>15</a:t>
            </a:fld>
            <a:endParaRPr 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527346" y="1133337"/>
            <a:ext cx="805546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0000"/>
              </a:lnSpc>
              <a:buFont typeface="Wingdings" charset="2"/>
              <a:buChar char="Ø"/>
            </a:pP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AB receives access request to a data item from a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service</a:t>
            </a:r>
          </a:p>
          <a:p>
            <a:pPr marL="342900" indent="-342900">
              <a:lnSpc>
                <a:spcPct val="100000"/>
              </a:lnSpc>
              <a:buFont typeface="Wingdings" charset="2"/>
              <a:buChar char="Ø"/>
            </a:pPr>
            <a:endParaRPr lang="en-US" altLang="zh-CN" sz="1000" dirty="0">
              <a:latin typeface="Times New Roman"/>
              <a:cs typeface="Times New Roman"/>
            </a:endParaRPr>
          </a:p>
          <a:p>
            <a:pPr marL="342900" indent="-342900">
              <a:lnSpc>
                <a:spcPct val="100000"/>
              </a:lnSpc>
              <a:buFont typeface="Wingdings" charset="2"/>
              <a:buChar char="Ø"/>
            </a:pP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AB authenticates the service and authorizes its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request</a:t>
            </a:r>
          </a:p>
          <a:p>
            <a:pPr marL="342900" indent="-342900">
              <a:lnSpc>
                <a:spcPct val="100000"/>
              </a:lnSpc>
              <a:buFont typeface="Wingdings" charset="2"/>
              <a:buChar char="Ø"/>
            </a:pPr>
            <a:endParaRPr lang="en-US" altLang="zh-CN" sz="1000" dirty="0">
              <a:latin typeface="Times New Roman"/>
              <a:cs typeface="Times New Roman"/>
            </a:endParaRPr>
          </a:p>
          <a:p>
            <a:pPr marL="342900" indent="-342900">
              <a:lnSpc>
                <a:spcPct val="100000"/>
              </a:lnSpc>
              <a:buFont typeface="Wingdings" charset="2"/>
              <a:buChar char="Ø"/>
            </a:pP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nformation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generated during the execution of different AB modules and the digests of these modules and their resources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(authentication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(authentication code, CA certificate that it uses), authorization (authorization code, applicable policies, policy evaluation code)) are collected and aggregated into a single value for each data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item [5]</a:t>
            </a:r>
          </a:p>
          <a:p>
            <a:pPr>
              <a:lnSpc>
                <a:spcPct val="100000"/>
              </a:lnSpc>
            </a:pPr>
            <a:endParaRPr lang="en-US" altLang="zh-CN" sz="1000" dirty="0">
              <a:latin typeface="Times New Roman"/>
              <a:cs typeface="Times New Roman"/>
            </a:endParaRPr>
          </a:p>
          <a:p>
            <a:pPr marL="342900" indent="-342900">
              <a:lnSpc>
                <a:spcPct val="100000"/>
              </a:lnSpc>
              <a:buFont typeface="Wingdings" charset="2"/>
              <a:buChar char="Ø"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Value for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each data item is input into the Key Derivation module (such as </a:t>
            </a:r>
            <a:r>
              <a:rPr lang="en-US" altLang="zh-CN" sz="2400" dirty="0" err="1">
                <a:solidFill>
                  <a:srgbClr val="000000"/>
                </a:solidFill>
                <a:latin typeface="Times New Roman"/>
                <a:cs typeface="Times New Roman"/>
              </a:rPr>
              <a:t>SecretKeyFactory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altLang="zh-CN" sz="2400" dirty="0" err="1">
                <a:solidFill>
                  <a:srgbClr val="000000"/>
                </a:solidFill>
                <a:latin typeface="Times New Roman"/>
                <a:cs typeface="Times New Roman"/>
              </a:rPr>
              <a:t>PBEKeySpec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altLang="zh-CN" sz="2400" dirty="0" err="1">
                <a:solidFill>
                  <a:srgbClr val="000000"/>
                </a:solidFill>
                <a:latin typeface="Times New Roman"/>
                <a:cs typeface="Times New Roman"/>
              </a:rPr>
              <a:t>SecretKeySpec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 provided by </a:t>
            </a:r>
            <a:r>
              <a:rPr lang="en-US" altLang="zh-CN" sz="2400" dirty="0" err="1">
                <a:solidFill>
                  <a:srgbClr val="000000"/>
                </a:solidFill>
                <a:latin typeface="Times New Roman"/>
                <a:cs typeface="Times New Roman"/>
              </a:rPr>
              <a:t>javax.crypto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 library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</a:p>
          <a:p>
            <a:pPr marL="342900" indent="-342900">
              <a:lnSpc>
                <a:spcPct val="100000"/>
              </a:lnSpc>
              <a:buFont typeface="Wingdings" charset="2"/>
              <a:buChar char="Ø"/>
            </a:pPr>
            <a:endParaRPr lang="en-US" altLang="zh-CN" sz="1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91016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53216" y="96679"/>
            <a:ext cx="8229600" cy="73364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/>
                <a:cs typeface="Impact"/>
              </a:rPr>
              <a:t>Decryption Key Derivation 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6-th Intl. Workshop on DNCMS’15 </a:t>
            </a:r>
            <a:endParaRPr lang="en-US" dirty="0"/>
          </a:p>
        </p:txBody>
      </p:sp>
      <p:sp>
        <p:nvSpPr>
          <p:cNvPr id="12" name="幻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/>
            <a:fld id="{AB80C8F5-D920-BB4B-933F-7F3EB43C8215}" type="slidenum">
              <a:rPr lang="en-US" smtClean="0"/>
              <a:pPr algn="l"/>
              <a:t>16</a:t>
            </a:fld>
            <a:endParaRPr lang="en-US" dirty="0"/>
          </a:p>
        </p:txBody>
      </p:sp>
      <p:sp>
        <p:nvSpPr>
          <p:cNvPr id="72" name="TextBox 93"/>
          <p:cNvSpPr txBox="1"/>
          <p:nvPr/>
        </p:nvSpPr>
        <p:spPr>
          <a:xfrm>
            <a:off x="4271701" y="6920300"/>
            <a:ext cx="591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802224" rtl="0" eaLnBrk="1" latinLnBrk="0" hangingPunct="1">
              <a:defRPr sz="9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01112" algn="l" defTabSz="4802224" rtl="0" eaLnBrk="1" latinLnBrk="0" hangingPunct="1">
              <a:defRPr sz="9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02224" algn="l" defTabSz="4802224" rtl="0" eaLnBrk="1" latinLnBrk="0" hangingPunct="1">
              <a:defRPr sz="9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3337" algn="l" defTabSz="4802224" rtl="0" eaLnBrk="1" latinLnBrk="0" hangingPunct="1">
              <a:defRPr sz="9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4449" algn="l" defTabSz="4802224" rtl="0" eaLnBrk="1" latinLnBrk="0" hangingPunct="1">
              <a:defRPr sz="9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05560" algn="l" defTabSz="4802224" rtl="0" eaLnBrk="1" latinLnBrk="0" hangingPunct="1">
              <a:defRPr sz="9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6672" algn="l" defTabSz="4802224" rtl="0" eaLnBrk="1" latinLnBrk="0" hangingPunct="1">
              <a:defRPr sz="9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807785" algn="l" defTabSz="4802224" rtl="0" eaLnBrk="1" latinLnBrk="0" hangingPunct="1">
              <a:defRPr sz="9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8897" algn="l" defTabSz="4802224" rtl="0" eaLnBrk="1" latinLnBrk="0" hangingPunct="1">
              <a:defRPr sz="9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ffmpeg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27346" y="1133337"/>
            <a:ext cx="805546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0000"/>
              </a:lnSpc>
              <a:buFont typeface="Wingdings" charset="2"/>
              <a:buChar char="Ø"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Key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Derivation module outputs the specific key relevant to the data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item [5]</a:t>
            </a:r>
          </a:p>
          <a:p>
            <a:pPr marL="342900" indent="-342900">
              <a:lnSpc>
                <a:spcPct val="100000"/>
              </a:lnSpc>
              <a:buFont typeface="Wingdings" charset="2"/>
              <a:buChar char="Ø"/>
            </a:pPr>
            <a:endParaRPr lang="en-US" altLang="zh-CN" sz="1000" dirty="0">
              <a:latin typeface="Times New Roman"/>
              <a:cs typeface="Times New Roman"/>
            </a:endParaRPr>
          </a:p>
          <a:p>
            <a:pPr marL="342900" indent="-342900">
              <a:lnSpc>
                <a:spcPct val="100000"/>
              </a:lnSpc>
              <a:buFont typeface="Wingdings" charset="2"/>
              <a:buChar char="Ø"/>
            </a:pP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This key is used decrypt the requested data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item</a:t>
            </a:r>
          </a:p>
          <a:p>
            <a:pPr marL="342900" indent="-342900">
              <a:lnSpc>
                <a:spcPct val="100000"/>
              </a:lnSpc>
              <a:buFont typeface="Wingdings" charset="2"/>
              <a:buChar char="Ø"/>
            </a:pPr>
            <a:endParaRPr lang="en-US" altLang="zh-CN" sz="1000" dirty="0">
              <a:latin typeface="Times New Roman"/>
              <a:cs typeface="Times New Roman"/>
            </a:endParaRPr>
          </a:p>
          <a:p>
            <a:pPr marL="342900" indent="-342900">
              <a:lnSpc>
                <a:spcPct val="100000"/>
              </a:lnSpc>
              <a:buFont typeface="Wingdings" charset="2"/>
              <a:buChar char="Ø"/>
            </a:pP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If any module fails (i.e. service is not authentic or the request is not authorized) or is tampered, the derived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key is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incorrect and the data is not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decrypted</a:t>
            </a:r>
          </a:p>
          <a:p>
            <a:pPr marL="342900" indent="-342900">
              <a:lnSpc>
                <a:spcPct val="100000"/>
              </a:lnSpc>
              <a:buFont typeface="Wingdings" charset="2"/>
              <a:buChar char="Ø"/>
            </a:pPr>
            <a:endParaRPr kumimoji="1" lang="en-US" altLang="zh-CN" sz="3200" dirty="0">
              <a:latin typeface="Times New Roman"/>
              <a:cs typeface="Times New Roman"/>
            </a:endParaRPr>
          </a:p>
          <a:p>
            <a:pPr algn="ctr"/>
            <a:r>
              <a:rPr kumimoji="1" lang="en-US" altLang="zh-CN" sz="2800" dirty="0" smtClean="0">
                <a:latin typeface="Times New Roman"/>
                <a:cs typeface="Times New Roman"/>
              </a:rPr>
              <a:t>Other methods for key distribution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kumimoji="1" lang="en-US" altLang="zh-CN" sz="1200" dirty="0" smtClean="0">
              <a:latin typeface="Times New Roman"/>
              <a:cs typeface="Times New Roman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kumimoji="1" lang="en-US" altLang="zh-CN" sz="2400" dirty="0" smtClean="0">
                <a:latin typeface="Times New Roman"/>
                <a:cs typeface="Times New Roman"/>
              </a:rPr>
              <a:t>Centralized Key Management Service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kumimoji="1" lang="en-US" altLang="zh-CN" sz="2200" dirty="0" smtClean="0">
                <a:latin typeface="Times New Roman"/>
                <a:cs typeface="Times New Roman"/>
              </a:rPr>
              <a:t>TTP used for key storage and distribution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kumimoji="1" lang="en-US" altLang="zh-CN" sz="800" dirty="0" smtClean="0">
              <a:latin typeface="Times New Roman"/>
              <a:cs typeface="Times New Roman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kumimoji="1" lang="en-US" altLang="zh-CN" sz="2400" dirty="0" smtClean="0">
                <a:latin typeface="Times New Roman"/>
                <a:cs typeface="Times New Roman"/>
              </a:rPr>
              <a:t>Key included inside AB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kumimoji="1" lang="en-US" altLang="zh-CN" sz="2200" dirty="0" smtClean="0">
                <a:latin typeface="Times New Roman"/>
                <a:cs typeface="Times New Roman"/>
              </a:rPr>
              <a:t>Prone to attacks!</a:t>
            </a:r>
          </a:p>
          <a:p>
            <a:pPr algn="just"/>
            <a:endParaRPr kumimoji="1" lang="zh-CN" alt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75524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53216" y="96678"/>
            <a:ext cx="8229600" cy="118700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latin typeface="Impact"/>
                <a:cs typeface="Impact"/>
              </a:rPr>
              <a:t>System </a:t>
            </a:r>
            <a:r>
              <a:rPr lang="en-US" dirty="0" smtClean="0">
                <a:latin typeface="Impact"/>
                <a:cs typeface="Impact"/>
              </a:rPr>
              <a:t>Architecture</a:t>
            </a:r>
          </a:p>
          <a:p>
            <a:pPr algn="l"/>
            <a:r>
              <a:rPr lang="en-US" sz="2400" dirty="0" smtClean="0">
                <a:latin typeface="Times New Roman"/>
                <a:cs typeface="Times New Roman"/>
              </a:rPr>
              <a:t>	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6-th Intl. Workshop on DNCMS’15 </a:t>
            </a:r>
            <a:endParaRPr lang="en-US" dirty="0"/>
          </a:p>
        </p:txBody>
      </p:sp>
      <p:sp>
        <p:nvSpPr>
          <p:cNvPr id="12" name="幻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/>
            <a:fld id="{AB80C8F5-D920-BB4B-933F-7F3EB43C8215}" type="slidenum">
              <a:rPr lang="en-US" smtClean="0"/>
              <a:pPr algn="l"/>
              <a:t>17</a:t>
            </a:fld>
            <a:endParaRPr lang="en-US" dirty="0"/>
          </a:p>
        </p:txBody>
      </p:sp>
      <p:sp>
        <p:nvSpPr>
          <p:cNvPr id="72" name="TextBox 93"/>
          <p:cNvSpPr txBox="1"/>
          <p:nvPr/>
        </p:nvSpPr>
        <p:spPr>
          <a:xfrm>
            <a:off x="4271701" y="6920300"/>
            <a:ext cx="591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802224" rtl="0" eaLnBrk="1" latinLnBrk="0" hangingPunct="1">
              <a:defRPr sz="9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01112" algn="l" defTabSz="4802224" rtl="0" eaLnBrk="1" latinLnBrk="0" hangingPunct="1">
              <a:defRPr sz="9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02224" algn="l" defTabSz="4802224" rtl="0" eaLnBrk="1" latinLnBrk="0" hangingPunct="1">
              <a:defRPr sz="9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3337" algn="l" defTabSz="4802224" rtl="0" eaLnBrk="1" latinLnBrk="0" hangingPunct="1">
              <a:defRPr sz="9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4449" algn="l" defTabSz="4802224" rtl="0" eaLnBrk="1" latinLnBrk="0" hangingPunct="1">
              <a:defRPr sz="9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05560" algn="l" defTabSz="4802224" rtl="0" eaLnBrk="1" latinLnBrk="0" hangingPunct="1">
              <a:defRPr sz="9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6672" algn="l" defTabSz="4802224" rtl="0" eaLnBrk="1" latinLnBrk="0" hangingPunct="1">
              <a:defRPr sz="9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807785" algn="l" defTabSz="4802224" rtl="0" eaLnBrk="1" latinLnBrk="0" hangingPunct="1">
              <a:defRPr sz="9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8897" algn="l" defTabSz="4802224" rtl="0" eaLnBrk="1" latinLnBrk="0" hangingPunct="1">
              <a:defRPr sz="9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ffmpeg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组 28"/>
          <p:cNvGrpSpPr/>
          <p:nvPr/>
        </p:nvGrpSpPr>
        <p:grpSpPr>
          <a:xfrm>
            <a:off x="599449" y="1140777"/>
            <a:ext cx="7664018" cy="5099308"/>
            <a:chOff x="1039715" y="1601965"/>
            <a:chExt cx="6842751" cy="4477185"/>
          </a:xfrm>
        </p:grpSpPr>
        <p:grpSp>
          <p:nvGrpSpPr>
            <p:cNvPr id="7" name="组 6"/>
            <p:cNvGrpSpPr/>
            <p:nvPr/>
          </p:nvGrpSpPr>
          <p:grpSpPr>
            <a:xfrm>
              <a:off x="1039715" y="1601965"/>
              <a:ext cx="6842751" cy="4477185"/>
              <a:chOff x="13868400" y="18878802"/>
              <a:chExt cx="10591800" cy="8001000"/>
            </a:xfrm>
          </p:grpSpPr>
          <p:sp>
            <p:nvSpPr>
              <p:cNvPr id="8" name="Rounded Rectangle 156"/>
              <p:cNvSpPr/>
              <p:nvPr/>
            </p:nvSpPr>
            <p:spPr>
              <a:xfrm>
                <a:off x="13868400" y="18878802"/>
                <a:ext cx="2433637" cy="1600200"/>
              </a:xfrm>
              <a:prstGeom prst="roundRect">
                <a:avLst/>
              </a:prstGeom>
              <a:solidFill>
                <a:srgbClr val="8EB4E3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802224" rtl="0" eaLnBrk="1" latinLnBrk="0" hangingPunct="1">
                  <a:defRPr sz="9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2401112" algn="l" defTabSz="4802224" rtl="0" eaLnBrk="1" latinLnBrk="0" hangingPunct="1">
                  <a:defRPr sz="9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4802224" algn="l" defTabSz="4802224" rtl="0" eaLnBrk="1" latinLnBrk="0" hangingPunct="1">
                  <a:defRPr sz="9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7203337" algn="l" defTabSz="4802224" rtl="0" eaLnBrk="1" latinLnBrk="0" hangingPunct="1">
                  <a:defRPr sz="9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9604449" algn="l" defTabSz="4802224" rtl="0" eaLnBrk="1" latinLnBrk="0" hangingPunct="1">
                  <a:defRPr sz="9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2005560" algn="l" defTabSz="4802224" rtl="0" eaLnBrk="1" latinLnBrk="0" hangingPunct="1">
                  <a:defRPr sz="9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4406672" algn="l" defTabSz="4802224" rtl="0" eaLnBrk="1" latinLnBrk="0" hangingPunct="1">
                  <a:defRPr sz="9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6807785" algn="l" defTabSz="4802224" rtl="0" eaLnBrk="1" latinLnBrk="0" hangingPunct="1">
                  <a:defRPr sz="9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9208897" algn="l" defTabSz="4802224" rtl="0" eaLnBrk="1" latinLnBrk="0" hangingPunct="1">
                  <a:defRPr sz="9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Vehicle</a:t>
                </a:r>
              </a:p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Camera</a:t>
                </a:r>
                <a:endParaRPr lang="en-US" sz="2000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9" name="Right Arrow 157"/>
              <p:cNvSpPr/>
              <p:nvPr/>
            </p:nvSpPr>
            <p:spPr>
              <a:xfrm>
                <a:off x="16306799" y="19431000"/>
                <a:ext cx="1218409" cy="533400"/>
              </a:xfrm>
              <a:prstGeom prst="rightArrow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802224" rtl="0" eaLnBrk="1" latinLnBrk="0" hangingPunct="1">
                  <a:defRPr sz="9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2401112" algn="l" defTabSz="4802224" rtl="0" eaLnBrk="1" latinLnBrk="0" hangingPunct="1">
                  <a:defRPr sz="9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4802224" algn="l" defTabSz="4802224" rtl="0" eaLnBrk="1" latinLnBrk="0" hangingPunct="1">
                  <a:defRPr sz="9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7203337" algn="l" defTabSz="4802224" rtl="0" eaLnBrk="1" latinLnBrk="0" hangingPunct="1">
                  <a:defRPr sz="9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9604449" algn="l" defTabSz="4802224" rtl="0" eaLnBrk="1" latinLnBrk="0" hangingPunct="1">
                  <a:defRPr sz="9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2005560" algn="l" defTabSz="4802224" rtl="0" eaLnBrk="1" latinLnBrk="0" hangingPunct="1">
                  <a:defRPr sz="9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4406672" algn="l" defTabSz="4802224" rtl="0" eaLnBrk="1" latinLnBrk="0" hangingPunct="1">
                  <a:defRPr sz="9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6807785" algn="l" defTabSz="4802224" rtl="0" eaLnBrk="1" latinLnBrk="0" hangingPunct="1">
                  <a:defRPr sz="9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9208897" algn="l" defTabSz="4802224" rtl="0" eaLnBrk="1" latinLnBrk="0" hangingPunct="1">
                  <a:defRPr sz="9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>
                  <a:latin typeface="Times New Roman"/>
                  <a:cs typeface="Times New Roman"/>
                </a:endParaRPr>
              </a:p>
            </p:txBody>
          </p:sp>
          <p:sp>
            <p:nvSpPr>
              <p:cNvPr id="11" name="Rounded Rectangle 159"/>
              <p:cNvSpPr/>
              <p:nvPr/>
            </p:nvSpPr>
            <p:spPr>
              <a:xfrm>
                <a:off x="17544288" y="18897600"/>
                <a:ext cx="2724912" cy="1600200"/>
              </a:xfrm>
              <a:prstGeom prst="roundRect">
                <a:avLst/>
              </a:prstGeom>
              <a:solidFill>
                <a:srgbClr val="8EB4E3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802224" rtl="0" eaLnBrk="1" latinLnBrk="0" hangingPunct="1">
                  <a:defRPr sz="9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2401112" algn="l" defTabSz="4802224" rtl="0" eaLnBrk="1" latinLnBrk="0" hangingPunct="1">
                  <a:defRPr sz="9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4802224" algn="l" defTabSz="4802224" rtl="0" eaLnBrk="1" latinLnBrk="0" hangingPunct="1">
                  <a:defRPr sz="9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7203337" algn="l" defTabSz="4802224" rtl="0" eaLnBrk="1" latinLnBrk="0" hangingPunct="1">
                  <a:defRPr sz="9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9604449" algn="l" defTabSz="4802224" rtl="0" eaLnBrk="1" latinLnBrk="0" hangingPunct="1">
                  <a:defRPr sz="9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2005560" algn="l" defTabSz="4802224" rtl="0" eaLnBrk="1" latinLnBrk="0" hangingPunct="1">
                  <a:defRPr sz="9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4406672" algn="l" defTabSz="4802224" rtl="0" eaLnBrk="1" latinLnBrk="0" hangingPunct="1">
                  <a:defRPr sz="9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6807785" algn="l" defTabSz="4802224" rtl="0" eaLnBrk="1" latinLnBrk="0" hangingPunct="1">
                  <a:defRPr sz="9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9208897" algn="l" defTabSz="4802224" rtl="0" eaLnBrk="1" latinLnBrk="0" hangingPunct="1">
                  <a:defRPr sz="9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On-Board</a:t>
                </a:r>
              </a:p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Video processor</a:t>
                </a:r>
                <a:endParaRPr lang="en-US" sz="2000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3" name="Rounded Rectangle 160"/>
              <p:cNvSpPr/>
              <p:nvPr/>
            </p:nvSpPr>
            <p:spPr>
              <a:xfrm>
                <a:off x="21888479" y="18900077"/>
                <a:ext cx="2530800" cy="1600183"/>
              </a:xfrm>
              <a:prstGeom prst="roundRect">
                <a:avLst/>
              </a:prstGeom>
              <a:solidFill>
                <a:srgbClr val="8EB4E3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802224" rtl="0" eaLnBrk="1" latinLnBrk="0" hangingPunct="1">
                  <a:defRPr sz="9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2401112" algn="l" defTabSz="4802224" rtl="0" eaLnBrk="1" latinLnBrk="0" hangingPunct="1">
                  <a:defRPr sz="9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4802224" algn="l" defTabSz="4802224" rtl="0" eaLnBrk="1" latinLnBrk="0" hangingPunct="1">
                  <a:defRPr sz="9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7203337" algn="l" defTabSz="4802224" rtl="0" eaLnBrk="1" latinLnBrk="0" hangingPunct="1">
                  <a:defRPr sz="9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9604449" algn="l" defTabSz="4802224" rtl="0" eaLnBrk="1" latinLnBrk="0" hangingPunct="1">
                  <a:defRPr sz="9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2005560" algn="l" defTabSz="4802224" rtl="0" eaLnBrk="1" latinLnBrk="0" hangingPunct="1">
                  <a:defRPr sz="9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4406672" algn="l" defTabSz="4802224" rtl="0" eaLnBrk="1" latinLnBrk="0" hangingPunct="1">
                  <a:defRPr sz="9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6807785" algn="l" defTabSz="4802224" rtl="0" eaLnBrk="1" latinLnBrk="0" hangingPunct="1">
                  <a:defRPr sz="9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9208897" algn="l" defTabSz="4802224" rtl="0" eaLnBrk="1" latinLnBrk="0" hangingPunct="1">
                  <a:defRPr sz="9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AB</a:t>
                </a:r>
              </a:p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Generator</a:t>
                </a:r>
                <a:endParaRPr lang="en-US" sz="2000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4" name="Right Arrow 161"/>
              <p:cNvSpPr/>
              <p:nvPr/>
            </p:nvSpPr>
            <p:spPr>
              <a:xfrm rot="10800000">
                <a:off x="18364200" y="25736802"/>
                <a:ext cx="2057400" cy="609600"/>
              </a:xfrm>
              <a:prstGeom prst="rightArrow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802224" rtl="0" eaLnBrk="1" latinLnBrk="0" hangingPunct="1">
                  <a:defRPr sz="9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2401112" algn="l" defTabSz="4802224" rtl="0" eaLnBrk="1" latinLnBrk="0" hangingPunct="1">
                  <a:defRPr sz="9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4802224" algn="l" defTabSz="4802224" rtl="0" eaLnBrk="1" latinLnBrk="0" hangingPunct="1">
                  <a:defRPr sz="9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7203337" algn="l" defTabSz="4802224" rtl="0" eaLnBrk="1" latinLnBrk="0" hangingPunct="1">
                  <a:defRPr sz="9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9604449" algn="l" defTabSz="4802224" rtl="0" eaLnBrk="1" latinLnBrk="0" hangingPunct="1">
                  <a:defRPr sz="9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2005560" algn="l" defTabSz="4802224" rtl="0" eaLnBrk="1" latinLnBrk="0" hangingPunct="1">
                  <a:defRPr sz="9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4406672" algn="l" defTabSz="4802224" rtl="0" eaLnBrk="1" latinLnBrk="0" hangingPunct="1">
                  <a:defRPr sz="9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6807785" algn="l" defTabSz="4802224" rtl="0" eaLnBrk="1" latinLnBrk="0" hangingPunct="1">
                  <a:defRPr sz="9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9208897" algn="l" defTabSz="4802224" rtl="0" eaLnBrk="1" latinLnBrk="0" hangingPunct="1">
                  <a:defRPr sz="9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>
                  <a:latin typeface="Times New Roman"/>
                  <a:cs typeface="Times New Roman"/>
                </a:endParaRPr>
              </a:p>
            </p:txBody>
          </p:sp>
          <p:sp>
            <p:nvSpPr>
              <p:cNvPr id="15" name="TextBox 93"/>
              <p:cNvSpPr txBox="1"/>
              <p:nvPr/>
            </p:nvSpPr>
            <p:spPr>
              <a:xfrm>
                <a:off x="16196723" y="19995561"/>
                <a:ext cx="1436866" cy="13831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802224" rtl="0" eaLnBrk="1" latinLnBrk="0" hangingPunct="1">
                  <a:defRPr sz="9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401112" algn="l" defTabSz="4802224" rtl="0" eaLnBrk="1" latinLnBrk="0" hangingPunct="1">
                  <a:defRPr sz="9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802224" algn="l" defTabSz="4802224" rtl="0" eaLnBrk="1" latinLnBrk="0" hangingPunct="1">
                  <a:defRPr sz="9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7203337" algn="l" defTabSz="4802224" rtl="0" eaLnBrk="1" latinLnBrk="0" hangingPunct="1">
                  <a:defRPr sz="9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604449" algn="l" defTabSz="4802224" rtl="0" eaLnBrk="1" latinLnBrk="0" hangingPunct="1">
                  <a:defRPr sz="9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2005560" algn="l" defTabSz="4802224" rtl="0" eaLnBrk="1" latinLnBrk="0" hangingPunct="1">
                  <a:defRPr sz="9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4406672" algn="l" defTabSz="4802224" rtl="0" eaLnBrk="1" latinLnBrk="0" hangingPunct="1">
                  <a:defRPr sz="9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6807785" algn="l" defTabSz="4802224" rtl="0" eaLnBrk="1" latinLnBrk="0" hangingPunct="1">
                  <a:defRPr sz="9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208897" algn="l" defTabSz="4802224" rtl="0" eaLnBrk="1" latinLnBrk="0" hangingPunct="1">
                  <a:defRPr sz="9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smtClean="0">
                    <a:latin typeface="Times New Roman"/>
                    <a:cs typeface="Times New Roman"/>
                  </a:rPr>
                  <a:t>Video </a:t>
                </a:r>
              </a:p>
              <a:p>
                <a:pPr algn="ctr"/>
                <a:r>
                  <a:rPr lang="en-US" sz="2000" dirty="0" smtClean="0">
                    <a:latin typeface="Times New Roman"/>
                    <a:cs typeface="Times New Roman"/>
                  </a:rPr>
                  <a:t>stream</a:t>
                </a:r>
                <a:endParaRPr lang="en-US" sz="20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6" name="TextBox 93"/>
              <p:cNvSpPr txBox="1"/>
              <p:nvPr/>
            </p:nvSpPr>
            <p:spPr>
              <a:xfrm>
                <a:off x="20263028" y="19925622"/>
                <a:ext cx="1501777" cy="1593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802224" rtl="0" eaLnBrk="1" latinLnBrk="0" hangingPunct="1">
                  <a:defRPr sz="9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401112" algn="l" defTabSz="4802224" rtl="0" eaLnBrk="1" latinLnBrk="0" hangingPunct="1">
                  <a:defRPr sz="9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802224" algn="l" defTabSz="4802224" rtl="0" eaLnBrk="1" latinLnBrk="0" hangingPunct="1">
                  <a:defRPr sz="9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7203337" algn="l" defTabSz="4802224" rtl="0" eaLnBrk="1" latinLnBrk="0" hangingPunct="1">
                  <a:defRPr sz="9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604449" algn="l" defTabSz="4802224" rtl="0" eaLnBrk="1" latinLnBrk="0" hangingPunct="1">
                  <a:defRPr sz="9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2005560" algn="l" defTabSz="4802224" rtl="0" eaLnBrk="1" latinLnBrk="0" hangingPunct="1">
                  <a:defRPr sz="9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4406672" algn="l" defTabSz="4802224" rtl="0" eaLnBrk="1" latinLnBrk="0" hangingPunct="1">
                  <a:defRPr sz="9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6807785" algn="l" defTabSz="4802224" rtl="0" eaLnBrk="1" latinLnBrk="0" hangingPunct="1">
                  <a:defRPr sz="9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208897" algn="l" defTabSz="4802224" rtl="0" eaLnBrk="1" latinLnBrk="0" hangingPunct="1">
                  <a:defRPr sz="9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smtClean="0">
                    <a:latin typeface="Times New Roman"/>
                    <a:cs typeface="Times New Roman"/>
                  </a:rPr>
                  <a:t>Video as</a:t>
                </a:r>
              </a:p>
              <a:p>
                <a:pPr algn="ctr"/>
                <a:r>
                  <a:rPr lang="en-US" sz="2000" dirty="0" smtClean="0">
                    <a:latin typeface="Times New Roman"/>
                    <a:cs typeface="Times New Roman"/>
                  </a:rPr>
                  <a:t>a set of </a:t>
                </a:r>
              </a:p>
              <a:p>
                <a:pPr algn="ctr"/>
                <a:r>
                  <a:rPr lang="en-US" sz="2000" dirty="0" smtClean="0">
                    <a:latin typeface="Times New Roman"/>
                    <a:cs typeface="Times New Roman"/>
                  </a:rPr>
                  <a:t>frames</a:t>
                </a:r>
                <a:endParaRPr lang="en-US" sz="20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7" name="Down Arrow 165"/>
              <p:cNvSpPr/>
              <p:nvPr/>
            </p:nvSpPr>
            <p:spPr>
              <a:xfrm>
                <a:off x="22936200" y="20497800"/>
                <a:ext cx="512574" cy="1476082"/>
              </a:xfrm>
              <a:prstGeom prst="downArrow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802224" rtl="0" eaLnBrk="1" latinLnBrk="0" hangingPunct="1">
                  <a:defRPr sz="9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2401112" algn="l" defTabSz="4802224" rtl="0" eaLnBrk="1" latinLnBrk="0" hangingPunct="1">
                  <a:defRPr sz="9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4802224" algn="l" defTabSz="4802224" rtl="0" eaLnBrk="1" latinLnBrk="0" hangingPunct="1">
                  <a:defRPr sz="9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7203337" algn="l" defTabSz="4802224" rtl="0" eaLnBrk="1" latinLnBrk="0" hangingPunct="1">
                  <a:defRPr sz="9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9604449" algn="l" defTabSz="4802224" rtl="0" eaLnBrk="1" latinLnBrk="0" hangingPunct="1">
                  <a:defRPr sz="9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2005560" algn="l" defTabSz="4802224" rtl="0" eaLnBrk="1" latinLnBrk="0" hangingPunct="1">
                  <a:defRPr sz="9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4406672" algn="l" defTabSz="4802224" rtl="0" eaLnBrk="1" latinLnBrk="0" hangingPunct="1">
                  <a:defRPr sz="9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6807785" algn="l" defTabSz="4802224" rtl="0" eaLnBrk="1" latinLnBrk="0" hangingPunct="1">
                  <a:defRPr sz="9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9208897" algn="l" defTabSz="4802224" rtl="0" eaLnBrk="1" latinLnBrk="0" hangingPunct="1">
                  <a:defRPr sz="9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>
                  <a:latin typeface="Times New Roman"/>
                  <a:cs typeface="Times New Roman"/>
                </a:endParaRPr>
              </a:p>
            </p:txBody>
          </p:sp>
          <p:sp>
            <p:nvSpPr>
              <p:cNvPr id="18" name="Rounded Rectangle 166"/>
              <p:cNvSpPr/>
              <p:nvPr/>
            </p:nvSpPr>
            <p:spPr>
              <a:xfrm>
                <a:off x="20497800" y="22003002"/>
                <a:ext cx="3962400" cy="1600200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802224" rtl="0" eaLnBrk="1" latinLnBrk="0" hangingPunct="1">
                  <a:defRPr sz="9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2401112" algn="l" defTabSz="4802224" rtl="0" eaLnBrk="1" latinLnBrk="0" hangingPunct="1">
                  <a:defRPr sz="9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4802224" algn="l" defTabSz="4802224" rtl="0" eaLnBrk="1" latinLnBrk="0" hangingPunct="1">
                  <a:defRPr sz="9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7203337" algn="l" defTabSz="4802224" rtl="0" eaLnBrk="1" latinLnBrk="0" hangingPunct="1">
                  <a:defRPr sz="9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9604449" algn="l" defTabSz="4802224" rtl="0" eaLnBrk="1" latinLnBrk="0" hangingPunct="1">
                  <a:defRPr sz="9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2005560" algn="l" defTabSz="4802224" rtl="0" eaLnBrk="1" latinLnBrk="0" hangingPunct="1">
                  <a:defRPr sz="9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4406672" algn="l" defTabSz="4802224" rtl="0" eaLnBrk="1" latinLnBrk="0" hangingPunct="1">
                  <a:defRPr sz="9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6807785" algn="l" defTabSz="4802224" rtl="0" eaLnBrk="1" latinLnBrk="0" hangingPunct="1">
                  <a:defRPr sz="9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9208897" algn="l" defTabSz="4802224" rtl="0" eaLnBrk="1" latinLnBrk="0" hangingPunct="1">
                  <a:defRPr sz="9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Traffic Monitoring</a:t>
                </a:r>
              </a:p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Base Station</a:t>
                </a:r>
                <a:endParaRPr lang="en-US" sz="2000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9" name="Down Arrow 167"/>
              <p:cNvSpPr/>
              <p:nvPr/>
            </p:nvSpPr>
            <p:spPr>
              <a:xfrm>
                <a:off x="22936201" y="23647759"/>
                <a:ext cx="512573" cy="1552284"/>
              </a:xfrm>
              <a:prstGeom prst="downArrow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802224" rtl="0" eaLnBrk="1" latinLnBrk="0" hangingPunct="1">
                  <a:defRPr sz="9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2401112" algn="l" defTabSz="4802224" rtl="0" eaLnBrk="1" latinLnBrk="0" hangingPunct="1">
                  <a:defRPr sz="9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4802224" algn="l" defTabSz="4802224" rtl="0" eaLnBrk="1" latinLnBrk="0" hangingPunct="1">
                  <a:defRPr sz="9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7203337" algn="l" defTabSz="4802224" rtl="0" eaLnBrk="1" latinLnBrk="0" hangingPunct="1">
                  <a:defRPr sz="9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9604449" algn="l" defTabSz="4802224" rtl="0" eaLnBrk="1" latinLnBrk="0" hangingPunct="1">
                  <a:defRPr sz="9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2005560" algn="l" defTabSz="4802224" rtl="0" eaLnBrk="1" latinLnBrk="0" hangingPunct="1">
                  <a:defRPr sz="9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4406672" algn="l" defTabSz="4802224" rtl="0" eaLnBrk="1" latinLnBrk="0" hangingPunct="1">
                  <a:defRPr sz="9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6807785" algn="l" defTabSz="4802224" rtl="0" eaLnBrk="1" latinLnBrk="0" hangingPunct="1">
                  <a:defRPr sz="9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9208897" algn="l" defTabSz="4802224" rtl="0" eaLnBrk="1" latinLnBrk="0" hangingPunct="1">
                  <a:defRPr sz="9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>
                  <a:latin typeface="Times New Roman"/>
                  <a:cs typeface="Times New Roman"/>
                </a:endParaRPr>
              </a:p>
            </p:txBody>
          </p:sp>
          <p:sp>
            <p:nvSpPr>
              <p:cNvPr id="20" name="Rounded Rectangle 172"/>
              <p:cNvSpPr/>
              <p:nvPr/>
            </p:nvSpPr>
            <p:spPr>
              <a:xfrm>
                <a:off x="20421600" y="25203402"/>
                <a:ext cx="3962400" cy="1600200"/>
              </a:xfrm>
              <a:prstGeom prst="roundRect">
                <a:avLst/>
              </a:prstGeom>
              <a:solidFill>
                <a:srgbClr val="008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802224" rtl="0" eaLnBrk="1" latinLnBrk="0" hangingPunct="1">
                  <a:defRPr sz="9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2401112" algn="l" defTabSz="4802224" rtl="0" eaLnBrk="1" latinLnBrk="0" hangingPunct="1">
                  <a:defRPr sz="9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4802224" algn="l" defTabSz="4802224" rtl="0" eaLnBrk="1" latinLnBrk="0" hangingPunct="1">
                  <a:defRPr sz="9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7203337" algn="l" defTabSz="4802224" rtl="0" eaLnBrk="1" latinLnBrk="0" hangingPunct="1">
                  <a:defRPr sz="9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9604449" algn="l" defTabSz="4802224" rtl="0" eaLnBrk="1" latinLnBrk="0" hangingPunct="1">
                  <a:defRPr sz="9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2005560" algn="l" defTabSz="4802224" rtl="0" eaLnBrk="1" latinLnBrk="0" hangingPunct="1">
                  <a:defRPr sz="9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4406672" algn="l" defTabSz="4802224" rtl="0" eaLnBrk="1" latinLnBrk="0" hangingPunct="1">
                  <a:defRPr sz="9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6807785" algn="l" defTabSz="4802224" rtl="0" eaLnBrk="1" latinLnBrk="0" hangingPunct="1">
                  <a:defRPr sz="9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9208897" algn="l" defTabSz="4802224" rtl="0" eaLnBrk="1" latinLnBrk="0" hangingPunct="1">
                  <a:defRPr sz="9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Law 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Enforcement</a:t>
                </a:r>
                <a:endParaRPr lang="en-US" sz="2000" b="1" dirty="0" smtClean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  <a:p>
                <a:pPr algn="ctr"/>
                <a:r>
                  <a:rPr lang="en-US" sz="2000" b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S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tation</a:t>
                </a:r>
                <a:endParaRPr lang="en-US" sz="2000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21" name="Right Arrow 174"/>
              <p:cNvSpPr/>
              <p:nvPr/>
            </p:nvSpPr>
            <p:spPr>
              <a:xfrm>
                <a:off x="20269200" y="19354800"/>
                <a:ext cx="1600200" cy="533400"/>
              </a:xfrm>
              <a:prstGeom prst="rightArrow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802224" rtl="0" eaLnBrk="1" latinLnBrk="0" hangingPunct="1">
                  <a:defRPr sz="9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2401112" algn="l" defTabSz="4802224" rtl="0" eaLnBrk="1" latinLnBrk="0" hangingPunct="1">
                  <a:defRPr sz="9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4802224" algn="l" defTabSz="4802224" rtl="0" eaLnBrk="1" latinLnBrk="0" hangingPunct="1">
                  <a:defRPr sz="9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7203337" algn="l" defTabSz="4802224" rtl="0" eaLnBrk="1" latinLnBrk="0" hangingPunct="1">
                  <a:defRPr sz="9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9604449" algn="l" defTabSz="4802224" rtl="0" eaLnBrk="1" latinLnBrk="0" hangingPunct="1">
                  <a:defRPr sz="9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2005560" algn="l" defTabSz="4802224" rtl="0" eaLnBrk="1" latinLnBrk="0" hangingPunct="1">
                  <a:defRPr sz="9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4406672" algn="l" defTabSz="4802224" rtl="0" eaLnBrk="1" latinLnBrk="0" hangingPunct="1">
                  <a:defRPr sz="9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6807785" algn="l" defTabSz="4802224" rtl="0" eaLnBrk="1" latinLnBrk="0" hangingPunct="1">
                  <a:defRPr sz="9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9208897" algn="l" defTabSz="4802224" rtl="0" eaLnBrk="1" latinLnBrk="0" hangingPunct="1">
                  <a:defRPr sz="9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>
                  <a:latin typeface="Times New Roman"/>
                  <a:cs typeface="Times New Roman"/>
                </a:endParaRPr>
              </a:p>
            </p:txBody>
          </p:sp>
          <p:sp>
            <p:nvSpPr>
              <p:cNvPr id="22" name="Right Arrow 175"/>
              <p:cNvSpPr/>
              <p:nvPr/>
            </p:nvSpPr>
            <p:spPr>
              <a:xfrm rot="10800000">
                <a:off x="18364198" y="22536401"/>
                <a:ext cx="2133603" cy="609600"/>
              </a:xfrm>
              <a:prstGeom prst="rightArrow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802224" rtl="0" eaLnBrk="1" latinLnBrk="0" hangingPunct="1">
                  <a:defRPr sz="9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2401112" algn="l" defTabSz="4802224" rtl="0" eaLnBrk="1" latinLnBrk="0" hangingPunct="1">
                  <a:defRPr sz="9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4802224" algn="l" defTabSz="4802224" rtl="0" eaLnBrk="1" latinLnBrk="0" hangingPunct="1">
                  <a:defRPr sz="9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7203337" algn="l" defTabSz="4802224" rtl="0" eaLnBrk="1" latinLnBrk="0" hangingPunct="1">
                  <a:defRPr sz="9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9604449" algn="l" defTabSz="4802224" rtl="0" eaLnBrk="1" latinLnBrk="0" hangingPunct="1">
                  <a:defRPr sz="9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2005560" algn="l" defTabSz="4802224" rtl="0" eaLnBrk="1" latinLnBrk="0" hangingPunct="1">
                  <a:defRPr sz="9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4406672" algn="l" defTabSz="4802224" rtl="0" eaLnBrk="1" latinLnBrk="0" hangingPunct="1">
                  <a:defRPr sz="9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6807785" algn="l" defTabSz="4802224" rtl="0" eaLnBrk="1" latinLnBrk="0" hangingPunct="1">
                  <a:defRPr sz="9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9208897" algn="l" defTabSz="4802224" rtl="0" eaLnBrk="1" latinLnBrk="0" hangingPunct="1">
                  <a:defRPr sz="9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>
                  <a:latin typeface="Times New Roman"/>
                  <a:cs typeface="Times New Roman"/>
                </a:endParaRPr>
              </a:p>
            </p:txBody>
          </p:sp>
          <p:sp>
            <p:nvSpPr>
              <p:cNvPr id="23" name="Rounded Rectangle 178"/>
              <p:cNvSpPr/>
              <p:nvPr/>
            </p:nvSpPr>
            <p:spPr>
              <a:xfrm>
                <a:off x="14401800" y="22003002"/>
                <a:ext cx="3962400" cy="1600200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802224" rtl="0" eaLnBrk="1" latinLnBrk="0" hangingPunct="1">
                  <a:defRPr sz="9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2401112" algn="l" defTabSz="4802224" rtl="0" eaLnBrk="1" latinLnBrk="0" hangingPunct="1">
                  <a:defRPr sz="9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4802224" algn="l" defTabSz="4802224" rtl="0" eaLnBrk="1" latinLnBrk="0" hangingPunct="1">
                  <a:defRPr sz="9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7203337" algn="l" defTabSz="4802224" rtl="0" eaLnBrk="1" latinLnBrk="0" hangingPunct="1">
                  <a:defRPr sz="9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9604449" algn="l" defTabSz="4802224" rtl="0" eaLnBrk="1" latinLnBrk="0" hangingPunct="1">
                  <a:defRPr sz="9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2005560" algn="l" defTabSz="4802224" rtl="0" eaLnBrk="1" latinLnBrk="0" hangingPunct="1">
                  <a:defRPr sz="9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4406672" algn="l" defTabSz="4802224" rtl="0" eaLnBrk="1" latinLnBrk="0" hangingPunct="1">
                  <a:defRPr sz="9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6807785" algn="l" defTabSz="4802224" rtl="0" eaLnBrk="1" latinLnBrk="0" hangingPunct="1">
                  <a:defRPr sz="9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9208897" algn="l" defTabSz="4802224" rtl="0" eaLnBrk="1" latinLnBrk="0" hangingPunct="1">
                  <a:defRPr sz="9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Video recompiled from pictures </a:t>
                </a:r>
              </a:p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w/o faces</a:t>
                </a:r>
                <a:endParaRPr lang="en-US" sz="2000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24" name="Rounded Rectangle 180"/>
              <p:cNvSpPr/>
              <p:nvPr/>
            </p:nvSpPr>
            <p:spPr>
              <a:xfrm>
                <a:off x="14401800" y="25279602"/>
                <a:ext cx="3962400" cy="1600200"/>
              </a:xfrm>
              <a:prstGeom prst="roundRect">
                <a:avLst/>
              </a:prstGeom>
              <a:solidFill>
                <a:srgbClr val="B3A2C7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802224" rtl="0" eaLnBrk="1" latinLnBrk="0" hangingPunct="1">
                  <a:defRPr sz="9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2401112" algn="l" defTabSz="4802224" rtl="0" eaLnBrk="1" latinLnBrk="0" hangingPunct="1">
                  <a:defRPr sz="9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4802224" algn="l" defTabSz="4802224" rtl="0" eaLnBrk="1" latinLnBrk="0" hangingPunct="1">
                  <a:defRPr sz="9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7203337" algn="l" defTabSz="4802224" rtl="0" eaLnBrk="1" latinLnBrk="0" hangingPunct="1">
                  <a:defRPr sz="9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9604449" algn="l" defTabSz="4802224" rtl="0" eaLnBrk="1" latinLnBrk="0" hangingPunct="1">
                  <a:defRPr sz="9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2005560" algn="l" defTabSz="4802224" rtl="0" eaLnBrk="1" latinLnBrk="0" hangingPunct="1">
                  <a:defRPr sz="9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4406672" algn="l" defTabSz="4802224" rtl="0" eaLnBrk="1" latinLnBrk="0" hangingPunct="1">
                  <a:defRPr sz="9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6807785" algn="l" defTabSz="4802224" rtl="0" eaLnBrk="1" latinLnBrk="0" hangingPunct="1">
                  <a:defRPr sz="9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9208897" algn="l" defTabSz="4802224" rtl="0" eaLnBrk="1" latinLnBrk="0" hangingPunct="1">
                  <a:defRPr sz="9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2000" b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Video recompiled from pictures </a:t>
                </a:r>
              </a:p>
              <a:p>
                <a:pPr algn="ctr"/>
                <a:r>
                  <a:rPr lang="en-US" altLang="zh-CN" sz="2000" b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with </a:t>
                </a:r>
                <a:r>
                  <a:rPr lang="en-US" altLang="zh-CN" sz="2000" b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faces</a:t>
                </a:r>
                <a:endParaRPr lang="en-US" altLang="zh-CN" sz="2000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25" name="TextBox 93"/>
              <p:cNvSpPr txBox="1"/>
              <p:nvPr/>
            </p:nvSpPr>
            <p:spPr>
              <a:xfrm>
                <a:off x="18946122" y="22062834"/>
                <a:ext cx="1272381" cy="6277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802224" rtl="0" eaLnBrk="1" latinLnBrk="0" hangingPunct="1">
                  <a:defRPr sz="9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401112" algn="l" defTabSz="4802224" rtl="0" eaLnBrk="1" latinLnBrk="0" hangingPunct="1">
                  <a:defRPr sz="9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802224" algn="l" defTabSz="4802224" rtl="0" eaLnBrk="1" latinLnBrk="0" hangingPunct="1">
                  <a:defRPr sz="9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7203337" algn="l" defTabSz="4802224" rtl="0" eaLnBrk="1" latinLnBrk="0" hangingPunct="1">
                  <a:defRPr sz="9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604449" algn="l" defTabSz="4802224" rtl="0" eaLnBrk="1" latinLnBrk="0" hangingPunct="1">
                  <a:defRPr sz="9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2005560" algn="l" defTabSz="4802224" rtl="0" eaLnBrk="1" latinLnBrk="0" hangingPunct="1">
                  <a:defRPr sz="9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4406672" algn="l" defTabSz="4802224" rtl="0" eaLnBrk="1" latinLnBrk="0" hangingPunct="1">
                  <a:defRPr sz="9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6807785" algn="l" defTabSz="4802224" rtl="0" eaLnBrk="1" latinLnBrk="0" hangingPunct="1">
                  <a:defRPr sz="9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208897" algn="l" defTabSz="4802224" rtl="0" eaLnBrk="1" latinLnBrk="0" hangingPunct="1">
                  <a:defRPr sz="9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 smtClean="0">
                    <a:latin typeface="Times New Roman"/>
                    <a:cs typeface="Times New Roman"/>
                  </a:rPr>
                  <a:t>ffmpeg</a:t>
                </a:r>
                <a:r>
                  <a:rPr lang="en-US" sz="2000" dirty="0" smtClean="0">
                    <a:latin typeface="Times New Roman"/>
                    <a:cs typeface="Times New Roman"/>
                  </a:rPr>
                  <a:t> </a:t>
                </a:r>
                <a:endParaRPr lang="en-US" sz="20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26" name="TextBox 93"/>
              <p:cNvSpPr txBox="1"/>
              <p:nvPr/>
            </p:nvSpPr>
            <p:spPr>
              <a:xfrm>
                <a:off x="18871264" y="25254758"/>
                <a:ext cx="1272381" cy="6277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802224" rtl="0" eaLnBrk="1" latinLnBrk="0" hangingPunct="1">
                  <a:defRPr sz="9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401112" algn="l" defTabSz="4802224" rtl="0" eaLnBrk="1" latinLnBrk="0" hangingPunct="1">
                  <a:defRPr sz="9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802224" algn="l" defTabSz="4802224" rtl="0" eaLnBrk="1" latinLnBrk="0" hangingPunct="1">
                  <a:defRPr sz="9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7203337" algn="l" defTabSz="4802224" rtl="0" eaLnBrk="1" latinLnBrk="0" hangingPunct="1">
                  <a:defRPr sz="9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604449" algn="l" defTabSz="4802224" rtl="0" eaLnBrk="1" latinLnBrk="0" hangingPunct="1">
                  <a:defRPr sz="9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2005560" algn="l" defTabSz="4802224" rtl="0" eaLnBrk="1" latinLnBrk="0" hangingPunct="1">
                  <a:defRPr sz="9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4406672" algn="l" defTabSz="4802224" rtl="0" eaLnBrk="1" latinLnBrk="0" hangingPunct="1">
                  <a:defRPr sz="9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6807785" algn="l" defTabSz="4802224" rtl="0" eaLnBrk="1" latinLnBrk="0" hangingPunct="1">
                  <a:defRPr sz="9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208897" algn="l" defTabSz="4802224" rtl="0" eaLnBrk="1" latinLnBrk="0" hangingPunct="1">
                  <a:defRPr sz="9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 smtClean="0">
                    <a:latin typeface="Times New Roman"/>
                    <a:cs typeface="Times New Roman"/>
                  </a:rPr>
                  <a:t>ffmpeg</a:t>
                </a:r>
                <a:r>
                  <a:rPr lang="en-US" sz="2000" dirty="0" smtClean="0">
                    <a:latin typeface="Times New Roman"/>
                    <a:cs typeface="Times New Roman"/>
                  </a:rPr>
                  <a:t> </a:t>
                </a:r>
                <a:endParaRPr lang="en-US" sz="20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27" name="TextBox 152"/>
              <p:cNvSpPr txBox="1"/>
              <p:nvPr/>
            </p:nvSpPr>
            <p:spPr>
              <a:xfrm>
                <a:off x="23448774" y="20766849"/>
                <a:ext cx="990600" cy="831667"/>
              </a:xfrm>
              <a:prstGeom prst="rect">
                <a:avLst/>
              </a:prstGeom>
              <a:ln w="381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116723" tIns="58362" rIns="116723" bIns="58362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0000FF"/>
                    </a:solidFill>
                    <a:latin typeface="Times New Roman"/>
                    <a:cs typeface="Times New Roman"/>
                  </a:rPr>
                  <a:t>AB</a:t>
                </a:r>
              </a:p>
            </p:txBody>
          </p:sp>
        </p:grpSp>
        <p:sp>
          <p:nvSpPr>
            <p:cNvPr id="28" name="TextBox 152"/>
            <p:cNvSpPr txBox="1"/>
            <p:nvPr/>
          </p:nvSpPr>
          <p:spPr>
            <a:xfrm>
              <a:off x="7242496" y="4446739"/>
              <a:ext cx="639970" cy="465380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116723" tIns="58362" rIns="116723" bIns="58362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AB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3163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53216" y="96679"/>
            <a:ext cx="8229600" cy="73364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/>
                <a:cs typeface="Impact"/>
              </a:rPr>
              <a:t>Hardware Setup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53216" y="865633"/>
            <a:ext cx="8347160" cy="52914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 smtClean="0">
              <a:latin typeface="Arial"/>
              <a:cs typeface="Arial"/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6-th Intl. Workshop on DNCMS’15 </a:t>
            </a:r>
            <a:endParaRPr lang="en-US" dirty="0"/>
          </a:p>
        </p:txBody>
      </p:sp>
      <p:sp>
        <p:nvSpPr>
          <p:cNvPr id="12" name="幻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/>
            <a:fld id="{AB80C8F5-D920-BB4B-933F-7F3EB43C8215}" type="slidenum">
              <a:rPr lang="en-US" smtClean="0"/>
              <a:pPr algn="l"/>
              <a:t>18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0531" y="1258614"/>
            <a:ext cx="4883247" cy="51467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Raspberry Pi (model B)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4’’ x 3’’ x 1.5’’ credit-card size development board </a:t>
            </a:r>
          </a:p>
          <a:p>
            <a:pPr marL="800100" lvl="1" indent="-342900">
              <a:buFont typeface="Arial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5V of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DC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700 MHz ARM CPU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512 MB RAM</a:t>
            </a:r>
          </a:p>
          <a:p>
            <a:pPr marL="457200" indent="-457200">
              <a:buFont typeface="Wingdings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 camera 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 to 2592 x 1944 pixels for static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frames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 to 1080p for video recording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978" y="1319588"/>
            <a:ext cx="3353398" cy="25167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197" y="3871328"/>
            <a:ext cx="3350180" cy="251436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28587" y="796453"/>
            <a:ext cx="7222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Hardware Setup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record and process video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113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53216" y="96679"/>
            <a:ext cx="8229600" cy="73364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/>
                <a:cs typeface="Impact"/>
              </a:rPr>
              <a:t>Software application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53216" y="865633"/>
            <a:ext cx="8347160" cy="52914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 smtClean="0">
              <a:latin typeface="Arial"/>
              <a:cs typeface="Arial"/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6-th Intl. Workshop on DNCMS’15 </a:t>
            </a:r>
            <a:endParaRPr lang="en-US" dirty="0"/>
          </a:p>
        </p:txBody>
      </p:sp>
      <p:sp>
        <p:nvSpPr>
          <p:cNvPr id="12" name="幻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/>
            <a:fld id="{AB80C8F5-D920-BB4B-933F-7F3EB43C8215}" type="slidenum">
              <a:rPr lang="en-US" smtClean="0"/>
              <a:pPr algn="l"/>
              <a:t>19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3731" y="1038472"/>
            <a:ext cx="8680269" cy="51467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Developed C++ application running 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Raspberry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 board.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Goals: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Specify parameters for camera configuration (video resolution, video length and frame rate)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Restore video data as an array of  “Mat” objects from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OpenCV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2] library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Apply existing face recognition algorithms (cascade classifiers) from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OpenCV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[2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library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 result of face recognition function, separate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frames into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groups 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“frames with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human faces”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“frames without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human faces”)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ffmpeg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[1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recreate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videos from different groups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frames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charset="2"/>
              <a:buChar char="Ø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058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53216" y="96679"/>
            <a:ext cx="8229600" cy="73364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/>
                <a:cs typeface="Impact"/>
              </a:rPr>
              <a:t>Outline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53216" y="883217"/>
            <a:ext cx="8347160" cy="52914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Times New Roman"/>
                <a:cs typeface="Times New Roman"/>
              </a:rPr>
              <a:t>Motivation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Times New Roman"/>
                <a:cs typeface="Times New Roman"/>
              </a:rPr>
              <a:t>Objectives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Times New Roman"/>
                <a:cs typeface="Times New Roman"/>
              </a:rPr>
              <a:t>Related Work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Times New Roman"/>
                <a:cs typeface="Times New Roman"/>
              </a:rPr>
              <a:t>Core Design</a:t>
            </a:r>
          </a:p>
          <a:p>
            <a:pPr marL="400050" lvl="1" indent="0"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4</a:t>
            </a:r>
            <a:r>
              <a:rPr lang="en-US" sz="2400" dirty="0" smtClean="0">
                <a:latin typeface="Times New Roman"/>
                <a:cs typeface="Times New Roman"/>
              </a:rPr>
              <a:t>.1</a:t>
            </a:r>
            <a:r>
              <a:rPr lang="en-US" sz="2400" dirty="0" smtClean="0">
                <a:latin typeface="Times New Roman"/>
                <a:cs typeface="Times New Roman"/>
              </a:rPr>
              <a:t>. Active</a:t>
            </a:r>
            <a:r>
              <a:rPr lang="zh-CN" altLang="en-US" sz="2400" dirty="0" smtClean="0"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latin typeface="Times New Roman"/>
                <a:cs typeface="Times New Roman"/>
              </a:rPr>
              <a:t>Bundle Concept</a:t>
            </a:r>
          </a:p>
          <a:p>
            <a:pPr marL="400050" lvl="1" indent="0">
              <a:buNone/>
            </a:pPr>
            <a:r>
              <a:rPr lang="en-US" altLang="zh-CN" sz="2400" dirty="0" smtClean="0">
                <a:latin typeface="Times New Roman"/>
                <a:cs typeface="Times New Roman"/>
              </a:rPr>
              <a:t>4</a:t>
            </a:r>
            <a:r>
              <a:rPr lang="en-US" altLang="zh-CN" sz="2400" dirty="0" smtClean="0">
                <a:latin typeface="Times New Roman"/>
                <a:cs typeface="Times New Roman"/>
              </a:rPr>
              <a:t>.2</a:t>
            </a:r>
            <a:r>
              <a:rPr lang="en-US" altLang="zh-CN" sz="2400" dirty="0" smtClean="0">
                <a:latin typeface="Times New Roman"/>
                <a:cs typeface="Times New Roman"/>
              </a:rPr>
              <a:t>. </a:t>
            </a:r>
            <a:r>
              <a:rPr lang="en-US" altLang="zh-CN" sz="2400" dirty="0">
                <a:latin typeface="Times New Roman"/>
                <a:cs typeface="Times New Roman"/>
              </a:rPr>
              <a:t>System</a:t>
            </a:r>
            <a:r>
              <a:rPr lang="zh-CN" altLang="en-US" sz="2400" dirty="0"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latin typeface="Times New Roman"/>
                <a:cs typeface="Times New Roman"/>
              </a:rPr>
              <a:t>Architecture </a:t>
            </a:r>
            <a:endParaRPr lang="en-US" altLang="zh-CN" sz="2400" dirty="0">
              <a:latin typeface="Times New Roman"/>
              <a:cs typeface="Times New Roman"/>
            </a:endParaRPr>
          </a:p>
          <a:p>
            <a:pPr marL="400050" lvl="1" indent="0">
              <a:buNone/>
            </a:pPr>
            <a:r>
              <a:rPr lang="en-US" altLang="zh-CN" sz="2400" dirty="0" smtClean="0">
                <a:latin typeface="Times New Roman"/>
                <a:cs typeface="Times New Roman"/>
              </a:rPr>
              <a:t>4</a:t>
            </a:r>
            <a:r>
              <a:rPr lang="en-US" altLang="zh-CN" sz="2400" dirty="0" smtClean="0">
                <a:latin typeface="Times New Roman"/>
                <a:cs typeface="Times New Roman"/>
              </a:rPr>
              <a:t>.3</a:t>
            </a:r>
            <a:r>
              <a:rPr lang="en-US" altLang="zh-CN" sz="2400" dirty="0" smtClean="0">
                <a:latin typeface="Times New Roman"/>
                <a:cs typeface="Times New Roman"/>
              </a:rPr>
              <a:t>. Video Recording</a:t>
            </a:r>
          </a:p>
          <a:p>
            <a:pPr marL="400050" lvl="1" indent="0">
              <a:buNone/>
            </a:pPr>
            <a:r>
              <a:rPr lang="en-US" altLang="zh-CN" sz="2400" dirty="0" smtClean="0">
                <a:latin typeface="Times New Roman"/>
                <a:cs typeface="Times New Roman"/>
              </a:rPr>
              <a:t>4</a:t>
            </a:r>
            <a:r>
              <a:rPr lang="en-US" altLang="zh-CN" sz="2400" dirty="0" smtClean="0">
                <a:latin typeface="Times New Roman"/>
                <a:cs typeface="Times New Roman"/>
              </a:rPr>
              <a:t>.4</a:t>
            </a:r>
            <a:r>
              <a:rPr lang="en-US" altLang="zh-CN" sz="2400" dirty="0" smtClean="0">
                <a:latin typeface="Times New Roman"/>
                <a:cs typeface="Times New Roman"/>
              </a:rPr>
              <a:t>. Face </a:t>
            </a:r>
            <a:r>
              <a:rPr lang="en-US" altLang="zh-CN" sz="2400" dirty="0">
                <a:latin typeface="Times New Roman"/>
                <a:cs typeface="Times New Roman"/>
              </a:rPr>
              <a:t>Recognition </a:t>
            </a:r>
            <a:endParaRPr lang="en-US" altLang="zh-CN" sz="2400" dirty="0" smtClean="0">
              <a:latin typeface="Times New Roman"/>
              <a:cs typeface="Times New Roman"/>
            </a:endParaRPr>
          </a:p>
          <a:p>
            <a:pPr marL="400050" lvl="1" indent="0">
              <a:buNone/>
            </a:pPr>
            <a:r>
              <a:rPr lang="en-US" altLang="zh-CN" sz="2400" dirty="0" smtClean="0">
                <a:latin typeface="Times New Roman"/>
                <a:cs typeface="Times New Roman"/>
              </a:rPr>
              <a:t>4</a:t>
            </a:r>
            <a:r>
              <a:rPr lang="en-US" altLang="zh-CN" sz="2400" dirty="0" smtClean="0">
                <a:latin typeface="Times New Roman"/>
                <a:cs typeface="Times New Roman"/>
              </a:rPr>
              <a:t>.5</a:t>
            </a:r>
            <a:r>
              <a:rPr lang="en-US" altLang="zh-CN" sz="2400" dirty="0" smtClean="0">
                <a:latin typeface="Times New Roman"/>
                <a:cs typeface="Times New Roman"/>
              </a:rPr>
              <a:t>. Video </a:t>
            </a:r>
            <a:r>
              <a:rPr lang="en-US" altLang="zh-CN" sz="2400" dirty="0">
                <a:latin typeface="Times New Roman"/>
                <a:cs typeface="Times New Roman"/>
              </a:rPr>
              <a:t>Recreation </a:t>
            </a:r>
            <a:endParaRPr lang="en-US" altLang="zh-CN" sz="2400" dirty="0" smtClean="0">
              <a:latin typeface="Times New Roman"/>
              <a:cs typeface="Times New Roman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Times New Roman"/>
                <a:cs typeface="Times New Roman"/>
              </a:rPr>
              <a:t>Evaluation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Times New Roman"/>
                <a:cs typeface="Times New Roman"/>
              </a:rPr>
              <a:t>Pros and Cons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Times New Roman"/>
                <a:cs typeface="Times New Roman"/>
              </a:rPr>
              <a:t>Conclusions</a:t>
            </a: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6-th Intl. Workshop on DNCMS’15 </a:t>
            </a:r>
            <a:endParaRPr lang="en-US" dirty="0"/>
          </a:p>
        </p:txBody>
      </p:sp>
      <p:sp>
        <p:nvSpPr>
          <p:cNvPr id="12" name="幻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/>
            <a:fld id="{AB80C8F5-D920-BB4B-933F-7F3EB43C8215}" type="slidenum">
              <a:rPr lang="en-US" smtClean="0"/>
              <a:pPr algn="l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103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53216" y="96679"/>
            <a:ext cx="8229600" cy="73364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/>
                <a:cs typeface="Impact"/>
              </a:rPr>
              <a:t>Video Recording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53216" y="865633"/>
            <a:ext cx="8347160" cy="52914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 smtClean="0">
              <a:latin typeface="Arial"/>
              <a:cs typeface="Arial"/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6-th Intl. Workshop on DNCMS’15 </a:t>
            </a:r>
            <a:endParaRPr lang="en-US" dirty="0"/>
          </a:p>
        </p:txBody>
      </p:sp>
      <p:sp>
        <p:nvSpPr>
          <p:cNvPr id="12" name="幻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/>
            <a:fld id="{AB80C8F5-D920-BB4B-933F-7F3EB43C8215}" type="slidenum">
              <a:rPr lang="en-US" smtClean="0"/>
              <a:pPr algn="l"/>
              <a:t>20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5" r="7967" b="2571"/>
          <a:stretch>
            <a:fillRect/>
          </a:stretch>
        </p:blipFill>
        <p:spPr bwMode="auto">
          <a:xfrm>
            <a:off x="5117120" y="1234956"/>
            <a:ext cx="3671177" cy="3348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5222" y="939057"/>
            <a:ext cx="4981898" cy="3877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CSI (Camera Serial Interface)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bus between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 camera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CPU</a:t>
            </a:r>
          </a:p>
          <a:p>
            <a:pPr marL="800100" lvl="1" indent="-342900">
              <a:buFont typeface="Arial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High-speed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(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 to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Gbits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/s data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aseline="30000" dirty="0" smtClean="0"/>
              <a:t> </a:t>
            </a:r>
            <a:endParaRPr lang="en-US" sz="2400" baseline="30000" dirty="0" smtClean="0"/>
          </a:p>
          <a:p>
            <a:pPr marL="800100" lvl="1" indent="-342900">
              <a:buFont typeface="Arial"/>
              <a:buChar char="•"/>
            </a:pPr>
            <a:endParaRPr lang="en-US" sz="1000" dirty="0" smtClean="0"/>
          </a:p>
          <a:p>
            <a:pPr marL="342900" indent="-342900">
              <a:buFont typeface="Wingdings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C++ application for video recording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User-specified resolution, video length and frame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49130" y="5539273"/>
            <a:ext cx="7896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baseline="30000" dirty="0" smtClean="0"/>
              <a:t>1 </a:t>
            </a:r>
            <a:r>
              <a:rPr kumimoji="1" lang="en-US" altLang="zh-CN" sz="1600" dirty="0" smtClean="0"/>
              <a:t>Online Source: </a:t>
            </a:r>
            <a:r>
              <a:rPr kumimoji="1" lang="en-US" altLang="zh-CN" sz="1600" dirty="0" smtClean="0">
                <a:hlinkClick r:id="rId3"/>
              </a:rPr>
              <a:t>http</a:t>
            </a:r>
            <a:r>
              <a:rPr kumimoji="1" lang="en-US" altLang="zh-CN" sz="1600" dirty="0">
                <a:hlinkClick r:id="rId3"/>
              </a:rPr>
              <a:t>://www.electronicproducts.com/Digital_ICs/Communications_Interface/Camera_Serial_Interface_CSI-2_sensors_in_embedded_designs.aspx</a:t>
            </a:r>
            <a:endParaRPr kumimoji="1" lang="zh-CN" altLang="en-US" sz="1600" dirty="0"/>
          </a:p>
        </p:txBody>
      </p:sp>
      <p:sp>
        <p:nvSpPr>
          <p:cNvPr id="4" name="文本框 3"/>
          <p:cNvSpPr txBox="1"/>
          <p:nvPr/>
        </p:nvSpPr>
        <p:spPr>
          <a:xfrm>
            <a:off x="588391" y="4722526"/>
            <a:ext cx="80926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Restore image as an array of “Mat“ objects</a:t>
            </a:r>
            <a:endParaRPr lang="en-US" altLang="zh-CN" sz="2400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4513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53216" y="96679"/>
            <a:ext cx="8229600" cy="73364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/>
                <a:cs typeface="Impact"/>
              </a:rPr>
              <a:t>Face Recognition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53216" y="865633"/>
            <a:ext cx="8347160" cy="52914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 smtClean="0">
              <a:latin typeface="Arial"/>
              <a:cs typeface="Arial"/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6-th Intl. Workshop on DNCMS’15 </a:t>
            </a:r>
            <a:endParaRPr lang="en-US" dirty="0"/>
          </a:p>
        </p:txBody>
      </p:sp>
      <p:sp>
        <p:nvSpPr>
          <p:cNvPr id="12" name="幻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/>
            <a:fld id="{AB80C8F5-D920-BB4B-933F-7F3EB43C8215}" type="slidenum">
              <a:rPr lang="en-US" smtClean="0"/>
              <a:pPr algn="l"/>
              <a:t>21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537" y="1261726"/>
            <a:ext cx="3797871" cy="23343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870" y="1056420"/>
            <a:ext cx="514666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 recognition algorithms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cascade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classifiers)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OpenCV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[2] library: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haarcascade_frontalface_alt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haarcascade_frontalface_alt2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haarcascade_frontalface_default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lbpcascade_frontalface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4395" y="4108275"/>
            <a:ext cx="85759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C++ application for face recognition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 all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frames of video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Apply face recognition algorithm to each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frame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 whether human face was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detected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475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53216" y="96679"/>
            <a:ext cx="8229600" cy="73364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/>
                <a:cs typeface="Impact"/>
              </a:rPr>
              <a:t>Video Recreation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53216" y="865633"/>
            <a:ext cx="8347160" cy="52914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 smtClean="0">
              <a:latin typeface="Arial"/>
              <a:cs typeface="Arial"/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6-th Intl. Workshop on DNCMS’15 </a:t>
            </a:r>
            <a:endParaRPr lang="en-US" dirty="0"/>
          </a:p>
        </p:txBody>
      </p:sp>
      <p:sp>
        <p:nvSpPr>
          <p:cNvPr id="12" name="幻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/>
            <a:fld id="{AB80C8F5-D920-BB4B-933F-7F3EB43C8215}" type="slidenum">
              <a:rPr lang="en-US" smtClean="0"/>
              <a:pPr algn="l"/>
              <a:t>22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1117228"/>
            <a:ext cx="7750419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Frames with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human faces are sensitive data        =&gt; their privacy must be ensured in untrusted environments</a:t>
            </a:r>
          </a:p>
          <a:p>
            <a:pPr marL="285750" indent="-285750">
              <a:buFont typeface="Wingdings" charset="2"/>
              <a:buChar char="Ø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 of face recognition is used in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policies</a:t>
            </a:r>
          </a:p>
          <a:p>
            <a:pPr marL="457200" indent="-457200">
              <a:buFont typeface="Wingdings" charset="2"/>
              <a:buChar char="Ø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Every node is able to extract from AB only those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frames for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it is authorized</a:t>
            </a:r>
          </a:p>
          <a:p>
            <a:pPr marL="457200" indent="-457200">
              <a:buFont typeface="Wingdings" charset="2"/>
              <a:buChar char="Ø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“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ffmpeg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[1]” to recreate video from a set of accessible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frames at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receiver’s side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Frame rate can be specified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153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53216" y="96679"/>
            <a:ext cx="8229600" cy="73364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prstClr val="black"/>
                </a:solidFill>
                <a:latin typeface="Impact"/>
                <a:cs typeface="Impact"/>
              </a:rPr>
              <a:t>Scenario of AB Transfer</a:t>
            </a:r>
            <a:endParaRPr lang="en-US" dirty="0">
              <a:solidFill>
                <a:prstClr val="black"/>
              </a:solidFill>
              <a:latin typeface="Impact"/>
              <a:cs typeface="Impact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53216" y="865633"/>
            <a:ext cx="8347160" cy="52914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2400" dirty="0" smtClean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6-th Intl. Workshop on DNCMS’15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幻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/>
            <a:fld id="{AB80C8F5-D920-BB4B-933F-7F3EB43C82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l"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7" name="组 26"/>
          <p:cNvGrpSpPr/>
          <p:nvPr/>
        </p:nvGrpSpPr>
        <p:grpSpPr>
          <a:xfrm>
            <a:off x="114297" y="1375827"/>
            <a:ext cx="8860368" cy="3962388"/>
            <a:chOff x="114297" y="2061627"/>
            <a:chExt cx="8860368" cy="3962388"/>
          </a:xfrm>
        </p:grpSpPr>
        <p:grpSp>
          <p:nvGrpSpPr>
            <p:cNvPr id="22" name="组 21"/>
            <p:cNvGrpSpPr/>
            <p:nvPr/>
          </p:nvGrpSpPr>
          <p:grpSpPr>
            <a:xfrm>
              <a:off x="244593" y="2061627"/>
              <a:ext cx="8730072" cy="1189573"/>
              <a:chOff x="244593" y="2061627"/>
              <a:chExt cx="8730072" cy="1189573"/>
            </a:xfrm>
          </p:grpSpPr>
          <p:sp>
            <p:nvSpPr>
              <p:cNvPr id="3" name="圆角矩形 2"/>
              <p:cNvSpPr/>
              <p:nvPr/>
            </p:nvSpPr>
            <p:spPr>
              <a:xfrm>
                <a:off x="244593" y="2228615"/>
                <a:ext cx="1321722" cy="1022585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1700" b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VEHICLE 1</a:t>
                </a:r>
                <a:endParaRPr kumimoji="1" lang="zh-CN" altLang="en-US" sz="1700" b="1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4" name="圆角矩形 13"/>
              <p:cNvSpPr/>
              <p:nvPr/>
            </p:nvSpPr>
            <p:spPr>
              <a:xfrm>
                <a:off x="6952074" y="2228615"/>
                <a:ext cx="2022591" cy="1022585"/>
              </a:xfrm>
              <a:prstGeom prst="roundRect">
                <a:avLst/>
              </a:prstGeom>
              <a:solidFill>
                <a:srgbClr val="008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1700" b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LAW</a:t>
                </a:r>
              </a:p>
              <a:p>
                <a:pPr algn="ctr"/>
                <a:r>
                  <a:rPr kumimoji="1" lang="en-US" altLang="zh-CN" sz="1700" b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ENFORCEMENT</a:t>
                </a:r>
              </a:p>
              <a:p>
                <a:pPr algn="ctr"/>
                <a:r>
                  <a:rPr kumimoji="1" lang="en-US" altLang="zh-CN" sz="1700" b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STATION</a:t>
                </a:r>
                <a:endParaRPr kumimoji="1" lang="zh-CN" altLang="en-US" sz="1700" b="1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grpSp>
            <p:nvGrpSpPr>
              <p:cNvPr id="8" name="组 7"/>
              <p:cNvGrpSpPr/>
              <p:nvPr/>
            </p:nvGrpSpPr>
            <p:grpSpPr>
              <a:xfrm>
                <a:off x="1566315" y="2061627"/>
                <a:ext cx="5385759" cy="1189573"/>
                <a:chOff x="1566315" y="2061627"/>
                <a:chExt cx="5385759" cy="1189573"/>
              </a:xfrm>
            </p:grpSpPr>
            <p:sp>
              <p:nvSpPr>
                <p:cNvPr id="9" name="圆角矩形 8"/>
                <p:cNvSpPr/>
                <p:nvPr/>
              </p:nvSpPr>
              <p:spPr>
                <a:xfrm>
                  <a:off x="2573860" y="2228615"/>
                  <a:ext cx="1320807" cy="1022585"/>
                </a:xfrm>
                <a:prstGeom prst="round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sz="1700" b="1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VEHICLE 2</a:t>
                  </a:r>
                  <a:endParaRPr kumimoji="1" lang="zh-CN" altLang="en-US" sz="1700" b="1" dirty="0">
                    <a:solidFill>
                      <a:srgbClr val="000000"/>
                    </a:solidFill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3" name="圆角矩形 12"/>
                <p:cNvSpPr/>
                <p:nvPr/>
              </p:nvSpPr>
              <p:spPr>
                <a:xfrm>
                  <a:off x="4825986" y="2228615"/>
                  <a:ext cx="1227666" cy="1022585"/>
                </a:xfrm>
                <a:prstGeom prst="roundRect">
                  <a:avLst/>
                </a:prstGeom>
                <a:solidFill>
                  <a:schemeClr val="accent2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sz="1700" b="1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BASE</a:t>
                  </a:r>
                </a:p>
                <a:p>
                  <a:pPr algn="ctr"/>
                  <a:r>
                    <a:rPr kumimoji="1" lang="en-US" altLang="zh-CN" sz="1700" b="1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STATION</a:t>
                  </a:r>
                  <a:endParaRPr kumimoji="1" lang="zh-CN" altLang="en-US" sz="1700" b="1" dirty="0">
                    <a:solidFill>
                      <a:srgbClr val="000000"/>
                    </a:solidFill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6" name="矩形 15"/>
                <p:cNvSpPr/>
                <p:nvPr/>
              </p:nvSpPr>
              <p:spPr>
                <a:xfrm>
                  <a:off x="4064466" y="2061627"/>
                  <a:ext cx="495302" cy="448734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sz="1400" dirty="0" smtClean="0">
                      <a:solidFill>
                        <a:srgbClr val="0000FF"/>
                      </a:solidFill>
                      <a:latin typeface="Times New Roman"/>
                      <a:cs typeface="Times New Roman"/>
                    </a:rPr>
                    <a:t>AB</a:t>
                  </a:r>
                  <a:endParaRPr kumimoji="1" lang="zh-CN" altLang="en-US" sz="1400" dirty="0">
                    <a:solidFill>
                      <a:srgbClr val="0000FF"/>
                    </a:solidFill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7" name="矩形 16"/>
                <p:cNvSpPr/>
                <p:nvPr/>
              </p:nvSpPr>
              <p:spPr>
                <a:xfrm>
                  <a:off x="6218764" y="2061627"/>
                  <a:ext cx="495302" cy="448734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sz="1400" dirty="0" smtClean="0">
                      <a:solidFill>
                        <a:srgbClr val="0000FF"/>
                      </a:solidFill>
                      <a:latin typeface="Times New Roman"/>
                      <a:cs typeface="Times New Roman"/>
                    </a:rPr>
                    <a:t>AB</a:t>
                  </a:r>
                  <a:endParaRPr kumimoji="1" lang="zh-CN" altLang="en-US" sz="1400" dirty="0">
                    <a:solidFill>
                      <a:srgbClr val="0000FF"/>
                    </a:solidFill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8" name="矩形 17"/>
                <p:cNvSpPr/>
                <p:nvPr/>
              </p:nvSpPr>
              <p:spPr>
                <a:xfrm>
                  <a:off x="1777529" y="2061627"/>
                  <a:ext cx="495302" cy="448734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sz="1400" dirty="0" smtClean="0">
                      <a:solidFill>
                        <a:srgbClr val="0000FF"/>
                      </a:solidFill>
                      <a:latin typeface="Times New Roman"/>
                      <a:cs typeface="Times New Roman"/>
                    </a:rPr>
                    <a:t>AB</a:t>
                  </a:r>
                  <a:endParaRPr kumimoji="1" lang="zh-CN" altLang="en-US" sz="1400" dirty="0">
                    <a:solidFill>
                      <a:srgbClr val="0000FF"/>
                    </a:solidFill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9" name="Right Arrow 107"/>
                <p:cNvSpPr/>
                <p:nvPr/>
              </p:nvSpPr>
              <p:spPr>
                <a:xfrm>
                  <a:off x="1566315" y="2536111"/>
                  <a:ext cx="1007545" cy="351022"/>
                </a:xfrm>
                <a:prstGeom prst="rightArrow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0" name="Right Arrow 107"/>
                <p:cNvSpPr/>
                <p:nvPr/>
              </p:nvSpPr>
              <p:spPr>
                <a:xfrm>
                  <a:off x="3894667" y="2536111"/>
                  <a:ext cx="931319" cy="351022"/>
                </a:xfrm>
                <a:prstGeom prst="rightArrow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1" name="Right Arrow 107"/>
                <p:cNvSpPr/>
                <p:nvPr/>
              </p:nvSpPr>
              <p:spPr>
                <a:xfrm>
                  <a:off x="6053652" y="2536111"/>
                  <a:ext cx="898422" cy="351022"/>
                </a:xfrm>
                <a:prstGeom prst="rightArrow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/>
                    <a:cs typeface="Times New Roman"/>
                  </a:endParaRPr>
                </a:p>
              </p:txBody>
            </p:sp>
          </p:grpSp>
        </p:grpSp>
        <p:sp>
          <p:nvSpPr>
            <p:cNvPr id="23" name="矩形 22"/>
            <p:cNvSpPr/>
            <p:nvPr/>
          </p:nvSpPr>
          <p:spPr>
            <a:xfrm>
              <a:off x="114297" y="3454375"/>
              <a:ext cx="1710267" cy="2569640"/>
            </a:xfrm>
            <a:prstGeom prst="rect">
              <a:avLst/>
            </a:prstGeom>
            <a:noFill/>
            <a:ln w="19050" cmpd="sng">
              <a:solidFill>
                <a:schemeClr val="accent4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400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AB</a:t>
              </a:r>
            </a:p>
            <a:p>
              <a:pPr marL="285750" indent="-285750">
                <a:buFont typeface="Arial"/>
                <a:buChar char="•"/>
              </a:pPr>
              <a:r>
                <a:rPr kumimoji="1" lang="en-US" altLang="zh-CN" sz="14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Traffic Info</a:t>
              </a:r>
            </a:p>
            <a:p>
              <a:pPr marL="285750" indent="-285750">
                <a:buFont typeface="Arial"/>
                <a:buChar char="•"/>
              </a:pPr>
              <a:r>
                <a:rPr kumimoji="1" lang="en-US" altLang="zh-CN" sz="14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Video with human </a:t>
              </a:r>
              <a:r>
                <a:rPr kumimoji="1" lang="en-US" altLang="zh-CN" sz="14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faces</a:t>
              </a:r>
              <a:endParaRPr kumimoji="1" lang="en-US" altLang="zh-CN" sz="1400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  <a:p>
              <a:pPr marL="285750" indent="-285750">
                <a:buFont typeface="Arial"/>
                <a:buChar char="•"/>
              </a:pPr>
              <a:r>
                <a:rPr kumimoji="1" lang="en-US" altLang="zh-CN" sz="14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V</a:t>
              </a:r>
              <a:r>
                <a:rPr kumimoji="1" lang="en-US" altLang="zh-CN" sz="14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ideo </a:t>
              </a:r>
              <a:r>
                <a:rPr kumimoji="1" lang="en-US" altLang="zh-CN" sz="14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w/o human </a:t>
              </a:r>
              <a:r>
                <a:rPr kumimoji="1" lang="en-US" altLang="zh-CN" sz="14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faces</a:t>
              </a:r>
            </a:p>
            <a:p>
              <a:pPr marL="285750" indent="-285750">
                <a:buFont typeface="Arial"/>
                <a:buChar char="•"/>
              </a:pPr>
              <a:r>
                <a:rPr kumimoji="1" lang="en-US" altLang="zh-CN" sz="14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Vehicle’s health report</a:t>
              </a:r>
            </a:p>
            <a:p>
              <a:pPr marL="285750" indent="-285750">
                <a:buFont typeface="Arial"/>
                <a:buChar char="•"/>
              </a:pPr>
              <a:r>
                <a:rPr kumimoji="1" lang="en-US" altLang="zh-CN" sz="14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Location of captured video</a:t>
              </a:r>
              <a:endParaRPr kumimoji="1" lang="en-US" altLang="zh-CN" sz="1400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  <a:p>
              <a:pPr marL="285750" indent="-285750">
                <a:buFont typeface="Arial"/>
                <a:buChar char="•"/>
              </a:pPr>
              <a:endParaRPr kumimoji="1" lang="en-US" altLang="zh-CN" sz="1400" dirty="0" smtClean="0">
                <a:solidFill>
                  <a:srgbClr val="000000"/>
                </a:solidFill>
                <a:latin typeface="Times New Roman"/>
                <a:cs typeface="Times New Roman"/>
              </a:endParaRPr>
            </a:p>
            <a:p>
              <a:pPr marL="285750" indent="-285750">
                <a:buFont typeface="Arial"/>
                <a:buChar char="•"/>
              </a:pPr>
              <a:endParaRPr kumimoji="1" lang="zh-CN" altLang="en-US" sz="1400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2374893" y="3454375"/>
              <a:ext cx="1710267" cy="2569640"/>
            </a:xfrm>
            <a:prstGeom prst="rect">
              <a:avLst/>
            </a:prstGeom>
            <a:noFill/>
            <a:ln w="127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40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AB</a:t>
              </a:r>
            </a:p>
            <a:p>
              <a:pPr marL="285750" indent="-285750">
                <a:buFont typeface="Arial"/>
                <a:buChar char="•"/>
              </a:pPr>
              <a:r>
                <a:rPr kumimoji="1" lang="en-US" altLang="zh-CN" sz="14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Traffic Info</a:t>
              </a:r>
            </a:p>
            <a:p>
              <a:pPr marL="285750" indent="-285750">
                <a:buFont typeface="Arial"/>
                <a:buChar char="•"/>
              </a:pPr>
              <a:r>
                <a:rPr kumimoji="1" lang="en-US" altLang="zh-CN" sz="1400" dirty="0" smtClean="0">
                  <a:solidFill>
                    <a:schemeClr val="bg1">
                      <a:lumMod val="65000"/>
                    </a:schemeClr>
                  </a:solidFill>
                  <a:latin typeface="Times New Roman"/>
                  <a:cs typeface="Times New Roman"/>
                </a:rPr>
                <a:t>E(Video with human faces)</a:t>
              </a:r>
            </a:p>
            <a:p>
              <a:pPr marL="285750" indent="-285750">
                <a:buFont typeface="Arial"/>
                <a:buChar char="•"/>
              </a:pPr>
              <a:r>
                <a:rPr kumimoji="1" lang="en-US" altLang="zh-CN" sz="1400" dirty="0">
                  <a:solidFill>
                    <a:schemeClr val="bg1">
                      <a:lumMod val="65000"/>
                    </a:schemeClr>
                  </a:solidFill>
                  <a:latin typeface="Times New Roman"/>
                  <a:cs typeface="Times New Roman"/>
                </a:rPr>
                <a:t>E</a:t>
              </a:r>
              <a:r>
                <a:rPr kumimoji="1" lang="en-US" altLang="zh-CN" sz="1400" dirty="0" smtClean="0">
                  <a:solidFill>
                    <a:schemeClr val="bg1">
                      <a:lumMod val="65000"/>
                    </a:schemeClr>
                  </a:solidFill>
                  <a:latin typeface="Times New Roman"/>
                  <a:cs typeface="Times New Roman"/>
                </a:rPr>
                <a:t>(Video w/o </a:t>
              </a:r>
              <a:r>
                <a:rPr kumimoji="1" lang="en-US" altLang="zh-CN" sz="1400" dirty="0">
                  <a:solidFill>
                    <a:schemeClr val="bg1">
                      <a:lumMod val="65000"/>
                    </a:schemeClr>
                  </a:solidFill>
                  <a:latin typeface="Times New Roman"/>
                  <a:cs typeface="Times New Roman"/>
                </a:rPr>
                <a:t>human faces</a:t>
              </a:r>
              <a:r>
                <a:rPr kumimoji="1" lang="en-US" altLang="zh-CN" sz="1400" dirty="0" smtClean="0">
                  <a:solidFill>
                    <a:schemeClr val="bg1">
                      <a:lumMod val="65000"/>
                    </a:schemeClr>
                  </a:solidFill>
                  <a:latin typeface="Times New Roman"/>
                  <a:cs typeface="Times New Roman"/>
                </a:rPr>
                <a:t>)</a:t>
              </a:r>
              <a:endParaRPr kumimoji="1" lang="en-US" altLang="zh-CN" sz="1400" dirty="0">
                <a:solidFill>
                  <a:schemeClr val="bg1">
                    <a:lumMod val="65000"/>
                  </a:schemeClr>
                </a:solidFill>
                <a:latin typeface="Times New Roman"/>
                <a:cs typeface="Times New Roman"/>
              </a:endParaRPr>
            </a:p>
            <a:p>
              <a:pPr marL="285750" indent="-285750">
                <a:buFont typeface="Arial"/>
                <a:buChar char="•"/>
              </a:pPr>
              <a:r>
                <a:rPr kumimoji="1" lang="en-US" altLang="zh-CN" sz="1400" dirty="0" smtClean="0">
                  <a:solidFill>
                    <a:schemeClr val="bg1">
                      <a:lumMod val="65000"/>
                    </a:schemeClr>
                  </a:solidFill>
                  <a:latin typeface="Times New Roman"/>
                  <a:cs typeface="Times New Roman"/>
                </a:rPr>
                <a:t>E(Vehicle’s </a:t>
              </a:r>
              <a:r>
                <a:rPr kumimoji="1" lang="en-US" altLang="zh-CN" sz="1400" dirty="0">
                  <a:solidFill>
                    <a:schemeClr val="bg1">
                      <a:lumMod val="65000"/>
                    </a:schemeClr>
                  </a:solidFill>
                  <a:latin typeface="Times New Roman"/>
                  <a:cs typeface="Times New Roman"/>
                </a:rPr>
                <a:t>health </a:t>
              </a:r>
              <a:r>
                <a:rPr kumimoji="1" lang="en-US" altLang="zh-CN" sz="1400" dirty="0" smtClean="0">
                  <a:solidFill>
                    <a:schemeClr val="bg1">
                      <a:lumMod val="65000"/>
                    </a:schemeClr>
                  </a:solidFill>
                  <a:latin typeface="Times New Roman"/>
                  <a:cs typeface="Times New Roman"/>
                </a:rPr>
                <a:t>report)</a:t>
              </a:r>
              <a:endParaRPr kumimoji="1" lang="en-US" altLang="zh-CN" sz="1400" dirty="0">
                <a:solidFill>
                  <a:schemeClr val="bg1">
                    <a:lumMod val="65000"/>
                  </a:schemeClr>
                </a:solidFill>
                <a:latin typeface="Times New Roman"/>
                <a:cs typeface="Times New Roman"/>
              </a:endParaRPr>
            </a:p>
            <a:p>
              <a:pPr marL="285750" indent="-285750">
                <a:buFont typeface="Arial"/>
                <a:buChar char="•"/>
              </a:pPr>
              <a:r>
                <a:rPr kumimoji="1" lang="en-US" altLang="zh-CN" sz="1400" dirty="0" smtClean="0">
                  <a:solidFill>
                    <a:schemeClr val="bg1">
                      <a:lumMod val="65000"/>
                    </a:schemeClr>
                  </a:solidFill>
                  <a:latin typeface="Times New Roman"/>
                  <a:cs typeface="Times New Roman"/>
                </a:rPr>
                <a:t>E(Location </a:t>
              </a:r>
              <a:r>
                <a:rPr kumimoji="1" lang="en-US" altLang="zh-CN" sz="1400" dirty="0">
                  <a:solidFill>
                    <a:schemeClr val="bg1">
                      <a:lumMod val="65000"/>
                    </a:schemeClr>
                  </a:solidFill>
                  <a:latin typeface="Times New Roman"/>
                  <a:cs typeface="Times New Roman"/>
                </a:rPr>
                <a:t>of captured </a:t>
              </a:r>
              <a:r>
                <a:rPr kumimoji="1" lang="en-US" altLang="zh-CN" sz="1400" dirty="0" smtClean="0">
                  <a:solidFill>
                    <a:schemeClr val="bg1">
                      <a:lumMod val="65000"/>
                    </a:schemeClr>
                  </a:solidFill>
                  <a:latin typeface="Times New Roman"/>
                  <a:cs typeface="Times New Roman"/>
                </a:rPr>
                <a:t>video)</a:t>
              </a:r>
              <a:endParaRPr kumimoji="1" lang="en-US" altLang="zh-CN" sz="1400" dirty="0">
                <a:solidFill>
                  <a:schemeClr val="bg1">
                    <a:lumMod val="65000"/>
                  </a:schemeClr>
                </a:solidFill>
                <a:latin typeface="Times New Roman"/>
                <a:cs typeface="Times New Roman"/>
              </a:endParaRPr>
            </a:p>
            <a:p>
              <a:pPr marL="285750" indent="-285750">
                <a:buFont typeface="Arial"/>
                <a:buChar char="•"/>
              </a:pPr>
              <a:endParaRPr kumimoji="1" lang="en-US" altLang="zh-CN" sz="1400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  <a:p>
              <a:pPr marL="285750" indent="-285750">
                <a:buFont typeface="Arial"/>
                <a:buChar char="•"/>
              </a:pPr>
              <a:endParaRPr kumimoji="1" lang="zh-CN" altLang="en-US" sz="1400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4724402" y="3454375"/>
              <a:ext cx="1710267" cy="2569640"/>
            </a:xfrm>
            <a:prstGeom prst="rect">
              <a:avLst/>
            </a:prstGeom>
            <a:noFill/>
            <a:ln w="127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40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AB</a:t>
              </a:r>
            </a:p>
            <a:p>
              <a:pPr marL="285750" indent="-285750">
                <a:buFont typeface="Arial"/>
                <a:buChar char="•"/>
              </a:pPr>
              <a:r>
                <a:rPr kumimoji="1" lang="en-US" altLang="zh-CN" sz="14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Traffic Info</a:t>
              </a:r>
            </a:p>
            <a:p>
              <a:pPr marL="285750" indent="-285750">
                <a:buFont typeface="Arial"/>
                <a:buChar char="•"/>
              </a:pPr>
              <a:r>
                <a:rPr kumimoji="1" lang="en-US" altLang="zh-CN" sz="1400" dirty="0">
                  <a:solidFill>
                    <a:schemeClr val="bg1">
                      <a:lumMod val="65000"/>
                    </a:schemeClr>
                  </a:solidFill>
                  <a:latin typeface="Times New Roman"/>
                  <a:cs typeface="Times New Roman"/>
                </a:rPr>
                <a:t>E</a:t>
              </a:r>
              <a:r>
                <a:rPr kumimoji="1" lang="en-US" altLang="zh-CN" sz="1400" dirty="0" smtClean="0">
                  <a:solidFill>
                    <a:schemeClr val="bg1">
                      <a:lumMod val="65000"/>
                    </a:schemeClr>
                  </a:solidFill>
                  <a:latin typeface="Times New Roman"/>
                  <a:cs typeface="Times New Roman"/>
                </a:rPr>
                <a:t>(Video </a:t>
              </a:r>
              <a:r>
                <a:rPr kumimoji="1" lang="en-US" altLang="zh-CN" sz="1400" dirty="0">
                  <a:solidFill>
                    <a:schemeClr val="bg1">
                      <a:lumMod val="65000"/>
                    </a:schemeClr>
                  </a:solidFill>
                  <a:latin typeface="Times New Roman"/>
                  <a:cs typeface="Times New Roman"/>
                </a:rPr>
                <a:t>with human faces)</a:t>
              </a:r>
            </a:p>
            <a:p>
              <a:pPr marL="285750" indent="-285750">
                <a:buFont typeface="Arial"/>
                <a:buChar char="•"/>
              </a:pPr>
              <a:r>
                <a:rPr kumimoji="1" lang="en-US" altLang="zh-CN" sz="14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Video </a:t>
              </a:r>
              <a:r>
                <a:rPr kumimoji="1" lang="en-US" altLang="zh-CN" sz="14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w/o human </a:t>
              </a:r>
              <a:r>
                <a:rPr kumimoji="1" lang="en-US" altLang="zh-CN" sz="14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faces</a:t>
              </a:r>
              <a:endParaRPr kumimoji="1" lang="en-US" altLang="zh-CN" sz="14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  <a:p>
              <a:pPr marL="285750" indent="-285750">
                <a:buFont typeface="Arial"/>
                <a:buChar char="•"/>
              </a:pPr>
              <a:r>
                <a:rPr kumimoji="1" lang="en-US" altLang="zh-CN" sz="14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Vehicle’s </a:t>
              </a:r>
              <a:r>
                <a:rPr kumimoji="1" lang="en-US" altLang="zh-CN" sz="14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health </a:t>
              </a:r>
              <a:r>
                <a:rPr kumimoji="1" lang="en-US" altLang="zh-CN" sz="14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report</a:t>
              </a:r>
              <a:endParaRPr kumimoji="1" lang="en-US" altLang="zh-CN" sz="14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  <a:p>
              <a:pPr marL="285750" indent="-285750">
                <a:buFont typeface="Arial"/>
                <a:buChar char="•"/>
              </a:pPr>
              <a:r>
                <a:rPr kumimoji="1" lang="en-US" altLang="zh-CN" sz="14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Location </a:t>
              </a:r>
              <a:r>
                <a:rPr kumimoji="1" lang="en-US" altLang="zh-CN" sz="14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of captured </a:t>
              </a:r>
              <a:r>
                <a:rPr kumimoji="1" lang="en-US" altLang="zh-CN" sz="14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video</a:t>
              </a:r>
              <a:endParaRPr kumimoji="1" lang="en-US" altLang="zh-CN" sz="14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  <a:p>
              <a:pPr marL="285750" indent="-285750">
                <a:buFont typeface="Arial"/>
                <a:buChar char="•"/>
              </a:pPr>
              <a:endParaRPr kumimoji="1" lang="en-US" altLang="zh-CN" sz="1400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  <a:p>
              <a:pPr marL="285750" indent="-285750">
                <a:buFont typeface="Arial"/>
                <a:buChar char="•"/>
              </a:pPr>
              <a:endParaRPr kumimoji="1" lang="zh-CN" altLang="en-US" sz="1400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7200897" y="3454375"/>
              <a:ext cx="1710267" cy="2569640"/>
            </a:xfrm>
            <a:prstGeom prst="rect">
              <a:avLst/>
            </a:prstGeom>
            <a:noFill/>
            <a:ln w="127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40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AB</a:t>
              </a:r>
            </a:p>
            <a:p>
              <a:pPr marL="285750" indent="-285750">
                <a:buFont typeface="Arial"/>
                <a:buChar char="•"/>
              </a:pPr>
              <a:r>
                <a:rPr kumimoji="1" lang="en-US" altLang="zh-CN" sz="14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Traffic </a:t>
              </a:r>
              <a:r>
                <a:rPr kumimoji="1" lang="en-US" altLang="zh-CN" sz="14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Info</a:t>
              </a:r>
              <a:endParaRPr kumimoji="1" lang="en-US" altLang="zh-CN" sz="1400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  <a:p>
              <a:pPr marL="285750" indent="-285750">
                <a:buFont typeface="Arial"/>
                <a:buChar char="•"/>
              </a:pPr>
              <a:r>
                <a:rPr kumimoji="1" lang="en-US" altLang="zh-CN" sz="14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Video with human faces</a:t>
              </a:r>
            </a:p>
            <a:p>
              <a:pPr marL="285750" indent="-285750">
                <a:buFont typeface="Arial"/>
                <a:buChar char="•"/>
              </a:pPr>
              <a:r>
                <a:rPr kumimoji="1" lang="en-US" altLang="zh-CN" sz="14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Video w/o human faces</a:t>
              </a:r>
            </a:p>
            <a:p>
              <a:pPr marL="285750" indent="-285750">
                <a:buFont typeface="Arial"/>
                <a:buChar char="•"/>
              </a:pPr>
              <a:r>
                <a:rPr kumimoji="1" lang="en-US" altLang="zh-CN" sz="14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Vehicle’s </a:t>
              </a:r>
              <a:r>
                <a:rPr kumimoji="1" lang="en-US" altLang="zh-CN" sz="14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health </a:t>
              </a:r>
              <a:r>
                <a:rPr kumimoji="1" lang="en-US" altLang="zh-CN" sz="14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report</a:t>
              </a:r>
              <a:endParaRPr kumimoji="1" lang="en-US" altLang="zh-CN" sz="1400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  <a:p>
              <a:pPr marL="285750" indent="-285750">
                <a:buFont typeface="Arial"/>
                <a:buChar char="•"/>
              </a:pPr>
              <a:r>
                <a:rPr kumimoji="1" lang="en-US" altLang="zh-CN" sz="14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Location </a:t>
              </a:r>
              <a:r>
                <a:rPr kumimoji="1" lang="en-US" altLang="zh-CN" sz="14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of captured </a:t>
              </a:r>
              <a:r>
                <a:rPr kumimoji="1" lang="en-US" altLang="zh-CN" sz="14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video</a:t>
              </a:r>
              <a:endParaRPr kumimoji="1" lang="en-US" altLang="zh-CN" sz="1400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  <a:p>
              <a:pPr marL="285750" indent="-285750">
                <a:buFont typeface="Arial"/>
                <a:buChar char="•"/>
              </a:pPr>
              <a:endParaRPr kumimoji="1" lang="en-US" altLang="zh-CN" sz="1400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  <a:p>
              <a:pPr marL="285750" indent="-285750">
                <a:buFont typeface="Arial"/>
                <a:buChar char="•"/>
              </a:pPr>
              <a:endParaRPr kumimoji="1" lang="zh-CN" altLang="en-US" sz="1400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395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53216" y="96679"/>
            <a:ext cx="8229600" cy="73364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/>
                <a:cs typeface="Impact"/>
              </a:rPr>
              <a:t>Evaluation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53216" y="865633"/>
            <a:ext cx="8347160" cy="52914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 smtClean="0">
              <a:latin typeface="Arial"/>
              <a:cs typeface="Arial"/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6-th Intl. Workshop on DNCMS’15 </a:t>
            </a:r>
            <a:endParaRPr lang="en-US" dirty="0"/>
          </a:p>
        </p:txBody>
      </p:sp>
      <p:sp>
        <p:nvSpPr>
          <p:cNvPr id="12" name="幻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/>
            <a:fld id="{AB80C8F5-D920-BB4B-933F-7F3EB43C8215}" type="slidenum">
              <a:rPr lang="en-US" smtClean="0"/>
              <a:pPr algn="l"/>
              <a:t>24</a:t>
            </a:fld>
            <a:endParaRPr lang="en-US" dirty="0"/>
          </a:p>
        </p:txBody>
      </p:sp>
      <p:pic>
        <p:nvPicPr>
          <p:cNvPr id="14" name="图片 13" descr="2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10" y="1305751"/>
            <a:ext cx="5746148" cy="405780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 rot="10800000">
            <a:off x="1141318" y="1446422"/>
            <a:ext cx="492443" cy="28078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zh-CN" sz="2000" dirty="0" smtClean="0">
                <a:latin typeface="Times New Roman"/>
                <a:cs typeface="Times New Roman"/>
              </a:rPr>
              <a:t>System Overhead [msec]</a:t>
            </a:r>
            <a:endParaRPr kumimoji="1" lang="zh-CN" altLang="en-US" sz="2000" dirty="0">
              <a:latin typeface="Times New Roman"/>
              <a:cs typeface="Times New Roman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342162" y="4820959"/>
            <a:ext cx="1643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>
                <a:latin typeface="Times New Roman"/>
                <a:cs typeface="Times New Roman"/>
              </a:rPr>
              <a:t>Resolution [pixels]</a:t>
            </a:r>
            <a:endParaRPr kumimoji="1" lang="zh-CN" altLang="en-US" sz="2000" dirty="0">
              <a:latin typeface="Times New Roman"/>
              <a:cs typeface="Times New Roman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704470" y="821529"/>
            <a:ext cx="6402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>
                <a:latin typeface="Times New Roman"/>
                <a:cs typeface="Times New Roman"/>
              </a:rPr>
              <a:t>Face recognition algorithms performance</a:t>
            </a:r>
            <a:r>
              <a:rPr kumimoji="1" lang="en-US" altLang="zh-CN" sz="1600" dirty="0" smtClean="0">
                <a:latin typeface="Times New Roman"/>
                <a:cs typeface="Times New Roman"/>
              </a:rPr>
              <a:t> </a:t>
            </a:r>
            <a:endParaRPr kumimoji="1" lang="zh-CN" altLang="en-US" sz="1600" dirty="0">
              <a:latin typeface="Times New Roman"/>
              <a:cs typeface="Times New Roman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35254" y="5528845"/>
            <a:ext cx="7975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zh-CN" sz="2400" dirty="0" smtClean="0">
                <a:latin typeface="Times New Roman"/>
                <a:cs typeface="Times New Roman"/>
              </a:rPr>
              <a:t>“</a:t>
            </a:r>
            <a:r>
              <a:rPr kumimoji="1" lang="en-US" altLang="zh-CN" sz="2400" dirty="0" err="1" smtClean="0">
                <a:latin typeface="Times New Roman"/>
                <a:cs typeface="Times New Roman"/>
              </a:rPr>
              <a:t>Haar</a:t>
            </a:r>
            <a:r>
              <a:rPr kumimoji="1" lang="en-US" altLang="zh-CN" sz="2400" dirty="0" smtClean="0">
                <a:latin typeface="Times New Roman"/>
                <a:cs typeface="Times New Roman"/>
              </a:rPr>
              <a:t> Cascade Alternative 2” has the highest detection rate with the second lowest overhead</a:t>
            </a:r>
            <a:endParaRPr kumimoji="1" lang="zh-CN" alt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25127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53216" y="96679"/>
            <a:ext cx="8229600" cy="73364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/>
                <a:cs typeface="Impact"/>
              </a:rPr>
              <a:t>Pros and Cons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53216" y="865633"/>
            <a:ext cx="8347160" cy="52914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 smtClean="0">
              <a:latin typeface="Arial"/>
              <a:cs typeface="Arial"/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6-th Intl. Workshop on DNCMS’15 </a:t>
            </a:r>
            <a:endParaRPr lang="en-US" dirty="0"/>
          </a:p>
        </p:txBody>
      </p:sp>
      <p:sp>
        <p:nvSpPr>
          <p:cNvPr id="12" name="幻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/>
            <a:fld id="{AB80C8F5-D920-BB4B-933F-7F3EB43C8215}" type="slidenum">
              <a:rPr lang="en-US" smtClean="0"/>
              <a:pPr algn="l"/>
              <a:t>25</a:t>
            </a:fld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53216" y="985948"/>
            <a:ext cx="8499560" cy="52914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Advantages:</a:t>
            </a:r>
          </a:p>
          <a:p>
            <a:pPr marL="514350" indent="-514350"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dissemination mechanism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untrusted environments 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owner (source) availability is not required 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Independent from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trusted third parties</a:t>
            </a:r>
          </a:p>
          <a:p>
            <a:pPr marL="514350" indent="-514350"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Agnostic to policy language and evaluation engine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face recognition algorithms are supported</a:t>
            </a: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910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53216" y="96679"/>
            <a:ext cx="8229600" cy="73364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/>
                <a:cs typeface="Impact"/>
              </a:rPr>
              <a:t>Pros and Cons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53216" y="865633"/>
            <a:ext cx="8347160" cy="52914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 smtClean="0">
              <a:latin typeface="Arial"/>
              <a:cs typeface="Arial"/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6-th Intl. Workshop on DNCMS’15 </a:t>
            </a:r>
            <a:endParaRPr lang="en-US" dirty="0"/>
          </a:p>
        </p:txBody>
      </p:sp>
      <p:sp>
        <p:nvSpPr>
          <p:cNvPr id="12" name="幻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/>
            <a:fld id="{AB80C8F5-D920-BB4B-933F-7F3EB43C8215}" type="slidenum">
              <a:rPr lang="en-US" smtClean="0"/>
              <a:pPr algn="l"/>
              <a:t>26</a:t>
            </a:fld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53215" y="985948"/>
            <a:ext cx="8579769" cy="52914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Disadvantages:</a:t>
            </a:r>
          </a:p>
          <a:p>
            <a:pPr marL="514350" indent="-514350"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 time between service and AB is more than 1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 (in case of only one policy) =&gt; currently not applicable for vehicle’s critical systems</a:t>
            </a:r>
          </a:p>
          <a:p>
            <a:pPr marL="0" indent="0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Future Work: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Currently a set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policies is defined once by data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owner =&gt; allow other parties to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 new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policies to AB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mechanism to merge policies added by different parties,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e.g. to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resolve contradicting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policies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714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53216" y="96679"/>
            <a:ext cx="8229600" cy="73364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/>
                <a:cs typeface="Impact"/>
              </a:rPr>
              <a:t>Conclusions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53216" y="865633"/>
            <a:ext cx="8347160" cy="52914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 smtClean="0">
              <a:latin typeface="Arial"/>
              <a:cs typeface="Arial"/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6-th Intl. Workshop on DNCMS’15 </a:t>
            </a:r>
            <a:endParaRPr lang="en-US" dirty="0"/>
          </a:p>
        </p:txBody>
      </p:sp>
      <p:sp>
        <p:nvSpPr>
          <p:cNvPr id="12" name="幻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/>
            <a:fld id="{AB80C8F5-D920-BB4B-933F-7F3EB43C8215}" type="slidenum">
              <a:rPr lang="en-US" smtClean="0"/>
              <a:pPr algn="l"/>
              <a:t>27</a:t>
            </a:fld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53216" y="985948"/>
            <a:ext cx="8499560" cy="52914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Developed a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policy-based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approach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controlled and secure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video data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dissemination in untrusted environments in V2V and in V2I communication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systems by means of 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Active 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Bundles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[5]</a:t>
            </a:r>
            <a:endParaRPr lang="en-US" sz="3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Approach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illustrated on secure dissemination of video data captured by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vehicle’s camera</a:t>
            </a:r>
          </a:p>
          <a:p>
            <a:pPr marL="514350" indent="-514350">
              <a:buAutoNum type="arabicPeriod"/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Among 4 face recognition algorithms - </a:t>
            </a:r>
            <a:r>
              <a:rPr kumimoji="1" lang="en-US" altLang="zh-C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1" lang="en-US" altLang="zh-CN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Haar Cascade Alternative 2</a:t>
            </a:r>
            <a:r>
              <a:rPr kumimoji="1"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has the highest detection rate with the second lowest </a:t>
            </a:r>
            <a:r>
              <a:rPr kumimoji="1" lang="en-US" altLang="zh-C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overhead</a:t>
            </a:r>
            <a:endParaRPr kumimoji="1" lang="zh-C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794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53216" y="96679"/>
            <a:ext cx="8229600" cy="73364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/>
                <a:cs typeface="Impact"/>
              </a:rPr>
              <a:t>Acknowledgement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53216" y="865633"/>
            <a:ext cx="8347160" cy="52914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 smtClean="0">
              <a:latin typeface="Arial"/>
              <a:cs typeface="Arial"/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6-th Intl. Workshop on DNCMS’15 </a:t>
            </a:r>
            <a:endParaRPr lang="en-US" dirty="0"/>
          </a:p>
        </p:txBody>
      </p:sp>
      <p:sp>
        <p:nvSpPr>
          <p:cNvPr id="12" name="幻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/>
            <a:fld id="{AB80C8F5-D920-BB4B-933F-7F3EB43C8215}" type="slidenum">
              <a:rPr lang="en-US" smtClean="0"/>
              <a:pPr algn="l"/>
              <a:t>28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8816" y="2302747"/>
            <a:ext cx="88130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publication was made possible by NPRP grant # [7-1113-1-199] from the Qatar National Research Fund (a member of Qatar Foundation). The statements made herein are solely the  responsibility of the authors.</a:t>
            </a:r>
          </a:p>
        </p:txBody>
      </p:sp>
    </p:spTree>
    <p:extLst>
      <p:ext uri="{BB962C8B-B14F-4D97-AF65-F5344CB8AC3E}">
        <p14:creationId xmlns:p14="http://schemas.microsoft.com/office/powerpoint/2010/main" val="3744611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53216" y="79281"/>
            <a:ext cx="8790784" cy="73364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/>
                <a:cs typeface="Impact"/>
              </a:rPr>
              <a:t>References</a:t>
            </a:r>
            <a:endParaRPr lang="en-US" sz="3600" dirty="0">
              <a:latin typeface="Impact"/>
              <a:cs typeface="Impact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53216" y="865633"/>
            <a:ext cx="8347160" cy="52914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 smtClean="0">
              <a:latin typeface="Arial"/>
              <a:cs typeface="Arial"/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6-th Intl. Workshop on DNCMS’15 </a:t>
            </a:r>
            <a:endParaRPr lang="en-US" dirty="0"/>
          </a:p>
        </p:txBody>
      </p:sp>
      <p:sp>
        <p:nvSpPr>
          <p:cNvPr id="12" name="幻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/>
            <a:fld id="{AB80C8F5-D920-BB4B-933F-7F3EB43C8215}" type="slidenum">
              <a:rPr lang="en-US" smtClean="0"/>
              <a:pPr algn="l"/>
              <a:t>29</a:t>
            </a:fld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53216" y="814090"/>
            <a:ext cx="8347160" cy="52914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800" dirty="0" smtClean="0">
                <a:latin typeface="Times New Roman"/>
                <a:cs typeface="Times New Roman"/>
              </a:rPr>
              <a:t>[1</a:t>
            </a:r>
            <a:r>
              <a:rPr lang="en-US" altLang="zh-CN" sz="1800" dirty="0" smtClean="0">
                <a:latin typeface="Times New Roman"/>
                <a:cs typeface="Times New Roman"/>
              </a:rPr>
              <a:t>] </a:t>
            </a:r>
            <a:r>
              <a:rPr lang="en-US" altLang="zh-CN" sz="1800" dirty="0" err="1" smtClean="0">
                <a:latin typeface="Times New Roman"/>
                <a:cs typeface="Times New Roman"/>
              </a:rPr>
              <a:t>ffmpeg</a:t>
            </a:r>
            <a:r>
              <a:rPr lang="en-US" altLang="zh-CN" sz="1800" dirty="0" smtClean="0">
                <a:latin typeface="Times New Roman"/>
                <a:cs typeface="Times New Roman"/>
              </a:rPr>
              <a:t>  </a:t>
            </a:r>
            <a:r>
              <a:rPr lang="en-US" altLang="zh-CN" sz="1800" u="sng" dirty="0">
                <a:hlinkClick r:id="rId2"/>
              </a:rPr>
              <a:t>http://www.ffmpeg.org</a:t>
            </a:r>
            <a:endParaRPr lang="en-US" altLang="zh-CN" sz="18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altLang="zh-CN" sz="1800" dirty="0" smtClean="0">
                <a:latin typeface="Times New Roman"/>
                <a:cs typeface="Times New Roman"/>
              </a:rPr>
              <a:t>[2</a:t>
            </a:r>
            <a:r>
              <a:rPr lang="en-US" altLang="zh-CN" sz="1800" dirty="0" smtClean="0">
                <a:latin typeface="Times New Roman"/>
                <a:cs typeface="Times New Roman"/>
              </a:rPr>
              <a:t>] The </a:t>
            </a:r>
            <a:r>
              <a:rPr lang="en-US" altLang="zh-CN" sz="1800" dirty="0" err="1">
                <a:latin typeface="Times New Roman"/>
                <a:cs typeface="Times New Roman"/>
              </a:rPr>
              <a:t>OpenCV</a:t>
            </a:r>
            <a:r>
              <a:rPr lang="en-US" altLang="zh-CN" sz="1800" dirty="0">
                <a:latin typeface="Times New Roman"/>
                <a:cs typeface="Times New Roman"/>
              </a:rPr>
              <a:t> Library Dr. Dobb’s Journal of Software Tools (2000) by G. </a:t>
            </a:r>
            <a:r>
              <a:rPr lang="en-US" altLang="zh-CN" sz="1800" dirty="0" err="1">
                <a:latin typeface="Times New Roman"/>
                <a:cs typeface="Times New Roman"/>
              </a:rPr>
              <a:t>Bradski</a:t>
            </a:r>
            <a:endParaRPr kumimoji="1" lang="en-US" altLang="zh-CN" sz="1800" baseline="300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kumimoji="1" lang="en-US" altLang="zh-CN" sz="1800" baseline="30000" dirty="0">
                <a:latin typeface="Times New Roman"/>
                <a:cs typeface="Times New Roman"/>
              </a:rPr>
              <a:t> </a:t>
            </a:r>
            <a:r>
              <a:rPr lang="en-US" altLang="zh-CN" sz="1800" dirty="0" smtClean="0">
                <a:latin typeface="Times New Roman"/>
                <a:cs typeface="Times New Roman"/>
              </a:rPr>
              <a:t>[3] </a:t>
            </a:r>
            <a:r>
              <a:rPr lang="en-US" altLang="zh-CN" sz="1800" dirty="0">
                <a:latin typeface="Times New Roman"/>
                <a:cs typeface="Times New Roman"/>
              </a:rPr>
              <a:t>J. Harding, G. Powell, R. Yoon, J. </a:t>
            </a:r>
            <a:r>
              <a:rPr lang="en-US" altLang="zh-CN" sz="1800" dirty="0" err="1">
                <a:latin typeface="Times New Roman"/>
                <a:cs typeface="Times New Roman"/>
              </a:rPr>
              <a:t>Fikentscher</a:t>
            </a:r>
            <a:r>
              <a:rPr lang="en-US" altLang="zh-CN" sz="1800" dirty="0">
                <a:latin typeface="Times New Roman"/>
                <a:cs typeface="Times New Roman"/>
              </a:rPr>
              <a:t>, C. Doyle, D. Sade,  M. </a:t>
            </a:r>
            <a:r>
              <a:rPr lang="en-US" altLang="zh-CN" sz="1800" dirty="0" err="1">
                <a:latin typeface="Times New Roman"/>
                <a:cs typeface="Times New Roman"/>
              </a:rPr>
              <a:t>Lukuc</a:t>
            </a:r>
            <a:r>
              <a:rPr lang="en-US" altLang="zh-CN" sz="1800" dirty="0">
                <a:latin typeface="Times New Roman"/>
                <a:cs typeface="Times New Roman"/>
              </a:rPr>
              <a:t>, J. Simons, J. Wang, “Vehicle-to-vehicle communications: Readiness of V2V technology for application,” Report No. DOT HS 812 014, National Highway Traffic Safety Administration, Washington, DC, August </a:t>
            </a:r>
            <a:r>
              <a:rPr lang="en-US" altLang="zh-CN" sz="1800" dirty="0" smtClean="0">
                <a:latin typeface="Times New Roman"/>
                <a:cs typeface="Times New Roman"/>
              </a:rPr>
              <a:t>2014</a:t>
            </a:r>
            <a:r>
              <a:rPr lang="en-US" sz="1800" dirty="0" smtClean="0">
                <a:latin typeface="Times New Roman"/>
                <a:cs typeface="Times New Roman"/>
              </a:rPr>
              <a:t>	</a:t>
            </a:r>
          </a:p>
          <a:p>
            <a:pPr marL="0" indent="0">
              <a:buNone/>
            </a:pPr>
            <a:r>
              <a:rPr lang="en-US" sz="1800" dirty="0" smtClean="0">
                <a:latin typeface="Times New Roman"/>
                <a:cs typeface="Times New Roman"/>
              </a:rPr>
              <a:t>[4] A. </a:t>
            </a:r>
            <a:r>
              <a:rPr lang="en-US" sz="1800" dirty="0" err="1">
                <a:latin typeface="Times New Roman"/>
                <a:cs typeface="Times New Roman"/>
              </a:rPr>
              <a:t>Ruddle</a:t>
            </a:r>
            <a:r>
              <a:rPr lang="en-US" sz="1800" dirty="0">
                <a:latin typeface="Times New Roman"/>
                <a:cs typeface="Times New Roman"/>
              </a:rPr>
              <a:t>, D. Ward, B. Weyl, S. </a:t>
            </a:r>
            <a:r>
              <a:rPr lang="en-US" sz="1800" dirty="0" err="1">
                <a:latin typeface="Times New Roman"/>
                <a:cs typeface="Times New Roman"/>
              </a:rPr>
              <a:t>Idrees</a:t>
            </a:r>
            <a:r>
              <a:rPr lang="en-US" sz="1800" dirty="0">
                <a:latin typeface="Times New Roman"/>
                <a:cs typeface="Times New Roman"/>
              </a:rPr>
              <a:t>, Y. </a:t>
            </a:r>
            <a:r>
              <a:rPr lang="en-US" sz="1800" dirty="0" err="1">
                <a:latin typeface="Times New Roman"/>
                <a:cs typeface="Times New Roman"/>
              </a:rPr>
              <a:t>Roudier</a:t>
            </a:r>
            <a:r>
              <a:rPr lang="en-US" sz="1800" dirty="0">
                <a:latin typeface="Times New Roman"/>
                <a:cs typeface="Times New Roman"/>
              </a:rPr>
              <a:t>, M. </a:t>
            </a:r>
            <a:r>
              <a:rPr lang="en-US" sz="1800" dirty="0" err="1">
                <a:latin typeface="Times New Roman"/>
                <a:cs typeface="Times New Roman"/>
              </a:rPr>
              <a:t>Friedewald</a:t>
            </a:r>
            <a:r>
              <a:rPr lang="en-US" sz="1800" dirty="0">
                <a:latin typeface="Times New Roman"/>
                <a:cs typeface="Times New Roman"/>
              </a:rPr>
              <a:t>,  T. </a:t>
            </a:r>
            <a:r>
              <a:rPr lang="en-US" sz="1800" dirty="0" err="1">
                <a:latin typeface="Times New Roman"/>
                <a:cs typeface="Times New Roman"/>
              </a:rPr>
              <a:t>Leimbach</a:t>
            </a:r>
            <a:r>
              <a:rPr lang="en-US" sz="1800" dirty="0">
                <a:latin typeface="Times New Roman"/>
                <a:cs typeface="Times New Roman"/>
              </a:rPr>
              <a:t>, A. Fuchs, S. </a:t>
            </a:r>
            <a:r>
              <a:rPr lang="en-US" sz="1800" dirty="0" err="1">
                <a:latin typeface="Times New Roman"/>
                <a:cs typeface="Times New Roman"/>
              </a:rPr>
              <a:t>Grgens</a:t>
            </a:r>
            <a:r>
              <a:rPr lang="en-US" sz="1800" dirty="0">
                <a:latin typeface="Times New Roman"/>
                <a:cs typeface="Times New Roman"/>
              </a:rPr>
              <a:t>, O. </a:t>
            </a:r>
            <a:r>
              <a:rPr lang="en-US" sz="1800" dirty="0" err="1">
                <a:latin typeface="Times New Roman"/>
                <a:cs typeface="Times New Roman"/>
              </a:rPr>
              <a:t>Henniger</a:t>
            </a:r>
            <a:r>
              <a:rPr lang="en-US" sz="1800" dirty="0">
                <a:latin typeface="Times New Roman"/>
                <a:cs typeface="Times New Roman"/>
              </a:rPr>
              <a:t>, R. </a:t>
            </a:r>
            <a:r>
              <a:rPr lang="en-US" sz="1800" dirty="0" err="1">
                <a:latin typeface="Times New Roman"/>
                <a:cs typeface="Times New Roman"/>
              </a:rPr>
              <a:t>Rieke</a:t>
            </a:r>
            <a:r>
              <a:rPr lang="en-US" sz="1800" dirty="0">
                <a:latin typeface="Times New Roman"/>
                <a:cs typeface="Times New Roman"/>
              </a:rPr>
              <a:t>, M. </a:t>
            </a:r>
            <a:r>
              <a:rPr lang="en-US" sz="1800" dirty="0" err="1">
                <a:latin typeface="Times New Roman"/>
                <a:cs typeface="Times New Roman"/>
              </a:rPr>
              <a:t>Ritscher</a:t>
            </a:r>
            <a:r>
              <a:rPr lang="en-US" sz="1800" dirty="0">
                <a:latin typeface="Times New Roman"/>
                <a:cs typeface="Times New Roman"/>
              </a:rPr>
              <a:t>,  H. </a:t>
            </a:r>
            <a:r>
              <a:rPr lang="en-US" sz="1800" dirty="0" err="1">
                <a:latin typeface="Times New Roman"/>
                <a:cs typeface="Times New Roman"/>
              </a:rPr>
              <a:t>Broberg</a:t>
            </a:r>
            <a:r>
              <a:rPr lang="en-US" sz="1800" dirty="0">
                <a:latin typeface="Times New Roman"/>
                <a:cs typeface="Times New Roman"/>
              </a:rPr>
              <a:t>, L. </a:t>
            </a:r>
            <a:r>
              <a:rPr lang="en-US" sz="1800" dirty="0" err="1">
                <a:latin typeface="Times New Roman"/>
                <a:cs typeface="Times New Roman"/>
              </a:rPr>
              <a:t>Apvrille</a:t>
            </a:r>
            <a:r>
              <a:rPr lang="en-US" sz="1800" dirty="0">
                <a:latin typeface="Times New Roman"/>
                <a:cs typeface="Times New Roman"/>
              </a:rPr>
              <a:t>, R. </a:t>
            </a:r>
            <a:r>
              <a:rPr lang="en-US" sz="1800" dirty="0" err="1">
                <a:latin typeface="Times New Roman"/>
                <a:cs typeface="Times New Roman"/>
              </a:rPr>
              <a:t>Pacalet</a:t>
            </a:r>
            <a:r>
              <a:rPr lang="en-US" sz="1800" dirty="0">
                <a:latin typeface="Times New Roman"/>
                <a:cs typeface="Times New Roman"/>
              </a:rPr>
              <a:t>, G. </a:t>
            </a:r>
            <a:r>
              <a:rPr lang="en-US" sz="1800" dirty="0" err="1">
                <a:latin typeface="Times New Roman"/>
                <a:cs typeface="Times New Roman"/>
              </a:rPr>
              <a:t>Pedroza</a:t>
            </a:r>
            <a:r>
              <a:rPr lang="en-US" sz="1800" dirty="0">
                <a:latin typeface="Times New Roman"/>
                <a:cs typeface="Times New Roman"/>
              </a:rPr>
              <a:t>,”Deliverable d2.3: Security requirements for automotive on-board networks based </a:t>
            </a:r>
            <a:r>
              <a:rPr lang="en-US" sz="1800" dirty="0" smtClean="0">
                <a:latin typeface="Times New Roman"/>
                <a:cs typeface="Times New Roman"/>
              </a:rPr>
              <a:t>on dark</a:t>
            </a:r>
            <a:r>
              <a:rPr lang="en-US" sz="1800" dirty="0">
                <a:latin typeface="Times New Roman"/>
                <a:cs typeface="Times New Roman"/>
              </a:rPr>
              <a:t>-side scenarios,”  2009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</a:p>
          <a:p>
            <a:pPr marL="0" indent="0">
              <a:buNone/>
            </a:pPr>
            <a:r>
              <a:rPr lang="en-US" sz="1800" dirty="0" smtClean="0">
                <a:latin typeface="Times New Roman"/>
                <a:cs typeface="Times New Roman"/>
              </a:rPr>
              <a:t>[5] R</a:t>
            </a:r>
            <a:r>
              <a:rPr lang="en-US" sz="1800" dirty="0">
                <a:latin typeface="Times New Roman"/>
                <a:cs typeface="Times New Roman"/>
              </a:rPr>
              <a:t>. </a:t>
            </a:r>
            <a:r>
              <a:rPr lang="en-US" sz="1800" dirty="0" err="1">
                <a:latin typeface="Times New Roman"/>
                <a:cs typeface="Times New Roman"/>
              </a:rPr>
              <a:t>Ranchal</a:t>
            </a:r>
            <a:r>
              <a:rPr lang="en-US" sz="1800" dirty="0">
                <a:latin typeface="Times New Roman"/>
                <a:cs typeface="Times New Roman"/>
              </a:rPr>
              <a:t>, "Cross-Domain Data Dissemination and Policy Enforcement", PhD Thesis, Purdue University, Jun. 2015</a:t>
            </a:r>
            <a:r>
              <a:rPr lang="en-US" sz="1800" dirty="0" smtClean="0">
                <a:latin typeface="Times New Roman"/>
                <a:cs typeface="Times New Roman"/>
              </a:rPr>
              <a:t>.</a:t>
            </a:r>
          </a:p>
          <a:p>
            <a:pPr marL="0" indent="0">
              <a:buNone/>
            </a:pPr>
            <a:r>
              <a:rPr lang="en-US" sz="1800" dirty="0" smtClean="0">
                <a:latin typeface="Times New Roman"/>
                <a:cs typeface="Times New Roman"/>
              </a:rPr>
              <a:t>[6</a:t>
            </a:r>
            <a:r>
              <a:rPr lang="en-US" sz="1800" dirty="0">
                <a:latin typeface="Times New Roman"/>
                <a:cs typeface="Times New Roman"/>
              </a:rPr>
              <a:t>] 1. G. </a:t>
            </a:r>
            <a:r>
              <a:rPr lang="en-US" sz="1800" dirty="0" err="1">
                <a:latin typeface="Times New Roman"/>
                <a:cs typeface="Times New Roman"/>
              </a:rPr>
              <a:t>Izera</a:t>
            </a:r>
            <a:r>
              <a:rPr lang="en-US" sz="1800" dirty="0">
                <a:latin typeface="Times New Roman"/>
                <a:cs typeface="Times New Roman"/>
              </a:rPr>
              <a:t> M., and B. </a:t>
            </a:r>
            <a:r>
              <a:rPr lang="en-US" sz="1800" dirty="0" err="1">
                <a:latin typeface="Times New Roman"/>
                <a:cs typeface="Times New Roman"/>
              </a:rPr>
              <a:t>Bhargava.”Security</a:t>
            </a:r>
            <a:r>
              <a:rPr lang="en-US" sz="1800" dirty="0">
                <a:latin typeface="Times New Roman"/>
                <a:cs typeface="Times New Roman"/>
              </a:rPr>
              <a:t> Protection Methods in Vehicle-to-Vehicle Systems.” </a:t>
            </a:r>
            <a:r>
              <a:rPr lang="en-US" sz="1800" dirty="0">
                <a:latin typeface="Times New Roman"/>
                <a:cs typeface="Times New Roman"/>
              </a:rPr>
              <a:t>Computer Science Department Poster Showcase, Purdue University. Sept 2015. </a:t>
            </a:r>
            <a:endParaRPr lang="en-US" sz="1800" dirty="0">
              <a:latin typeface="Times New Roman"/>
              <a:cs typeface="Times New Roman"/>
            </a:endParaRPr>
          </a:p>
          <a:p>
            <a:pPr marL="0" lvl="0" indent="0">
              <a:buNone/>
            </a:pPr>
            <a:r>
              <a:rPr lang="en-US" altLang="zh-CN" sz="1800" dirty="0" smtClean="0">
                <a:latin typeface="Times New Roman"/>
                <a:cs typeface="Times New Roman"/>
              </a:rPr>
              <a:t>[7</a:t>
            </a:r>
            <a:r>
              <a:rPr lang="en-US" altLang="zh-CN" sz="1800" dirty="0" smtClean="0">
                <a:latin typeface="Times New Roman"/>
                <a:cs typeface="Times New Roman"/>
              </a:rPr>
              <a:t>] </a:t>
            </a:r>
            <a:r>
              <a:rPr lang="en-US" altLang="zh-CN" sz="1800" dirty="0" smtClean="0">
                <a:latin typeface="Times New Roman"/>
                <a:cs typeface="Times New Roman"/>
              </a:rPr>
              <a:t>C</a:t>
            </a:r>
            <a:r>
              <a:rPr lang="en-US" altLang="zh-CN" sz="1800" dirty="0">
                <a:latin typeface="Times New Roman"/>
                <a:cs typeface="Times New Roman"/>
              </a:rPr>
              <a:t>. </a:t>
            </a:r>
            <a:r>
              <a:rPr lang="en-US" altLang="zh-CN" sz="1800" dirty="0">
                <a:latin typeface="Times New Roman"/>
                <a:cs typeface="Times New Roman"/>
              </a:rPr>
              <a:t>Miller and C. </a:t>
            </a:r>
            <a:r>
              <a:rPr lang="en-US" altLang="zh-CN" sz="1800" dirty="0" err="1">
                <a:latin typeface="Times New Roman"/>
                <a:cs typeface="Times New Roman"/>
              </a:rPr>
              <a:t>Valasek</a:t>
            </a:r>
            <a:r>
              <a:rPr lang="en-US" altLang="zh-CN" sz="1800" dirty="0">
                <a:latin typeface="Times New Roman"/>
                <a:cs typeface="Times New Roman"/>
              </a:rPr>
              <a:t>, “Adventures in automotive networks and control units,” DEF CON 21 Hacking Conf., 2013. Accessed in Mar. 2014, </a:t>
            </a:r>
            <a:r>
              <a:rPr lang="en-US" altLang="zh-CN" sz="1800" dirty="0">
                <a:latin typeface="Times New Roman"/>
                <a:cs typeface="Times New Roman"/>
                <a:hlinkClick r:id="rId3"/>
              </a:rPr>
              <a:t>http://www.youtube.com/watch?v=n70hIu9lcYo</a:t>
            </a:r>
            <a:r>
              <a:rPr lang="en-US" altLang="zh-CN" sz="1800" dirty="0">
                <a:latin typeface="Times New Roman"/>
                <a:cs typeface="Times New Roman"/>
              </a:rPr>
              <a:t>.</a:t>
            </a:r>
          </a:p>
          <a:p>
            <a:pPr marL="0" indent="0">
              <a:buNone/>
            </a:pPr>
            <a:endParaRPr lang="en-US" sz="18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18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18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1800" dirty="0" smtClean="0">
              <a:latin typeface="Times New Roman"/>
              <a:cs typeface="Times New Roman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179704" y="5644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21387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607" y="2277589"/>
            <a:ext cx="4604622" cy="31373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image6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53200" y="5795198"/>
            <a:ext cx="2506712" cy="8911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image7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75229" y="753118"/>
            <a:ext cx="4370793" cy="4151710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Shape 48"/>
          <p:cNvSpPr/>
          <p:nvPr/>
        </p:nvSpPr>
        <p:spPr>
          <a:xfrm>
            <a:off x="360400" y="893846"/>
            <a:ext cx="3965415" cy="1303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7" tIns="35717" rIns="35717" bIns="35717" anchor="ctr">
            <a:spAutoFit/>
          </a:bodyPr>
          <a:lstStyle>
            <a:lvl1pPr algn="l" defTabSz="997373">
              <a:defRPr sz="1600"/>
            </a:lvl1pPr>
          </a:lstStyle>
          <a:p>
            <a:pPr lvl="0">
              <a:defRPr sz="1800"/>
            </a:pPr>
            <a:r>
              <a:rPr sz="2000" dirty="0">
                <a:latin typeface="Times New Roman"/>
                <a:cs typeface="Times New Roman"/>
              </a:rPr>
              <a:t>Vehicle </a:t>
            </a:r>
            <a:r>
              <a:rPr lang="en-US" sz="2000" dirty="0" smtClean="0">
                <a:latin typeface="Times New Roman"/>
                <a:cs typeface="Times New Roman"/>
              </a:rPr>
              <a:t>has</a:t>
            </a:r>
            <a:r>
              <a:rPr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more than </a:t>
            </a:r>
            <a:r>
              <a:rPr sz="2000" dirty="0" smtClean="0">
                <a:latin typeface="Times New Roman"/>
                <a:cs typeface="Times New Roman"/>
              </a:rPr>
              <a:t>60 sensors </a:t>
            </a:r>
            <a:r>
              <a:rPr sz="2000" dirty="0">
                <a:latin typeface="Times New Roman"/>
                <a:cs typeface="Times New Roman"/>
              </a:rPr>
              <a:t>and 30 or more </a:t>
            </a:r>
            <a:r>
              <a:rPr sz="2000" dirty="0" smtClean="0">
                <a:latin typeface="Times New Roman"/>
                <a:cs typeface="Times New Roman"/>
              </a:rPr>
              <a:t>Electr</a:t>
            </a:r>
            <a:r>
              <a:rPr lang="en-US" sz="2000" dirty="0" smtClean="0">
                <a:latin typeface="Times New Roman"/>
                <a:cs typeface="Times New Roman"/>
              </a:rPr>
              <a:t>oni</a:t>
            </a:r>
            <a:r>
              <a:rPr sz="2000" dirty="0" smtClean="0">
                <a:latin typeface="Times New Roman"/>
                <a:cs typeface="Times New Roman"/>
              </a:rPr>
              <a:t>c </a:t>
            </a:r>
            <a:r>
              <a:rPr lang="en-US" sz="2000" dirty="0" smtClean="0">
                <a:latin typeface="Times New Roman"/>
                <a:cs typeface="Times New Roman"/>
              </a:rPr>
              <a:t>C</a:t>
            </a:r>
            <a:r>
              <a:rPr sz="2000" dirty="0" smtClean="0">
                <a:latin typeface="Times New Roman"/>
                <a:cs typeface="Times New Roman"/>
              </a:rPr>
              <a:t>ontrol </a:t>
            </a:r>
            <a:r>
              <a:rPr sz="2000" dirty="0">
                <a:latin typeface="Times New Roman"/>
                <a:cs typeface="Times New Roman"/>
              </a:rPr>
              <a:t>Units </a:t>
            </a:r>
            <a:r>
              <a:rPr lang="en-US" sz="2000" dirty="0" smtClean="0">
                <a:latin typeface="Times New Roman"/>
                <a:cs typeface="Times New Roman"/>
              </a:rPr>
              <a:t>  </a:t>
            </a:r>
            <a:r>
              <a:rPr sz="2000" dirty="0" smtClean="0">
                <a:latin typeface="Times New Roman"/>
                <a:cs typeface="Times New Roman"/>
              </a:rPr>
              <a:t>(ECUs</a:t>
            </a:r>
            <a:r>
              <a:rPr sz="2000" dirty="0">
                <a:latin typeface="Times New Roman"/>
                <a:cs typeface="Times New Roman"/>
              </a:rPr>
              <a:t>), i.e. </a:t>
            </a:r>
            <a:r>
              <a:rPr lang="en-US" sz="2000" dirty="0" smtClean="0">
                <a:latin typeface="Times New Roman"/>
                <a:cs typeface="Times New Roman"/>
              </a:rPr>
              <a:t>Brake Control</a:t>
            </a:r>
            <a:r>
              <a:rPr sz="2000" dirty="0" smtClean="0">
                <a:latin typeface="Times New Roman"/>
                <a:cs typeface="Times New Roman"/>
              </a:rPr>
              <a:t>,</a:t>
            </a:r>
            <a:r>
              <a:rPr lang="en-US" sz="2000" dirty="0" smtClean="0">
                <a:latin typeface="Times New Roman"/>
                <a:cs typeface="Times New Roman"/>
              </a:rPr>
              <a:t> Engine Control, GPS, Airbag </a:t>
            </a:r>
            <a:r>
              <a:rPr lang="en-US" sz="2000" dirty="0">
                <a:latin typeface="Times New Roman"/>
                <a:cs typeface="Times New Roman"/>
              </a:rPr>
              <a:t>Control, </a:t>
            </a:r>
            <a:r>
              <a:rPr lang="en-US" sz="2000" dirty="0" err="1">
                <a:latin typeface="Times New Roman"/>
                <a:cs typeface="Times New Roman"/>
              </a:rPr>
              <a:t>etc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[6]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49" name="Shape 49"/>
          <p:cNvSpPr/>
          <p:nvPr/>
        </p:nvSpPr>
        <p:spPr>
          <a:xfrm>
            <a:off x="135553" y="5458253"/>
            <a:ext cx="1394309" cy="903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7" tIns="35717" rIns="35717" bIns="35717" anchor="ctr">
            <a:spAutoFit/>
          </a:bodyPr>
          <a:lstStyle>
            <a:lvl1pPr defTabSz="997373">
              <a:defRPr sz="1200"/>
            </a:lvl1pPr>
          </a:lstStyle>
          <a:p>
            <a:pPr lvl="0">
              <a:defRPr sz="1800"/>
            </a:pP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(</a:t>
            </a:r>
            <a:r>
              <a:rPr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 sz="1800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 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 sz="1800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etwork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Bus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Shape 51"/>
          <p:cNvSpPr/>
          <p:nvPr/>
        </p:nvSpPr>
        <p:spPr>
          <a:xfrm>
            <a:off x="1838428" y="5462516"/>
            <a:ext cx="3532224" cy="903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7" tIns="35717" rIns="35717" bIns="35717" anchor="ctr">
            <a:spAutoFit/>
          </a:bodyPr>
          <a:lstStyle>
            <a:lvl1pPr algn="l" defTabSz="997373">
              <a:defRPr sz="1600"/>
            </a:lvl1pPr>
          </a:lstStyle>
          <a:p>
            <a:pPr lvl="0">
              <a:defRPr sz="1800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adio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nterface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On-Board Unit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 sz="1800"/>
            </a:pP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OBU) 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enables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short-range wireless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 sz="1800"/>
            </a:pP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hoc networks to be formed</a:t>
            </a:r>
          </a:p>
        </p:txBody>
      </p:sp>
      <p:sp>
        <p:nvSpPr>
          <p:cNvPr id="53" name="Shape 53"/>
          <p:cNvSpPr/>
          <p:nvPr/>
        </p:nvSpPr>
        <p:spPr>
          <a:xfrm>
            <a:off x="5370652" y="4737697"/>
            <a:ext cx="3402024" cy="1180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7" tIns="35717" rIns="35717" bIns="35717" anchor="ctr">
            <a:spAutoFit/>
          </a:bodyPr>
          <a:lstStyle>
            <a:lvl1pPr algn="l" defTabSz="997373">
              <a:defRPr sz="1600"/>
            </a:lvl1pPr>
          </a:lstStyle>
          <a:p>
            <a:pPr lvl="0">
              <a:defRPr sz="1800"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OBU 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allow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heterogeneous and homogenous communications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vehicles and infrastructures 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(roadside 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equipment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53216" y="96679"/>
            <a:ext cx="8614938" cy="73364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/>
                <a:cs typeface="Impact"/>
              </a:rPr>
              <a:t>Motivation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19" name="页脚占位符 9"/>
          <p:cNvSpPr txBox="1">
            <a:spLocks/>
          </p:cNvSpPr>
          <p:nvPr/>
        </p:nvSpPr>
        <p:spPr>
          <a:xfrm>
            <a:off x="3124200" y="6403735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altLang="zh-CN" sz="1200" dirty="0">
                <a:solidFill>
                  <a:prstClr val="black">
                    <a:tint val="75000"/>
                  </a:prstClr>
                </a:solidFill>
              </a:rPr>
              <a:t>6-th Intl. Workshop on DNCMS’15 </a:t>
            </a:r>
          </a:p>
        </p:txBody>
      </p:sp>
      <p:sp>
        <p:nvSpPr>
          <p:cNvPr id="20" name="幻灯片编号占位符 9"/>
          <p:cNvSpPr txBox="1">
            <a:spLocks/>
          </p:cNvSpPr>
          <p:nvPr/>
        </p:nvSpPr>
        <p:spPr>
          <a:xfrm>
            <a:off x="457200" y="639425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80C8F5-D920-BB4B-933F-7F3EB43C8215}" type="slidenum">
              <a:rPr lang="en-US" altLang="zh-CN" sz="1200">
                <a:solidFill>
                  <a:schemeClr val="bg1">
                    <a:lumMod val="50000"/>
                  </a:schemeClr>
                </a:solidFill>
              </a:rPr>
              <a:pPr/>
              <a:t>3</a:t>
            </a:fld>
            <a:endParaRPr lang="en-US" altLang="zh-CN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5" name="曲线连接符 4"/>
          <p:cNvCxnSpPr/>
          <p:nvPr/>
        </p:nvCxnSpPr>
        <p:spPr>
          <a:xfrm>
            <a:off x="4572000" y="4495471"/>
            <a:ext cx="1981200" cy="1865910"/>
          </a:xfrm>
          <a:prstGeom prst="curvedConnector3">
            <a:avLst>
              <a:gd name="adj1" fmla="val 26258"/>
            </a:avLst>
          </a:prstGeom>
          <a:ln>
            <a:solidFill>
              <a:srgbClr val="E3B857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曲线连接符 7"/>
          <p:cNvCxnSpPr/>
          <p:nvPr/>
        </p:nvCxnSpPr>
        <p:spPr>
          <a:xfrm rot="16200000" flipH="1">
            <a:off x="7043390" y="4103087"/>
            <a:ext cx="2454336" cy="1395191"/>
          </a:xfrm>
          <a:prstGeom prst="curvedConnector3">
            <a:avLst>
              <a:gd name="adj1" fmla="val 50000"/>
            </a:avLst>
          </a:prstGeom>
          <a:ln>
            <a:solidFill>
              <a:srgbClr val="F73A3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肘形连接符 12"/>
          <p:cNvCxnSpPr/>
          <p:nvPr/>
        </p:nvCxnSpPr>
        <p:spPr>
          <a:xfrm rot="5400000" flipH="1" flipV="1">
            <a:off x="486075" y="5045481"/>
            <a:ext cx="467183" cy="366889"/>
          </a:xfrm>
          <a:prstGeom prst="bentConnector3">
            <a:avLst>
              <a:gd name="adj1" fmla="val 100341"/>
            </a:avLst>
          </a:prstGeom>
          <a:ln w="952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75431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53216" y="79281"/>
            <a:ext cx="8790784" cy="73364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/>
                <a:cs typeface="Impact"/>
              </a:rPr>
              <a:t>References</a:t>
            </a:r>
            <a:endParaRPr lang="en-US" sz="3600" dirty="0">
              <a:latin typeface="Impact"/>
              <a:cs typeface="Impact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53216" y="865633"/>
            <a:ext cx="8347160" cy="52914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 smtClean="0">
              <a:latin typeface="Arial"/>
              <a:cs typeface="Arial"/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6-th Intl. Workshop on DNCMS’15 </a:t>
            </a:r>
            <a:endParaRPr lang="en-US" dirty="0"/>
          </a:p>
        </p:txBody>
      </p:sp>
      <p:sp>
        <p:nvSpPr>
          <p:cNvPr id="12" name="幻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/>
            <a:fld id="{AB80C8F5-D920-BB4B-933F-7F3EB43C8215}" type="slidenum">
              <a:rPr lang="en-US" smtClean="0"/>
              <a:pPr algn="l"/>
              <a:t>30</a:t>
            </a:fld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53216" y="796692"/>
            <a:ext cx="8347160" cy="52914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altLang="zh-CN" sz="1800" dirty="0">
                <a:latin typeface="Times New Roman"/>
                <a:cs typeface="Times New Roman"/>
              </a:rPr>
              <a:t>[8] C. Miller and C. </a:t>
            </a:r>
            <a:r>
              <a:rPr lang="en-US" altLang="zh-CN" sz="1800" dirty="0" err="1">
                <a:latin typeface="Times New Roman"/>
                <a:cs typeface="Times New Roman"/>
              </a:rPr>
              <a:t>Valasek</a:t>
            </a:r>
            <a:r>
              <a:rPr lang="en-US" altLang="zh-CN" sz="1800" dirty="0">
                <a:latin typeface="Times New Roman"/>
                <a:cs typeface="Times New Roman"/>
              </a:rPr>
              <a:t>. Adventures in automotive networks and control units. Technical White Paper, </a:t>
            </a:r>
            <a:r>
              <a:rPr lang="en-US" altLang="zh-CN" sz="1800" dirty="0" err="1">
                <a:latin typeface="Times New Roman"/>
                <a:cs typeface="Times New Roman"/>
              </a:rPr>
              <a:t>IOActive</a:t>
            </a:r>
            <a:r>
              <a:rPr lang="en-US" altLang="zh-CN" sz="1800" dirty="0">
                <a:latin typeface="Times New Roman"/>
                <a:cs typeface="Times New Roman"/>
              </a:rPr>
              <a:t>, 2014 </a:t>
            </a:r>
            <a:r>
              <a:rPr lang="en-US" altLang="zh-CN" sz="1800" dirty="0">
                <a:latin typeface="Times New Roman"/>
                <a:cs typeface="Times New Roman"/>
                <a:hlinkClick r:id="rId2"/>
              </a:rPr>
              <a:t>http://www.ioactive.com/pdfs/IOActive_Adventures_in_Automotive_Networks_and_Control_Units.pdf</a:t>
            </a:r>
            <a:r>
              <a:rPr lang="en-US" altLang="zh-CN" sz="1800" dirty="0">
                <a:latin typeface="Times New Roman"/>
                <a:cs typeface="Times New Roman"/>
              </a:rPr>
              <a:t> </a:t>
            </a:r>
          </a:p>
          <a:p>
            <a:pPr marL="0" indent="0">
              <a:buNone/>
            </a:pPr>
            <a:r>
              <a:rPr lang="en-US" altLang="zh-CN" sz="1800" dirty="0" smtClean="0">
                <a:latin typeface="Times New Roman"/>
                <a:cs typeface="Times New Roman"/>
              </a:rPr>
              <a:t>[9] </a:t>
            </a:r>
            <a:r>
              <a:rPr lang="en-US" altLang="zh-CN" sz="1800" dirty="0" smtClean="0">
                <a:latin typeface="Times New Roman"/>
                <a:cs typeface="Times New Roman"/>
              </a:rPr>
              <a:t>P</a:t>
            </a:r>
            <a:r>
              <a:rPr lang="en-US" altLang="zh-CN" sz="1800" dirty="0">
                <a:latin typeface="Times New Roman"/>
                <a:cs typeface="Times New Roman"/>
              </a:rPr>
              <a:t>. </a:t>
            </a:r>
            <a:r>
              <a:rPr lang="en-US" altLang="zh-CN" sz="1800" dirty="0" err="1">
                <a:latin typeface="Times New Roman"/>
                <a:cs typeface="Times New Roman"/>
              </a:rPr>
              <a:t>Angin</a:t>
            </a:r>
            <a:r>
              <a:rPr lang="en-US" altLang="zh-CN" sz="1800" dirty="0">
                <a:latin typeface="Times New Roman"/>
                <a:cs typeface="Times New Roman"/>
              </a:rPr>
              <a:t>, B. Bhargava, R. </a:t>
            </a:r>
            <a:r>
              <a:rPr lang="en-US" altLang="zh-CN" sz="1800" dirty="0" err="1">
                <a:latin typeface="Times New Roman"/>
                <a:cs typeface="Times New Roman"/>
              </a:rPr>
              <a:t>Ranchal</a:t>
            </a:r>
            <a:r>
              <a:rPr lang="en-US" altLang="zh-CN" sz="1800" dirty="0">
                <a:latin typeface="Times New Roman"/>
                <a:cs typeface="Times New Roman"/>
              </a:rPr>
              <a:t>, N. Singh, L. </a:t>
            </a:r>
            <a:r>
              <a:rPr lang="en-US" altLang="zh-CN" sz="1800" dirty="0" err="1">
                <a:latin typeface="Times New Roman"/>
                <a:cs typeface="Times New Roman"/>
              </a:rPr>
              <a:t>Lilien</a:t>
            </a:r>
            <a:r>
              <a:rPr lang="en-US" altLang="zh-CN" sz="1800" dirty="0">
                <a:latin typeface="Times New Roman"/>
                <a:cs typeface="Times New Roman"/>
              </a:rPr>
              <a:t>, L. </a:t>
            </a:r>
            <a:r>
              <a:rPr lang="en-US" altLang="zh-CN" sz="1800" dirty="0" err="1">
                <a:latin typeface="Times New Roman"/>
                <a:cs typeface="Times New Roman"/>
              </a:rPr>
              <a:t>Othmane</a:t>
            </a:r>
            <a:r>
              <a:rPr lang="en-US" altLang="zh-CN" sz="1800" dirty="0">
                <a:latin typeface="Times New Roman"/>
                <a:cs typeface="Times New Roman"/>
              </a:rPr>
              <a:t> and M. </a:t>
            </a:r>
            <a:r>
              <a:rPr lang="en-US" altLang="zh-CN" sz="1800" dirty="0" err="1">
                <a:latin typeface="Times New Roman"/>
                <a:cs typeface="Times New Roman"/>
              </a:rPr>
              <a:t>Linderman</a:t>
            </a:r>
            <a:r>
              <a:rPr lang="en-US" altLang="zh-CN" sz="1800" dirty="0">
                <a:latin typeface="Times New Roman"/>
                <a:cs typeface="Times New Roman"/>
              </a:rPr>
              <a:t>. "An entity-centric approach for privacy and identity management in cloud computing." 29th IEEE </a:t>
            </a:r>
            <a:r>
              <a:rPr lang="en-US" altLang="zh-CN" sz="1800" dirty="0" err="1">
                <a:latin typeface="Times New Roman"/>
                <a:cs typeface="Times New Roman"/>
              </a:rPr>
              <a:t>Symp</a:t>
            </a:r>
            <a:r>
              <a:rPr lang="en-US" altLang="zh-CN" sz="1800" dirty="0">
                <a:latin typeface="Times New Roman"/>
                <a:cs typeface="Times New Roman"/>
              </a:rPr>
              <a:t>. on Reliable Distributed Systems, Oct. 2010.</a:t>
            </a:r>
          </a:p>
          <a:p>
            <a:pPr marL="0" indent="0">
              <a:buNone/>
            </a:pPr>
            <a:r>
              <a:rPr lang="en-US" altLang="zh-CN" sz="1800" dirty="0" smtClean="0">
                <a:latin typeface="Times New Roman"/>
                <a:cs typeface="Times New Roman"/>
              </a:rPr>
              <a:t>[10] R</a:t>
            </a:r>
            <a:r>
              <a:rPr lang="en-US" altLang="zh-CN" sz="1800" dirty="0">
                <a:latin typeface="Times New Roman"/>
                <a:cs typeface="Times New Roman"/>
              </a:rPr>
              <a:t>. </a:t>
            </a:r>
            <a:r>
              <a:rPr lang="en-US" altLang="zh-CN" sz="1800" dirty="0" err="1">
                <a:latin typeface="Times New Roman"/>
                <a:cs typeface="Times New Roman"/>
              </a:rPr>
              <a:t>Ranchal</a:t>
            </a:r>
            <a:r>
              <a:rPr lang="en-US" altLang="zh-CN" sz="1800" dirty="0">
                <a:latin typeface="Times New Roman"/>
                <a:cs typeface="Times New Roman"/>
              </a:rPr>
              <a:t>, B. Bhargava, L. </a:t>
            </a:r>
            <a:r>
              <a:rPr lang="en-US" altLang="zh-CN" sz="1800" dirty="0" err="1">
                <a:latin typeface="Times New Roman"/>
                <a:cs typeface="Times New Roman"/>
              </a:rPr>
              <a:t>Othmane</a:t>
            </a:r>
            <a:r>
              <a:rPr lang="en-US" altLang="zh-CN" sz="1800" dirty="0">
                <a:latin typeface="Times New Roman"/>
                <a:cs typeface="Times New Roman"/>
              </a:rPr>
              <a:t>, L. </a:t>
            </a:r>
            <a:r>
              <a:rPr lang="en-US" altLang="zh-CN" sz="1800" dirty="0" err="1">
                <a:latin typeface="Times New Roman"/>
                <a:cs typeface="Times New Roman"/>
              </a:rPr>
              <a:t>Lilien</a:t>
            </a:r>
            <a:r>
              <a:rPr lang="en-US" altLang="zh-CN" sz="1800" dirty="0">
                <a:latin typeface="Times New Roman"/>
                <a:cs typeface="Times New Roman"/>
              </a:rPr>
              <a:t>, A. Kim, M. Kang and M. </a:t>
            </a:r>
            <a:r>
              <a:rPr lang="en-US" altLang="zh-CN" sz="1800" dirty="0" err="1">
                <a:latin typeface="Times New Roman"/>
                <a:cs typeface="Times New Roman"/>
              </a:rPr>
              <a:t>Linderman</a:t>
            </a:r>
            <a:r>
              <a:rPr lang="en-US" altLang="zh-CN" sz="1800" dirty="0">
                <a:latin typeface="Times New Roman"/>
                <a:cs typeface="Times New Roman"/>
              </a:rPr>
              <a:t>. "Protection of identity information in cloud computing without trusted third party." 29th IEEE </a:t>
            </a:r>
            <a:r>
              <a:rPr lang="en-US" altLang="zh-CN" sz="1800" dirty="0" err="1">
                <a:latin typeface="Times New Roman"/>
                <a:cs typeface="Times New Roman"/>
              </a:rPr>
              <a:t>Symp</a:t>
            </a:r>
            <a:r>
              <a:rPr lang="en-US" altLang="zh-CN" sz="1800" dirty="0">
                <a:latin typeface="Times New Roman"/>
                <a:cs typeface="Times New Roman"/>
              </a:rPr>
              <a:t>. on Reliable Distributed Systems, Oct. 2010.</a:t>
            </a:r>
          </a:p>
          <a:p>
            <a:pPr marL="0" indent="0">
              <a:buNone/>
            </a:pPr>
            <a:r>
              <a:rPr lang="en-US" altLang="zh-CN" sz="1800" dirty="0" smtClean="0">
                <a:latin typeface="Times New Roman"/>
                <a:cs typeface="Times New Roman"/>
              </a:rPr>
              <a:t>[11] B</a:t>
            </a:r>
            <a:r>
              <a:rPr lang="en-US" altLang="zh-CN" sz="1800" dirty="0">
                <a:latin typeface="Times New Roman"/>
                <a:cs typeface="Times New Roman"/>
              </a:rPr>
              <a:t>. Bhargava, P. </a:t>
            </a:r>
            <a:r>
              <a:rPr lang="en-US" altLang="zh-CN" sz="1800" dirty="0" err="1">
                <a:latin typeface="Times New Roman"/>
                <a:cs typeface="Times New Roman"/>
              </a:rPr>
              <a:t>Angin</a:t>
            </a:r>
            <a:r>
              <a:rPr lang="en-US" altLang="zh-CN" sz="1800" dirty="0">
                <a:latin typeface="Times New Roman"/>
                <a:cs typeface="Times New Roman"/>
              </a:rPr>
              <a:t>, R. </a:t>
            </a:r>
            <a:r>
              <a:rPr lang="en-US" altLang="zh-CN" sz="1800" dirty="0" err="1">
                <a:latin typeface="Times New Roman"/>
                <a:cs typeface="Times New Roman"/>
              </a:rPr>
              <a:t>Ranchal</a:t>
            </a:r>
            <a:r>
              <a:rPr lang="en-US" altLang="zh-CN" sz="1800" dirty="0">
                <a:latin typeface="Times New Roman"/>
                <a:cs typeface="Times New Roman"/>
              </a:rPr>
              <a:t>, R. </a:t>
            </a:r>
            <a:r>
              <a:rPr lang="en-US" altLang="zh-CN" sz="1800" dirty="0" err="1">
                <a:latin typeface="Times New Roman"/>
                <a:cs typeface="Times New Roman"/>
              </a:rPr>
              <a:t>Sivakumar</a:t>
            </a:r>
            <a:r>
              <a:rPr lang="en-US" altLang="zh-CN" sz="1800" dirty="0">
                <a:latin typeface="Times New Roman"/>
                <a:cs typeface="Times New Roman"/>
              </a:rPr>
              <a:t>, A. Sinclair and M. </a:t>
            </a:r>
            <a:r>
              <a:rPr lang="en-US" altLang="zh-CN" sz="1800" dirty="0" err="1">
                <a:latin typeface="Times New Roman"/>
                <a:cs typeface="Times New Roman"/>
              </a:rPr>
              <a:t>Linderman</a:t>
            </a:r>
            <a:r>
              <a:rPr lang="en-US" altLang="zh-CN" sz="1800" dirty="0">
                <a:latin typeface="Times New Roman"/>
                <a:cs typeface="Times New Roman"/>
              </a:rPr>
              <a:t>. "A trust based approach for secure data dissemination in a mobile peer-to-peer network of AVs." Intl. J. of Next-Generation Computing, vol.3(1), Mar. 2012.</a:t>
            </a:r>
          </a:p>
          <a:p>
            <a:pPr marL="0" indent="0">
              <a:buNone/>
            </a:pPr>
            <a:r>
              <a:rPr lang="en-US" altLang="zh-CN" sz="1800" dirty="0" smtClean="0">
                <a:latin typeface="Times New Roman"/>
                <a:cs typeface="Times New Roman"/>
              </a:rPr>
              <a:t>[12] L</a:t>
            </a:r>
            <a:r>
              <a:rPr lang="en-US" altLang="zh-CN" sz="1800" dirty="0">
                <a:latin typeface="Times New Roman"/>
                <a:cs typeface="Times New Roman"/>
              </a:rPr>
              <a:t>. Ben </a:t>
            </a:r>
            <a:r>
              <a:rPr lang="en-US" altLang="zh-CN" sz="1800" dirty="0" err="1">
                <a:latin typeface="Times New Roman"/>
                <a:cs typeface="Times New Roman"/>
              </a:rPr>
              <a:t>Othmane</a:t>
            </a:r>
            <a:r>
              <a:rPr lang="en-US" altLang="zh-CN" sz="1800" dirty="0">
                <a:latin typeface="Times New Roman"/>
                <a:cs typeface="Times New Roman"/>
              </a:rPr>
              <a:t> and L. </a:t>
            </a:r>
            <a:r>
              <a:rPr lang="en-US" altLang="zh-CN" sz="1800" dirty="0" err="1">
                <a:latin typeface="Times New Roman"/>
                <a:cs typeface="Times New Roman"/>
              </a:rPr>
              <a:t>Lilien</a:t>
            </a:r>
            <a:r>
              <a:rPr lang="en-US" altLang="zh-CN" sz="1800" dirty="0">
                <a:latin typeface="Times New Roman"/>
                <a:cs typeface="Times New Roman"/>
              </a:rPr>
              <a:t>, “Protecting Privacy in Sensitive Data Dissemination with Active Bundles,” .Seventh Annual Conf. on Privacy, Security and Trust (PST 2009), Saint John, New Brunswick, Canada, Aug. 2009, pp. 202-213.</a:t>
            </a:r>
          </a:p>
          <a:p>
            <a:pPr marL="0" indent="0">
              <a:buNone/>
            </a:pPr>
            <a:r>
              <a:rPr lang="en-US" altLang="zh-CN" sz="1800" dirty="0" smtClean="0">
                <a:latin typeface="Times New Roman"/>
                <a:cs typeface="Times New Roman"/>
              </a:rPr>
              <a:t>[13] L</a:t>
            </a:r>
            <a:r>
              <a:rPr lang="en-US" altLang="zh-CN" sz="1800" dirty="0">
                <a:latin typeface="Times New Roman"/>
                <a:cs typeface="Times New Roman"/>
              </a:rPr>
              <a:t>. Ben </a:t>
            </a:r>
            <a:r>
              <a:rPr lang="en-US" altLang="zh-CN" sz="1800" dirty="0" err="1">
                <a:latin typeface="Times New Roman"/>
                <a:cs typeface="Times New Roman"/>
              </a:rPr>
              <a:t>Othmane</a:t>
            </a:r>
            <a:r>
              <a:rPr lang="en-US" altLang="zh-CN" sz="1800" dirty="0">
                <a:latin typeface="Times New Roman"/>
                <a:cs typeface="Times New Roman"/>
              </a:rPr>
              <a:t>, “Protecting Sensitive Data throughout Their Lifecycle,” Ph.D. Dissertation, Dept. of Computer Science, Western Michigan University, Kalamazoo, Michigan, Dec. 2010.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179704" y="5644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85372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53216" y="96679"/>
            <a:ext cx="8229600" cy="73364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dirty="0">
                <a:latin typeface="Impact"/>
                <a:cs typeface="Impact"/>
              </a:rPr>
              <a:t>Motivation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6-th Intl. Workshop on DNCMS’15 </a:t>
            </a:r>
            <a:endParaRPr lang="en-US" dirty="0"/>
          </a:p>
        </p:txBody>
      </p:sp>
      <p:sp>
        <p:nvSpPr>
          <p:cNvPr id="12" name="幻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/>
            <a:fld id="{AB80C8F5-D920-BB4B-933F-7F3EB43C8215}" type="slidenum">
              <a:rPr lang="en-US" smtClean="0"/>
              <a:pPr algn="l"/>
              <a:t>4</a:t>
            </a:fld>
            <a:endParaRPr lang="en-US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53216" y="947538"/>
            <a:ext cx="8499560" cy="582191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1500"/>
              </a:spcBef>
              <a:buFont typeface="Wingdings" charset="2"/>
              <a:buChar char="Ø"/>
              <a:defRPr sz="1800"/>
            </a:pPr>
            <a:r>
              <a:rPr lang="en-US" altLang="zh-CN" sz="2400" dirty="0">
                <a:latin typeface="Times New Roman"/>
                <a:cs typeface="Times New Roman"/>
              </a:rPr>
              <a:t>Connected vehicles deploy signals to communicate with other vehicles, roadside units, personal </a:t>
            </a:r>
            <a:r>
              <a:rPr lang="en-US" altLang="zh-CN" sz="2400" dirty="0" smtClean="0">
                <a:latin typeface="Times New Roman"/>
                <a:cs typeface="Times New Roman"/>
              </a:rPr>
              <a:t>devices </a:t>
            </a:r>
            <a:r>
              <a:rPr lang="en-US" altLang="zh-CN" sz="2400" dirty="0">
                <a:latin typeface="Times New Roman"/>
                <a:cs typeface="Times New Roman"/>
              </a:rPr>
              <a:t>and </a:t>
            </a:r>
            <a:r>
              <a:rPr lang="en-US" altLang="zh-CN" sz="2400" dirty="0" smtClean="0">
                <a:latin typeface="Times New Roman"/>
                <a:cs typeface="Times New Roman"/>
              </a:rPr>
              <a:t>cloud services</a:t>
            </a:r>
          </a:p>
          <a:p>
            <a:pPr lvl="1">
              <a:spcBef>
                <a:spcPts val="1500"/>
              </a:spcBef>
              <a:buFont typeface="Arial"/>
              <a:buChar char="•"/>
              <a:defRPr sz="1800"/>
            </a:pPr>
            <a:r>
              <a:rPr lang="en-US" altLang="zh-CN" sz="2400" dirty="0" smtClean="0">
                <a:latin typeface="Times New Roman"/>
                <a:cs typeface="Times New Roman"/>
              </a:rPr>
              <a:t>Goal: provide assistance to drivers and  prevent accidents</a:t>
            </a:r>
            <a:endParaRPr lang="en-US" altLang="zh-CN" sz="2400" dirty="0">
              <a:latin typeface="Times New Roman"/>
              <a:cs typeface="Times New Roman"/>
            </a:endParaRPr>
          </a:p>
          <a:p>
            <a:pPr lvl="0">
              <a:spcBef>
                <a:spcPts val="1500"/>
              </a:spcBef>
              <a:buFont typeface="Wingdings" charset="2"/>
              <a:buChar char="Ø"/>
              <a:defRPr sz="1800"/>
            </a:pPr>
            <a:r>
              <a:rPr lang="en-US" altLang="zh-CN" sz="2400" dirty="0" smtClean="0">
                <a:latin typeface="Times New Roman"/>
                <a:cs typeface="Times New Roman"/>
              </a:rPr>
              <a:t>Connected </a:t>
            </a:r>
            <a:r>
              <a:rPr lang="en-US" altLang="zh-CN" sz="2400" dirty="0">
                <a:latin typeface="Times New Roman"/>
                <a:cs typeface="Times New Roman"/>
              </a:rPr>
              <a:t>vehicle consists of electronic control units (ECUs) </a:t>
            </a:r>
            <a:r>
              <a:rPr lang="en-US" altLang="zh-CN" sz="2400" dirty="0" smtClean="0">
                <a:latin typeface="Times New Roman"/>
                <a:cs typeface="Times New Roman"/>
              </a:rPr>
              <a:t>communicating </a:t>
            </a:r>
            <a:r>
              <a:rPr lang="en-US" altLang="zh-CN" sz="2400" dirty="0">
                <a:latin typeface="Times New Roman"/>
                <a:cs typeface="Times New Roman"/>
              </a:rPr>
              <a:t>via CAN (Controller Area Network) bus </a:t>
            </a:r>
            <a:r>
              <a:rPr lang="en-US" altLang="zh-CN" sz="2400" dirty="0" smtClean="0">
                <a:latin typeface="Times New Roman"/>
                <a:cs typeface="Times New Roman"/>
              </a:rPr>
              <a:t>to </a:t>
            </a:r>
            <a:r>
              <a:rPr lang="en-US" altLang="zh-CN" sz="2400" dirty="0">
                <a:latin typeface="Times New Roman"/>
                <a:cs typeface="Times New Roman"/>
              </a:rPr>
              <a:t>transfer messages and execute queries sent from other ECUs</a:t>
            </a:r>
          </a:p>
          <a:p>
            <a:pPr lvl="0">
              <a:spcBef>
                <a:spcPts val="1500"/>
              </a:spcBef>
              <a:buFont typeface="Wingdings" charset="2"/>
              <a:buChar char="Ø"/>
              <a:defRPr sz="1800"/>
            </a:pPr>
            <a:r>
              <a:rPr lang="en-US" altLang="zh-CN" sz="2400" dirty="0">
                <a:latin typeface="Times New Roman"/>
                <a:cs typeface="Times New Roman"/>
              </a:rPr>
              <a:t>Vehicle-to</a:t>
            </a:r>
            <a:r>
              <a:rPr lang="en-US" altLang="zh-CN" sz="2400" dirty="0" smtClean="0">
                <a:latin typeface="Times New Roman"/>
                <a:cs typeface="Times New Roman"/>
              </a:rPr>
              <a:t>-vehicle </a:t>
            </a:r>
            <a:r>
              <a:rPr lang="en-US" altLang="zh-CN" sz="2400" dirty="0">
                <a:latin typeface="Times New Roman"/>
                <a:cs typeface="Times New Roman"/>
              </a:rPr>
              <a:t>(V2V) </a:t>
            </a:r>
            <a:r>
              <a:rPr lang="en-US" altLang="zh-CN" sz="2400" dirty="0" smtClean="0">
                <a:latin typeface="Times New Roman"/>
                <a:cs typeface="Times New Roman"/>
              </a:rPr>
              <a:t>and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vehicle-to-infrastructure (V2I) </a:t>
            </a:r>
            <a:r>
              <a:rPr lang="en-US" altLang="zh-CN" sz="2400" dirty="0" smtClean="0">
                <a:latin typeface="Times New Roman"/>
                <a:cs typeface="Times New Roman"/>
              </a:rPr>
              <a:t>communications </a:t>
            </a:r>
            <a:r>
              <a:rPr lang="en-US" altLang="zh-CN" sz="2400" dirty="0">
                <a:latin typeface="Times New Roman"/>
                <a:cs typeface="Times New Roman"/>
              </a:rPr>
              <a:t>are prone to security threats </a:t>
            </a:r>
          </a:p>
          <a:p>
            <a:pPr lvl="0">
              <a:spcBef>
                <a:spcPts val="1500"/>
              </a:spcBef>
              <a:buFont typeface="Wingdings" charset="2"/>
              <a:buChar char="Ø"/>
              <a:defRPr sz="1800"/>
            </a:pPr>
            <a:r>
              <a:rPr lang="en-US" altLang="zh-CN" sz="2400" dirty="0">
                <a:latin typeface="Times New Roman"/>
                <a:cs typeface="Times New Roman"/>
              </a:rPr>
              <a:t>P</a:t>
            </a:r>
            <a:r>
              <a:rPr lang="en-US" altLang="zh-CN" sz="2400" dirty="0" smtClean="0">
                <a:latin typeface="Times New Roman"/>
                <a:cs typeface="Times New Roman"/>
              </a:rPr>
              <a:t>rotection </a:t>
            </a:r>
            <a:r>
              <a:rPr lang="en-US" altLang="zh-CN" sz="2400" dirty="0">
                <a:latin typeface="Times New Roman"/>
                <a:cs typeface="Times New Roman"/>
              </a:rPr>
              <a:t>mechanisms </a:t>
            </a:r>
          </a:p>
          <a:p>
            <a:pPr marL="774700" lvl="1">
              <a:spcBef>
                <a:spcPts val="400"/>
              </a:spcBef>
              <a:buFont typeface="Arial"/>
              <a:buChar char="•"/>
              <a:defRPr sz="1800"/>
            </a:pPr>
            <a:r>
              <a:rPr lang="en-US" altLang="zh-CN" sz="2400" dirty="0">
                <a:latin typeface="Times New Roman"/>
                <a:cs typeface="Times New Roman"/>
              </a:rPr>
              <a:t>Active Bundle </a:t>
            </a:r>
            <a:r>
              <a:rPr lang="en-US" altLang="zh-CN" sz="2400" dirty="0" smtClean="0">
                <a:latin typeface="Times New Roman"/>
                <a:cs typeface="Times New Roman"/>
              </a:rPr>
              <a:t>[5], [9], [10], [11], [12], [13]</a:t>
            </a:r>
          </a:p>
          <a:p>
            <a:pPr marL="774700" lvl="1">
              <a:spcBef>
                <a:spcPts val="400"/>
              </a:spcBef>
              <a:buFont typeface="Arial"/>
              <a:buChar char="•"/>
              <a:defRPr sz="1800"/>
            </a:pPr>
            <a:r>
              <a:rPr lang="en-US" altLang="zh-CN" sz="2400" dirty="0" smtClean="0">
                <a:latin typeface="Times New Roman"/>
                <a:cs typeface="Times New Roman"/>
              </a:rPr>
              <a:t>Digital Signature</a:t>
            </a:r>
          </a:p>
          <a:p>
            <a:pPr marL="774700" lvl="1">
              <a:spcBef>
                <a:spcPts val="400"/>
              </a:spcBef>
              <a:buFont typeface="Arial"/>
              <a:buChar char="•"/>
              <a:defRPr sz="1800"/>
            </a:pPr>
            <a:r>
              <a:rPr lang="en-US" altLang="zh-CN" sz="2400" dirty="0" smtClean="0">
                <a:latin typeface="Times New Roman"/>
                <a:cs typeface="Times New Roman"/>
              </a:rPr>
              <a:t>HMAC</a:t>
            </a:r>
            <a:endParaRPr lang="en-US" altLang="zh-CN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38910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53216" y="96679"/>
            <a:ext cx="8229600" cy="73364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/>
                <a:cs typeface="Impact"/>
              </a:rPr>
              <a:t>Motivation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53216" y="781689"/>
            <a:ext cx="8347160" cy="52914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Potential problems in </a:t>
            </a:r>
            <a:r>
              <a:rPr lang="en-US" altLang="zh-CN" sz="2400" dirty="0" smtClean="0">
                <a:latin typeface="Times New Roman"/>
                <a:cs typeface="Times New Roman"/>
              </a:rPr>
              <a:t>vehicle-to-vehicle </a:t>
            </a:r>
            <a:r>
              <a:rPr lang="en-US" altLang="zh-CN" sz="2400" dirty="0" smtClean="0">
                <a:latin typeface="Times New Roman"/>
                <a:cs typeface="Times New Roman"/>
              </a:rPr>
              <a:t>(</a:t>
            </a:r>
            <a:r>
              <a:rPr lang="en-US" sz="2400" dirty="0" smtClean="0">
                <a:latin typeface="Times New Roman"/>
                <a:cs typeface="Times New Roman"/>
              </a:rPr>
              <a:t>V2V) and </a:t>
            </a:r>
            <a:r>
              <a:rPr lang="en-US" sz="2400" dirty="0" smtClean="0">
                <a:latin typeface="Times New Roman"/>
                <a:cs typeface="Times New Roman"/>
              </a:rPr>
              <a:t>vehicle-to-infrastructure (</a:t>
            </a:r>
            <a:r>
              <a:rPr lang="en-US" sz="2400" dirty="0" smtClean="0">
                <a:latin typeface="Times New Roman"/>
                <a:cs typeface="Times New Roman"/>
              </a:rPr>
              <a:t>V2I) systems:</a:t>
            </a:r>
          </a:p>
          <a:p>
            <a:pPr>
              <a:buFont typeface="Wingdings" charset="2"/>
              <a:buChar char="Ø"/>
            </a:pP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200" dirty="0" smtClean="0">
                <a:latin typeface="Times New Roman"/>
                <a:cs typeface="Times New Roman"/>
              </a:rPr>
              <a:t>Opaque data sharing (e.g. BS1=&gt; BS2)</a:t>
            </a:r>
          </a:p>
          <a:p>
            <a:pPr lvl="1">
              <a:buFont typeface="Arial"/>
              <a:buChar char="•"/>
            </a:pPr>
            <a:r>
              <a:rPr lang="en-US" sz="2200" dirty="0" smtClean="0">
                <a:latin typeface="Times New Roman"/>
                <a:cs typeface="Times New Roman"/>
              </a:rPr>
              <a:t>Owner’s data can be shared with other parties but data owner does not know about it</a:t>
            </a:r>
          </a:p>
          <a:p>
            <a:pPr>
              <a:buFont typeface="Wingdings" charset="2"/>
              <a:buChar char="Ø"/>
            </a:pPr>
            <a:r>
              <a:rPr lang="en-US" sz="2200" dirty="0" smtClean="0">
                <a:latin typeface="Times New Roman"/>
                <a:cs typeface="Times New Roman"/>
              </a:rPr>
              <a:t> Undetected privacy </a:t>
            </a:r>
            <a:r>
              <a:rPr lang="en-US" sz="2200" dirty="0" smtClean="0">
                <a:latin typeface="Times New Roman"/>
                <a:cs typeface="Times New Roman"/>
              </a:rPr>
              <a:t>violations </a:t>
            </a:r>
          </a:p>
          <a:p>
            <a:pPr lvl="1">
              <a:buFont typeface="Arial"/>
              <a:buChar char="•"/>
            </a:pPr>
            <a:r>
              <a:rPr lang="en-US" altLang="zh-CN" sz="2200" dirty="0" smtClean="0">
                <a:latin typeface="Times New Roman"/>
                <a:cs typeface="Times New Roman"/>
              </a:rPr>
              <a:t>Topology </a:t>
            </a:r>
            <a:r>
              <a:rPr lang="en-US" altLang="zh-CN" sz="2200" dirty="0">
                <a:latin typeface="Times New Roman"/>
                <a:cs typeface="Times New Roman"/>
              </a:rPr>
              <a:t>of </a:t>
            </a:r>
            <a:r>
              <a:rPr lang="en-US" altLang="zh-CN" sz="2200" dirty="0" smtClean="0">
                <a:latin typeface="Times New Roman"/>
                <a:cs typeface="Times New Roman"/>
              </a:rPr>
              <a:t> V2V </a:t>
            </a:r>
            <a:r>
              <a:rPr lang="en-US" altLang="zh-CN" sz="2200" dirty="0">
                <a:latin typeface="Times New Roman"/>
                <a:cs typeface="Times New Roman"/>
              </a:rPr>
              <a:t>networks is constantly </a:t>
            </a:r>
            <a:r>
              <a:rPr lang="en-US" altLang="zh-CN" sz="2200" dirty="0" smtClean="0">
                <a:latin typeface="Times New Roman"/>
                <a:cs typeface="Times New Roman"/>
              </a:rPr>
              <a:t>changing</a:t>
            </a:r>
            <a:endParaRPr lang="en-US" sz="2200" dirty="0" smtClean="0">
              <a:latin typeface="Times New Roman"/>
              <a:cs typeface="Times New Roman"/>
            </a:endParaRPr>
          </a:p>
          <a:p>
            <a:pPr>
              <a:buFont typeface="Wingdings" charset="2"/>
              <a:buChar char="Ø"/>
            </a:pPr>
            <a:r>
              <a:rPr lang="en-US" sz="2200" dirty="0" smtClean="0">
                <a:latin typeface="Times New Roman"/>
                <a:cs typeface="Times New Roman"/>
              </a:rPr>
              <a:t> Lack of policy enforcement</a:t>
            </a:r>
          </a:p>
          <a:p>
            <a:pPr marL="0" indent="0">
              <a:buNone/>
            </a:pPr>
            <a:endParaRPr lang="en-US" sz="2400" dirty="0" smtClean="0">
              <a:latin typeface="Times New Roman"/>
              <a:cs typeface="Times New Roman"/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6-th Intl. Workshop on DNCMS’15 </a:t>
            </a:r>
            <a:endParaRPr lang="en-US" dirty="0"/>
          </a:p>
        </p:txBody>
      </p:sp>
      <p:sp>
        <p:nvSpPr>
          <p:cNvPr id="12" name="幻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/>
            <a:fld id="{AB80C8F5-D920-BB4B-933F-7F3EB43C8215}" type="slidenum">
              <a:rPr lang="en-US" smtClean="0"/>
              <a:pPr algn="l"/>
              <a:t>5</a:t>
            </a:fld>
            <a:endParaRPr lang="en-US" dirty="0"/>
          </a:p>
        </p:txBody>
      </p:sp>
      <p:pic>
        <p:nvPicPr>
          <p:cNvPr id="13" name="图片 2" descr="1233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8"/>
          <a:stretch/>
        </p:blipFill>
        <p:spPr>
          <a:xfrm>
            <a:off x="1261870" y="3245556"/>
            <a:ext cx="6489834" cy="2948382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7476840" y="4488124"/>
            <a:ext cx="12985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000" dirty="0" smtClean="0">
                <a:latin typeface="Times New Roman"/>
                <a:cs typeface="Times New Roman"/>
              </a:rPr>
              <a:t>Base </a:t>
            </a:r>
          </a:p>
          <a:p>
            <a:pPr algn="ctr"/>
            <a:r>
              <a:rPr kumimoji="1" lang="en-US" altLang="zh-CN" sz="2000" dirty="0" smtClean="0">
                <a:latin typeface="Times New Roman"/>
                <a:cs typeface="Times New Roman"/>
              </a:rPr>
              <a:t>Station 2</a:t>
            </a:r>
          </a:p>
          <a:p>
            <a:pPr algn="ctr"/>
            <a:r>
              <a:rPr kumimoji="1" lang="en-US" altLang="zh-CN" sz="2000" dirty="0" smtClean="0">
                <a:latin typeface="Times New Roman"/>
                <a:cs typeface="Times New Roman"/>
              </a:rPr>
              <a:t>(BS2)</a:t>
            </a:r>
            <a:endParaRPr kumimoji="1" lang="zh-CN" altLang="en-US" sz="2000" dirty="0">
              <a:latin typeface="Times New Roman"/>
              <a:cs typeface="Times New Roman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518523" y="5993794"/>
            <a:ext cx="2586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Law Enforcement Server</a:t>
            </a:r>
            <a:endParaRPr kumimoji="1" lang="zh-CN" altLang="en-US" sz="24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297895" y="5063358"/>
            <a:ext cx="12985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000" dirty="0" smtClean="0">
                <a:latin typeface="Times New Roman"/>
                <a:cs typeface="Times New Roman"/>
              </a:rPr>
              <a:t>Base </a:t>
            </a:r>
          </a:p>
          <a:p>
            <a:pPr algn="ctr"/>
            <a:r>
              <a:rPr kumimoji="1" lang="en-US" altLang="zh-CN" sz="2000" dirty="0" smtClean="0">
                <a:latin typeface="Times New Roman"/>
                <a:cs typeface="Times New Roman"/>
              </a:rPr>
              <a:t>Station 1</a:t>
            </a:r>
          </a:p>
          <a:p>
            <a:pPr algn="ctr"/>
            <a:r>
              <a:rPr kumimoji="1" lang="en-US" altLang="zh-CN" sz="2000" dirty="0" smtClean="0">
                <a:latin typeface="Times New Roman"/>
                <a:cs typeface="Times New Roman"/>
              </a:rPr>
              <a:t>(BS1)</a:t>
            </a:r>
            <a:endParaRPr kumimoji="1" lang="zh-CN" alt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79030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53216" y="96679"/>
            <a:ext cx="8229600" cy="73364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/>
                <a:cs typeface="Impact"/>
              </a:rPr>
              <a:t>Motivation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6-th Intl. Workshop on DNCMS’15 </a:t>
            </a:r>
            <a:endParaRPr lang="en-US" dirty="0"/>
          </a:p>
        </p:txBody>
      </p:sp>
      <p:sp>
        <p:nvSpPr>
          <p:cNvPr id="12" name="幻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/>
            <a:fld id="{AB80C8F5-D920-BB4B-933F-7F3EB43C8215}" type="slidenum">
              <a:rPr lang="en-US" smtClean="0"/>
              <a:pPr algn="l"/>
              <a:t>6</a:t>
            </a:fld>
            <a:endParaRPr lang="en-US" dirty="0"/>
          </a:p>
        </p:txBody>
      </p:sp>
      <p:sp>
        <p:nvSpPr>
          <p:cNvPr id="6" name="AutoShape 2" descr="https://mymail.purdue.edu/service/home/~/Untitled.png?auth=co&amp;loc=en_US&amp;id=27316&amp;part=2"/>
          <p:cNvSpPr>
            <a:spLocks noChangeAspect="1" noChangeArrowheads="1"/>
          </p:cNvSpPr>
          <p:nvPr/>
        </p:nvSpPr>
        <p:spPr bwMode="auto">
          <a:xfrm>
            <a:off x="155575" y="-144463"/>
            <a:ext cx="4504348" cy="450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9811" y="717647"/>
            <a:ext cx="819943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… ,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 where d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a separated data item</a:t>
            </a:r>
          </a:p>
          <a:p>
            <a:pPr marL="457200" indent="-457200">
              <a:buFont typeface="Wingdings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D is sent in encrypted form</a:t>
            </a:r>
          </a:p>
          <a:p>
            <a:pPr marL="457200" indent="-457200">
              <a:buFont typeface="Wingdings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E.g.  d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captured video data without human faces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d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a traffic information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d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vehicle’s health report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captured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video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with human faces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组 6"/>
          <p:cNvGrpSpPr/>
          <p:nvPr/>
        </p:nvGrpSpPr>
        <p:grpSpPr>
          <a:xfrm>
            <a:off x="490318" y="2980128"/>
            <a:ext cx="8198923" cy="3421177"/>
            <a:chOff x="457200" y="3082109"/>
            <a:chExt cx="8232041" cy="3421177"/>
          </a:xfrm>
        </p:grpSpPr>
        <p:grpSp>
          <p:nvGrpSpPr>
            <p:cNvPr id="9" name="Group 94"/>
            <p:cNvGrpSpPr/>
            <p:nvPr/>
          </p:nvGrpSpPr>
          <p:grpSpPr>
            <a:xfrm>
              <a:off x="457200" y="3082109"/>
              <a:ext cx="8232041" cy="3421177"/>
              <a:chOff x="1214708" y="9665733"/>
              <a:chExt cx="7543802" cy="4439648"/>
            </a:xfrm>
          </p:grpSpPr>
          <p:sp>
            <p:nvSpPr>
              <p:cNvPr id="14" name="Rounded Rectangle 102"/>
              <p:cNvSpPr/>
              <p:nvPr/>
            </p:nvSpPr>
            <p:spPr>
              <a:xfrm>
                <a:off x="1465265" y="9888817"/>
                <a:ext cx="1630058" cy="1332516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VEHICLE 1</a:t>
                </a:r>
              </a:p>
              <a:p>
                <a:pPr algn="ctr"/>
                <a:r>
                  <a:rPr lang="en-US" sz="2000" b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D</a:t>
                </a:r>
              </a:p>
            </p:txBody>
          </p:sp>
          <p:sp>
            <p:nvSpPr>
              <p:cNvPr id="15" name="Rounded Rectangle 103"/>
              <p:cNvSpPr/>
              <p:nvPr/>
            </p:nvSpPr>
            <p:spPr>
              <a:xfrm>
                <a:off x="6892366" y="9888817"/>
                <a:ext cx="1658510" cy="132594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VEHICLE 2</a:t>
                </a:r>
              </a:p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d</a:t>
                </a:r>
                <a:r>
                  <a:rPr lang="en-US" sz="2000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2</a:t>
                </a:r>
                <a:endParaRPr lang="en-US" sz="2000" b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6" name="Rounded Rectangle 104"/>
              <p:cNvSpPr/>
              <p:nvPr/>
            </p:nvSpPr>
            <p:spPr>
              <a:xfrm>
                <a:off x="6920818" y="12474701"/>
                <a:ext cx="1630058" cy="1336073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BASE STATION 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1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d</a:t>
                </a:r>
                <a:r>
                  <a:rPr lang="en-US" sz="2000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1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,d</a:t>
                </a:r>
                <a:r>
                  <a:rPr lang="en-US" sz="2000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2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, d</a:t>
                </a:r>
                <a:r>
                  <a:rPr lang="en-US" sz="2000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3</a:t>
                </a:r>
                <a:endParaRPr lang="en-US" sz="2000" b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7" name="TextBox 105"/>
              <p:cNvSpPr txBox="1"/>
              <p:nvPr/>
            </p:nvSpPr>
            <p:spPr>
              <a:xfrm>
                <a:off x="4192645" y="10856946"/>
                <a:ext cx="1448850" cy="918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accent2"/>
                    </a:solidFill>
                    <a:latin typeface="Times New Roman"/>
                    <a:cs typeface="Times New Roman"/>
                  </a:rPr>
                  <a:t>UNKNOWN</a:t>
                </a:r>
              </a:p>
              <a:p>
                <a:pPr algn="ctr"/>
                <a:r>
                  <a:rPr lang="en-US" sz="2000" b="1" dirty="0">
                    <a:solidFill>
                      <a:schemeClr val="accent2"/>
                    </a:solidFill>
                    <a:latin typeface="Times New Roman"/>
                    <a:cs typeface="Times New Roman"/>
                  </a:rPr>
                  <a:t>DOMAIN</a:t>
                </a:r>
              </a:p>
            </p:txBody>
          </p:sp>
          <p:sp>
            <p:nvSpPr>
              <p:cNvPr id="19" name="Right Arrow 107"/>
              <p:cNvSpPr/>
              <p:nvPr/>
            </p:nvSpPr>
            <p:spPr>
              <a:xfrm>
                <a:off x="3095323" y="10358277"/>
                <a:ext cx="3797043" cy="541035"/>
              </a:xfrm>
              <a:prstGeom prst="rightArrow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/>
                  <a:cs typeface="Times New Roman"/>
                </a:endParaRPr>
              </a:p>
            </p:txBody>
          </p:sp>
          <p:cxnSp>
            <p:nvCxnSpPr>
              <p:cNvPr id="20" name="Straight Connector 108"/>
              <p:cNvCxnSpPr/>
              <p:nvPr/>
            </p:nvCxnSpPr>
            <p:spPr>
              <a:xfrm flipV="1">
                <a:off x="1245057" y="9701826"/>
                <a:ext cx="5136012" cy="2772874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109"/>
              <p:cNvCxnSpPr/>
              <p:nvPr/>
            </p:nvCxnSpPr>
            <p:spPr>
              <a:xfrm>
                <a:off x="1214708" y="12474700"/>
                <a:ext cx="1" cy="1630681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111"/>
              <p:cNvCxnSpPr/>
              <p:nvPr/>
            </p:nvCxnSpPr>
            <p:spPr>
              <a:xfrm>
                <a:off x="6381070" y="9701826"/>
                <a:ext cx="2377440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112"/>
              <p:cNvCxnSpPr/>
              <p:nvPr/>
            </p:nvCxnSpPr>
            <p:spPr>
              <a:xfrm>
                <a:off x="8758510" y="9665733"/>
                <a:ext cx="0" cy="4439648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113"/>
              <p:cNvCxnSpPr/>
              <p:nvPr/>
            </p:nvCxnSpPr>
            <p:spPr>
              <a:xfrm>
                <a:off x="1214709" y="14105381"/>
                <a:ext cx="7543801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5" name="TextBox 116"/>
              <p:cNvSpPr txBox="1"/>
              <p:nvPr/>
            </p:nvSpPr>
            <p:spPr>
              <a:xfrm>
                <a:off x="4612765" y="10021102"/>
                <a:ext cx="338964" cy="519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latin typeface="Times New Roman"/>
                    <a:cs typeface="Times New Roman"/>
                  </a:rPr>
                  <a:t>D</a:t>
                </a:r>
              </a:p>
            </p:txBody>
          </p:sp>
          <p:sp>
            <p:nvSpPr>
              <p:cNvPr id="26" name="TextBox 120"/>
              <p:cNvSpPr txBox="1"/>
              <p:nvPr/>
            </p:nvSpPr>
            <p:spPr>
              <a:xfrm>
                <a:off x="1873468" y="11497270"/>
                <a:ext cx="338964" cy="519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latin typeface="Times New Roman"/>
                    <a:cs typeface="Times New Roman"/>
                  </a:rPr>
                  <a:t>D</a:t>
                </a:r>
              </a:p>
            </p:txBody>
          </p:sp>
          <p:sp>
            <p:nvSpPr>
              <p:cNvPr id="27" name="TextBox 121"/>
              <p:cNvSpPr txBox="1"/>
              <p:nvPr/>
            </p:nvSpPr>
            <p:spPr>
              <a:xfrm>
                <a:off x="7779797" y="11497270"/>
                <a:ext cx="338964" cy="519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latin typeface="Times New Roman"/>
                    <a:cs typeface="Times New Roman"/>
                  </a:rPr>
                  <a:t>D</a:t>
                </a:r>
              </a:p>
            </p:txBody>
          </p:sp>
          <p:sp>
            <p:nvSpPr>
              <p:cNvPr id="29" name="Down Arrow 123"/>
              <p:cNvSpPr/>
              <p:nvPr/>
            </p:nvSpPr>
            <p:spPr>
              <a:xfrm>
                <a:off x="2093502" y="11221331"/>
                <a:ext cx="372226" cy="1253368"/>
              </a:xfrm>
              <a:prstGeom prst="downArrow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/>
                  <a:cs typeface="Times New Roman"/>
                </a:endParaRPr>
              </a:p>
            </p:txBody>
          </p:sp>
          <p:sp>
            <p:nvSpPr>
              <p:cNvPr id="30" name="Down Arrow 124"/>
              <p:cNvSpPr/>
              <p:nvPr/>
            </p:nvSpPr>
            <p:spPr>
              <a:xfrm>
                <a:off x="7534996" y="11214759"/>
                <a:ext cx="372226" cy="1259941"/>
              </a:xfrm>
              <a:prstGeom prst="downArrow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31" name="Down Arrow 124"/>
            <p:cNvSpPr/>
            <p:nvPr/>
          </p:nvSpPr>
          <p:spPr>
            <a:xfrm rot="5400000">
              <a:off x="5996849" y="5288393"/>
              <a:ext cx="406185" cy="905805"/>
            </a:xfrm>
            <a:prstGeom prst="down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32" name="Rounded Rectangle 104"/>
            <p:cNvSpPr/>
            <p:nvPr/>
          </p:nvSpPr>
          <p:spPr>
            <a:xfrm>
              <a:off x="730616" y="5261355"/>
              <a:ext cx="1778772" cy="102957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BASE STATION 2</a:t>
              </a:r>
              <a:r>
                <a:rPr lang="en-US" sz="2000" b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d</a:t>
              </a:r>
              <a:r>
                <a:rPr lang="en-US" sz="2000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2</a:t>
              </a:r>
              <a:r>
                <a:rPr lang="en-US" sz="2000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b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, </a:t>
              </a:r>
              <a:r>
                <a:rPr lang="en-US" sz="2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d</a:t>
              </a:r>
              <a:r>
                <a:rPr lang="en-US" sz="2000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3</a:t>
              </a:r>
              <a:endParaRPr lang="en-US" sz="20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3" name="Rounded Rectangle 104"/>
            <p:cNvSpPr/>
            <p:nvPr/>
          </p:nvSpPr>
          <p:spPr>
            <a:xfrm>
              <a:off x="3318770" y="4902866"/>
              <a:ext cx="2428269" cy="138266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LAW</a:t>
              </a:r>
            </a:p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ENFORCEMENT</a:t>
              </a:r>
            </a:p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STATION </a:t>
              </a:r>
            </a:p>
            <a:p>
              <a:pPr algn="ctr"/>
              <a:r>
                <a:rPr lang="en-US" altLang="zh-CN" sz="2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d</a:t>
              </a:r>
              <a:r>
                <a:rPr lang="en-US" altLang="zh-CN" sz="2000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r>
                <a:rPr lang="en-US" altLang="zh-CN" sz="2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d</a:t>
              </a:r>
              <a:r>
                <a:rPr lang="en-US" altLang="zh-CN" sz="2000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2</a:t>
              </a:r>
              <a:r>
                <a:rPr lang="en-US" altLang="zh-CN" sz="2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d</a:t>
              </a:r>
              <a:r>
                <a:rPr lang="en-US" altLang="zh-CN" sz="2000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3</a:t>
              </a:r>
              <a:r>
                <a:rPr lang="en-US" altLang="zh-CN" sz="2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d</a:t>
              </a:r>
              <a:r>
                <a:rPr lang="en-US" altLang="zh-CN" sz="2000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4</a:t>
              </a:r>
              <a:endParaRPr lang="en-US" sz="20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4" name="TextBox 121"/>
            <p:cNvSpPr txBox="1"/>
            <p:nvPr/>
          </p:nvSpPr>
          <p:spPr>
            <a:xfrm>
              <a:off x="6094902" y="5255960"/>
              <a:ext cx="3698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Times New Roman"/>
                  <a:cs typeface="Times New Roman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1203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53216" y="96679"/>
            <a:ext cx="8229600" cy="73364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/>
                <a:cs typeface="Impact"/>
              </a:rPr>
              <a:t>Objectives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6-th Intl. Workshop on DNCMS’15 </a:t>
            </a:r>
            <a:endParaRPr lang="en-US" dirty="0"/>
          </a:p>
        </p:txBody>
      </p:sp>
      <p:sp>
        <p:nvSpPr>
          <p:cNvPr id="12" name="幻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/>
            <a:fld id="{AB80C8F5-D920-BB4B-933F-7F3EB43C8215}" type="slidenum">
              <a:rPr lang="en-US" smtClean="0"/>
              <a:pPr algn="l"/>
              <a:t>7</a:t>
            </a:fld>
            <a:endParaRPr lang="en-US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53216" y="749991"/>
            <a:ext cx="8499560" cy="582191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Develop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mechanism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privacy-preserving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dissemination in V2V and V2I systems,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such that: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1.1. Each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 is only able to access data items for which it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   			authorized 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1.2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Vehicle manufacturers, law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enforcement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drivers are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able	          		to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 access control policies for vehicle’s data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items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1.3.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Secure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dissemination in untrusted V2V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V2I 	           		environments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provided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1.4. Message authenticity and integrity is provided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Analyze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existing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regulations for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security policies in V2V and V2I systems 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U.S. and in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Develop a framework for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detecting whether human face is present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video data captured by vehicle's camera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Face detection result is used in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policies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522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53216" y="96679"/>
            <a:ext cx="8229600" cy="73364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/>
                <a:cs typeface="Impact"/>
              </a:rPr>
              <a:t>Related Work 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53216" y="865633"/>
            <a:ext cx="8347160" cy="52914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 smtClean="0">
              <a:latin typeface="Arial"/>
              <a:cs typeface="Arial"/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6-th Intl. Workshop on DNCMS’15 </a:t>
            </a:r>
            <a:endParaRPr lang="en-US" dirty="0"/>
          </a:p>
        </p:txBody>
      </p:sp>
      <p:sp>
        <p:nvSpPr>
          <p:cNvPr id="12" name="幻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/>
            <a:fld id="{AB80C8F5-D920-BB4B-933F-7F3EB43C8215}" type="slidenum">
              <a:rPr lang="en-US" smtClean="0"/>
              <a:pPr algn="l"/>
              <a:t>8</a:t>
            </a:fld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53216" y="927177"/>
            <a:ext cx="8347160" cy="52914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 "Vehicle-to-Vehicle Communications: Readiness of V2V Technology for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[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3] by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Highway Traffic Safety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Administration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=&gt; What policy should V2V system contain in order to 	minimize the likelihood of 	unauthorized access to insider 	information that could impose risks to privacy, e.g. 	facilitate tracking ?</a:t>
            </a:r>
          </a:p>
          <a:p>
            <a:pPr>
              <a:buFont typeface="Wingdings" charset="2"/>
              <a:buChar char="Ø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EVITA</a:t>
            </a:r>
            <a:r>
              <a:rPr lang="en-US" altLang="zh-CN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[4] project (developed in EU): </a:t>
            </a:r>
          </a:p>
          <a:p>
            <a:pPr marL="0" indent="0"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Identified 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evaluated security requirements for 		automotive on-board networks based on a set of use cases 	and an investigation of security threat (dark-side) 	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scenarios</a:t>
            </a:r>
            <a:endParaRPr kumimoji="1" lang="en-US" altLang="zh-CN" sz="2800" baseline="30000" dirty="0"/>
          </a:p>
        </p:txBody>
      </p:sp>
    </p:spTree>
    <p:extLst>
      <p:ext uri="{BB962C8B-B14F-4D97-AF65-F5344CB8AC3E}">
        <p14:creationId xmlns:p14="http://schemas.microsoft.com/office/powerpoint/2010/main" val="3436641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53216" y="96679"/>
            <a:ext cx="8229600" cy="73364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Impact"/>
                <a:cs typeface="Impact"/>
              </a:rPr>
              <a:t>Impact of Attacks on Safety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6-th Intl. Workshop on DNCMS’15 </a:t>
            </a:r>
            <a:endParaRPr lang="en-US" dirty="0"/>
          </a:p>
        </p:txBody>
      </p:sp>
      <p:sp>
        <p:nvSpPr>
          <p:cNvPr id="12" name="幻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/>
            <a:fld id="{AB80C8F5-D920-BB4B-933F-7F3EB43C8215}" type="slidenum">
              <a:rPr lang="en-US" smtClean="0"/>
              <a:pPr algn="l"/>
              <a:t>9</a:t>
            </a:fld>
            <a:endParaRPr lang="en-US" dirty="0"/>
          </a:p>
        </p:txBody>
      </p:sp>
      <p:sp>
        <p:nvSpPr>
          <p:cNvPr id="72" name="TextBox 93"/>
          <p:cNvSpPr txBox="1"/>
          <p:nvPr/>
        </p:nvSpPr>
        <p:spPr>
          <a:xfrm>
            <a:off x="4271701" y="6920300"/>
            <a:ext cx="591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802224" rtl="0" eaLnBrk="1" latinLnBrk="0" hangingPunct="1">
              <a:defRPr sz="9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01112" algn="l" defTabSz="4802224" rtl="0" eaLnBrk="1" latinLnBrk="0" hangingPunct="1">
              <a:defRPr sz="9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02224" algn="l" defTabSz="4802224" rtl="0" eaLnBrk="1" latinLnBrk="0" hangingPunct="1">
              <a:defRPr sz="9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3337" algn="l" defTabSz="4802224" rtl="0" eaLnBrk="1" latinLnBrk="0" hangingPunct="1">
              <a:defRPr sz="9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4449" algn="l" defTabSz="4802224" rtl="0" eaLnBrk="1" latinLnBrk="0" hangingPunct="1">
              <a:defRPr sz="9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05560" algn="l" defTabSz="4802224" rtl="0" eaLnBrk="1" latinLnBrk="0" hangingPunct="1">
              <a:defRPr sz="9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6672" algn="l" defTabSz="4802224" rtl="0" eaLnBrk="1" latinLnBrk="0" hangingPunct="1">
              <a:defRPr sz="9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807785" algn="l" defTabSz="4802224" rtl="0" eaLnBrk="1" latinLnBrk="0" hangingPunct="1">
              <a:defRPr sz="9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8897" algn="l" defTabSz="4802224" rtl="0" eaLnBrk="1" latinLnBrk="0" hangingPunct="1">
              <a:defRPr sz="9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ffmpeg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7199" y="845599"/>
            <a:ext cx="8827911" cy="5786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altLang="zh-CN" sz="2400" dirty="0" smtClean="0">
                <a:latin typeface="Times New Roman"/>
                <a:cs typeface="Times New Roman"/>
              </a:rPr>
              <a:t>Threats </a:t>
            </a:r>
            <a:endParaRPr lang="en-US" altLang="zh-CN" sz="2400" dirty="0">
              <a:latin typeface="Times New Roman"/>
              <a:cs typeface="Times New Roman"/>
            </a:endParaRPr>
          </a:p>
          <a:p>
            <a:pPr marL="742950" lvl="1" indent="-285750">
              <a:buFont typeface="Arial"/>
              <a:buChar char="•"/>
            </a:pPr>
            <a:r>
              <a:rPr lang="en-US" altLang="zh-CN" sz="2200" dirty="0" smtClean="0">
                <a:latin typeface="Times New Roman"/>
                <a:cs typeface="Times New Roman"/>
              </a:rPr>
              <a:t>Denial of Service Attack </a:t>
            </a:r>
          </a:p>
          <a:p>
            <a:pPr marL="742950" lvl="1" indent="-285750">
              <a:buFont typeface="Arial"/>
              <a:buChar char="•"/>
            </a:pPr>
            <a:r>
              <a:rPr lang="en-US" altLang="zh-CN" sz="2200" dirty="0" smtClean="0">
                <a:latin typeface="Times New Roman"/>
                <a:cs typeface="Times New Roman"/>
              </a:rPr>
              <a:t>Masquerade Attack </a:t>
            </a:r>
          </a:p>
          <a:p>
            <a:pPr marL="742950" lvl="1" indent="-285750">
              <a:buFont typeface="Arial"/>
              <a:buChar char="•"/>
            </a:pPr>
            <a:r>
              <a:rPr lang="en-US" altLang="zh-CN" sz="2200" dirty="0" smtClean="0">
                <a:latin typeface="Times New Roman"/>
                <a:cs typeface="Times New Roman"/>
              </a:rPr>
              <a:t>Malware Attack </a:t>
            </a:r>
          </a:p>
          <a:p>
            <a:pPr marL="742950" lvl="1" indent="-285750">
              <a:buFont typeface="Arial"/>
              <a:buChar char="•"/>
            </a:pPr>
            <a:r>
              <a:rPr lang="en-US" altLang="zh-CN" sz="2200" dirty="0" smtClean="0">
                <a:latin typeface="Times New Roman"/>
                <a:cs typeface="Times New Roman"/>
              </a:rPr>
              <a:t>Message Tampering </a:t>
            </a:r>
          </a:p>
          <a:p>
            <a:pPr marL="742950" lvl="1" indent="-285750">
              <a:buFont typeface="Arial"/>
              <a:buChar char="•"/>
            </a:pPr>
            <a:endParaRPr lang="en-US" altLang="zh-CN" sz="1000" dirty="0" smtClean="0">
              <a:latin typeface="Times New Roman"/>
              <a:cs typeface="Times New Roman"/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altLang="zh-CN" sz="2400" dirty="0" smtClean="0">
                <a:latin typeface="Times New Roman"/>
                <a:cs typeface="Times New Roman"/>
              </a:rPr>
              <a:t>Mitigation Schemes </a:t>
            </a:r>
          </a:p>
          <a:p>
            <a:pPr marL="742950" lvl="2" indent="-285750">
              <a:buFont typeface="Arial"/>
              <a:buChar char="•"/>
            </a:pPr>
            <a:r>
              <a:rPr lang="en-US" altLang="zh-CN" sz="2200" dirty="0" smtClean="0">
                <a:latin typeface="Times New Roman"/>
                <a:cs typeface="Times New Roman"/>
              </a:rPr>
              <a:t>Active </a:t>
            </a:r>
            <a:r>
              <a:rPr lang="en-US" altLang="zh-CN" sz="2200" dirty="0">
                <a:latin typeface="Times New Roman"/>
                <a:cs typeface="Times New Roman"/>
              </a:rPr>
              <a:t>Bundle </a:t>
            </a:r>
            <a:endParaRPr lang="en-US" altLang="zh-CN" sz="2200" dirty="0">
              <a:latin typeface="Times New Roman"/>
              <a:cs typeface="Times New Roman"/>
            </a:endParaRPr>
          </a:p>
          <a:p>
            <a:pPr marL="742950" lvl="1" indent="-285750" fontAlgn="auto">
              <a:buFont typeface="Arial"/>
              <a:buChar char="•"/>
            </a:pPr>
            <a:r>
              <a:rPr lang="en-US" altLang="zh-CN" sz="2200" dirty="0">
                <a:latin typeface="Times New Roman"/>
                <a:cs typeface="Times New Roman"/>
              </a:rPr>
              <a:t>Digital signature </a:t>
            </a:r>
          </a:p>
          <a:p>
            <a:pPr marL="742950" lvl="1" indent="-285750" fontAlgn="auto">
              <a:buFont typeface="Arial"/>
              <a:buChar char="•"/>
            </a:pPr>
            <a:r>
              <a:rPr lang="en-US" altLang="zh-CN" sz="2200" dirty="0">
                <a:latin typeface="Times New Roman"/>
                <a:cs typeface="Times New Roman"/>
              </a:rPr>
              <a:t>HMAC </a:t>
            </a:r>
          </a:p>
          <a:p>
            <a:pPr marL="742950" lvl="1" indent="-285750" fontAlgn="auto">
              <a:buFont typeface="Arial"/>
              <a:buChar char="•"/>
            </a:pPr>
            <a:r>
              <a:rPr lang="en-US" altLang="zh-CN" sz="2200" dirty="0">
                <a:latin typeface="Times New Roman"/>
                <a:cs typeface="Times New Roman"/>
              </a:rPr>
              <a:t>Checksums </a:t>
            </a:r>
            <a:endParaRPr lang="en-US" altLang="zh-CN" sz="2200" dirty="0" smtClean="0">
              <a:latin typeface="Times New Roman"/>
              <a:cs typeface="Times New Roman"/>
            </a:endParaRPr>
          </a:p>
          <a:p>
            <a:pPr marL="742950" lvl="1" indent="-285750" fontAlgn="auto">
              <a:buFont typeface="Arial"/>
              <a:buChar char="•"/>
            </a:pPr>
            <a:endParaRPr lang="en-US" altLang="zh-CN" sz="1000" dirty="0">
              <a:latin typeface="Times New Roman"/>
              <a:cs typeface="Times New Roman"/>
            </a:endParaRPr>
          </a:p>
          <a:p>
            <a:pPr marL="285750" indent="-285750" fontAlgn="auto">
              <a:buFont typeface="Wingdings" charset="2"/>
              <a:buChar char="Ø"/>
            </a:pPr>
            <a:r>
              <a:rPr lang="en-US" altLang="zh-CN" sz="2400" dirty="0" smtClean="0">
                <a:latin typeface="Times New Roman"/>
                <a:cs typeface="Times New Roman"/>
              </a:rPr>
              <a:t>Cost of Deployment </a:t>
            </a:r>
          </a:p>
          <a:p>
            <a:pPr marL="742950" lvl="1" indent="-285750" fontAlgn="auto">
              <a:buFont typeface="Arial"/>
              <a:buChar char="•"/>
            </a:pPr>
            <a:r>
              <a:rPr lang="en-US" altLang="zh-CN" sz="2400" dirty="0" smtClean="0">
                <a:latin typeface="Times New Roman"/>
                <a:cs typeface="Times New Roman"/>
              </a:rPr>
              <a:t>Detection </a:t>
            </a:r>
            <a:r>
              <a:rPr lang="en-US" altLang="zh-CN" sz="2400" dirty="0" smtClean="0">
                <a:latin typeface="Times New Roman"/>
                <a:cs typeface="Times New Roman"/>
              </a:rPr>
              <a:t>and m</a:t>
            </a:r>
            <a:r>
              <a:rPr lang="en-US" altLang="zh-CN" sz="2400" dirty="0" smtClean="0">
                <a:latin typeface="Times New Roman"/>
                <a:cs typeface="Times New Roman"/>
              </a:rPr>
              <a:t>itigation of attack require the following costs:</a:t>
            </a:r>
          </a:p>
          <a:p>
            <a:pPr marL="1200150" lvl="2" indent="-285750">
              <a:buFont typeface="Symbol" charset="2"/>
              <a:buChar char="-"/>
            </a:pPr>
            <a:r>
              <a:rPr lang="en-US" altLang="zh-CN" sz="2200" dirty="0" smtClean="0">
                <a:latin typeface="Times New Roman"/>
                <a:cs typeface="Times New Roman"/>
              </a:rPr>
              <a:t>Performance overhead</a:t>
            </a:r>
          </a:p>
          <a:p>
            <a:pPr marL="1200150" lvl="2" indent="-285750">
              <a:buFont typeface="Symbol" charset="2"/>
              <a:buChar char="-"/>
            </a:pPr>
            <a:r>
              <a:rPr lang="en-US" altLang="zh-CN" sz="2200" dirty="0">
                <a:latin typeface="Times New Roman"/>
                <a:cs typeface="Times New Roman"/>
              </a:rPr>
              <a:t>M</a:t>
            </a:r>
            <a:r>
              <a:rPr lang="en-US" altLang="zh-CN" sz="2200" dirty="0" smtClean="0">
                <a:latin typeface="Times New Roman"/>
                <a:cs typeface="Times New Roman"/>
              </a:rPr>
              <a:t>emory overhead </a:t>
            </a:r>
          </a:p>
          <a:p>
            <a:pPr marL="1200150" lvl="2" indent="-285750">
              <a:buFont typeface="Symbol" charset="2"/>
              <a:buChar char="-"/>
            </a:pPr>
            <a:r>
              <a:rPr lang="en-US" altLang="zh-CN" sz="2200" dirty="0" smtClean="0">
                <a:latin typeface="Times New Roman"/>
                <a:cs typeface="Times New Roman"/>
              </a:rPr>
              <a:t>CPU and energy usage </a:t>
            </a:r>
          </a:p>
        </p:txBody>
      </p:sp>
    </p:spTree>
    <p:extLst>
      <p:ext uri="{BB962C8B-B14F-4D97-AF65-F5344CB8AC3E}">
        <p14:creationId xmlns:p14="http://schemas.microsoft.com/office/powerpoint/2010/main" val="621901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1216</TotalTime>
  <Words>2490</Words>
  <Application>Microsoft Macintosh PowerPoint</Application>
  <PresentationFormat>全屏显示(4:3)</PresentationFormat>
  <Paragraphs>415</Paragraphs>
  <Slides>30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1" baseType="lpstr">
      <vt:lpstr>Office Theme</vt:lpstr>
      <vt:lpstr>Secure Dissemination of Video Data in Vehicle-to-Vehicle Systems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Purdue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 TITLE SECOND LINE AND THIRD LINE</dc:title>
  <dc:creator>Purdue Marketing Communications</dc:creator>
  <cp:lastModifiedBy>Sanon</cp:lastModifiedBy>
  <cp:revision>313</cp:revision>
  <dcterms:created xsi:type="dcterms:W3CDTF">2011-09-20T15:44:26Z</dcterms:created>
  <dcterms:modified xsi:type="dcterms:W3CDTF">2015-09-25T20:37:44Z</dcterms:modified>
</cp:coreProperties>
</file>