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44" r:id="rId1"/>
  </p:sldMasterIdLst>
  <p:sldIdLst>
    <p:sldId id="256" r:id="rId2"/>
    <p:sldId id="270" r:id="rId3"/>
    <p:sldId id="258" r:id="rId4"/>
    <p:sldId id="259" r:id="rId5"/>
    <p:sldId id="260" r:id="rId6"/>
    <p:sldId id="261" r:id="rId7"/>
    <p:sldId id="257" r:id="rId8"/>
    <p:sldId id="262" r:id="rId9"/>
    <p:sldId id="274" r:id="rId10"/>
    <p:sldId id="273" r:id="rId11"/>
    <p:sldId id="275" r:id="rId12"/>
    <p:sldId id="276" r:id="rId13"/>
    <p:sldId id="277" r:id="rId14"/>
    <p:sldId id="263" r:id="rId15"/>
    <p:sldId id="264" r:id="rId16"/>
    <p:sldId id="265" r:id="rId17"/>
    <p:sldId id="266" r:id="rId18"/>
    <p:sldId id="272" r:id="rId19"/>
    <p:sldId id="267" r:id="rId20"/>
    <p:sldId id="268" r:id="rId21"/>
    <p:sldId id="271" r:id="rId22"/>
    <p:sldId id="269"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8" d="100"/>
          <a:sy n="78" d="100"/>
        </p:scale>
        <p:origin x="-96" y="-8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Workbook3"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Workbook3"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Pelin:Desktop:compositionre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Macintosh%20HD:Users:Pelin:Desktop:compositionr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lineChart>
        <c:grouping val="standard"/>
        <c:varyColors val="0"/>
        <c:ser>
          <c:idx val="0"/>
          <c:order val="0"/>
          <c:tx>
            <c:v>S1</c:v>
          </c:tx>
          <c:marker>
            <c:symbol val="none"/>
          </c:marker>
          <c:val>
            <c:numRef>
              <c:f>Sheet1!$A$2:$A$15</c:f>
              <c:numCache>
                <c:formatCode>General</c:formatCode>
                <c:ptCount val="14"/>
                <c:pt idx="0">
                  <c:v>10.0</c:v>
                </c:pt>
                <c:pt idx="1">
                  <c:v>12.0</c:v>
                </c:pt>
                <c:pt idx="2">
                  <c:v>15.0</c:v>
                </c:pt>
                <c:pt idx="3">
                  <c:v>10.0</c:v>
                </c:pt>
                <c:pt idx="4">
                  <c:v>13.0</c:v>
                </c:pt>
                <c:pt idx="5">
                  <c:v>12.0</c:v>
                </c:pt>
                <c:pt idx="6">
                  <c:v>5.0</c:v>
                </c:pt>
                <c:pt idx="7">
                  <c:v>7.0</c:v>
                </c:pt>
                <c:pt idx="8">
                  <c:v>10.0</c:v>
                </c:pt>
                <c:pt idx="9">
                  <c:v>14.0</c:v>
                </c:pt>
                <c:pt idx="10">
                  <c:v>100.0</c:v>
                </c:pt>
                <c:pt idx="11">
                  <c:v>104.0</c:v>
                </c:pt>
                <c:pt idx="12">
                  <c:v>108.0</c:v>
                </c:pt>
                <c:pt idx="13">
                  <c:v>120.0</c:v>
                </c:pt>
              </c:numCache>
            </c:numRef>
          </c:val>
          <c:smooth val="0"/>
        </c:ser>
        <c:ser>
          <c:idx val="1"/>
          <c:order val="1"/>
          <c:tx>
            <c:v>S2</c:v>
          </c:tx>
          <c:marker>
            <c:symbol val="none"/>
          </c:marker>
          <c:val>
            <c:numRef>
              <c:f>Sheet1!$B$2:$B$15</c:f>
              <c:numCache>
                <c:formatCode>General</c:formatCode>
                <c:ptCount val="14"/>
                <c:pt idx="0">
                  <c:v>8.0</c:v>
                </c:pt>
                <c:pt idx="1">
                  <c:v>10.0</c:v>
                </c:pt>
                <c:pt idx="2">
                  <c:v>13.0</c:v>
                </c:pt>
                <c:pt idx="3">
                  <c:v>8.0</c:v>
                </c:pt>
                <c:pt idx="4">
                  <c:v>12.0</c:v>
                </c:pt>
                <c:pt idx="5">
                  <c:v>14.0</c:v>
                </c:pt>
                <c:pt idx="6">
                  <c:v>17.0</c:v>
                </c:pt>
                <c:pt idx="7">
                  <c:v>12.0</c:v>
                </c:pt>
                <c:pt idx="8">
                  <c:v>15.0</c:v>
                </c:pt>
                <c:pt idx="9">
                  <c:v>14.0</c:v>
                </c:pt>
                <c:pt idx="10">
                  <c:v>7.0</c:v>
                </c:pt>
                <c:pt idx="11">
                  <c:v>9.0</c:v>
                </c:pt>
                <c:pt idx="12">
                  <c:v>12.0</c:v>
                </c:pt>
                <c:pt idx="13">
                  <c:v>16.0</c:v>
                </c:pt>
              </c:numCache>
            </c:numRef>
          </c:val>
          <c:smooth val="0"/>
        </c:ser>
        <c:ser>
          <c:idx val="2"/>
          <c:order val="2"/>
          <c:tx>
            <c:v>S3</c:v>
          </c:tx>
          <c:spPr>
            <a:ln>
              <a:solidFill>
                <a:srgbClr val="FFFF00"/>
              </a:solidFill>
            </a:ln>
          </c:spPr>
          <c:marker>
            <c:symbol val="none"/>
          </c:marker>
          <c:val>
            <c:numRef>
              <c:f>Sheet1!$C$2:$C$15</c:f>
              <c:numCache>
                <c:formatCode>General</c:formatCode>
                <c:ptCount val="14"/>
                <c:pt idx="0">
                  <c:v>13.0</c:v>
                </c:pt>
                <c:pt idx="1">
                  <c:v>15.0</c:v>
                </c:pt>
                <c:pt idx="2">
                  <c:v>18.0</c:v>
                </c:pt>
                <c:pt idx="3">
                  <c:v>13.0</c:v>
                </c:pt>
                <c:pt idx="4">
                  <c:v>16.0</c:v>
                </c:pt>
                <c:pt idx="5">
                  <c:v>15.0</c:v>
                </c:pt>
                <c:pt idx="6">
                  <c:v>8.0</c:v>
                </c:pt>
                <c:pt idx="7">
                  <c:v>10.0</c:v>
                </c:pt>
                <c:pt idx="8">
                  <c:v>13.0</c:v>
                </c:pt>
                <c:pt idx="9">
                  <c:v>17.0</c:v>
                </c:pt>
                <c:pt idx="10">
                  <c:v>13.0</c:v>
                </c:pt>
                <c:pt idx="11">
                  <c:v>7.0</c:v>
                </c:pt>
                <c:pt idx="12">
                  <c:v>10.0</c:v>
                </c:pt>
                <c:pt idx="13">
                  <c:v>11.0</c:v>
                </c:pt>
              </c:numCache>
            </c:numRef>
          </c:val>
          <c:smooth val="0"/>
        </c:ser>
        <c:dLbls>
          <c:showLegendKey val="0"/>
          <c:showVal val="0"/>
          <c:showCatName val="0"/>
          <c:showSerName val="0"/>
          <c:showPercent val="0"/>
          <c:showBubbleSize val="0"/>
        </c:dLbls>
        <c:marker val="1"/>
        <c:smooth val="0"/>
        <c:axId val="-2144808264"/>
        <c:axId val="-2144568536"/>
      </c:lineChart>
      <c:catAx>
        <c:axId val="-2144808264"/>
        <c:scaling>
          <c:orientation val="minMax"/>
        </c:scaling>
        <c:delete val="1"/>
        <c:axPos val="b"/>
        <c:title>
          <c:tx>
            <c:rich>
              <a:bodyPr/>
              <a:lstStyle/>
              <a:p>
                <a:pPr>
                  <a:defRPr sz="1400"/>
                </a:pPr>
                <a:r>
                  <a:rPr lang="en-US" sz="1400"/>
                  <a:t>time (--&gt;)</a:t>
                </a:r>
              </a:p>
            </c:rich>
          </c:tx>
          <c:layout/>
          <c:overlay val="0"/>
        </c:title>
        <c:majorTickMark val="out"/>
        <c:minorTickMark val="none"/>
        <c:tickLblPos val="nextTo"/>
        <c:crossAx val="-2144568536"/>
        <c:crosses val="autoZero"/>
        <c:auto val="1"/>
        <c:lblAlgn val="ctr"/>
        <c:lblOffset val="100"/>
        <c:noMultiLvlLbl val="0"/>
      </c:catAx>
      <c:valAx>
        <c:axId val="-2144568536"/>
        <c:scaling>
          <c:orientation val="minMax"/>
        </c:scaling>
        <c:delete val="0"/>
        <c:axPos val="l"/>
        <c:majorGridlines/>
        <c:title>
          <c:tx>
            <c:rich>
              <a:bodyPr rot="-5400000" vert="horz"/>
              <a:lstStyle/>
              <a:p>
                <a:pPr>
                  <a:defRPr sz="1400"/>
                </a:pPr>
                <a:r>
                  <a:rPr lang="en-US" sz="1400"/>
                  <a:t># of authentication</a:t>
                </a:r>
                <a:r>
                  <a:rPr lang="en-US" sz="1400" baseline="0"/>
                  <a:t> failures</a:t>
                </a:r>
                <a:endParaRPr lang="en-US" sz="1400"/>
              </a:p>
            </c:rich>
          </c:tx>
          <c:layout/>
          <c:overlay val="0"/>
        </c:title>
        <c:numFmt formatCode="General" sourceLinked="1"/>
        <c:majorTickMark val="out"/>
        <c:minorTickMark val="none"/>
        <c:tickLblPos val="nextTo"/>
        <c:txPr>
          <a:bodyPr/>
          <a:lstStyle/>
          <a:p>
            <a:pPr>
              <a:defRPr sz="1200"/>
            </a:pPr>
            <a:endParaRPr lang="en-US"/>
          </a:p>
        </c:txPr>
        <c:crossAx val="-2144808264"/>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lineChart>
        <c:grouping val="standard"/>
        <c:varyColors val="0"/>
        <c:ser>
          <c:idx val="0"/>
          <c:order val="0"/>
          <c:tx>
            <c:v>S1</c:v>
          </c:tx>
          <c:marker>
            <c:symbol val="none"/>
          </c:marker>
          <c:val>
            <c:numRef>
              <c:f>Sheet1!$A$21:$A$32</c:f>
              <c:numCache>
                <c:formatCode>General</c:formatCode>
                <c:ptCount val="12"/>
                <c:pt idx="0">
                  <c:v>10.0</c:v>
                </c:pt>
                <c:pt idx="1">
                  <c:v>11.0</c:v>
                </c:pt>
                <c:pt idx="2">
                  <c:v>12.0</c:v>
                </c:pt>
                <c:pt idx="3">
                  <c:v>10.0</c:v>
                </c:pt>
                <c:pt idx="4">
                  <c:v>11.0</c:v>
                </c:pt>
                <c:pt idx="5">
                  <c:v>12.0</c:v>
                </c:pt>
                <c:pt idx="6">
                  <c:v>10.0</c:v>
                </c:pt>
                <c:pt idx="7">
                  <c:v>11.0</c:v>
                </c:pt>
                <c:pt idx="8">
                  <c:v>40.0</c:v>
                </c:pt>
                <c:pt idx="9">
                  <c:v>41.0</c:v>
                </c:pt>
                <c:pt idx="10">
                  <c:v>42.0</c:v>
                </c:pt>
                <c:pt idx="11">
                  <c:v>43.0</c:v>
                </c:pt>
              </c:numCache>
            </c:numRef>
          </c:val>
          <c:smooth val="0"/>
        </c:ser>
        <c:ser>
          <c:idx val="1"/>
          <c:order val="1"/>
          <c:tx>
            <c:v>S2</c:v>
          </c:tx>
          <c:marker>
            <c:symbol val="none"/>
          </c:marker>
          <c:val>
            <c:numRef>
              <c:f>Sheet1!$B$21:$B$32</c:f>
              <c:numCache>
                <c:formatCode>General</c:formatCode>
                <c:ptCount val="12"/>
                <c:pt idx="0">
                  <c:v>5.0</c:v>
                </c:pt>
                <c:pt idx="1">
                  <c:v>4.0</c:v>
                </c:pt>
                <c:pt idx="2">
                  <c:v>5.0</c:v>
                </c:pt>
                <c:pt idx="3">
                  <c:v>4.0</c:v>
                </c:pt>
                <c:pt idx="4">
                  <c:v>10.0</c:v>
                </c:pt>
                <c:pt idx="5">
                  <c:v>8.0</c:v>
                </c:pt>
                <c:pt idx="6">
                  <c:v>9.0</c:v>
                </c:pt>
                <c:pt idx="7">
                  <c:v>8.0</c:v>
                </c:pt>
                <c:pt idx="8">
                  <c:v>50.0</c:v>
                </c:pt>
                <c:pt idx="9">
                  <c:v>51.0</c:v>
                </c:pt>
                <c:pt idx="10">
                  <c:v>52.0</c:v>
                </c:pt>
                <c:pt idx="11">
                  <c:v>52.0</c:v>
                </c:pt>
              </c:numCache>
            </c:numRef>
          </c:val>
          <c:smooth val="0"/>
        </c:ser>
        <c:ser>
          <c:idx val="2"/>
          <c:order val="2"/>
          <c:tx>
            <c:v>S3</c:v>
          </c:tx>
          <c:spPr>
            <a:ln>
              <a:solidFill>
                <a:srgbClr val="FFFF00"/>
              </a:solidFill>
            </a:ln>
          </c:spPr>
          <c:marker>
            <c:symbol val="none"/>
          </c:marker>
          <c:val>
            <c:numRef>
              <c:f>Sheet1!$C$21:$C$32</c:f>
              <c:numCache>
                <c:formatCode>General</c:formatCode>
                <c:ptCount val="12"/>
                <c:pt idx="0">
                  <c:v>20.0</c:v>
                </c:pt>
                <c:pt idx="1">
                  <c:v>20.0</c:v>
                </c:pt>
                <c:pt idx="2">
                  <c:v>21.0</c:v>
                </c:pt>
                <c:pt idx="3">
                  <c:v>22.0</c:v>
                </c:pt>
                <c:pt idx="4">
                  <c:v>25.0</c:v>
                </c:pt>
                <c:pt idx="5">
                  <c:v>23.0</c:v>
                </c:pt>
                <c:pt idx="6">
                  <c:v>25.0</c:v>
                </c:pt>
                <c:pt idx="7">
                  <c:v>26.0</c:v>
                </c:pt>
                <c:pt idx="8">
                  <c:v>24.0</c:v>
                </c:pt>
                <c:pt idx="9">
                  <c:v>0.0</c:v>
                </c:pt>
                <c:pt idx="10">
                  <c:v>0.0</c:v>
                </c:pt>
                <c:pt idx="11">
                  <c:v>0.0</c:v>
                </c:pt>
              </c:numCache>
            </c:numRef>
          </c:val>
          <c:smooth val="0"/>
        </c:ser>
        <c:dLbls>
          <c:showLegendKey val="0"/>
          <c:showVal val="0"/>
          <c:showCatName val="0"/>
          <c:showSerName val="0"/>
          <c:showPercent val="0"/>
          <c:showBubbleSize val="0"/>
        </c:dLbls>
        <c:marker val="1"/>
        <c:smooth val="0"/>
        <c:axId val="2135255512"/>
        <c:axId val="2135922248"/>
      </c:lineChart>
      <c:catAx>
        <c:axId val="2135255512"/>
        <c:scaling>
          <c:orientation val="minMax"/>
        </c:scaling>
        <c:delete val="1"/>
        <c:axPos val="b"/>
        <c:title>
          <c:tx>
            <c:rich>
              <a:bodyPr/>
              <a:lstStyle/>
              <a:p>
                <a:pPr>
                  <a:defRPr sz="1400"/>
                </a:pPr>
                <a:r>
                  <a:rPr lang="en-US" sz="1400"/>
                  <a:t>time (--&gt;)</a:t>
                </a:r>
              </a:p>
            </c:rich>
          </c:tx>
          <c:layout/>
          <c:overlay val="0"/>
        </c:title>
        <c:majorTickMark val="out"/>
        <c:minorTickMark val="none"/>
        <c:tickLblPos val="nextTo"/>
        <c:crossAx val="2135922248"/>
        <c:crosses val="autoZero"/>
        <c:auto val="1"/>
        <c:lblAlgn val="ctr"/>
        <c:lblOffset val="100"/>
        <c:noMultiLvlLbl val="0"/>
      </c:catAx>
      <c:valAx>
        <c:axId val="2135922248"/>
        <c:scaling>
          <c:orientation val="minMax"/>
        </c:scaling>
        <c:delete val="0"/>
        <c:axPos val="l"/>
        <c:majorGridlines/>
        <c:title>
          <c:tx>
            <c:rich>
              <a:bodyPr rot="-5400000" vert="horz"/>
              <a:lstStyle/>
              <a:p>
                <a:pPr>
                  <a:defRPr sz="1400"/>
                </a:pPr>
                <a:r>
                  <a:rPr lang="en-US" sz="1400"/>
                  <a:t>CPU usage (%)</a:t>
                </a:r>
              </a:p>
            </c:rich>
          </c:tx>
          <c:layout/>
          <c:overlay val="0"/>
        </c:title>
        <c:numFmt formatCode="General" sourceLinked="1"/>
        <c:majorTickMark val="out"/>
        <c:minorTickMark val="none"/>
        <c:tickLblPos val="nextTo"/>
        <c:txPr>
          <a:bodyPr/>
          <a:lstStyle/>
          <a:p>
            <a:pPr>
              <a:defRPr sz="1200"/>
            </a:pPr>
            <a:endParaRPr lang="en-US"/>
          </a:p>
        </c:txPr>
        <c:crossAx val="2135255512"/>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v>Worst-case</c:v>
          </c:tx>
          <c:spPr>
            <a:solidFill>
              <a:srgbClr val="FF6600"/>
            </a:solidFill>
          </c:spPr>
          <c:invertIfNegative val="0"/>
          <c:cat>
            <c:numRef>
              <c:f>Sheet1!$A$2:$A$5</c:f>
              <c:numCache>
                <c:formatCode>General</c:formatCode>
                <c:ptCount val="4"/>
                <c:pt idx="0">
                  <c:v>3.0</c:v>
                </c:pt>
                <c:pt idx="1">
                  <c:v>5.0</c:v>
                </c:pt>
                <c:pt idx="2">
                  <c:v>10.0</c:v>
                </c:pt>
                <c:pt idx="3">
                  <c:v>20.0</c:v>
                </c:pt>
              </c:numCache>
            </c:numRef>
          </c:cat>
          <c:val>
            <c:numRef>
              <c:f>Sheet1!$B$2:$B$5</c:f>
              <c:numCache>
                <c:formatCode>General</c:formatCode>
                <c:ptCount val="4"/>
                <c:pt idx="0">
                  <c:v>653.0</c:v>
                </c:pt>
                <c:pt idx="1">
                  <c:v>668.0</c:v>
                </c:pt>
                <c:pt idx="2">
                  <c:v>681.0</c:v>
                </c:pt>
                <c:pt idx="3">
                  <c:v>732.0</c:v>
                </c:pt>
              </c:numCache>
            </c:numRef>
          </c:val>
        </c:ser>
        <c:dLbls>
          <c:showLegendKey val="0"/>
          <c:showVal val="0"/>
          <c:showCatName val="0"/>
          <c:showSerName val="0"/>
          <c:showPercent val="0"/>
          <c:showBubbleSize val="0"/>
        </c:dLbls>
        <c:gapWidth val="150"/>
        <c:axId val="-2144117880"/>
        <c:axId val="-2144120504"/>
      </c:barChart>
      <c:catAx>
        <c:axId val="-2144117880"/>
        <c:scaling>
          <c:orientation val="minMax"/>
        </c:scaling>
        <c:delete val="0"/>
        <c:axPos val="b"/>
        <c:title>
          <c:tx>
            <c:rich>
              <a:bodyPr/>
              <a:lstStyle/>
              <a:p>
                <a:pPr>
                  <a:defRPr sz="1400"/>
                </a:pPr>
                <a:r>
                  <a:rPr lang="en-US" sz="1400"/>
                  <a:t>number of</a:t>
                </a:r>
                <a:r>
                  <a:rPr lang="en-US" sz="1400" baseline="0"/>
                  <a:t> service categories</a:t>
                </a:r>
              </a:p>
            </c:rich>
          </c:tx>
          <c:layout/>
          <c:overlay val="0"/>
        </c:title>
        <c:numFmt formatCode="General" sourceLinked="1"/>
        <c:majorTickMark val="out"/>
        <c:minorTickMark val="none"/>
        <c:tickLblPos val="nextTo"/>
        <c:crossAx val="-2144120504"/>
        <c:crosses val="autoZero"/>
        <c:auto val="1"/>
        <c:lblAlgn val="ctr"/>
        <c:lblOffset val="100"/>
        <c:noMultiLvlLbl val="0"/>
      </c:catAx>
      <c:valAx>
        <c:axId val="-2144120504"/>
        <c:scaling>
          <c:orientation val="minMax"/>
          <c:min val="0.0"/>
        </c:scaling>
        <c:delete val="0"/>
        <c:axPos val="l"/>
        <c:majorGridlines/>
        <c:title>
          <c:tx>
            <c:rich>
              <a:bodyPr rot="-5400000" vert="horz"/>
              <a:lstStyle/>
              <a:p>
                <a:pPr>
                  <a:defRPr sz="1400"/>
                </a:pPr>
                <a:r>
                  <a:rPr lang="en-US" sz="1400"/>
                  <a:t>Composition time (ms)</a:t>
                </a:r>
              </a:p>
            </c:rich>
          </c:tx>
          <c:layout/>
          <c:overlay val="0"/>
        </c:title>
        <c:numFmt formatCode="General" sourceLinked="1"/>
        <c:majorTickMark val="out"/>
        <c:minorTickMark val="none"/>
        <c:tickLblPos val="nextTo"/>
        <c:crossAx val="-2144117880"/>
        <c:crosses val="autoZero"/>
        <c:crossBetween val="between"/>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spPr>
            <a:solidFill>
              <a:srgbClr val="FF6600"/>
            </a:solidFill>
          </c:spPr>
          <c:invertIfNegative val="0"/>
          <c:cat>
            <c:numRef>
              <c:f>Sheet1!$A$9:$A$12</c:f>
              <c:numCache>
                <c:formatCode>General</c:formatCode>
                <c:ptCount val="4"/>
                <c:pt idx="0">
                  <c:v>3.0</c:v>
                </c:pt>
                <c:pt idx="1">
                  <c:v>5.0</c:v>
                </c:pt>
                <c:pt idx="2">
                  <c:v>10.0</c:v>
                </c:pt>
                <c:pt idx="3">
                  <c:v>20.0</c:v>
                </c:pt>
              </c:numCache>
            </c:numRef>
          </c:cat>
          <c:val>
            <c:numRef>
              <c:f>Sheet1!$B$9:$B$12</c:f>
              <c:numCache>
                <c:formatCode>General</c:formatCode>
                <c:ptCount val="4"/>
                <c:pt idx="0">
                  <c:v>653.0</c:v>
                </c:pt>
                <c:pt idx="1">
                  <c:v>680.0</c:v>
                </c:pt>
                <c:pt idx="2">
                  <c:v>705.0</c:v>
                </c:pt>
                <c:pt idx="3">
                  <c:v>717.0</c:v>
                </c:pt>
              </c:numCache>
            </c:numRef>
          </c:val>
        </c:ser>
        <c:dLbls>
          <c:showLegendKey val="0"/>
          <c:showVal val="0"/>
          <c:showCatName val="0"/>
          <c:showSerName val="0"/>
          <c:showPercent val="0"/>
          <c:showBubbleSize val="0"/>
        </c:dLbls>
        <c:gapWidth val="150"/>
        <c:axId val="2049552696"/>
        <c:axId val="-2144232104"/>
      </c:barChart>
      <c:catAx>
        <c:axId val="2049552696"/>
        <c:scaling>
          <c:orientation val="minMax"/>
        </c:scaling>
        <c:delete val="0"/>
        <c:axPos val="b"/>
        <c:title>
          <c:tx>
            <c:rich>
              <a:bodyPr/>
              <a:lstStyle/>
              <a:p>
                <a:pPr>
                  <a:defRPr sz="1400"/>
                </a:pPr>
                <a:r>
                  <a:rPr lang="en-US" sz="1400"/>
                  <a:t>number of services per category</a:t>
                </a:r>
              </a:p>
            </c:rich>
          </c:tx>
          <c:layout/>
          <c:overlay val="0"/>
        </c:title>
        <c:numFmt formatCode="General" sourceLinked="1"/>
        <c:majorTickMark val="out"/>
        <c:minorTickMark val="none"/>
        <c:tickLblPos val="nextTo"/>
        <c:crossAx val="-2144232104"/>
        <c:crosses val="autoZero"/>
        <c:auto val="1"/>
        <c:lblAlgn val="ctr"/>
        <c:lblOffset val="100"/>
        <c:noMultiLvlLbl val="0"/>
      </c:catAx>
      <c:valAx>
        <c:axId val="-2144232104"/>
        <c:scaling>
          <c:orientation val="minMax"/>
          <c:min val="0.0"/>
        </c:scaling>
        <c:delete val="0"/>
        <c:axPos val="l"/>
        <c:majorGridlines/>
        <c:title>
          <c:tx>
            <c:rich>
              <a:bodyPr rot="-5400000" vert="horz"/>
              <a:lstStyle/>
              <a:p>
                <a:pPr>
                  <a:defRPr sz="1400"/>
                </a:pPr>
                <a:r>
                  <a:rPr lang="en-US" sz="1400"/>
                  <a:t>Composition</a:t>
                </a:r>
                <a:r>
                  <a:rPr lang="en-US" sz="1400" baseline="0"/>
                  <a:t> time (ms)</a:t>
                </a:r>
                <a:endParaRPr lang="en-US" sz="1400"/>
              </a:p>
            </c:rich>
          </c:tx>
          <c:layout/>
          <c:overlay val="0"/>
        </c:title>
        <c:numFmt formatCode="General" sourceLinked="1"/>
        <c:majorTickMark val="out"/>
        <c:minorTickMark val="none"/>
        <c:tickLblPos val="nextTo"/>
        <c:crossAx val="2049552696"/>
        <c:crosses val="autoZero"/>
        <c:crossBetween val="between"/>
      </c:valAx>
    </c:plotArea>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5F8BC31-E5FF-F343-A764-BBC2902BDC13}" type="datetimeFigureOut">
              <a:rPr lang="en-US" smtClean="0"/>
              <a:t>9/26/15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F8BC31-E5FF-F343-A764-BBC2902BDC13}" type="datetimeFigureOut">
              <a:rPr lang="en-US" smtClean="0"/>
              <a:t>9/26/15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F6740C-DD17-F34E-8F9D-90B43FADB071}"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5F8BC31-E5FF-F343-A764-BBC2902BDC13}" type="datetimeFigureOut">
              <a:rPr lang="en-US" smtClean="0"/>
              <a:t>9/26/15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6740C-DD17-F34E-8F9D-90B43FADB071}"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5F8BC31-E5FF-F343-A764-BBC2902BDC13}" type="datetimeFigureOut">
              <a:rPr lang="en-US" smtClean="0"/>
              <a:t>9/26/15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6740C-DD17-F34E-8F9D-90B43FADB07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5F8BC31-E5FF-F343-A764-BBC2902BDC13}" type="datetimeFigureOut">
              <a:rPr lang="en-US" smtClean="0"/>
              <a:t>9/26/15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6740C-DD17-F34E-8F9D-90B43FADB07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5F8BC31-E5FF-F343-A764-BBC2902BDC13}" type="datetimeFigureOut">
              <a:rPr lang="en-US" smtClean="0"/>
              <a:t>9/26/15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6740C-DD17-F34E-8F9D-90B43FADB071}"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F8BC31-E5FF-F343-A764-BBC2902BDC13}" type="datetimeFigureOut">
              <a:rPr lang="en-US" smtClean="0"/>
              <a:t>9/26/15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6740C-DD17-F34E-8F9D-90B43FADB07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5F8BC31-E5FF-F343-A764-BBC2902BDC13}" type="datetimeFigureOut">
              <a:rPr lang="en-US" smtClean="0"/>
              <a:t>9/26/15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F6740C-DD17-F34E-8F9D-90B43FADB07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5F8BC31-E5FF-F343-A764-BBC2902BDC13}" type="datetimeFigureOut">
              <a:rPr lang="en-US" smtClean="0"/>
              <a:t>9/26/15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F6740C-DD17-F34E-8F9D-90B43FADB07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5F8BC31-E5FF-F343-A764-BBC2902BDC13}" type="datetimeFigureOut">
              <a:rPr lang="en-US" smtClean="0"/>
              <a:t>9/26/15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F6740C-DD17-F34E-8F9D-90B43FADB07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F8BC31-E5FF-F343-A764-BBC2902BDC13}" type="datetimeFigureOut">
              <a:rPr lang="en-US" smtClean="0"/>
              <a:t>9/26/15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F6740C-DD17-F34E-8F9D-90B43FADB07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F8BC31-E5FF-F343-A764-BBC2902BDC13}" type="datetimeFigureOut">
              <a:rPr lang="en-US" smtClean="0"/>
              <a:t>9/26/15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F6740C-DD17-F34E-8F9D-90B43FADB07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5F8BC31-E5FF-F343-A764-BBC2902BDC13}" type="datetimeFigureOut">
              <a:rPr lang="en-US" smtClean="0"/>
              <a:t>9/26/15</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AFF6740C-DD17-F34E-8F9D-90B43FADB07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945" r:id="rId1"/>
    <p:sldLayoutId id="2147483946" r:id="rId2"/>
    <p:sldLayoutId id="2147483947" r:id="rId3"/>
    <p:sldLayoutId id="2147483948" r:id="rId4"/>
    <p:sldLayoutId id="2147483949" r:id="rId5"/>
    <p:sldLayoutId id="2147483950" r:id="rId6"/>
    <p:sldLayoutId id="2147483951" r:id="rId7"/>
    <p:sldLayoutId id="2147483952" r:id="rId8"/>
    <p:sldLayoutId id="2147483953" r:id="rId9"/>
    <p:sldLayoutId id="2147483954" r:id="rId10"/>
    <p:sldLayoutId id="2147483955" r:id="rId11"/>
    <p:sldLayoutId id="2147483956"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file:///\\localhost\Users\Pelin\Desktop\Macintosh%20HD:Users:Pelin:Downloads:NGCRC-Proposal-Bhargava-Final-August19.doc!OLE_LINK2" TargetMode="External"/><Relationship Id="rId4" Type="http://schemas.openxmlformats.org/officeDocument/2006/relationships/image" Target="../media/image2.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 Id="rId3" Type="http://schemas.openxmlformats.org/officeDocument/2006/relationships/chart" Target="../charts/char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991" y="2814166"/>
            <a:ext cx="7406640" cy="1472184"/>
          </a:xfrm>
        </p:spPr>
        <p:txBody>
          <a:bodyPr>
            <a:noAutofit/>
          </a:bodyPr>
          <a:lstStyle/>
          <a:p>
            <a:pPr algn="ctr"/>
            <a:r>
              <a:rPr lang="en-US" sz="4400" dirty="0">
                <a:effectLst/>
              </a:rPr>
              <a:t>A Distributed Monitoring and Reconfiguration Approach for Adaptive Network Computing </a:t>
            </a:r>
            <a:endParaRPr lang="en-US" sz="4400" dirty="0"/>
          </a:p>
        </p:txBody>
      </p:sp>
      <p:sp>
        <p:nvSpPr>
          <p:cNvPr id="4" name="Subtitle 3"/>
          <p:cNvSpPr>
            <a:spLocks noGrp="1"/>
          </p:cNvSpPr>
          <p:nvPr>
            <p:ph type="subTitle" idx="1"/>
          </p:nvPr>
        </p:nvSpPr>
        <p:spPr>
          <a:xfrm>
            <a:off x="1075785" y="4646782"/>
            <a:ext cx="7406640" cy="1945464"/>
          </a:xfrm>
        </p:spPr>
        <p:txBody>
          <a:bodyPr>
            <a:normAutofit/>
          </a:bodyPr>
          <a:lstStyle/>
          <a:p>
            <a:pPr algn="ctr"/>
            <a:r>
              <a:rPr lang="en-US" dirty="0" smtClean="0"/>
              <a:t>Bharat Bhargava, Pelin </a:t>
            </a:r>
            <a:r>
              <a:rPr lang="en-US" dirty="0" err="1" smtClean="0"/>
              <a:t>Angin</a:t>
            </a:r>
            <a:r>
              <a:rPr lang="en-US" dirty="0" smtClean="0"/>
              <a:t>, </a:t>
            </a:r>
            <a:r>
              <a:rPr lang="en-US" dirty="0" err="1" smtClean="0"/>
              <a:t>Rohit</a:t>
            </a:r>
            <a:r>
              <a:rPr lang="en-US" dirty="0" smtClean="0"/>
              <a:t> </a:t>
            </a:r>
            <a:r>
              <a:rPr lang="en-US" dirty="0" err="1" smtClean="0"/>
              <a:t>Ranchal</a:t>
            </a:r>
            <a:endParaRPr lang="en-US" dirty="0"/>
          </a:p>
          <a:p>
            <a:pPr algn="ctr"/>
            <a:r>
              <a:rPr lang="en-US" i="1" dirty="0" smtClean="0"/>
              <a:t>Department of Computer Science, Purdue University</a:t>
            </a:r>
          </a:p>
          <a:p>
            <a:pPr algn="ctr"/>
            <a:endParaRPr lang="en-US" i="1" dirty="0" smtClean="0"/>
          </a:p>
          <a:p>
            <a:pPr algn="ctr"/>
            <a:r>
              <a:rPr lang="en-US" dirty="0" smtClean="0"/>
              <a:t>Sunil </a:t>
            </a:r>
            <a:r>
              <a:rPr lang="en-US" dirty="0" err="1" smtClean="0"/>
              <a:t>Lingayat</a:t>
            </a:r>
            <a:endParaRPr lang="en-US" baseline="30000" dirty="0" smtClean="0"/>
          </a:p>
          <a:p>
            <a:pPr algn="ctr"/>
            <a:r>
              <a:rPr lang="en-US" i="1" dirty="0" smtClean="0"/>
              <a:t>Northrop Grumman Corporation</a:t>
            </a:r>
            <a:endParaRPr lang="en-US" i="1" dirty="0"/>
          </a:p>
          <a:p>
            <a:pPr algn="ctr"/>
            <a:endParaRPr lang="en-US" baseline="30000" dirty="0" smtClean="0"/>
          </a:p>
          <a:p>
            <a:pPr algn="ctr"/>
            <a:endParaRPr lang="en-US" baseline="30000" dirty="0" smtClean="0"/>
          </a:p>
          <a:p>
            <a:pPr algn="ctr"/>
            <a:endParaRPr lang="en-US" baseline="30000" dirty="0"/>
          </a:p>
        </p:txBody>
      </p:sp>
    </p:spTree>
    <p:extLst>
      <p:ext uri="{BB962C8B-B14F-4D97-AF65-F5344CB8AC3E}">
        <p14:creationId xmlns:p14="http://schemas.microsoft.com/office/powerpoint/2010/main" val="11992859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486" y="204081"/>
            <a:ext cx="8229600" cy="1143000"/>
          </a:xfrm>
        </p:spPr>
        <p:txBody>
          <a:bodyPr>
            <a:noAutofit/>
          </a:bodyPr>
          <a:lstStyle/>
          <a:p>
            <a:r>
              <a:rPr lang="en-US" sz="3600" dirty="0" smtClean="0"/>
              <a:t>Performance and Security Parameters</a:t>
            </a:r>
            <a:endParaRPr lang="en-US" sz="3600" dirty="0"/>
          </a:p>
        </p:txBody>
      </p:sp>
      <p:graphicFrame>
        <p:nvGraphicFramePr>
          <p:cNvPr id="6" name="Object 5"/>
          <p:cNvGraphicFramePr>
            <a:graphicFrameLocks noChangeAspect="1"/>
          </p:cNvGraphicFramePr>
          <p:nvPr>
            <p:extLst>
              <p:ext uri="{D42A27DB-BD31-4B8C-83A1-F6EECF244321}">
                <p14:modId xmlns:p14="http://schemas.microsoft.com/office/powerpoint/2010/main" val="1042035609"/>
              </p:ext>
            </p:extLst>
          </p:nvPr>
        </p:nvGraphicFramePr>
        <p:xfrm>
          <a:off x="628836" y="1526497"/>
          <a:ext cx="8243090" cy="4986790"/>
        </p:xfrm>
        <a:graphic>
          <a:graphicData uri="http://schemas.openxmlformats.org/presentationml/2006/ole">
            <mc:AlternateContent xmlns:mc="http://schemas.openxmlformats.org/markup-compatibility/2006">
              <mc:Choice xmlns:v="urn:schemas-microsoft-com:vml" Requires="v">
                <p:oleObj spid="_x0000_s1046" name="Document" r:id="rId3" imgW="5626100" imgH="3403600" progId="Word.Document.12">
                  <p:link updateAutomatic="1"/>
                </p:oleObj>
              </mc:Choice>
              <mc:Fallback>
                <p:oleObj name="Document" r:id="rId3" imgW="5626100" imgH="3403600" progId="Word.Document.12">
                  <p:link updateAutomatic="1"/>
                  <p:pic>
                    <p:nvPicPr>
                      <p:cNvPr id="0" name=""/>
                      <p:cNvPicPr/>
                      <p:nvPr/>
                    </p:nvPicPr>
                    <p:blipFill>
                      <a:blip r:embed="rId4"/>
                      <a:stretch>
                        <a:fillRect/>
                      </a:stretch>
                    </p:blipFill>
                    <p:spPr>
                      <a:xfrm>
                        <a:off x="628836" y="1526497"/>
                        <a:ext cx="8243090" cy="4986790"/>
                      </a:xfrm>
                      <a:prstGeom prst="rect">
                        <a:avLst/>
                      </a:prstGeom>
                    </p:spPr>
                  </p:pic>
                </p:oleObj>
              </mc:Fallback>
            </mc:AlternateContent>
          </a:graphicData>
        </a:graphic>
      </p:graphicFrame>
    </p:spTree>
    <p:extLst>
      <p:ext uri="{BB962C8B-B14F-4D97-AF65-F5344CB8AC3E}">
        <p14:creationId xmlns:p14="http://schemas.microsoft.com/office/powerpoint/2010/main" val="4251012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44"/>
            <a:ext cx="8229600" cy="849662"/>
          </a:xfrm>
        </p:spPr>
        <p:txBody>
          <a:bodyPr/>
          <a:lstStyle/>
          <a:p>
            <a:r>
              <a:rPr lang="en-US" dirty="0" smtClean="0"/>
              <a:t>Anomaly </a:t>
            </a:r>
            <a:r>
              <a:rPr lang="en-US" dirty="0" smtClean="0"/>
              <a:t>Detection</a:t>
            </a:r>
            <a:endParaRPr lang="en-US" dirty="0"/>
          </a:p>
        </p:txBody>
      </p:sp>
      <p:sp>
        <p:nvSpPr>
          <p:cNvPr id="11" name="Slide Number Placeholder 3"/>
          <p:cNvSpPr>
            <a:spLocks noGrp="1"/>
          </p:cNvSpPr>
          <p:nvPr>
            <p:ph type="sldNum" sz="quarter" idx="11"/>
          </p:nvPr>
        </p:nvSpPr>
        <p:spPr>
          <a:xfrm>
            <a:off x="28411" y="6477000"/>
            <a:ext cx="400378" cy="297651"/>
          </a:xfrm>
        </p:spPr>
        <p:txBody>
          <a:bodyPr/>
          <a:lstStyle/>
          <a:p>
            <a:fld id="{F6EFC63E-F8D9-44BB-A462-AC735E845F95}" type="slidenum">
              <a:rPr lang="en-US" smtClean="0"/>
              <a:pPr/>
              <a:t>11</a:t>
            </a:fld>
            <a:endParaRPr lang="en-US" dirty="0"/>
          </a:p>
        </p:txBody>
      </p:sp>
      <p:graphicFrame>
        <p:nvGraphicFramePr>
          <p:cNvPr id="13" name="Chart 12"/>
          <p:cNvGraphicFramePr>
            <a:graphicFrameLocks/>
          </p:cNvGraphicFramePr>
          <p:nvPr>
            <p:extLst>
              <p:ext uri="{D42A27DB-BD31-4B8C-83A1-F6EECF244321}">
                <p14:modId xmlns:p14="http://schemas.microsoft.com/office/powerpoint/2010/main" val="2616102961"/>
              </p:ext>
            </p:extLst>
          </p:nvPr>
        </p:nvGraphicFramePr>
        <p:xfrm>
          <a:off x="592125" y="1234495"/>
          <a:ext cx="4572000"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4" name="Chart 13"/>
          <p:cNvGraphicFramePr>
            <a:graphicFrameLocks/>
          </p:cNvGraphicFramePr>
          <p:nvPr>
            <p:extLst>
              <p:ext uri="{D42A27DB-BD31-4B8C-83A1-F6EECF244321}">
                <p14:modId xmlns:p14="http://schemas.microsoft.com/office/powerpoint/2010/main" val="265584314"/>
              </p:ext>
            </p:extLst>
          </p:nvPr>
        </p:nvGraphicFramePr>
        <p:xfrm>
          <a:off x="4572000" y="3672439"/>
          <a:ext cx="4572000"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15" name="Right Brace 14"/>
          <p:cNvSpPr/>
          <p:nvPr/>
        </p:nvSpPr>
        <p:spPr>
          <a:xfrm rot="16200000">
            <a:off x="3701964" y="1061909"/>
            <a:ext cx="436769" cy="781941"/>
          </a:xfrm>
          <a:prstGeom prst="rightBrace">
            <a:avLst/>
          </a:prstGeom>
          <a:noFill/>
          <a:ln w="25400" cap="flat">
            <a:solidFill>
              <a:srgbClr val="008000"/>
            </a:solidFill>
            <a:prstDash val="solid"/>
            <a:bevel/>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endParaRPr>
          </a:p>
        </p:txBody>
      </p:sp>
      <p:sp>
        <p:nvSpPr>
          <p:cNvPr id="16" name="TextBox 15"/>
          <p:cNvSpPr txBox="1"/>
          <p:nvPr/>
        </p:nvSpPr>
        <p:spPr>
          <a:xfrm>
            <a:off x="5454514" y="2243661"/>
            <a:ext cx="3209220" cy="461663"/>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lang="en-US" sz="2400" dirty="0" smtClean="0">
                <a:solidFill>
                  <a:srgbClr val="000000"/>
                </a:solidFill>
              </a:rPr>
              <a:t>Anomaly </a:t>
            </a:r>
            <a:r>
              <a:rPr lang="en-US" sz="2400" dirty="0" smtClean="0">
                <a:solidFill>
                  <a:srgbClr val="000000"/>
                </a:solidFill>
              </a:rPr>
              <a:t>affecting </a:t>
            </a:r>
            <a:r>
              <a:rPr lang="en-US" sz="2400" dirty="0" smtClean="0">
                <a:solidFill>
                  <a:srgbClr val="000000"/>
                </a:solidFill>
              </a:rPr>
              <a:t>S1</a:t>
            </a:r>
            <a:endParaRPr lang="en-US" sz="2400" dirty="0" smtClean="0">
              <a:solidFill>
                <a:srgbClr val="000000"/>
              </a:solidFill>
            </a:endParaRPr>
          </a:p>
        </p:txBody>
      </p:sp>
      <p:sp>
        <p:nvSpPr>
          <p:cNvPr id="17" name="Right Brace 16"/>
          <p:cNvSpPr/>
          <p:nvPr/>
        </p:nvSpPr>
        <p:spPr>
          <a:xfrm rot="16200000">
            <a:off x="7645269" y="3375484"/>
            <a:ext cx="436769" cy="781941"/>
          </a:xfrm>
          <a:prstGeom prst="rightBrace">
            <a:avLst/>
          </a:prstGeom>
          <a:noFill/>
          <a:ln w="25400" cap="flat">
            <a:solidFill>
              <a:srgbClr val="008000"/>
            </a:solidFill>
            <a:prstDash val="solid"/>
            <a:bevel/>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endParaRPr>
          </a:p>
        </p:txBody>
      </p:sp>
      <p:sp>
        <p:nvSpPr>
          <p:cNvPr id="19" name="TextBox 18"/>
          <p:cNvSpPr txBox="1"/>
          <p:nvPr/>
        </p:nvSpPr>
        <p:spPr>
          <a:xfrm>
            <a:off x="1476010" y="4420236"/>
            <a:ext cx="2835309" cy="830995"/>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lang="en-US" sz="2400" dirty="0" smtClean="0">
                <a:solidFill>
                  <a:srgbClr val="000000"/>
                </a:solidFill>
              </a:rPr>
              <a:t>Anomaly </a:t>
            </a:r>
            <a:r>
              <a:rPr lang="en-US" sz="2400" dirty="0" smtClean="0">
                <a:solidFill>
                  <a:srgbClr val="000000"/>
                </a:solidFill>
              </a:rPr>
              <a:t>affecting whole </a:t>
            </a:r>
            <a:r>
              <a:rPr lang="en-US" sz="2400" dirty="0" smtClean="0">
                <a:solidFill>
                  <a:srgbClr val="000000"/>
                </a:solidFill>
              </a:rPr>
              <a:t>domain</a:t>
            </a:r>
            <a:endParaRPr lang="en-US" sz="2400" dirty="0" smtClean="0">
              <a:solidFill>
                <a:srgbClr val="000000"/>
              </a:solidFill>
            </a:endParaRPr>
          </a:p>
        </p:txBody>
      </p:sp>
    </p:spTree>
    <p:extLst>
      <p:ext uri="{BB962C8B-B14F-4D97-AF65-F5344CB8AC3E}">
        <p14:creationId xmlns:p14="http://schemas.microsoft.com/office/powerpoint/2010/main" val="191489268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950632"/>
          </a:xfrm>
        </p:spPr>
        <p:txBody>
          <a:bodyPr/>
          <a:lstStyle/>
          <a:p>
            <a:r>
              <a:rPr lang="en-US" dirty="0" smtClean="0"/>
              <a:t>Anomaly Detection</a:t>
            </a:r>
            <a:endParaRPr lang="en-US" dirty="0"/>
          </a:p>
        </p:txBody>
      </p:sp>
      <p:sp>
        <p:nvSpPr>
          <p:cNvPr id="3" name="Content Placeholder 2"/>
          <p:cNvSpPr>
            <a:spLocks noGrp="1"/>
          </p:cNvSpPr>
          <p:nvPr>
            <p:ph idx="1"/>
          </p:nvPr>
        </p:nvSpPr>
        <p:spPr/>
        <p:txBody>
          <a:bodyPr>
            <a:normAutofit fontScale="92500"/>
          </a:bodyPr>
          <a:lstStyle/>
          <a:p>
            <a:r>
              <a:rPr lang="en-US" dirty="0"/>
              <a:t>Statistical analysis of multivariate time-series data collected by service monitors to detect significant deviations from normal behavior</a:t>
            </a:r>
          </a:p>
          <a:p>
            <a:r>
              <a:rPr lang="en-US" dirty="0"/>
              <a:t>Adjusts service threat levels based on </a:t>
            </a:r>
            <a:r>
              <a:rPr lang="en-US" b="1" dirty="0"/>
              <a:t>duration</a:t>
            </a:r>
            <a:r>
              <a:rPr lang="en-US" dirty="0"/>
              <a:t>, </a:t>
            </a:r>
            <a:r>
              <a:rPr lang="en-US" b="1" dirty="0"/>
              <a:t>extent</a:t>
            </a:r>
            <a:r>
              <a:rPr lang="en-US" dirty="0"/>
              <a:t> &amp; </a:t>
            </a:r>
            <a:r>
              <a:rPr lang="en-US" b="1" dirty="0"/>
              <a:t>type</a:t>
            </a:r>
            <a:r>
              <a:rPr lang="en-US" dirty="0"/>
              <a:t> of anomalies </a:t>
            </a:r>
          </a:p>
          <a:p>
            <a:r>
              <a:rPr lang="en-US" dirty="0"/>
              <a:t>Correlation of time-series data from multiple services allows for detection of bigger threats (affecting the whole domain, collaborative attacks etc.)</a:t>
            </a:r>
          </a:p>
          <a:p>
            <a:r>
              <a:rPr lang="en-US" dirty="0"/>
              <a:t>Ability to detect zero-day attacks as opposed to signature-based models</a:t>
            </a:r>
          </a:p>
          <a:p>
            <a:endParaRPr lang="en-US" dirty="0"/>
          </a:p>
        </p:txBody>
      </p:sp>
    </p:spTree>
    <p:extLst>
      <p:ext uri="{BB962C8B-B14F-4D97-AF65-F5344CB8AC3E}">
        <p14:creationId xmlns:p14="http://schemas.microsoft.com/office/powerpoint/2010/main" val="3184331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88976"/>
            <a:ext cx="8324048" cy="706430"/>
          </a:xfrm>
        </p:spPr>
        <p:txBody>
          <a:bodyPr/>
          <a:lstStyle/>
          <a:p>
            <a:r>
              <a:rPr lang="en-US" dirty="0" smtClean="0"/>
              <a:t>Anomaly Detection</a:t>
            </a:r>
            <a:endParaRPr lang="en-US" dirty="0"/>
          </a:p>
        </p:txBody>
      </p:sp>
      <p:sp>
        <p:nvSpPr>
          <p:cNvPr id="3" name="Content Placeholder 2"/>
          <p:cNvSpPr>
            <a:spLocks noGrp="1"/>
          </p:cNvSpPr>
          <p:nvPr>
            <p:ph idx="1"/>
          </p:nvPr>
        </p:nvSpPr>
        <p:spPr>
          <a:xfrm>
            <a:off x="549275" y="1074488"/>
            <a:ext cx="8042276" cy="5225918"/>
          </a:xfrm>
        </p:spPr>
        <p:txBody>
          <a:bodyPr>
            <a:normAutofit lnSpcReduction="10000"/>
          </a:bodyPr>
          <a:lstStyle/>
          <a:p>
            <a:r>
              <a:rPr lang="en-US" dirty="0" smtClean="0"/>
              <a:t>Training:</a:t>
            </a:r>
          </a:p>
          <a:p>
            <a:pPr marL="349250" lvl="1" indent="0">
              <a:buNone/>
            </a:pPr>
            <a:r>
              <a:rPr lang="en-US" dirty="0" smtClean="0"/>
              <a:t>Input: Matrix V </a:t>
            </a:r>
            <a:r>
              <a:rPr lang="en-US" baseline="-25000" dirty="0" smtClean="0"/>
              <a:t>d x t </a:t>
            </a:r>
            <a:r>
              <a:rPr lang="en-US" dirty="0" smtClean="0"/>
              <a:t>of service performance record</a:t>
            </a:r>
            <a:endParaRPr lang="en-US" baseline="-25000" dirty="0" smtClean="0"/>
          </a:p>
          <a:p>
            <a:pPr marL="349250" lvl="1" indent="0">
              <a:buNone/>
            </a:pPr>
            <a:r>
              <a:rPr lang="en-US" dirty="0" smtClean="0"/>
              <a:t>	   d: number of performance parameters </a:t>
            </a:r>
          </a:p>
          <a:p>
            <a:pPr marL="349250" lvl="1" indent="0">
              <a:buNone/>
            </a:pPr>
            <a:r>
              <a:rPr lang="en-US" dirty="0" smtClean="0"/>
              <a:t>          t: number of time points observed</a:t>
            </a:r>
          </a:p>
          <a:p>
            <a:pPr marL="349250" lvl="1" indent="0">
              <a:buNone/>
            </a:pPr>
            <a:r>
              <a:rPr lang="en-US" dirty="0" smtClean="0"/>
              <a:t>Cluster each set of performance parameter values using K-means algorithm</a:t>
            </a:r>
            <a:endParaRPr lang="en-US" dirty="0"/>
          </a:p>
          <a:p>
            <a:r>
              <a:rPr lang="en-US" dirty="0" smtClean="0"/>
              <a:t>Testing (system operation):  </a:t>
            </a:r>
          </a:p>
          <a:p>
            <a:pPr marL="349250" lvl="1" indent="0">
              <a:buNone/>
            </a:pPr>
            <a:r>
              <a:rPr lang="en-US" dirty="0"/>
              <a:t>f</a:t>
            </a:r>
            <a:r>
              <a:rPr lang="en-US" dirty="0" smtClean="0"/>
              <a:t>or each service interaction log</a:t>
            </a:r>
          </a:p>
          <a:p>
            <a:pPr marL="349250" lvl="1" indent="0">
              <a:spcBef>
                <a:spcPts val="0"/>
              </a:spcBef>
              <a:buNone/>
            </a:pPr>
            <a:r>
              <a:rPr lang="en-US" dirty="0"/>
              <a:t>	</a:t>
            </a:r>
            <a:r>
              <a:rPr lang="en-US" dirty="0" smtClean="0"/>
              <a:t> measure distance of performance parameter   </a:t>
            </a:r>
          </a:p>
          <a:p>
            <a:pPr marL="349250" lvl="1" indent="0">
              <a:spcBef>
                <a:spcPts val="0"/>
              </a:spcBef>
              <a:buNone/>
            </a:pPr>
            <a:r>
              <a:rPr lang="en-US" dirty="0"/>
              <a:t> </a:t>
            </a:r>
            <a:r>
              <a:rPr lang="en-US" dirty="0" smtClean="0"/>
              <a:t>       values to each cluster, assign time point to closest </a:t>
            </a:r>
          </a:p>
          <a:p>
            <a:pPr marL="349250" lvl="1" indent="0">
              <a:spcBef>
                <a:spcPts val="0"/>
              </a:spcBef>
              <a:buNone/>
            </a:pPr>
            <a:r>
              <a:rPr lang="en-US" dirty="0"/>
              <a:t> </a:t>
            </a:r>
            <a:r>
              <a:rPr lang="en-US" dirty="0" smtClean="0"/>
              <a:t>       cluster</a:t>
            </a:r>
          </a:p>
          <a:p>
            <a:pPr marL="349250" lvl="1" indent="0">
              <a:spcBef>
                <a:spcPts val="0"/>
              </a:spcBef>
              <a:buNone/>
            </a:pPr>
            <a:r>
              <a:rPr lang="en-US" dirty="0"/>
              <a:t> </a:t>
            </a:r>
            <a:r>
              <a:rPr lang="en-US" dirty="0" smtClean="0"/>
              <a:t>       </a:t>
            </a:r>
          </a:p>
          <a:p>
            <a:pPr marL="349250" lvl="1" indent="0">
              <a:spcBef>
                <a:spcPts val="0"/>
              </a:spcBef>
              <a:buNone/>
            </a:pPr>
            <a:r>
              <a:rPr lang="en-US" dirty="0"/>
              <a:t>	</a:t>
            </a:r>
            <a:r>
              <a:rPr lang="en-US" dirty="0" smtClean="0"/>
              <a:t> if latest interaction does not belong to any cluster</a:t>
            </a:r>
          </a:p>
          <a:p>
            <a:pPr marL="349250" lvl="1" indent="0">
              <a:spcBef>
                <a:spcPts val="0"/>
              </a:spcBef>
              <a:buNone/>
            </a:pPr>
            <a:r>
              <a:rPr lang="en-US" dirty="0"/>
              <a:t>	</a:t>
            </a:r>
            <a:r>
              <a:rPr lang="en-US" dirty="0" smtClean="0"/>
              <a:t>	raise anomaly signal</a:t>
            </a:r>
            <a:r>
              <a:rPr lang="en-US" dirty="0"/>
              <a:t>	</a:t>
            </a:r>
          </a:p>
        </p:txBody>
      </p:sp>
    </p:spTree>
    <p:extLst>
      <p:ext uri="{BB962C8B-B14F-4D97-AF65-F5344CB8AC3E}">
        <p14:creationId xmlns:p14="http://schemas.microsoft.com/office/powerpoint/2010/main" val="1247892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 name="Shape 374"/>
          <p:cNvSpPr>
            <a:spLocks noGrp="1"/>
          </p:cNvSpPr>
          <p:nvPr>
            <p:ph type="title"/>
          </p:nvPr>
        </p:nvSpPr>
        <p:spPr>
          <a:xfrm>
            <a:off x="456936" y="73152"/>
            <a:ext cx="7862930" cy="838201"/>
          </a:xfrm>
          <a:prstGeom prst="rect">
            <a:avLst/>
          </a:prstGeom>
        </p:spPr>
        <p:txBody>
          <a:bodyPr lIns="0" tIns="0" rIns="0" bIns="0">
            <a:noAutofit/>
          </a:bodyPr>
          <a:lstStyle/>
          <a:p>
            <a:pPr lvl="0">
              <a:defRPr sz="1800"/>
            </a:pPr>
            <a:r>
              <a:rPr lang="en-US" sz="3600" dirty="0" smtClean="0"/>
              <a:t>Dynamic Service Reconfiguration</a:t>
            </a:r>
            <a:endParaRPr sz="3600" dirty="0"/>
          </a:p>
        </p:txBody>
      </p:sp>
      <p:sp>
        <p:nvSpPr>
          <p:cNvPr id="375" name="Shape 375"/>
          <p:cNvSpPr>
            <a:spLocks noGrp="1"/>
          </p:cNvSpPr>
          <p:nvPr>
            <p:ph type="body" idx="1"/>
          </p:nvPr>
        </p:nvSpPr>
        <p:spPr>
          <a:xfrm>
            <a:off x="304800" y="1072800"/>
            <a:ext cx="8382000" cy="3082374"/>
          </a:xfrm>
          <a:prstGeom prst="rect">
            <a:avLst/>
          </a:prstGeom>
        </p:spPr>
        <p:txBody>
          <a:bodyPr>
            <a:normAutofit fontScale="70000" lnSpcReduction="20000"/>
          </a:bodyPr>
          <a:lstStyle/>
          <a:p>
            <a:pPr lvl="0">
              <a:defRPr sz="1800"/>
            </a:pPr>
            <a:r>
              <a:rPr sz="2400" dirty="0" smtClean="0"/>
              <a:t>A</a:t>
            </a:r>
            <a:r>
              <a:rPr lang="en-US" sz="2400" dirty="0" smtClean="0"/>
              <a:t>n</a:t>
            </a:r>
            <a:r>
              <a:rPr sz="2400" dirty="0" smtClean="0"/>
              <a:t> </a:t>
            </a:r>
            <a:r>
              <a:rPr sz="2400" dirty="0"/>
              <a:t>SOA service orchestration is composed of a series of services that interact with each other based on a </a:t>
            </a:r>
            <a:r>
              <a:rPr sz="2400" i="1" dirty="0"/>
              <a:t>service interaction graph</a:t>
            </a:r>
          </a:p>
          <a:p>
            <a:pPr lvl="0">
              <a:defRPr sz="1800"/>
            </a:pPr>
            <a:r>
              <a:rPr sz="2400" dirty="0"/>
              <a:t>One of the multiple services in each </a:t>
            </a:r>
            <a:r>
              <a:rPr sz="2400" b="1" dirty="0"/>
              <a:t>service category </a:t>
            </a:r>
            <a:r>
              <a:rPr sz="2400" dirty="0"/>
              <a:t>can be selected for specific service </a:t>
            </a:r>
            <a:r>
              <a:rPr sz="2400" dirty="0" smtClean="0"/>
              <a:t>functionality</a:t>
            </a:r>
            <a:r>
              <a:rPr lang="en-US" sz="2400" dirty="0" smtClean="0"/>
              <a:t>, e.g. category: weather, services: </a:t>
            </a:r>
            <a:r>
              <a:rPr lang="en-US" sz="2400" dirty="0" err="1" smtClean="0"/>
              <a:t>weather.com</a:t>
            </a:r>
            <a:r>
              <a:rPr lang="en-US" sz="2400" dirty="0" smtClean="0"/>
              <a:t>, Yahoo weather, </a:t>
            </a:r>
            <a:r>
              <a:rPr lang="en-US" sz="2400" dirty="0" err="1" smtClean="0"/>
              <a:t>accuweather</a:t>
            </a:r>
            <a:endParaRPr sz="2400" dirty="0"/>
          </a:p>
          <a:p>
            <a:pPr lvl="0">
              <a:defRPr sz="1800"/>
            </a:pPr>
            <a:r>
              <a:rPr sz="2400" dirty="0"/>
              <a:t>Challenge: Configuring set of services that conform to </a:t>
            </a:r>
            <a:r>
              <a:rPr lang="en-US" sz="2400" dirty="0" smtClean="0"/>
              <a:t>QoS and </a:t>
            </a:r>
            <a:r>
              <a:rPr sz="2400" dirty="0" smtClean="0"/>
              <a:t>security </a:t>
            </a:r>
            <a:r>
              <a:rPr sz="2400" dirty="0"/>
              <a:t>policy requirements</a:t>
            </a:r>
          </a:p>
          <a:p>
            <a:pPr lvl="0">
              <a:defRPr sz="1800"/>
            </a:pPr>
            <a:r>
              <a:rPr sz="2400" dirty="0"/>
              <a:t>Dynamically reconfigured service composition is based on changes in the </a:t>
            </a:r>
            <a:r>
              <a:rPr sz="2400" b="1" dirty="0"/>
              <a:t>context</a:t>
            </a:r>
            <a:r>
              <a:rPr sz="2400" dirty="0"/>
              <a:t> with respect to </a:t>
            </a:r>
            <a:r>
              <a:rPr sz="2400" b="1" dirty="0"/>
              <a:t>timeliness</a:t>
            </a:r>
            <a:r>
              <a:rPr sz="2400" dirty="0"/>
              <a:t> and </a:t>
            </a:r>
            <a:r>
              <a:rPr sz="2400" b="1" dirty="0"/>
              <a:t>accuracy</a:t>
            </a:r>
            <a:r>
              <a:rPr sz="2400" dirty="0"/>
              <a:t> of information as well as the </a:t>
            </a:r>
            <a:r>
              <a:rPr sz="2400" b="1" dirty="0"/>
              <a:t>type</a:t>
            </a:r>
            <a:r>
              <a:rPr sz="2400" dirty="0"/>
              <a:t>, </a:t>
            </a:r>
            <a:r>
              <a:rPr sz="2400" b="1" dirty="0"/>
              <a:t>duration</a:t>
            </a:r>
            <a:r>
              <a:rPr sz="2400" dirty="0"/>
              <a:t>, </a:t>
            </a:r>
            <a:r>
              <a:rPr sz="2400" b="1" dirty="0"/>
              <a:t>extent</a:t>
            </a:r>
            <a:r>
              <a:rPr sz="2400" dirty="0"/>
              <a:t> of attacks and the </a:t>
            </a:r>
            <a:r>
              <a:rPr sz="2400" b="1" dirty="0"/>
              <a:t>complexity</a:t>
            </a:r>
            <a:r>
              <a:rPr sz="2400" dirty="0"/>
              <a:t> of the environment</a:t>
            </a:r>
          </a:p>
        </p:txBody>
      </p:sp>
      <p:sp>
        <p:nvSpPr>
          <p:cNvPr id="376" name="Shape 376"/>
          <p:cNvSpPr>
            <a:spLocks noGrp="1"/>
          </p:cNvSpPr>
          <p:nvPr>
            <p:ph type="sldNum" sz="quarter" idx="4294967295"/>
          </p:nvPr>
        </p:nvSpPr>
        <p:spPr>
          <a:xfrm>
            <a:off x="28410" y="6477000"/>
            <a:ext cx="400380" cy="297651"/>
          </a:xfrm>
          <a:prstGeom prst="rect">
            <a:avLst/>
          </a:prstGeom>
          <a:extLst>
            <a:ext uri="{C572A759-6A51-4108-AA02-DFA0A04FC94B}">
              <ma14:wrappingTextBoxFlag xmlns:ma14="http://schemas.microsoft.com/office/mac/drawingml/2011/main" val="1"/>
            </a:ext>
          </a:extLst>
        </p:spPr>
        <p:txBody>
          <a:bodyPr wrap="square" lIns="0" tIns="0" rIns="0" bIns="0">
            <a:normAutofit/>
          </a:bodyPr>
          <a:lstStyle/>
          <a:p>
            <a:pPr lvl="0">
              <a:defRPr sz="1800"/>
            </a:pPr>
            <a:fld id="{86CB4B4D-7CA3-9044-876B-883B54F8677D}" type="slidenum">
              <a:rPr sz="1300"/>
              <a:pPr lvl="0">
                <a:defRPr sz="1800"/>
              </a:pPr>
              <a:t>14</a:t>
            </a:fld>
            <a:endParaRPr sz="1300"/>
          </a:p>
        </p:txBody>
      </p:sp>
      <p:pic>
        <p:nvPicPr>
          <p:cNvPr id="2" name="Picture 1" descr="service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8100" y="4486198"/>
            <a:ext cx="5793317" cy="2254209"/>
          </a:xfrm>
          <a:prstGeom prst="rect">
            <a:avLst/>
          </a:prstGeom>
        </p:spPr>
      </p:pic>
      <p:sp>
        <p:nvSpPr>
          <p:cNvPr id="7" name="Right Arrow 6"/>
          <p:cNvSpPr/>
          <p:nvPr/>
        </p:nvSpPr>
        <p:spPr>
          <a:xfrm>
            <a:off x="3865310" y="5490692"/>
            <a:ext cx="705496" cy="484632"/>
          </a:xfrm>
          <a:prstGeom prst="rightArrow">
            <a:avLst/>
          </a:prstGeom>
          <a:solidFill>
            <a:srgbClr val="FFFFFF"/>
          </a:solidFill>
          <a:ln w="25400" cap="flat">
            <a:solidFill>
              <a:srgbClr val="005DAA"/>
            </a:solidFill>
            <a:prstDash val="solid"/>
            <a:bevel/>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Tahoma"/>
              <a:ea typeface="Tahoma"/>
              <a:cs typeface="Tahoma"/>
              <a:sym typeface="Tahoma"/>
            </a:endParaRPr>
          </a:p>
        </p:txBody>
      </p:sp>
    </p:spTree>
    <p:extLst>
      <p:ext uri="{BB962C8B-B14F-4D97-AF65-F5344CB8AC3E}">
        <p14:creationId xmlns:p14="http://schemas.microsoft.com/office/powerpoint/2010/main" val="561893628"/>
      </p:ext>
    </p:extLst>
  </p:cSld>
  <p:clrMapOvr>
    <a:masterClrMapping/>
  </p:clrMapOvr>
  <p:transition xmlns:p14="http://schemas.microsoft.com/office/powerpoint/2010/mai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293073"/>
            <a:ext cx="8042276" cy="876980"/>
          </a:xfrm>
        </p:spPr>
        <p:txBody>
          <a:bodyPr/>
          <a:lstStyle/>
          <a:p>
            <a:r>
              <a:rPr lang="en-US" sz="3600" dirty="0" smtClean="0"/>
              <a:t>Dynamic Service Reconfiguration Implementation</a:t>
            </a:r>
            <a:endParaRPr lang="en-US" sz="3600" dirty="0"/>
          </a:p>
        </p:txBody>
      </p:sp>
      <p:sp>
        <p:nvSpPr>
          <p:cNvPr id="3" name="Text Placeholder 2"/>
          <p:cNvSpPr>
            <a:spLocks noGrp="1"/>
          </p:cNvSpPr>
          <p:nvPr>
            <p:ph type="body" idx="1"/>
          </p:nvPr>
        </p:nvSpPr>
        <p:spPr>
          <a:xfrm>
            <a:off x="304800" y="1297182"/>
            <a:ext cx="8382000" cy="5703510"/>
          </a:xfrm>
        </p:spPr>
        <p:txBody>
          <a:bodyPr>
            <a:normAutofit fontScale="77500" lnSpcReduction="20000"/>
          </a:bodyPr>
          <a:lstStyle/>
          <a:p>
            <a:r>
              <a:rPr lang="en-US" dirty="0"/>
              <a:t>D</a:t>
            </a:r>
            <a:r>
              <a:rPr lang="en-US" dirty="0" smtClean="0"/>
              <a:t>eveloped </a:t>
            </a:r>
            <a:r>
              <a:rPr lang="en-US" dirty="0"/>
              <a:t>a module that dynamically determines the service endpoints involved in a specific composition </a:t>
            </a:r>
            <a:endParaRPr lang="en-US" dirty="0" smtClean="0"/>
          </a:p>
          <a:p>
            <a:r>
              <a:rPr lang="en-US" dirty="0"/>
              <a:t>Given the description of a business process (service composition) including the categories of the services involved in the process, the dynamic service composition module updates the process with specific service endpoints to be utilized in that process. </a:t>
            </a:r>
            <a:endParaRPr lang="en-US" dirty="0" smtClean="0"/>
          </a:p>
          <a:p>
            <a:r>
              <a:rPr lang="en-US" dirty="0"/>
              <a:t>The dynamic service composition mechanism allows services meeting specific requirements to be included in a </a:t>
            </a:r>
            <a:r>
              <a:rPr lang="en-US" dirty="0" smtClean="0"/>
              <a:t>composition</a:t>
            </a:r>
          </a:p>
          <a:p>
            <a:pPr lvl="1"/>
            <a:r>
              <a:rPr lang="en-US" dirty="0" smtClean="0"/>
              <a:t>Utilizes </a:t>
            </a:r>
            <a:r>
              <a:rPr lang="en-US" dirty="0"/>
              <a:t>service and interaction data logged in the central database to create the best possible composition given a service request with policy specifications </a:t>
            </a:r>
            <a:endParaRPr lang="en-US" dirty="0" smtClean="0"/>
          </a:p>
          <a:p>
            <a:pPr lvl="1"/>
            <a:r>
              <a:rPr lang="en-US" dirty="0"/>
              <a:t>E</a:t>
            </a:r>
            <a:r>
              <a:rPr lang="en-US" dirty="0" smtClean="0"/>
              <a:t>nables </a:t>
            </a:r>
            <a:r>
              <a:rPr lang="en-US" dirty="0"/>
              <a:t>the dynamic replacement of failed services in a composition with services of equivalent capability to prevent interruption of tasks </a:t>
            </a:r>
            <a:endParaRPr lang="en-US" dirty="0" smtClean="0"/>
          </a:p>
          <a:p>
            <a:r>
              <a:rPr lang="en-US" dirty="0"/>
              <a:t>Dynamic replacement of service endpoints implemented in compliance with the BPEL standard for service composition, using dynamic partner links </a:t>
            </a:r>
          </a:p>
          <a:p>
            <a:r>
              <a:rPr lang="en-US" dirty="0"/>
              <a:t>Apache ODE engine used for the deployment of the composed processes </a:t>
            </a:r>
          </a:p>
          <a:p>
            <a:pPr lvl="1"/>
            <a:endParaRPr lang="en-US" dirty="0"/>
          </a:p>
        </p:txBody>
      </p:sp>
    </p:spTree>
    <p:extLst>
      <p:ext uri="{BB962C8B-B14F-4D97-AF65-F5344CB8AC3E}">
        <p14:creationId xmlns:p14="http://schemas.microsoft.com/office/powerpoint/2010/main" val="4192047492"/>
      </p:ext>
    </p:extLst>
  </p:cSld>
  <p:clrMapOvr>
    <a:masterClrMapping/>
  </p:clrMapOvr>
  <p:transition xmlns:p14="http://schemas.microsoft.com/office/powerpoint/2010/mai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Dynamic Service Composition Problem</a:t>
            </a:r>
            <a:endParaRPr lang="en-US" sz="3600" dirty="0"/>
          </a:p>
        </p:txBody>
      </p:sp>
      <p:sp>
        <p:nvSpPr>
          <p:cNvPr id="3" name="Content Placeholder 2"/>
          <p:cNvSpPr>
            <a:spLocks noGrp="1"/>
          </p:cNvSpPr>
          <p:nvPr>
            <p:ph idx="1"/>
          </p:nvPr>
        </p:nvSpPr>
        <p:spPr>
          <a:xfrm>
            <a:off x="549275" y="1600200"/>
            <a:ext cx="8042276" cy="4692393"/>
          </a:xfrm>
        </p:spPr>
        <p:txBody>
          <a:bodyPr>
            <a:normAutofit fontScale="85000" lnSpcReduction="20000"/>
          </a:bodyPr>
          <a:lstStyle/>
          <a:p>
            <a:r>
              <a:rPr lang="en-US" dirty="0"/>
              <a:t>The problem of finding an optimal service composition subject to a set of performance and security constraints is </a:t>
            </a:r>
            <a:r>
              <a:rPr lang="en-US" dirty="0" smtClean="0"/>
              <a:t>NP</a:t>
            </a:r>
            <a:r>
              <a:rPr lang="en-US" dirty="0"/>
              <a:t>-</a:t>
            </a:r>
            <a:r>
              <a:rPr lang="en-US" dirty="0" smtClean="0"/>
              <a:t>hard</a:t>
            </a:r>
          </a:p>
          <a:p>
            <a:r>
              <a:rPr lang="en-US" dirty="0" smtClean="0"/>
              <a:t>As </a:t>
            </a:r>
            <a:r>
              <a:rPr lang="en-US" dirty="0"/>
              <a:t>achieving low response times for dynamic service composition requests is important in real-time computing, we propose a greedy heuristic-based approach to find near-optimal </a:t>
            </a:r>
            <a:r>
              <a:rPr lang="en-US" dirty="0" smtClean="0"/>
              <a:t>solutions</a:t>
            </a:r>
          </a:p>
          <a:p>
            <a:r>
              <a:rPr lang="en-US" dirty="0"/>
              <a:t>E</a:t>
            </a:r>
            <a:r>
              <a:rPr lang="en-US" dirty="0" smtClean="0"/>
              <a:t>ach </a:t>
            </a:r>
            <a:r>
              <a:rPr lang="en-US" dirty="0"/>
              <a:t>service in the problem has a utility measured by the value of the parameter selected as the target for the optimization problem (i.e. the value we would like to maximize, such as the total trust value of services</a:t>
            </a:r>
            <a:r>
              <a:rPr lang="en-US" dirty="0" smtClean="0"/>
              <a:t>)</a:t>
            </a:r>
            <a:endParaRPr lang="en-US" dirty="0"/>
          </a:p>
          <a:p>
            <a:r>
              <a:rPr lang="en-US" dirty="0"/>
              <a:t>Additional service parameters such as response time can be specified as performance/security constraints (e.g. total response time &lt; X) </a:t>
            </a:r>
          </a:p>
        </p:txBody>
      </p:sp>
    </p:spTree>
    <p:extLst>
      <p:ext uri="{BB962C8B-B14F-4D97-AF65-F5344CB8AC3E}">
        <p14:creationId xmlns:p14="http://schemas.microsoft.com/office/powerpoint/2010/main" val="26669270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77921"/>
            <a:ext cx="8042276" cy="962593"/>
          </a:xfrm>
        </p:spPr>
        <p:txBody>
          <a:bodyPr/>
          <a:lstStyle/>
          <a:p>
            <a:r>
              <a:rPr lang="en-US" sz="3200" dirty="0" smtClean="0"/>
              <a:t>Dynamic Service Composition Algorithm</a:t>
            </a:r>
            <a:endParaRPr lang="en-US" sz="3200" dirty="0"/>
          </a:p>
        </p:txBody>
      </p:sp>
      <p:pic>
        <p:nvPicPr>
          <p:cNvPr id="4" name="Picture 3" descr="Screen Shot 2015-09-20 at 10.44.27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9160" y="1048885"/>
            <a:ext cx="7578325" cy="5538007"/>
          </a:xfrm>
          <a:prstGeom prst="rect">
            <a:avLst/>
          </a:prstGeom>
        </p:spPr>
      </p:pic>
    </p:spTree>
    <p:extLst>
      <p:ext uri="{BB962C8B-B14F-4D97-AF65-F5344CB8AC3E}">
        <p14:creationId xmlns:p14="http://schemas.microsoft.com/office/powerpoint/2010/main" val="24759737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964868"/>
          </a:xfrm>
        </p:spPr>
        <p:txBody>
          <a:bodyPr/>
          <a:lstStyle/>
          <a:p>
            <a:r>
              <a:rPr lang="en-US" sz="4000" dirty="0" smtClean="0"/>
              <a:t>Implementation Details</a:t>
            </a:r>
            <a:endParaRPr lang="en-US" sz="4000" dirty="0"/>
          </a:p>
        </p:txBody>
      </p:sp>
      <p:sp>
        <p:nvSpPr>
          <p:cNvPr id="3" name="Content Placeholder 2"/>
          <p:cNvSpPr>
            <a:spLocks noGrp="1"/>
          </p:cNvSpPr>
          <p:nvPr>
            <p:ph idx="1"/>
          </p:nvPr>
        </p:nvSpPr>
        <p:spPr/>
        <p:txBody>
          <a:bodyPr/>
          <a:lstStyle/>
          <a:p>
            <a:pPr marL="349250" lvl="1" indent="-349250">
              <a:spcBef>
                <a:spcPts val="2000"/>
              </a:spcBef>
              <a:buClr>
                <a:schemeClr val="accent1">
                  <a:lumMod val="60000"/>
                  <a:lumOff val="40000"/>
                </a:schemeClr>
              </a:buClr>
            </a:pPr>
            <a:r>
              <a:rPr lang="en-US" dirty="0"/>
              <a:t>Local (domain-level) </a:t>
            </a:r>
            <a:r>
              <a:rPr lang="en-US" dirty="0" smtClean="0"/>
              <a:t>service monitor </a:t>
            </a:r>
          </a:p>
          <a:p>
            <a:pPr marL="631825" lvl="2" indent="-349250">
              <a:spcBef>
                <a:spcPts val="2000"/>
              </a:spcBef>
            </a:pPr>
            <a:r>
              <a:rPr lang="en-US" dirty="0" smtClean="0"/>
              <a:t>Apache </a:t>
            </a:r>
            <a:r>
              <a:rPr lang="en-US" dirty="0"/>
              <a:t>Axis2 valves for </a:t>
            </a:r>
            <a:r>
              <a:rPr lang="en-US" dirty="0" smtClean="0"/>
              <a:t>interception</a:t>
            </a:r>
            <a:endParaRPr lang="en-US" dirty="0"/>
          </a:p>
          <a:p>
            <a:pPr marL="631825" lvl="2" indent="-349250">
              <a:spcBef>
                <a:spcPts val="2000"/>
              </a:spcBef>
            </a:pPr>
            <a:r>
              <a:rPr lang="en-US" dirty="0" smtClean="0"/>
              <a:t>MySQL </a:t>
            </a:r>
            <a:r>
              <a:rPr lang="en-US" dirty="0"/>
              <a:t>database for </a:t>
            </a:r>
            <a:r>
              <a:rPr lang="en-US" dirty="0" smtClean="0"/>
              <a:t>logging</a:t>
            </a:r>
          </a:p>
          <a:p>
            <a:pPr marL="349250" lvl="1" indent="-349250">
              <a:spcBef>
                <a:spcPts val="2000"/>
              </a:spcBef>
            </a:pPr>
            <a:r>
              <a:rPr lang="en-US" dirty="0" smtClean="0"/>
              <a:t>Central monitor</a:t>
            </a:r>
          </a:p>
          <a:p>
            <a:pPr marL="631825" lvl="2" indent="-349250">
              <a:spcBef>
                <a:spcPts val="2000"/>
              </a:spcBef>
            </a:pPr>
            <a:r>
              <a:rPr lang="en-US" dirty="0" smtClean="0"/>
              <a:t>Web service on Amazon EC2</a:t>
            </a:r>
          </a:p>
          <a:p>
            <a:pPr marL="349250" lvl="1" indent="-349250">
              <a:spcBef>
                <a:spcPts val="2000"/>
              </a:spcBef>
            </a:pPr>
            <a:r>
              <a:rPr lang="en-US" dirty="0" smtClean="0"/>
              <a:t>Dynamic service composition module</a:t>
            </a:r>
          </a:p>
          <a:p>
            <a:pPr marL="631825" lvl="2" indent="-349250">
              <a:spcBef>
                <a:spcPts val="2000"/>
              </a:spcBef>
            </a:pPr>
            <a:r>
              <a:rPr lang="en-US" dirty="0" smtClean="0"/>
              <a:t>Dynamic partner links in BPEL</a:t>
            </a:r>
            <a:endParaRPr lang="en-US" dirty="0"/>
          </a:p>
          <a:p>
            <a:endParaRPr lang="en-US" dirty="0"/>
          </a:p>
        </p:txBody>
      </p:sp>
    </p:spTree>
    <p:extLst>
      <p:ext uri="{BB962C8B-B14F-4D97-AF65-F5344CB8AC3E}">
        <p14:creationId xmlns:p14="http://schemas.microsoft.com/office/powerpoint/2010/main" val="27937449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7"/>
            <a:ext cx="8042276" cy="791366"/>
          </a:xfrm>
        </p:spPr>
        <p:txBody>
          <a:bodyPr/>
          <a:lstStyle/>
          <a:p>
            <a:r>
              <a:rPr lang="en-US" sz="2800" dirty="0" smtClean="0"/>
              <a:t>Dynamic Service Composition Experiments</a:t>
            </a:r>
            <a:endParaRPr lang="en-US" sz="2800" dirty="0"/>
          </a:p>
        </p:txBody>
      </p:sp>
      <p:sp>
        <p:nvSpPr>
          <p:cNvPr id="3" name="Content Placeholder 2"/>
          <p:cNvSpPr>
            <a:spLocks noGrp="1"/>
          </p:cNvSpPr>
          <p:nvPr>
            <p:ph idx="1"/>
          </p:nvPr>
        </p:nvSpPr>
        <p:spPr>
          <a:xfrm>
            <a:off x="549275" y="1072249"/>
            <a:ext cx="8042276" cy="2680478"/>
          </a:xfrm>
        </p:spPr>
        <p:txBody>
          <a:bodyPr>
            <a:normAutofit/>
          </a:bodyPr>
          <a:lstStyle/>
          <a:p>
            <a:r>
              <a:rPr lang="en-US" sz="1800" dirty="0"/>
              <a:t>Dynamic service composition overhead is especially important in time-critical settings</a:t>
            </a:r>
          </a:p>
          <a:p>
            <a:r>
              <a:rPr lang="en-US" sz="1800" dirty="0" smtClean="0"/>
              <a:t>Experiment 1: </a:t>
            </a:r>
            <a:r>
              <a:rPr lang="en-US" sz="1800" dirty="0"/>
              <a:t>Measure response time overhead of dynamic service composition </a:t>
            </a:r>
            <a:r>
              <a:rPr lang="en-US" sz="1800" dirty="0" smtClean="0"/>
              <a:t>for </a:t>
            </a:r>
            <a:r>
              <a:rPr lang="en-US" sz="1800" dirty="0"/>
              <a:t>d</a:t>
            </a:r>
            <a:r>
              <a:rPr lang="en-US" sz="1800" dirty="0" smtClean="0"/>
              <a:t>ifferent </a:t>
            </a:r>
            <a:r>
              <a:rPr lang="en-US" sz="1800" dirty="0"/>
              <a:t>number of service categories in a </a:t>
            </a:r>
            <a:r>
              <a:rPr lang="en-US" sz="1800" dirty="0" smtClean="0"/>
              <a:t>composition</a:t>
            </a:r>
          </a:p>
          <a:p>
            <a:r>
              <a:rPr lang="en-US" sz="1800" dirty="0"/>
              <a:t>Setting: Central service monitor on Amazon EC2 m3.medium instance (1 </a:t>
            </a:r>
            <a:r>
              <a:rPr lang="en-US" sz="1800" dirty="0" err="1"/>
              <a:t>vCPU</a:t>
            </a:r>
            <a:r>
              <a:rPr lang="en-US" sz="1800" dirty="0"/>
              <a:t>, 3.75 GB memory)</a:t>
            </a:r>
          </a:p>
          <a:p>
            <a:endParaRPr lang="en-US" sz="1800" dirty="0"/>
          </a:p>
        </p:txBody>
      </p:sp>
      <p:graphicFrame>
        <p:nvGraphicFramePr>
          <p:cNvPr id="4" name="Chart 3"/>
          <p:cNvGraphicFramePr/>
          <p:nvPr>
            <p:extLst>
              <p:ext uri="{D42A27DB-BD31-4B8C-83A1-F6EECF244321}">
                <p14:modId xmlns:p14="http://schemas.microsoft.com/office/powerpoint/2010/main" val="1188999312"/>
              </p:ext>
            </p:extLst>
          </p:nvPr>
        </p:nvGraphicFramePr>
        <p:xfrm>
          <a:off x="4385563" y="3581500"/>
          <a:ext cx="4505132" cy="3105273"/>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385311" y="4299668"/>
            <a:ext cx="3895482" cy="923330"/>
          </a:xfrm>
          <a:prstGeom prst="rect">
            <a:avLst/>
          </a:prstGeom>
          <a:noFill/>
        </p:spPr>
        <p:txBody>
          <a:bodyPr wrap="square" rtlCol="0">
            <a:spAutoFit/>
          </a:bodyPr>
          <a:lstStyle/>
          <a:p>
            <a:r>
              <a:rPr lang="en-US" dirty="0">
                <a:latin typeface="Arial" pitchFamily="34" charset="0"/>
                <a:cs typeface="Arial" pitchFamily="34" charset="0"/>
              </a:rPr>
              <a:t>C</a:t>
            </a:r>
            <a:r>
              <a:rPr lang="en-US" dirty="0" smtClean="0">
                <a:latin typeface="Arial" pitchFamily="34" charset="0"/>
                <a:cs typeface="Arial" pitchFamily="34" charset="0"/>
              </a:rPr>
              <a:t>omposition involving varying number of service categories, with 3 possible services for each category   </a:t>
            </a:r>
            <a:endParaRPr lang="en-US" dirty="0">
              <a:latin typeface="Arial" pitchFamily="34" charset="0"/>
              <a:cs typeface="Arial" pitchFamily="34" charset="0"/>
            </a:endParaRPr>
          </a:p>
        </p:txBody>
      </p:sp>
    </p:spTree>
    <p:extLst>
      <p:ext uri="{BB962C8B-B14F-4D97-AF65-F5344CB8AC3E}">
        <p14:creationId xmlns:p14="http://schemas.microsoft.com/office/powerpoint/2010/main" val="1359093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62475"/>
          </a:xfrm>
        </p:spPr>
        <p:txBody>
          <a:bodyPr/>
          <a:lstStyle/>
          <a:p>
            <a:r>
              <a:rPr lang="en-US" dirty="0" smtClean="0"/>
              <a:t>Motivation</a:t>
            </a:r>
            <a:endParaRPr lang="en-US" dirty="0"/>
          </a:p>
        </p:txBody>
      </p:sp>
      <p:sp>
        <p:nvSpPr>
          <p:cNvPr id="3" name="Content Placeholder 2"/>
          <p:cNvSpPr>
            <a:spLocks noGrp="1"/>
          </p:cNvSpPr>
          <p:nvPr>
            <p:ph idx="1"/>
          </p:nvPr>
        </p:nvSpPr>
        <p:spPr>
          <a:xfrm>
            <a:off x="549275" y="1428973"/>
            <a:ext cx="8042276" cy="4749469"/>
          </a:xfrm>
        </p:spPr>
        <p:txBody>
          <a:bodyPr>
            <a:normAutofit fontScale="92500" lnSpcReduction="20000"/>
          </a:bodyPr>
          <a:lstStyle/>
          <a:p>
            <a:r>
              <a:rPr lang="en-US" dirty="0" smtClean="0"/>
              <a:t>Rise of cloud computing has brought network computing to a whole new level</a:t>
            </a:r>
          </a:p>
          <a:p>
            <a:r>
              <a:rPr lang="en-US" dirty="0" smtClean="0"/>
              <a:t>Context plays a very important role in achieving high quality of service with both mobile and cloud computing, as both face highly dynamic conditions</a:t>
            </a:r>
          </a:p>
          <a:p>
            <a:r>
              <a:rPr lang="en-US" dirty="0" smtClean="0"/>
              <a:t>Adaptability </a:t>
            </a:r>
            <a:r>
              <a:rPr lang="en-US" dirty="0"/>
              <a:t>to different contexts is significant for high performance in network </a:t>
            </a:r>
            <a:r>
              <a:rPr lang="en-US" dirty="0" smtClean="0"/>
              <a:t>computing. Elements of context in network computing include:</a:t>
            </a:r>
          </a:p>
          <a:p>
            <a:pPr lvl="1"/>
            <a:r>
              <a:rPr lang="en-US" dirty="0" smtClean="0"/>
              <a:t>User preference</a:t>
            </a:r>
          </a:p>
          <a:p>
            <a:pPr lvl="1"/>
            <a:r>
              <a:rPr lang="en-US" dirty="0" smtClean="0"/>
              <a:t>Workload</a:t>
            </a:r>
          </a:p>
          <a:p>
            <a:pPr lvl="1"/>
            <a:r>
              <a:rPr lang="en-US" dirty="0" smtClean="0"/>
              <a:t>Data connection type &amp; bandwidth</a:t>
            </a:r>
          </a:p>
          <a:p>
            <a:pPr lvl="1"/>
            <a:r>
              <a:rPr lang="en-US" dirty="0" smtClean="0"/>
              <a:t>Resource availability</a:t>
            </a:r>
          </a:p>
          <a:p>
            <a:pPr lvl="1"/>
            <a:r>
              <a:rPr lang="en-US" dirty="0" smtClean="0"/>
              <a:t>Situational context</a:t>
            </a:r>
          </a:p>
          <a:p>
            <a:pPr lvl="1"/>
            <a:endParaRPr lang="en-US" dirty="0"/>
          </a:p>
          <a:p>
            <a:endParaRPr lang="en-US" dirty="0"/>
          </a:p>
        </p:txBody>
      </p:sp>
    </p:spTree>
    <p:extLst>
      <p:ext uri="{BB962C8B-B14F-4D97-AF65-F5344CB8AC3E}">
        <p14:creationId xmlns:p14="http://schemas.microsoft.com/office/powerpoint/2010/main" val="38556871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9275" y="1000903"/>
            <a:ext cx="8042276" cy="2266680"/>
          </a:xfrm>
        </p:spPr>
        <p:txBody>
          <a:bodyPr>
            <a:normAutofit/>
          </a:bodyPr>
          <a:lstStyle/>
          <a:p>
            <a:r>
              <a:rPr lang="en-US" sz="2000" dirty="0" smtClean="0"/>
              <a:t>Experiment 2: </a:t>
            </a:r>
            <a:r>
              <a:rPr lang="en-US" sz="2000" dirty="0"/>
              <a:t>Measure response time overhead of dynamic service composition </a:t>
            </a:r>
            <a:r>
              <a:rPr lang="en-US" sz="2000" dirty="0" smtClean="0"/>
              <a:t>for </a:t>
            </a:r>
            <a:r>
              <a:rPr lang="en-US" sz="2000" dirty="0"/>
              <a:t>d</a:t>
            </a:r>
            <a:r>
              <a:rPr lang="en-US" sz="2000" dirty="0" smtClean="0"/>
              <a:t>ifferent </a:t>
            </a:r>
            <a:r>
              <a:rPr lang="en-US" sz="2000" dirty="0"/>
              <a:t>number of services to choose from for each </a:t>
            </a:r>
            <a:r>
              <a:rPr lang="en-US" sz="2000" dirty="0" smtClean="0"/>
              <a:t>category</a:t>
            </a:r>
          </a:p>
          <a:p>
            <a:r>
              <a:rPr lang="en-US" sz="2000" dirty="0"/>
              <a:t>Setting: Central service monitor on Amazon EC2 m3.medium instance (1 </a:t>
            </a:r>
            <a:r>
              <a:rPr lang="en-US" sz="2000" dirty="0" err="1"/>
              <a:t>vCPU</a:t>
            </a:r>
            <a:r>
              <a:rPr lang="en-US" sz="2000" dirty="0"/>
              <a:t>, 3.75 GB memory)</a:t>
            </a:r>
          </a:p>
          <a:p>
            <a:endParaRPr lang="en-US" sz="2000" dirty="0"/>
          </a:p>
        </p:txBody>
      </p:sp>
      <p:sp>
        <p:nvSpPr>
          <p:cNvPr id="4" name="Title 1"/>
          <p:cNvSpPr>
            <a:spLocks noGrp="1"/>
          </p:cNvSpPr>
          <p:nvPr>
            <p:ph type="title"/>
          </p:nvPr>
        </p:nvSpPr>
        <p:spPr>
          <a:xfrm>
            <a:off x="185520" y="107576"/>
            <a:ext cx="8747985" cy="762828"/>
          </a:xfrm>
        </p:spPr>
        <p:txBody>
          <a:bodyPr/>
          <a:lstStyle/>
          <a:p>
            <a:r>
              <a:rPr lang="en-US" sz="2800" dirty="0" smtClean="0"/>
              <a:t>Dynamic Service Composition Experiments (cont.)</a:t>
            </a:r>
            <a:endParaRPr lang="en-US" sz="2800" dirty="0"/>
          </a:p>
        </p:txBody>
      </p:sp>
      <p:graphicFrame>
        <p:nvGraphicFramePr>
          <p:cNvPr id="5" name="Chart 4"/>
          <p:cNvGraphicFramePr>
            <a:graphicFrameLocks/>
          </p:cNvGraphicFramePr>
          <p:nvPr>
            <p:extLst>
              <p:ext uri="{D42A27DB-BD31-4B8C-83A1-F6EECF244321}">
                <p14:modId xmlns:p14="http://schemas.microsoft.com/office/powerpoint/2010/main" val="953049746"/>
              </p:ext>
            </p:extLst>
          </p:nvPr>
        </p:nvGraphicFramePr>
        <p:xfrm>
          <a:off x="4300182" y="2901702"/>
          <a:ext cx="4487808" cy="263753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549275" y="3517667"/>
            <a:ext cx="3861352" cy="923330"/>
          </a:xfrm>
          <a:prstGeom prst="rect">
            <a:avLst/>
          </a:prstGeom>
          <a:noFill/>
        </p:spPr>
        <p:txBody>
          <a:bodyPr wrap="square" rtlCol="0">
            <a:spAutoFit/>
          </a:bodyPr>
          <a:lstStyle/>
          <a:p>
            <a:r>
              <a:rPr lang="en-US" dirty="0">
                <a:latin typeface="Arial" pitchFamily="34" charset="0"/>
                <a:cs typeface="Arial" pitchFamily="34" charset="0"/>
              </a:rPr>
              <a:t>C</a:t>
            </a:r>
            <a:r>
              <a:rPr lang="en-US" dirty="0" smtClean="0">
                <a:latin typeface="Arial" pitchFamily="34" charset="0"/>
                <a:cs typeface="Arial" pitchFamily="34" charset="0"/>
              </a:rPr>
              <a:t>omposition involving 3 service categories, with varying number of services for each category   </a:t>
            </a:r>
            <a:endParaRPr lang="en-US" dirty="0">
              <a:latin typeface="Arial" pitchFamily="34" charset="0"/>
              <a:cs typeface="Arial" pitchFamily="34" charset="0"/>
            </a:endParaRPr>
          </a:p>
        </p:txBody>
      </p:sp>
      <p:sp>
        <p:nvSpPr>
          <p:cNvPr id="7" name="Rectangle 6"/>
          <p:cNvSpPr/>
          <p:nvPr/>
        </p:nvSpPr>
        <p:spPr>
          <a:xfrm>
            <a:off x="373404" y="5442539"/>
            <a:ext cx="8416950" cy="1200329"/>
          </a:xfrm>
          <a:prstGeom prst="rect">
            <a:avLst/>
          </a:prstGeom>
        </p:spPr>
        <p:txBody>
          <a:bodyPr wrap="square">
            <a:spAutoFit/>
          </a:bodyPr>
          <a:lstStyle/>
          <a:p>
            <a:pPr marL="285750" indent="-285750">
              <a:buFont typeface="Arial"/>
              <a:buChar char="•"/>
            </a:pPr>
            <a:r>
              <a:rPr lang="en-US" dirty="0" smtClean="0"/>
              <a:t>Composition time dominated by the database access time and not affected significantly by the number of possible services in a category or the number of service categories involved in the composition.</a:t>
            </a:r>
          </a:p>
          <a:p>
            <a:pPr marL="285750" indent="-285750">
              <a:buFont typeface="Arial"/>
              <a:buChar char="•"/>
            </a:pPr>
            <a:r>
              <a:rPr lang="en-US" dirty="0" smtClean="0"/>
              <a:t>Composition overhead reasonable for most settings.</a:t>
            </a:r>
          </a:p>
        </p:txBody>
      </p:sp>
    </p:spTree>
    <p:extLst>
      <p:ext uri="{BB962C8B-B14F-4D97-AF65-F5344CB8AC3E}">
        <p14:creationId xmlns:p14="http://schemas.microsoft.com/office/powerpoint/2010/main" val="42327288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33534"/>
            <a:ext cx="8042276" cy="1336956"/>
          </a:xfrm>
        </p:spPr>
        <p:txBody>
          <a:bodyPr/>
          <a:lstStyle/>
          <a:p>
            <a:r>
              <a:rPr lang="en-US" sz="3600" dirty="0" smtClean="0"/>
              <a:t>Adaptability Cost and Benefit Consideration</a:t>
            </a:r>
            <a:endParaRPr lang="en-US" sz="3600" dirty="0"/>
          </a:p>
        </p:txBody>
      </p:sp>
      <p:sp>
        <p:nvSpPr>
          <p:cNvPr id="3" name="Text Placeholder 2"/>
          <p:cNvSpPr>
            <a:spLocks noGrp="1"/>
          </p:cNvSpPr>
          <p:nvPr>
            <p:ph type="body" idx="1"/>
          </p:nvPr>
        </p:nvSpPr>
        <p:spPr>
          <a:xfrm>
            <a:off x="304800" y="1387971"/>
            <a:ext cx="8382000" cy="5032585"/>
          </a:xfrm>
        </p:spPr>
        <p:txBody>
          <a:bodyPr>
            <a:normAutofit fontScale="70000" lnSpcReduction="20000"/>
          </a:bodyPr>
          <a:lstStyle/>
          <a:p>
            <a:pPr marL="0" indent="0">
              <a:lnSpc>
                <a:spcPct val="20000"/>
              </a:lnSpc>
              <a:spcBef>
                <a:spcPts val="800"/>
              </a:spcBef>
              <a:buNone/>
            </a:pPr>
            <a:r>
              <a:rPr lang="en-US" dirty="0" smtClean="0"/>
              <a:t>Benefits:</a:t>
            </a:r>
          </a:p>
          <a:p>
            <a:pPr marL="0">
              <a:lnSpc>
                <a:spcPct val="20000"/>
              </a:lnSpc>
              <a:spcBef>
                <a:spcPts val="800"/>
              </a:spcBef>
            </a:pPr>
            <a:r>
              <a:rPr lang="en-US" dirty="0" smtClean="0"/>
              <a:t>Increased availability of services (measured by up-time and throughput)</a:t>
            </a:r>
          </a:p>
          <a:p>
            <a:pPr marL="0">
              <a:lnSpc>
                <a:spcPct val="20000"/>
              </a:lnSpc>
              <a:spcBef>
                <a:spcPts val="800"/>
              </a:spcBef>
            </a:pPr>
            <a:r>
              <a:rPr lang="en-US" dirty="0" smtClean="0"/>
              <a:t>Increased performance by obviating the need to restart invocations of service compositions with failed/attacked services (measured by total response time)</a:t>
            </a:r>
          </a:p>
          <a:p>
            <a:pPr marL="0">
              <a:lnSpc>
                <a:spcPct val="20000"/>
              </a:lnSpc>
              <a:spcBef>
                <a:spcPts val="800"/>
              </a:spcBef>
            </a:pPr>
            <a:r>
              <a:rPr lang="en-US" dirty="0" smtClean="0"/>
              <a:t>Increased security and flexibility in service composition based on priorities and constraints in a specific environment (measured by success of avoiding attacks)</a:t>
            </a:r>
          </a:p>
          <a:p>
            <a:pPr marL="0">
              <a:lnSpc>
                <a:spcPct val="20000"/>
              </a:lnSpc>
              <a:spcBef>
                <a:spcPts val="800"/>
              </a:spcBef>
            </a:pPr>
            <a:endParaRPr lang="en-US" dirty="0" smtClean="0"/>
          </a:p>
          <a:p>
            <a:pPr marL="0" indent="0">
              <a:lnSpc>
                <a:spcPct val="20000"/>
              </a:lnSpc>
              <a:spcBef>
                <a:spcPts val="800"/>
              </a:spcBef>
              <a:buNone/>
            </a:pPr>
            <a:r>
              <a:rPr lang="en-US" dirty="0" smtClean="0"/>
              <a:t>Costs:</a:t>
            </a:r>
          </a:p>
          <a:p>
            <a:pPr marL="0">
              <a:lnSpc>
                <a:spcPct val="20000"/>
              </a:lnSpc>
              <a:spcBef>
                <a:spcPts val="800"/>
              </a:spcBef>
            </a:pPr>
            <a:r>
              <a:rPr lang="en-US" dirty="0" smtClean="0"/>
              <a:t>Dynamic service composition time cost </a:t>
            </a:r>
          </a:p>
          <a:p>
            <a:pPr marL="0">
              <a:lnSpc>
                <a:spcPct val="20000"/>
              </a:lnSpc>
              <a:spcBef>
                <a:spcPts val="800"/>
              </a:spcBef>
            </a:pPr>
            <a:r>
              <a:rPr lang="en-US" dirty="0" smtClean="0"/>
              <a:t>Cost to maintain central service monitor</a:t>
            </a:r>
          </a:p>
          <a:p>
            <a:pPr marL="0">
              <a:lnSpc>
                <a:spcPct val="20000"/>
              </a:lnSpc>
              <a:spcBef>
                <a:spcPts val="800"/>
              </a:spcBef>
            </a:pPr>
            <a:r>
              <a:rPr lang="en-US" dirty="0" smtClean="0"/>
              <a:t>Service response delay due to monitoring</a:t>
            </a:r>
          </a:p>
          <a:p>
            <a:pPr marL="0">
              <a:lnSpc>
                <a:spcPct val="20000"/>
              </a:lnSpc>
              <a:spcBef>
                <a:spcPts val="800"/>
              </a:spcBef>
            </a:pPr>
            <a:r>
              <a:rPr lang="en-US" dirty="0" smtClean="0"/>
              <a:t>Increased resource usage in service domain </a:t>
            </a:r>
          </a:p>
          <a:p>
            <a:pPr marL="0">
              <a:lnSpc>
                <a:spcPct val="20000"/>
              </a:lnSpc>
              <a:spcBef>
                <a:spcPts val="800"/>
              </a:spcBef>
            </a:pPr>
            <a:r>
              <a:rPr lang="en-US" dirty="0" smtClean="0"/>
              <a:t>Overhead of re-deploying service in same/different domain </a:t>
            </a:r>
          </a:p>
        </p:txBody>
      </p:sp>
      <p:sp>
        <p:nvSpPr>
          <p:cNvPr id="4" name="Slide Number Placeholder 3"/>
          <p:cNvSpPr>
            <a:spLocks noGrp="1"/>
          </p:cNvSpPr>
          <p:nvPr>
            <p:ph type="sldNum" sz="quarter" idx="11"/>
          </p:nvPr>
        </p:nvSpPr>
        <p:spPr>
          <a:xfrm>
            <a:off x="28411" y="6477000"/>
            <a:ext cx="400378" cy="297651"/>
          </a:xfrm>
        </p:spPr>
        <p:txBody>
          <a:bodyPr/>
          <a:lstStyle/>
          <a:p>
            <a:fld id="{F6EFC63E-F8D9-44BB-A462-AC735E845F95}" type="slidenum">
              <a:rPr lang="en-US" smtClean="0"/>
              <a:pPr/>
              <a:t>21</a:t>
            </a:fld>
            <a:endParaRPr lang="en-US" dirty="0"/>
          </a:p>
        </p:txBody>
      </p:sp>
    </p:spTree>
    <p:extLst>
      <p:ext uri="{BB962C8B-B14F-4D97-AF65-F5344CB8AC3E}">
        <p14:creationId xmlns:p14="http://schemas.microsoft.com/office/powerpoint/2010/main" val="153246905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919786"/>
          </a:xfrm>
        </p:spPr>
        <p:txBody>
          <a:bodyPr/>
          <a:lstStyle/>
          <a:p>
            <a:r>
              <a:rPr lang="en-US" dirty="0" smtClean="0"/>
              <a:t>Conclusion</a:t>
            </a:r>
            <a:endParaRPr lang="en-US" dirty="0"/>
          </a:p>
        </p:txBody>
      </p:sp>
      <p:sp>
        <p:nvSpPr>
          <p:cNvPr id="3" name="Content Placeholder 2"/>
          <p:cNvSpPr>
            <a:spLocks noGrp="1"/>
          </p:cNvSpPr>
          <p:nvPr>
            <p:ph idx="1"/>
          </p:nvPr>
        </p:nvSpPr>
        <p:spPr>
          <a:xfrm>
            <a:off x="549275" y="1257744"/>
            <a:ext cx="8042276" cy="5034849"/>
          </a:xfrm>
        </p:spPr>
        <p:txBody>
          <a:bodyPr>
            <a:normAutofit fontScale="77500" lnSpcReduction="20000"/>
          </a:bodyPr>
          <a:lstStyle/>
          <a:p>
            <a:r>
              <a:rPr lang="en-US" dirty="0" smtClean="0"/>
              <a:t>Main impact: Proposal of a comprehensive monitoring and reconfiguration </a:t>
            </a:r>
            <a:r>
              <a:rPr lang="en-US" dirty="0"/>
              <a:t>architecture for network computing involving mobile and cloud services </a:t>
            </a:r>
            <a:endParaRPr lang="en-US" dirty="0" smtClean="0"/>
          </a:p>
          <a:p>
            <a:r>
              <a:rPr lang="en-US" dirty="0" smtClean="0"/>
              <a:t>Proposed model achieves </a:t>
            </a:r>
            <a:r>
              <a:rPr lang="en-US" dirty="0"/>
              <a:t>high performance and continuous availability even under highly-dynamic contexts involving attacks and service failures </a:t>
            </a:r>
            <a:r>
              <a:rPr lang="en-US" dirty="0" smtClean="0"/>
              <a:t>and provides increased resiliency</a:t>
            </a:r>
          </a:p>
          <a:p>
            <a:r>
              <a:rPr lang="en-US" dirty="0"/>
              <a:t>The results of the experiments with the proposed dynamic service composition model and the reliance of the approach on standard technologies make it promising as a preliminary basis for a high-performance distributed architecture in network computing </a:t>
            </a:r>
            <a:endParaRPr lang="en-US" dirty="0" smtClean="0"/>
          </a:p>
          <a:p>
            <a:r>
              <a:rPr lang="en-US" dirty="0"/>
              <a:t>Future work will involve comprehensive experiments with the proposed model </a:t>
            </a:r>
            <a:r>
              <a:rPr lang="en-US" dirty="0" smtClean="0"/>
              <a:t>under</a:t>
            </a:r>
          </a:p>
          <a:p>
            <a:pPr lvl="1"/>
            <a:r>
              <a:rPr lang="en-US" dirty="0" smtClean="0"/>
              <a:t>Highly </a:t>
            </a:r>
            <a:r>
              <a:rPr lang="en-US" dirty="0"/>
              <a:t>variable contexts such as fluctuating network </a:t>
            </a:r>
            <a:r>
              <a:rPr lang="en-US" dirty="0" smtClean="0"/>
              <a:t>bandwidth</a:t>
            </a:r>
            <a:endParaRPr lang="en-US" dirty="0"/>
          </a:p>
          <a:p>
            <a:pPr lvl="1"/>
            <a:r>
              <a:rPr lang="en-US" dirty="0"/>
              <a:t>C</a:t>
            </a:r>
            <a:r>
              <a:rPr lang="en-US" dirty="0" smtClean="0"/>
              <a:t>hanges </a:t>
            </a:r>
            <a:r>
              <a:rPr lang="en-US" dirty="0"/>
              <a:t>in service behavior (e.g. CPU/memory utilization patterns), </a:t>
            </a:r>
            <a:endParaRPr lang="en-US" dirty="0" smtClean="0"/>
          </a:p>
          <a:p>
            <a:pPr lvl="1"/>
            <a:r>
              <a:rPr lang="en-US" dirty="0"/>
              <a:t>D</a:t>
            </a:r>
            <a:r>
              <a:rPr lang="en-US" dirty="0" smtClean="0"/>
              <a:t>ifferent </a:t>
            </a:r>
            <a:r>
              <a:rPr lang="en-US" dirty="0"/>
              <a:t>service </a:t>
            </a:r>
            <a:r>
              <a:rPr lang="en-US" dirty="0" smtClean="0"/>
              <a:t>loads</a:t>
            </a:r>
          </a:p>
          <a:p>
            <a:pPr lvl="1"/>
            <a:r>
              <a:rPr lang="en-US" dirty="0"/>
              <a:t>V</a:t>
            </a:r>
            <a:r>
              <a:rPr lang="en-US" dirty="0" smtClean="0"/>
              <a:t>arious </a:t>
            </a:r>
            <a:r>
              <a:rPr lang="en-US" dirty="0"/>
              <a:t>types of attacks on services that affect performance. </a:t>
            </a:r>
          </a:p>
        </p:txBody>
      </p:sp>
    </p:spTree>
    <p:extLst>
      <p:ext uri="{BB962C8B-B14F-4D97-AF65-F5344CB8AC3E}">
        <p14:creationId xmlns:p14="http://schemas.microsoft.com/office/powerpoint/2010/main" val="1721430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13093"/>
          </a:xfrm>
        </p:spPr>
        <p:txBody>
          <a:bodyPr/>
          <a:lstStyle/>
          <a:p>
            <a:r>
              <a:rPr lang="en-US" sz="4000" dirty="0" smtClean="0"/>
              <a:t>Problem Statement</a:t>
            </a:r>
            <a:endParaRPr lang="en-US" sz="4000" dirty="0"/>
          </a:p>
        </p:txBody>
      </p:sp>
      <p:sp>
        <p:nvSpPr>
          <p:cNvPr id="3" name="Content Placeholder 2"/>
          <p:cNvSpPr>
            <a:spLocks noGrp="1"/>
          </p:cNvSpPr>
          <p:nvPr>
            <p:ph idx="1"/>
          </p:nvPr>
        </p:nvSpPr>
        <p:spPr>
          <a:xfrm>
            <a:off x="549275" y="1357627"/>
            <a:ext cx="8042276" cy="4920697"/>
          </a:xfrm>
        </p:spPr>
        <p:txBody>
          <a:bodyPr>
            <a:normAutofit fontScale="85000" lnSpcReduction="20000"/>
          </a:bodyPr>
          <a:lstStyle/>
          <a:p>
            <a:r>
              <a:rPr lang="en-US" dirty="0" smtClean="0"/>
              <a:t>Current cloud/mobile computing systems lack generic and effective mechanisms to adapt to changes in performance and security contexts</a:t>
            </a:r>
          </a:p>
          <a:p>
            <a:r>
              <a:rPr lang="en-US" dirty="0" smtClean="0"/>
              <a:t>In </a:t>
            </a:r>
            <a:r>
              <a:rPr lang="en-US" dirty="0"/>
              <a:t>order to ensure the enforcement of service level agreements (SLAs) and provide high security assurance in network computing in real time</a:t>
            </a:r>
            <a:r>
              <a:rPr lang="en-US" b="1" dirty="0"/>
              <a:t>, </a:t>
            </a:r>
            <a:r>
              <a:rPr lang="en-US" dirty="0"/>
              <a:t>a monitoring framework needs to be developed to inspect the services dynamically during their execution. If a service is compromised, misbehaves or is underperforming, the service monitor needs to </a:t>
            </a:r>
            <a:r>
              <a:rPr lang="en-US" i="1" dirty="0"/>
              <a:t>discover this inadequate performance, provide feedback, take remedial actions and adapt according to the changes in </a:t>
            </a:r>
            <a:r>
              <a:rPr lang="en-US" i="1" dirty="0" smtClean="0"/>
              <a:t>context</a:t>
            </a:r>
            <a:r>
              <a:rPr lang="en-US" dirty="0" smtClean="0"/>
              <a:t> </a:t>
            </a:r>
          </a:p>
          <a:p>
            <a:r>
              <a:rPr lang="en-US" dirty="0" smtClean="0"/>
              <a:t>There is a need for novel techniques to:</a:t>
            </a:r>
          </a:p>
          <a:p>
            <a:pPr lvl="1"/>
            <a:r>
              <a:rPr lang="en-US" dirty="0" smtClean="0"/>
              <a:t>Monitor service activity</a:t>
            </a:r>
          </a:p>
          <a:p>
            <a:pPr lvl="1"/>
            <a:r>
              <a:rPr lang="en-US" dirty="0" smtClean="0"/>
              <a:t>Discover and report service behavior changes</a:t>
            </a:r>
          </a:p>
          <a:p>
            <a:pPr lvl="1"/>
            <a:r>
              <a:rPr lang="en-US" dirty="0" smtClean="0"/>
              <a:t>Enforce security and quality of service requirements in cloud and mobile services </a:t>
            </a:r>
            <a:endParaRPr lang="en-US" dirty="0"/>
          </a:p>
        </p:txBody>
      </p:sp>
    </p:spTree>
    <p:extLst>
      <p:ext uri="{BB962C8B-B14F-4D97-AF65-F5344CB8AC3E}">
        <p14:creationId xmlns:p14="http://schemas.microsoft.com/office/powerpoint/2010/main" val="2816369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207459"/>
            <a:ext cx="8042276" cy="808541"/>
          </a:xfrm>
        </p:spPr>
        <p:txBody>
          <a:bodyPr/>
          <a:lstStyle/>
          <a:p>
            <a:r>
              <a:rPr lang="en-US" sz="4000" dirty="0" smtClean="0"/>
              <a:t>Agile Defense and Adaptability</a:t>
            </a:r>
            <a:endParaRPr lang="en-US" sz="4000" dirty="0"/>
          </a:p>
        </p:txBody>
      </p:sp>
      <p:sp>
        <p:nvSpPr>
          <p:cNvPr id="3" name="Text Placeholder 2"/>
          <p:cNvSpPr>
            <a:spLocks noGrp="1"/>
          </p:cNvSpPr>
          <p:nvPr>
            <p:ph type="body" idx="1"/>
          </p:nvPr>
        </p:nvSpPr>
        <p:spPr>
          <a:xfrm>
            <a:off x="549275" y="1600201"/>
            <a:ext cx="8042276" cy="4578242"/>
          </a:xfrm>
        </p:spPr>
        <p:txBody>
          <a:bodyPr>
            <a:normAutofit fontScale="92500" lnSpcReduction="20000"/>
          </a:bodyPr>
          <a:lstStyle/>
          <a:p>
            <a:pPr marL="0" indent="0">
              <a:buNone/>
            </a:pPr>
            <a:r>
              <a:rPr lang="en-US" dirty="0" smtClean="0"/>
              <a:t>Goals:</a:t>
            </a:r>
          </a:p>
          <a:p>
            <a:pPr lvl="1"/>
            <a:r>
              <a:rPr lang="en-US" dirty="0"/>
              <a:t>R</a:t>
            </a:r>
            <a:r>
              <a:rPr lang="en-US" dirty="0" smtClean="0"/>
              <a:t>eplace anomalous/underperforming services with reliable versions</a:t>
            </a:r>
          </a:p>
          <a:p>
            <a:pPr lvl="1"/>
            <a:r>
              <a:rPr lang="en-US" dirty="0"/>
              <a:t>R</a:t>
            </a:r>
            <a:r>
              <a:rPr lang="en-US" dirty="0" smtClean="0"/>
              <a:t>econfigure </a:t>
            </a:r>
            <a:r>
              <a:rPr lang="en-US" dirty="0"/>
              <a:t>system service orchestrations to respond to anomalous service behavior</a:t>
            </a:r>
          </a:p>
          <a:p>
            <a:pPr lvl="1"/>
            <a:r>
              <a:rPr lang="en-US" dirty="0"/>
              <a:t>Swiftly self-adapt to changes in context</a:t>
            </a:r>
          </a:p>
          <a:p>
            <a:pPr lvl="1"/>
            <a:r>
              <a:rPr lang="en-US" dirty="0"/>
              <a:t>E</a:t>
            </a:r>
            <a:r>
              <a:rPr lang="en-US" dirty="0" smtClean="0"/>
              <a:t>nforce </a:t>
            </a:r>
            <a:r>
              <a:rPr lang="en-US" dirty="0"/>
              <a:t>proactive and reactive response policies to achieve system security goals</a:t>
            </a:r>
          </a:p>
          <a:p>
            <a:pPr lvl="1"/>
            <a:r>
              <a:rPr lang="en-US" dirty="0"/>
              <a:t>Continuous </a:t>
            </a:r>
            <a:r>
              <a:rPr lang="en-US" dirty="0" smtClean="0"/>
              <a:t>availability </a:t>
            </a:r>
            <a:r>
              <a:rPr lang="en-US" dirty="0"/>
              <a:t>even under attacks</a:t>
            </a:r>
          </a:p>
          <a:p>
            <a:endParaRPr lang="en-US" dirty="0" smtClean="0"/>
          </a:p>
          <a:p>
            <a:pPr marL="0" indent="0">
              <a:buNone/>
            </a:pPr>
            <a:r>
              <a:rPr lang="en-US" dirty="0" smtClean="0"/>
              <a:t>Components:</a:t>
            </a:r>
          </a:p>
          <a:p>
            <a:pPr lvl="1"/>
            <a:r>
              <a:rPr lang="en-US" dirty="0" smtClean="0"/>
              <a:t>Detection of anomalies/deviations from SLAs</a:t>
            </a:r>
          </a:p>
          <a:p>
            <a:pPr lvl="1"/>
            <a:r>
              <a:rPr lang="en-US" dirty="0" smtClean="0"/>
              <a:t>Dynamic service composition</a:t>
            </a:r>
            <a:endParaRPr lang="en-US" dirty="0"/>
          </a:p>
        </p:txBody>
      </p:sp>
    </p:spTree>
    <p:extLst>
      <p:ext uri="{BB962C8B-B14F-4D97-AF65-F5344CB8AC3E}">
        <p14:creationId xmlns:p14="http://schemas.microsoft.com/office/powerpoint/2010/main" val="635867294"/>
      </p:ext>
    </p:extLst>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520" y="149909"/>
            <a:ext cx="8958479" cy="894313"/>
          </a:xfrm>
        </p:spPr>
        <p:txBody>
          <a:bodyPr/>
          <a:lstStyle/>
          <a:p>
            <a:r>
              <a:rPr lang="en-US" sz="4000" dirty="0" smtClean="0"/>
              <a:t>Adaptability for Increased Resilience </a:t>
            </a:r>
            <a:endParaRPr lang="en-US" sz="4000" dirty="0"/>
          </a:p>
        </p:txBody>
      </p:sp>
      <p:sp>
        <p:nvSpPr>
          <p:cNvPr id="3" name="Text Placeholder 2"/>
          <p:cNvSpPr>
            <a:spLocks noGrp="1"/>
          </p:cNvSpPr>
          <p:nvPr>
            <p:ph type="body" idx="1"/>
          </p:nvPr>
        </p:nvSpPr>
        <p:spPr>
          <a:xfrm>
            <a:off x="185521" y="1312740"/>
            <a:ext cx="8805068" cy="5545261"/>
          </a:xfrm>
        </p:spPr>
        <p:txBody>
          <a:bodyPr>
            <a:normAutofit lnSpcReduction="10000"/>
          </a:bodyPr>
          <a:lstStyle/>
          <a:p>
            <a:r>
              <a:rPr lang="en-US" dirty="0" smtClean="0"/>
              <a:t>Dynamic service reconfiguration based on changes in context:</a:t>
            </a:r>
          </a:p>
          <a:p>
            <a:pPr lvl="1"/>
            <a:r>
              <a:rPr lang="en-US" dirty="0" smtClean="0"/>
              <a:t>Updated priorities (e.g. response time vs. level of detail/accuracy)</a:t>
            </a:r>
          </a:p>
          <a:p>
            <a:pPr lvl="1"/>
            <a:r>
              <a:rPr lang="en-US" dirty="0" smtClean="0"/>
              <a:t>Updated constraints (e.g. need to have trust levels of all services &gt; x for critical mission)</a:t>
            </a:r>
          </a:p>
          <a:p>
            <a:pPr lvl="1"/>
            <a:r>
              <a:rPr lang="en-US" dirty="0" smtClean="0"/>
              <a:t>Replacing failed services in composition with healthy ones dynamically to avoid complete restart of process</a:t>
            </a:r>
          </a:p>
          <a:p>
            <a:r>
              <a:rPr lang="en-US" dirty="0" smtClean="0"/>
              <a:t>Monitor services status and determine action</a:t>
            </a:r>
          </a:p>
          <a:p>
            <a:pPr lvl="1"/>
            <a:r>
              <a:rPr lang="en-US" dirty="0" smtClean="0"/>
              <a:t>Adapt services in a domain in response to attacks/failure</a:t>
            </a:r>
          </a:p>
          <a:p>
            <a:pPr lvl="1"/>
            <a:r>
              <a:rPr lang="en-US" dirty="0" smtClean="0"/>
              <a:t>Update service health status in case of significant deviations from normal behavior</a:t>
            </a:r>
          </a:p>
          <a:p>
            <a:pPr lvl="1"/>
            <a:r>
              <a:rPr lang="en-US" dirty="0" smtClean="0"/>
              <a:t>Create service backup in case of suspicion of anomaly</a:t>
            </a:r>
          </a:p>
          <a:p>
            <a:pPr lvl="1"/>
            <a:r>
              <a:rPr lang="en-US" dirty="0"/>
              <a:t>Re-deploy service in case of complete </a:t>
            </a:r>
            <a:r>
              <a:rPr lang="en-US" dirty="0" smtClean="0"/>
              <a:t>failure</a:t>
            </a:r>
          </a:p>
          <a:p>
            <a:pPr lvl="1"/>
            <a:endParaRPr lang="en-US" dirty="0" smtClean="0"/>
          </a:p>
          <a:p>
            <a:pPr marL="349250" lvl="1" indent="0">
              <a:buNone/>
            </a:pPr>
            <a:endParaRPr lang="en-US" dirty="0"/>
          </a:p>
        </p:txBody>
      </p:sp>
    </p:spTree>
    <p:extLst>
      <p:ext uri="{BB962C8B-B14F-4D97-AF65-F5344CB8AC3E}">
        <p14:creationId xmlns:p14="http://schemas.microsoft.com/office/powerpoint/2010/main" val="3161701751"/>
      </p:ext>
    </p:extLst>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Adaptive Computing Research Problems</a:t>
            </a:r>
            <a:endParaRPr lang="en-US" sz="3600" dirty="0"/>
          </a:p>
        </p:txBody>
      </p:sp>
      <p:sp>
        <p:nvSpPr>
          <p:cNvPr id="3" name="Text Placeholder 2"/>
          <p:cNvSpPr>
            <a:spLocks noGrp="1"/>
          </p:cNvSpPr>
          <p:nvPr>
            <p:ph type="body" idx="1"/>
          </p:nvPr>
        </p:nvSpPr>
        <p:spPr>
          <a:xfrm>
            <a:off x="304800" y="1655194"/>
            <a:ext cx="8382000" cy="5202805"/>
          </a:xfrm>
        </p:spPr>
        <p:txBody>
          <a:bodyPr>
            <a:normAutofit lnSpcReduction="10000"/>
          </a:bodyPr>
          <a:lstStyle/>
          <a:p>
            <a:r>
              <a:rPr lang="en-US" dirty="0" smtClean="0"/>
              <a:t>How to detect changes in service context</a:t>
            </a:r>
          </a:p>
          <a:p>
            <a:pPr lvl="1"/>
            <a:r>
              <a:rPr lang="en-US" dirty="0" smtClean="0"/>
              <a:t>Centralized or distributed monitoring?</a:t>
            </a:r>
          </a:p>
          <a:p>
            <a:pPr lvl="1"/>
            <a:r>
              <a:rPr lang="en-US" dirty="0" smtClean="0"/>
              <a:t>What service behavior constitutes context change?</a:t>
            </a:r>
          </a:p>
          <a:p>
            <a:pPr lvl="1"/>
            <a:r>
              <a:rPr lang="en-US" dirty="0" smtClean="0"/>
              <a:t>What is the most effective and efficient way to detect anomalies?</a:t>
            </a:r>
          </a:p>
          <a:p>
            <a:pPr marL="457200" lvl="1" indent="0">
              <a:buNone/>
            </a:pPr>
            <a:endParaRPr lang="en-US" dirty="0" smtClean="0"/>
          </a:p>
          <a:p>
            <a:pPr marL="289322" indent="-342900"/>
            <a:r>
              <a:rPr lang="en-US" dirty="0" smtClean="0"/>
              <a:t>How to react to changes in context across domains</a:t>
            </a:r>
          </a:p>
          <a:p>
            <a:pPr marL="800100" lvl="1" indent="-342900"/>
            <a:r>
              <a:rPr lang="en-US" dirty="0" smtClean="0"/>
              <a:t>What is the most effective way to create fail-safe service orchestrations?</a:t>
            </a:r>
          </a:p>
          <a:p>
            <a:pPr marL="800100" lvl="1" indent="-342900"/>
            <a:r>
              <a:rPr lang="en-US" dirty="0" smtClean="0"/>
              <a:t>How can we efficiently reconfigure an orchestration to take into account the new context?</a:t>
            </a:r>
          </a:p>
          <a:p>
            <a:pPr marL="800100" lvl="1" indent="-342900"/>
            <a:r>
              <a:rPr lang="en-US" dirty="0" smtClean="0"/>
              <a:t>How can we tailor the response based on the extent, duration and type of anomalies?</a:t>
            </a:r>
          </a:p>
          <a:p>
            <a:endParaRPr lang="en-US" dirty="0"/>
          </a:p>
          <a:p>
            <a:endParaRPr lang="en-US" dirty="0"/>
          </a:p>
        </p:txBody>
      </p:sp>
    </p:spTree>
    <p:extLst>
      <p:ext uri="{BB962C8B-B14F-4D97-AF65-F5344CB8AC3E}">
        <p14:creationId xmlns:p14="http://schemas.microsoft.com/office/powerpoint/2010/main" val="723213073"/>
      </p:ext>
    </p:extLst>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152"/>
            <a:ext cx="8229600" cy="927480"/>
          </a:xfrm>
        </p:spPr>
        <p:txBody>
          <a:bodyPr>
            <a:noAutofit/>
          </a:bodyPr>
          <a:lstStyle/>
          <a:p>
            <a:r>
              <a:rPr lang="en-US" sz="3200" dirty="0" smtClean="0"/>
              <a:t>Distributed Service </a:t>
            </a:r>
            <a:r>
              <a:rPr lang="en-US" sz="3200" dirty="0"/>
              <a:t>Monitoring for </a:t>
            </a:r>
            <a:r>
              <a:rPr lang="en-US" sz="3200" dirty="0" smtClean="0"/>
              <a:t>Anomaly </a:t>
            </a:r>
            <a:r>
              <a:rPr lang="en-US" sz="3200" dirty="0"/>
              <a:t>Detection and Adaptability</a:t>
            </a:r>
          </a:p>
        </p:txBody>
      </p:sp>
      <p:sp>
        <p:nvSpPr>
          <p:cNvPr id="6" name="Magnetic Disk 5"/>
          <p:cNvSpPr/>
          <p:nvPr/>
        </p:nvSpPr>
        <p:spPr>
          <a:xfrm>
            <a:off x="4054972" y="4810378"/>
            <a:ext cx="1256313" cy="1267957"/>
          </a:xfrm>
          <a:prstGeom prst="flowChartMagneticDisk">
            <a:avLst/>
          </a:prstGeom>
          <a:solidFill>
            <a:srgbClr val="FFFFFF"/>
          </a:solidFill>
          <a:ln w="25400" cap="flat">
            <a:solidFill>
              <a:srgbClr val="FF0000"/>
            </a:solidFill>
            <a:prstDash val="solid"/>
            <a:bevel/>
          </a:ln>
          <a:effectLst/>
        </p:spPr>
        <p:style>
          <a:lnRef idx="0">
            <a:scrgbClr r="0" g="0" b="0"/>
          </a:lnRef>
          <a:fillRef idx="0">
            <a:scrgbClr r="0" g="0" b="0"/>
          </a:fillRef>
          <a:effectRef idx="0">
            <a:scrgbClr r="0" g="0" b="0"/>
          </a:effectRef>
          <a:fontRef idx="none"/>
        </p:style>
        <p:txBody>
          <a:bodyPr/>
          <a:lstStyle/>
          <a:p>
            <a:endParaRPr lang="en-US"/>
          </a:p>
        </p:txBody>
      </p:sp>
      <p:sp>
        <p:nvSpPr>
          <p:cNvPr id="7" name="Process 6"/>
          <p:cNvSpPr/>
          <p:nvPr/>
        </p:nvSpPr>
        <p:spPr>
          <a:xfrm>
            <a:off x="3222021" y="4361412"/>
            <a:ext cx="2769212" cy="2169867"/>
          </a:xfrm>
          <a:prstGeom prst="flowChartProcess">
            <a:avLst/>
          </a:prstGeom>
          <a:noFill/>
          <a:ln w="25400" cap="flat">
            <a:solidFill>
              <a:srgbClr val="FF0000"/>
            </a:solidFill>
            <a:prstDash val="solid"/>
            <a:bevel/>
          </a:ln>
          <a:effectLst/>
        </p:spPr>
        <p:style>
          <a:lnRef idx="0">
            <a:scrgbClr r="0" g="0" b="0"/>
          </a:lnRef>
          <a:fillRef idx="0">
            <a:scrgbClr r="0" g="0" b="0"/>
          </a:fillRef>
          <a:effectRef idx="0">
            <a:scrgbClr r="0" g="0" b="0"/>
          </a:effectRef>
          <a:fontRef idx="none"/>
        </p:style>
        <p:txBody>
          <a:bodyPr/>
          <a:lstStyle/>
          <a:p>
            <a:endParaRPr lang="en-US"/>
          </a:p>
        </p:txBody>
      </p:sp>
      <p:sp>
        <p:nvSpPr>
          <p:cNvPr id="9" name="Process 8"/>
          <p:cNvSpPr/>
          <p:nvPr/>
        </p:nvSpPr>
        <p:spPr>
          <a:xfrm>
            <a:off x="228600" y="2182254"/>
            <a:ext cx="1965189" cy="1473652"/>
          </a:xfrm>
          <a:prstGeom prst="flowChartProcess">
            <a:avLst/>
          </a:prstGeom>
          <a:noFill/>
          <a:ln w="25400" cap="flat">
            <a:solidFill>
              <a:srgbClr val="005DAA"/>
            </a:solidFill>
            <a:prstDash val="solid"/>
            <a:bevel/>
          </a:ln>
          <a:effectLst/>
        </p:spPr>
        <p:style>
          <a:lnRef idx="0">
            <a:scrgbClr r="0" g="0" b="0"/>
          </a:lnRef>
          <a:fillRef idx="0">
            <a:scrgbClr r="0" g="0" b="0"/>
          </a:fillRef>
          <a:effectRef idx="0">
            <a:scrgbClr r="0" g="0" b="0"/>
          </a:effectRef>
          <a:fontRef idx="none"/>
        </p:style>
        <p:txBody>
          <a:bodyPr/>
          <a:lstStyle/>
          <a:p>
            <a:endParaRPr lang="en-US"/>
          </a:p>
        </p:txBody>
      </p:sp>
      <p:sp>
        <p:nvSpPr>
          <p:cNvPr id="10" name="Process 9"/>
          <p:cNvSpPr/>
          <p:nvPr/>
        </p:nvSpPr>
        <p:spPr>
          <a:xfrm>
            <a:off x="6934200" y="2130941"/>
            <a:ext cx="1965189" cy="1473652"/>
          </a:xfrm>
          <a:prstGeom prst="flowChartProcess">
            <a:avLst/>
          </a:prstGeom>
          <a:noFill/>
          <a:ln w="25400" cap="flat">
            <a:solidFill>
              <a:srgbClr val="005DAA"/>
            </a:solidFill>
            <a:prstDash val="solid"/>
            <a:bevel/>
          </a:ln>
          <a:effectLst/>
        </p:spPr>
        <p:style>
          <a:lnRef idx="0">
            <a:scrgbClr r="0" g="0" b="0"/>
          </a:lnRef>
          <a:fillRef idx="0">
            <a:scrgbClr r="0" g="0" b="0"/>
          </a:fillRef>
          <a:effectRef idx="0">
            <a:scrgbClr r="0" g="0" b="0"/>
          </a:effectRef>
          <a:fontRef idx="none"/>
        </p:style>
        <p:txBody>
          <a:bodyPr/>
          <a:lstStyle/>
          <a:p>
            <a:endParaRPr lang="en-US"/>
          </a:p>
        </p:txBody>
      </p:sp>
      <p:sp>
        <p:nvSpPr>
          <p:cNvPr id="11" name="Process 10"/>
          <p:cNvSpPr/>
          <p:nvPr/>
        </p:nvSpPr>
        <p:spPr>
          <a:xfrm>
            <a:off x="3642540" y="1218629"/>
            <a:ext cx="1965189" cy="1473652"/>
          </a:xfrm>
          <a:prstGeom prst="flowChartProcess">
            <a:avLst/>
          </a:prstGeom>
          <a:noFill/>
          <a:ln w="25400" cap="flat">
            <a:solidFill>
              <a:srgbClr val="005DAA"/>
            </a:solidFill>
            <a:prstDash val="solid"/>
            <a:bevel/>
          </a:ln>
          <a:effectLst/>
        </p:spPr>
        <p:style>
          <a:lnRef idx="0">
            <a:scrgbClr r="0" g="0" b="0"/>
          </a:lnRef>
          <a:fillRef idx="0">
            <a:scrgbClr r="0" g="0" b="0"/>
          </a:fillRef>
          <a:effectRef idx="0">
            <a:scrgbClr r="0" g="0" b="0"/>
          </a:effectRef>
          <a:fontRef idx="none"/>
        </p:style>
        <p:txBody>
          <a:bodyPr/>
          <a:lstStyle/>
          <a:p>
            <a:endParaRPr lang="en-US"/>
          </a:p>
        </p:txBody>
      </p:sp>
      <p:sp>
        <p:nvSpPr>
          <p:cNvPr id="12" name="Process 11"/>
          <p:cNvSpPr/>
          <p:nvPr/>
        </p:nvSpPr>
        <p:spPr>
          <a:xfrm>
            <a:off x="241428" y="4720135"/>
            <a:ext cx="1965189" cy="1473652"/>
          </a:xfrm>
          <a:prstGeom prst="flowChartProcess">
            <a:avLst/>
          </a:prstGeom>
          <a:noFill/>
          <a:ln w="25400" cap="flat">
            <a:solidFill>
              <a:srgbClr val="005DAA"/>
            </a:solidFill>
            <a:prstDash val="solid"/>
            <a:bevel/>
          </a:ln>
          <a:effectLst/>
        </p:spPr>
        <p:style>
          <a:lnRef idx="0">
            <a:scrgbClr r="0" g="0" b="0"/>
          </a:lnRef>
          <a:fillRef idx="0">
            <a:scrgbClr r="0" g="0" b="0"/>
          </a:fillRef>
          <a:effectRef idx="0">
            <a:scrgbClr r="0" g="0" b="0"/>
          </a:effectRef>
          <a:fontRef idx="none"/>
        </p:style>
        <p:txBody>
          <a:bodyPr/>
          <a:lstStyle/>
          <a:p>
            <a:endParaRPr lang="en-US"/>
          </a:p>
        </p:txBody>
      </p:sp>
      <p:sp>
        <p:nvSpPr>
          <p:cNvPr id="13" name="Process 12"/>
          <p:cNvSpPr/>
          <p:nvPr/>
        </p:nvSpPr>
        <p:spPr>
          <a:xfrm>
            <a:off x="6934200" y="4720135"/>
            <a:ext cx="1965189" cy="1473652"/>
          </a:xfrm>
          <a:prstGeom prst="flowChartProcess">
            <a:avLst/>
          </a:prstGeom>
          <a:noFill/>
          <a:ln w="25400" cap="flat">
            <a:solidFill>
              <a:srgbClr val="005DAA"/>
            </a:solidFill>
            <a:prstDash val="solid"/>
            <a:bevel/>
          </a:ln>
          <a:effectLst/>
        </p:spPr>
        <p:style>
          <a:lnRef idx="0">
            <a:scrgbClr r="0" g="0" b="0"/>
          </a:lnRef>
          <a:fillRef idx="0">
            <a:scrgbClr r="0" g="0" b="0"/>
          </a:fillRef>
          <a:effectRef idx="0">
            <a:scrgbClr r="0" g="0" b="0"/>
          </a:effectRef>
          <a:fontRef idx="none"/>
        </p:style>
        <p:txBody>
          <a:bodyPr/>
          <a:lstStyle/>
          <a:p>
            <a:endParaRPr lang="en-US"/>
          </a:p>
        </p:txBody>
      </p:sp>
      <p:sp>
        <p:nvSpPr>
          <p:cNvPr id="19" name="TextBox 18"/>
          <p:cNvSpPr txBox="1"/>
          <p:nvPr/>
        </p:nvSpPr>
        <p:spPr>
          <a:xfrm>
            <a:off x="3899120" y="6168131"/>
            <a:ext cx="1658001" cy="369330"/>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800" b="0" i="0" u="none" strike="noStrike" cap="none" spc="0" normalizeH="0" baseline="0" dirty="0" smtClean="0">
                <a:ln>
                  <a:noFill/>
                </a:ln>
                <a:solidFill>
                  <a:srgbClr val="000000"/>
                </a:solidFill>
                <a:effectLst/>
                <a:uFillTx/>
                <a:latin typeface="Tahoma"/>
                <a:ea typeface="Tahoma"/>
                <a:cs typeface="Tahoma"/>
                <a:sym typeface="Tahoma"/>
              </a:rPr>
              <a:t>Central Monitor</a:t>
            </a:r>
            <a:endParaRPr kumimoji="0" lang="en-US" sz="1800" b="0" i="0" u="none" strike="noStrike" cap="none" spc="0" normalizeH="0" baseline="0" dirty="0">
              <a:ln>
                <a:noFill/>
              </a:ln>
              <a:solidFill>
                <a:srgbClr val="000000"/>
              </a:solidFill>
              <a:effectLst/>
              <a:uFillTx/>
              <a:latin typeface="Tahoma"/>
              <a:ea typeface="Tahoma"/>
              <a:cs typeface="Tahoma"/>
              <a:sym typeface="Tahoma"/>
            </a:endParaRPr>
          </a:p>
        </p:txBody>
      </p:sp>
      <p:sp>
        <p:nvSpPr>
          <p:cNvPr id="20" name="TextBox 19"/>
          <p:cNvSpPr txBox="1"/>
          <p:nvPr/>
        </p:nvSpPr>
        <p:spPr>
          <a:xfrm>
            <a:off x="1244418" y="3372853"/>
            <a:ext cx="990013" cy="338552"/>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Domain A</a:t>
            </a:r>
            <a:endParaRPr kumimoji="0" lang="en-US" sz="1600" b="0" i="0" u="none" strike="noStrike" cap="none" spc="0" normalizeH="0" baseline="0" dirty="0">
              <a:ln>
                <a:noFill/>
              </a:ln>
              <a:solidFill>
                <a:srgbClr val="000000"/>
              </a:solidFill>
              <a:effectLst/>
              <a:uFillTx/>
              <a:latin typeface="Tahoma"/>
              <a:ea typeface="Tahoma"/>
              <a:cs typeface="Tahoma"/>
              <a:sym typeface="Tahoma"/>
            </a:endParaRPr>
          </a:p>
        </p:txBody>
      </p:sp>
      <p:sp>
        <p:nvSpPr>
          <p:cNvPr id="21" name="TextBox 20"/>
          <p:cNvSpPr txBox="1"/>
          <p:nvPr/>
        </p:nvSpPr>
        <p:spPr>
          <a:xfrm>
            <a:off x="4656046" y="2405061"/>
            <a:ext cx="969274" cy="338552"/>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Domain B</a:t>
            </a:r>
            <a:endParaRPr kumimoji="0" lang="en-US" sz="1600" b="0" i="0" u="none" strike="noStrike" cap="none" spc="0" normalizeH="0" baseline="0" dirty="0">
              <a:ln>
                <a:noFill/>
              </a:ln>
              <a:solidFill>
                <a:srgbClr val="000000"/>
              </a:solidFill>
              <a:effectLst/>
              <a:uFillTx/>
              <a:latin typeface="Tahoma"/>
              <a:ea typeface="Tahoma"/>
              <a:cs typeface="Tahoma"/>
              <a:sym typeface="Tahoma"/>
            </a:endParaRPr>
          </a:p>
        </p:txBody>
      </p:sp>
      <p:sp>
        <p:nvSpPr>
          <p:cNvPr id="22" name="TextBox 21"/>
          <p:cNvSpPr txBox="1"/>
          <p:nvPr/>
        </p:nvSpPr>
        <p:spPr>
          <a:xfrm>
            <a:off x="7928591" y="3305513"/>
            <a:ext cx="971578" cy="338552"/>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Domain C</a:t>
            </a:r>
            <a:endParaRPr kumimoji="0" lang="en-US" sz="1600" b="0" i="0" u="none" strike="noStrike" cap="none" spc="0" normalizeH="0" baseline="0" dirty="0">
              <a:ln>
                <a:noFill/>
              </a:ln>
              <a:solidFill>
                <a:srgbClr val="000000"/>
              </a:solidFill>
              <a:effectLst/>
              <a:uFillTx/>
              <a:latin typeface="Tahoma"/>
              <a:ea typeface="Tahoma"/>
              <a:cs typeface="Tahoma"/>
              <a:sym typeface="Tahoma"/>
            </a:endParaRPr>
          </a:p>
        </p:txBody>
      </p:sp>
      <p:sp>
        <p:nvSpPr>
          <p:cNvPr id="23" name="TextBox 22"/>
          <p:cNvSpPr txBox="1"/>
          <p:nvPr/>
        </p:nvSpPr>
        <p:spPr>
          <a:xfrm>
            <a:off x="1218773" y="5905596"/>
            <a:ext cx="987508" cy="338552"/>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Domain D</a:t>
            </a:r>
            <a:endParaRPr kumimoji="0" lang="en-US" sz="1600" b="0" i="0" u="none" strike="noStrike" cap="none" spc="0" normalizeH="0" baseline="0" dirty="0">
              <a:ln>
                <a:noFill/>
              </a:ln>
              <a:solidFill>
                <a:srgbClr val="000000"/>
              </a:solidFill>
              <a:effectLst/>
              <a:uFillTx/>
              <a:latin typeface="Tahoma"/>
              <a:ea typeface="Tahoma"/>
              <a:cs typeface="Tahoma"/>
              <a:sym typeface="Tahoma"/>
            </a:endParaRPr>
          </a:p>
        </p:txBody>
      </p:sp>
      <p:sp>
        <p:nvSpPr>
          <p:cNvPr id="24" name="TextBox 23"/>
          <p:cNvSpPr txBox="1"/>
          <p:nvPr/>
        </p:nvSpPr>
        <p:spPr>
          <a:xfrm>
            <a:off x="7923321" y="5896751"/>
            <a:ext cx="963463" cy="338552"/>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Domain E</a:t>
            </a:r>
            <a:endParaRPr kumimoji="0" lang="en-US" sz="1600" b="0" i="0" u="none" strike="noStrike" cap="none" spc="0" normalizeH="0" baseline="0" dirty="0">
              <a:ln>
                <a:noFill/>
              </a:ln>
              <a:solidFill>
                <a:srgbClr val="000000"/>
              </a:solidFill>
              <a:effectLst/>
              <a:uFillTx/>
              <a:latin typeface="Tahoma"/>
              <a:ea typeface="Tahoma"/>
              <a:cs typeface="Tahoma"/>
              <a:sym typeface="Tahoma"/>
            </a:endParaRPr>
          </a:p>
        </p:txBody>
      </p:sp>
      <p:sp>
        <p:nvSpPr>
          <p:cNvPr id="26" name="TextBox 25"/>
          <p:cNvSpPr txBox="1"/>
          <p:nvPr/>
        </p:nvSpPr>
        <p:spPr>
          <a:xfrm>
            <a:off x="1167457" y="2276761"/>
            <a:ext cx="641459" cy="338552"/>
          </a:xfrm>
          <a:prstGeom prst="rect">
            <a:avLst/>
          </a:prstGeom>
          <a:noFill/>
          <a:ln w="12700" cap="flat">
            <a:solidFill>
              <a:schemeClr val="accent1"/>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   S1   </a:t>
            </a:r>
            <a:endParaRPr kumimoji="0" lang="en-US" sz="1600" b="0" i="0" u="none" strike="noStrike" cap="none" spc="0" normalizeH="0" baseline="0" dirty="0">
              <a:ln>
                <a:noFill/>
              </a:ln>
              <a:solidFill>
                <a:srgbClr val="000000"/>
              </a:solidFill>
              <a:effectLst/>
              <a:uFillTx/>
              <a:latin typeface="Tahoma"/>
              <a:ea typeface="Tahoma"/>
              <a:cs typeface="Tahoma"/>
              <a:sym typeface="Tahoma"/>
            </a:endParaRPr>
          </a:p>
        </p:txBody>
      </p:sp>
      <p:sp>
        <p:nvSpPr>
          <p:cNvPr id="27" name="TextBox 26"/>
          <p:cNvSpPr txBox="1"/>
          <p:nvPr/>
        </p:nvSpPr>
        <p:spPr>
          <a:xfrm>
            <a:off x="1448147" y="2672893"/>
            <a:ext cx="641459" cy="338552"/>
          </a:xfrm>
          <a:prstGeom prst="rect">
            <a:avLst/>
          </a:prstGeom>
          <a:noFill/>
          <a:ln w="12700" cap="flat">
            <a:solidFill>
              <a:schemeClr val="accent1"/>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   S2   </a:t>
            </a:r>
            <a:endParaRPr kumimoji="0" lang="en-US" sz="1600" b="0" i="0" u="none" strike="noStrike" cap="none" spc="0" normalizeH="0" baseline="0" dirty="0">
              <a:ln>
                <a:noFill/>
              </a:ln>
              <a:solidFill>
                <a:srgbClr val="000000"/>
              </a:solidFill>
              <a:effectLst/>
              <a:uFillTx/>
              <a:latin typeface="Tahoma"/>
              <a:ea typeface="Tahoma"/>
              <a:cs typeface="Tahoma"/>
              <a:sym typeface="Tahoma"/>
            </a:endParaRPr>
          </a:p>
        </p:txBody>
      </p:sp>
      <p:sp>
        <p:nvSpPr>
          <p:cNvPr id="28" name="TextBox 27"/>
          <p:cNvSpPr txBox="1"/>
          <p:nvPr/>
        </p:nvSpPr>
        <p:spPr>
          <a:xfrm>
            <a:off x="1180286" y="3072097"/>
            <a:ext cx="641459" cy="338552"/>
          </a:xfrm>
          <a:prstGeom prst="rect">
            <a:avLst/>
          </a:prstGeom>
          <a:noFill/>
          <a:ln w="12700" cap="flat">
            <a:solidFill>
              <a:schemeClr val="accent1"/>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   S3   </a:t>
            </a:r>
            <a:endParaRPr kumimoji="0" lang="en-US" sz="1600" b="0" i="0" u="none" strike="noStrike" cap="none" spc="0" normalizeH="0" baseline="0" dirty="0">
              <a:ln>
                <a:noFill/>
              </a:ln>
              <a:solidFill>
                <a:srgbClr val="000000"/>
              </a:solidFill>
              <a:effectLst/>
              <a:uFillTx/>
              <a:latin typeface="Tahoma"/>
              <a:ea typeface="Tahoma"/>
              <a:cs typeface="Tahoma"/>
              <a:sym typeface="Tahoma"/>
            </a:endParaRPr>
          </a:p>
        </p:txBody>
      </p:sp>
      <p:sp>
        <p:nvSpPr>
          <p:cNvPr id="29" name="TextBox 28"/>
          <p:cNvSpPr txBox="1"/>
          <p:nvPr/>
        </p:nvSpPr>
        <p:spPr>
          <a:xfrm>
            <a:off x="4859624" y="1371044"/>
            <a:ext cx="641459" cy="338552"/>
          </a:xfrm>
          <a:prstGeom prst="rect">
            <a:avLst/>
          </a:prstGeom>
          <a:noFill/>
          <a:ln w="12700" cap="flat">
            <a:solidFill>
              <a:schemeClr val="accent1"/>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   S4   </a:t>
            </a:r>
            <a:endParaRPr kumimoji="0" lang="en-US" sz="1600" b="0" i="0" u="none" strike="noStrike" cap="none" spc="0" normalizeH="0" baseline="0" dirty="0">
              <a:ln>
                <a:noFill/>
              </a:ln>
              <a:solidFill>
                <a:srgbClr val="000000"/>
              </a:solidFill>
              <a:effectLst/>
              <a:uFillTx/>
              <a:latin typeface="Tahoma"/>
              <a:ea typeface="Tahoma"/>
              <a:cs typeface="Tahoma"/>
              <a:sym typeface="Tahoma"/>
            </a:endParaRPr>
          </a:p>
        </p:txBody>
      </p:sp>
      <p:sp>
        <p:nvSpPr>
          <p:cNvPr id="30" name="TextBox 29"/>
          <p:cNvSpPr txBox="1"/>
          <p:nvPr/>
        </p:nvSpPr>
        <p:spPr>
          <a:xfrm>
            <a:off x="4656998" y="1943272"/>
            <a:ext cx="641459" cy="338552"/>
          </a:xfrm>
          <a:prstGeom prst="rect">
            <a:avLst/>
          </a:prstGeom>
          <a:noFill/>
          <a:ln w="12700" cap="flat">
            <a:solidFill>
              <a:schemeClr val="accent1"/>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   S5   </a:t>
            </a:r>
            <a:endParaRPr kumimoji="0" lang="en-US" sz="1600" b="0" i="0" u="none" strike="noStrike" cap="none" spc="0" normalizeH="0" baseline="0" dirty="0">
              <a:ln>
                <a:noFill/>
              </a:ln>
              <a:solidFill>
                <a:srgbClr val="000000"/>
              </a:solidFill>
              <a:effectLst/>
              <a:uFillTx/>
              <a:latin typeface="Tahoma"/>
              <a:ea typeface="Tahoma"/>
              <a:cs typeface="Tahoma"/>
              <a:sym typeface="Tahoma"/>
            </a:endParaRPr>
          </a:p>
        </p:txBody>
      </p:sp>
      <p:sp>
        <p:nvSpPr>
          <p:cNvPr id="31" name="TextBox 30"/>
          <p:cNvSpPr txBox="1"/>
          <p:nvPr/>
        </p:nvSpPr>
        <p:spPr>
          <a:xfrm>
            <a:off x="8146254" y="2195745"/>
            <a:ext cx="641459" cy="338552"/>
          </a:xfrm>
          <a:prstGeom prst="rect">
            <a:avLst/>
          </a:prstGeom>
          <a:noFill/>
          <a:ln w="12700" cap="flat">
            <a:solidFill>
              <a:schemeClr val="accent1"/>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   S6   </a:t>
            </a:r>
            <a:endParaRPr kumimoji="0" lang="en-US" sz="1600" b="0" i="0" u="none" strike="noStrike" cap="none" spc="0" normalizeH="0" baseline="0" dirty="0">
              <a:ln>
                <a:noFill/>
              </a:ln>
              <a:solidFill>
                <a:srgbClr val="000000"/>
              </a:solidFill>
              <a:effectLst/>
              <a:uFillTx/>
              <a:latin typeface="Tahoma"/>
              <a:ea typeface="Tahoma"/>
              <a:cs typeface="Tahoma"/>
              <a:sym typeface="Tahoma"/>
            </a:endParaRPr>
          </a:p>
        </p:txBody>
      </p:sp>
      <p:sp>
        <p:nvSpPr>
          <p:cNvPr id="32" name="TextBox 31"/>
          <p:cNvSpPr txBox="1"/>
          <p:nvPr/>
        </p:nvSpPr>
        <p:spPr>
          <a:xfrm>
            <a:off x="8146254" y="2607214"/>
            <a:ext cx="641459" cy="338552"/>
          </a:xfrm>
          <a:prstGeom prst="rect">
            <a:avLst/>
          </a:prstGeom>
          <a:noFill/>
          <a:ln w="12700" cap="flat">
            <a:solidFill>
              <a:schemeClr val="accent1"/>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   S7   </a:t>
            </a:r>
            <a:endParaRPr kumimoji="0" lang="en-US" sz="1600" b="0" i="0" u="none" strike="noStrike" cap="none" spc="0" normalizeH="0" baseline="0" dirty="0">
              <a:ln>
                <a:noFill/>
              </a:ln>
              <a:solidFill>
                <a:srgbClr val="000000"/>
              </a:solidFill>
              <a:effectLst/>
              <a:uFillTx/>
              <a:latin typeface="Tahoma"/>
              <a:ea typeface="Tahoma"/>
              <a:cs typeface="Tahoma"/>
              <a:sym typeface="Tahoma"/>
            </a:endParaRPr>
          </a:p>
        </p:txBody>
      </p:sp>
      <p:sp>
        <p:nvSpPr>
          <p:cNvPr id="34" name="TextBox 33"/>
          <p:cNvSpPr txBox="1"/>
          <p:nvPr/>
        </p:nvSpPr>
        <p:spPr>
          <a:xfrm>
            <a:off x="8146254" y="3017436"/>
            <a:ext cx="641459" cy="338552"/>
          </a:xfrm>
          <a:prstGeom prst="rect">
            <a:avLst/>
          </a:prstGeom>
          <a:noFill/>
          <a:ln w="12700" cap="flat">
            <a:solidFill>
              <a:schemeClr val="accent1"/>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   S9   </a:t>
            </a:r>
            <a:endParaRPr kumimoji="0" lang="en-US" sz="1600" b="0" i="0" u="none" strike="noStrike" cap="none" spc="0" normalizeH="0" baseline="0" dirty="0">
              <a:ln>
                <a:noFill/>
              </a:ln>
              <a:solidFill>
                <a:srgbClr val="000000"/>
              </a:solidFill>
              <a:effectLst/>
              <a:uFillTx/>
              <a:latin typeface="Tahoma"/>
              <a:ea typeface="Tahoma"/>
              <a:cs typeface="Tahoma"/>
              <a:sym typeface="Tahoma"/>
            </a:endParaRPr>
          </a:p>
        </p:txBody>
      </p:sp>
      <p:sp>
        <p:nvSpPr>
          <p:cNvPr id="35" name="TextBox 34"/>
          <p:cNvSpPr txBox="1"/>
          <p:nvPr/>
        </p:nvSpPr>
        <p:spPr>
          <a:xfrm>
            <a:off x="1167457" y="4822441"/>
            <a:ext cx="641459" cy="338552"/>
          </a:xfrm>
          <a:prstGeom prst="rect">
            <a:avLst/>
          </a:prstGeom>
          <a:noFill/>
          <a:ln w="12700" cap="flat">
            <a:solidFill>
              <a:schemeClr val="accent1"/>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   S10   </a:t>
            </a:r>
            <a:endParaRPr kumimoji="0" lang="en-US" sz="1600" b="0" i="0" u="none" strike="noStrike" cap="none" spc="0" normalizeH="0" baseline="0" dirty="0">
              <a:ln>
                <a:noFill/>
              </a:ln>
              <a:solidFill>
                <a:srgbClr val="000000"/>
              </a:solidFill>
              <a:effectLst/>
              <a:uFillTx/>
              <a:latin typeface="Tahoma"/>
              <a:ea typeface="Tahoma"/>
              <a:cs typeface="Tahoma"/>
              <a:sym typeface="Tahoma"/>
            </a:endParaRPr>
          </a:p>
        </p:txBody>
      </p:sp>
      <p:sp>
        <p:nvSpPr>
          <p:cNvPr id="36" name="TextBox 35"/>
          <p:cNvSpPr txBox="1"/>
          <p:nvPr/>
        </p:nvSpPr>
        <p:spPr>
          <a:xfrm>
            <a:off x="7899508" y="4840316"/>
            <a:ext cx="641459" cy="338552"/>
          </a:xfrm>
          <a:prstGeom prst="rect">
            <a:avLst/>
          </a:prstGeom>
          <a:noFill/>
          <a:ln w="12700" cap="flat">
            <a:solidFill>
              <a:schemeClr val="accent1"/>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   S11   </a:t>
            </a:r>
            <a:endParaRPr kumimoji="0" lang="en-US" sz="1600" b="0" i="0" u="none" strike="noStrike" cap="none" spc="0" normalizeH="0" baseline="0" dirty="0">
              <a:ln>
                <a:noFill/>
              </a:ln>
              <a:solidFill>
                <a:srgbClr val="000000"/>
              </a:solidFill>
              <a:effectLst/>
              <a:uFillTx/>
              <a:latin typeface="Tahoma"/>
              <a:ea typeface="Tahoma"/>
              <a:cs typeface="Tahoma"/>
              <a:sym typeface="Tahoma"/>
            </a:endParaRPr>
          </a:p>
        </p:txBody>
      </p:sp>
      <p:sp>
        <p:nvSpPr>
          <p:cNvPr id="37" name="TextBox 36"/>
          <p:cNvSpPr txBox="1"/>
          <p:nvPr/>
        </p:nvSpPr>
        <p:spPr>
          <a:xfrm>
            <a:off x="7907223" y="5369752"/>
            <a:ext cx="641459" cy="338552"/>
          </a:xfrm>
          <a:prstGeom prst="rect">
            <a:avLst/>
          </a:prstGeom>
          <a:noFill/>
          <a:ln w="12700" cap="flat">
            <a:solidFill>
              <a:schemeClr val="accent1"/>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   S12   </a:t>
            </a:r>
            <a:endParaRPr kumimoji="0" lang="en-US" sz="1600" b="0" i="0" u="none" strike="noStrike" cap="none" spc="0" normalizeH="0" baseline="0" dirty="0">
              <a:ln>
                <a:noFill/>
              </a:ln>
              <a:solidFill>
                <a:srgbClr val="000000"/>
              </a:solidFill>
              <a:effectLst/>
              <a:uFillTx/>
              <a:latin typeface="Tahoma"/>
              <a:ea typeface="Tahoma"/>
              <a:cs typeface="Tahoma"/>
              <a:sym typeface="Tahoma"/>
            </a:endParaRPr>
          </a:p>
        </p:txBody>
      </p:sp>
      <p:cxnSp>
        <p:nvCxnSpPr>
          <p:cNvPr id="39" name="Straight Arrow Connector 38"/>
          <p:cNvCxnSpPr>
            <a:stCxn id="26" idx="1"/>
          </p:cNvCxnSpPr>
          <p:nvPr/>
        </p:nvCxnSpPr>
        <p:spPr>
          <a:xfrm flipH="1">
            <a:off x="628630" y="2446037"/>
            <a:ext cx="538827" cy="589525"/>
          </a:xfrm>
          <a:prstGeom prst="straightConnector1">
            <a:avLst/>
          </a:prstGeom>
          <a:noFill/>
          <a:ln w="25400" cap="flat">
            <a:solidFill>
              <a:srgbClr val="005DAA"/>
            </a:solidFill>
            <a:prstDash val="solid"/>
            <a:bevel/>
            <a:tailEnd type="arrow"/>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41" name="Straight Arrow Connector 40"/>
          <p:cNvCxnSpPr>
            <a:stCxn id="27" idx="1"/>
            <a:endCxn id="86" idx="3"/>
          </p:cNvCxnSpPr>
          <p:nvPr/>
        </p:nvCxnSpPr>
        <p:spPr>
          <a:xfrm flipH="1">
            <a:off x="628630" y="2842169"/>
            <a:ext cx="819517" cy="364263"/>
          </a:xfrm>
          <a:prstGeom prst="straightConnector1">
            <a:avLst/>
          </a:prstGeom>
          <a:noFill/>
          <a:ln w="25400" cap="flat">
            <a:solidFill>
              <a:srgbClr val="005DAA"/>
            </a:solidFill>
            <a:prstDash val="solid"/>
            <a:bevel/>
            <a:tailEnd type="arrow"/>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43" name="Straight Arrow Connector 42"/>
          <p:cNvCxnSpPr>
            <a:stCxn id="28" idx="1"/>
          </p:cNvCxnSpPr>
          <p:nvPr/>
        </p:nvCxnSpPr>
        <p:spPr>
          <a:xfrm flipH="1">
            <a:off x="628630" y="3241373"/>
            <a:ext cx="551656" cy="131480"/>
          </a:xfrm>
          <a:prstGeom prst="straightConnector1">
            <a:avLst/>
          </a:prstGeom>
          <a:noFill/>
          <a:ln w="25400" cap="flat">
            <a:solidFill>
              <a:srgbClr val="005DAA"/>
            </a:solidFill>
            <a:prstDash val="solid"/>
            <a:bevel/>
            <a:tailEnd type="arrow"/>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49" name="Straight Arrow Connector 48"/>
          <p:cNvCxnSpPr>
            <a:stCxn id="29" idx="1"/>
          </p:cNvCxnSpPr>
          <p:nvPr/>
        </p:nvCxnSpPr>
        <p:spPr>
          <a:xfrm flipH="1">
            <a:off x="4054972" y="1540320"/>
            <a:ext cx="804652" cy="572228"/>
          </a:xfrm>
          <a:prstGeom prst="straightConnector1">
            <a:avLst/>
          </a:prstGeom>
          <a:noFill/>
          <a:ln w="25400" cap="flat">
            <a:solidFill>
              <a:srgbClr val="005DAA"/>
            </a:solidFill>
            <a:prstDash val="solid"/>
            <a:bevel/>
            <a:tailEnd type="arrow"/>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51" name="Straight Arrow Connector 50"/>
          <p:cNvCxnSpPr>
            <a:stCxn id="30" idx="1"/>
            <a:endCxn id="108" idx="3"/>
          </p:cNvCxnSpPr>
          <p:nvPr/>
        </p:nvCxnSpPr>
        <p:spPr>
          <a:xfrm flipH="1">
            <a:off x="4060651" y="2112548"/>
            <a:ext cx="596347" cy="119192"/>
          </a:xfrm>
          <a:prstGeom prst="straightConnector1">
            <a:avLst/>
          </a:prstGeom>
          <a:noFill/>
          <a:ln w="25400" cap="flat">
            <a:solidFill>
              <a:srgbClr val="005DAA"/>
            </a:solidFill>
            <a:prstDash val="solid"/>
            <a:bevel/>
            <a:tailEnd type="arrow"/>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53" name="Straight Arrow Connector 52"/>
          <p:cNvCxnSpPr>
            <a:stCxn id="35" idx="1"/>
            <a:endCxn id="127" idx="3"/>
          </p:cNvCxnSpPr>
          <p:nvPr/>
        </p:nvCxnSpPr>
        <p:spPr>
          <a:xfrm flipH="1">
            <a:off x="795409" y="4991717"/>
            <a:ext cx="372048" cy="739162"/>
          </a:xfrm>
          <a:prstGeom prst="straightConnector1">
            <a:avLst/>
          </a:prstGeom>
          <a:noFill/>
          <a:ln w="25400" cap="flat">
            <a:solidFill>
              <a:srgbClr val="005DAA"/>
            </a:solidFill>
            <a:prstDash val="solid"/>
            <a:bevel/>
            <a:tailEnd type="arrow"/>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55" name="Straight Arrow Connector 54"/>
          <p:cNvCxnSpPr>
            <a:stCxn id="31" idx="1"/>
          </p:cNvCxnSpPr>
          <p:nvPr/>
        </p:nvCxnSpPr>
        <p:spPr>
          <a:xfrm flipH="1">
            <a:off x="7378935" y="2365021"/>
            <a:ext cx="767319" cy="501869"/>
          </a:xfrm>
          <a:prstGeom prst="straightConnector1">
            <a:avLst/>
          </a:prstGeom>
          <a:noFill/>
          <a:ln w="25400" cap="flat">
            <a:solidFill>
              <a:srgbClr val="005DAA"/>
            </a:solidFill>
            <a:prstDash val="solid"/>
            <a:bevel/>
            <a:tailEnd type="arrow"/>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57" name="Straight Arrow Connector 56"/>
          <p:cNvCxnSpPr/>
          <p:nvPr/>
        </p:nvCxnSpPr>
        <p:spPr>
          <a:xfrm flipH="1">
            <a:off x="7378935" y="2866890"/>
            <a:ext cx="738837" cy="150546"/>
          </a:xfrm>
          <a:prstGeom prst="straightConnector1">
            <a:avLst/>
          </a:prstGeom>
          <a:noFill/>
          <a:ln w="25400" cap="flat">
            <a:solidFill>
              <a:srgbClr val="005DAA"/>
            </a:solidFill>
            <a:prstDash val="solid"/>
            <a:bevel/>
            <a:tailEnd type="arrow"/>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58" name="Straight Arrow Connector 57"/>
          <p:cNvCxnSpPr>
            <a:stCxn id="34" idx="1"/>
            <a:endCxn id="119" idx="3"/>
          </p:cNvCxnSpPr>
          <p:nvPr/>
        </p:nvCxnSpPr>
        <p:spPr>
          <a:xfrm flipH="1" flipV="1">
            <a:off x="7371357" y="3155996"/>
            <a:ext cx="774897" cy="30716"/>
          </a:xfrm>
          <a:prstGeom prst="straightConnector1">
            <a:avLst/>
          </a:prstGeom>
          <a:noFill/>
          <a:ln w="25400" cap="flat">
            <a:solidFill>
              <a:srgbClr val="005DAA"/>
            </a:solidFill>
            <a:prstDash val="solid"/>
            <a:bevel/>
            <a:tailEnd type="arrow"/>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63" name="Straight Arrow Connector 62"/>
          <p:cNvCxnSpPr>
            <a:stCxn id="36" idx="1"/>
          </p:cNvCxnSpPr>
          <p:nvPr/>
        </p:nvCxnSpPr>
        <p:spPr>
          <a:xfrm flipH="1">
            <a:off x="7382420" y="5009592"/>
            <a:ext cx="517088" cy="447369"/>
          </a:xfrm>
          <a:prstGeom prst="straightConnector1">
            <a:avLst/>
          </a:prstGeom>
          <a:noFill/>
          <a:ln w="25400" cap="flat">
            <a:solidFill>
              <a:srgbClr val="005DAA"/>
            </a:solidFill>
            <a:prstDash val="solid"/>
            <a:bevel/>
            <a:tailEnd type="arrow"/>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65" name="Straight Arrow Connector 64"/>
          <p:cNvCxnSpPr>
            <a:stCxn id="37" idx="1"/>
            <a:endCxn id="114" idx="3"/>
          </p:cNvCxnSpPr>
          <p:nvPr/>
        </p:nvCxnSpPr>
        <p:spPr>
          <a:xfrm flipH="1">
            <a:off x="7378935" y="5539028"/>
            <a:ext cx="528288" cy="191465"/>
          </a:xfrm>
          <a:prstGeom prst="straightConnector1">
            <a:avLst/>
          </a:prstGeom>
          <a:noFill/>
          <a:ln w="25400" cap="flat">
            <a:solidFill>
              <a:srgbClr val="005DAA"/>
            </a:solidFill>
            <a:prstDash val="solid"/>
            <a:bevel/>
            <a:tailEnd type="arrow"/>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69" name="Straight Arrow Connector 68"/>
          <p:cNvCxnSpPr/>
          <p:nvPr/>
        </p:nvCxnSpPr>
        <p:spPr>
          <a:xfrm>
            <a:off x="397704" y="3458612"/>
            <a:ext cx="4131427" cy="1381704"/>
          </a:xfrm>
          <a:prstGeom prst="straightConnector1">
            <a:avLst/>
          </a:prstGeom>
          <a:noFill/>
          <a:ln w="25400" cap="flat">
            <a:solidFill>
              <a:schemeClr val="tx2"/>
            </a:solidFill>
            <a:prstDash val="solid"/>
            <a:bevel/>
            <a:tailEnd type="arrow"/>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70" name="Straight Arrow Connector 69"/>
          <p:cNvCxnSpPr>
            <a:endCxn id="6" idx="1"/>
          </p:cNvCxnSpPr>
          <p:nvPr/>
        </p:nvCxnSpPr>
        <p:spPr>
          <a:xfrm>
            <a:off x="3899120" y="2534297"/>
            <a:ext cx="784009" cy="2276081"/>
          </a:xfrm>
          <a:prstGeom prst="straightConnector1">
            <a:avLst/>
          </a:prstGeom>
          <a:noFill/>
          <a:ln w="25400" cap="flat">
            <a:solidFill>
              <a:schemeClr val="tx2"/>
            </a:solidFill>
            <a:prstDash val="solid"/>
            <a:bevel/>
            <a:tailEnd type="arrow"/>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72" name="Straight Arrow Connector 71"/>
          <p:cNvCxnSpPr/>
          <p:nvPr/>
        </p:nvCxnSpPr>
        <p:spPr>
          <a:xfrm flipH="1">
            <a:off x="5041870" y="3355988"/>
            <a:ext cx="2129468" cy="1484328"/>
          </a:xfrm>
          <a:prstGeom prst="straightConnector1">
            <a:avLst/>
          </a:prstGeom>
          <a:noFill/>
          <a:ln w="25400" cap="flat">
            <a:solidFill>
              <a:schemeClr val="tx2"/>
            </a:solidFill>
            <a:prstDash val="solid"/>
            <a:bevel/>
            <a:tailEnd type="arrow"/>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75" name="Straight Arrow Connector 74"/>
          <p:cNvCxnSpPr>
            <a:endCxn id="6" idx="2"/>
          </p:cNvCxnSpPr>
          <p:nvPr/>
        </p:nvCxnSpPr>
        <p:spPr>
          <a:xfrm flipV="1">
            <a:off x="628630" y="5444357"/>
            <a:ext cx="3426342" cy="461239"/>
          </a:xfrm>
          <a:prstGeom prst="straightConnector1">
            <a:avLst/>
          </a:prstGeom>
          <a:noFill/>
          <a:ln w="25400" cap="flat">
            <a:solidFill>
              <a:schemeClr val="tx2"/>
            </a:solidFill>
            <a:prstDash val="solid"/>
            <a:bevel/>
            <a:tailEnd type="arrow"/>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cxnSp>
        <p:nvCxnSpPr>
          <p:cNvPr id="78" name="Straight Arrow Connector 77"/>
          <p:cNvCxnSpPr>
            <a:endCxn id="6" idx="4"/>
          </p:cNvCxnSpPr>
          <p:nvPr/>
        </p:nvCxnSpPr>
        <p:spPr>
          <a:xfrm flipH="1" flipV="1">
            <a:off x="5311285" y="5444357"/>
            <a:ext cx="1860053" cy="94671"/>
          </a:xfrm>
          <a:prstGeom prst="straightConnector1">
            <a:avLst/>
          </a:prstGeom>
          <a:noFill/>
          <a:ln w="25400" cap="flat">
            <a:solidFill>
              <a:schemeClr val="tx2"/>
            </a:solidFill>
            <a:prstDash val="solid"/>
            <a:bevel/>
            <a:tailEnd type="arrow"/>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sp>
        <p:nvSpPr>
          <p:cNvPr id="83" name="TextBox 82"/>
          <p:cNvSpPr txBox="1"/>
          <p:nvPr/>
        </p:nvSpPr>
        <p:spPr>
          <a:xfrm>
            <a:off x="885215" y="2373137"/>
            <a:ext cx="218342" cy="369330"/>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800" b="0" i="0" u="none" strike="noStrike" cap="none" spc="0" normalizeH="0" baseline="0" dirty="0" smtClean="0">
                <a:ln>
                  <a:noFill/>
                </a:ln>
                <a:solidFill>
                  <a:srgbClr val="000000"/>
                </a:solidFill>
                <a:effectLst/>
                <a:uFillTx/>
                <a:latin typeface="Tahoma"/>
                <a:ea typeface="Tahoma"/>
                <a:cs typeface="Tahoma"/>
                <a:sym typeface="Tahoma"/>
              </a:rPr>
              <a:t>*</a:t>
            </a:r>
            <a:endParaRPr kumimoji="0" lang="en-US" sz="1800" b="0" i="0" u="none" strike="noStrike" cap="none" spc="0" normalizeH="0" baseline="0" dirty="0">
              <a:ln>
                <a:noFill/>
              </a:ln>
              <a:solidFill>
                <a:srgbClr val="000000"/>
              </a:solidFill>
              <a:effectLst/>
              <a:uFillTx/>
              <a:latin typeface="Tahoma"/>
              <a:ea typeface="Tahoma"/>
              <a:cs typeface="Tahoma"/>
              <a:sym typeface="Tahoma"/>
            </a:endParaRPr>
          </a:p>
        </p:txBody>
      </p:sp>
      <p:sp>
        <p:nvSpPr>
          <p:cNvPr id="84" name="TextBox 83"/>
          <p:cNvSpPr txBox="1"/>
          <p:nvPr/>
        </p:nvSpPr>
        <p:spPr>
          <a:xfrm>
            <a:off x="1037615" y="2730785"/>
            <a:ext cx="218342" cy="369330"/>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800" b="0" i="0" u="none" strike="noStrike" cap="none" spc="0" normalizeH="0" baseline="0" dirty="0" smtClean="0">
                <a:ln>
                  <a:noFill/>
                </a:ln>
                <a:solidFill>
                  <a:srgbClr val="000000"/>
                </a:solidFill>
                <a:effectLst/>
                <a:uFillTx/>
                <a:latin typeface="Tahoma"/>
                <a:ea typeface="Tahoma"/>
                <a:cs typeface="Tahoma"/>
                <a:sym typeface="Tahoma"/>
              </a:rPr>
              <a:t>*</a:t>
            </a:r>
            <a:endParaRPr kumimoji="0" lang="en-US" sz="1800" b="0" i="0" u="none" strike="noStrike" cap="none" spc="0" normalizeH="0" baseline="0" dirty="0">
              <a:ln>
                <a:noFill/>
              </a:ln>
              <a:solidFill>
                <a:srgbClr val="000000"/>
              </a:solidFill>
              <a:effectLst/>
              <a:uFillTx/>
              <a:latin typeface="Tahoma"/>
              <a:ea typeface="Tahoma"/>
              <a:cs typeface="Tahoma"/>
              <a:sym typeface="Tahoma"/>
            </a:endParaRPr>
          </a:p>
        </p:txBody>
      </p:sp>
      <p:sp>
        <p:nvSpPr>
          <p:cNvPr id="85" name="TextBox 84"/>
          <p:cNvSpPr txBox="1"/>
          <p:nvPr/>
        </p:nvSpPr>
        <p:spPr>
          <a:xfrm>
            <a:off x="830803" y="3062777"/>
            <a:ext cx="218342" cy="369330"/>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800" b="0" i="0" u="none" strike="noStrike" cap="none" spc="0" normalizeH="0" baseline="0" dirty="0" smtClean="0">
                <a:ln>
                  <a:noFill/>
                </a:ln>
                <a:solidFill>
                  <a:srgbClr val="000000"/>
                </a:solidFill>
                <a:effectLst/>
                <a:uFillTx/>
                <a:latin typeface="Tahoma"/>
                <a:ea typeface="Tahoma"/>
                <a:cs typeface="Tahoma"/>
                <a:sym typeface="Tahoma"/>
              </a:rPr>
              <a:t>*</a:t>
            </a:r>
            <a:endParaRPr kumimoji="0" lang="en-US" sz="1800" b="0" i="0" u="none" strike="noStrike" cap="none" spc="0" normalizeH="0" baseline="0" dirty="0">
              <a:ln>
                <a:noFill/>
              </a:ln>
              <a:solidFill>
                <a:srgbClr val="000000"/>
              </a:solidFill>
              <a:effectLst/>
              <a:uFillTx/>
              <a:latin typeface="Tahoma"/>
              <a:ea typeface="Tahoma"/>
              <a:cs typeface="Tahoma"/>
              <a:sym typeface="Tahoma"/>
            </a:endParaRPr>
          </a:p>
        </p:txBody>
      </p:sp>
      <p:sp>
        <p:nvSpPr>
          <p:cNvPr id="86" name="TextBox 85"/>
          <p:cNvSpPr txBox="1"/>
          <p:nvPr/>
        </p:nvSpPr>
        <p:spPr>
          <a:xfrm>
            <a:off x="254257" y="2790934"/>
            <a:ext cx="374373" cy="830995"/>
          </a:xfrm>
          <a:prstGeom prst="rect">
            <a:avLst/>
          </a:prstGeom>
          <a:noFill/>
          <a:ln w="12700" cap="flat">
            <a:solidFill>
              <a:schemeClr val="accent1"/>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  </a:t>
            </a:r>
          </a:p>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MA</a:t>
            </a:r>
          </a:p>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   </a:t>
            </a:r>
            <a:endParaRPr kumimoji="0" lang="en-US" sz="1600" b="0" i="0" u="none" strike="noStrike" cap="none" spc="0" normalizeH="0" baseline="0" dirty="0">
              <a:ln>
                <a:noFill/>
              </a:ln>
              <a:solidFill>
                <a:srgbClr val="000000"/>
              </a:solidFill>
              <a:effectLst/>
              <a:uFillTx/>
              <a:latin typeface="Tahoma"/>
              <a:ea typeface="Tahoma"/>
              <a:cs typeface="Tahoma"/>
              <a:sym typeface="Tahoma"/>
            </a:endParaRPr>
          </a:p>
        </p:txBody>
      </p:sp>
      <p:sp>
        <p:nvSpPr>
          <p:cNvPr id="91" name="Magnetic Disk 90"/>
          <p:cNvSpPr/>
          <p:nvPr/>
        </p:nvSpPr>
        <p:spPr>
          <a:xfrm>
            <a:off x="292744" y="2210737"/>
            <a:ext cx="297398" cy="336701"/>
          </a:xfrm>
          <a:prstGeom prst="flowChartMagneticDisk">
            <a:avLst/>
          </a:prstGeom>
          <a:solidFill>
            <a:srgbClr val="FFFFFF"/>
          </a:solidFill>
          <a:ln w="25400" cap="flat">
            <a:solidFill>
              <a:schemeClr val="accent1"/>
            </a:solidFill>
            <a:prstDash val="solid"/>
            <a:bevel/>
          </a:ln>
          <a:effectLst/>
        </p:spPr>
        <p:style>
          <a:lnRef idx="0">
            <a:scrgbClr r="0" g="0" b="0"/>
          </a:lnRef>
          <a:fillRef idx="0">
            <a:scrgbClr r="0" g="0" b="0"/>
          </a:fillRef>
          <a:effectRef idx="0">
            <a:scrgbClr r="0" g="0" b="0"/>
          </a:effectRef>
          <a:fontRef idx="none"/>
        </p:style>
        <p:txBody>
          <a:bodyPr/>
          <a:lstStyle/>
          <a:p>
            <a:endParaRPr lang="en-US"/>
          </a:p>
        </p:txBody>
      </p:sp>
      <p:cxnSp>
        <p:nvCxnSpPr>
          <p:cNvPr id="101" name="Straight Arrow Connector 100"/>
          <p:cNvCxnSpPr>
            <a:stCxn id="91" idx="3"/>
            <a:endCxn id="86" idx="0"/>
          </p:cNvCxnSpPr>
          <p:nvPr/>
        </p:nvCxnSpPr>
        <p:spPr>
          <a:xfrm>
            <a:off x="441443" y="2547438"/>
            <a:ext cx="1" cy="243496"/>
          </a:xfrm>
          <a:prstGeom prst="straightConnector1">
            <a:avLst/>
          </a:prstGeom>
          <a:noFill/>
          <a:ln w="25400" cap="flat">
            <a:solidFill>
              <a:srgbClr val="005DAA"/>
            </a:solidFill>
            <a:prstDash val="solid"/>
            <a:bevel/>
            <a:headEnd type="arrow"/>
            <a:tailEnd type="arrow"/>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sp>
        <p:nvSpPr>
          <p:cNvPr id="103" name="Magnetic Disk 102"/>
          <p:cNvSpPr/>
          <p:nvPr/>
        </p:nvSpPr>
        <p:spPr>
          <a:xfrm>
            <a:off x="3693856" y="1258996"/>
            <a:ext cx="297398" cy="336701"/>
          </a:xfrm>
          <a:prstGeom prst="flowChartMagneticDisk">
            <a:avLst/>
          </a:prstGeom>
          <a:solidFill>
            <a:srgbClr val="FFFFFF"/>
          </a:solidFill>
          <a:ln w="25400" cap="flat">
            <a:solidFill>
              <a:schemeClr val="accent1"/>
            </a:solidFill>
            <a:prstDash val="solid"/>
            <a:bevel/>
          </a:ln>
          <a:effectLst/>
        </p:spPr>
        <p:style>
          <a:lnRef idx="0">
            <a:scrgbClr r="0" g="0" b="0"/>
          </a:lnRef>
          <a:fillRef idx="0">
            <a:scrgbClr r="0" g="0" b="0"/>
          </a:fillRef>
          <a:effectRef idx="0">
            <a:scrgbClr r="0" g="0" b="0"/>
          </a:effectRef>
          <a:fontRef idx="none"/>
        </p:style>
        <p:txBody>
          <a:bodyPr/>
          <a:lstStyle/>
          <a:p>
            <a:endParaRPr lang="en-US"/>
          </a:p>
        </p:txBody>
      </p:sp>
      <p:sp>
        <p:nvSpPr>
          <p:cNvPr id="108" name="TextBox 107"/>
          <p:cNvSpPr txBox="1"/>
          <p:nvPr/>
        </p:nvSpPr>
        <p:spPr>
          <a:xfrm>
            <a:off x="3686278" y="1816242"/>
            <a:ext cx="374373" cy="830995"/>
          </a:xfrm>
          <a:prstGeom prst="rect">
            <a:avLst/>
          </a:prstGeom>
          <a:noFill/>
          <a:ln w="12700" cap="flat">
            <a:solidFill>
              <a:schemeClr val="accent1"/>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  </a:t>
            </a:r>
          </a:p>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MB</a:t>
            </a:r>
          </a:p>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   </a:t>
            </a:r>
            <a:endParaRPr kumimoji="0" lang="en-US" sz="1600" b="0" i="0" u="none" strike="noStrike" cap="none" spc="0" normalizeH="0" baseline="0" dirty="0">
              <a:ln>
                <a:noFill/>
              </a:ln>
              <a:solidFill>
                <a:srgbClr val="000000"/>
              </a:solidFill>
              <a:effectLst/>
              <a:uFillTx/>
              <a:latin typeface="Tahoma"/>
              <a:ea typeface="Tahoma"/>
              <a:cs typeface="Tahoma"/>
              <a:sym typeface="Tahoma"/>
            </a:endParaRPr>
          </a:p>
        </p:txBody>
      </p:sp>
      <p:cxnSp>
        <p:nvCxnSpPr>
          <p:cNvPr id="109" name="Straight Arrow Connector 108"/>
          <p:cNvCxnSpPr/>
          <p:nvPr/>
        </p:nvCxnSpPr>
        <p:spPr>
          <a:xfrm>
            <a:off x="3860632" y="1595697"/>
            <a:ext cx="1" cy="243496"/>
          </a:xfrm>
          <a:prstGeom prst="straightConnector1">
            <a:avLst/>
          </a:prstGeom>
          <a:noFill/>
          <a:ln w="25400" cap="flat">
            <a:solidFill>
              <a:srgbClr val="005DAA"/>
            </a:solidFill>
            <a:prstDash val="solid"/>
            <a:bevel/>
            <a:headEnd type="arrow"/>
            <a:tailEnd type="arrow"/>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sp>
        <p:nvSpPr>
          <p:cNvPr id="113" name="Magnetic Disk 112"/>
          <p:cNvSpPr/>
          <p:nvPr/>
        </p:nvSpPr>
        <p:spPr>
          <a:xfrm>
            <a:off x="7012140" y="4757749"/>
            <a:ext cx="297398" cy="336701"/>
          </a:xfrm>
          <a:prstGeom prst="flowChartMagneticDisk">
            <a:avLst/>
          </a:prstGeom>
          <a:solidFill>
            <a:srgbClr val="FFFFFF"/>
          </a:solidFill>
          <a:ln w="25400" cap="flat">
            <a:solidFill>
              <a:schemeClr val="accent1"/>
            </a:solidFill>
            <a:prstDash val="solid"/>
            <a:bevel/>
          </a:ln>
          <a:effectLst/>
        </p:spPr>
        <p:style>
          <a:lnRef idx="0">
            <a:scrgbClr r="0" g="0" b="0"/>
          </a:lnRef>
          <a:fillRef idx="0">
            <a:scrgbClr r="0" g="0" b="0"/>
          </a:fillRef>
          <a:effectRef idx="0">
            <a:scrgbClr r="0" g="0" b="0"/>
          </a:effectRef>
          <a:fontRef idx="none"/>
        </p:style>
        <p:txBody>
          <a:bodyPr/>
          <a:lstStyle/>
          <a:p>
            <a:endParaRPr lang="en-US"/>
          </a:p>
        </p:txBody>
      </p:sp>
      <p:sp>
        <p:nvSpPr>
          <p:cNvPr id="114" name="TextBox 113"/>
          <p:cNvSpPr txBox="1"/>
          <p:nvPr/>
        </p:nvSpPr>
        <p:spPr>
          <a:xfrm>
            <a:off x="7004562" y="5314995"/>
            <a:ext cx="374373" cy="830995"/>
          </a:xfrm>
          <a:prstGeom prst="rect">
            <a:avLst/>
          </a:prstGeom>
          <a:noFill/>
          <a:ln w="12700" cap="flat">
            <a:solidFill>
              <a:schemeClr val="accent1"/>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  </a:t>
            </a:r>
          </a:p>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ME</a:t>
            </a:r>
          </a:p>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   </a:t>
            </a:r>
            <a:endParaRPr kumimoji="0" lang="en-US" sz="1600" b="0" i="0" u="none" strike="noStrike" cap="none" spc="0" normalizeH="0" baseline="0" dirty="0">
              <a:ln>
                <a:noFill/>
              </a:ln>
              <a:solidFill>
                <a:srgbClr val="000000"/>
              </a:solidFill>
              <a:effectLst/>
              <a:uFillTx/>
              <a:latin typeface="Tahoma"/>
              <a:ea typeface="Tahoma"/>
              <a:cs typeface="Tahoma"/>
              <a:sym typeface="Tahoma"/>
            </a:endParaRPr>
          </a:p>
        </p:txBody>
      </p:sp>
      <p:cxnSp>
        <p:nvCxnSpPr>
          <p:cNvPr id="115" name="Straight Arrow Connector 114"/>
          <p:cNvCxnSpPr/>
          <p:nvPr/>
        </p:nvCxnSpPr>
        <p:spPr>
          <a:xfrm>
            <a:off x="7178916" y="5094450"/>
            <a:ext cx="1" cy="243496"/>
          </a:xfrm>
          <a:prstGeom prst="straightConnector1">
            <a:avLst/>
          </a:prstGeom>
          <a:noFill/>
          <a:ln w="25400" cap="flat">
            <a:solidFill>
              <a:srgbClr val="005DAA"/>
            </a:solidFill>
            <a:prstDash val="solid"/>
            <a:bevel/>
            <a:headEnd type="arrow"/>
            <a:tailEnd type="arrow"/>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sp>
        <p:nvSpPr>
          <p:cNvPr id="118" name="Magnetic Disk 117"/>
          <p:cNvSpPr/>
          <p:nvPr/>
        </p:nvSpPr>
        <p:spPr>
          <a:xfrm>
            <a:off x="7004562" y="2183252"/>
            <a:ext cx="297398" cy="336701"/>
          </a:xfrm>
          <a:prstGeom prst="flowChartMagneticDisk">
            <a:avLst/>
          </a:prstGeom>
          <a:solidFill>
            <a:srgbClr val="FFFFFF"/>
          </a:solidFill>
          <a:ln w="25400" cap="flat">
            <a:solidFill>
              <a:schemeClr val="accent1"/>
            </a:solidFill>
            <a:prstDash val="solid"/>
            <a:bevel/>
          </a:ln>
          <a:effectLst/>
        </p:spPr>
        <p:style>
          <a:lnRef idx="0">
            <a:scrgbClr r="0" g="0" b="0"/>
          </a:lnRef>
          <a:fillRef idx="0">
            <a:scrgbClr r="0" g="0" b="0"/>
          </a:fillRef>
          <a:effectRef idx="0">
            <a:scrgbClr r="0" g="0" b="0"/>
          </a:effectRef>
          <a:fontRef idx="none"/>
        </p:style>
        <p:txBody>
          <a:bodyPr/>
          <a:lstStyle/>
          <a:p>
            <a:endParaRPr lang="en-US"/>
          </a:p>
        </p:txBody>
      </p:sp>
      <p:sp>
        <p:nvSpPr>
          <p:cNvPr id="119" name="TextBox 118"/>
          <p:cNvSpPr txBox="1"/>
          <p:nvPr/>
        </p:nvSpPr>
        <p:spPr>
          <a:xfrm>
            <a:off x="6996984" y="2740498"/>
            <a:ext cx="374373" cy="830995"/>
          </a:xfrm>
          <a:prstGeom prst="rect">
            <a:avLst/>
          </a:prstGeom>
          <a:noFill/>
          <a:ln w="12700" cap="flat">
            <a:solidFill>
              <a:schemeClr val="accent1"/>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  </a:t>
            </a:r>
          </a:p>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MC</a:t>
            </a:r>
          </a:p>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   </a:t>
            </a:r>
            <a:endParaRPr kumimoji="0" lang="en-US" sz="1600" b="0" i="0" u="none" strike="noStrike" cap="none" spc="0" normalizeH="0" baseline="0" dirty="0">
              <a:ln>
                <a:noFill/>
              </a:ln>
              <a:solidFill>
                <a:srgbClr val="000000"/>
              </a:solidFill>
              <a:effectLst/>
              <a:uFillTx/>
              <a:latin typeface="Tahoma"/>
              <a:ea typeface="Tahoma"/>
              <a:cs typeface="Tahoma"/>
              <a:sym typeface="Tahoma"/>
            </a:endParaRPr>
          </a:p>
        </p:txBody>
      </p:sp>
      <p:cxnSp>
        <p:nvCxnSpPr>
          <p:cNvPr id="120" name="Straight Arrow Connector 119"/>
          <p:cNvCxnSpPr/>
          <p:nvPr/>
        </p:nvCxnSpPr>
        <p:spPr>
          <a:xfrm>
            <a:off x="7171338" y="2519953"/>
            <a:ext cx="1" cy="243496"/>
          </a:xfrm>
          <a:prstGeom prst="straightConnector1">
            <a:avLst/>
          </a:prstGeom>
          <a:noFill/>
          <a:ln w="25400" cap="flat">
            <a:solidFill>
              <a:srgbClr val="005DAA"/>
            </a:solidFill>
            <a:prstDash val="solid"/>
            <a:bevel/>
            <a:headEnd type="arrow"/>
            <a:tailEnd type="arrow"/>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sp>
        <p:nvSpPr>
          <p:cNvPr id="126" name="Magnetic Disk 125"/>
          <p:cNvSpPr/>
          <p:nvPr/>
        </p:nvSpPr>
        <p:spPr>
          <a:xfrm>
            <a:off x="285768" y="4758135"/>
            <a:ext cx="297398" cy="336701"/>
          </a:xfrm>
          <a:prstGeom prst="flowChartMagneticDisk">
            <a:avLst/>
          </a:prstGeom>
          <a:solidFill>
            <a:srgbClr val="FFFFFF"/>
          </a:solidFill>
          <a:ln w="25400" cap="flat">
            <a:solidFill>
              <a:schemeClr val="accent1"/>
            </a:solidFill>
            <a:prstDash val="solid"/>
            <a:bevel/>
          </a:ln>
          <a:effectLst/>
        </p:spPr>
        <p:style>
          <a:lnRef idx="0">
            <a:scrgbClr r="0" g="0" b="0"/>
          </a:lnRef>
          <a:fillRef idx="0">
            <a:scrgbClr r="0" g="0" b="0"/>
          </a:fillRef>
          <a:effectRef idx="0">
            <a:scrgbClr r="0" g="0" b="0"/>
          </a:effectRef>
          <a:fontRef idx="none"/>
        </p:style>
        <p:txBody>
          <a:bodyPr/>
          <a:lstStyle/>
          <a:p>
            <a:endParaRPr lang="en-US"/>
          </a:p>
        </p:txBody>
      </p:sp>
      <p:sp>
        <p:nvSpPr>
          <p:cNvPr id="127" name="TextBox 126"/>
          <p:cNvSpPr txBox="1"/>
          <p:nvPr/>
        </p:nvSpPr>
        <p:spPr>
          <a:xfrm>
            <a:off x="278191" y="5315381"/>
            <a:ext cx="517218" cy="830995"/>
          </a:xfrm>
          <a:prstGeom prst="rect">
            <a:avLst/>
          </a:prstGeom>
          <a:noFill/>
          <a:ln w="12700" cap="flat">
            <a:solidFill>
              <a:schemeClr val="accent1"/>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  </a:t>
            </a:r>
          </a:p>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MD</a:t>
            </a:r>
          </a:p>
          <a:p>
            <a:pPr marL="0" marR="0" indent="0" algn="l" defTabSz="914400" rtl="0" fontAlgn="auto" latinLnBrk="1" hangingPunct="0">
              <a:lnSpc>
                <a:spcPct val="100000"/>
              </a:lnSpc>
              <a:spcBef>
                <a:spcPts val="0"/>
              </a:spcBef>
              <a:spcAft>
                <a:spcPts val="0"/>
              </a:spcAft>
              <a:buClrTx/>
              <a:buSzTx/>
              <a:buFontTx/>
              <a:buNone/>
              <a:tabLst/>
            </a:pPr>
            <a:r>
              <a:rPr kumimoji="0" lang="en-US" sz="1600" b="0" i="0" u="none" strike="noStrike" cap="none" spc="0" normalizeH="0" baseline="0" dirty="0" smtClean="0">
                <a:ln>
                  <a:noFill/>
                </a:ln>
                <a:solidFill>
                  <a:srgbClr val="000000"/>
                </a:solidFill>
                <a:effectLst/>
                <a:uFillTx/>
                <a:latin typeface="Tahoma"/>
                <a:ea typeface="Tahoma"/>
                <a:cs typeface="Tahoma"/>
                <a:sym typeface="Tahoma"/>
              </a:rPr>
              <a:t>   </a:t>
            </a:r>
            <a:endParaRPr kumimoji="0" lang="en-US" sz="1600" b="0" i="0" u="none" strike="noStrike" cap="none" spc="0" normalizeH="0" baseline="0" dirty="0">
              <a:ln>
                <a:noFill/>
              </a:ln>
              <a:solidFill>
                <a:srgbClr val="000000"/>
              </a:solidFill>
              <a:effectLst/>
              <a:uFillTx/>
              <a:latin typeface="Tahoma"/>
              <a:ea typeface="Tahoma"/>
              <a:cs typeface="Tahoma"/>
              <a:sym typeface="Tahoma"/>
            </a:endParaRPr>
          </a:p>
        </p:txBody>
      </p:sp>
      <p:cxnSp>
        <p:nvCxnSpPr>
          <p:cNvPr id="128" name="Straight Arrow Connector 127"/>
          <p:cNvCxnSpPr/>
          <p:nvPr/>
        </p:nvCxnSpPr>
        <p:spPr>
          <a:xfrm>
            <a:off x="452544" y="5094836"/>
            <a:ext cx="1" cy="243496"/>
          </a:xfrm>
          <a:prstGeom prst="straightConnector1">
            <a:avLst/>
          </a:prstGeom>
          <a:noFill/>
          <a:ln w="25400" cap="flat">
            <a:solidFill>
              <a:srgbClr val="005DAA"/>
            </a:solidFill>
            <a:prstDash val="solid"/>
            <a:bevel/>
            <a:headEnd type="arrow"/>
            <a:tailEnd type="arrow"/>
          </a:ln>
          <a:effectLst>
            <a:outerShdw blurRad="38100" dist="20000" dir="5400000" rotWithShape="0">
              <a:srgbClr val="000000">
                <a:alpha val="38000"/>
              </a:srgbClr>
            </a:outerShdw>
          </a:effectLst>
        </p:spPr>
        <p:style>
          <a:lnRef idx="0">
            <a:scrgbClr r="0" g="0" b="0"/>
          </a:lnRef>
          <a:fillRef idx="0">
            <a:scrgbClr r="0" g="0" b="0"/>
          </a:fillRef>
          <a:effectRef idx="0">
            <a:scrgbClr r="0" g="0" b="0"/>
          </a:effectRef>
          <a:fontRef idx="none"/>
        </p:style>
      </p:cxnSp>
      <p:sp>
        <p:nvSpPr>
          <p:cNvPr id="133" name="TextBox 132"/>
          <p:cNvSpPr txBox="1"/>
          <p:nvPr/>
        </p:nvSpPr>
        <p:spPr>
          <a:xfrm>
            <a:off x="819273" y="5069443"/>
            <a:ext cx="218342" cy="369330"/>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800" b="0" i="0" u="none" strike="noStrike" cap="none" spc="0" normalizeH="0" baseline="0" dirty="0" smtClean="0">
                <a:ln>
                  <a:noFill/>
                </a:ln>
                <a:solidFill>
                  <a:srgbClr val="000000"/>
                </a:solidFill>
                <a:effectLst/>
                <a:uFillTx/>
                <a:latin typeface="Tahoma"/>
                <a:ea typeface="Tahoma"/>
                <a:cs typeface="Tahoma"/>
                <a:sym typeface="Tahoma"/>
              </a:rPr>
              <a:t>*</a:t>
            </a:r>
            <a:endParaRPr kumimoji="0" lang="en-US" sz="1800" b="0" i="0" u="none" strike="noStrike" cap="none" spc="0" normalizeH="0" baseline="0" dirty="0">
              <a:ln>
                <a:noFill/>
              </a:ln>
              <a:solidFill>
                <a:srgbClr val="000000"/>
              </a:solidFill>
              <a:effectLst/>
              <a:uFillTx/>
              <a:latin typeface="Tahoma"/>
              <a:ea typeface="Tahoma"/>
              <a:cs typeface="Tahoma"/>
              <a:sym typeface="Tahoma"/>
            </a:endParaRPr>
          </a:p>
        </p:txBody>
      </p:sp>
      <p:sp>
        <p:nvSpPr>
          <p:cNvPr id="134" name="TextBox 133"/>
          <p:cNvSpPr txBox="1"/>
          <p:nvPr/>
        </p:nvSpPr>
        <p:spPr>
          <a:xfrm>
            <a:off x="4323620" y="1524931"/>
            <a:ext cx="218342" cy="369330"/>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800" b="0" i="0" u="none" strike="noStrike" cap="none" spc="0" normalizeH="0" baseline="0" dirty="0" smtClean="0">
                <a:ln>
                  <a:noFill/>
                </a:ln>
                <a:solidFill>
                  <a:srgbClr val="000000"/>
                </a:solidFill>
                <a:effectLst/>
                <a:uFillTx/>
                <a:latin typeface="Tahoma"/>
                <a:ea typeface="Tahoma"/>
                <a:cs typeface="Tahoma"/>
                <a:sym typeface="Tahoma"/>
              </a:rPr>
              <a:t>*</a:t>
            </a:r>
            <a:endParaRPr kumimoji="0" lang="en-US" sz="1800" b="0" i="0" u="none" strike="noStrike" cap="none" spc="0" normalizeH="0" baseline="0" dirty="0">
              <a:ln>
                <a:noFill/>
              </a:ln>
              <a:solidFill>
                <a:srgbClr val="000000"/>
              </a:solidFill>
              <a:effectLst/>
              <a:uFillTx/>
              <a:latin typeface="Tahoma"/>
              <a:ea typeface="Tahoma"/>
              <a:cs typeface="Tahoma"/>
              <a:sym typeface="Tahoma"/>
            </a:endParaRPr>
          </a:p>
        </p:txBody>
      </p:sp>
      <p:sp>
        <p:nvSpPr>
          <p:cNvPr id="135" name="TextBox 134"/>
          <p:cNvSpPr txBox="1"/>
          <p:nvPr/>
        </p:nvSpPr>
        <p:spPr>
          <a:xfrm>
            <a:off x="4411875" y="1869751"/>
            <a:ext cx="218342" cy="369330"/>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800" b="0" i="0" u="none" strike="noStrike" cap="none" spc="0" normalizeH="0" baseline="0" dirty="0" smtClean="0">
                <a:ln>
                  <a:noFill/>
                </a:ln>
                <a:solidFill>
                  <a:srgbClr val="000000"/>
                </a:solidFill>
                <a:effectLst/>
                <a:uFillTx/>
                <a:latin typeface="Tahoma"/>
                <a:ea typeface="Tahoma"/>
                <a:cs typeface="Tahoma"/>
                <a:sym typeface="Tahoma"/>
              </a:rPr>
              <a:t>*</a:t>
            </a:r>
            <a:endParaRPr kumimoji="0" lang="en-US" sz="1800" b="0" i="0" u="none" strike="noStrike" cap="none" spc="0" normalizeH="0" baseline="0" dirty="0">
              <a:ln>
                <a:noFill/>
              </a:ln>
              <a:solidFill>
                <a:srgbClr val="000000"/>
              </a:solidFill>
              <a:effectLst/>
              <a:uFillTx/>
              <a:latin typeface="Tahoma"/>
              <a:ea typeface="Tahoma"/>
              <a:cs typeface="Tahoma"/>
              <a:sym typeface="Tahoma"/>
            </a:endParaRPr>
          </a:p>
        </p:txBody>
      </p:sp>
      <p:sp>
        <p:nvSpPr>
          <p:cNvPr id="136" name="TextBox 135"/>
          <p:cNvSpPr txBox="1"/>
          <p:nvPr/>
        </p:nvSpPr>
        <p:spPr>
          <a:xfrm>
            <a:off x="7566304" y="2371168"/>
            <a:ext cx="218342" cy="369330"/>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800" b="0" i="0" u="none" strike="noStrike" cap="none" spc="0" normalizeH="0" baseline="0" dirty="0" smtClean="0">
                <a:ln>
                  <a:noFill/>
                </a:ln>
                <a:solidFill>
                  <a:srgbClr val="000000"/>
                </a:solidFill>
                <a:effectLst/>
                <a:uFillTx/>
                <a:latin typeface="Tahoma"/>
                <a:ea typeface="Tahoma"/>
                <a:cs typeface="Tahoma"/>
                <a:sym typeface="Tahoma"/>
              </a:rPr>
              <a:t>*</a:t>
            </a:r>
            <a:endParaRPr kumimoji="0" lang="en-US" sz="1800" b="0" i="0" u="none" strike="noStrike" cap="none" spc="0" normalizeH="0" baseline="0" dirty="0">
              <a:ln>
                <a:noFill/>
              </a:ln>
              <a:solidFill>
                <a:srgbClr val="000000"/>
              </a:solidFill>
              <a:effectLst/>
              <a:uFillTx/>
              <a:latin typeface="Tahoma"/>
              <a:ea typeface="Tahoma"/>
              <a:cs typeface="Tahoma"/>
              <a:sym typeface="Tahoma"/>
            </a:endParaRPr>
          </a:p>
        </p:txBody>
      </p:sp>
      <p:sp>
        <p:nvSpPr>
          <p:cNvPr id="137" name="TextBox 136"/>
          <p:cNvSpPr txBox="1"/>
          <p:nvPr/>
        </p:nvSpPr>
        <p:spPr>
          <a:xfrm>
            <a:off x="7718704" y="2664676"/>
            <a:ext cx="218342" cy="369330"/>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800" b="0" i="0" u="none" strike="noStrike" cap="none" spc="0" normalizeH="0" baseline="0" dirty="0" smtClean="0">
                <a:ln>
                  <a:noFill/>
                </a:ln>
                <a:solidFill>
                  <a:srgbClr val="000000"/>
                </a:solidFill>
                <a:effectLst/>
                <a:uFillTx/>
                <a:latin typeface="Tahoma"/>
                <a:ea typeface="Tahoma"/>
                <a:cs typeface="Tahoma"/>
                <a:sym typeface="Tahoma"/>
              </a:rPr>
              <a:t>*</a:t>
            </a:r>
            <a:endParaRPr kumimoji="0" lang="en-US" sz="1800" b="0" i="0" u="none" strike="noStrike" cap="none" spc="0" normalizeH="0" baseline="0" dirty="0">
              <a:ln>
                <a:noFill/>
              </a:ln>
              <a:solidFill>
                <a:srgbClr val="000000"/>
              </a:solidFill>
              <a:effectLst/>
              <a:uFillTx/>
              <a:latin typeface="Tahoma"/>
              <a:ea typeface="Tahoma"/>
              <a:cs typeface="Tahoma"/>
              <a:sym typeface="Tahoma"/>
            </a:endParaRPr>
          </a:p>
        </p:txBody>
      </p:sp>
      <p:sp>
        <p:nvSpPr>
          <p:cNvPr id="138" name="TextBox 137"/>
          <p:cNvSpPr txBox="1"/>
          <p:nvPr/>
        </p:nvSpPr>
        <p:spPr>
          <a:xfrm>
            <a:off x="7871104" y="2945356"/>
            <a:ext cx="218342" cy="369330"/>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800" b="0" i="0" u="none" strike="noStrike" cap="none" spc="0" normalizeH="0" baseline="0" dirty="0" smtClean="0">
                <a:ln>
                  <a:noFill/>
                </a:ln>
                <a:solidFill>
                  <a:srgbClr val="000000"/>
                </a:solidFill>
                <a:effectLst/>
                <a:uFillTx/>
                <a:latin typeface="Tahoma"/>
                <a:ea typeface="Tahoma"/>
                <a:cs typeface="Tahoma"/>
                <a:sym typeface="Tahoma"/>
              </a:rPr>
              <a:t>*</a:t>
            </a:r>
            <a:endParaRPr kumimoji="0" lang="en-US" sz="1800" b="0" i="0" u="none" strike="noStrike" cap="none" spc="0" normalizeH="0" baseline="0" dirty="0">
              <a:ln>
                <a:noFill/>
              </a:ln>
              <a:solidFill>
                <a:srgbClr val="000000"/>
              </a:solidFill>
              <a:effectLst/>
              <a:uFillTx/>
              <a:latin typeface="Tahoma"/>
              <a:ea typeface="Tahoma"/>
              <a:cs typeface="Tahoma"/>
              <a:sym typeface="Tahoma"/>
            </a:endParaRPr>
          </a:p>
        </p:txBody>
      </p:sp>
      <p:sp>
        <p:nvSpPr>
          <p:cNvPr id="139" name="TextBox 138"/>
          <p:cNvSpPr txBox="1"/>
          <p:nvPr/>
        </p:nvSpPr>
        <p:spPr>
          <a:xfrm>
            <a:off x="7497261" y="4929039"/>
            <a:ext cx="218342" cy="369330"/>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800" b="0" i="0" u="none" strike="noStrike" cap="none" spc="0" normalizeH="0" baseline="0" dirty="0" smtClean="0">
                <a:ln>
                  <a:noFill/>
                </a:ln>
                <a:solidFill>
                  <a:srgbClr val="000000"/>
                </a:solidFill>
                <a:effectLst/>
                <a:uFillTx/>
                <a:latin typeface="Tahoma"/>
                <a:ea typeface="Tahoma"/>
                <a:cs typeface="Tahoma"/>
                <a:sym typeface="Tahoma"/>
              </a:rPr>
              <a:t>*</a:t>
            </a:r>
            <a:endParaRPr kumimoji="0" lang="en-US" sz="1800" b="0" i="0" u="none" strike="noStrike" cap="none" spc="0" normalizeH="0" baseline="0" dirty="0">
              <a:ln>
                <a:noFill/>
              </a:ln>
              <a:solidFill>
                <a:srgbClr val="000000"/>
              </a:solidFill>
              <a:effectLst/>
              <a:uFillTx/>
              <a:latin typeface="Tahoma"/>
              <a:ea typeface="Tahoma"/>
              <a:cs typeface="Tahoma"/>
              <a:sym typeface="Tahoma"/>
            </a:endParaRPr>
          </a:p>
        </p:txBody>
      </p:sp>
      <p:sp>
        <p:nvSpPr>
          <p:cNvPr id="140" name="TextBox 139"/>
          <p:cNvSpPr txBox="1"/>
          <p:nvPr/>
        </p:nvSpPr>
        <p:spPr>
          <a:xfrm>
            <a:off x="7624003" y="5325171"/>
            <a:ext cx="218342" cy="369330"/>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800" b="0" i="0" u="none" strike="noStrike" cap="none" spc="0" normalizeH="0" baseline="0" dirty="0" smtClean="0">
                <a:ln>
                  <a:noFill/>
                </a:ln>
                <a:solidFill>
                  <a:srgbClr val="000000"/>
                </a:solidFill>
                <a:effectLst/>
                <a:uFillTx/>
                <a:latin typeface="Tahoma"/>
                <a:ea typeface="Tahoma"/>
                <a:cs typeface="Tahoma"/>
                <a:sym typeface="Tahoma"/>
              </a:rPr>
              <a:t>*</a:t>
            </a:r>
            <a:endParaRPr kumimoji="0" lang="en-US" sz="1800" b="0" i="0" u="none" strike="noStrike" cap="none" spc="0" normalizeH="0" baseline="0" dirty="0">
              <a:ln>
                <a:noFill/>
              </a:ln>
              <a:solidFill>
                <a:srgbClr val="000000"/>
              </a:solidFill>
              <a:effectLst/>
              <a:uFillTx/>
              <a:latin typeface="Tahoma"/>
              <a:ea typeface="Tahoma"/>
              <a:cs typeface="Tahoma"/>
              <a:sym typeface="Tahoma"/>
            </a:endParaRPr>
          </a:p>
        </p:txBody>
      </p:sp>
      <p:sp>
        <p:nvSpPr>
          <p:cNvPr id="141" name="TextBox 140"/>
          <p:cNvSpPr txBox="1"/>
          <p:nvPr/>
        </p:nvSpPr>
        <p:spPr>
          <a:xfrm>
            <a:off x="6396573" y="6383573"/>
            <a:ext cx="2593304" cy="523218"/>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US" sz="1400" b="0" i="0" u="none" strike="noStrike" cap="none" spc="0" normalizeH="0" baseline="0" dirty="0" smtClean="0">
                <a:ln>
                  <a:noFill/>
                </a:ln>
                <a:solidFill>
                  <a:srgbClr val="000000"/>
                </a:solidFill>
                <a:effectLst/>
                <a:uFillTx/>
                <a:sym typeface="Tahoma"/>
              </a:rPr>
              <a:t>*: service </a:t>
            </a:r>
            <a:r>
              <a:rPr lang="en-US" sz="1400" dirty="0" smtClean="0">
                <a:solidFill>
                  <a:srgbClr val="000000"/>
                </a:solidFill>
              </a:rPr>
              <a:t>request data</a:t>
            </a:r>
          </a:p>
          <a:p>
            <a:pPr marL="0" marR="0" indent="0" algn="l" defTabSz="914400" rtl="0" fontAlgn="auto" latinLnBrk="1" hangingPunct="0">
              <a:lnSpc>
                <a:spcPct val="100000"/>
              </a:lnSpc>
              <a:spcBef>
                <a:spcPts val="0"/>
              </a:spcBef>
              <a:spcAft>
                <a:spcPts val="0"/>
              </a:spcAft>
              <a:buClrTx/>
              <a:buSzTx/>
              <a:buFontTx/>
              <a:buNone/>
              <a:tabLst/>
            </a:pPr>
            <a:r>
              <a:rPr kumimoji="0" lang="en-US" sz="1400" b="0" i="0" u="none" strike="noStrike" cap="none" spc="0" normalizeH="0" baseline="0" dirty="0" smtClean="0">
                <a:ln>
                  <a:noFill/>
                </a:ln>
                <a:solidFill>
                  <a:srgbClr val="FF0000"/>
                </a:solidFill>
                <a:effectLst/>
                <a:uFillTx/>
                <a:sym typeface="Tahoma"/>
              </a:rPr>
              <a:t>*: summary</a:t>
            </a:r>
            <a:r>
              <a:rPr kumimoji="0" lang="en-US" sz="1400" b="0" i="0" u="none" strike="noStrike" cap="none" spc="0" normalizeH="0" dirty="0" smtClean="0">
                <a:ln>
                  <a:noFill/>
                </a:ln>
                <a:solidFill>
                  <a:srgbClr val="FF0000"/>
                </a:solidFill>
                <a:effectLst/>
                <a:uFillTx/>
                <a:sym typeface="Tahoma"/>
              </a:rPr>
              <a:t> service</a:t>
            </a:r>
            <a:r>
              <a:rPr kumimoji="0" lang="en-US" sz="1400" b="0" i="0" u="none" strike="noStrike" cap="none" spc="0" normalizeH="0" baseline="0" dirty="0" smtClean="0">
                <a:ln>
                  <a:noFill/>
                </a:ln>
                <a:solidFill>
                  <a:srgbClr val="FF0000"/>
                </a:solidFill>
                <a:effectLst/>
                <a:uFillTx/>
                <a:sym typeface="Tahoma"/>
              </a:rPr>
              <a:t> health</a:t>
            </a:r>
            <a:r>
              <a:rPr kumimoji="0" lang="en-US" sz="1400" b="0" i="0" u="none" strike="noStrike" cap="none" spc="0" normalizeH="0" dirty="0" smtClean="0">
                <a:ln>
                  <a:noFill/>
                </a:ln>
                <a:solidFill>
                  <a:srgbClr val="FF0000"/>
                </a:solidFill>
                <a:effectLst/>
                <a:uFillTx/>
                <a:sym typeface="Tahoma"/>
              </a:rPr>
              <a:t> data</a:t>
            </a:r>
            <a:endParaRPr kumimoji="0" lang="en-US" sz="1400" b="0" i="0" u="none" strike="noStrike" cap="none" spc="0" normalizeH="0" baseline="0" dirty="0">
              <a:ln>
                <a:noFill/>
              </a:ln>
              <a:solidFill>
                <a:srgbClr val="FF0000"/>
              </a:solidFill>
              <a:effectLst/>
              <a:uFillTx/>
              <a:sym typeface="Tahoma"/>
            </a:endParaRPr>
          </a:p>
        </p:txBody>
      </p:sp>
      <p:sp>
        <p:nvSpPr>
          <p:cNvPr id="142" name="Rectangle 141"/>
          <p:cNvSpPr/>
          <p:nvPr/>
        </p:nvSpPr>
        <p:spPr>
          <a:xfrm>
            <a:off x="4198568" y="3359786"/>
            <a:ext cx="310677" cy="369332"/>
          </a:xfrm>
          <a:prstGeom prst="rect">
            <a:avLst/>
          </a:prstGeom>
        </p:spPr>
        <p:txBody>
          <a:bodyPr wrap="none">
            <a:spAutoFit/>
          </a:bodyPr>
          <a:lstStyle/>
          <a:p>
            <a:r>
              <a:rPr lang="en-US" dirty="0">
                <a:solidFill>
                  <a:srgbClr val="FF0000"/>
                </a:solidFill>
              </a:rPr>
              <a:t>*</a:t>
            </a:r>
            <a:endParaRPr lang="en-US" dirty="0"/>
          </a:p>
        </p:txBody>
      </p:sp>
      <p:sp>
        <p:nvSpPr>
          <p:cNvPr id="143" name="Rectangle 142"/>
          <p:cNvSpPr/>
          <p:nvPr/>
        </p:nvSpPr>
        <p:spPr>
          <a:xfrm>
            <a:off x="5991664" y="3772945"/>
            <a:ext cx="310677" cy="369332"/>
          </a:xfrm>
          <a:prstGeom prst="rect">
            <a:avLst/>
          </a:prstGeom>
        </p:spPr>
        <p:txBody>
          <a:bodyPr wrap="none">
            <a:spAutoFit/>
          </a:bodyPr>
          <a:lstStyle/>
          <a:p>
            <a:r>
              <a:rPr lang="en-US" dirty="0">
                <a:solidFill>
                  <a:srgbClr val="FF0000"/>
                </a:solidFill>
              </a:rPr>
              <a:t>*</a:t>
            </a:r>
            <a:endParaRPr lang="en-US" dirty="0"/>
          </a:p>
        </p:txBody>
      </p:sp>
      <p:sp>
        <p:nvSpPr>
          <p:cNvPr id="144" name="Rectangle 143"/>
          <p:cNvSpPr/>
          <p:nvPr/>
        </p:nvSpPr>
        <p:spPr>
          <a:xfrm>
            <a:off x="2551893" y="3966424"/>
            <a:ext cx="310677" cy="369332"/>
          </a:xfrm>
          <a:prstGeom prst="rect">
            <a:avLst/>
          </a:prstGeom>
        </p:spPr>
        <p:txBody>
          <a:bodyPr wrap="none">
            <a:spAutoFit/>
          </a:bodyPr>
          <a:lstStyle/>
          <a:p>
            <a:r>
              <a:rPr lang="en-US" dirty="0">
                <a:solidFill>
                  <a:srgbClr val="FF0000"/>
                </a:solidFill>
              </a:rPr>
              <a:t>*</a:t>
            </a:r>
            <a:endParaRPr lang="en-US" dirty="0"/>
          </a:p>
        </p:txBody>
      </p:sp>
      <p:sp>
        <p:nvSpPr>
          <p:cNvPr id="145" name="Rectangle 144"/>
          <p:cNvSpPr/>
          <p:nvPr/>
        </p:nvSpPr>
        <p:spPr>
          <a:xfrm>
            <a:off x="2527897" y="5365765"/>
            <a:ext cx="310677" cy="369332"/>
          </a:xfrm>
          <a:prstGeom prst="rect">
            <a:avLst/>
          </a:prstGeom>
        </p:spPr>
        <p:txBody>
          <a:bodyPr wrap="none">
            <a:spAutoFit/>
          </a:bodyPr>
          <a:lstStyle/>
          <a:p>
            <a:r>
              <a:rPr lang="en-US" dirty="0">
                <a:solidFill>
                  <a:srgbClr val="FF0000"/>
                </a:solidFill>
              </a:rPr>
              <a:t>*</a:t>
            </a:r>
            <a:endParaRPr lang="en-US" dirty="0"/>
          </a:p>
        </p:txBody>
      </p:sp>
      <p:sp>
        <p:nvSpPr>
          <p:cNvPr id="146" name="Rectangle 145"/>
          <p:cNvSpPr/>
          <p:nvPr/>
        </p:nvSpPr>
        <p:spPr>
          <a:xfrm>
            <a:off x="6228606" y="5259691"/>
            <a:ext cx="310677" cy="369332"/>
          </a:xfrm>
          <a:prstGeom prst="rect">
            <a:avLst/>
          </a:prstGeom>
        </p:spPr>
        <p:txBody>
          <a:bodyPr wrap="none">
            <a:spAutoFit/>
          </a:bodyPr>
          <a:lstStyle/>
          <a:p>
            <a:r>
              <a:rPr lang="en-US" dirty="0">
                <a:solidFill>
                  <a:srgbClr val="FF0000"/>
                </a:solidFill>
              </a:rPr>
              <a:t>*</a:t>
            </a:r>
            <a:endParaRPr lang="en-US" dirty="0"/>
          </a:p>
        </p:txBody>
      </p:sp>
    </p:spTree>
    <p:extLst>
      <p:ext uri="{BB962C8B-B14F-4D97-AF65-F5344CB8AC3E}">
        <p14:creationId xmlns:p14="http://schemas.microsoft.com/office/powerpoint/2010/main" val="1243260332"/>
      </p:ext>
    </p:extLst>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235365"/>
            <a:ext cx="8042276" cy="919786"/>
          </a:xfrm>
        </p:spPr>
        <p:txBody>
          <a:bodyPr/>
          <a:lstStyle/>
          <a:p>
            <a:r>
              <a:rPr lang="en-US" sz="3200" dirty="0" smtClean="0"/>
              <a:t>Distributed Service Monitoring for Anomaly </a:t>
            </a:r>
            <a:r>
              <a:rPr lang="en-US" sz="3200" dirty="0"/>
              <a:t>Detection and Adaptability</a:t>
            </a:r>
          </a:p>
        </p:txBody>
      </p:sp>
      <p:sp>
        <p:nvSpPr>
          <p:cNvPr id="3" name="Text Placeholder 2"/>
          <p:cNvSpPr>
            <a:spLocks noGrp="1"/>
          </p:cNvSpPr>
          <p:nvPr>
            <p:ph type="body" idx="1"/>
          </p:nvPr>
        </p:nvSpPr>
        <p:spPr>
          <a:xfrm>
            <a:off x="202168" y="1196832"/>
            <a:ext cx="8382000" cy="5438917"/>
          </a:xfrm>
        </p:spPr>
        <p:txBody>
          <a:bodyPr>
            <a:normAutofit fontScale="77500" lnSpcReduction="20000"/>
          </a:bodyPr>
          <a:lstStyle/>
          <a:p>
            <a:r>
              <a:rPr lang="en-US" dirty="0"/>
              <a:t>Distributed service monitoring allows for the </a:t>
            </a:r>
            <a:r>
              <a:rPr lang="en-US" b="1" dirty="0"/>
              <a:t>collection</a:t>
            </a:r>
            <a:r>
              <a:rPr lang="en-US" dirty="0"/>
              <a:t>, </a:t>
            </a:r>
            <a:r>
              <a:rPr lang="en-US" b="1" dirty="0"/>
              <a:t>analysis </a:t>
            </a:r>
            <a:r>
              <a:rPr lang="en-US" dirty="0"/>
              <a:t>and </a:t>
            </a:r>
            <a:r>
              <a:rPr lang="en-US" b="1" dirty="0"/>
              <a:t>reaction</a:t>
            </a:r>
            <a:r>
              <a:rPr lang="en-US" dirty="0"/>
              <a:t> to dynamic cyber events across all domains involved, and </a:t>
            </a:r>
            <a:r>
              <a:rPr lang="en-US" b="1" dirty="0"/>
              <a:t>prevents propagation of threats </a:t>
            </a:r>
            <a:r>
              <a:rPr lang="en-US" dirty="0"/>
              <a:t>within or outside the domain of the anomalous service by taking proactive measures (service isolation, replication).</a:t>
            </a:r>
          </a:p>
          <a:p>
            <a:r>
              <a:rPr lang="en-US" dirty="0" smtClean="0"/>
              <a:t>The data (service requests, service performance data etc.) </a:t>
            </a:r>
            <a:r>
              <a:rPr lang="en-US" dirty="0"/>
              <a:t>gathered by the </a:t>
            </a:r>
            <a:r>
              <a:rPr lang="en-US" dirty="0" smtClean="0"/>
              <a:t>monitor </a:t>
            </a:r>
            <a:r>
              <a:rPr lang="en-US" i="1" dirty="0" err="1" smtClean="0"/>
              <a:t>M</a:t>
            </a:r>
            <a:r>
              <a:rPr lang="en-US" i="1" baseline="-25000" dirty="0" err="1" smtClean="0"/>
              <a:t>x</a:t>
            </a:r>
            <a:r>
              <a:rPr lang="en-US" dirty="0" smtClean="0"/>
              <a:t> </a:t>
            </a:r>
            <a:r>
              <a:rPr lang="en-US" dirty="0"/>
              <a:t>of each service </a:t>
            </a:r>
            <a:r>
              <a:rPr lang="en-US" dirty="0" smtClean="0"/>
              <a:t>domain </a:t>
            </a:r>
            <a:r>
              <a:rPr lang="en-US" i="1" dirty="0" smtClean="0"/>
              <a:t>x</a:t>
            </a:r>
            <a:r>
              <a:rPr lang="en-US" dirty="0" smtClean="0"/>
              <a:t> is stored </a:t>
            </a:r>
            <a:r>
              <a:rPr lang="en-US" dirty="0"/>
              <a:t>in </a:t>
            </a:r>
            <a:r>
              <a:rPr lang="en-US" dirty="0" smtClean="0"/>
              <a:t>the monitoring database of the domain.  </a:t>
            </a:r>
          </a:p>
          <a:p>
            <a:r>
              <a:rPr lang="en-US" dirty="0"/>
              <a:t>Service monitoring is distributed across domains, with one monitor for each domain. Each monitor is responsible for reporting the health status of the services in its own </a:t>
            </a:r>
            <a:r>
              <a:rPr lang="en-US" dirty="0" smtClean="0"/>
              <a:t>domain to the central monitor. </a:t>
            </a:r>
          </a:p>
          <a:p>
            <a:r>
              <a:rPr lang="en-US" dirty="0" smtClean="0"/>
              <a:t>Service monitor of each domain mines the data stored in its database to detect anomalies with services in the domain and takes measures accordingly (re-deployment, backup service creation).</a:t>
            </a:r>
          </a:p>
          <a:p>
            <a:r>
              <a:rPr lang="en-US" dirty="0" smtClean="0"/>
              <a:t>Service monitor of each domain sends summary health status data of services to the central monitor, which is utilized for dynamic service composition. </a:t>
            </a:r>
          </a:p>
          <a:p>
            <a:endParaRPr lang="en-US" dirty="0"/>
          </a:p>
        </p:txBody>
      </p:sp>
    </p:spTree>
    <p:extLst>
      <p:ext uri="{BB962C8B-B14F-4D97-AF65-F5344CB8AC3E}">
        <p14:creationId xmlns:p14="http://schemas.microsoft.com/office/powerpoint/2010/main" val="571047086"/>
      </p:ext>
    </p:extLst>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What Service Behavior Constitutes Context Change?</a:t>
            </a:r>
            <a:endParaRPr lang="en-US" sz="3600" dirty="0"/>
          </a:p>
        </p:txBody>
      </p:sp>
      <p:sp>
        <p:nvSpPr>
          <p:cNvPr id="3" name="Content Placeholder 2"/>
          <p:cNvSpPr>
            <a:spLocks noGrp="1"/>
          </p:cNvSpPr>
          <p:nvPr>
            <p:ph idx="1"/>
          </p:nvPr>
        </p:nvSpPr>
        <p:spPr>
          <a:xfrm>
            <a:off x="549275" y="1725693"/>
            <a:ext cx="8042276" cy="4217908"/>
          </a:xfrm>
        </p:spPr>
        <p:txBody>
          <a:bodyPr/>
          <a:lstStyle/>
          <a:p>
            <a:r>
              <a:rPr lang="en-US" dirty="0" smtClean="0"/>
              <a:t>Significant deviations from normal performance parameter values </a:t>
            </a:r>
          </a:p>
          <a:p>
            <a:pPr lvl="1"/>
            <a:r>
              <a:rPr lang="en-US" dirty="0" smtClean="0"/>
              <a:t>Violations of SLA compliance</a:t>
            </a:r>
          </a:p>
          <a:p>
            <a:r>
              <a:rPr lang="en-US" dirty="0" smtClean="0"/>
              <a:t>Consecutive failures in service invocation</a:t>
            </a:r>
          </a:p>
          <a:p>
            <a:r>
              <a:rPr lang="en-US" dirty="0" smtClean="0"/>
              <a:t>Changes in service composition (e.g. replacement of trusted services with untrusted ones)</a:t>
            </a:r>
          </a:p>
          <a:p>
            <a:r>
              <a:rPr lang="en-US" dirty="0" smtClean="0"/>
              <a:t>Operation context changes (different platform, emergency, endpoint change etc.) </a:t>
            </a:r>
            <a:endParaRPr lang="en-US" dirty="0"/>
          </a:p>
        </p:txBody>
      </p:sp>
    </p:spTree>
    <p:extLst>
      <p:ext uri="{BB962C8B-B14F-4D97-AF65-F5344CB8AC3E}">
        <p14:creationId xmlns:p14="http://schemas.microsoft.com/office/powerpoint/2010/main" val="14517276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286</TotalTime>
  <Words>1772</Words>
  <Application>Microsoft Macintosh PowerPoint</Application>
  <PresentationFormat>On-screen Show (4:3)</PresentationFormat>
  <Paragraphs>210</Paragraphs>
  <Slides>22</Slides>
  <Notes>0</Notes>
  <HiddenSlides>0</HiddenSlides>
  <MMClips>0</MMClips>
  <ScaleCrop>false</ScaleCrop>
  <HeadingPairs>
    <vt:vector size="6" baseType="variant">
      <vt:variant>
        <vt:lpstr>Theme</vt:lpstr>
      </vt:variant>
      <vt:variant>
        <vt:i4>1</vt:i4>
      </vt:variant>
      <vt:variant>
        <vt:lpstr>Links</vt:lpstr>
      </vt:variant>
      <vt:variant>
        <vt:i4>1</vt:i4>
      </vt:variant>
      <vt:variant>
        <vt:lpstr>Slide Titles</vt:lpstr>
      </vt:variant>
      <vt:variant>
        <vt:i4>22</vt:i4>
      </vt:variant>
    </vt:vector>
  </HeadingPairs>
  <TitlesOfParts>
    <vt:vector size="24" baseType="lpstr">
      <vt:lpstr>Breeze</vt:lpstr>
      <vt:lpstr>\\localhost\Users\Pelin\Desktop\Macintosh HD:Users:Pelin:Downloads:NGCRC-Proposal-Bhargava-Final-August19.doc!OLE_LINK2</vt:lpstr>
      <vt:lpstr>A Distributed Monitoring and Reconfiguration Approach for Adaptive Network Computing </vt:lpstr>
      <vt:lpstr>Motivation</vt:lpstr>
      <vt:lpstr>Problem Statement</vt:lpstr>
      <vt:lpstr>Agile Defense and Adaptability</vt:lpstr>
      <vt:lpstr>Adaptability for Increased Resilience </vt:lpstr>
      <vt:lpstr>Adaptive Computing Research Problems</vt:lpstr>
      <vt:lpstr>Distributed Service Monitoring for Anomaly Detection and Adaptability</vt:lpstr>
      <vt:lpstr>Distributed Service Monitoring for Anomaly Detection and Adaptability</vt:lpstr>
      <vt:lpstr>What Service Behavior Constitutes Context Change?</vt:lpstr>
      <vt:lpstr>Performance and Security Parameters</vt:lpstr>
      <vt:lpstr>Anomaly Detection</vt:lpstr>
      <vt:lpstr>Anomaly Detection</vt:lpstr>
      <vt:lpstr>Anomaly Detection</vt:lpstr>
      <vt:lpstr>Dynamic Service Reconfiguration</vt:lpstr>
      <vt:lpstr>Dynamic Service Reconfiguration Implementation</vt:lpstr>
      <vt:lpstr>Dynamic Service Composition Problem</vt:lpstr>
      <vt:lpstr>Dynamic Service Composition Algorithm</vt:lpstr>
      <vt:lpstr>Implementation Details</vt:lpstr>
      <vt:lpstr>Dynamic Service Composition Experiments</vt:lpstr>
      <vt:lpstr>Dynamic Service Composition Experiments (cont.)</vt:lpstr>
      <vt:lpstr>Adaptability Cost and Benefit Consideration</vt:lpstr>
      <vt:lpstr>Conclusion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Distributed Monitoring and Reconfiguration Approach for Adaptive Network Computing </dc:title>
  <dc:creator>Bharat Bhargava</dc:creator>
  <cp:lastModifiedBy>Bharat Bhargava</cp:lastModifiedBy>
  <cp:revision>61</cp:revision>
  <dcterms:created xsi:type="dcterms:W3CDTF">2015-09-20T07:04:04Z</dcterms:created>
  <dcterms:modified xsi:type="dcterms:W3CDTF">2015-09-26T19:11:39Z</dcterms:modified>
</cp:coreProperties>
</file>