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996EB-4EAD-4357-9210-2526789716F1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BC381-827E-4883-AF23-4E94B311F83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C381-827E-4883-AF23-4E94B311F83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CC792E9-6AC6-407E-9BAE-901E5BAB8192}" type="datetimeFigureOut">
              <a:rPr lang="pt-BR" smtClean="0"/>
              <a:pPr/>
              <a:t>07/10/2012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65D18E-F9C4-4AE8-B19A-A989D875694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Performance Evaluation of the Fuzzy ARTMAP for Network Intrusion Detection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dirty="0" err="1" smtClean="0"/>
              <a:t>Nelcileno</a:t>
            </a:r>
            <a:r>
              <a:rPr lang="pt-BR" sz="2000" dirty="0" smtClean="0"/>
              <a:t> Araújo</a:t>
            </a:r>
          </a:p>
          <a:p>
            <a:r>
              <a:rPr lang="pt-BR" sz="2000" dirty="0" smtClean="0"/>
              <a:t>Ruy de Oliveira</a:t>
            </a:r>
          </a:p>
          <a:p>
            <a:r>
              <a:rPr lang="pt-BR" sz="2000" dirty="0" err="1" smtClean="0"/>
              <a:t>Ed’Wilson</a:t>
            </a:r>
            <a:r>
              <a:rPr lang="pt-BR" sz="2000" dirty="0" smtClean="0"/>
              <a:t> Tavares Ferreira</a:t>
            </a:r>
          </a:p>
          <a:p>
            <a:r>
              <a:rPr lang="pt-BR" sz="2000" dirty="0" err="1" smtClean="0"/>
              <a:t>Valtemir</a:t>
            </a:r>
            <a:r>
              <a:rPr lang="pt-BR" sz="2000" dirty="0" smtClean="0"/>
              <a:t> Nascimento</a:t>
            </a:r>
          </a:p>
          <a:p>
            <a:r>
              <a:rPr lang="pt-BR" sz="2000" dirty="0" smtClean="0"/>
              <a:t>Ailton Akira </a:t>
            </a:r>
            <a:r>
              <a:rPr lang="pt-BR" sz="2000" dirty="0" err="1" smtClean="0"/>
              <a:t>Shinoda</a:t>
            </a:r>
            <a:endParaRPr lang="pt-BR" sz="2000" dirty="0" smtClean="0"/>
          </a:p>
          <a:p>
            <a:r>
              <a:rPr lang="pt-BR" sz="2000" dirty="0" err="1" smtClean="0"/>
              <a:t>Bharat</a:t>
            </a:r>
            <a:r>
              <a:rPr lang="pt-BR" sz="2000" dirty="0"/>
              <a:t> </a:t>
            </a:r>
            <a:r>
              <a:rPr lang="pt-BR" sz="2000" dirty="0" err="1" smtClean="0"/>
              <a:t>Bhargava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KDD99 Dataset</a:t>
            </a:r>
            <a:br>
              <a:rPr lang="en-US" dirty="0"/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679974"/>
          </a:xfrm>
        </p:spPr>
        <p:txBody>
          <a:bodyPr/>
          <a:lstStyle/>
          <a:p>
            <a:pPr algn="ctr"/>
            <a:r>
              <a:rPr lang="en-US" dirty="0"/>
              <a:t>Configuration of the simulated scenarios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679974"/>
          </a:xfrm>
        </p:spPr>
        <p:txBody>
          <a:bodyPr/>
          <a:lstStyle/>
          <a:p>
            <a:r>
              <a:rPr lang="en-US" dirty="0"/>
              <a:t>Configuration parameters for the Fuzzy ARTMAP classifier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638992100"/>
              </p:ext>
            </p:extLst>
          </p:nvPr>
        </p:nvGraphicFramePr>
        <p:xfrm>
          <a:off x="395536" y="3212976"/>
          <a:ext cx="4032448" cy="2458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1362308"/>
                <a:gridCol w="1518012"/>
              </a:tblGrid>
              <a:tr h="443491">
                <a:tc rowSpan="2">
                  <a:txBody>
                    <a:bodyPr/>
                    <a:lstStyle/>
                    <a:p>
                      <a:pPr indent="13970" algn="just" hangingPunct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Scenario  </a:t>
                      </a:r>
                      <a:endParaRPr lang="pt-BR" sz="16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49615" marR="49615" marT="0" marB="0" anchor="ctr"/>
                </a:tc>
                <a:tc gridSpan="2"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registers of the KDD99 training dataset in each phase</a:t>
                      </a:r>
                      <a:endParaRPr lang="pt-BR" sz="16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49615" marR="49615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34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Training</a:t>
                      </a:r>
                      <a:endParaRPr lang="pt-BR" sz="16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Test</a:t>
                      </a:r>
                      <a:endParaRPr lang="pt-BR" sz="16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49615" marR="49615" marT="0" marB="0"/>
                </a:tc>
              </a:tr>
              <a:tr h="443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33%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67%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</a:tr>
              <a:tr h="396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>
                          <a:effectLst/>
                        </a:rPr>
                        <a:t>50%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50%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</a:tr>
              <a:tr h="443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66%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34%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615" marR="49615" marT="0" marB="0"/>
                </a:tc>
              </a:tr>
            </a:tbl>
          </a:graphicData>
        </a:graphic>
      </p:graphicFrame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196150182"/>
              </p:ext>
            </p:extLst>
          </p:nvPr>
        </p:nvGraphicFramePr>
        <p:xfrm>
          <a:off x="4788024" y="3212975"/>
          <a:ext cx="3960440" cy="2513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744"/>
                <a:gridCol w="688696"/>
              </a:tblGrid>
              <a:tr h="2793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Parameter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Value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9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Choice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(α)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>
                          <a:effectLst/>
                        </a:rPr>
                        <a:t>0,001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9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Training rate (β)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Network </a:t>
                      </a:r>
                      <a:r>
                        <a:rPr lang="pt-BR" sz="1400" dirty="0" err="1">
                          <a:effectLst/>
                        </a:rPr>
                        <a:t>vigilance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ARTa</a:t>
                      </a:r>
                      <a:r>
                        <a:rPr lang="pt-BR" sz="1400" dirty="0">
                          <a:effectLst/>
                        </a:rPr>
                        <a:t>(</a:t>
                      </a:r>
                      <a:r>
                        <a:rPr lang="pt-BR" sz="1400" dirty="0" err="1">
                          <a:effectLst/>
                        </a:rPr>
                        <a:t>ρ</a:t>
                      </a:r>
                      <a:r>
                        <a:rPr lang="pt-BR" sz="1400" baseline="-25000" dirty="0" err="1">
                          <a:effectLst/>
                        </a:rPr>
                        <a:t>a</a:t>
                      </a:r>
                      <a:r>
                        <a:rPr lang="pt-BR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>
                          <a:effectLst/>
                        </a:rPr>
                        <a:t>0,99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Network </a:t>
                      </a:r>
                      <a:r>
                        <a:rPr lang="pt-BR" sz="1400" dirty="0" err="1">
                          <a:effectLst/>
                        </a:rPr>
                        <a:t>vigilance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ART</a:t>
                      </a:r>
                      <a:r>
                        <a:rPr lang="pt-BR" sz="1400" baseline="-25000" dirty="0" err="1">
                          <a:effectLst/>
                        </a:rPr>
                        <a:t>b</a:t>
                      </a:r>
                      <a:r>
                        <a:rPr lang="pt-BR" sz="1400" dirty="0">
                          <a:effectLst/>
                        </a:rPr>
                        <a:t>(</a:t>
                      </a:r>
                      <a:r>
                        <a:rPr lang="pt-BR" sz="1400" dirty="0" err="1">
                          <a:effectLst/>
                        </a:rPr>
                        <a:t>ρ</a:t>
                      </a:r>
                      <a:r>
                        <a:rPr lang="pt-BR" sz="1400" baseline="-25000" dirty="0" err="1">
                          <a:effectLst/>
                        </a:rPr>
                        <a:t>b</a:t>
                      </a:r>
                      <a:r>
                        <a:rPr lang="pt-BR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>
                          <a:effectLst/>
                        </a:rPr>
                        <a:t>0,9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Vigilance Parameter of the inter-ART(</a:t>
                      </a:r>
                      <a:r>
                        <a:rPr lang="en-US" sz="1400" dirty="0" err="1">
                          <a:effectLst/>
                        </a:rPr>
                        <a:t>ρ</a:t>
                      </a:r>
                      <a:r>
                        <a:rPr lang="en-US" sz="1400" baseline="-25000" dirty="0" err="1">
                          <a:effectLst/>
                        </a:rPr>
                        <a:t>ab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 dirty="0">
                          <a:effectLst/>
                        </a:rPr>
                        <a:t>0,99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24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KDD99 Dataset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of the Simulated Scenarios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2701710"/>
              </p:ext>
            </p:extLst>
          </p:nvPr>
        </p:nvGraphicFramePr>
        <p:xfrm>
          <a:off x="1187624" y="3068958"/>
          <a:ext cx="6624735" cy="279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2569132"/>
                <a:gridCol w="2183395"/>
              </a:tblGrid>
              <a:tr h="5472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effectLst/>
                        </a:rPr>
                        <a:t>Scenario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Performance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72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effectLst/>
                        </a:rPr>
                        <a:t>IDS training </a:t>
                      </a:r>
                      <a:r>
                        <a:rPr lang="pt-BR" sz="2000" kern="1200" dirty="0" err="1">
                          <a:effectLst/>
                        </a:rPr>
                        <a:t>duration</a:t>
                      </a:r>
                      <a:r>
                        <a:rPr lang="pt-BR" sz="2000" kern="1200" dirty="0">
                          <a:effectLst/>
                        </a:rPr>
                        <a:t> (</a:t>
                      </a:r>
                      <a:r>
                        <a:rPr lang="pt-BR" sz="2000" kern="1200" dirty="0" err="1">
                          <a:effectLst/>
                        </a:rPr>
                        <a:t>seg</a:t>
                      </a:r>
                      <a:r>
                        <a:rPr lang="pt-BR" sz="2000" kern="1200" dirty="0">
                          <a:effectLst/>
                        </a:rPr>
                        <a:t>)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>
                          <a:effectLst/>
                        </a:rPr>
                        <a:t>Global detection rate (%)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effectLst/>
                        </a:rPr>
                        <a:t>122,97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effectLst/>
                        </a:rPr>
                        <a:t>72,85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>
                          <a:effectLst/>
                        </a:rPr>
                        <a:t>118,81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effectLst/>
                        </a:rPr>
                        <a:t>87,20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>
                          <a:effectLst/>
                        </a:rPr>
                        <a:t>121,54</a:t>
                      </a:r>
                      <a:endParaRPr lang="pt-B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effectLst/>
                        </a:rPr>
                        <a:t>88,91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13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KDD99 Dataset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of the accuracy rate for the simulated </a:t>
            </a:r>
            <a:r>
              <a:rPr lang="en-US" dirty="0" smtClean="0"/>
              <a:t>scenarios</a:t>
            </a:r>
            <a:endParaRPr lang="pt-BR" dirty="0"/>
          </a:p>
        </p:txBody>
      </p:sp>
      <p:pic>
        <p:nvPicPr>
          <p:cNvPr id="4098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5760640" cy="3145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08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KDD99 Dataset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of the false positive rate for the simulated scenarios</a:t>
            </a:r>
            <a:endParaRPr lang="pt-BR" dirty="0"/>
          </a:p>
        </p:txBody>
      </p:sp>
      <p:pic>
        <p:nvPicPr>
          <p:cNvPr id="5122" name="Imagem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5760640" cy="315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554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</a:t>
            </a:r>
            <a:r>
              <a:rPr lang="en-US" dirty="0" smtClean="0"/>
              <a:t>WLAN supporting WEP e WPA encryption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37624"/>
          </a:xfrm>
        </p:spPr>
        <p:txBody>
          <a:bodyPr/>
          <a:lstStyle/>
          <a:p>
            <a:r>
              <a:rPr lang="en-US" dirty="0"/>
              <a:t>Topology of the WLAN used for generating data</a:t>
            </a:r>
            <a:endParaRPr lang="pt-BR" dirty="0"/>
          </a:p>
        </p:txBody>
      </p:sp>
      <p:pic>
        <p:nvPicPr>
          <p:cNvPr id="6146" name="Imagem 3" descr="C:\Users\ruy\Downloads\Figura 3 - SBR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4824536" cy="304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515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Autofit/>
          </a:bodyPr>
          <a:lstStyle/>
          <a:p>
            <a:r>
              <a:rPr lang="en-US" sz="2000" dirty="0" smtClean="0"/>
              <a:t>Types </a:t>
            </a:r>
            <a:r>
              <a:rPr lang="en-US" sz="2000" dirty="0"/>
              <a:t>of denial of service </a:t>
            </a:r>
            <a:r>
              <a:rPr lang="en-US" sz="2000" dirty="0" smtClean="0"/>
              <a:t>attacks used </a:t>
            </a:r>
            <a:r>
              <a:rPr lang="en-US" sz="2000" dirty="0"/>
              <a:t>in the </a:t>
            </a:r>
            <a:r>
              <a:rPr lang="en-US" sz="2000" dirty="0" smtClean="0"/>
              <a:t>experiments</a:t>
            </a:r>
          </a:p>
          <a:p>
            <a:pPr lvl="1" hangingPunct="0"/>
            <a:r>
              <a:rPr lang="en-US" sz="2000" dirty="0" err="1"/>
              <a:t>Chopchop</a:t>
            </a:r>
            <a:r>
              <a:rPr lang="en-US" sz="2000" dirty="0"/>
              <a:t> – attacker  intercept  a cryptography frame and uses the base station to guess the clear text of the frame by brute force that is repeated until all intercepted frames are </a:t>
            </a:r>
            <a:r>
              <a:rPr lang="en-US" sz="2000" dirty="0" smtClean="0"/>
              <a:t>deciphered.</a:t>
            </a:r>
            <a:endParaRPr lang="pt-BR" sz="2000" dirty="0"/>
          </a:p>
          <a:p>
            <a:pPr lvl="1" hangingPunct="0"/>
            <a:r>
              <a:rPr lang="en-US" sz="2000" dirty="0" err="1"/>
              <a:t>Deauthentication</a:t>
            </a:r>
            <a:r>
              <a:rPr lang="en-US" sz="2000" dirty="0"/>
              <a:t> - attacker transmits to the  client stations a false </a:t>
            </a:r>
            <a:r>
              <a:rPr lang="en-US" sz="2000" dirty="0" err="1"/>
              <a:t>deauthentication</a:t>
            </a:r>
            <a:r>
              <a:rPr lang="en-US" sz="2000" dirty="0"/>
              <a:t> frame to render the network </a:t>
            </a:r>
            <a:r>
              <a:rPr lang="en-US" sz="2000" dirty="0" smtClean="0"/>
              <a:t>unavailable.</a:t>
            </a:r>
            <a:endParaRPr lang="pt-BR" sz="2000" dirty="0"/>
          </a:p>
          <a:p>
            <a:pPr lvl="1" hangingPunct="0"/>
            <a:r>
              <a:rPr lang="en-US" sz="2000" dirty="0"/>
              <a:t>Duration - attacker sends a frame with the high value of NAV (Network Allocation Vector) field to prevent any client station from using the shared medium to </a:t>
            </a:r>
            <a:r>
              <a:rPr lang="en-US" sz="2000" dirty="0" smtClean="0"/>
              <a:t>transmit.</a:t>
            </a:r>
            <a:r>
              <a:rPr lang="en-US" sz="2000" dirty="0"/>
              <a:t> </a:t>
            </a:r>
            <a:endParaRPr lang="pt-BR" sz="2000" dirty="0"/>
          </a:p>
          <a:p>
            <a:pPr lvl="1"/>
            <a:r>
              <a:rPr lang="en-US" sz="2000" dirty="0"/>
              <a:t>Fragmentation - attacker uses a fragmentation/assembly technique running in the base station to discover a flow key used to encrypt frames in a </a:t>
            </a:r>
            <a:r>
              <a:rPr lang="en-US" sz="2000" dirty="0" smtClean="0"/>
              <a:t>WLAN.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25884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/>
          <a:lstStyle/>
          <a:p>
            <a:r>
              <a:rPr lang="en-GB" dirty="0"/>
              <a:t>Distribution of the </a:t>
            </a:r>
            <a:r>
              <a:rPr lang="en-US" dirty="0"/>
              <a:t>samples collected from the WLAN into datasets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7611853"/>
              </p:ext>
            </p:extLst>
          </p:nvPr>
        </p:nvGraphicFramePr>
        <p:xfrm>
          <a:off x="847574" y="3573016"/>
          <a:ext cx="7180810" cy="2846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360040"/>
                <a:gridCol w="2088232"/>
                <a:gridCol w="1208405"/>
                <a:gridCol w="1390968"/>
                <a:gridCol w="909029"/>
              </a:tblGrid>
              <a:tr h="252258">
                <a:tc rowSpan="2" gridSpan="3">
                  <a:txBody>
                    <a:bodyPr/>
                    <a:lstStyle/>
                    <a:p>
                      <a:pPr indent="144145" algn="just" hangingPunct="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Datasets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2258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Training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Validation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Test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258">
                <a:tc rowSpan="5">
                  <a:txBody>
                    <a:bodyPr/>
                    <a:lstStyle/>
                    <a:p>
                      <a:pPr marL="71755" marR="71755"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Intrusion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>
                          <a:effectLst/>
                        </a:rPr>
                        <a:t>Categories</a:t>
                      </a:r>
                      <a:r>
                        <a:rPr lang="pt-BR" sz="1800" dirty="0">
                          <a:effectLst/>
                        </a:rPr>
                        <a:t> </a:t>
                      </a:r>
                      <a:r>
                        <a:rPr lang="pt-BR" sz="1800" dirty="0" err="1" smtClean="0">
                          <a:effectLst/>
                        </a:rPr>
                        <a:t>of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 gridSpan="2"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Normal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6000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4000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5000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1755" marR="71755" indent="144145" algn="just" hangingPunct="0"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Intrusion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indent="144145" algn="just" hangingPunct="0"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ChopChop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51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just" hangingPunct="0"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Deauthentication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900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600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just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Duration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600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2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just" hangingPunct="0"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Fragmentation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600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800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256">
                <a:tc gridSpan="3"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Total Number of Samples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9600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6400</a:t>
                      </a:r>
                      <a:endParaRPr lang="pt-BR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4145" algn="ctr" hangingPunct="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8200</a:t>
                      </a:r>
                      <a:endParaRPr lang="pt-BR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268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2051720" y="2564904"/>
            <a:ext cx="4041648" cy="823990"/>
          </a:xfrm>
        </p:spPr>
        <p:txBody>
          <a:bodyPr/>
          <a:lstStyle/>
          <a:p>
            <a:r>
              <a:rPr lang="en-US" dirty="0"/>
              <a:t>Configuration parameters for the Fuzzy ARTMAP classifier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089118141"/>
              </p:ext>
            </p:extLst>
          </p:nvPr>
        </p:nvGraphicFramePr>
        <p:xfrm>
          <a:off x="2051720" y="3645024"/>
          <a:ext cx="4104456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0717"/>
                <a:gridCol w="713739"/>
              </a:tblGrid>
              <a:tr h="280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Parameter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Value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Choice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(α)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 dirty="0" smtClean="0">
                          <a:effectLst/>
                        </a:rPr>
                        <a:t>0,01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Training rate (β)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0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Network </a:t>
                      </a:r>
                      <a:r>
                        <a:rPr lang="pt-BR" sz="1400" dirty="0" err="1">
                          <a:effectLst/>
                        </a:rPr>
                        <a:t>vigilance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ARTa</a:t>
                      </a:r>
                      <a:r>
                        <a:rPr lang="pt-BR" sz="1400" dirty="0">
                          <a:effectLst/>
                        </a:rPr>
                        <a:t>(</a:t>
                      </a:r>
                      <a:r>
                        <a:rPr lang="pt-BR" sz="1400" dirty="0" err="1">
                          <a:effectLst/>
                        </a:rPr>
                        <a:t>ρ</a:t>
                      </a:r>
                      <a:r>
                        <a:rPr lang="pt-BR" sz="1400" baseline="-25000" dirty="0" err="1">
                          <a:effectLst/>
                        </a:rPr>
                        <a:t>a</a:t>
                      </a:r>
                      <a:r>
                        <a:rPr lang="pt-BR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 dirty="0" smtClean="0">
                          <a:effectLst/>
                        </a:rPr>
                        <a:t>0,7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0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Network </a:t>
                      </a:r>
                      <a:r>
                        <a:rPr lang="pt-BR" sz="1400" dirty="0" err="1">
                          <a:effectLst/>
                        </a:rPr>
                        <a:t>vigilance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Parameter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ART</a:t>
                      </a:r>
                      <a:r>
                        <a:rPr lang="pt-BR" sz="1400" baseline="-25000" dirty="0" err="1">
                          <a:effectLst/>
                        </a:rPr>
                        <a:t>b</a:t>
                      </a:r>
                      <a:r>
                        <a:rPr lang="pt-BR" sz="1400" dirty="0">
                          <a:effectLst/>
                        </a:rPr>
                        <a:t>(</a:t>
                      </a:r>
                      <a:r>
                        <a:rPr lang="pt-BR" sz="1400" dirty="0" err="1">
                          <a:effectLst/>
                        </a:rPr>
                        <a:t>ρ</a:t>
                      </a:r>
                      <a:r>
                        <a:rPr lang="pt-BR" sz="1400" baseline="-25000" dirty="0" err="1">
                          <a:effectLst/>
                        </a:rPr>
                        <a:t>b</a:t>
                      </a:r>
                      <a:r>
                        <a:rPr lang="pt-BR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 dirty="0" smtClean="0">
                          <a:effectLst/>
                        </a:rPr>
                        <a:t>1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0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Vigilance Parameter of the inter-ART(</a:t>
                      </a:r>
                      <a:r>
                        <a:rPr lang="en-US" sz="1400" dirty="0" err="1">
                          <a:effectLst/>
                        </a:rPr>
                        <a:t>ρ</a:t>
                      </a:r>
                      <a:r>
                        <a:rPr lang="en-US" sz="1400" baseline="-25000" dirty="0" err="1">
                          <a:effectLst/>
                        </a:rPr>
                        <a:t>ab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kern="1200" dirty="0">
                          <a:effectLst/>
                        </a:rPr>
                        <a:t>0,99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52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4354499"/>
          </a:xfrm>
        </p:spPr>
        <p:txBody>
          <a:bodyPr/>
          <a:lstStyle/>
          <a:p>
            <a:r>
              <a:rPr lang="pt-BR" dirty="0" smtClean="0"/>
              <a:t>Training Time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classifiers</a:t>
            </a: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 compared our results with the ones of other three classifiers: </a:t>
            </a:r>
            <a:r>
              <a:rPr lang="en-US" dirty="0" err="1"/>
              <a:t>Suport</a:t>
            </a:r>
            <a:r>
              <a:rPr lang="en-US" dirty="0"/>
              <a:t> Vector Machine (SVM), Multilayer Perceptron with </a:t>
            </a:r>
            <a:r>
              <a:rPr lang="en-US" dirty="0" err="1"/>
              <a:t>Backpropagation</a:t>
            </a:r>
            <a:r>
              <a:rPr lang="en-US" dirty="0"/>
              <a:t> (MPBP) and Radial Basis Function (RBF</a:t>
            </a:r>
            <a:r>
              <a:rPr lang="en-US" dirty="0" smtClean="0"/>
              <a:t>)</a:t>
            </a:r>
          </a:p>
          <a:p>
            <a:r>
              <a:rPr lang="en-US" dirty="0"/>
              <a:t>establishes a methodology for evaluating performance based on three metrics: detection rate, false alarm rate and learning time of the classifier</a:t>
            </a:r>
            <a:endParaRPr lang="pt-BR" dirty="0"/>
          </a:p>
        </p:txBody>
      </p:sp>
      <p:pic>
        <p:nvPicPr>
          <p:cNvPr id="8194" name="Imagem 4" descr="C:\Users\ruy\Downloads\Figura 4 - SBR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3567016"/>
            <a:ext cx="3960440" cy="2310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65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/>
          <a:lstStyle/>
          <a:p>
            <a:r>
              <a:rPr lang="en-US" dirty="0"/>
              <a:t>Detection rate for the classifiers</a:t>
            </a:r>
            <a:endParaRPr lang="pt-BR" dirty="0"/>
          </a:p>
        </p:txBody>
      </p:sp>
      <p:pic>
        <p:nvPicPr>
          <p:cNvPr id="9218" name="Imagem 6" descr="C:\Users\ruy\Downloads\Figura 5 - SBR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7200800" cy="3371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61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Presentation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Introduction</a:t>
            </a:r>
            <a:endParaRPr lang="pt-BR" dirty="0" smtClean="0"/>
          </a:p>
          <a:p>
            <a:r>
              <a:rPr lang="pt-BR" dirty="0" err="1" smtClean="0"/>
              <a:t>Motivation</a:t>
            </a:r>
            <a:endParaRPr lang="pt-BR" dirty="0" smtClean="0"/>
          </a:p>
          <a:p>
            <a:r>
              <a:rPr lang="pt-BR" dirty="0" err="1" smtClean="0"/>
              <a:t>Goals</a:t>
            </a:r>
            <a:endParaRPr lang="pt-BR" dirty="0" smtClean="0"/>
          </a:p>
          <a:p>
            <a:r>
              <a:rPr lang="pt-BR" dirty="0" err="1" smtClean="0"/>
              <a:t>Methodology</a:t>
            </a:r>
            <a:endParaRPr lang="pt-BR" dirty="0" smtClean="0"/>
          </a:p>
          <a:p>
            <a:r>
              <a:rPr lang="pt-BR" dirty="0" err="1" smtClean="0"/>
              <a:t>Fuzzy</a:t>
            </a:r>
            <a:r>
              <a:rPr lang="pt-BR" dirty="0" smtClean="0"/>
              <a:t> ARTMAP Neural Networks</a:t>
            </a:r>
          </a:p>
          <a:p>
            <a:r>
              <a:rPr lang="en-US" dirty="0" smtClean="0"/>
              <a:t>Investigating the Performance of the Fuzzy ARTMAP in detecting intrusions</a:t>
            </a:r>
          </a:p>
          <a:p>
            <a:r>
              <a:rPr lang="en-US" dirty="0" smtClean="0"/>
              <a:t>Conclusions and outlook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Fuzzy ARTMAP Classifier on a WLAN supporting WEP e WPA encryption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/>
          <a:lstStyle/>
          <a:p>
            <a:r>
              <a:rPr lang="pt-BR" dirty="0" smtClean="0"/>
              <a:t>False </a:t>
            </a:r>
            <a:r>
              <a:rPr lang="pt-BR" dirty="0" err="1" smtClean="0"/>
              <a:t>Alarm</a:t>
            </a:r>
            <a:r>
              <a:rPr lang="pt-BR" dirty="0" smtClean="0"/>
              <a:t> Rate for </a:t>
            </a:r>
            <a:r>
              <a:rPr lang="pt-BR" dirty="0" err="1" smtClean="0"/>
              <a:t>classifiers</a:t>
            </a:r>
            <a:endParaRPr lang="pt-BR" dirty="0"/>
          </a:p>
        </p:txBody>
      </p:sp>
      <p:pic>
        <p:nvPicPr>
          <p:cNvPr id="10242" name="Picture 2" descr="C:\Users\Nelcileno Araújo\Pictures\Figura 6 - SBR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074" y="3068960"/>
            <a:ext cx="7128792" cy="330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25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Conclusions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strong point of Fuzzy ARTMAP classifier </a:t>
            </a:r>
            <a:r>
              <a:rPr lang="en-US" dirty="0" smtClean="0"/>
              <a:t>is the metric of training </a:t>
            </a:r>
            <a:r>
              <a:rPr lang="en-US" dirty="0"/>
              <a:t>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Fields of MAC </a:t>
            </a:r>
            <a:r>
              <a:rPr lang="en-US" dirty="0"/>
              <a:t>frame </a:t>
            </a:r>
            <a:r>
              <a:rPr lang="en-US" dirty="0" smtClean="0"/>
              <a:t>are </a:t>
            </a:r>
            <a:r>
              <a:rPr lang="en-US" dirty="0"/>
              <a:t>insufficient to generate reliable signatures to identify </a:t>
            </a:r>
            <a:r>
              <a:rPr lang="en-US" dirty="0" smtClean="0"/>
              <a:t>class of tested attacks.</a:t>
            </a:r>
          </a:p>
          <a:p>
            <a:r>
              <a:rPr lang="en-US" dirty="0" smtClean="0"/>
              <a:t>The </a:t>
            </a:r>
            <a:r>
              <a:rPr lang="en-US" dirty="0"/>
              <a:t>absence of a computational optimization technique for the generation of the configuration parameters of the </a:t>
            </a:r>
            <a:r>
              <a:rPr lang="en-US" dirty="0" smtClean="0"/>
              <a:t>fuzzy ARTMAP network may </a:t>
            </a:r>
            <a:r>
              <a:rPr lang="en-US" dirty="0"/>
              <a:t>have contributed to </a:t>
            </a:r>
            <a:r>
              <a:rPr lang="en-US" dirty="0" smtClean="0"/>
              <a:t>a more limited performance </a:t>
            </a:r>
            <a:r>
              <a:rPr lang="en-US" dirty="0"/>
              <a:t>of </a:t>
            </a:r>
            <a:r>
              <a:rPr lang="en-US" dirty="0" smtClean="0"/>
              <a:t>classifier.</a:t>
            </a:r>
            <a:endParaRPr lang="pt-BR" dirty="0"/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946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Outlooks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 the performance of Fuzzy ARTMAP classifier on a WLAN </a:t>
            </a:r>
            <a:r>
              <a:rPr lang="en-US" dirty="0" smtClean="0"/>
              <a:t>supporting IEEE 802.11i and </a:t>
            </a:r>
            <a:r>
              <a:rPr lang="en-US" dirty="0"/>
              <a:t>IEEE 802.11w</a:t>
            </a:r>
            <a:r>
              <a:rPr lang="en-US" dirty="0" smtClean="0"/>
              <a:t> </a:t>
            </a:r>
            <a:r>
              <a:rPr lang="en-US" dirty="0"/>
              <a:t>security </a:t>
            </a:r>
            <a:r>
              <a:rPr lang="en-US" dirty="0" smtClean="0"/>
              <a:t>amendments.</a:t>
            </a:r>
          </a:p>
          <a:p>
            <a:r>
              <a:rPr lang="en-US" dirty="0"/>
              <a:t>Applying </a:t>
            </a:r>
            <a:r>
              <a:rPr lang="en-US" dirty="0" smtClean="0"/>
              <a:t>Particle </a:t>
            </a:r>
            <a:r>
              <a:rPr lang="en-US" dirty="0"/>
              <a:t>Swarm Optimization </a:t>
            </a:r>
            <a:r>
              <a:rPr lang="en-US" dirty="0" err="1"/>
              <a:t>metaheuristic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learning mechanism of neural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Search the </a:t>
            </a:r>
            <a:r>
              <a:rPr lang="en-US" dirty="0"/>
              <a:t>most representative </a:t>
            </a:r>
            <a:r>
              <a:rPr lang="en-US" dirty="0" smtClean="0"/>
              <a:t>features in management/control/data frame that describe on signatures </a:t>
            </a:r>
            <a:r>
              <a:rPr lang="en-US" dirty="0"/>
              <a:t>of </a:t>
            </a:r>
            <a:r>
              <a:rPr lang="en-US" dirty="0" smtClean="0"/>
              <a:t>tested attacks.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684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Introduction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problem</a:t>
            </a:r>
            <a:r>
              <a:rPr lang="pt-BR" sz="2000" dirty="0" smtClean="0"/>
              <a:t>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intrusion</a:t>
            </a:r>
            <a:r>
              <a:rPr lang="pt-BR" sz="2000" dirty="0" smtClean="0"/>
              <a:t> </a:t>
            </a:r>
            <a:r>
              <a:rPr lang="pt-BR" sz="2000" dirty="0" err="1" smtClean="0"/>
              <a:t>detection</a:t>
            </a:r>
            <a:endParaRPr lang="pt-BR" sz="2000" dirty="0" smtClean="0"/>
          </a:p>
          <a:p>
            <a:pPr lvl="1"/>
            <a:r>
              <a:rPr lang="pt-BR" sz="2000" dirty="0" smtClean="0"/>
              <a:t>Intrusion =&gt; </a:t>
            </a:r>
            <a:r>
              <a:rPr lang="pt-BR" sz="2000" dirty="0" err="1" smtClean="0"/>
              <a:t>someone</a:t>
            </a:r>
            <a:r>
              <a:rPr lang="pt-BR" sz="2000" dirty="0" smtClean="0"/>
              <a:t> </a:t>
            </a:r>
            <a:r>
              <a:rPr lang="pt-BR" sz="2000" dirty="0" err="1" smtClean="0"/>
              <a:t>who</a:t>
            </a:r>
            <a:r>
              <a:rPr lang="pt-BR" sz="2000" dirty="0" smtClean="0"/>
              <a:t> is </a:t>
            </a:r>
            <a:r>
              <a:rPr lang="pt-BR" sz="2000" dirty="0" err="1" smtClean="0"/>
              <a:t>trying</a:t>
            </a:r>
            <a:r>
              <a:rPr lang="pt-BR" sz="2000" dirty="0" smtClean="0"/>
              <a:t> to </a:t>
            </a:r>
            <a:r>
              <a:rPr lang="pt-BR" sz="2000" dirty="0" err="1" smtClean="0"/>
              <a:t>sneak</a:t>
            </a:r>
            <a:r>
              <a:rPr lang="pt-BR" sz="2000" dirty="0" smtClean="0"/>
              <a:t> </a:t>
            </a:r>
            <a:r>
              <a:rPr lang="pt-BR" sz="2000" dirty="0" err="1" smtClean="0"/>
              <a:t>i</a:t>
            </a:r>
            <a:r>
              <a:rPr lang="pt-BR" sz="2000" dirty="0" err="1" smtClean="0"/>
              <a:t>nto</a:t>
            </a:r>
            <a:r>
              <a:rPr lang="pt-BR" sz="2000" dirty="0" smtClean="0"/>
              <a:t> </a:t>
            </a:r>
            <a:r>
              <a:rPr lang="pt-BR" sz="2000" dirty="0" err="1" smtClean="0"/>
              <a:t>or</a:t>
            </a:r>
            <a:r>
              <a:rPr lang="pt-BR" sz="2000" dirty="0" smtClean="0"/>
              <a:t> </a:t>
            </a:r>
            <a:r>
              <a:rPr lang="pt-BR" sz="2000" dirty="0" err="1" smtClean="0"/>
              <a:t>misuse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system.</a:t>
            </a:r>
          </a:p>
          <a:p>
            <a:pPr lvl="1"/>
            <a:r>
              <a:rPr lang="pt-BR" sz="2000" dirty="0" err="1" smtClean="0"/>
              <a:t>How</a:t>
            </a:r>
            <a:r>
              <a:rPr lang="pt-BR" sz="2000" dirty="0" smtClean="0"/>
              <a:t> </a:t>
            </a:r>
            <a:r>
              <a:rPr lang="pt-BR" sz="2000" dirty="0" err="1" smtClean="0"/>
              <a:t>to</a:t>
            </a:r>
            <a:r>
              <a:rPr lang="pt-BR" sz="2000" dirty="0" smtClean="0"/>
              <a:t> </a:t>
            </a:r>
            <a:r>
              <a:rPr lang="pt-BR" sz="2000" dirty="0" err="1" smtClean="0"/>
              <a:t>provide</a:t>
            </a:r>
            <a:r>
              <a:rPr lang="pt-BR" sz="2000" dirty="0" smtClean="0"/>
              <a:t> </a:t>
            </a:r>
            <a:r>
              <a:rPr lang="pt-BR" sz="2000" dirty="0" err="1" smtClean="0"/>
              <a:t>this</a:t>
            </a:r>
            <a:r>
              <a:rPr lang="pt-BR" sz="2000" dirty="0" smtClean="0"/>
              <a:t> </a:t>
            </a:r>
            <a:r>
              <a:rPr lang="pt-BR" sz="2000" dirty="0" err="1" smtClean="0"/>
              <a:t>protection</a:t>
            </a:r>
            <a:r>
              <a:rPr lang="pt-BR" sz="2000" dirty="0" smtClean="0"/>
              <a:t>? </a:t>
            </a:r>
            <a:r>
              <a:rPr lang="pt-BR" sz="2000" dirty="0" err="1" smtClean="0"/>
              <a:t>Intrusion</a:t>
            </a:r>
            <a:r>
              <a:rPr lang="pt-BR" sz="2000" dirty="0" smtClean="0"/>
              <a:t> </a:t>
            </a:r>
            <a:r>
              <a:rPr lang="pt-BR" sz="2000" dirty="0" err="1" smtClean="0"/>
              <a:t>Detection</a:t>
            </a:r>
            <a:r>
              <a:rPr lang="pt-BR" sz="2000" dirty="0" smtClean="0"/>
              <a:t> Systems (IDS)</a:t>
            </a:r>
            <a:endParaRPr lang="pt-BR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17032"/>
            <a:ext cx="3754437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Motivation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have a good </a:t>
            </a:r>
            <a:r>
              <a:rPr lang="en-US" dirty="0" smtClean="0"/>
              <a:t>intrusion detection without </a:t>
            </a:r>
            <a:r>
              <a:rPr lang="en-US" dirty="0"/>
              <a:t>an excessive computational cost and maintaining good levels of detection </a:t>
            </a:r>
            <a:r>
              <a:rPr lang="en-US" dirty="0" smtClean="0"/>
              <a:t>and </a:t>
            </a:r>
            <a:r>
              <a:rPr lang="en-US" dirty="0"/>
              <a:t>false </a:t>
            </a:r>
            <a:r>
              <a:rPr lang="en-US" dirty="0" smtClean="0"/>
              <a:t>alarm rates?</a:t>
            </a:r>
          </a:p>
        </p:txBody>
      </p:sp>
    </p:spTree>
    <p:extLst>
      <p:ext uri="{BB962C8B-B14F-4D97-AF65-F5344CB8AC3E}">
        <p14:creationId xmlns:p14="http://schemas.microsoft.com/office/powerpoint/2010/main" xmlns="" val="27056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Goals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Investigate the performance of Fuzzy ARTMAP classifier in intrusion </a:t>
            </a:r>
            <a:r>
              <a:rPr lang="en-US" dirty="0" smtClean="0"/>
              <a:t>detection</a:t>
            </a:r>
          </a:p>
          <a:p>
            <a:r>
              <a:rPr lang="en-US" dirty="0" smtClean="0"/>
              <a:t>S</a:t>
            </a:r>
            <a:r>
              <a:rPr lang="en-US" dirty="0" smtClean="0"/>
              <a:t>tudy </a:t>
            </a:r>
            <a:r>
              <a:rPr lang="en-US" dirty="0"/>
              <a:t>the ability of the MAC frame to represent the </a:t>
            </a:r>
            <a:r>
              <a:rPr lang="en-US" dirty="0" smtClean="0"/>
              <a:t>intrusive behavior into WLAN supporting WEP e WPA encryption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35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Methodology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 a survey about </a:t>
            </a:r>
            <a:r>
              <a:rPr lang="en-US" dirty="0" err="1" smtClean="0"/>
              <a:t>Adaptative</a:t>
            </a:r>
            <a:r>
              <a:rPr lang="en-US" dirty="0" smtClean="0"/>
              <a:t> </a:t>
            </a:r>
            <a:r>
              <a:rPr lang="en-US" dirty="0" err="1" smtClean="0"/>
              <a:t>Ressonance</a:t>
            </a:r>
            <a:r>
              <a:rPr lang="en-US" dirty="0" smtClean="0"/>
              <a:t> </a:t>
            </a:r>
            <a:r>
              <a:rPr lang="en-US" dirty="0" err="1" smtClean="0"/>
              <a:t>Teory</a:t>
            </a:r>
            <a:r>
              <a:rPr lang="en-US" dirty="0" smtClean="0"/>
              <a:t> (ART) based Neural Networks</a:t>
            </a:r>
          </a:p>
          <a:p>
            <a:r>
              <a:rPr lang="en-US" dirty="0"/>
              <a:t>To analyze the ability of intrusion detection of Fuzzy ARTMAP classifier on </a:t>
            </a:r>
            <a:r>
              <a:rPr lang="en-US" dirty="0" smtClean="0"/>
              <a:t>two databases:</a:t>
            </a:r>
          </a:p>
          <a:p>
            <a:pPr lvl="1"/>
            <a:r>
              <a:rPr lang="en-US" dirty="0"/>
              <a:t> KDD99 </a:t>
            </a:r>
            <a:r>
              <a:rPr lang="en-US" dirty="0" smtClean="0"/>
              <a:t>– a fictitious military environment based </a:t>
            </a:r>
            <a:r>
              <a:rPr lang="en-US" dirty="0"/>
              <a:t>on </a:t>
            </a:r>
            <a:r>
              <a:rPr lang="en-US" dirty="0" smtClean="0"/>
              <a:t>wired network</a:t>
            </a:r>
          </a:p>
          <a:p>
            <a:pPr lvl="1"/>
            <a:r>
              <a:rPr lang="en-US" dirty="0" smtClean="0"/>
              <a:t>A real 802.11 wireless network supporting WEP and WPA </a:t>
            </a:r>
            <a:r>
              <a:rPr lang="pt-BR" dirty="0" err="1" smtClean="0"/>
              <a:t>encryption</a:t>
            </a:r>
            <a:endParaRPr lang="en-US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824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Fuzzy</a:t>
            </a:r>
            <a:r>
              <a:rPr lang="pt-BR" dirty="0" smtClean="0"/>
              <a:t> ARTMAP Neural Networks</a:t>
            </a:r>
            <a:endParaRPr lang="pt-BR" dirty="0"/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59" y="2276872"/>
            <a:ext cx="4149409" cy="2808312"/>
          </a:xfrm>
        </p:spPr>
      </p:pic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4038600" cy="4525963"/>
          </a:xfrm>
        </p:spPr>
        <p:txBody>
          <a:bodyPr/>
          <a:lstStyle/>
          <a:p>
            <a:r>
              <a:rPr lang="pt-BR" dirty="0" err="1" smtClean="0"/>
              <a:t>Fast</a:t>
            </a:r>
            <a:r>
              <a:rPr lang="pt-BR" dirty="0" smtClean="0"/>
              <a:t> training</a:t>
            </a:r>
          </a:p>
          <a:p>
            <a:r>
              <a:rPr lang="pt-BR" dirty="0" err="1" smtClean="0"/>
              <a:t>Supervised</a:t>
            </a:r>
            <a:r>
              <a:rPr lang="pt-BR" dirty="0" smtClean="0"/>
              <a:t> </a:t>
            </a:r>
            <a:r>
              <a:rPr lang="pt-BR" dirty="0" err="1" smtClean="0"/>
              <a:t>learning</a:t>
            </a:r>
            <a:endParaRPr lang="pt-BR" dirty="0" smtClean="0"/>
          </a:p>
          <a:p>
            <a:r>
              <a:rPr lang="pt-BR" dirty="0" smtClean="0"/>
              <a:t>Stability </a:t>
            </a:r>
            <a:r>
              <a:rPr lang="pt-BR" dirty="0"/>
              <a:t>/ </a:t>
            </a:r>
            <a:r>
              <a:rPr lang="pt-BR" dirty="0" err="1" smtClean="0"/>
              <a:t>plasticity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en-US" dirty="0"/>
              <a:t>ability to maintain the previously acquired knowledge (stability) and to adapt to new classification standards (plasticity)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361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Performance of the Fuzzy ARTMAP in detecting intrusions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Fuzzy ARTMAP Classifier on KDD99 </a:t>
            </a:r>
            <a:r>
              <a:rPr lang="en-US" dirty="0" smtClean="0"/>
              <a:t>Dataset</a:t>
            </a:r>
          </a:p>
          <a:p>
            <a:pPr lvl="1"/>
            <a:r>
              <a:rPr lang="en-US" dirty="0"/>
              <a:t>KDD99 </a:t>
            </a:r>
            <a:r>
              <a:rPr lang="en-US" dirty="0" smtClean="0"/>
              <a:t>is a </a:t>
            </a:r>
            <a:r>
              <a:rPr lang="en-US" dirty="0"/>
              <a:t>data set </a:t>
            </a:r>
            <a:r>
              <a:rPr lang="en-US" dirty="0" smtClean="0"/>
              <a:t>constructed </a:t>
            </a:r>
            <a:r>
              <a:rPr lang="en-US" dirty="0"/>
              <a:t>for a </a:t>
            </a:r>
            <a:r>
              <a:rPr lang="en-US" dirty="0" smtClean="0"/>
              <a:t>international competition on data mining at MIT.</a:t>
            </a:r>
          </a:p>
          <a:p>
            <a:pPr lvl="1"/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30320"/>
            <a:ext cx="409575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99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Applying Fuzzy ARTMAP Classifier on KDD99 Dataset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8363272" cy="2448271"/>
          </a:xfrm>
        </p:spPr>
        <p:txBody>
          <a:bodyPr>
            <a:noAutofit/>
          </a:bodyPr>
          <a:lstStyle/>
          <a:p>
            <a:r>
              <a:rPr lang="en-US" sz="1600" dirty="0"/>
              <a:t>Types of attacks represented by base </a:t>
            </a:r>
            <a:r>
              <a:rPr lang="en-US" sz="1600" dirty="0" smtClean="0"/>
              <a:t>KDD99</a:t>
            </a:r>
          </a:p>
          <a:p>
            <a:pPr lvl="1"/>
            <a:r>
              <a:rPr lang="en-US" sz="1600" b="1" dirty="0" smtClean="0"/>
              <a:t>Denial </a:t>
            </a:r>
            <a:r>
              <a:rPr lang="en-US" sz="1600" b="1" dirty="0"/>
              <a:t>of Service </a:t>
            </a:r>
            <a:r>
              <a:rPr lang="en-US" sz="1600" dirty="0"/>
              <a:t>(</a:t>
            </a:r>
            <a:r>
              <a:rPr lang="en-US" sz="1600" dirty="0" err="1"/>
              <a:t>DoS</a:t>
            </a:r>
            <a:r>
              <a:rPr lang="en-US" sz="1600" dirty="0"/>
              <a:t>) – connections trying to prevent legitimate users from accessing the service in the target-machine. </a:t>
            </a:r>
          </a:p>
          <a:p>
            <a:pPr lvl="1"/>
            <a:r>
              <a:rPr lang="en-US" sz="1600" b="1" dirty="0"/>
              <a:t>Scanning </a:t>
            </a:r>
            <a:r>
              <a:rPr lang="en-US" sz="1600" dirty="0"/>
              <a:t>(</a:t>
            </a:r>
            <a:r>
              <a:rPr lang="en-US" sz="1600" i="1" dirty="0"/>
              <a:t>Probe</a:t>
            </a:r>
            <a:r>
              <a:rPr lang="en-US" sz="1600" dirty="0"/>
              <a:t>) – connections scanning a target machine for information about potential vulnerabilities. </a:t>
            </a:r>
          </a:p>
          <a:p>
            <a:pPr lvl="1"/>
            <a:r>
              <a:rPr lang="en-US" sz="1600" b="1" dirty="0"/>
              <a:t>Remote to Local </a:t>
            </a:r>
            <a:r>
              <a:rPr lang="en-US" sz="1600" dirty="0"/>
              <a:t>(R2L) – connections in which the attacker attempts to obtain non-authorized access into a machine or network. </a:t>
            </a:r>
            <a:endParaRPr lang="en-US" sz="1600" dirty="0" smtClean="0"/>
          </a:p>
          <a:p>
            <a:pPr lvl="1"/>
            <a:r>
              <a:rPr lang="en-US" sz="1600" b="1" dirty="0" smtClean="0"/>
              <a:t>User </a:t>
            </a:r>
            <a:r>
              <a:rPr lang="en-US" sz="1600" b="1" dirty="0"/>
              <a:t>to Root </a:t>
            </a:r>
            <a:r>
              <a:rPr lang="en-US" sz="1600" dirty="0"/>
              <a:t>(U2R) –connection in which a target </a:t>
            </a:r>
            <a:r>
              <a:rPr lang="en-US" sz="1600" dirty="0" smtClean="0"/>
              <a:t> machine </a:t>
            </a:r>
            <a:r>
              <a:rPr lang="en-US" sz="1600" dirty="0"/>
              <a:t>is already invaded, but the attacker attempts to gain access with </a:t>
            </a:r>
            <a:r>
              <a:rPr lang="en-US" sz="1600" dirty="0" err="1"/>
              <a:t>superuser</a:t>
            </a:r>
            <a:r>
              <a:rPr lang="en-US" sz="1600" dirty="0"/>
              <a:t> </a:t>
            </a:r>
            <a:r>
              <a:rPr lang="en-US" sz="1600" dirty="0" err="1"/>
              <a:t>privilegies</a:t>
            </a:r>
            <a:r>
              <a:rPr lang="en-US" sz="1600" dirty="0"/>
              <a:t>. </a:t>
            </a:r>
          </a:p>
          <a:p>
            <a:pPr lvl="1"/>
            <a:endParaRPr lang="en-US" sz="1600" dirty="0" smtClean="0"/>
          </a:p>
          <a:p>
            <a:endParaRPr lang="pt-BR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pt-BR" sz="1600" dirty="0"/>
          </a:p>
        </p:txBody>
      </p:sp>
      <p:graphicFrame>
        <p:nvGraphicFramePr>
          <p:cNvPr id="6" name="Espaço Reservado para Conteú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6477105"/>
              </p:ext>
            </p:extLst>
          </p:nvPr>
        </p:nvGraphicFramePr>
        <p:xfrm>
          <a:off x="899593" y="4581128"/>
          <a:ext cx="7704855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435"/>
                <a:gridCol w="1440883"/>
                <a:gridCol w="1074435"/>
                <a:gridCol w="765389"/>
                <a:gridCol w="1112343"/>
                <a:gridCol w="132937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 smtClean="0"/>
                        <a:t>Dataset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 smtClean="0"/>
                        <a:t>DoS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 smtClean="0"/>
                        <a:t>Probe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u2r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r2l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Normal</a:t>
                      </a:r>
                      <a:endParaRPr lang="pt-BR" sz="18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Training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391458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4107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52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1126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97277</a:t>
                      </a:r>
                      <a:endParaRPr lang="pt-BR" sz="18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Test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229853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4166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70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16347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60593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2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1698</TotalTime>
  <Words>906</Words>
  <Application>Microsoft Office PowerPoint</Application>
  <PresentationFormat>Apresentação na tela (4:3)</PresentationFormat>
  <Paragraphs>203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Urbano</vt:lpstr>
      <vt:lpstr>Performance Evaluation of the Fuzzy ARTMAP for Network Intrusion Detection </vt:lpstr>
      <vt:lpstr>Presentation</vt:lpstr>
      <vt:lpstr>Introduction</vt:lpstr>
      <vt:lpstr>Motivation</vt:lpstr>
      <vt:lpstr>Goals</vt:lpstr>
      <vt:lpstr>Methodology</vt:lpstr>
      <vt:lpstr>Fuzzy ARTMAP Neural Networks</vt:lpstr>
      <vt:lpstr>Investigating the Performance of the Fuzzy ARTMAP in detecting intrusions</vt:lpstr>
      <vt:lpstr>Applying Fuzzy ARTMAP Classifier on KDD99 Dataset</vt:lpstr>
      <vt:lpstr>Applying Fuzzy ARTMAP Classifier on KDD99 Dataset </vt:lpstr>
      <vt:lpstr>Applying Fuzzy ARTMAP Classifier on KDD99 Dataset</vt:lpstr>
      <vt:lpstr>Applying Fuzzy ARTMAP Classifier on KDD99 Dataset</vt:lpstr>
      <vt:lpstr>Applying Fuzzy ARTMAP Classifier on KDD99 Dataset</vt:lpstr>
      <vt:lpstr>Applying Fuzzy ARTMAP Classifier on a WLAN supporting WEP e WPA encryption</vt:lpstr>
      <vt:lpstr>Applying Fuzzy ARTMAP Classifier on a WLAN supporting WEP e WPA encryption</vt:lpstr>
      <vt:lpstr>Applying Fuzzy ARTMAP Classifier on a WLAN supporting WEP e WPA encryption</vt:lpstr>
      <vt:lpstr>Applying Fuzzy ARTMAP Classifier on a WLAN supporting WEP e WPA encryption</vt:lpstr>
      <vt:lpstr>Applying Fuzzy ARTMAP Classifier on a WLAN supporting WEP e WPA encryption</vt:lpstr>
      <vt:lpstr>Applying Fuzzy ARTMAP Classifier on a WLAN supporting WEP e WPA encryption</vt:lpstr>
      <vt:lpstr>Applying Fuzzy ARTMAP Classifier on a WLAN supporting WEP e WPA encryption</vt:lpstr>
      <vt:lpstr>Conclusions</vt:lpstr>
      <vt:lpstr>Outlooks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the Fuzzy ARTMAP for Network Intrusion Detection</dc:title>
  <dc:creator>nelcileno</dc:creator>
  <cp:lastModifiedBy>ruy</cp:lastModifiedBy>
  <cp:revision>67</cp:revision>
  <dcterms:created xsi:type="dcterms:W3CDTF">2012-09-18T19:48:58Z</dcterms:created>
  <dcterms:modified xsi:type="dcterms:W3CDTF">2012-10-07T13:19:13Z</dcterms:modified>
</cp:coreProperties>
</file>