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1"/>
  </p:notesMasterIdLst>
  <p:handoutMasterIdLst>
    <p:handoutMasterId r:id="rId32"/>
  </p:handoutMasterIdLst>
  <p:sldIdLst>
    <p:sldId id="257" r:id="rId2"/>
    <p:sldId id="325" r:id="rId3"/>
    <p:sldId id="326" r:id="rId4"/>
    <p:sldId id="327" r:id="rId5"/>
    <p:sldId id="336" r:id="rId6"/>
    <p:sldId id="329" r:id="rId7"/>
    <p:sldId id="339" r:id="rId8"/>
    <p:sldId id="340" r:id="rId9"/>
    <p:sldId id="330" r:id="rId10"/>
    <p:sldId id="331" r:id="rId11"/>
    <p:sldId id="258" r:id="rId12"/>
    <p:sldId id="259" r:id="rId13"/>
    <p:sldId id="263" r:id="rId14"/>
    <p:sldId id="323" r:id="rId15"/>
    <p:sldId id="322" r:id="rId16"/>
    <p:sldId id="324" r:id="rId17"/>
    <p:sldId id="332" r:id="rId18"/>
    <p:sldId id="362" r:id="rId19"/>
    <p:sldId id="363" r:id="rId20"/>
    <p:sldId id="364" r:id="rId21"/>
    <p:sldId id="365" r:id="rId22"/>
    <p:sldId id="337" r:id="rId23"/>
    <p:sldId id="334" r:id="rId24"/>
    <p:sldId id="335" r:id="rId25"/>
    <p:sldId id="338" r:id="rId26"/>
    <p:sldId id="368" r:id="rId27"/>
    <p:sldId id="369" r:id="rId28"/>
    <p:sldId id="372" r:id="rId29"/>
    <p:sldId id="262" r:id="rId30"/>
  </p:sldIdLst>
  <p:sldSz cx="12192000" cy="6858000"/>
  <p:notesSz cx="6858000" cy="9144000"/>
  <p:embeddedFontLst>
    <p:embeddedFont>
      <p:font typeface="Acumin Pro" panose="020B0604020202020204" charset="0"/>
      <p:regular r:id="rId33"/>
      <p:bold r:id="rId34"/>
      <p:italic r:id="rId35"/>
      <p:boldItalic r:id="rId36"/>
    </p:embeddedFont>
    <p:embeddedFont>
      <p:font typeface="Acumin Pro ExtraCondensed" panose="020B0604020202020204" charset="0"/>
      <p:regular r:id="rId37"/>
      <p:bold r:id="rId38"/>
      <p:italic r:id="rId39"/>
      <p:boldItalic r:id="rId40"/>
    </p:embeddedFont>
    <p:embeddedFont>
      <p:font typeface="Acumin Pro ExtraCondensed Smbd" panose="020B0604020202020204" charset="0"/>
      <p:regular r:id="rId41"/>
      <p:bold r:id="rId42"/>
      <p:italic r:id="rId43"/>
      <p:boldItalic r:id="rId44"/>
    </p:embeddedFont>
    <p:embeddedFont>
      <p:font typeface="Acumin Pro Medium" panose="020B0604020202020204" charset="0"/>
      <p:regular r:id="rId45"/>
      <p:bold r:id="rId46"/>
      <p:italic r:id="rId47"/>
      <p:boldItalic r:id="rId48"/>
    </p:embeddedFont>
    <p:embeddedFont>
      <p:font typeface="Acumin Pro Semibold" panose="020B0604020202020204" charset="0"/>
      <p:regular r:id="rId49"/>
      <p:bold r:id="rId50"/>
      <p:italic r:id="rId51"/>
      <p:boldItalic r:id="rId52"/>
    </p:embeddedFont>
    <p:embeddedFont>
      <p:font typeface="Acumin Pro SemiCondensed"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Cambria Math" panose="02040503050406030204" pitchFamily="18" charset="0"/>
      <p:regular r:id="rId61"/>
    </p:embeddedFont>
    <p:embeddedFont>
      <p:font typeface="United Sans Cd Md" charset="0"/>
      <p:regular r:id="rId62"/>
    </p:embeddedFont>
    <p:embeddedFont>
      <p:font typeface="United Sans Reg Medium" panose="020B0604020202020204" charset="0"/>
      <p:regular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9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33"/>
    <p:restoredTop sz="96327"/>
  </p:normalViewPr>
  <p:slideViewPr>
    <p:cSldViewPr snapToGrid="0" snapToObjects="1">
      <p:cViewPr varScale="1">
        <p:scale>
          <a:sx n="51" d="100"/>
          <a:sy n="51" d="100"/>
        </p:scale>
        <p:origin x="84" y="9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font" Target="fonts/font3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61" Type="http://schemas.openxmlformats.org/officeDocument/2006/relationships/font" Target="fonts/font2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3/16/2021</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11</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12</a:t>
            </a:fld>
            <a:endParaRPr lang="en-US"/>
          </a:p>
        </p:txBody>
      </p:sp>
    </p:spTree>
    <p:extLst>
      <p:ext uri="{BB962C8B-B14F-4D97-AF65-F5344CB8AC3E}">
        <p14:creationId xmlns:p14="http://schemas.microsoft.com/office/powerpoint/2010/main" val="15063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13</a:t>
            </a:fld>
            <a:endParaRPr lang="en-US"/>
          </a:p>
        </p:txBody>
      </p:sp>
    </p:spTree>
    <p:extLst>
      <p:ext uri="{BB962C8B-B14F-4D97-AF65-F5344CB8AC3E}">
        <p14:creationId xmlns:p14="http://schemas.microsoft.com/office/powerpoint/2010/main" val="36534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14</a:t>
            </a:fld>
            <a:endParaRPr lang="en-US"/>
          </a:p>
        </p:txBody>
      </p:sp>
    </p:spTree>
    <p:extLst>
      <p:ext uri="{BB962C8B-B14F-4D97-AF65-F5344CB8AC3E}">
        <p14:creationId xmlns:p14="http://schemas.microsoft.com/office/powerpoint/2010/main" val="166036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15</a:t>
            </a:fld>
            <a:endParaRPr lang="en-US"/>
          </a:p>
        </p:txBody>
      </p:sp>
    </p:spTree>
    <p:extLst>
      <p:ext uri="{BB962C8B-B14F-4D97-AF65-F5344CB8AC3E}">
        <p14:creationId xmlns:p14="http://schemas.microsoft.com/office/powerpoint/2010/main" val="259491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21</a:t>
            </a:fld>
            <a:endParaRPr lang="en-US"/>
          </a:p>
        </p:txBody>
      </p:sp>
    </p:spTree>
    <p:extLst>
      <p:ext uri="{BB962C8B-B14F-4D97-AF65-F5344CB8AC3E}">
        <p14:creationId xmlns:p14="http://schemas.microsoft.com/office/powerpoint/2010/main" val="54361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23</a:t>
            </a:fld>
            <a:endParaRPr lang="en-US"/>
          </a:p>
        </p:txBody>
      </p:sp>
    </p:spTree>
    <p:extLst>
      <p:ext uri="{BB962C8B-B14F-4D97-AF65-F5344CB8AC3E}">
        <p14:creationId xmlns:p14="http://schemas.microsoft.com/office/powerpoint/2010/main" val="4050963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24</a:t>
            </a:fld>
            <a:endParaRPr lang="en-US"/>
          </a:p>
        </p:txBody>
      </p:sp>
    </p:spTree>
    <p:extLst>
      <p:ext uri="{BB962C8B-B14F-4D97-AF65-F5344CB8AC3E}">
        <p14:creationId xmlns:p14="http://schemas.microsoft.com/office/powerpoint/2010/main" val="54731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26</a:t>
            </a:fld>
            <a:endParaRPr lang="en-US"/>
          </a:p>
        </p:txBody>
      </p:sp>
    </p:spTree>
    <p:extLst>
      <p:ext uri="{BB962C8B-B14F-4D97-AF65-F5344CB8AC3E}">
        <p14:creationId xmlns:p14="http://schemas.microsoft.com/office/powerpoint/2010/main" val="82490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28</a:t>
            </a:fld>
            <a:endParaRPr lang="en-US"/>
          </a:p>
        </p:txBody>
      </p:sp>
    </p:spTree>
    <p:extLst>
      <p:ext uri="{BB962C8B-B14F-4D97-AF65-F5344CB8AC3E}">
        <p14:creationId xmlns:p14="http://schemas.microsoft.com/office/powerpoint/2010/main" val="1827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146287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29</a:t>
            </a:fld>
            <a:endParaRPr lang="en-US"/>
          </a:p>
        </p:txBody>
      </p:sp>
    </p:spTree>
    <p:extLst>
      <p:ext uri="{BB962C8B-B14F-4D97-AF65-F5344CB8AC3E}">
        <p14:creationId xmlns:p14="http://schemas.microsoft.com/office/powerpoint/2010/main" val="255961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80762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25728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17397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348925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3134451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8</a:t>
            </a:fld>
            <a:endParaRPr lang="en-US"/>
          </a:p>
        </p:txBody>
      </p:sp>
    </p:spTree>
    <p:extLst>
      <p:ext uri="{BB962C8B-B14F-4D97-AF65-F5344CB8AC3E}">
        <p14:creationId xmlns:p14="http://schemas.microsoft.com/office/powerpoint/2010/main" val="128267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9</a:t>
            </a:fld>
            <a:endParaRPr lang="en-US"/>
          </a:p>
        </p:txBody>
      </p:sp>
    </p:spTree>
    <p:extLst>
      <p:ext uri="{BB962C8B-B14F-4D97-AF65-F5344CB8AC3E}">
        <p14:creationId xmlns:p14="http://schemas.microsoft.com/office/powerpoint/2010/main" val="1600103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3/16/2021</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3/16/2021</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3/16/2021</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3/16/2021</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3/16/2021</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3/16/2021</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3/16/2021</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3/16/2021</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fis.uni-luebeck.de/~groppe/isi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cs.purdue.edu/homes/bb/"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ifis.uni-luebeck.de/~groppe/isi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su.edu/" TargetMode="External"/><Relationship Id="rId5" Type="http://schemas.openxmlformats.org/officeDocument/2006/relationships/hyperlink" Target="https://school.eecs.wsu.edu/"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071700" y="1626244"/>
            <a:ext cx="9082495" cy="2035942"/>
          </a:xfrm>
        </p:spPr>
        <p:txBody>
          <a:bodyPr/>
          <a:lstStyle/>
          <a:p>
            <a:pPr algn="ctr"/>
            <a:r>
              <a:rPr lang="en-US" sz="5400" dirty="0"/>
              <a:t>Reinforcement Learning in Monopoly Games</a:t>
            </a:r>
            <a:endParaRPr lang="en-US" sz="5400" cap="none"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50624" y="4177653"/>
            <a:ext cx="7096269" cy="553998"/>
          </a:xfrm>
        </p:spPr>
        <p:txBody>
          <a:bodyPr/>
          <a:lstStyle/>
          <a:p>
            <a:pPr algn="ctr"/>
            <a:r>
              <a:rPr lang="en-US" sz="3600" dirty="0"/>
              <a:t>Purdue Team</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3/16/2021</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1</a:t>
            </a:fld>
            <a:endParaRPr lang="en-US" dirty="0"/>
          </a:p>
        </p:txBody>
      </p:sp>
      <p:pic>
        <p:nvPicPr>
          <p:cNvPr id="8" name="Picture 7">
            <a:extLst>
              <a:ext uri="{FF2B5EF4-FFF2-40B4-BE49-F238E27FC236}">
                <a16:creationId xmlns:a16="http://schemas.microsoft.com/office/drawing/2014/main" id="{721FE749-BF17-6B49-A449-EB162F8AB6F5}"/>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D1F336C-EAE2-4AE1-AF81-DE64677F77A4}"/>
              </a:ext>
            </a:extLst>
          </p:cNvPr>
          <p:cNvSpPr>
            <a:spLocks noGrp="1"/>
          </p:cNvSpPr>
          <p:nvPr>
            <p:ph type="ctrTitle"/>
          </p:nvPr>
        </p:nvSpPr>
        <p:spPr>
          <a:xfrm>
            <a:off x="1888459" y="2586461"/>
            <a:ext cx="7334529" cy="1685077"/>
          </a:xfrm>
        </p:spPr>
        <p:txBody>
          <a:bodyPr/>
          <a:lstStyle/>
          <a:p>
            <a:pPr algn="ctr"/>
            <a:r>
              <a:rPr lang="en-US" dirty="0"/>
              <a:t>Technical Details</a:t>
            </a:r>
          </a:p>
        </p:txBody>
      </p:sp>
      <p:sp>
        <p:nvSpPr>
          <p:cNvPr id="5" name="Date Placeholder 4">
            <a:extLst>
              <a:ext uri="{FF2B5EF4-FFF2-40B4-BE49-F238E27FC236}">
                <a16:creationId xmlns:a16="http://schemas.microsoft.com/office/drawing/2014/main" id="{C0AF4720-A561-E141-B3EE-3F62D8A5B56A}"/>
              </a:ext>
            </a:extLst>
          </p:cNvPr>
          <p:cNvSpPr>
            <a:spLocks noGrp="1"/>
          </p:cNvSpPr>
          <p:nvPr>
            <p:ph type="dt" sz="half" idx="10"/>
          </p:nvPr>
        </p:nvSpPr>
        <p:spPr>
          <a:xfrm>
            <a:off x="10084526" y="6202177"/>
            <a:ext cx="1090017" cy="323968"/>
          </a:xfrm>
        </p:spPr>
        <p:txBody>
          <a:bodyPr anchor="ctr">
            <a:normAutofit/>
          </a:bodyPr>
          <a:lstStyle/>
          <a:p>
            <a:pPr>
              <a:spcAft>
                <a:spcPts val="600"/>
              </a:spcAft>
            </a:pPr>
            <a:fld id="{E0C8DACD-4E35-4E4C-AC75-C3DE50F04E7E}" type="datetime1">
              <a:rPr lang="en-US" smtClean="0"/>
              <a:pPr>
                <a:spcAft>
                  <a:spcPts val="600"/>
                </a:spcAft>
              </a:pPr>
              <a:t>3/16/2021</a:t>
            </a:fld>
            <a:endParaRPr lang="en-US"/>
          </a:p>
        </p:txBody>
      </p:sp>
      <p:sp>
        <p:nvSpPr>
          <p:cNvPr id="6" name="Slide Number Placeholder 5">
            <a:extLst>
              <a:ext uri="{FF2B5EF4-FFF2-40B4-BE49-F238E27FC236}">
                <a16:creationId xmlns:a16="http://schemas.microsoft.com/office/drawing/2014/main" id="{3F5820CF-5BDB-C548-9986-9803CAE7A36C}"/>
              </a:ext>
            </a:extLst>
          </p:cNvPr>
          <p:cNvSpPr>
            <a:spLocks noGrp="1"/>
          </p:cNvSpPr>
          <p:nvPr>
            <p:ph type="sldNum" sz="quarter" idx="12"/>
          </p:nvPr>
        </p:nvSpPr>
        <p:spPr>
          <a:xfrm>
            <a:off x="11206124" y="6181281"/>
            <a:ext cx="487680" cy="365760"/>
          </a:xfrm>
        </p:spPr>
        <p:txBody>
          <a:bodyPr anchor="ctr">
            <a:normAutofit/>
          </a:bodyPr>
          <a:lstStyle/>
          <a:p>
            <a:pPr>
              <a:spcAft>
                <a:spcPts val="600"/>
              </a:spcAft>
            </a:pPr>
            <a:fld id="{8A7A6979-0714-4377-B894-6BE4C2D6E202}" type="slidenum">
              <a:rPr lang="en-US" smtClean="0"/>
              <a:pPr>
                <a:spcAft>
                  <a:spcPts val="600"/>
                </a:spcAft>
              </a:pPr>
              <a:t>10</a:t>
            </a:fld>
            <a:endParaRPr lang="en-US"/>
          </a:p>
        </p:txBody>
      </p:sp>
    </p:spTree>
    <p:extLst>
      <p:ext uri="{BB962C8B-B14F-4D97-AF65-F5344CB8AC3E}">
        <p14:creationId xmlns:p14="http://schemas.microsoft.com/office/powerpoint/2010/main" val="213691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Hybrid Deep RL Monopoly Player</a:t>
            </a:r>
          </a:p>
        </p:txBody>
      </p:sp>
      <p:sp>
        <p:nvSpPr>
          <p:cNvPr id="3" name="Subtitle">
            <a:extLst>
              <a:ext uri="{FF2B5EF4-FFF2-40B4-BE49-F238E27FC236}">
                <a16:creationId xmlns:a16="http://schemas.microsoft.com/office/drawing/2014/main" id="{9A551606-6DE1-BD45-B8A4-1DCA2AC5D6EC}"/>
              </a:ext>
            </a:extLst>
          </p:cNvPr>
          <p:cNvSpPr>
            <a:spLocks noGrp="1"/>
          </p:cNvSpPr>
          <p:nvPr>
            <p:ph type="subTitle" idx="1"/>
          </p:nvPr>
        </p:nvSpPr>
        <p:spPr>
          <a:xfrm>
            <a:off x="1043553" y="1345167"/>
            <a:ext cx="7321993" cy="338554"/>
          </a:xfrm>
        </p:spPr>
        <p:txBody>
          <a:bodyPr/>
          <a:lstStyle/>
          <a:p>
            <a:r>
              <a:rPr lang="en-US" dirty="0"/>
              <a:t>Utilize Imitation Learning for a strong start:</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950849" y="1793577"/>
            <a:ext cx="9379760" cy="3411537"/>
          </a:xfrm>
        </p:spPr>
        <p:txBody>
          <a:bodyPr/>
          <a:lstStyle/>
          <a:p>
            <a:pPr lvl="0"/>
            <a:r>
              <a:rPr lang="en-US" dirty="0"/>
              <a:t>Our agent starts by imitating a strong rule-based baseline to initialize its strategy and avoid learning from scratch.</a:t>
            </a:r>
          </a:p>
          <a:p>
            <a:pPr lvl="0"/>
            <a:endParaRPr lang="en-US" dirty="0"/>
          </a:p>
          <a:p>
            <a:pPr marL="0" lvl="0" indent="0">
              <a:buNone/>
            </a:pPr>
            <a:endParaRPr lang="en-US" dirty="0"/>
          </a:p>
          <a:p>
            <a:pPr lvl="0"/>
            <a:endParaRPr lang="en-US" dirty="0"/>
          </a:p>
          <a:p>
            <a:r>
              <a:rPr lang="en-US" dirty="0"/>
              <a:t>We use DQN to train our baseline agent to take the best possible action, given a set of possible actions and a representation of the state space. </a:t>
            </a:r>
          </a:p>
          <a:p>
            <a:endParaRPr lang="en-US" dirty="0"/>
          </a:p>
          <a:p>
            <a:pPr lvl="0"/>
            <a:r>
              <a:rPr lang="en-US" dirty="0"/>
              <a:t>As learning proceeds, our agent learns a winning strategy and its exploration rate decreases in favor of more exploitation of its own experience memory using deep RL.</a:t>
            </a:r>
          </a:p>
          <a:p>
            <a:pPr lvl="0"/>
            <a:endParaRPr lang="en-US" dirty="0"/>
          </a:p>
          <a:p>
            <a:pPr lvl="0"/>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9" name="Subtitle">
            <a:extLst>
              <a:ext uri="{FF2B5EF4-FFF2-40B4-BE49-F238E27FC236}">
                <a16:creationId xmlns:a16="http://schemas.microsoft.com/office/drawing/2014/main" id="{700C833A-2B65-F240-9E99-22B7B00466C0}"/>
              </a:ext>
            </a:extLst>
          </p:cNvPr>
          <p:cNvSpPr txBox="1">
            <a:spLocks/>
          </p:cNvSpPr>
          <p:nvPr/>
        </p:nvSpPr>
        <p:spPr>
          <a:xfrm>
            <a:off x="1043552" y="2637081"/>
            <a:ext cx="7321993"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Utilize Deep RL:</a:t>
            </a:r>
          </a:p>
        </p:txBody>
      </p:sp>
      <p:sp>
        <p:nvSpPr>
          <p:cNvPr id="7" name="Rectangle 6">
            <a:extLst>
              <a:ext uri="{FF2B5EF4-FFF2-40B4-BE49-F238E27FC236}">
                <a16:creationId xmlns:a16="http://schemas.microsoft.com/office/drawing/2014/main" id="{B2EC49CF-4BA3-6D41-BC3F-0B35C49FF6B2}"/>
              </a:ext>
            </a:extLst>
          </p:cNvPr>
          <p:cNvSpPr/>
          <p:nvPr/>
        </p:nvSpPr>
        <p:spPr>
          <a:xfrm>
            <a:off x="1176161" y="4967499"/>
            <a:ext cx="10029963" cy="677108"/>
          </a:xfrm>
          <a:prstGeom prst="rect">
            <a:avLst/>
          </a:prstGeom>
        </p:spPr>
        <p:txBody>
          <a:bodyPr wrap="square">
            <a:spAutoFit/>
          </a:bodyPr>
          <a:lstStyle/>
          <a:p>
            <a:pPr algn="ctr"/>
            <a:r>
              <a:rPr lang="en-US" sz="1900" b="1" dirty="0">
                <a:solidFill>
                  <a:schemeClr val="accent2"/>
                </a:solidFill>
                <a:latin typeface="Acumin Pro SemiCondensed" panose="020B0506020202020204" pitchFamily="34" charset="77"/>
              </a:rPr>
              <a:t>Thus, resulting in a hybrid agent that not only utilizes its own experience memory but also leverages the intelligent behavior of a smart rule-based agent that mimics human logic. </a:t>
            </a:r>
          </a:p>
        </p:txBody>
      </p:sp>
    </p:spTree>
    <p:extLst>
      <p:ext uri="{BB962C8B-B14F-4D97-AF65-F5344CB8AC3E}">
        <p14:creationId xmlns:p14="http://schemas.microsoft.com/office/powerpoint/2010/main" val="362382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Approach Architecture</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9" name="Picture 8">
            <a:extLst>
              <a:ext uri="{FF2B5EF4-FFF2-40B4-BE49-F238E27FC236}">
                <a16:creationId xmlns:a16="http://schemas.microsoft.com/office/drawing/2014/main" id="{2F475E8C-DC9C-E049-AB42-56D09809B65E}"/>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8" name="Picture 7">
            <a:extLst>
              <a:ext uri="{FF2B5EF4-FFF2-40B4-BE49-F238E27FC236}">
                <a16:creationId xmlns:a16="http://schemas.microsoft.com/office/drawing/2014/main" id="{C397B9F1-2A54-D442-8FFD-6CB7E0488B5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872" y="1310684"/>
            <a:ext cx="11206256" cy="4558020"/>
          </a:xfrm>
          <a:prstGeom prst="rect">
            <a:avLst/>
          </a:prstGeom>
        </p:spPr>
      </p:pic>
    </p:spTree>
    <p:extLst>
      <p:ext uri="{BB962C8B-B14F-4D97-AF65-F5344CB8AC3E}">
        <p14:creationId xmlns:p14="http://schemas.microsoft.com/office/powerpoint/2010/main" val="314975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State Space</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9" name="Picture 8">
            <a:extLst>
              <a:ext uri="{FF2B5EF4-FFF2-40B4-BE49-F238E27FC236}">
                <a16:creationId xmlns:a16="http://schemas.microsoft.com/office/drawing/2014/main" id="{2F475E8C-DC9C-E049-AB42-56D09809B65E}"/>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3" name="Rectangle 2">
            <a:extLst>
              <a:ext uri="{FF2B5EF4-FFF2-40B4-BE49-F238E27FC236}">
                <a16:creationId xmlns:a16="http://schemas.microsoft.com/office/drawing/2014/main" id="{0A766069-D7F0-D543-A8D8-8CE9E9209D75}"/>
              </a:ext>
            </a:extLst>
          </p:cNvPr>
          <p:cNvSpPr/>
          <p:nvPr/>
        </p:nvSpPr>
        <p:spPr>
          <a:xfrm>
            <a:off x="1154985" y="1659285"/>
            <a:ext cx="9882030" cy="3539430"/>
          </a:xfrm>
          <a:prstGeom prst="rect">
            <a:avLst/>
          </a:prstGeom>
        </p:spPr>
        <p:txBody>
          <a:bodyPr wrap="square">
            <a:spAutoFit/>
          </a:bodyPr>
          <a:lstStyle/>
          <a:p>
            <a:pPr algn="just">
              <a:buClr>
                <a:schemeClr val="tx2"/>
              </a:buClr>
            </a:pPr>
            <a:r>
              <a:rPr lang="en-US" sz="2000" dirty="0"/>
              <a:t>We represent the current game board from the perspective of our player using a 3-dimensional vector of objects containing information about the game’s (area, position and finance) current status at time t:</a:t>
            </a:r>
          </a:p>
          <a:p>
            <a:pPr algn="just">
              <a:buClr>
                <a:schemeClr val="tx2"/>
              </a:buClr>
            </a:pPr>
            <a:endParaRPr lang="en-US" sz="2000" dirty="0"/>
          </a:p>
          <a:p>
            <a:pPr marL="274320" lvl="1" indent="-274320">
              <a:buFont typeface="Wingdings" charset="2"/>
              <a:buChar char="§"/>
            </a:pPr>
            <a:r>
              <a:rPr lang="en-US" b="1" dirty="0">
                <a:solidFill>
                  <a:schemeClr val="bg1"/>
                </a:solidFill>
                <a:latin typeface="Acumin Pro" panose="020B0504020202020204" pitchFamily="34" charset="77"/>
              </a:rPr>
              <a:t>The area object: </a:t>
            </a:r>
            <a:r>
              <a:rPr lang="en-US" dirty="0">
                <a:solidFill>
                  <a:schemeClr val="bg1"/>
                </a:solidFill>
                <a:latin typeface="Acumin Pro" panose="020B0504020202020204" pitchFamily="34" charset="77"/>
              </a:rPr>
              <a:t>indicates the properties possessed from the current player and his opponents at time t.</a:t>
            </a:r>
          </a:p>
          <a:p>
            <a:pPr marL="274320" lvl="1" indent="-274320">
              <a:buFont typeface="Wingdings" charset="2"/>
              <a:buChar char="§"/>
            </a:pPr>
            <a:endParaRPr lang="en-US" dirty="0">
              <a:solidFill>
                <a:schemeClr val="bg1"/>
              </a:solidFill>
              <a:latin typeface="Acumin Pro" panose="020B0504020202020204" pitchFamily="34" charset="77"/>
            </a:endParaRPr>
          </a:p>
          <a:p>
            <a:pPr marL="274320" lvl="1" indent="-274320">
              <a:buFont typeface="Wingdings" charset="2"/>
              <a:buChar char="§"/>
            </a:pPr>
            <a:r>
              <a:rPr lang="en-US" b="1" dirty="0">
                <a:solidFill>
                  <a:schemeClr val="bg1"/>
                </a:solidFill>
                <a:latin typeface="Acumin Pro" panose="020B0504020202020204" pitchFamily="34" charset="77"/>
              </a:rPr>
              <a:t>The position variable: </a:t>
            </a:r>
            <a:r>
              <a:rPr lang="en-US" dirty="0">
                <a:solidFill>
                  <a:schemeClr val="bg1"/>
                </a:solidFill>
                <a:latin typeface="Acumin Pro" panose="020B0504020202020204" pitchFamily="34" charset="77"/>
              </a:rPr>
              <a:t>determines the player’s current position on the board in relation to its color-group.</a:t>
            </a:r>
          </a:p>
          <a:p>
            <a:pPr marL="274320" lvl="1" indent="-274320">
              <a:buFont typeface="Wingdings" charset="2"/>
              <a:buChar char="§"/>
            </a:pPr>
            <a:endParaRPr lang="en-US" dirty="0">
              <a:solidFill>
                <a:schemeClr val="bg1"/>
              </a:solidFill>
              <a:latin typeface="Acumin Pro" panose="020B0504020202020204" pitchFamily="34" charset="77"/>
            </a:endParaRPr>
          </a:p>
          <a:p>
            <a:pPr marL="274320" lvl="1" indent="-274320">
              <a:buFont typeface="Wingdings" charset="2"/>
              <a:buChar char="§"/>
            </a:pPr>
            <a:r>
              <a:rPr lang="en-US" b="1" dirty="0">
                <a:solidFill>
                  <a:schemeClr val="bg1"/>
                </a:solidFill>
                <a:latin typeface="Acumin Pro" panose="020B0504020202020204" pitchFamily="34" charset="77"/>
              </a:rPr>
              <a:t>The finance vector: </a:t>
            </a:r>
            <a:r>
              <a:rPr lang="en-US" dirty="0">
                <a:solidFill>
                  <a:schemeClr val="bg1"/>
                </a:solidFill>
                <a:latin typeface="Acumin Pro" panose="020B0504020202020204" pitchFamily="34" charset="77"/>
              </a:rPr>
              <a:t>specifies the current player’s number of properties in comparison to those of his opponents’ as well as a calculation of his current amount of money.</a:t>
            </a:r>
          </a:p>
        </p:txBody>
      </p:sp>
    </p:spTree>
    <p:extLst>
      <p:ext uri="{BB962C8B-B14F-4D97-AF65-F5344CB8AC3E}">
        <p14:creationId xmlns:p14="http://schemas.microsoft.com/office/powerpoint/2010/main" val="251838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Action Space</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14</a:t>
            </a:fld>
            <a:endParaRPr lang="en-US" dirty="0"/>
          </a:p>
        </p:txBody>
      </p:sp>
      <p:pic>
        <p:nvPicPr>
          <p:cNvPr id="9" name="Picture 8">
            <a:extLst>
              <a:ext uri="{FF2B5EF4-FFF2-40B4-BE49-F238E27FC236}">
                <a16:creationId xmlns:a16="http://schemas.microsoft.com/office/drawing/2014/main" id="{2F475E8C-DC9C-E049-AB42-56D09809B6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00" y="5983162"/>
            <a:ext cx="4318000" cy="457200"/>
          </a:xfrm>
          <a:prstGeom prst="rect">
            <a:avLst/>
          </a:prstGeom>
        </p:spPr>
      </p:pic>
      <p:sp>
        <p:nvSpPr>
          <p:cNvPr id="3" name="Rectangle 2">
            <a:extLst>
              <a:ext uri="{FF2B5EF4-FFF2-40B4-BE49-F238E27FC236}">
                <a16:creationId xmlns:a16="http://schemas.microsoft.com/office/drawing/2014/main" id="{0A766069-D7F0-D543-A8D8-8CE9E9209D75}"/>
              </a:ext>
            </a:extLst>
          </p:cNvPr>
          <p:cNvSpPr/>
          <p:nvPr/>
        </p:nvSpPr>
        <p:spPr>
          <a:xfrm>
            <a:off x="777767" y="1042548"/>
            <a:ext cx="10546568" cy="3754874"/>
          </a:xfrm>
          <a:prstGeom prst="rect">
            <a:avLst/>
          </a:prstGeom>
        </p:spPr>
        <p:txBody>
          <a:bodyPr wrap="square">
            <a:spAutoFit/>
          </a:bodyPr>
          <a:lstStyle/>
          <a:p>
            <a:pPr marL="342900" indent="-342900" algn="just">
              <a:buFont typeface="Arial"/>
              <a:buChar char="•"/>
            </a:pPr>
            <a:endParaRPr lang="en-US" sz="2000" dirty="0"/>
          </a:p>
          <a:p>
            <a:pPr marL="342900" indent="-342900" algn="just">
              <a:buFont typeface="Arial"/>
              <a:buChar char="•"/>
            </a:pPr>
            <a:endParaRPr lang="en-US" sz="2000" dirty="0"/>
          </a:p>
          <a:p>
            <a:pPr marL="342900" indent="-342900" algn="just">
              <a:buFont typeface="Arial"/>
              <a:buChar char="•"/>
            </a:pPr>
            <a:endParaRPr lang="en-US" sz="2000" dirty="0"/>
          </a:p>
          <a:p>
            <a:pPr marL="342900" indent="-342900" algn="just">
              <a:buFont typeface="Arial"/>
              <a:buChar char="•"/>
            </a:pPr>
            <a:endParaRPr lang="en-US" sz="2000" dirty="0"/>
          </a:p>
          <a:p>
            <a:pPr marL="342900" indent="-342900" algn="just">
              <a:buFont typeface="Arial"/>
              <a:buChar char="•"/>
            </a:pPr>
            <a:endParaRPr lang="en-US" sz="2000" dirty="0"/>
          </a:p>
          <a:p>
            <a:pPr marL="342900" indent="-342900" algn="just">
              <a:buFont typeface="Arial"/>
              <a:buChar char="•"/>
            </a:pPr>
            <a:endParaRPr lang="en-US" sz="2000" dirty="0"/>
          </a:p>
          <a:p>
            <a:pPr marL="342900" indent="-342900" algn="just">
              <a:buFont typeface="Arial"/>
              <a:buChar char="•"/>
            </a:pPr>
            <a:endParaRPr lang="en-US" sz="2000" dirty="0"/>
          </a:p>
          <a:p>
            <a:pPr marL="342900" indent="-342900" algn="just">
              <a:buFont typeface="Arial"/>
              <a:buChar char="•"/>
            </a:pPr>
            <a:endParaRPr lang="en-US" sz="2000" dirty="0"/>
          </a:p>
          <a:p>
            <a:pPr marL="342900" indent="-342900" algn="just">
              <a:buFont typeface="Arial"/>
              <a:buChar char="•"/>
            </a:pPr>
            <a:endParaRPr lang="en-US" sz="2000" dirty="0"/>
          </a:p>
          <a:p>
            <a:pPr marL="342900" indent="-342900" algn="just">
              <a:buFont typeface="Arial"/>
              <a:buChar char="•"/>
            </a:pPr>
            <a:endParaRPr lang="en-US" sz="2000" dirty="0"/>
          </a:p>
          <a:p>
            <a:pPr marL="0" lvl="1">
              <a:buClr>
                <a:schemeClr val="tx2"/>
              </a:buClr>
            </a:pPr>
            <a:endParaRPr lang="en-US" dirty="0">
              <a:solidFill>
                <a:schemeClr val="bg1"/>
              </a:solidFill>
              <a:latin typeface="Acumin Pro" panose="020B0504020202020204" pitchFamily="34" charset="77"/>
            </a:endParaRPr>
          </a:p>
          <a:p>
            <a:pPr lvl="1" algn="just">
              <a:buClr>
                <a:schemeClr val="tx2"/>
              </a:buClr>
            </a:pPr>
            <a:endParaRPr lang="en-US" sz="2000" dirty="0"/>
          </a:p>
        </p:txBody>
      </p:sp>
      <p:graphicFrame>
        <p:nvGraphicFramePr>
          <p:cNvPr id="4" name="Table 4">
            <a:extLst>
              <a:ext uri="{FF2B5EF4-FFF2-40B4-BE49-F238E27FC236}">
                <a16:creationId xmlns:a16="http://schemas.microsoft.com/office/drawing/2014/main" id="{0C63EEC5-A5E7-0A4F-8FA3-426281B96237}"/>
              </a:ext>
            </a:extLst>
          </p:cNvPr>
          <p:cNvGraphicFramePr>
            <a:graphicFrameLocks noGrp="1"/>
          </p:cNvGraphicFramePr>
          <p:nvPr/>
        </p:nvGraphicFramePr>
        <p:xfrm>
          <a:off x="3325450" y="2460362"/>
          <a:ext cx="5541100" cy="2424486"/>
        </p:xfrm>
        <a:graphic>
          <a:graphicData uri="http://schemas.openxmlformats.org/drawingml/2006/table">
            <a:tbl>
              <a:tblPr firstRow="1" bandRow="1">
                <a:tableStyleId>{3B4B98B0-60AC-42C2-AFA5-B58CD77FA1E5}</a:tableStyleId>
              </a:tblPr>
              <a:tblGrid>
                <a:gridCol w="2744905">
                  <a:extLst>
                    <a:ext uri="{9D8B030D-6E8A-4147-A177-3AD203B41FA5}">
                      <a16:colId xmlns:a16="http://schemas.microsoft.com/office/drawing/2014/main" val="2853720372"/>
                    </a:ext>
                  </a:extLst>
                </a:gridCol>
                <a:gridCol w="2796195">
                  <a:extLst>
                    <a:ext uri="{9D8B030D-6E8A-4147-A177-3AD203B41FA5}">
                      <a16:colId xmlns:a16="http://schemas.microsoft.com/office/drawing/2014/main" val="1293963602"/>
                    </a:ext>
                  </a:extLst>
                </a:gridCol>
              </a:tblGrid>
              <a:tr h="314812">
                <a:tc>
                  <a:txBody>
                    <a:bodyPr/>
                    <a:lstStyle/>
                    <a:p>
                      <a:pPr algn="l"/>
                      <a:r>
                        <a:rPr lang="en-US" sz="1600" dirty="0"/>
                        <a:t>Property Group Actions</a:t>
                      </a:r>
                    </a:p>
                  </a:txBody>
                  <a:tcPr/>
                </a:tc>
                <a:tc>
                  <a:txBody>
                    <a:bodyPr/>
                    <a:lstStyle/>
                    <a:p>
                      <a:pPr algn="l"/>
                      <a:r>
                        <a:rPr lang="en-US" sz="1600" dirty="0"/>
                        <a:t>Non-Group Actions</a:t>
                      </a:r>
                    </a:p>
                  </a:txBody>
                  <a:tcPr/>
                </a:tc>
                <a:extLst>
                  <a:ext uri="{0D108BD9-81ED-4DB2-BD59-A6C34878D82A}">
                    <a16:rowId xmlns:a16="http://schemas.microsoft.com/office/drawing/2014/main" val="3939362450"/>
                  </a:ext>
                </a:extLst>
              </a:tr>
              <a:tr h="348201">
                <a:tc>
                  <a:txBody>
                    <a:bodyPr/>
                    <a:lstStyle/>
                    <a:p>
                      <a:pPr algn="l"/>
                      <a:r>
                        <a:rPr lang="en-US" sz="1600" dirty="0"/>
                        <a:t>Free Mortgage</a:t>
                      </a:r>
                    </a:p>
                  </a:txBody>
                  <a:tcPr>
                    <a:solidFill>
                      <a:schemeClr val="tx2">
                        <a:lumMod val="40000"/>
                        <a:lumOff val="60000"/>
                        <a:alpha val="20000"/>
                      </a:schemeClr>
                    </a:solidFill>
                  </a:tcPr>
                </a:tc>
                <a:tc>
                  <a:txBody>
                    <a:bodyPr/>
                    <a:lstStyle/>
                    <a:p>
                      <a:pPr algn="l"/>
                      <a:r>
                        <a:rPr lang="en-US" sz="1600" dirty="0"/>
                        <a:t>Skip Turn</a:t>
                      </a:r>
                    </a:p>
                  </a:txBody>
                  <a:tcPr>
                    <a:solidFill>
                      <a:schemeClr val="tx2">
                        <a:lumMod val="40000"/>
                        <a:lumOff val="60000"/>
                        <a:alpha val="20000"/>
                      </a:schemeClr>
                    </a:solidFill>
                  </a:tcPr>
                </a:tc>
                <a:extLst>
                  <a:ext uri="{0D108BD9-81ED-4DB2-BD59-A6C34878D82A}">
                    <a16:rowId xmlns:a16="http://schemas.microsoft.com/office/drawing/2014/main" val="1376929106"/>
                  </a:ext>
                </a:extLst>
              </a:tr>
              <a:tr h="348201">
                <a:tc>
                  <a:txBody>
                    <a:bodyPr/>
                    <a:lstStyle/>
                    <a:p>
                      <a:pPr algn="l"/>
                      <a:r>
                        <a:rPr lang="en-US" sz="1600" dirty="0"/>
                        <a:t>Sell Property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Conclude Actions</a:t>
                      </a:r>
                    </a:p>
                  </a:txBody>
                  <a:tcPr/>
                </a:tc>
                <a:extLst>
                  <a:ext uri="{0D108BD9-81ED-4DB2-BD59-A6C34878D82A}">
                    <a16:rowId xmlns:a16="http://schemas.microsoft.com/office/drawing/2014/main" val="1567406691"/>
                  </a:ext>
                </a:extLst>
              </a:tr>
              <a:tr h="348201">
                <a:tc>
                  <a:txBody>
                    <a:bodyPr/>
                    <a:lstStyle/>
                    <a:p>
                      <a:pPr algn="l"/>
                      <a:r>
                        <a:rPr lang="en-US" sz="1600" dirty="0"/>
                        <a:t>Buy Property</a:t>
                      </a:r>
                    </a:p>
                  </a:txBody>
                  <a:tcPr>
                    <a:solidFill>
                      <a:schemeClr val="accent1">
                        <a:lumMod val="40000"/>
                        <a:lumOff val="60000"/>
                        <a:alpha val="20000"/>
                      </a:schemeClr>
                    </a:solidFill>
                  </a:tcPr>
                </a:tc>
                <a:tc>
                  <a:txBody>
                    <a:bodyPr/>
                    <a:lstStyle/>
                    <a:p>
                      <a:pPr algn="l"/>
                      <a:r>
                        <a:rPr lang="en-US" sz="1600" dirty="0"/>
                        <a:t>Pay Jail Fine</a:t>
                      </a:r>
                    </a:p>
                  </a:txBody>
                  <a:tcPr>
                    <a:solidFill>
                      <a:schemeClr val="accent1">
                        <a:lumMod val="40000"/>
                        <a:lumOff val="60000"/>
                        <a:alpha val="20000"/>
                      </a:schemeClr>
                    </a:solidFill>
                  </a:tcPr>
                </a:tc>
                <a:extLst>
                  <a:ext uri="{0D108BD9-81ED-4DB2-BD59-A6C34878D82A}">
                    <a16:rowId xmlns:a16="http://schemas.microsoft.com/office/drawing/2014/main" val="2396076711"/>
                  </a:ext>
                </a:extLst>
              </a:tr>
              <a:tr h="348201">
                <a:tc>
                  <a:txBody>
                    <a:bodyPr/>
                    <a:lstStyle/>
                    <a:p>
                      <a:pPr algn="l"/>
                      <a:r>
                        <a:rPr lang="en-US" sz="1600" dirty="0"/>
                        <a:t>Mortgage Property</a:t>
                      </a:r>
                    </a:p>
                  </a:txBody>
                  <a:tcPr/>
                </a:tc>
                <a:tc>
                  <a:txBody>
                    <a:bodyPr/>
                    <a:lstStyle/>
                    <a:p>
                      <a:pPr algn="l"/>
                      <a:r>
                        <a:rPr lang="en-US" sz="1600" dirty="0"/>
                        <a:t>Use Get Out of Jail Card</a:t>
                      </a:r>
                    </a:p>
                  </a:txBody>
                  <a:tcPr/>
                </a:tc>
                <a:extLst>
                  <a:ext uri="{0D108BD9-81ED-4DB2-BD59-A6C34878D82A}">
                    <a16:rowId xmlns:a16="http://schemas.microsoft.com/office/drawing/2014/main" val="1576484977"/>
                  </a:ext>
                </a:extLst>
              </a:tr>
              <a:tr h="348201">
                <a:tc>
                  <a:txBody>
                    <a:bodyPr/>
                    <a:lstStyle/>
                    <a:p>
                      <a:pPr algn="l"/>
                      <a:r>
                        <a:rPr lang="en-US" sz="1600" dirty="0"/>
                        <a:t>Improve Property</a:t>
                      </a:r>
                    </a:p>
                  </a:txBody>
                  <a:tcPr>
                    <a:solidFill>
                      <a:schemeClr val="accent1">
                        <a:lumMod val="40000"/>
                        <a:lumOff val="60000"/>
                        <a:alpha val="20000"/>
                      </a:schemeClr>
                    </a:solidFill>
                  </a:tcPr>
                </a:tc>
                <a:tc>
                  <a:txBody>
                    <a:bodyPr/>
                    <a:lstStyle/>
                    <a:p>
                      <a:pPr algn="l"/>
                      <a:r>
                        <a:rPr lang="en-US" sz="1600" dirty="0"/>
                        <a:t>Accept Sell Property Offer</a:t>
                      </a:r>
                    </a:p>
                  </a:txBody>
                  <a:tcPr>
                    <a:solidFill>
                      <a:schemeClr val="accent1">
                        <a:lumMod val="40000"/>
                        <a:lumOff val="60000"/>
                        <a:alpha val="20000"/>
                      </a:schemeClr>
                    </a:solidFill>
                  </a:tcPr>
                </a:tc>
                <a:extLst>
                  <a:ext uri="{0D108BD9-81ED-4DB2-BD59-A6C34878D82A}">
                    <a16:rowId xmlns:a16="http://schemas.microsoft.com/office/drawing/2014/main" val="95816182"/>
                  </a:ext>
                </a:extLst>
              </a:tr>
              <a:tr h="348201">
                <a:tc>
                  <a:txBody>
                    <a:bodyPr/>
                    <a:lstStyle/>
                    <a:p>
                      <a:pPr algn="l"/>
                      <a:r>
                        <a:rPr lang="en-US" sz="1600" dirty="0"/>
                        <a:t>Make Trade Offer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Accept Trade Offer</a:t>
                      </a:r>
                    </a:p>
                  </a:txBody>
                  <a:tcPr/>
                </a:tc>
                <a:extLst>
                  <a:ext uri="{0D108BD9-81ED-4DB2-BD59-A6C34878D82A}">
                    <a16:rowId xmlns:a16="http://schemas.microsoft.com/office/drawing/2014/main" val="3426220417"/>
                  </a:ext>
                </a:extLst>
              </a:tr>
            </a:tbl>
          </a:graphicData>
        </a:graphic>
      </p:graphicFrame>
      <p:sp>
        <p:nvSpPr>
          <p:cNvPr id="8" name="Rectangle 7">
            <a:extLst>
              <a:ext uri="{FF2B5EF4-FFF2-40B4-BE49-F238E27FC236}">
                <a16:creationId xmlns:a16="http://schemas.microsoft.com/office/drawing/2014/main" id="{247E9D4C-36F7-6840-BFA8-F7DAE39C5A7B}"/>
              </a:ext>
            </a:extLst>
          </p:cNvPr>
          <p:cNvSpPr/>
          <p:nvPr/>
        </p:nvSpPr>
        <p:spPr>
          <a:xfrm>
            <a:off x="1154985" y="1659285"/>
            <a:ext cx="9882030" cy="707886"/>
          </a:xfrm>
          <a:prstGeom prst="rect">
            <a:avLst/>
          </a:prstGeom>
        </p:spPr>
        <p:txBody>
          <a:bodyPr wrap="square">
            <a:spAutoFit/>
          </a:bodyPr>
          <a:lstStyle/>
          <a:p>
            <a:pPr algn="just"/>
            <a:r>
              <a:rPr lang="en-US" sz="2000" dirty="0"/>
              <a:t>We represent the action space using a 66-dimensional vector. We consider 12 different actions, 6, associated with a property group, and 6 that are not.</a:t>
            </a:r>
          </a:p>
        </p:txBody>
      </p:sp>
      <p:sp>
        <p:nvSpPr>
          <p:cNvPr id="5" name="TextBox 4">
            <a:extLst>
              <a:ext uri="{FF2B5EF4-FFF2-40B4-BE49-F238E27FC236}">
                <a16:creationId xmlns:a16="http://schemas.microsoft.com/office/drawing/2014/main" id="{BEE2C7F9-CB3B-B944-BCA6-FE150EF54E14}"/>
              </a:ext>
            </a:extLst>
          </p:cNvPr>
          <p:cNvSpPr txBox="1"/>
          <p:nvPr/>
        </p:nvSpPr>
        <p:spPr>
          <a:xfrm>
            <a:off x="1154985" y="5342730"/>
            <a:ext cx="9882030" cy="369332"/>
          </a:xfrm>
          <a:prstGeom prst="rect">
            <a:avLst/>
          </a:prstGeom>
          <a:noFill/>
        </p:spPr>
        <p:txBody>
          <a:bodyPr wrap="square" rtlCol="0">
            <a:spAutoFit/>
          </a:bodyPr>
          <a:lstStyle/>
          <a:p>
            <a:r>
              <a:rPr lang="en-US" dirty="0"/>
              <a:t>Once an action is selected by the agent, we use handwritten rules to select parameters, if required.</a:t>
            </a:r>
          </a:p>
        </p:txBody>
      </p:sp>
    </p:spTree>
    <p:extLst>
      <p:ext uri="{BB962C8B-B14F-4D97-AF65-F5344CB8AC3E}">
        <p14:creationId xmlns:p14="http://schemas.microsoft.com/office/powerpoint/2010/main" val="39580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Reward Function</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15</a:t>
            </a:fld>
            <a:endParaRPr lang="en-US" dirty="0"/>
          </a:p>
        </p:txBody>
      </p:sp>
      <p:pic>
        <p:nvPicPr>
          <p:cNvPr id="9" name="Picture 8">
            <a:extLst>
              <a:ext uri="{FF2B5EF4-FFF2-40B4-BE49-F238E27FC236}">
                <a16:creationId xmlns:a16="http://schemas.microsoft.com/office/drawing/2014/main" id="{2F475E8C-DC9C-E049-AB42-56D09809B65E}"/>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3" name="Rectangle 2">
            <a:extLst>
              <a:ext uri="{FF2B5EF4-FFF2-40B4-BE49-F238E27FC236}">
                <a16:creationId xmlns:a16="http://schemas.microsoft.com/office/drawing/2014/main" id="{0A766069-D7F0-D543-A8D8-8CE9E9209D75}"/>
              </a:ext>
            </a:extLst>
          </p:cNvPr>
          <p:cNvSpPr/>
          <p:nvPr/>
        </p:nvSpPr>
        <p:spPr>
          <a:xfrm>
            <a:off x="1154985" y="1659285"/>
            <a:ext cx="9882030" cy="707886"/>
          </a:xfrm>
          <a:prstGeom prst="rect">
            <a:avLst/>
          </a:prstGeom>
        </p:spPr>
        <p:txBody>
          <a:bodyPr wrap="square">
            <a:spAutoFit/>
          </a:bodyPr>
          <a:lstStyle/>
          <a:p>
            <a:r>
              <a:rPr lang="en-US" sz="2000" dirty="0"/>
              <a:t>We use a </a:t>
            </a:r>
            <a:r>
              <a:rPr lang="en-US" sz="2000" i="1" dirty="0"/>
              <a:t>dense</a:t>
            </a:r>
            <a:r>
              <a:rPr lang="en-US" sz="2000" dirty="0"/>
              <a:t> reward function defined as the ratio of the current players net-worth to sum of net-worth of other active players.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B983A0-12F0-D64B-B42F-A81BDBAC4D17}"/>
                  </a:ext>
                </a:extLst>
              </p:cNvPr>
              <p:cNvSpPr txBox="1"/>
              <p:nvPr/>
            </p:nvSpPr>
            <p:spPr>
              <a:xfrm>
                <a:off x="2816758" y="3072657"/>
                <a:ext cx="2362763" cy="87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𝑛</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1" smtClean="0">
                                  <a:latin typeface="Cambria Math" panose="02040503050406030204" pitchFamily="18" charset="0"/>
                                </a:rPr>
                                <m:t>A</m:t>
                              </m:r>
                            </m:e>
                            <m:sub>
                              <m:r>
                                <a:rPr lang="en-US" sz="2000" b="0" i="1" smtClean="0">
                                  <a:latin typeface="Cambria Math" panose="02040503050406030204" pitchFamily="18" charset="0"/>
                                </a:rPr>
                                <m:t>𝑥</m:t>
                              </m:r>
                            </m:sub>
                          </m:sSub>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𝑎</m:t>
                              </m:r>
                            </m:sub>
                          </m:sSub>
                        </m:e>
                      </m:nary>
                    </m:oMath>
                  </m:oMathPara>
                </a14:m>
                <a:endParaRPr lang="en-US" sz="2000" b="0" dirty="0"/>
              </a:p>
            </p:txBody>
          </p:sp>
        </mc:Choice>
        <mc:Fallback xmlns="">
          <p:sp>
            <p:nvSpPr>
              <p:cNvPr id="4" name="TextBox 3">
                <a:extLst>
                  <a:ext uri="{FF2B5EF4-FFF2-40B4-BE49-F238E27FC236}">
                    <a16:creationId xmlns:a16="http://schemas.microsoft.com/office/drawing/2014/main" id="{08B983A0-12F0-D64B-B42F-A81BDBAC4D17}"/>
                  </a:ext>
                </a:extLst>
              </p:cNvPr>
              <p:cNvSpPr txBox="1">
                <a:spLocks noRot="1" noChangeAspect="1" noMove="1" noResize="1" noEditPoints="1" noAdjustHandles="1" noChangeArrowheads="1" noChangeShapeType="1" noTextEdit="1"/>
              </p:cNvSpPr>
              <p:nvPr/>
            </p:nvSpPr>
            <p:spPr>
              <a:xfrm>
                <a:off x="2816758" y="3072657"/>
                <a:ext cx="2362763" cy="877356"/>
              </a:xfrm>
              <a:prstGeom prst="rect">
                <a:avLst/>
              </a:prstGeom>
              <a:blipFill>
                <a:blip r:embed="rId4"/>
                <a:stretch>
                  <a:fillRect t="-116901" r="-5319" b="-1591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B96A3B-5E71-B64F-B79C-F5B7F5F2323D}"/>
                  </a:ext>
                </a:extLst>
              </p:cNvPr>
              <p:cNvSpPr txBox="1"/>
              <p:nvPr/>
            </p:nvSpPr>
            <p:spPr>
              <a:xfrm>
                <a:off x="6278880" y="2849615"/>
                <a:ext cx="4333238" cy="1323439"/>
              </a:xfrm>
              <a:prstGeom prst="rect">
                <a:avLst/>
              </a:prstGeom>
              <a:noFill/>
            </p:spPr>
            <p:txBody>
              <a:bodyPr wrap="none" rtlCol="0">
                <a:spAutoFit/>
              </a:bodyPr>
              <a:lstStyle/>
              <a:p>
                <a14:m>
                  <m:oMath xmlns:m="http://schemas.openxmlformats.org/officeDocument/2006/math">
                    <m:r>
                      <a:rPr lang="en-US" sz="2000" i="1" smtClean="0">
                        <a:latin typeface="Cambria Math" panose="02040503050406030204" pitchFamily="18" charset="0"/>
                      </a:rPr>
                      <m:t>𝑛</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𝑥</m:t>
                        </m:r>
                      </m:sub>
                    </m:sSub>
                    <m:r>
                      <a:rPr lang="en-US" sz="2000" i="1">
                        <a:latin typeface="Cambria Math" panose="02040503050406030204" pitchFamily="18" charset="0"/>
                      </a:rPr>
                      <m:t> </m:t>
                    </m:r>
                  </m:oMath>
                </a14:m>
                <a:r>
                  <a:rPr lang="en-US" sz="2000" dirty="0"/>
                  <a:t>: Net worth of player </a:t>
                </a:r>
                <a14:m>
                  <m:oMath xmlns:m="http://schemas.openxmlformats.org/officeDocument/2006/math">
                    <m:r>
                      <a:rPr lang="en-US" sz="2000" i="1">
                        <a:latin typeface="Cambria Math" panose="02040503050406030204" pitchFamily="18" charset="0"/>
                      </a:rPr>
                      <m:t>𝑥</m:t>
                    </m:r>
                  </m:oMath>
                </a14:m>
                <a:endParaRPr lang="en-US" sz="2000"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𝑥</m:t>
                        </m:r>
                      </m:sub>
                    </m:sSub>
                    <m:r>
                      <a:rPr lang="en-US" sz="2000" i="1">
                        <a:latin typeface="Cambria Math" panose="02040503050406030204" pitchFamily="18" charset="0"/>
                      </a:rPr>
                      <m:t> </m:t>
                    </m:r>
                  </m:oMath>
                </a14:m>
                <a:r>
                  <a:rPr lang="en-US" sz="2000" dirty="0"/>
                  <a:t>	 : Current cash with player </a:t>
                </a:r>
                <a14:m>
                  <m:oMath xmlns:m="http://schemas.openxmlformats.org/officeDocument/2006/math">
                    <m:r>
                      <a:rPr lang="en-US" sz="2000" i="1">
                        <a:latin typeface="Cambria Math" panose="02040503050406030204" pitchFamily="18" charset="0"/>
                      </a:rPr>
                      <m:t>𝑥</m:t>
                    </m:r>
                  </m:oMath>
                </a14:m>
                <a:endParaRPr lang="en-US" sz="2000"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𝑎</m:t>
                        </m:r>
                      </m:sub>
                    </m:sSub>
                    <m:r>
                      <a:rPr lang="en-US" sz="2000" i="1" smtClean="0">
                        <a:latin typeface="Cambria Math" panose="02040503050406030204" pitchFamily="18" charset="0"/>
                      </a:rPr>
                      <m:t> </m:t>
                    </m:r>
                  </m:oMath>
                </a14:m>
                <a:r>
                  <a:rPr lang="en-US" sz="2000" dirty="0"/>
                  <a:t>	 : Price of asset </a:t>
                </a:r>
                <a14:m>
                  <m:oMath xmlns:m="http://schemas.openxmlformats.org/officeDocument/2006/math">
                    <m:r>
                      <a:rPr lang="en-US" sz="2000" i="1">
                        <a:latin typeface="Cambria Math" panose="02040503050406030204" pitchFamily="18" charset="0"/>
                      </a:rPr>
                      <m:t>𝑎</m:t>
                    </m:r>
                  </m:oMath>
                </a14:m>
                <a:endParaRPr lang="en-US" sz="2000" dirty="0"/>
              </a:p>
              <a:p>
                <a14:m>
                  <m:oMath xmlns:m="http://schemas.openxmlformats.org/officeDocument/2006/math">
                    <m:sSub>
                      <m:sSubPr>
                        <m:ctrlPr>
                          <a:rPr lang="en-US" sz="2000" i="1">
                            <a:latin typeface="Cambria Math" panose="02040503050406030204" pitchFamily="18" charset="0"/>
                          </a:rPr>
                        </m:ctrlPr>
                      </m:sSubPr>
                      <m:e>
                        <m:r>
                          <m:rPr>
                            <m:sty m:val="p"/>
                          </m:rPr>
                          <a:rPr lang="en-US" sz="2000" i="1">
                            <a:latin typeface="Cambria Math" panose="02040503050406030204" pitchFamily="18" charset="0"/>
                          </a:rPr>
                          <m:t>A</m:t>
                        </m:r>
                      </m:e>
                      <m:sub>
                        <m:r>
                          <a:rPr lang="en-US" sz="2000" i="1">
                            <a:latin typeface="Cambria Math" panose="02040503050406030204" pitchFamily="18" charset="0"/>
                          </a:rPr>
                          <m:t>𝑥</m:t>
                        </m:r>
                      </m:sub>
                    </m:sSub>
                    <m:r>
                      <a:rPr lang="en-US" sz="2000" i="1">
                        <a:latin typeface="Cambria Math" panose="02040503050406030204" pitchFamily="18" charset="0"/>
                      </a:rPr>
                      <m:t> </m:t>
                    </m:r>
                  </m:oMath>
                </a14:m>
                <a:r>
                  <a:rPr lang="en-US" sz="2000" dirty="0"/>
                  <a:t>	 : set of assets owned by player </a:t>
                </a:r>
                <a14:m>
                  <m:oMath xmlns:m="http://schemas.openxmlformats.org/officeDocument/2006/math">
                    <m:r>
                      <a:rPr lang="en-US" sz="2000" i="1">
                        <a:latin typeface="Cambria Math" panose="02040503050406030204" pitchFamily="18" charset="0"/>
                      </a:rPr>
                      <m:t>𝑥</m:t>
                    </m:r>
                  </m:oMath>
                </a14:m>
                <a:endParaRPr lang="en-US" sz="2000" dirty="0"/>
              </a:p>
            </p:txBody>
          </p:sp>
        </mc:Choice>
        <mc:Fallback xmlns="">
          <p:sp>
            <p:nvSpPr>
              <p:cNvPr id="10" name="TextBox 9">
                <a:extLst>
                  <a:ext uri="{FF2B5EF4-FFF2-40B4-BE49-F238E27FC236}">
                    <a16:creationId xmlns:a16="http://schemas.microsoft.com/office/drawing/2014/main" id="{AAB96A3B-5E71-B64F-B79C-F5B7F5F2323D}"/>
                  </a:ext>
                </a:extLst>
              </p:cNvPr>
              <p:cNvSpPr txBox="1">
                <a:spLocks noRot="1" noChangeAspect="1" noMove="1" noResize="1" noEditPoints="1" noAdjustHandles="1" noChangeArrowheads="1" noChangeShapeType="1" noTextEdit="1"/>
              </p:cNvSpPr>
              <p:nvPr/>
            </p:nvSpPr>
            <p:spPr>
              <a:xfrm>
                <a:off x="6278880" y="2849615"/>
                <a:ext cx="4333238" cy="1323439"/>
              </a:xfrm>
              <a:prstGeom prst="rect">
                <a:avLst/>
              </a:prstGeom>
              <a:blipFill>
                <a:blip r:embed="rId5"/>
                <a:stretch>
                  <a:fillRect t="-2857"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0430137-16E5-EE47-B775-5CAA63673486}"/>
                  </a:ext>
                </a:extLst>
              </p:cNvPr>
              <p:cNvSpPr/>
              <p:nvPr/>
            </p:nvSpPr>
            <p:spPr>
              <a:xfrm>
                <a:off x="3080881" y="4468416"/>
                <a:ext cx="2223621" cy="7384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i="1">
                              <a:latin typeface="Cambria Math" panose="02040503050406030204" pitchFamily="18" charset="0"/>
                            </a:rPr>
                            <m:t>𝑥</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𝑛𝑤</m:t>
                              </m:r>
                            </m:e>
                            <m:sub>
                              <m:r>
                                <a:rPr lang="en-US" sz="2000" i="1">
                                  <a:latin typeface="Cambria Math" panose="02040503050406030204" pitchFamily="18" charset="0"/>
                                </a:rPr>
                                <m:t>𝑥</m:t>
                              </m:r>
                            </m:sub>
                          </m:sSub>
                        </m:num>
                        <m:den>
                          <m:nary>
                            <m:naryPr>
                              <m:chr m:val="∑"/>
                              <m:supHide m:val="on"/>
                              <m:ctrlPr>
                                <a:rPr lang="en-US" sz="2000" i="1">
                                  <a:latin typeface="Cambria Math" panose="02040503050406030204" pitchFamily="18" charset="0"/>
                                </a:rPr>
                              </m:ctrlPr>
                            </m:naryPr>
                            <m:sub>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m:t>
                                  </m:r>
                                </m:sup>
                              </m:sSup>
                              <m:r>
                                <a:rPr lang="en-US" sz="2000" i="1">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i="1">
                                  <a:latin typeface="Cambria Math" panose="02040503050406030204" pitchFamily="18" charset="0"/>
                                </a:rPr>
                                <m:t>𝑥</m:t>
                              </m:r>
                            </m:sub>
                            <m:sup/>
                            <m:e>
                              <m:sSub>
                                <m:sSubPr>
                                  <m:ctrlPr>
                                    <a:rPr lang="en-US" sz="2000" i="1">
                                      <a:latin typeface="Cambria Math" panose="02040503050406030204" pitchFamily="18" charset="0"/>
                                    </a:rPr>
                                  </m:ctrlPr>
                                </m:sSubPr>
                                <m:e>
                                  <m:r>
                                    <a:rPr lang="en-US" sz="2000" b="0" i="1" smtClean="0">
                                      <a:latin typeface="Cambria Math" panose="02040503050406030204" pitchFamily="18" charset="0"/>
                                    </a:rPr>
                                    <m:t> </m:t>
                                  </m:r>
                                  <m:r>
                                    <a:rPr lang="en-US" sz="2000" b="0" i="1" smtClean="0">
                                      <a:latin typeface="Cambria Math" panose="02040503050406030204" pitchFamily="18" charset="0"/>
                                    </a:rPr>
                                    <m:t>𝑛𝑤</m:t>
                                  </m:r>
                                </m:e>
                                <m:sub>
                                  <m:r>
                                    <a:rPr lang="en-US" sz="2000" b="0" i="1" smtClean="0">
                                      <a:latin typeface="Cambria Math" panose="02040503050406030204" pitchFamily="18" charset="0"/>
                                    </a:rPr>
                                    <m:t>𝑥</m:t>
                                  </m:r>
                                  <m:r>
                                    <a:rPr lang="en-US" sz="2000" b="0" i="1" smtClean="0">
                                      <a:latin typeface="Cambria Math" panose="02040503050406030204" pitchFamily="18" charset="0"/>
                                    </a:rPr>
                                    <m:t>′</m:t>
                                  </m:r>
                                </m:sub>
                              </m:sSub>
                            </m:e>
                          </m:nary>
                        </m:den>
                      </m:f>
                    </m:oMath>
                  </m:oMathPara>
                </a14:m>
                <a:endParaRPr lang="en-US" sz="2000" dirty="0"/>
              </a:p>
            </p:txBody>
          </p:sp>
        </mc:Choice>
        <mc:Fallback xmlns="">
          <p:sp>
            <p:nvSpPr>
              <p:cNvPr id="12" name="Rectangle 11">
                <a:extLst>
                  <a:ext uri="{FF2B5EF4-FFF2-40B4-BE49-F238E27FC236}">
                    <a16:creationId xmlns:a16="http://schemas.microsoft.com/office/drawing/2014/main" id="{A0430137-16E5-EE47-B775-5CAA63673486}"/>
                  </a:ext>
                </a:extLst>
              </p:cNvPr>
              <p:cNvSpPr>
                <a:spLocks noRot="1" noChangeAspect="1" noMove="1" noResize="1" noEditPoints="1" noAdjustHandles="1" noChangeArrowheads="1" noChangeShapeType="1" noTextEdit="1"/>
              </p:cNvSpPr>
              <p:nvPr/>
            </p:nvSpPr>
            <p:spPr>
              <a:xfrm>
                <a:off x="3080881" y="4468416"/>
                <a:ext cx="2223621" cy="738472"/>
              </a:xfrm>
              <a:prstGeom prst="rect">
                <a:avLst/>
              </a:prstGeom>
              <a:blipFill>
                <a:blip r:embed="rId6"/>
                <a:stretch>
                  <a:fillRect t="-25424" b="-915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5B49C3-1DA2-C446-B5A7-0635F80E2BCC}"/>
                  </a:ext>
                </a:extLst>
              </p:cNvPr>
              <p:cNvSpPr txBox="1"/>
              <p:nvPr/>
            </p:nvSpPr>
            <p:spPr>
              <a:xfrm>
                <a:off x="6278880" y="4483709"/>
                <a:ext cx="3417923" cy="707886"/>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i="1">
                            <a:latin typeface="Cambria Math" panose="02040503050406030204" pitchFamily="18" charset="0"/>
                          </a:rPr>
                          <m:t>𝑥</m:t>
                        </m:r>
                      </m:sub>
                    </m:sSub>
                    <m:r>
                      <a:rPr lang="en-US" sz="2000" i="1">
                        <a:latin typeface="Cambria Math" panose="02040503050406030204" pitchFamily="18" charset="0"/>
                      </a:rPr>
                      <m:t> </m:t>
                    </m:r>
                  </m:oMath>
                </a14:m>
                <a:r>
                  <a:rPr lang="en-US" sz="2000" dirty="0"/>
                  <a:t>	 : Reward for player </a:t>
                </a:r>
                <a14:m>
                  <m:oMath xmlns:m="http://schemas.openxmlformats.org/officeDocument/2006/math">
                    <m:r>
                      <a:rPr lang="en-US" sz="2000" i="1">
                        <a:latin typeface="Cambria Math" panose="02040503050406030204" pitchFamily="18" charset="0"/>
                      </a:rPr>
                      <m:t>𝑥</m:t>
                    </m:r>
                  </m:oMath>
                </a14:m>
                <a:endParaRPr lang="en-US" sz="2000" dirty="0"/>
              </a:p>
              <a:p>
                <a14:m>
                  <m:oMath xmlns:m="http://schemas.openxmlformats.org/officeDocument/2006/math">
                    <m:r>
                      <a:rPr lang="en-US" sz="2000" b="0" i="1" smtClean="0">
                        <a:latin typeface="Cambria Math" panose="02040503050406030204" pitchFamily="18" charset="0"/>
                      </a:rPr>
                      <m:t>𝑋</m:t>
                    </m:r>
                  </m:oMath>
                </a14:m>
                <a:r>
                  <a:rPr lang="en-US" sz="2000" dirty="0"/>
                  <a:t>	 : Set of all active players</a:t>
                </a:r>
              </a:p>
            </p:txBody>
          </p:sp>
        </mc:Choice>
        <mc:Fallback xmlns="">
          <p:sp>
            <p:nvSpPr>
              <p:cNvPr id="13" name="TextBox 12">
                <a:extLst>
                  <a:ext uri="{FF2B5EF4-FFF2-40B4-BE49-F238E27FC236}">
                    <a16:creationId xmlns:a16="http://schemas.microsoft.com/office/drawing/2014/main" id="{F05B49C3-1DA2-C446-B5A7-0635F80E2BCC}"/>
                  </a:ext>
                </a:extLst>
              </p:cNvPr>
              <p:cNvSpPr txBox="1">
                <a:spLocks noRot="1" noChangeAspect="1" noMove="1" noResize="1" noEditPoints="1" noAdjustHandles="1" noChangeArrowheads="1" noChangeShapeType="1" noTextEdit="1"/>
              </p:cNvSpPr>
              <p:nvPr/>
            </p:nvSpPr>
            <p:spPr>
              <a:xfrm>
                <a:off x="6278880" y="4483709"/>
                <a:ext cx="3417923" cy="707886"/>
              </a:xfrm>
              <a:prstGeom prst="rect">
                <a:avLst/>
              </a:prstGeom>
              <a:blipFill>
                <a:blip r:embed="rId7"/>
                <a:stretch>
                  <a:fillRect t="-5357" r="-1111" b="-16071"/>
                </a:stretch>
              </a:blipFill>
            </p:spPr>
            <p:txBody>
              <a:bodyPr/>
              <a:lstStyle/>
              <a:p>
                <a:r>
                  <a:rPr lang="en-US">
                    <a:noFill/>
                  </a:rPr>
                  <a:t> </a:t>
                </a:r>
              </a:p>
            </p:txBody>
          </p:sp>
        </mc:Fallback>
      </mc:AlternateContent>
    </p:spTree>
    <p:extLst>
      <p:ext uri="{BB962C8B-B14F-4D97-AF65-F5344CB8AC3E}">
        <p14:creationId xmlns:p14="http://schemas.microsoft.com/office/powerpoint/2010/main" val="64654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4256-A8FC-164C-BFA2-00680010C942}"/>
              </a:ext>
            </a:extLst>
          </p:cNvPr>
          <p:cNvSpPr>
            <a:spLocks noGrp="1"/>
          </p:cNvSpPr>
          <p:nvPr>
            <p:ph type="ctrTitle"/>
          </p:nvPr>
        </p:nvSpPr>
        <p:spPr>
          <a:xfrm>
            <a:off x="961491" y="331855"/>
            <a:ext cx="9234309" cy="512448"/>
          </a:xfrm>
        </p:spPr>
        <p:txBody>
          <a:bodyPr/>
          <a:lstStyle/>
          <a:p>
            <a:r>
              <a:rPr lang="en-US" dirty="0"/>
              <a:t>Evaluation Results: Baseline 1</a:t>
            </a:r>
          </a:p>
        </p:txBody>
      </p:sp>
      <p:sp>
        <p:nvSpPr>
          <p:cNvPr id="3" name="Subtitle 2">
            <a:extLst>
              <a:ext uri="{FF2B5EF4-FFF2-40B4-BE49-F238E27FC236}">
                <a16:creationId xmlns:a16="http://schemas.microsoft.com/office/drawing/2014/main" id="{12C8C50F-1DC1-7240-BBC9-EEC81666C5A7}"/>
              </a:ext>
            </a:extLst>
          </p:cNvPr>
          <p:cNvSpPr>
            <a:spLocks noGrp="1"/>
          </p:cNvSpPr>
          <p:nvPr>
            <p:ph type="subTitle" idx="1"/>
          </p:nvPr>
        </p:nvSpPr>
        <p:spPr>
          <a:xfrm>
            <a:off x="844060" y="1195796"/>
            <a:ext cx="10503877" cy="677108"/>
          </a:xfrm>
        </p:spPr>
        <p:txBody>
          <a:bodyPr/>
          <a:lstStyle/>
          <a:p>
            <a:r>
              <a:rPr lang="en-US" dirty="0"/>
              <a:t>Our RL baseline agent against different combinations of the previous two rule-based baseline agents:</a:t>
            </a:r>
          </a:p>
        </p:txBody>
      </p:sp>
      <p:sp>
        <p:nvSpPr>
          <p:cNvPr id="6" name="Date Placeholder 5">
            <a:extLst>
              <a:ext uri="{FF2B5EF4-FFF2-40B4-BE49-F238E27FC236}">
                <a16:creationId xmlns:a16="http://schemas.microsoft.com/office/drawing/2014/main" id="{D39E3CFF-6572-DF45-A785-C3193FD3E903}"/>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Placeholder 6">
            <a:extLst>
              <a:ext uri="{FF2B5EF4-FFF2-40B4-BE49-F238E27FC236}">
                <a16:creationId xmlns:a16="http://schemas.microsoft.com/office/drawing/2014/main" id="{426D4563-5575-3946-A698-3D5C8698873C}"/>
              </a:ext>
            </a:extLst>
          </p:cNvPr>
          <p:cNvSpPr>
            <a:spLocks noGrp="1"/>
          </p:cNvSpPr>
          <p:nvPr>
            <p:ph type="sldNum" sz="quarter" idx="4"/>
          </p:nvPr>
        </p:nvSpPr>
        <p:spPr/>
        <p:txBody>
          <a:bodyPr/>
          <a:lstStyle/>
          <a:p>
            <a:fld id="{8A7A6979-0714-4377-B894-6BE4C2D6E202}" type="slidenum">
              <a:rPr lang="en-US" smtClean="0"/>
              <a:pPr/>
              <a:t>16</a:t>
            </a:fld>
            <a:endParaRPr lang="en-US" dirty="0"/>
          </a:p>
        </p:txBody>
      </p:sp>
      <p:graphicFrame>
        <p:nvGraphicFramePr>
          <p:cNvPr id="8" name="Table 8">
            <a:extLst>
              <a:ext uri="{FF2B5EF4-FFF2-40B4-BE49-F238E27FC236}">
                <a16:creationId xmlns:a16="http://schemas.microsoft.com/office/drawing/2014/main" id="{E7483432-F604-3244-904E-ED188A0BDA9F}"/>
              </a:ext>
            </a:extLst>
          </p:cNvPr>
          <p:cNvGraphicFramePr>
            <a:graphicFrameLocks noGrp="1"/>
          </p:cNvGraphicFramePr>
          <p:nvPr>
            <p:extLst>
              <p:ext uri="{D42A27DB-BD31-4B8C-83A1-F6EECF244321}">
                <p14:modId xmlns:p14="http://schemas.microsoft.com/office/powerpoint/2010/main" val="3203356301"/>
              </p:ext>
            </p:extLst>
          </p:nvPr>
        </p:nvGraphicFramePr>
        <p:xfrm>
          <a:off x="398783" y="2723730"/>
          <a:ext cx="5462755" cy="1545368"/>
        </p:xfrm>
        <a:graphic>
          <a:graphicData uri="http://schemas.openxmlformats.org/drawingml/2006/table">
            <a:tbl>
              <a:tblPr firstRow="1" bandRow="1">
                <a:tableStyleId>{5C22544A-7EE6-4342-B048-85BDC9FD1C3A}</a:tableStyleId>
              </a:tblPr>
              <a:tblGrid>
                <a:gridCol w="1512078">
                  <a:extLst>
                    <a:ext uri="{9D8B030D-6E8A-4147-A177-3AD203B41FA5}">
                      <a16:colId xmlns:a16="http://schemas.microsoft.com/office/drawing/2014/main" val="1338782025"/>
                    </a:ext>
                  </a:extLst>
                </a:gridCol>
                <a:gridCol w="743363">
                  <a:extLst>
                    <a:ext uri="{9D8B030D-6E8A-4147-A177-3AD203B41FA5}">
                      <a16:colId xmlns:a16="http://schemas.microsoft.com/office/drawing/2014/main" val="957505653"/>
                    </a:ext>
                  </a:extLst>
                </a:gridCol>
                <a:gridCol w="946043">
                  <a:extLst>
                    <a:ext uri="{9D8B030D-6E8A-4147-A177-3AD203B41FA5}">
                      <a16:colId xmlns:a16="http://schemas.microsoft.com/office/drawing/2014/main" val="1756198779"/>
                    </a:ext>
                  </a:extLst>
                </a:gridCol>
                <a:gridCol w="1309397">
                  <a:extLst>
                    <a:ext uri="{9D8B030D-6E8A-4147-A177-3AD203B41FA5}">
                      <a16:colId xmlns:a16="http://schemas.microsoft.com/office/drawing/2014/main" val="4025066516"/>
                    </a:ext>
                  </a:extLst>
                </a:gridCol>
                <a:gridCol w="951874">
                  <a:extLst>
                    <a:ext uri="{9D8B030D-6E8A-4147-A177-3AD203B41FA5}">
                      <a16:colId xmlns:a16="http://schemas.microsoft.com/office/drawing/2014/main" val="3115584209"/>
                    </a:ext>
                  </a:extLst>
                </a:gridCol>
              </a:tblGrid>
              <a:tr h="539528">
                <a:tc rowSpan="2">
                  <a:txBody>
                    <a:bodyPr/>
                    <a:lstStyle/>
                    <a:p>
                      <a:pPr algn="ctr"/>
                      <a:r>
                        <a:rPr lang="en-US" dirty="0"/>
                        <a:t>Evaluation Setting</a:t>
                      </a:r>
                    </a:p>
                  </a:txBody>
                  <a:tcPr anchor="ctr"/>
                </a:tc>
                <a:tc gridSpan="4">
                  <a:txBody>
                    <a:bodyPr/>
                    <a:lstStyle/>
                    <a:p>
                      <a:pPr algn="ctr"/>
                      <a:r>
                        <a:rPr lang="en-US" sz="2000" dirty="0"/>
                        <a:t>Players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1646261"/>
                  </a:ext>
                </a:extLst>
              </a:tr>
              <a:tr h="275816">
                <a:tc vMerge="1">
                  <a:txBody>
                    <a:bodyPr/>
                    <a:lstStyle/>
                    <a:p>
                      <a:endParaRPr lang="en-US"/>
                    </a:p>
                  </a:txBody>
                  <a:tcPr/>
                </a:tc>
                <a:tc>
                  <a:txBody>
                    <a:bodyPr/>
                    <a:lstStyle/>
                    <a:p>
                      <a:pPr algn="ctr"/>
                      <a:r>
                        <a:rPr lang="en-US" b="1" dirty="0"/>
                        <a:t>P</a:t>
                      </a:r>
                      <a:r>
                        <a:rPr lang="en-US" b="1" baseline="-25000" dirty="0"/>
                        <a:t>1</a:t>
                      </a:r>
                      <a:endParaRPr lang="en-US" b="1" dirty="0"/>
                    </a:p>
                  </a:txBody>
                  <a:tcPr/>
                </a:tc>
                <a:tc>
                  <a:txBody>
                    <a:bodyPr/>
                    <a:lstStyle/>
                    <a:p>
                      <a:pPr algn="ctr"/>
                      <a:r>
                        <a:rPr lang="en-US" b="1" dirty="0"/>
                        <a:t>P</a:t>
                      </a:r>
                      <a:r>
                        <a:rPr lang="en-US" b="1" baseline="-25000" dirty="0"/>
                        <a:t>1</a:t>
                      </a:r>
                      <a:endParaRPr lang="en-US" b="1" dirty="0"/>
                    </a:p>
                  </a:txBody>
                  <a:tcPr/>
                </a:tc>
                <a:tc>
                  <a:txBody>
                    <a:bodyPr/>
                    <a:lstStyle/>
                    <a:p>
                      <a:pPr algn="ctr"/>
                      <a:r>
                        <a:rPr lang="en-US" b="1" dirty="0"/>
                        <a:t>RL Agent</a:t>
                      </a:r>
                    </a:p>
                  </a:txBody>
                  <a:tcPr/>
                </a:tc>
                <a:tc>
                  <a:txBody>
                    <a:bodyPr/>
                    <a:lstStyle/>
                    <a:p>
                      <a:pPr algn="ctr"/>
                      <a:r>
                        <a:rPr lang="en-US" b="1" dirty="0"/>
                        <a:t>P</a:t>
                      </a:r>
                      <a:r>
                        <a:rPr lang="en-US" b="1" baseline="-25000" dirty="0"/>
                        <a:t>1</a:t>
                      </a:r>
                      <a:endParaRPr lang="en-US" b="1" dirty="0"/>
                    </a:p>
                  </a:txBody>
                  <a:tcPr/>
                </a:tc>
                <a:extLst>
                  <a:ext uri="{0D108BD9-81ED-4DB2-BD59-A6C34878D82A}">
                    <a16:rowId xmlns:a16="http://schemas.microsoft.com/office/drawing/2014/main" val="2073799900"/>
                  </a:ext>
                </a:extLst>
              </a:tr>
              <a:tr h="386232">
                <a:tc>
                  <a:txBody>
                    <a:bodyPr/>
                    <a:lstStyle/>
                    <a:p>
                      <a:r>
                        <a:rPr lang="en-US" dirty="0"/>
                        <a:t>Win Rate per 100 games</a:t>
                      </a:r>
                    </a:p>
                  </a:txBody>
                  <a:tcPr/>
                </a:tc>
                <a:tc>
                  <a:txBody>
                    <a:bodyPr/>
                    <a:lstStyle/>
                    <a:p>
                      <a:pPr algn="ctr"/>
                      <a:r>
                        <a:rPr lang="en-US" dirty="0"/>
                        <a:t>10</a:t>
                      </a:r>
                    </a:p>
                  </a:txBody>
                  <a:tcPr anchor="ctr"/>
                </a:tc>
                <a:tc>
                  <a:txBody>
                    <a:bodyPr/>
                    <a:lstStyle/>
                    <a:p>
                      <a:pPr algn="ctr"/>
                      <a:r>
                        <a:rPr lang="en-US" dirty="0"/>
                        <a:t>9</a:t>
                      </a:r>
                    </a:p>
                  </a:txBody>
                  <a:tcPr anchor="ctr"/>
                </a:tc>
                <a:tc>
                  <a:txBody>
                    <a:bodyPr/>
                    <a:lstStyle/>
                    <a:p>
                      <a:pPr algn="ctr"/>
                      <a:r>
                        <a:rPr lang="en-US" dirty="0"/>
                        <a:t>45</a:t>
                      </a:r>
                    </a:p>
                  </a:txBody>
                  <a:tcPr anchor="ctr"/>
                </a:tc>
                <a:tc>
                  <a:txBody>
                    <a:bodyPr/>
                    <a:lstStyle/>
                    <a:p>
                      <a:pPr algn="ctr"/>
                      <a:r>
                        <a:rPr lang="en-US" dirty="0"/>
                        <a:t>36</a:t>
                      </a:r>
                    </a:p>
                  </a:txBody>
                  <a:tcPr anchor="ctr"/>
                </a:tc>
                <a:extLst>
                  <a:ext uri="{0D108BD9-81ED-4DB2-BD59-A6C34878D82A}">
                    <a16:rowId xmlns:a16="http://schemas.microsoft.com/office/drawing/2014/main" val="1490881792"/>
                  </a:ext>
                </a:extLst>
              </a:tr>
            </a:tbl>
          </a:graphicData>
        </a:graphic>
      </p:graphicFrame>
      <p:sp>
        <p:nvSpPr>
          <p:cNvPr id="9" name="TextBox 8">
            <a:extLst>
              <a:ext uri="{FF2B5EF4-FFF2-40B4-BE49-F238E27FC236}">
                <a16:creationId xmlns:a16="http://schemas.microsoft.com/office/drawing/2014/main" id="{9C8E9E18-876A-BC40-B9B8-51300D4C6DDF}"/>
              </a:ext>
            </a:extLst>
          </p:cNvPr>
          <p:cNvSpPr txBox="1"/>
          <p:nvPr/>
        </p:nvSpPr>
        <p:spPr>
          <a:xfrm>
            <a:off x="799723" y="1974624"/>
            <a:ext cx="1059255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We refer to our </a:t>
            </a:r>
            <a:r>
              <a:rPr lang="en-US" b="1" dirty="0"/>
              <a:t>simple</a:t>
            </a:r>
            <a:r>
              <a:rPr lang="en-US" dirty="0"/>
              <a:t> rule-based baseline as </a:t>
            </a:r>
            <a:r>
              <a:rPr lang="en-US" b="1" dirty="0"/>
              <a:t>P</a:t>
            </a:r>
            <a:r>
              <a:rPr lang="en-US" b="1" baseline="-25000" dirty="0"/>
              <a:t>1</a:t>
            </a:r>
            <a:r>
              <a:rPr lang="en-US" dirty="0"/>
              <a:t>, and to the </a:t>
            </a:r>
            <a:r>
              <a:rPr lang="en-US" b="1" dirty="0"/>
              <a:t>sophisticated</a:t>
            </a:r>
            <a:r>
              <a:rPr lang="en-US" dirty="0"/>
              <a:t> rule-based baseline as </a:t>
            </a:r>
            <a:r>
              <a:rPr lang="en-US" b="1" dirty="0"/>
              <a:t>P</a:t>
            </a:r>
            <a:r>
              <a:rPr lang="en-US" b="1" baseline="-25000" dirty="0"/>
              <a:t>2</a:t>
            </a:r>
            <a:endParaRPr lang="en-US" b="1" dirty="0"/>
          </a:p>
        </p:txBody>
      </p:sp>
      <p:graphicFrame>
        <p:nvGraphicFramePr>
          <p:cNvPr id="10" name="Table 8">
            <a:extLst>
              <a:ext uri="{FF2B5EF4-FFF2-40B4-BE49-F238E27FC236}">
                <a16:creationId xmlns:a16="http://schemas.microsoft.com/office/drawing/2014/main" id="{CC4242AF-A102-E245-ADEC-1F249D831363}"/>
              </a:ext>
            </a:extLst>
          </p:cNvPr>
          <p:cNvGraphicFramePr>
            <a:graphicFrameLocks noGrp="1"/>
          </p:cNvGraphicFramePr>
          <p:nvPr>
            <p:extLst>
              <p:ext uri="{D42A27DB-BD31-4B8C-83A1-F6EECF244321}">
                <p14:modId xmlns:p14="http://schemas.microsoft.com/office/powerpoint/2010/main" val="2634369923"/>
              </p:ext>
            </p:extLst>
          </p:nvPr>
        </p:nvGraphicFramePr>
        <p:xfrm>
          <a:off x="6095999" y="2723730"/>
          <a:ext cx="5462755" cy="1545368"/>
        </p:xfrm>
        <a:graphic>
          <a:graphicData uri="http://schemas.openxmlformats.org/drawingml/2006/table">
            <a:tbl>
              <a:tblPr firstRow="1" bandRow="1">
                <a:tableStyleId>{5C22544A-7EE6-4342-B048-85BDC9FD1C3A}</a:tableStyleId>
              </a:tblPr>
              <a:tblGrid>
                <a:gridCol w="1512078">
                  <a:extLst>
                    <a:ext uri="{9D8B030D-6E8A-4147-A177-3AD203B41FA5}">
                      <a16:colId xmlns:a16="http://schemas.microsoft.com/office/drawing/2014/main" val="1338782025"/>
                    </a:ext>
                  </a:extLst>
                </a:gridCol>
                <a:gridCol w="743363">
                  <a:extLst>
                    <a:ext uri="{9D8B030D-6E8A-4147-A177-3AD203B41FA5}">
                      <a16:colId xmlns:a16="http://schemas.microsoft.com/office/drawing/2014/main" val="957505653"/>
                    </a:ext>
                  </a:extLst>
                </a:gridCol>
                <a:gridCol w="946043">
                  <a:extLst>
                    <a:ext uri="{9D8B030D-6E8A-4147-A177-3AD203B41FA5}">
                      <a16:colId xmlns:a16="http://schemas.microsoft.com/office/drawing/2014/main" val="1756198779"/>
                    </a:ext>
                  </a:extLst>
                </a:gridCol>
                <a:gridCol w="1309397">
                  <a:extLst>
                    <a:ext uri="{9D8B030D-6E8A-4147-A177-3AD203B41FA5}">
                      <a16:colId xmlns:a16="http://schemas.microsoft.com/office/drawing/2014/main" val="4025066516"/>
                    </a:ext>
                  </a:extLst>
                </a:gridCol>
                <a:gridCol w="951874">
                  <a:extLst>
                    <a:ext uri="{9D8B030D-6E8A-4147-A177-3AD203B41FA5}">
                      <a16:colId xmlns:a16="http://schemas.microsoft.com/office/drawing/2014/main" val="3115584209"/>
                    </a:ext>
                  </a:extLst>
                </a:gridCol>
              </a:tblGrid>
              <a:tr h="539528">
                <a:tc rowSpan="2">
                  <a:txBody>
                    <a:bodyPr/>
                    <a:lstStyle/>
                    <a:p>
                      <a:pPr algn="ctr"/>
                      <a:r>
                        <a:rPr lang="en-US" dirty="0"/>
                        <a:t>Evaluation Setting</a:t>
                      </a:r>
                    </a:p>
                  </a:txBody>
                  <a:tcPr anchor="ctr"/>
                </a:tc>
                <a:tc gridSpan="4">
                  <a:txBody>
                    <a:bodyPr/>
                    <a:lstStyle/>
                    <a:p>
                      <a:pPr algn="ctr"/>
                      <a:r>
                        <a:rPr lang="en-US" sz="2000" dirty="0"/>
                        <a:t>Players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1646261"/>
                  </a:ext>
                </a:extLst>
              </a:tr>
              <a:tr h="275816">
                <a:tc vMerge="1">
                  <a:txBody>
                    <a:bodyPr/>
                    <a:lstStyle/>
                    <a:p>
                      <a:endParaRPr lang="en-US"/>
                    </a:p>
                  </a:txBody>
                  <a:tcPr/>
                </a:tc>
                <a:tc>
                  <a:txBody>
                    <a:bodyPr/>
                    <a:lstStyle/>
                    <a:p>
                      <a:pPr algn="ctr"/>
                      <a:r>
                        <a:rPr lang="en-US" b="1" dirty="0"/>
                        <a:t>P</a:t>
                      </a:r>
                      <a:r>
                        <a:rPr lang="en-US" b="1" baseline="-25000" dirty="0"/>
                        <a:t>1</a:t>
                      </a:r>
                      <a:endParaRPr lang="en-US" b="1" dirty="0"/>
                    </a:p>
                  </a:txBody>
                  <a:tcPr/>
                </a:tc>
                <a:tc>
                  <a:txBody>
                    <a:bodyPr/>
                    <a:lstStyle/>
                    <a:p>
                      <a:pPr algn="ctr"/>
                      <a:r>
                        <a:rPr lang="en-US" b="1" dirty="0"/>
                        <a:t>P</a:t>
                      </a:r>
                      <a:r>
                        <a:rPr lang="en-US" b="1" baseline="-25000" dirty="0"/>
                        <a:t>2</a:t>
                      </a:r>
                      <a:endParaRPr lang="en-US" b="1" dirty="0"/>
                    </a:p>
                  </a:txBody>
                  <a:tcPr/>
                </a:tc>
                <a:tc>
                  <a:txBody>
                    <a:bodyPr/>
                    <a:lstStyle/>
                    <a:p>
                      <a:pPr algn="ctr"/>
                      <a:r>
                        <a:rPr lang="en-US" b="1" dirty="0"/>
                        <a:t>RL Agent</a:t>
                      </a:r>
                    </a:p>
                  </a:txBody>
                  <a:tcPr/>
                </a:tc>
                <a:tc>
                  <a:txBody>
                    <a:bodyPr/>
                    <a:lstStyle/>
                    <a:p>
                      <a:pPr algn="ctr"/>
                      <a:r>
                        <a:rPr lang="en-US" b="1" dirty="0"/>
                        <a:t>P</a:t>
                      </a:r>
                      <a:r>
                        <a:rPr lang="en-US" b="1" baseline="-25000" dirty="0"/>
                        <a:t>2</a:t>
                      </a:r>
                      <a:endParaRPr lang="en-US" b="1" dirty="0"/>
                    </a:p>
                  </a:txBody>
                  <a:tcPr/>
                </a:tc>
                <a:extLst>
                  <a:ext uri="{0D108BD9-81ED-4DB2-BD59-A6C34878D82A}">
                    <a16:rowId xmlns:a16="http://schemas.microsoft.com/office/drawing/2014/main" val="2073799900"/>
                  </a:ext>
                </a:extLst>
              </a:tr>
              <a:tr h="386232">
                <a:tc>
                  <a:txBody>
                    <a:bodyPr/>
                    <a:lstStyle/>
                    <a:p>
                      <a:r>
                        <a:rPr lang="en-US" dirty="0"/>
                        <a:t>Win Rate per 100 games</a:t>
                      </a:r>
                    </a:p>
                  </a:txBody>
                  <a:tcPr/>
                </a:tc>
                <a:tc>
                  <a:txBody>
                    <a:bodyPr/>
                    <a:lstStyle/>
                    <a:p>
                      <a:pPr algn="ctr"/>
                      <a:r>
                        <a:rPr lang="en-US" dirty="0"/>
                        <a:t>5</a:t>
                      </a:r>
                    </a:p>
                  </a:txBody>
                  <a:tcPr anchor="ctr"/>
                </a:tc>
                <a:tc>
                  <a:txBody>
                    <a:bodyPr/>
                    <a:lstStyle/>
                    <a:p>
                      <a:pPr algn="ctr"/>
                      <a:r>
                        <a:rPr lang="en-US" dirty="0"/>
                        <a:t>34</a:t>
                      </a:r>
                    </a:p>
                  </a:txBody>
                  <a:tcPr anchor="ctr"/>
                </a:tc>
                <a:tc>
                  <a:txBody>
                    <a:bodyPr/>
                    <a:lstStyle/>
                    <a:p>
                      <a:pPr algn="ctr"/>
                      <a:r>
                        <a:rPr lang="en-US" dirty="0"/>
                        <a:t>39</a:t>
                      </a:r>
                    </a:p>
                  </a:txBody>
                  <a:tcPr anchor="ctr"/>
                </a:tc>
                <a:tc>
                  <a:txBody>
                    <a:bodyPr/>
                    <a:lstStyle/>
                    <a:p>
                      <a:pPr algn="ctr"/>
                      <a:r>
                        <a:rPr lang="en-US" dirty="0"/>
                        <a:t>22</a:t>
                      </a:r>
                    </a:p>
                  </a:txBody>
                  <a:tcPr anchor="ctr"/>
                </a:tc>
                <a:extLst>
                  <a:ext uri="{0D108BD9-81ED-4DB2-BD59-A6C34878D82A}">
                    <a16:rowId xmlns:a16="http://schemas.microsoft.com/office/drawing/2014/main" val="1490881792"/>
                  </a:ext>
                </a:extLst>
              </a:tr>
            </a:tbl>
          </a:graphicData>
        </a:graphic>
      </p:graphicFrame>
      <p:graphicFrame>
        <p:nvGraphicFramePr>
          <p:cNvPr id="11" name="Table 8">
            <a:extLst>
              <a:ext uri="{FF2B5EF4-FFF2-40B4-BE49-F238E27FC236}">
                <a16:creationId xmlns:a16="http://schemas.microsoft.com/office/drawing/2014/main" id="{EEB34EA6-B789-3745-8450-7B3FB98E7205}"/>
              </a:ext>
            </a:extLst>
          </p:cNvPr>
          <p:cNvGraphicFramePr>
            <a:graphicFrameLocks noGrp="1"/>
          </p:cNvGraphicFramePr>
          <p:nvPr>
            <p:extLst>
              <p:ext uri="{D42A27DB-BD31-4B8C-83A1-F6EECF244321}">
                <p14:modId xmlns:p14="http://schemas.microsoft.com/office/powerpoint/2010/main" val="1777121660"/>
              </p:ext>
            </p:extLst>
          </p:nvPr>
        </p:nvGraphicFramePr>
        <p:xfrm>
          <a:off x="3364622" y="4740150"/>
          <a:ext cx="5462755" cy="1545368"/>
        </p:xfrm>
        <a:graphic>
          <a:graphicData uri="http://schemas.openxmlformats.org/drawingml/2006/table">
            <a:tbl>
              <a:tblPr firstRow="1" bandRow="1">
                <a:tableStyleId>{5C22544A-7EE6-4342-B048-85BDC9FD1C3A}</a:tableStyleId>
              </a:tblPr>
              <a:tblGrid>
                <a:gridCol w="1512078">
                  <a:extLst>
                    <a:ext uri="{9D8B030D-6E8A-4147-A177-3AD203B41FA5}">
                      <a16:colId xmlns:a16="http://schemas.microsoft.com/office/drawing/2014/main" val="1338782025"/>
                    </a:ext>
                  </a:extLst>
                </a:gridCol>
                <a:gridCol w="743363">
                  <a:extLst>
                    <a:ext uri="{9D8B030D-6E8A-4147-A177-3AD203B41FA5}">
                      <a16:colId xmlns:a16="http://schemas.microsoft.com/office/drawing/2014/main" val="957505653"/>
                    </a:ext>
                  </a:extLst>
                </a:gridCol>
                <a:gridCol w="946043">
                  <a:extLst>
                    <a:ext uri="{9D8B030D-6E8A-4147-A177-3AD203B41FA5}">
                      <a16:colId xmlns:a16="http://schemas.microsoft.com/office/drawing/2014/main" val="1756198779"/>
                    </a:ext>
                  </a:extLst>
                </a:gridCol>
                <a:gridCol w="1309397">
                  <a:extLst>
                    <a:ext uri="{9D8B030D-6E8A-4147-A177-3AD203B41FA5}">
                      <a16:colId xmlns:a16="http://schemas.microsoft.com/office/drawing/2014/main" val="4025066516"/>
                    </a:ext>
                  </a:extLst>
                </a:gridCol>
                <a:gridCol w="951874">
                  <a:extLst>
                    <a:ext uri="{9D8B030D-6E8A-4147-A177-3AD203B41FA5}">
                      <a16:colId xmlns:a16="http://schemas.microsoft.com/office/drawing/2014/main" val="3115584209"/>
                    </a:ext>
                  </a:extLst>
                </a:gridCol>
              </a:tblGrid>
              <a:tr h="539528">
                <a:tc rowSpan="2">
                  <a:txBody>
                    <a:bodyPr/>
                    <a:lstStyle/>
                    <a:p>
                      <a:pPr algn="ctr"/>
                      <a:r>
                        <a:rPr lang="en-US" dirty="0"/>
                        <a:t>Evaluation Setting</a:t>
                      </a:r>
                    </a:p>
                  </a:txBody>
                  <a:tcPr anchor="ctr"/>
                </a:tc>
                <a:tc gridSpan="4">
                  <a:txBody>
                    <a:bodyPr/>
                    <a:lstStyle/>
                    <a:p>
                      <a:pPr algn="ctr"/>
                      <a:r>
                        <a:rPr lang="en-US" sz="2000" dirty="0"/>
                        <a:t>Players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1646261"/>
                  </a:ext>
                </a:extLst>
              </a:tr>
              <a:tr h="275816">
                <a:tc vMerge="1">
                  <a:txBody>
                    <a:bodyPr/>
                    <a:lstStyle/>
                    <a:p>
                      <a:endParaRPr lang="en-US"/>
                    </a:p>
                  </a:txBody>
                  <a:tcPr/>
                </a:tc>
                <a:tc>
                  <a:txBody>
                    <a:bodyPr/>
                    <a:lstStyle/>
                    <a:p>
                      <a:pPr algn="ctr"/>
                      <a:r>
                        <a:rPr lang="en-US" b="1" dirty="0"/>
                        <a:t>P</a:t>
                      </a:r>
                      <a:r>
                        <a:rPr lang="en-US" b="1" baseline="-25000" dirty="0"/>
                        <a:t>2</a:t>
                      </a:r>
                      <a:endParaRPr lang="en-US" b="1" dirty="0"/>
                    </a:p>
                  </a:txBody>
                  <a:tcPr/>
                </a:tc>
                <a:tc>
                  <a:txBody>
                    <a:bodyPr/>
                    <a:lstStyle/>
                    <a:p>
                      <a:pPr algn="ctr"/>
                      <a:r>
                        <a:rPr lang="en-US" b="1" dirty="0"/>
                        <a:t>P</a:t>
                      </a:r>
                      <a:r>
                        <a:rPr lang="en-US" b="1" baseline="-25000" dirty="0"/>
                        <a:t>2</a:t>
                      </a:r>
                      <a:endParaRPr lang="en-US" b="1" dirty="0"/>
                    </a:p>
                  </a:txBody>
                  <a:tcPr/>
                </a:tc>
                <a:tc>
                  <a:txBody>
                    <a:bodyPr/>
                    <a:lstStyle/>
                    <a:p>
                      <a:pPr algn="ctr"/>
                      <a:r>
                        <a:rPr lang="en-US" b="1" dirty="0"/>
                        <a:t>RL Agent</a:t>
                      </a:r>
                    </a:p>
                  </a:txBody>
                  <a:tcPr/>
                </a:tc>
                <a:tc>
                  <a:txBody>
                    <a:bodyPr/>
                    <a:lstStyle/>
                    <a:p>
                      <a:pPr algn="ctr"/>
                      <a:r>
                        <a:rPr lang="en-US" b="1" dirty="0"/>
                        <a:t>P</a:t>
                      </a:r>
                      <a:r>
                        <a:rPr lang="en-US" b="1" baseline="-25000" dirty="0"/>
                        <a:t>2</a:t>
                      </a:r>
                      <a:endParaRPr lang="en-US" b="1" dirty="0"/>
                    </a:p>
                  </a:txBody>
                  <a:tcPr/>
                </a:tc>
                <a:extLst>
                  <a:ext uri="{0D108BD9-81ED-4DB2-BD59-A6C34878D82A}">
                    <a16:rowId xmlns:a16="http://schemas.microsoft.com/office/drawing/2014/main" val="2073799900"/>
                  </a:ext>
                </a:extLst>
              </a:tr>
              <a:tr h="386232">
                <a:tc>
                  <a:txBody>
                    <a:bodyPr/>
                    <a:lstStyle/>
                    <a:p>
                      <a:r>
                        <a:rPr lang="en-US" dirty="0"/>
                        <a:t>Win Rate per 100 games</a:t>
                      </a:r>
                    </a:p>
                  </a:txBody>
                  <a:tcPr/>
                </a:tc>
                <a:tc>
                  <a:txBody>
                    <a:bodyPr/>
                    <a:lstStyle/>
                    <a:p>
                      <a:pPr algn="ctr"/>
                      <a:r>
                        <a:rPr lang="en-US" dirty="0"/>
                        <a:t>21</a:t>
                      </a:r>
                    </a:p>
                  </a:txBody>
                  <a:tcPr anchor="ctr"/>
                </a:tc>
                <a:tc>
                  <a:txBody>
                    <a:bodyPr/>
                    <a:lstStyle/>
                    <a:p>
                      <a:pPr algn="ctr"/>
                      <a:r>
                        <a:rPr lang="en-US" dirty="0"/>
                        <a:t>25</a:t>
                      </a:r>
                    </a:p>
                  </a:txBody>
                  <a:tcPr anchor="ctr"/>
                </a:tc>
                <a:tc>
                  <a:txBody>
                    <a:bodyPr/>
                    <a:lstStyle/>
                    <a:p>
                      <a:pPr algn="ctr"/>
                      <a:r>
                        <a:rPr lang="en-US" dirty="0"/>
                        <a:t>36</a:t>
                      </a:r>
                    </a:p>
                  </a:txBody>
                  <a:tcPr anchor="ctr"/>
                </a:tc>
                <a:tc>
                  <a:txBody>
                    <a:bodyPr/>
                    <a:lstStyle/>
                    <a:p>
                      <a:pPr algn="ctr"/>
                      <a:r>
                        <a:rPr lang="en-US" dirty="0"/>
                        <a:t>18</a:t>
                      </a:r>
                    </a:p>
                  </a:txBody>
                  <a:tcPr anchor="ctr"/>
                </a:tc>
                <a:extLst>
                  <a:ext uri="{0D108BD9-81ED-4DB2-BD59-A6C34878D82A}">
                    <a16:rowId xmlns:a16="http://schemas.microsoft.com/office/drawing/2014/main" val="1490881792"/>
                  </a:ext>
                </a:extLst>
              </a:tr>
            </a:tbl>
          </a:graphicData>
        </a:graphic>
      </p:graphicFrame>
    </p:spTree>
    <p:extLst>
      <p:ext uri="{BB962C8B-B14F-4D97-AF65-F5344CB8AC3E}">
        <p14:creationId xmlns:p14="http://schemas.microsoft.com/office/powerpoint/2010/main" val="89233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4256-A8FC-164C-BFA2-00680010C942}"/>
              </a:ext>
            </a:extLst>
          </p:cNvPr>
          <p:cNvSpPr>
            <a:spLocks noGrp="1"/>
          </p:cNvSpPr>
          <p:nvPr>
            <p:ph type="ctrTitle"/>
          </p:nvPr>
        </p:nvSpPr>
        <p:spPr>
          <a:xfrm>
            <a:off x="961491" y="331855"/>
            <a:ext cx="9234309" cy="512448"/>
          </a:xfrm>
        </p:spPr>
        <p:txBody>
          <a:bodyPr/>
          <a:lstStyle/>
          <a:p>
            <a:r>
              <a:rPr lang="en-US" dirty="0"/>
              <a:t>Evaluation Results: Baseline 2</a:t>
            </a:r>
          </a:p>
        </p:txBody>
      </p:sp>
      <p:sp>
        <p:nvSpPr>
          <p:cNvPr id="3" name="Subtitle 2">
            <a:extLst>
              <a:ext uri="{FF2B5EF4-FFF2-40B4-BE49-F238E27FC236}">
                <a16:creationId xmlns:a16="http://schemas.microsoft.com/office/drawing/2014/main" id="{12C8C50F-1DC1-7240-BBC9-EEC81666C5A7}"/>
              </a:ext>
            </a:extLst>
          </p:cNvPr>
          <p:cNvSpPr>
            <a:spLocks noGrp="1"/>
          </p:cNvSpPr>
          <p:nvPr>
            <p:ph type="subTitle" idx="1"/>
          </p:nvPr>
        </p:nvSpPr>
        <p:spPr>
          <a:xfrm>
            <a:off x="844060" y="1195796"/>
            <a:ext cx="10503877" cy="677108"/>
          </a:xfrm>
        </p:spPr>
        <p:txBody>
          <a:bodyPr/>
          <a:lstStyle/>
          <a:p>
            <a:r>
              <a:rPr lang="en-US" dirty="0"/>
              <a:t>Our RL baseline agent against different combinations of the previous two rule-based baseline agents:</a:t>
            </a:r>
          </a:p>
        </p:txBody>
      </p:sp>
      <p:sp>
        <p:nvSpPr>
          <p:cNvPr id="6" name="Date Placeholder 5">
            <a:extLst>
              <a:ext uri="{FF2B5EF4-FFF2-40B4-BE49-F238E27FC236}">
                <a16:creationId xmlns:a16="http://schemas.microsoft.com/office/drawing/2014/main" id="{D39E3CFF-6572-DF45-A785-C3193FD3E903}"/>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Placeholder 6">
            <a:extLst>
              <a:ext uri="{FF2B5EF4-FFF2-40B4-BE49-F238E27FC236}">
                <a16:creationId xmlns:a16="http://schemas.microsoft.com/office/drawing/2014/main" id="{426D4563-5575-3946-A698-3D5C8698873C}"/>
              </a:ext>
            </a:extLst>
          </p:cNvPr>
          <p:cNvSpPr>
            <a:spLocks noGrp="1"/>
          </p:cNvSpPr>
          <p:nvPr>
            <p:ph type="sldNum" sz="quarter" idx="4"/>
          </p:nvPr>
        </p:nvSpPr>
        <p:spPr/>
        <p:txBody>
          <a:bodyPr/>
          <a:lstStyle/>
          <a:p>
            <a:fld id="{8A7A6979-0714-4377-B894-6BE4C2D6E202}" type="slidenum">
              <a:rPr lang="en-US" smtClean="0"/>
              <a:pPr/>
              <a:t>17</a:t>
            </a:fld>
            <a:endParaRPr lang="en-US" dirty="0"/>
          </a:p>
        </p:txBody>
      </p:sp>
      <p:graphicFrame>
        <p:nvGraphicFramePr>
          <p:cNvPr id="8" name="Table 8">
            <a:extLst>
              <a:ext uri="{FF2B5EF4-FFF2-40B4-BE49-F238E27FC236}">
                <a16:creationId xmlns:a16="http://schemas.microsoft.com/office/drawing/2014/main" id="{E7483432-F604-3244-904E-ED188A0BDA9F}"/>
              </a:ext>
            </a:extLst>
          </p:cNvPr>
          <p:cNvGraphicFramePr>
            <a:graphicFrameLocks noGrp="1"/>
          </p:cNvGraphicFramePr>
          <p:nvPr>
            <p:extLst>
              <p:ext uri="{D42A27DB-BD31-4B8C-83A1-F6EECF244321}">
                <p14:modId xmlns:p14="http://schemas.microsoft.com/office/powerpoint/2010/main" val="1015077808"/>
              </p:ext>
            </p:extLst>
          </p:nvPr>
        </p:nvGraphicFramePr>
        <p:xfrm>
          <a:off x="398783" y="2723730"/>
          <a:ext cx="5462755" cy="1545368"/>
        </p:xfrm>
        <a:graphic>
          <a:graphicData uri="http://schemas.openxmlformats.org/drawingml/2006/table">
            <a:tbl>
              <a:tblPr firstRow="1" bandRow="1">
                <a:tableStyleId>{5C22544A-7EE6-4342-B048-85BDC9FD1C3A}</a:tableStyleId>
              </a:tblPr>
              <a:tblGrid>
                <a:gridCol w="1512078">
                  <a:extLst>
                    <a:ext uri="{9D8B030D-6E8A-4147-A177-3AD203B41FA5}">
                      <a16:colId xmlns:a16="http://schemas.microsoft.com/office/drawing/2014/main" val="1338782025"/>
                    </a:ext>
                  </a:extLst>
                </a:gridCol>
                <a:gridCol w="743363">
                  <a:extLst>
                    <a:ext uri="{9D8B030D-6E8A-4147-A177-3AD203B41FA5}">
                      <a16:colId xmlns:a16="http://schemas.microsoft.com/office/drawing/2014/main" val="957505653"/>
                    </a:ext>
                  </a:extLst>
                </a:gridCol>
                <a:gridCol w="946043">
                  <a:extLst>
                    <a:ext uri="{9D8B030D-6E8A-4147-A177-3AD203B41FA5}">
                      <a16:colId xmlns:a16="http://schemas.microsoft.com/office/drawing/2014/main" val="1756198779"/>
                    </a:ext>
                  </a:extLst>
                </a:gridCol>
                <a:gridCol w="1309397">
                  <a:extLst>
                    <a:ext uri="{9D8B030D-6E8A-4147-A177-3AD203B41FA5}">
                      <a16:colId xmlns:a16="http://schemas.microsoft.com/office/drawing/2014/main" val="4025066516"/>
                    </a:ext>
                  </a:extLst>
                </a:gridCol>
                <a:gridCol w="951874">
                  <a:extLst>
                    <a:ext uri="{9D8B030D-6E8A-4147-A177-3AD203B41FA5}">
                      <a16:colId xmlns:a16="http://schemas.microsoft.com/office/drawing/2014/main" val="3115584209"/>
                    </a:ext>
                  </a:extLst>
                </a:gridCol>
              </a:tblGrid>
              <a:tr h="539528">
                <a:tc rowSpan="2">
                  <a:txBody>
                    <a:bodyPr/>
                    <a:lstStyle/>
                    <a:p>
                      <a:pPr algn="ctr"/>
                      <a:r>
                        <a:rPr lang="en-US" dirty="0"/>
                        <a:t>Evaluation Setting</a:t>
                      </a:r>
                    </a:p>
                  </a:txBody>
                  <a:tcPr anchor="ctr"/>
                </a:tc>
                <a:tc gridSpan="4">
                  <a:txBody>
                    <a:bodyPr/>
                    <a:lstStyle/>
                    <a:p>
                      <a:pPr algn="ctr"/>
                      <a:r>
                        <a:rPr lang="en-US" sz="2000" dirty="0"/>
                        <a:t>Players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1646261"/>
                  </a:ext>
                </a:extLst>
              </a:tr>
              <a:tr h="275816">
                <a:tc vMerge="1">
                  <a:txBody>
                    <a:bodyPr/>
                    <a:lstStyle/>
                    <a:p>
                      <a:endParaRPr lang="en-US"/>
                    </a:p>
                  </a:txBody>
                  <a:tcPr/>
                </a:tc>
                <a:tc>
                  <a:txBody>
                    <a:bodyPr/>
                    <a:lstStyle/>
                    <a:p>
                      <a:pPr algn="ctr"/>
                      <a:r>
                        <a:rPr lang="en-US" b="1" dirty="0"/>
                        <a:t>P</a:t>
                      </a:r>
                      <a:r>
                        <a:rPr lang="en-US" b="1" baseline="-25000" dirty="0"/>
                        <a:t>1</a:t>
                      </a:r>
                      <a:endParaRPr lang="en-US" b="1" dirty="0"/>
                    </a:p>
                  </a:txBody>
                  <a:tcPr/>
                </a:tc>
                <a:tc>
                  <a:txBody>
                    <a:bodyPr/>
                    <a:lstStyle/>
                    <a:p>
                      <a:pPr algn="ctr"/>
                      <a:r>
                        <a:rPr lang="en-US" b="1" dirty="0"/>
                        <a:t>P</a:t>
                      </a:r>
                      <a:r>
                        <a:rPr lang="en-US" b="1" baseline="-25000" dirty="0"/>
                        <a:t>1</a:t>
                      </a:r>
                      <a:endParaRPr lang="en-US" b="1" dirty="0"/>
                    </a:p>
                  </a:txBody>
                  <a:tcPr/>
                </a:tc>
                <a:tc>
                  <a:txBody>
                    <a:bodyPr/>
                    <a:lstStyle/>
                    <a:p>
                      <a:pPr algn="ctr"/>
                      <a:r>
                        <a:rPr lang="en-US" b="1" dirty="0"/>
                        <a:t>RL Agent</a:t>
                      </a:r>
                    </a:p>
                  </a:txBody>
                  <a:tcPr/>
                </a:tc>
                <a:tc>
                  <a:txBody>
                    <a:bodyPr/>
                    <a:lstStyle/>
                    <a:p>
                      <a:pPr algn="ctr"/>
                      <a:r>
                        <a:rPr lang="en-US" b="1" dirty="0"/>
                        <a:t>P</a:t>
                      </a:r>
                      <a:r>
                        <a:rPr lang="en-US" b="1" baseline="-25000" dirty="0"/>
                        <a:t>1</a:t>
                      </a:r>
                      <a:endParaRPr lang="en-US" b="1" dirty="0"/>
                    </a:p>
                  </a:txBody>
                  <a:tcPr/>
                </a:tc>
                <a:extLst>
                  <a:ext uri="{0D108BD9-81ED-4DB2-BD59-A6C34878D82A}">
                    <a16:rowId xmlns:a16="http://schemas.microsoft.com/office/drawing/2014/main" val="2073799900"/>
                  </a:ext>
                </a:extLst>
              </a:tr>
              <a:tr h="386232">
                <a:tc>
                  <a:txBody>
                    <a:bodyPr/>
                    <a:lstStyle/>
                    <a:p>
                      <a:r>
                        <a:rPr lang="en-US" dirty="0"/>
                        <a:t>Win Rate per 100 games</a:t>
                      </a:r>
                    </a:p>
                  </a:txBody>
                  <a:tcPr/>
                </a:tc>
                <a:tc>
                  <a:txBody>
                    <a:bodyPr/>
                    <a:lstStyle/>
                    <a:p>
                      <a:pPr algn="ctr"/>
                      <a:r>
                        <a:rPr lang="en-US" dirty="0"/>
                        <a:t>10</a:t>
                      </a:r>
                    </a:p>
                  </a:txBody>
                  <a:tcPr anchor="ctr"/>
                </a:tc>
                <a:tc>
                  <a:txBody>
                    <a:bodyPr/>
                    <a:lstStyle/>
                    <a:p>
                      <a:pPr algn="ctr"/>
                      <a:r>
                        <a:rPr lang="en-US" dirty="0"/>
                        <a:t>7</a:t>
                      </a:r>
                    </a:p>
                  </a:txBody>
                  <a:tcPr anchor="ctr"/>
                </a:tc>
                <a:tc>
                  <a:txBody>
                    <a:bodyPr/>
                    <a:lstStyle/>
                    <a:p>
                      <a:pPr algn="ctr"/>
                      <a:r>
                        <a:rPr lang="en-US" dirty="0"/>
                        <a:t>73</a:t>
                      </a:r>
                    </a:p>
                  </a:txBody>
                  <a:tcPr anchor="ctr"/>
                </a:tc>
                <a:tc>
                  <a:txBody>
                    <a:bodyPr/>
                    <a:lstStyle/>
                    <a:p>
                      <a:pPr algn="ctr"/>
                      <a:r>
                        <a:rPr lang="en-US" dirty="0"/>
                        <a:t>10</a:t>
                      </a:r>
                    </a:p>
                  </a:txBody>
                  <a:tcPr anchor="ctr"/>
                </a:tc>
                <a:extLst>
                  <a:ext uri="{0D108BD9-81ED-4DB2-BD59-A6C34878D82A}">
                    <a16:rowId xmlns:a16="http://schemas.microsoft.com/office/drawing/2014/main" val="1490881792"/>
                  </a:ext>
                </a:extLst>
              </a:tr>
            </a:tbl>
          </a:graphicData>
        </a:graphic>
      </p:graphicFrame>
      <p:sp>
        <p:nvSpPr>
          <p:cNvPr id="9" name="TextBox 8">
            <a:extLst>
              <a:ext uri="{FF2B5EF4-FFF2-40B4-BE49-F238E27FC236}">
                <a16:creationId xmlns:a16="http://schemas.microsoft.com/office/drawing/2014/main" id="{9C8E9E18-876A-BC40-B9B8-51300D4C6DDF}"/>
              </a:ext>
            </a:extLst>
          </p:cNvPr>
          <p:cNvSpPr txBox="1"/>
          <p:nvPr/>
        </p:nvSpPr>
        <p:spPr>
          <a:xfrm>
            <a:off x="799723" y="1974624"/>
            <a:ext cx="1059255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We refer to our </a:t>
            </a:r>
            <a:r>
              <a:rPr lang="en-US" b="1" dirty="0"/>
              <a:t>simple</a:t>
            </a:r>
            <a:r>
              <a:rPr lang="en-US" dirty="0"/>
              <a:t> rule-based baseline as </a:t>
            </a:r>
            <a:r>
              <a:rPr lang="en-US" b="1" dirty="0"/>
              <a:t>P</a:t>
            </a:r>
            <a:r>
              <a:rPr lang="en-US" b="1" baseline="-25000" dirty="0"/>
              <a:t>1</a:t>
            </a:r>
            <a:r>
              <a:rPr lang="en-US" dirty="0"/>
              <a:t>, and to the </a:t>
            </a:r>
            <a:r>
              <a:rPr lang="en-US" b="1" dirty="0"/>
              <a:t>sophisticated</a:t>
            </a:r>
            <a:r>
              <a:rPr lang="en-US" dirty="0"/>
              <a:t> rule-based baseline as </a:t>
            </a:r>
            <a:r>
              <a:rPr lang="en-US" b="1" dirty="0"/>
              <a:t>P</a:t>
            </a:r>
            <a:r>
              <a:rPr lang="en-US" b="1" baseline="-25000" dirty="0"/>
              <a:t>2</a:t>
            </a:r>
            <a:endParaRPr lang="en-US" b="1" dirty="0"/>
          </a:p>
        </p:txBody>
      </p:sp>
      <p:graphicFrame>
        <p:nvGraphicFramePr>
          <p:cNvPr id="10" name="Table 8">
            <a:extLst>
              <a:ext uri="{FF2B5EF4-FFF2-40B4-BE49-F238E27FC236}">
                <a16:creationId xmlns:a16="http://schemas.microsoft.com/office/drawing/2014/main" id="{CC4242AF-A102-E245-ADEC-1F249D831363}"/>
              </a:ext>
            </a:extLst>
          </p:cNvPr>
          <p:cNvGraphicFramePr>
            <a:graphicFrameLocks noGrp="1"/>
          </p:cNvGraphicFramePr>
          <p:nvPr>
            <p:extLst>
              <p:ext uri="{D42A27DB-BD31-4B8C-83A1-F6EECF244321}">
                <p14:modId xmlns:p14="http://schemas.microsoft.com/office/powerpoint/2010/main" val="1367588116"/>
              </p:ext>
            </p:extLst>
          </p:nvPr>
        </p:nvGraphicFramePr>
        <p:xfrm>
          <a:off x="6095999" y="2723730"/>
          <a:ext cx="5462755" cy="1545368"/>
        </p:xfrm>
        <a:graphic>
          <a:graphicData uri="http://schemas.openxmlformats.org/drawingml/2006/table">
            <a:tbl>
              <a:tblPr firstRow="1" bandRow="1">
                <a:tableStyleId>{5C22544A-7EE6-4342-B048-85BDC9FD1C3A}</a:tableStyleId>
              </a:tblPr>
              <a:tblGrid>
                <a:gridCol w="1512078">
                  <a:extLst>
                    <a:ext uri="{9D8B030D-6E8A-4147-A177-3AD203B41FA5}">
                      <a16:colId xmlns:a16="http://schemas.microsoft.com/office/drawing/2014/main" val="1338782025"/>
                    </a:ext>
                  </a:extLst>
                </a:gridCol>
                <a:gridCol w="743363">
                  <a:extLst>
                    <a:ext uri="{9D8B030D-6E8A-4147-A177-3AD203B41FA5}">
                      <a16:colId xmlns:a16="http://schemas.microsoft.com/office/drawing/2014/main" val="957505653"/>
                    </a:ext>
                  </a:extLst>
                </a:gridCol>
                <a:gridCol w="946043">
                  <a:extLst>
                    <a:ext uri="{9D8B030D-6E8A-4147-A177-3AD203B41FA5}">
                      <a16:colId xmlns:a16="http://schemas.microsoft.com/office/drawing/2014/main" val="1756198779"/>
                    </a:ext>
                  </a:extLst>
                </a:gridCol>
                <a:gridCol w="1309397">
                  <a:extLst>
                    <a:ext uri="{9D8B030D-6E8A-4147-A177-3AD203B41FA5}">
                      <a16:colId xmlns:a16="http://schemas.microsoft.com/office/drawing/2014/main" val="4025066516"/>
                    </a:ext>
                  </a:extLst>
                </a:gridCol>
                <a:gridCol w="951874">
                  <a:extLst>
                    <a:ext uri="{9D8B030D-6E8A-4147-A177-3AD203B41FA5}">
                      <a16:colId xmlns:a16="http://schemas.microsoft.com/office/drawing/2014/main" val="3115584209"/>
                    </a:ext>
                  </a:extLst>
                </a:gridCol>
              </a:tblGrid>
              <a:tr h="539528">
                <a:tc rowSpan="2">
                  <a:txBody>
                    <a:bodyPr/>
                    <a:lstStyle/>
                    <a:p>
                      <a:pPr algn="ctr"/>
                      <a:r>
                        <a:rPr lang="en-US" dirty="0"/>
                        <a:t>Evaluation Setting</a:t>
                      </a:r>
                    </a:p>
                  </a:txBody>
                  <a:tcPr anchor="ctr"/>
                </a:tc>
                <a:tc gridSpan="4">
                  <a:txBody>
                    <a:bodyPr/>
                    <a:lstStyle/>
                    <a:p>
                      <a:pPr algn="ctr"/>
                      <a:r>
                        <a:rPr lang="en-US" sz="2000" dirty="0"/>
                        <a:t>Players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1646261"/>
                  </a:ext>
                </a:extLst>
              </a:tr>
              <a:tr h="275816">
                <a:tc vMerge="1">
                  <a:txBody>
                    <a:bodyPr/>
                    <a:lstStyle/>
                    <a:p>
                      <a:endParaRPr lang="en-US"/>
                    </a:p>
                  </a:txBody>
                  <a:tcPr/>
                </a:tc>
                <a:tc>
                  <a:txBody>
                    <a:bodyPr/>
                    <a:lstStyle/>
                    <a:p>
                      <a:pPr algn="ctr"/>
                      <a:r>
                        <a:rPr lang="en-US" b="1" dirty="0"/>
                        <a:t>P</a:t>
                      </a:r>
                      <a:r>
                        <a:rPr lang="en-US" b="1" baseline="-25000" dirty="0"/>
                        <a:t>1</a:t>
                      </a:r>
                      <a:endParaRPr lang="en-US" b="1" dirty="0"/>
                    </a:p>
                  </a:txBody>
                  <a:tcPr/>
                </a:tc>
                <a:tc>
                  <a:txBody>
                    <a:bodyPr/>
                    <a:lstStyle/>
                    <a:p>
                      <a:pPr algn="ctr"/>
                      <a:r>
                        <a:rPr lang="en-US" b="1" dirty="0"/>
                        <a:t>P</a:t>
                      </a:r>
                      <a:r>
                        <a:rPr lang="en-US" b="1" baseline="-25000" dirty="0"/>
                        <a:t>2</a:t>
                      </a:r>
                      <a:endParaRPr lang="en-US" b="1" dirty="0"/>
                    </a:p>
                  </a:txBody>
                  <a:tcPr/>
                </a:tc>
                <a:tc>
                  <a:txBody>
                    <a:bodyPr/>
                    <a:lstStyle/>
                    <a:p>
                      <a:pPr algn="ctr"/>
                      <a:r>
                        <a:rPr lang="en-US" b="1" dirty="0"/>
                        <a:t>RL Agent</a:t>
                      </a:r>
                    </a:p>
                  </a:txBody>
                  <a:tcPr/>
                </a:tc>
                <a:tc>
                  <a:txBody>
                    <a:bodyPr/>
                    <a:lstStyle/>
                    <a:p>
                      <a:pPr algn="ctr"/>
                      <a:r>
                        <a:rPr lang="en-US" b="1" dirty="0"/>
                        <a:t>P</a:t>
                      </a:r>
                      <a:r>
                        <a:rPr lang="en-US" b="1" baseline="-25000" dirty="0"/>
                        <a:t>2</a:t>
                      </a:r>
                      <a:endParaRPr lang="en-US" b="1" dirty="0"/>
                    </a:p>
                  </a:txBody>
                  <a:tcPr/>
                </a:tc>
                <a:extLst>
                  <a:ext uri="{0D108BD9-81ED-4DB2-BD59-A6C34878D82A}">
                    <a16:rowId xmlns:a16="http://schemas.microsoft.com/office/drawing/2014/main" val="2073799900"/>
                  </a:ext>
                </a:extLst>
              </a:tr>
              <a:tr h="386232">
                <a:tc>
                  <a:txBody>
                    <a:bodyPr/>
                    <a:lstStyle/>
                    <a:p>
                      <a:r>
                        <a:rPr lang="en-US" dirty="0"/>
                        <a:t>Win Rate per 100 games</a:t>
                      </a:r>
                    </a:p>
                  </a:txBody>
                  <a:tcPr/>
                </a:tc>
                <a:tc>
                  <a:txBody>
                    <a:bodyPr/>
                    <a:lstStyle/>
                    <a:p>
                      <a:pPr algn="ctr"/>
                      <a:r>
                        <a:rPr lang="en-US" dirty="0"/>
                        <a:t>10</a:t>
                      </a:r>
                    </a:p>
                  </a:txBody>
                  <a:tcPr anchor="ctr"/>
                </a:tc>
                <a:tc>
                  <a:txBody>
                    <a:bodyPr/>
                    <a:lstStyle/>
                    <a:p>
                      <a:pPr algn="ctr"/>
                      <a:r>
                        <a:rPr lang="en-US" dirty="0"/>
                        <a:t>22</a:t>
                      </a:r>
                    </a:p>
                  </a:txBody>
                  <a:tcPr anchor="ctr"/>
                </a:tc>
                <a:tc>
                  <a:txBody>
                    <a:bodyPr/>
                    <a:lstStyle/>
                    <a:p>
                      <a:pPr algn="ctr"/>
                      <a:r>
                        <a:rPr lang="en-US" dirty="0"/>
                        <a:t>45</a:t>
                      </a:r>
                    </a:p>
                  </a:txBody>
                  <a:tcPr anchor="ctr"/>
                </a:tc>
                <a:tc>
                  <a:txBody>
                    <a:bodyPr/>
                    <a:lstStyle/>
                    <a:p>
                      <a:pPr algn="ctr"/>
                      <a:r>
                        <a:rPr lang="en-US" dirty="0"/>
                        <a:t>23</a:t>
                      </a:r>
                    </a:p>
                  </a:txBody>
                  <a:tcPr anchor="ctr"/>
                </a:tc>
                <a:extLst>
                  <a:ext uri="{0D108BD9-81ED-4DB2-BD59-A6C34878D82A}">
                    <a16:rowId xmlns:a16="http://schemas.microsoft.com/office/drawing/2014/main" val="1490881792"/>
                  </a:ext>
                </a:extLst>
              </a:tr>
            </a:tbl>
          </a:graphicData>
        </a:graphic>
      </p:graphicFrame>
      <p:graphicFrame>
        <p:nvGraphicFramePr>
          <p:cNvPr id="11" name="Table 8">
            <a:extLst>
              <a:ext uri="{FF2B5EF4-FFF2-40B4-BE49-F238E27FC236}">
                <a16:creationId xmlns:a16="http://schemas.microsoft.com/office/drawing/2014/main" id="{EEB34EA6-B789-3745-8450-7B3FB98E7205}"/>
              </a:ext>
            </a:extLst>
          </p:cNvPr>
          <p:cNvGraphicFramePr>
            <a:graphicFrameLocks noGrp="1"/>
          </p:cNvGraphicFramePr>
          <p:nvPr>
            <p:extLst>
              <p:ext uri="{D42A27DB-BD31-4B8C-83A1-F6EECF244321}">
                <p14:modId xmlns:p14="http://schemas.microsoft.com/office/powerpoint/2010/main" val="3342774841"/>
              </p:ext>
            </p:extLst>
          </p:nvPr>
        </p:nvGraphicFramePr>
        <p:xfrm>
          <a:off x="3364622" y="4740150"/>
          <a:ext cx="5462755" cy="1545368"/>
        </p:xfrm>
        <a:graphic>
          <a:graphicData uri="http://schemas.openxmlformats.org/drawingml/2006/table">
            <a:tbl>
              <a:tblPr firstRow="1" bandRow="1">
                <a:tableStyleId>{5C22544A-7EE6-4342-B048-85BDC9FD1C3A}</a:tableStyleId>
              </a:tblPr>
              <a:tblGrid>
                <a:gridCol w="1512078">
                  <a:extLst>
                    <a:ext uri="{9D8B030D-6E8A-4147-A177-3AD203B41FA5}">
                      <a16:colId xmlns:a16="http://schemas.microsoft.com/office/drawing/2014/main" val="1338782025"/>
                    </a:ext>
                  </a:extLst>
                </a:gridCol>
                <a:gridCol w="743363">
                  <a:extLst>
                    <a:ext uri="{9D8B030D-6E8A-4147-A177-3AD203B41FA5}">
                      <a16:colId xmlns:a16="http://schemas.microsoft.com/office/drawing/2014/main" val="957505653"/>
                    </a:ext>
                  </a:extLst>
                </a:gridCol>
                <a:gridCol w="946043">
                  <a:extLst>
                    <a:ext uri="{9D8B030D-6E8A-4147-A177-3AD203B41FA5}">
                      <a16:colId xmlns:a16="http://schemas.microsoft.com/office/drawing/2014/main" val="1756198779"/>
                    </a:ext>
                  </a:extLst>
                </a:gridCol>
                <a:gridCol w="1309397">
                  <a:extLst>
                    <a:ext uri="{9D8B030D-6E8A-4147-A177-3AD203B41FA5}">
                      <a16:colId xmlns:a16="http://schemas.microsoft.com/office/drawing/2014/main" val="4025066516"/>
                    </a:ext>
                  </a:extLst>
                </a:gridCol>
                <a:gridCol w="951874">
                  <a:extLst>
                    <a:ext uri="{9D8B030D-6E8A-4147-A177-3AD203B41FA5}">
                      <a16:colId xmlns:a16="http://schemas.microsoft.com/office/drawing/2014/main" val="3115584209"/>
                    </a:ext>
                  </a:extLst>
                </a:gridCol>
              </a:tblGrid>
              <a:tr h="539528">
                <a:tc rowSpan="2">
                  <a:txBody>
                    <a:bodyPr/>
                    <a:lstStyle/>
                    <a:p>
                      <a:pPr algn="ctr"/>
                      <a:r>
                        <a:rPr lang="en-US" dirty="0"/>
                        <a:t>Evaluation Setting</a:t>
                      </a:r>
                    </a:p>
                  </a:txBody>
                  <a:tcPr anchor="ctr"/>
                </a:tc>
                <a:tc gridSpan="4">
                  <a:txBody>
                    <a:bodyPr/>
                    <a:lstStyle/>
                    <a:p>
                      <a:pPr algn="ctr"/>
                      <a:r>
                        <a:rPr lang="en-US" sz="2000" dirty="0"/>
                        <a:t>Players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31646261"/>
                  </a:ext>
                </a:extLst>
              </a:tr>
              <a:tr h="275816">
                <a:tc vMerge="1">
                  <a:txBody>
                    <a:bodyPr/>
                    <a:lstStyle/>
                    <a:p>
                      <a:endParaRPr lang="en-US"/>
                    </a:p>
                  </a:txBody>
                  <a:tcPr/>
                </a:tc>
                <a:tc>
                  <a:txBody>
                    <a:bodyPr/>
                    <a:lstStyle/>
                    <a:p>
                      <a:pPr algn="ctr"/>
                      <a:r>
                        <a:rPr lang="en-US" b="1" dirty="0"/>
                        <a:t>P</a:t>
                      </a:r>
                      <a:r>
                        <a:rPr lang="en-US" b="1" baseline="-25000" dirty="0"/>
                        <a:t>2</a:t>
                      </a:r>
                      <a:endParaRPr lang="en-US" b="1" dirty="0"/>
                    </a:p>
                  </a:txBody>
                  <a:tcPr/>
                </a:tc>
                <a:tc>
                  <a:txBody>
                    <a:bodyPr/>
                    <a:lstStyle/>
                    <a:p>
                      <a:pPr algn="ctr"/>
                      <a:r>
                        <a:rPr lang="en-US" b="1" dirty="0"/>
                        <a:t>P</a:t>
                      </a:r>
                      <a:r>
                        <a:rPr lang="en-US" b="1" baseline="-25000" dirty="0"/>
                        <a:t>2</a:t>
                      </a:r>
                      <a:endParaRPr lang="en-US" b="1" dirty="0"/>
                    </a:p>
                  </a:txBody>
                  <a:tcPr/>
                </a:tc>
                <a:tc>
                  <a:txBody>
                    <a:bodyPr/>
                    <a:lstStyle/>
                    <a:p>
                      <a:pPr algn="ctr"/>
                      <a:r>
                        <a:rPr lang="en-US" b="1" dirty="0"/>
                        <a:t>RL Agent</a:t>
                      </a:r>
                    </a:p>
                  </a:txBody>
                  <a:tcPr/>
                </a:tc>
                <a:tc>
                  <a:txBody>
                    <a:bodyPr/>
                    <a:lstStyle/>
                    <a:p>
                      <a:pPr algn="ctr"/>
                      <a:r>
                        <a:rPr lang="en-US" b="1" dirty="0"/>
                        <a:t>P</a:t>
                      </a:r>
                      <a:r>
                        <a:rPr lang="en-US" b="1" baseline="-25000" dirty="0"/>
                        <a:t>2</a:t>
                      </a:r>
                      <a:endParaRPr lang="en-US" b="1" dirty="0"/>
                    </a:p>
                  </a:txBody>
                  <a:tcPr/>
                </a:tc>
                <a:extLst>
                  <a:ext uri="{0D108BD9-81ED-4DB2-BD59-A6C34878D82A}">
                    <a16:rowId xmlns:a16="http://schemas.microsoft.com/office/drawing/2014/main" val="2073799900"/>
                  </a:ext>
                </a:extLst>
              </a:tr>
              <a:tr h="386232">
                <a:tc>
                  <a:txBody>
                    <a:bodyPr/>
                    <a:lstStyle/>
                    <a:p>
                      <a:r>
                        <a:rPr lang="en-US" dirty="0"/>
                        <a:t>Win Rate per 100 games</a:t>
                      </a:r>
                    </a:p>
                  </a:txBody>
                  <a:tcPr/>
                </a:tc>
                <a:tc>
                  <a:txBody>
                    <a:bodyPr/>
                    <a:lstStyle/>
                    <a:p>
                      <a:pPr algn="ctr"/>
                      <a:r>
                        <a:rPr lang="en-US" dirty="0"/>
                        <a:t>20</a:t>
                      </a:r>
                    </a:p>
                  </a:txBody>
                  <a:tcPr anchor="ctr"/>
                </a:tc>
                <a:tc>
                  <a:txBody>
                    <a:bodyPr/>
                    <a:lstStyle/>
                    <a:p>
                      <a:pPr algn="ctr"/>
                      <a:r>
                        <a:rPr lang="en-US" dirty="0"/>
                        <a:t>20</a:t>
                      </a:r>
                    </a:p>
                  </a:txBody>
                  <a:tcPr anchor="ctr"/>
                </a:tc>
                <a:tc>
                  <a:txBody>
                    <a:bodyPr/>
                    <a:lstStyle/>
                    <a:p>
                      <a:pPr algn="ctr"/>
                      <a:r>
                        <a:rPr lang="en-US" dirty="0"/>
                        <a:t>41</a:t>
                      </a:r>
                    </a:p>
                  </a:txBody>
                  <a:tcPr anchor="ctr"/>
                </a:tc>
                <a:tc>
                  <a:txBody>
                    <a:bodyPr/>
                    <a:lstStyle/>
                    <a:p>
                      <a:pPr algn="ctr"/>
                      <a:r>
                        <a:rPr lang="en-US" dirty="0"/>
                        <a:t>19</a:t>
                      </a:r>
                    </a:p>
                  </a:txBody>
                  <a:tcPr anchor="ctr"/>
                </a:tc>
                <a:extLst>
                  <a:ext uri="{0D108BD9-81ED-4DB2-BD59-A6C34878D82A}">
                    <a16:rowId xmlns:a16="http://schemas.microsoft.com/office/drawing/2014/main" val="1490881792"/>
                  </a:ext>
                </a:extLst>
              </a:tr>
            </a:tbl>
          </a:graphicData>
        </a:graphic>
      </p:graphicFrame>
    </p:spTree>
    <p:extLst>
      <p:ext uri="{BB962C8B-B14F-4D97-AF65-F5344CB8AC3E}">
        <p14:creationId xmlns:p14="http://schemas.microsoft.com/office/powerpoint/2010/main" val="72216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5E4A-6B82-3D46-9A31-625668368695}"/>
              </a:ext>
            </a:extLst>
          </p:cNvPr>
          <p:cNvSpPr>
            <a:spLocks noGrp="1"/>
          </p:cNvSpPr>
          <p:nvPr>
            <p:ph type="ctrTitle"/>
          </p:nvPr>
        </p:nvSpPr>
        <p:spPr>
          <a:xfrm>
            <a:off x="902474" y="0"/>
            <a:ext cx="9234309" cy="897169"/>
          </a:xfrm>
        </p:spPr>
        <p:txBody>
          <a:bodyPr/>
          <a:lstStyle/>
          <a:p>
            <a:r>
              <a:rPr lang="en-US" dirty="0"/>
              <a:t>SAIL‐ON Novelty Hierarchy  Segmentation for Monopoly Domain</a:t>
            </a:r>
            <a:br>
              <a:rPr lang="en-US" dirty="0"/>
            </a:br>
            <a:r>
              <a:rPr lang="en-US" sz="2800" dirty="0"/>
              <a:t>Objects and Agents</a:t>
            </a:r>
            <a:endParaRPr lang="en-US" dirty="0"/>
          </a:p>
        </p:txBody>
      </p:sp>
      <p:sp>
        <p:nvSpPr>
          <p:cNvPr id="5" name="Date Placeholder 4">
            <a:extLst>
              <a:ext uri="{FF2B5EF4-FFF2-40B4-BE49-F238E27FC236}">
                <a16:creationId xmlns:a16="http://schemas.microsoft.com/office/drawing/2014/main" id="{FE354DCC-B044-D94C-9E5B-C6914A549BFA}"/>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Placeholder 5">
            <a:extLst>
              <a:ext uri="{FF2B5EF4-FFF2-40B4-BE49-F238E27FC236}">
                <a16:creationId xmlns:a16="http://schemas.microsoft.com/office/drawing/2014/main" id="{FC979A93-9407-5F49-889D-F9F01898EFFA}"/>
              </a:ext>
            </a:extLst>
          </p:cNvPr>
          <p:cNvSpPr>
            <a:spLocks noGrp="1"/>
          </p:cNvSpPr>
          <p:nvPr>
            <p:ph type="sldNum" sz="quarter" idx="4"/>
          </p:nvPr>
        </p:nvSpPr>
        <p:spPr/>
        <p:txBody>
          <a:bodyPr/>
          <a:lstStyle/>
          <a:p>
            <a:fld id="{8A7A6979-0714-4377-B894-6BE4C2D6E202}" type="slidenum">
              <a:rPr lang="en-US" smtClean="0"/>
              <a:pPr/>
              <a:t>18</a:t>
            </a:fld>
            <a:endParaRPr lang="en-US" dirty="0"/>
          </a:p>
        </p:txBody>
      </p:sp>
      <p:graphicFrame>
        <p:nvGraphicFramePr>
          <p:cNvPr id="9" name="Table 7">
            <a:extLst>
              <a:ext uri="{FF2B5EF4-FFF2-40B4-BE49-F238E27FC236}">
                <a16:creationId xmlns:a16="http://schemas.microsoft.com/office/drawing/2014/main" id="{2E4CCC1C-E958-5449-8F3C-C73FD7CAFDD5}"/>
              </a:ext>
            </a:extLst>
          </p:cNvPr>
          <p:cNvGraphicFramePr>
            <a:graphicFrameLocks noGrp="1"/>
          </p:cNvGraphicFramePr>
          <p:nvPr/>
        </p:nvGraphicFramePr>
        <p:xfrm>
          <a:off x="725714" y="1116703"/>
          <a:ext cx="10389589" cy="4570600"/>
        </p:xfrm>
        <a:graphic>
          <a:graphicData uri="http://schemas.openxmlformats.org/drawingml/2006/table">
            <a:tbl>
              <a:tblPr firstRow="1" bandRow="1">
                <a:tableStyleId>{5C22544A-7EE6-4342-B048-85BDC9FD1C3A}</a:tableStyleId>
              </a:tblPr>
              <a:tblGrid>
                <a:gridCol w="1625724">
                  <a:extLst>
                    <a:ext uri="{9D8B030D-6E8A-4147-A177-3AD203B41FA5}">
                      <a16:colId xmlns:a16="http://schemas.microsoft.com/office/drawing/2014/main" val="4156812765"/>
                    </a:ext>
                  </a:extLst>
                </a:gridCol>
                <a:gridCol w="2162757">
                  <a:extLst>
                    <a:ext uri="{9D8B030D-6E8A-4147-A177-3AD203B41FA5}">
                      <a16:colId xmlns:a16="http://schemas.microsoft.com/office/drawing/2014/main" val="2659215788"/>
                    </a:ext>
                  </a:extLst>
                </a:gridCol>
                <a:gridCol w="2275596">
                  <a:extLst>
                    <a:ext uri="{9D8B030D-6E8A-4147-A177-3AD203B41FA5}">
                      <a16:colId xmlns:a16="http://schemas.microsoft.com/office/drawing/2014/main" val="1215723980"/>
                    </a:ext>
                  </a:extLst>
                </a:gridCol>
                <a:gridCol w="2162756">
                  <a:extLst>
                    <a:ext uri="{9D8B030D-6E8A-4147-A177-3AD203B41FA5}">
                      <a16:colId xmlns:a16="http://schemas.microsoft.com/office/drawing/2014/main" val="891984056"/>
                    </a:ext>
                  </a:extLst>
                </a:gridCol>
                <a:gridCol w="2162756">
                  <a:extLst>
                    <a:ext uri="{9D8B030D-6E8A-4147-A177-3AD203B41FA5}">
                      <a16:colId xmlns:a16="http://schemas.microsoft.com/office/drawing/2014/main" val="3681166171"/>
                    </a:ext>
                  </a:extLst>
                </a:gridCol>
              </a:tblGrid>
              <a:tr h="411175">
                <a:tc>
                  <a:txBody>
                    <a:bodyPr/>
                    <a:lstStyle/>
                    <a:p>
                      <a:r>
                        <a:rPr lang="en-US" sz="1050"/>
                        <a:t>‘Level’</a:t>
                      </a:r>
                    </a:p>
                  </a:txBody>
                  <a:tcPr/>
                </a:tc>
                <a:tc>
                  <a:txBody>
                    <a:bodyPr/>
                    <a:lstStyle/>
                    <a:p>
                      <a:r>
                        <a:rPr lang="en-US" sz="1050"/>
                        <a:t>Easy</a:t>
                      </a:r>
                    </a:p>
                  </a:txBody>
                  <a:tcPr/>
                </a:tc>
                <a:tc>
                  <a:txBody>
                    <a:bodyPr/>
                    <a:lstStyle/>
                    <a:p>
                      <a:r>
                        <a:rPr lang="en-US" sz="1050"/>
                        <a:t>Medium</a:t>
                      </a:r>
                    </a:p>
                  </a:txBody>
                  <a:tcPr/>
                </a:tc>
                <a:tc>
                  <a:txBody>
                    <a:bodyPr/>
                    <a:lstStyle/>
                    <a:p>
                      <a:r>
                        <a:rPr lang="en-US" sz="1050"/>
                        <a:t>Hard</a:t>
                      </a:r>
                    </a:p>
                  </a:txBody>
                  <a:tcPr/>
                </a:tc>
                <a:tc>
                  <a:txBody>
                    <a:bodyPr/>
                    <a:lstStyle/>
                    <a:p>
                      <a:r>
                        <a:rPr lang="en-US" sz="1050"/>
                        <a:t>Explanation</a:t>
                      </a:r>
                    </a:p>
                  </a:txBody>
                  <a:tcPr/>
                </a:tc>
                <a:extLst>
                  <a:ext uri="{0D108BD9-81ED-4DB2-BD59-A6C34878D82A}">
                    <a16:rowId xmlns:a16="http://schemas.microsoft.com/office/drawing/2014/main" val="1272452157"/>
                  </a:ext>
                </a:extLst>
              </a:tr>
              <a:tr h="411175">
                <a:tc>
                  <a:txBody>
                    <a:bodyPr/>
                    <a:lstStyle/>
                    <a:p>
                      <a:r>
                        <a:rPr lang="en-US" sz="1050"/>
                        <a:t>Objects</a:t>
                      </a:r>
                    </a:p>
                  </a:txBody>
                  <a:tcPr/>
                </a:tc>
                <a:tc>
                  <a:txBody>
                    <a:bodyPr/>
                    <a:lstStyle/>
                    <a:p>
                      <a:pPr marL="0" marR="0">
                        <a:lnSpc>
                          <a:spcPct val="115000"/>
                        </a:lnSpc>
                        <a:spcBef>
                          <a:spcPts val="0"/>
                        </a:spcBef>
                        <a:spcAft>
                          <a:spcPts val="0"/>
                        </a:spcAft>
                      </a:pPr>
                      <a:r>
                        <a:rPr lang="en-US" sz="1050">
                          <a:effectLst/>
                          <a:latin typeface="Arial" panose="020B0604020202020204" pitchFamily="34" charset="0"/>
                          <a:ea typeface="Arial" panose="020B0604020202020204" pitchFamily="34" charset="0"/>
                        </a:rPr>
                        <a:t>New Action Card - Forces player to take an action</a:t>
                      </a:r>
                    </a:p>
                  </a:txBody>
                  <a:tcPr marL="63500" marR="63500" marT="63500" marB="63500"/>
                </a:tc>
                <a:tc>
                  <a:txBody>
                    <a:bodyPr/>
                    <a:lstStyle/>
                    <a:p>
                      <a:pPr marL="0" marR="0">
                        <a:lnSpc>
                          <a:spcPct val="115000"/>
                        </a:lnSpc>
                        <a:spcBef>
                          <a:spcPts val="0"/>
                        </a:spcBef>
                        <a:spcAft>
                          <a:spcPts val="0"/>
                        </a:spcAft>
                      </a:pPr>
                      <a:r>
                        <a:rPr lang="en-US" sz="1050" dirty="0">
                          <a:effectLst/>
                          <a:latin typeface="Arial" panose="020B0604020202020204" pitchFamily="34" charset="0"/>
                          <a:ea typeface="Arial" panose="020B0604020202020204" pitchFamily="34" charset="0"/>
                        </a:rPr>
                        <a:t>New Card that can be used by the player later (i.e., to avoid paying rent)</a:t>
                      </a:r>
                    </a:p>
                  </a:txBody>
                  <a:tcPr marL="63500" marR="63500" marT="63500" marB="63500"/>
                </a:tc>
                <a:tc>
                  <a:txBody>
                    <a:bodyPr/>
                    <a:lstStyle/>
                    <a:p>
                      <a:pPr marL="0" marR="0">
                        <a:lnSpc>
                          <a:spcPct val="115000"/>
                        </a:lnSpc>
                        <a:spcBef>
                          <a:spcPts val="0"/>
                        </a:spcBef>
                        <a:spcAft>
                          <a:spcPts val="0"/>
                        </a:spcAft>
                      </a:pPr>
                      <a:r>
                        <a:rPr lang="en-US" sz="1050">
                          <a:effectLst/>
                          <a:latin typeface="Arial" panose="020B0604020202020204" pitchFamily="34" charset="0"/>
                          <a:ea typeface="Arial" panose="020B0604020202020204" pitchFamily="34" charset="0"/>
                        </a:rPr>
                        <a:t>New Card with multiple choices and the agent needs to decide when and which one to use</a:t>
                      </a:r>
                    </a:p>
                  </a:txBody>
                  <a:tcPr marL="63500" marR="63500" marT="63500" marB="63500"/>
                </a:tc>
                <a:tc>
                  <a:txBody>
                    <a:bodyPr/>
                    <a:lstStyle/>
                    <a:p>
                      <a:r>
                        <a:rPr lang="en-US" sz="1050" kern="1200" dirty="0">
                          <a:solidFill>
                            <a:schemeClr val="dk1"/>
                          </a:solidFill>
                          <a:effectLst/>
                          <a:latin typeface="+mn-lt"/>
                          <a:ea typeface="+mn-ea"/>
                          <a:cs typeface="+mn-cs"/>
                        </a:rPr>
                        <a:t>- Same but in different level (different types of same object)</a:t>
                      </a:r>
                    </a:p>
                    <a:p>
                      <a:r>
                        <a:rPr lang="en-US" sz="1050" kern="1200" dirty="0">
                          <a:solidFill>
                            <a:schemeClr val="dk1"/>
                          </a:solidFill>
                          <a:effectLst/>
                          <a:latin typeface="+mn-lt"/>
                          <a:ea typeface="+mn-ea"/>
                          <a:cs typeface="+mn-cs"/>
                        </a:rPr>
                        <a:t>- change in object, but as a result agent must adapt to this change</a:t>
                      </a:r>
                    </a:p>
                    <a:p>
                      <a:r>
                        <a:rPr lang="en-US" sz="1050" kern="1200" dirty="0">
                          <a:solidFill>
                            <a:schemeClr val="dk1"/>
                          </a:solidFill>
                          <a:effectLst/>
                          <a:latin typeface="+mn-lt"/>
                          <a:ea typeface="+mn-ea"/>
                          <a:cs typeface="+mn-cs"/>
                        </a:rPr>
                        <a:t>- the harder for agent to adapt, the harder the task</a:t>
                      </a:r>
                      <a:r>
                        <a:rPr lang="en-US" sz="1050" dirty="0">
                          <a:effectLst/>
                        </a:rPr>
                        <a:t> </a:t>
                      </a:r>
                      <a:endParaRPr lang="en-US" sz="105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977963054"/>
                  </a:ext>
                </a:extLst>
              </a:tr>
              <a:tr h="709700">
                <a:tc>
                  <a:txBody>
                    <a:bodyPr/>
                    <a:lstStyle/>
                    <a:p>
                      <a:r>
                        <a:rPr lang="en-US" sz="1050" dirty="0"/>
                        <a:t>Attribute of Objects</a:t>
                      </a:r>
                    </a:p>
                  </a:txBody>
                  <a:tcPr/>
                </a:tc>
                <a:tc>
                  <a:txBody>
                    <a:bodyPr/>
                    <a:lstStyle/>
                    <a:p>
                      <a:pPr marL="0" marR="0">
                        <a:lnSpc>
                          <a:spcPct val="115000"/>
                        </a:lnSpc>
                        <a:spcBef>
                          <a:spcPts val="0"/>
                        </a:spcBef>
                        <a:spcAft>
                          <a:spcPts val="0"/>
                        </a:spcAft>
                      </a:pPr>
                      <a:r>
                        <a:rPr lang="en-US" sz="1050" u="sng">
                          <a:effectLst/>
                          <a:latin typeface="Arial" panose="020B0604020202020204" pitchFamily="34" charset="0"/>
                          <a:ea typeface="Arial" panose="020B0604020202020204" pitchFamily="34" charset="0"/>
                        </a:rPr>
                        <a:t>Object: Dice</a:t>
                      </a:r>
                      <a:endParaRPr lang="en-US" sz="105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50">
                          <a:effectLst/>
                          <a:latin typeface="Arial" panose="020B0604020202020204" pitchFamily="34" charset="0"/>
                          <a:ea typeface="Arial" panose="020B0604020202020204" pitchFamily="34" charset="0"/>
                        </a:rPr>
                        <a:t>Dice Change from 6 to 4 (Observing)</a:t>
                      </a:r>
                    </a:p>
                  </a:txBody>
                  <a:tcPr marL="63500" marR="63500" marT="63500" marB="63500"/>
                </a:tc>
                <a:tc>
                  <a:txBody>
                    <a:bodyPr/>
                    <a:lstStyle/>
                    <a:p>
                      <a:pPr marL="0" marR="0">
                        <a:lnSpc>
                          <a:spcPct val="115000"/>
                        </a:lnSpc>
                        <a:spcBef>
                          <a:spcPts val="0"/>
                        </a:spcBef>
                        <a:spcAft>
                          <a:spcPts val="0"/>
                        </a:spcAft>
                      </a:pPr>
                      <a:r>
                        <a:rPr lang="en-US" sz="1050" u="sng" dirty="0">
                          <a:effectLst/>
                          <a:latin typeface="Arial" panose="020B0604020202020204" pitchFamily="34" charset="0"/>
                          <a:ea typeface="Arial" panose="020B0604020202020204" pitchFamily="34" charset="0"/>
                        </a:rPr>
                        <a:t>Object: Property</a:t>
                      </a:r>
                      <a:endParaRPr lang="en-US" sz="105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50" dirty="0">
                          <a:effectLst/>
                          <a:latin typeface="Arial" panose="020B0604020202020204" pitchFamily="34" charset="0"/>
                          <a:ea typeface="Arial" panose="020B0604020202020204" pitchFamily="34" charset="0"/>
                        </a:rPr>
                        <a:t>Property Price (somebody must bid to detect change) </a:t>
                      </a:r>
                    </a:p>
                  </a:txBody>
                  <a:tcPr marL="63500" marR="63500" marT="63500" marB="63500"/>
                </a:tc>
                <a:tc>
                  <a:txBody>
                    <a:bodyPr/>
                    <a:lstStyle/>
                    <a:p>
                      <a:pPr marL="0" marR="0">
                        <a:lnSpc>
                          <a:spcPct val="115000"/>
                        </a:lnSpc>
                        <a:spcBef>
                          <a:spcPts val="0"/>
                        </a:spcBef>
                        <a:spcAft>
                          <a:spcPts val="0"/>
                        </a:spcAft>
                      </a:pPr>
                      <a:r>
                        <a:rPr lang="en-US" sz="1050" u="sng" dirty="0">
                          <a:effectLst/>
                          <a:latin typeface="Arial" panose="020B0604020202020204" pitchFamily="34" charset="0"/>
                          <a:ea typeface="Arial" panose="020B0604020202020204" pitchFamily="34" charset="0"/>
                        </a:rPr>
                        <a:t>Object: Building</a:t>
                      </a:r>
                      <a:endParaRPr lang="en-US" sz="105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50" dirty="0">
                          <a:effectLst/>
                          <a:latin typeface="Arial" panose="020B0604020202020204" pitchFamily="34" charset="0"/>
                          <a:ea typeface="Arial" panose="020B0604020202020204" pitchFamily="34" charset="0"/>
                        </a:rPr>
                        <a:t>Number of floors (an individual property)</a:t>
                      </a:r>
                    </a:p>
                  </a:txBody>
                  <a:tcPr marL="63500" marR="63500" marT="63500" marB="63500"/>
                </a:tc>
                <a:tc>
                  <a:txBody>
                    <a:bodyPr/>
                    <a:lstStyle/>
                    <a:p>
                      <a:pPr marL="0" marR="0">
                        <a:lnSpc>
                          <a:spcPct val="115000"/>
                        </a:lnSpc>
                        <a:spcBef>
                          <a:spcPts val="0"/>
                        </a:spcBef>
                        <a:spcAft>
                          <a:spcPts val="0"/>
                        </a:spcAft>
                      </a:pPr>
                      <a:r>
                        <a:rPr lang="en-US" sz="1050">
                          <a:effectLst/>
                          <a:latin typeface="Arial" panose="020B0604020202020204" pitchFamily="34" charset="0"/>
                          <a:ea typeface="Arial" panose="020B0604020202020204" pitchFamily="34" charset="0"/>
                        </a:rPr>
                        <a:t>Observation level</a:t>
                      </a:r>
                    </a:p>
                  </a:txBody>
                  <a:tcPr marL="63500" marR="63500" marT="63500" marB="63500"/>
                </a:tc>
                <a:extLst>
                  <a:ext uri="{0D108BD9-81ED-4DB2-BD59-A6C34878D82A}">
                    <a16:rowId xmlns:a16="http://schemas.microsoft.com/office/drawing/2014/main" val="1548925804"/>
                  </a:ext>
                </a:extLst>
              </a:tr>
              <a:tr h="411175">
                <a:tc>
                  <a:txBody>
                    <a:bodyPr/>
                    <a:lstStyle/>
                    <a:p>
                      <a:r>
                        <a:rPr lang="en-US" sz="1050"/>
                        <a:t>Agents</a:t>
                      </a:r>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Agents with Blind bidding - not able to see other players bids </a:t>
                      </a: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(just bids, other things in environment is still observable)</a:t>
                      </a: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 </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Partially observable environment  </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Not observable unless agent’s turn </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For each agent, other agent is part of environment</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Agent with different Visibility of Aspects of Environment </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New kind of agent during testing time</a:t>
                      </a:r>
                    </a:p>
                  </a:txBody>
                  <a:tcPr marL="63500" marR="63500" marT="63500" marB="63500"/>
                </a:tc>
                <a:extLst>
                  <a:ext uri="{0D108BD9-81ED-4DB2-BD59-A6C34878D82A}">
                    <a16:rowId xmlns:a16="http://schemas.microsoft.com/office/drawing/2014/main" val="4103996814"/>
                  </a:ext>
                </a:extLst>
              </a:tr>
              <a:tr h="709700">
                <a:tc>
                  <a:txBody>
                    <a:bodyPr/>
                    <a:lstStyle/>
                    <a:p>
                      <a:r>
                        <a:rPr lang="en-US" sz="1050"/>
                        <a:t>Attribute of Agents</a:t>
                      </a:r>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Higher Degree of visibility (Different attributes of </a:t>
                      </a: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State space)</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Moderate degree of visibility</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Lower degree of visibility</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Visibility of Aspects of Environment</a:t>
                      </a: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(Inter-connected with 2)</a:t>
                      </a:r>
                    </a:p>
                  </a:txBody>
                  <a:tcPr marL="63500" marR="63500" marT="63500" marB="63500"/>
                </a:tc>
                <a:extLst>
                  <a:ext uri="{0D108BD9-81ED-4DB2-BD59-A6C34878D82A}">
                    <a16:rowId xmlns:a16="http://schemas.microsoft.com/office/drawing/2014/main" val="1682489611"/>
                  </a:ext>
                </a:extLst>
              </a:tr>
            </a:tbl>
          </a:graphicData>
        </a:graphic>
      </p:graphicFrame>
    </p:spTree>
    <p:extLst>
      <p:ext uri="{BB962C8B-B14F-4D97-AF65-F5344CB8AC3E}">
        <p14:creationId xmlns:p14="http://schemas.microsoft.com/office/powerpoint/2010/main" val="39622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FFCB-DB47-BB42-B7CD-32AA01BB89C7}"/>
              </a:ext>
            </a:extLst>
          </p:cNvPr>
          <p:cNvSpPr>
            <a:spLocks noGrp="1"/>
          </p:cNvSpPr>
          <p:nvPr>
            <p:ph type="ctrTitle"/>
          </p:nvPr>
        </p:nvSpPr>
        <p:spPr>
          <a:xfrm>
            <a:off x="1043553" y="71075"/>
            <a:ext cx="9234309" cy="897169"/>
          </a:xfrm>
        </p:spPr>
        <p:txBody>
          <a:bodyPr/>
          <a:lstStyle/>
          <a:p>
            <a:r>
              <a:rPr lang="en-US" dirty="0"/>
              <a:t>SAIL‐ON Novelty Hierarchy  Segmentation for Monopoly Domain</a:t>
            </a:r>
            <a:br>
              <a:rPr lang="en-US" dirty="0"/>
            </a:br>
            <a:r>
              <a:rPr lang="en-US" sz="2800" dirty="0"/>
              <a:t>Actions and Interactions*</a:t>
            </a:r>
            <a:endParaRPr lang="en-US" dirty="0"/>
          </a:p>
        </p:txBody>
      </p:sp>
      <p:sp>
        <p:nvSpPr>
          <p:cNvPr id="3" name="Subtitle 2">
            <a:extLst>
              <a:ext uri="{FF2B5EF4-FFF2-40B4-BE49-F238E27FC236}">
                <a16:creationId xmlns:a16="http://schemas.microsoft.com/office/drawing/2014/main" id="{793EC78A-1332-B94E-8187-9C1D788483B4}"/>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00B1B30B-ABA1-444A-9431-0FCD70AD1CB9}"/>
              </a:ext>
            </a:extLst>
          </p:cNvPr>
          <p:cNvSpPr>
            <a:spLocks noGrp="1"/>
          </p:cNvSpPr>
          <p:nvPr>
            <p:ph type="body" sz="quarter" idx="14"/>
          </p:nvPr>
        </p:nvSpPr>
        <p:spPr/>
        <p:txBody>
          <a:bodyPr/>
          <a:lstStyle/>
          <a:p>
            <a:endParaRPr lang="en-US"/>
          </a:p>
        </p:txBody>
      </p:sp>
      <p:sp>
        <p:nvSpPr>
          <p:cNvPr id="5" name="Date Placeholder 4">
            <a:extLst>
              <a:ext uri="{FF2B5EF4-FFF2-40B4-BE49-F238E27FC236}">
                <a16:creationId xmlns:a16="http://schemas.microsoft.com/office/drawing/2014/main" id="{F5252722-C884-F74B-83AA-2FEED5D15974}"/>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Placeholder 5">
            <a:extLst>
              <a:ext uri="{FF2B5EF4-FFF2-40B4-BE49-F238E27FC236}">
                <a16:creationId xmlns:a16="http://schemas.microsoft.com/office/drawing/2014/main" id="{EB3E1F90-C2F1-4243-8EF4-66477CFF4087}"/>
              </a:ext>
            </a:extLst>
          </p:cNvPr>
          <p:cNvSpPr>
            <a:spLocks noGrp="1"/>
          </p:cNvSpPr>
          <p:nvPr>
            <p:ph type="sldNum" sz="quarter" idx="4"/>
          </p:nvPr>
        </p:nvSpPr>
        <p:spPr/>
        <p:txBody>
          <a:bodyPr/>
          <a:lstStyle/>
          <a:p>
            <a:fld id="{8A7A6979-0714-4377-B894-6BE4C2D6E202}" type="slidenum">
              <a:rPr lang="en-US" smtClean="0"/>
              <a:pPr/>
              <a:t>19</a:t>
            </a:fld>
            <a:endParaRPr lang="en-US" dirty="0"/>
          </a:p>
        </p:txBody>
      </p:sp>
      <p:graphicFrame>
        <p:nvGraphicFramePr>
          <p:cNvPr id="8" name="Table 7">
            <a:extLst>
              <a:ext uri="{FF2B5EF4-FFF2-40B4-BE49-F238E27FC236}">
                <a16:creationId xmlns:a16="http://schemas.microsoft.com/office/drawing/2014/main" id="{75E60C5E-D702-7F41-8E0C-69731A2DBEEB}"/>
              </a:ext>
            </a:extLst>
          </p:cNvPr>
          <p:cNvGraphicFramePr>
            <a:graphicFrameLocks noGrp="1"/>
          </p:cNvGraphicFramePr>
          <p:nvPr/>
        </p:nvGraphicFramePr>
        <p:xfrm>
          <a:off x="725714" y="1116703"/>
          <a:ext cx="10389589" cy="4488431"/>
        </p:xfrm>
        <a:graphic>
          <a:graphicData uri="http://schemas.openxmlformats.org/drawingml/2006/table">
            <a:tbl>
              <a:tblPr firstRow="1" bandRow="1">
                <a:tableStyleId>{5C22544A-7EE6-4342-B048-85BDC9FD1C3A}</a:tableStyleId>
              </a:tblPr>
              <a:tblGrid>
                <a:gridCol w="1625724">
                  <a:extLst>
                    <a:ext uri="{9D8B030D-6E8A-4147-A177-3AD203B41FA5}">
                      <a16:colId xmlns:a16="http://schemas.microsoft.com/office/drawing/2014/main" val="4156812765"/>
                    </a:ext>
                  </a:extLst>
                </a:gridCol>
                <a:gridCol w="2162757">
                  <a:extLst>
                    <a:ext uri="{9D8B030D-6E8A-4147-A177-3AD203B41FA5}">
                      <a16:colId xmlns:a16="http://schemas.microsoft.com/office/drawing/2014/main" val="2659215788"/>
                    </a:ext>
                  </a:extLst>
                </a:gridCol>
                <a:gridCol w="2275596">
                  <a:extLst>
                    <a:ext uri="{9D8B030D-6E8A-4147-A177-3AD203B41FA5}">
                      <a16:colId xmlns:a16="http://schemas.microsoft.com/office/drawing/2014/main" val="1215723980"/>
                    </a:ext>
                  </a:extLst>
                </a:gridCol>
                <a:gridCol w="2162756">
                  <a:extLst>
                    <a:ext uri="{9D8B030D-6E8A-4147-A177-3AD203B41FA5}">
                      <a16:colId xmlns:a16="http://schemas.microsoft.com/office/drawing/2014/main" val="891984056"/>
                    </a:ext>
                  </a:extLst>
                </a:gridCol>
                <a:gridCol w="2162756">
                  <a:extLst>
                    <a:ext uri="{9D8B030D-6E8A-4147-A177-3AD203B41FA5}">
                      <a16:colId xmlns:a16="http://schemas.microsoft.com/office/drawing/2014/main" val="3681166171"/>
                    </a:ext>
                  </a:extLst>
                </a:gridCol>
              </a:tblGrid>
              <a:tr h="411175">
                <a:tc>
                  <a:txBody>
                    <a:bodyPr/>
                    <a:lstStyle/>
                    <a:p>
                      <a:r>
                        <a:rPr lang="en-US" sz="1050"/>
                        <a:t>‘Level’</a:t>
                      </a:r>
                    </a:p>
                  </a:txBody>
                  <a:tcPr/>
                </a:tc>
                <a:tc>
                  <a:txBody>
                    <a:bodyPr/>
                    <a:lstStyle/>
                    <a:p>
                      <a:r>
                        <a:rPr lang="en-US" sz="1050"/>
                        <a:t>Easy</a:t>
                      </a:r>
                    </a:p>
                  </a:txBody>
                  <a:tcPr/>
                </a:tc>
                <a:tc>
                  <a:txBody>
                    <a:bodyPr/>
                    <a:lstStyle/>
                    <a:p>
                      <a:r>
                        <a:rPr lang="en-US" sz="1050"/>
                        <a:t>Medium</a:t>
                      </a:r>
                    </a:p>
                  </a:txBody>
                  <a:tcPr/>
                </a:tc>
                <a:tc>
                  <a:txBody>
                    <a:bodyPr/>
                    <a:lstStyle/>
                    <a:p>
                      <a:r>
                        <a:rPr lang="en-US" sz="1050"/>
                        <a:t>Hard</a:t>
                      </a:r>
                    </a:p>
                  </a:txBody>
                  <a:tcPr/>
                </a:tc>
                <a:tc>
                  <a:txBody>
                    <a:bodyPr/>
                    <a:lstStyle/>
                    <a:p>
                      <a:r>
                        <a:rPr lang="en-US" sz="1050"/>
                        <a:t>Explanation</a:t>
                      </a:r>
                    </a:p>
                  </a:txBody>
                  <a:tcPr/>
                </a:tc>
                <a:extLst>
                  <a:ext uri="{0D108BD9-81ED-4DB2-BD59-A6C34878D82A}">
                    <a16:rowId xmlns:a16="http://schemas.microsoft.com/office/drawing/2014/main" val="1272452157"/>
                  </a:ext>
                </a:extLst>
              </a:tr>
              <a:tr h="411175">
                <a:tc>
                  <a:txBody>
                    <a:bodyPr/>
                    <a:lstStyle/>
                    <a:p>
                      <a:r>
                        <a:rPr lang="en-US" sz="1050"/>
                        <a:t>Actions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Change how Agents move forward in board</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Change how agent can buy property</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Different metric for different agents die roll</a:t>
                      </a:r>
                    </a:p>
                  </a:txBody>
                  <a:tcPr marL="63500" marR="63500" marT="63500" marB="63500"/>
                </a:tc>
                <a:tc>
                  <a:txBody>
                    <a:bodyPr/>
                    <a:lstStyle/>
                    <a:p>
                      <a:r>
                        <a:rPr lang="en-US" sz="1050" kern="1200">
                          <a:solidFill>
                            <a:schemeClr val="dk1"/>
                          </a:solidFill>
                          <a:effectLst/>
                          <a:latin typeface="+mn-lt"/>
                          <a:ea typeface="+mn-ea"/>
                          <a:cs typeface="+mn-cs"/>
                        </a:rPr>
                        <a:t>- Same but in different level (different types of same object)</a:t>
                      </a:r>
                    </a:p>
                    <a:p>
                      <a:r>
                        <a:rPr lang="en-US" sz="1050" kern="1200">
                          <a:solidFill>
                            <a:schemeClr val="dk1"/>
                          </a:solidFill>
                          <a:effectLst/>
                          <a:latin typeface="+mn-lt"/>
                          <a:ea typeface="+mn-ea"/>
                          <a:cs typeface="+mn-cs"/>
                        </a:rPr>
                        <a:t>- change in object, but as a result agent has to adapt to this change</a:t>
                      </a:r>
                    </a:p>
                    <a:p>
                      <a:r>
                        <a:rPr lang="en-US" sz="1050" kern="1200">
                          <a:solidFill>
                            <a:schemeClr val="dk1"/>
                          </a:solidFill>
                          <a:effectLst/>
                          <a:latin typeface="+mn-lt"/>
                          <a:ea typeface="+mn-ea"/>
                          <a:cs typeface="+mn-cs"/>
                        </a:rPr>
                        <a:t>- the harder for agent to adapt, the harder the task</a:t>
                      </a:r>
                      <a:r>
                        <a:rPr lang="en-US" sz="1050">
                          <a:effectLst/>
                        </a:rPr>
                        <a:t> </a:t>
                      </a:r>
                      <a:endParaRPr lang="en-US" sz="105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977963054"/>
                  </a:ext>
                </a:extLst>
              </a:tr>
              <a:tr h="709700">
                <a:tc>
                  <a:txBody>
                    <a:bodyPr/>
                    <a:lstStyle/>
                    <a:p>
                      <a:r>
                        <a:rPr lang="en-US" sz="1050"/>
                        <a:t>Attribute of Actions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Action Mapping changes from one to one, to one to many</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Buy Property Attribute Change</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New Attribute introduced for keeping track of die roll</a:t>
                      </a:r>
                    </a:p>
                  </a:txBody>
                  <a:tcPr marL="63500" marR="63500" marT="63500" marB="63500"/>
                </a:tc>
                <a:tc>
                  <a:txBody>
                    <a:bodyPr/>
                    <a:lstStyle/>
                    <a:p>
                      <a:pPr marL="0" marR="0">
                        <a:lnSpc>
                          <a:spcPct val="115000"/>
                        </a:lnSpc>
                        <a:spcBef>
                          <a:spcPts val="0"/>
                        </a:spcBef>
                        <a:spcAft>
                          <a:spcPts val="0"/>
                        </a:spcAft>
                      </a:pPr>
                      <a:r>
                        <a:rPr lang="en-US" sz="1050">
                          <a:effectLst/>
                          <a:latin typeface="Arial" panose="020B0604020202020204" pitchFamily="34" charset="0"/>
                          <a:ea typeface="Arial" panose="020B0604020202020204" pitchFamily="34" charset="0"/>
                        </a:rPr>
                        <a:t>More subtle changes would be harder to detect and potentially react to</a:t>
                      </a:r>
                    </a:p>
                  </a:txBody>
                  <a:tcPr marL="63500" marR="63500" marT="63500" marB="63500"/>
                </a:tc>
                <a:extLst>
                  <a:ext uri="{0D108BD9-81ED-4DB2-BD59-A6C34878D82A}">
                    <a16:rowId xmlns:a16="http://schemas.microsoft.com/office/drawing/2014/main" val="1548925804"/>
                  </a:ext>
                </a:extLst>
              </a:tr>
              <a:tr h="411175">
                <a:tc>
                  <a:txBody>
                    <a:bodyPr/>
                    <a:lstStyle/>
                    <a:p>
                      <a:r>
                        <a:rPr lang="en-US" sz="1050"/>
                        <a:t>Interactions (between agents)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Introduce 1 stronger adversarial  agent</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Introduce 2 or 3 independent adversarial  agents  </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Introduce colluding agents</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Complexity of inter-agent interactions increases</a:t>
                      </a:r>
                    </a:p>
                  </a:txBody>
                  <a:tcPr marL="63500" marR="63500" marT="63500" marB="63500"/>
                </a:tc>
                <a:extLst>
                  <a:ext uri="{0D108BD9-81ED-4DB2-BD59-A6C34878D82A}">
                    <a16:rowId xmlns:a16="http://schemas.microsoft.com/office/drawing/2014/main" val="4103996814"/>
                  </a:ext>
                </a:extLst>
              </a:tr>
              <a:tr h="411175">
                <a:tc>
                  <a:txBody>
                    <a:bodyPr/>
                    <a:lstStyle/>
                    <a:p>
                      <a:r>
                        <a:rPr lang="en-US" sz="1050"/>
                        <a:t>Interactions (between agent and object)</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Inflation in a set number of moves</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Inflation randomly</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Prices/Rents etc. can go up or down randomly</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Increasing complexity with difficulty</a:t>
                      </a:r>
                    </a:p>
                  </a:txBody>
                  <a:tcPr marL="63500" marR="63500" marT="63500" marB="63500"/>
                </a:tc>
                <a:extLst>
                  <a:ext uri="{0D108BD9-81ED-4DB2-BD59-A6C34878D82A}">
                    <a16:rowId xmlns:a16="http://schemas.microsoft.com/office/drawing/2014/main" val="1741855943"/>
                  </a:ext>
                </a:extLst>
              </a:tr>
              <a:tr h="709700">
                <a:tc>
                  <a:txBody>
                    <a:bodyPr/>
                    <a:lstStyle/>
                    <a:p>
                      <a:r>
                        <a:rPr lang="en-US" sz="1050"/>
                        <a:t>Attribute of Interactions</a:t>
                      </a:r>
                    </a:p>
                  </a:txBody>
                  <a:tcPr/>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Fixed trading at market price</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Only buy property offers allowed in trading</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No exchange trading allowed, either only buy or sell a property trade</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More constraints connected with higher difficulty</a:t>
                      </a:r>
                    </a:p>
                  </a:txBody>
                  <a:tcPr marL="63500" marR="63500" marT="63500" marB="63500"/>
                </a:tc>
                <a:extLst>
                  <a:ext uri="{0D108BD9-81ED-4DB2-BD59-A6C34878D82A}">
                    <a16:rowId xmlns:a16="http://schemas.microsoft.com/office/drawing/2014/main" val="1682489611"/>
                  </a:ext>
                </a:extLst>
              </a:tr>
            </a:tbl>
          </a:graphicData>
        </a:graphic>
      </p:graphicFrame>
    </p:spTree>
    <p:extLst>
      <p:ext uri="{BB962C8B-B14F-4D97-AF65-F5344CB8AC3E}">
        <p14:creationId xmlns:p14="http://schemas.microsoft.com/office/powerpoint/2010/main" val="391963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Purdue Contributions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6182453"/>
            <a:ext cx="4318000" cy="457200"/>
          </a:xfrm>
          <a:prstGeom prst="rect">
            <a:avLst/>
          </a:prstGeom>
        </p:spPr>
      </p:pic>
      <p:sp>
        <p:nvSpPr>
          <p:cNvPr id="11" name="Subtitle 10">
            <a:extLst>
              <a:ext uri="{FF2B5EF4-FFF2-40B4-BE49-F238E27FC236}">
                <a16:creationId xmlns:a16="http://schemas.microsoft.com/office/drawing/2014/main" id="{C4B3CC2F-B8E6-954C-907E-46896902A54B}"/>
              </a:ext>
            </a:extLst>
          </p:cNvPr>
          <p:cNvSpPr>
            <a:spLocks noGrp="1"/>
          </p:cNvSpPr>
          <p:nvPr>
            <p:ph type="subTitle" idx="1"/>
          </p:nvPr>
        </p:nvSpPr>
        <p:spPr>
          <a:xfrm>
            <a:off x="750476" y="1122330"/>
            <a:ext cx="10339555" cy="4924425"/>
          </a:xfrm>
        </p:spPr>
        <p:txBody>
          <a:bodyPr/>
          <a:lstStyle/>
          <a:p>
            <a:pPr marL="457200" indent="-457200" algn="just">
              <a:buClr>
                <a:schemeClr val="tx2"/>
              </a:buClr>
              <a:buFont typeface="Arial" panose="020B0604020202020204" pitchFamily="34" charset="0"/>
              <a:buChar char="•"/>
            </a:pPr>
            <a:r>
              <a:rPr lang="en-US" sz="1800" b="0" dirty="0"/>
              <a:t>We designed two smart baseline agents - for the Monopoly simulator - that can make decisions of what actions to take in each round of the game, as well as learn how to handle complex situations (e.g., negative cash balance). </a:t>
            </a:r>
          </a:p>
          <a:p>
            <a:pPr marL="457200" indent="-457200" algn="just">
              <a:buClr>
                <a:schemeClr val="tx2"/>
              </a:buClr>
              <a:buFont typeface="Arial" panose="020B0604020202020204" pitchFamily="34" charset="0"/>
              <a:buChar char="•"/>
            </a:pPr>
            <a:r>
              <a:rPr lang="en-US" sz="1800" b="0" dirty="0"/>
              <a:t>We are using Deep Reinforcement Learning to implement our baseline agents as simple rule-based agents can not adapt to novelties, while RL agents can. So, an RL agent introduces a stronger baseline.</a:t>
            </a:r>
          </a:p>
          <a:p>
            <a:pPr marL="457200" indent="-457200" algn="just">
              <a:buClr>
                <a:schemeClr val="tx2"/>
              </a:buClr>
              <a:buFont typeface="Arial" panose="020B0604020202020204" pitchFamily="34" charset="0"/>
              <a:buChar char="•"/>
            </a:pPr>
            <a:r>
              <a:rPr lang="en-US" sz="1800" b="0" dirty="0"/>
              <a:t>For future work, we can tune our RL agent to learn to recognize complex players’ behaviors/interactions (e.g. collusions) that might be involved in Monopoly.</a:t>
            </a:r>
          </a:p>
          <a:p>
            <a:pPr marL="457200" indent="-457200" algn="just">
              <a:buClr>
                <a:schemeClr val="tx2"/>
              </a:buClr>
              <a:buFont typeface="Arial" panose="020B0604020202020204" pitchFamily="34" charset="0"/>
              <a:buChar char="•"/>
            </a:pPr>
            <a:r>
              <a:rPr lang="en-US" sz="1800" b="0" dirty="0"/>
              <a:t>Currently, we are working on generating interaction novelties in Monopoly. Specifically, we are designing colluding agents that cooperate to maximize their joint win rates.</a:t>
            </a:r>
          </a:p>
          <a:p>
            <a:pPr marL="457200" indent="-457200" algn="just">
              <a:buClr>
                <a:schemeClr val="tx2"/>
              </a:buClr>
              <a:buFont typeface="Arial" panose="020B0604020202020204" pitchFamily="34" charset="0"/>
              <a:buChar char="•"/>
            </a:pPr>
            <a:r>
              <a:rPr lang="en-US" sz="1800" b="0" dirty="0"/>
              <a:t>Collaborate with Eric </a:t>
            </a:r>
            <a:r>
              <a:rPr lang="en-US" sz="1800" b="0" dirty="0" err="1"/>
              <a:t>Kildebeck</a:t>
            </a:r>
            <a:r>
              <a:rPr lang="en-US" sz="1800" b="0" dirty="0"/>
              <a:t> and Novelty Working Group (NWG) to finalize the SAIL-ON Novelty Hierarchy and define hierarchies in Monopoly domain </a:t>
            </a:r>
            <a:r>
              <a:rPr lang="en-US" sz="1800" dirty="0"/>
              <a:t>(Slides 18 - 21).</a:t>
            </a:r>
            <a:endParaRPr lang="en-US" sz="1800" b="0" dirty="0"/>
          </a:p>
          <a:p>
            <a:pPr marL="457200" indent="-457200" algn="just">
              <a:buClr>
                <a:schemeClr val="tx2"/>
              </a:buClr>
              <a:buFont typeface="Arial" panose="020B0604020202020204" pitchFamily="34" charset="0"/>
              <a:buChar char="•"/>
            </a:pPr>
            <a:r>
              <a:rPr lang="en-US" sz="1800" b="0" dirty="0"/>
              <a:t>Collaborate with Terry Boult and NWG to come up with a unifying framework for formal theories of novelty </a:t>
            </a:r>
            <a:r>
              <a:rPr lang="en-US" sz="1800" dirty="0"/>
              <a:t>(Slides 22 - 24).</a:t>
            </a:r>
          </a:p>
          <a:p>
            <a:pPr marL="457200" indent="-457200" algn="just">
              <a:buClr>
                <a:schemeClr val="tx2"/>
              </a:buClr>
              <a:buFont typeface="Arial" panose="020B0604020202020204" pitchFamily="34" charset="0"/>
              <a:buChar char="•"/>
            </a:pPr>
            <a:r>
              <a:rPr lang="en-US" sz="1800" b="0" dirty="0"/>
              <a:t>Collaborate with Josh </a:t>
            </a:r>
            <a:r>
              <a:rPr lang="en-US" sz="1800" b="0" dirty="0" err="1"/>
              <a:t>Alspector</a:t>
            </a:r>
            <a:r>
              <a:rPr lang="en-US" sz="1800" b="0" dirty="0"/>
              <a:t> and NWG to formulate a framework for theories of adaptation to novelty </a:t>
            </a:r>
            <a:r>
              <a:rPr lang="en-US" sz="1800" dirty="0"/>
              <a:t>(Slides 25 - 28).</a:t>
            </a:r>
          </a:p>
        </p:txBody>
      </p:sp>
    </p:spTree>
    <p:extLst>
      <p:ext uri="{BB962C8B-B14F-4D97-AF65-F5344CB8AC3E}">
        <p14:creationId xmlns:p14="http://schemas.microsoft.com/office/powerpoint/2010/main" val="133017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007F-DF53-FA45-9C76-12AE221C52FE}"/>
              </a:ext>
            </a:extLst>
          </p:cNvPr>
          <p:cNvSpPr>
            <a:spLocks noGrp="1"/>
          </p:cNvSpPr>
          <p:nvPr>
            <p:ph type="ctrTitle"/>
          </p:nvPr>
        </p:nvSpPr>
        <p:spPr>
          <a:xfrm>
            <a:off x="1043553" y="55380"/>
            <a:ext cx="9234309" cy="897169"/>
          </a:xfrm>
        </p:spPr>
        <p:txBody>
          <a:bodyPr/>
          <a:lstStyle/>
          <a:p>
            <a:r>
              <a:rPr lang="en-US" dirty="0"/>
              <a:t>SAIL‐ON Novelty Hierarchy  for Monopoly Domain</a:t>
            </a:r>
            <a:br>
              <a:rPr lang="en-US" dirty="0"/>
            </a:br>
            <a:r>
              <a:rPr lang="en-US" sz="2800" dirty="0"/>
              <a:t>Rules, Goals, Relations, Events</a:t>
            </a:r>
            <a:endParaRPr lang="en-US" dirty="0"/>
          </a:p>
        </p:txBody>
      </p:sp>
      <p:sp>
        <p:nvSpPr>
          <p:cNvPr id="3" name="Subtitle 2">
            <a:extLst>
              <a:ext uri="{FF2B5EF4-FFF2-40B4-BE49-F238E27FC236}">
                <a16:creationId xmlns:a16="http://schemas.microsoft.com/office/drawing/2014/main" id="{1A24D90B-1CEF-1E48-9485-217ACFE21A84}"/>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2D341254-2BA5-494B-B461-AE12C4CE8097}"/>
              </a:ext>
            </a:extLst>
          </p:cNvPr>
          <p:cNvSpPr>
            <a:spLocks noGrp="1"/>
          </p:cNvSpPr>
          <p:nvPr>
            <p:ph type="body" sz="quarter" idx="14"/>
          </p:nvPr>
        </p:nvSpPr>
        <p:spPr/>
        <p:txBody>
          <a:bodyPr/>
          <a:lstStyle/>
          <a:p>
            <a:endParaRPr lang="en-US"/>
          </a:p>
        </p:txBody>
      </p:sp>
      <p:sp>
        <p:nvSpPr>
          <p:cNvPr id="5" name="Date Placeholder 4">
            <a:extLst>
              <a:ext uri="{FF2B5EF4-FFF2-40B4-BE49-F238E27FC236}">
                <a16:creationId xmlns:a16="http://schemas.microsoft.com/office/drawing/2014/main" id="{00AF5B5A-5A7E-E441-A38A-B58C04DEB06C}"/>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Placeholder 5">
            <a:extLst>
              <a:ext uri="{FF2B5EF4-FFF2-40B4-BE49-F238E27FC236}">
                <a16:creationId xmlns:a16="http://schemas.microsoft.com/office/drawing/2014/main" id="{349F07E3-FF54-C546-BD64-CF2913962AB2}"/>
              </a:ext>
            </a:extLst>
          </p:cNvPr>
          <p:cNvSpPr>
            <a:spLocks noGrp="1"/>
          </p:cNvSpPr>
          <p:nvPr>
            <p:ph type="sldNum" sz="quarter" idx="4"/>
          </p:nvPr>
        </p:nvSpPr>
        <p:spPr/>
        <p:txBody>
          <a:bodyPr/>
          <a:lstStyle/>
          <a:p>
            <a:fld id="{8A7A6979-0714-4377-B894-6BE4C2D6E202}" type="slidenum">
              <a:rPr lang="en-US" smtClean="0"/>
              <a:pPr/>
              <a:t>20</a:t>
            </a:fld>
            <a:endParaRPr lang="en-US" dirty="0"/>
          </a:p>
        </p:txBody>
      </p:sp>
      <p:graphicFrame>
        <p:nvGraphicFramePr>
          <p:cNvPr id="7" name="Table 7">
            <a:extLst>
              <a:ext uri="{FF2B5EF4-FFF2-40B4-BE49-F238E27FC236}">
                <a16:creationId xmlns:a16="http://schemas.microsoft.com/office/drawing/2014/main" id="{00F548CD-1198-704E-BEDF-6D28342846A6}"/>
              </a:ext>
            </a:extLst>
          </p:cNvPr>
          <p:cNvGraphicFramePr>
            <a:graphicFrameLocks noGrp="1"/>
          </p:cNvGraphicFramePr>
          <p:nvPr/>
        </p:nvGraphicFramePr>
        <p:xfrm>
          <a:off x="343066" y="1041564"/>
          <a:ext cx="11505867" cy="5623085"/>
        </p:xfrm>
        <a:graphic>
          <a:graphicData uri="http://schemas.openxmlformats.org/drawingml/2006/table">
            <a:tbl>
              <a:tblPr firstRow="1" bandRow="1">
                <a:tableStyleId>{5C22544A-7EE6-4342-B048-85BDC9FD1C3A}</a:tableStyleId>
              </a:tblPr>
              <a:tblGrid>
                <a:gridCol w="1187531">
                  <a:extLst>
                    <a:ext uri="{9D8B030D-6E8A-4147-A177-3AD203B41FA5}">
                      <a16:colId xmlns:a16="http://schemas.microsoft.com/office/drawing/2014/main" val="4156812765"/>
                    </a:ext>
                  </a:extLst>
                </a:gridCol>
                <a:gridCol w="2493819">
                  <a:extLst>
                    <a:ext uri="{9D8B030D-6E8A-4147-A177-3AD203B41FA5}">
                      <a16:colId xmlns:a16="http://schemas.microsoft.com/office/drawing/2014/main" val="2659215788"/>
                    </a:ext>
                  </a:extLst>
                </a:gridCol>
                <a:gridCol w="2196935">
                  <a:extLst>
                    <a:ext uri="{9D8B030D-6E8A-4147-A177-3AD203B41FA5}">
                      <a16:colId xmlns:a16="http://schemas.microsoft.com/office/drawing/2014/main" val="1215723980"/>
                    </a:ext>
                  </a:extLst>
                </a:gridCol>
                <a:gridCol w="2790701">
                  <a:extLst>
                    <a:ext uri="{9D8B030D-6E8A-4147-A177-3AD203B41FA5}">
                      <a16:colId xmlns:a16="http://schemas.microsoft.com/office/drawing/2014/main" val="891984056"/>
                    </a:ext>
                  </a:extLst>
                </a:gridCol>
                <a:gridCol w="2836881">
                  <a:extLst>
                    <a:ext uri="{9D8B030D-6E8A-4147-A177-3AD203B41FA5}">
                      <a16:colId xmlns:a16="http://schemas.microsoft.com/office/drawing/2014/main" val="3681166171"/>
                    </a:ext>
                  </a:extLst>
                </a:gridCol>
              </a:tblGrid>
              <a:tr h="296461">
                <a:tc>
                  <a:txBody>
                    <a:bodyPr/>
                    <a:lstStyle/>
                    <a:p>
                      <a:r>
                        <a:rPr lang="en-US" sz="1050"/>
                        <a:t>‘Level’</a:t>
                      </a:r>
                    </a:p>
                  </a:txBody>
                  <a:tcPr/>
                </a:tc>
                <a:tc>
                  <a:txBody>
                    <a:bodyPr/>
                    <a:lstStyle/>
                    <a:p>
                      <a:r>
                        <a:rPr lang="en-US" sz="1050"/>
                        <a:t>Easy</a:t>
                      </a:r>
                    </a:p>
                  </a:txBody>
                  <a:tcPr/>
                </a:tc>
                <a:tc>
                  <a:txBody>
                    <a:bodyPr/>
                    <a:lstStyle/>
                    <a:p>
                      <a:r>
                        <a:rPr lang="en-US" sz="1050"/>
                        <a:t>Medium</a:t>
                      </a:r>
                    </a:p>
                  </a:txBody>
                  <a:tcPr/>
                </a:tc>
                <a:tc>
                  <a:txBody>
                    <a:bodyPr/>
                    <a:lstStyle/>
                    <a:p>
                      <a:r>
                        <a:rPr lang="en-US" sz="1050"/>
                        <a:t>Hard</a:t>
                      </a:r>
                    </a:p>
                  </a:txBody>
                  <a:tcPr/>
                </a:tc>
                <a:tc>
                  <a:txBody>
                    <a:bodyPr/>
                    <a:lstStyle/>
                    <a:p>
                      <a:r>
                        <a:rPr lang="en-US" sz="1050"/>
                        <a:t>Explanation</a:t>
                      </a:r>
                    </a:p>
                  </a:txBody>
                  <a:tcPr/>
                </a:tc>
                <a:extLst>
                  <a:ext uri="{0D108BD9-81ED-4DB2-BD59-A6C34878D82A}">
                    <a16:rowId xmlns:a16="http://schemas.microsoft.com/office/drawing/2014/main" val="1272452157"/>
                  </a:ext>
                </a:extLst>
              </a:tr>
              <a:tr h="665443">
                <a:tc>
                  <a:txBody>
                    <a:bodyPr/>
                    <a:lstStyle/>
                    <a:p>
                      <a:r>
                        <a:rPr lang="en-US" sz="1050"/>
                        <a:t>Rules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Agent moves extra steps than number shown on die, only forward</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Agent moves extra or less steps than number shown on die, only forward (randomly chosen)</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Agent allowed to move in either direction</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Allowed moves by Agent</a:t>
                      </a:r>
                    </a:p>
                  </a:txBody>
                  <a:tcPr marL="63500" marR="63500" marT="63500" marB="63500"/>
                </a:tc>
                <a:extLst>
                  <a:ext uri="{0D108BD9-81ED-4DB2-BD59-A6C34878D82A}">
                    <a16:rowId xmlns:a16="http://schemas.microsoft.com/office/drawing/2014/main" val="3977963054"/>
                  </a:ext>
                </a:extLst>
              </a:tr>
              <a:tr h="685460">
                <a:tc>
                  <a:txBody>
                    <a:bodyPr/>
                    <a:lstStyle/>
                    <a:p>
                      <a:r>
                        <a:rPr lang="en-US" sz="1050"/>
                        <a:t>Attribute of Rules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Roll die to a certain number to avoid going to jail</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Changing the amount of Jail fine, which results in making a decision by agent</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Introducing bail by another agent</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 Rule for </a:t>
                      </a:r>
                      <a:r>
                        <a:rPr lang="en-US" sz="1100" i="1" dirty="0">
                          <a:effectLst/>
                          <a:latin typeface="Arial" panose="020B0604020202020204" pitchFamily="34" charset="0"/>
                          <a:ea typeface="Arial" panose="020B0604020202020204" pitchFamily="34" charset="0"/>
                        </a:rPr>
                        <a:t>Go to Jail</a:t>
                      </a:r>
                      <a:r>
                        <a:rPr lang="en-US" sz="1100" dirty="0">
                          <a:effectLst/>
                          <a:latin typeface="Arial" panose="020B0604020202020204" pitchFamily="34" charset="0"/>
                          <a:ea typeface="Arial" panose="020B0604020202020204" pitchFamily="34" charset="0"/>
                        </a:rPr>
                        <a:t> Card</a:t>
                      </a: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 Can be used as Rule-Novelty too</a:t>
                      </a:r>
                    </a:p>
                  </a:txBody>
                  <a:tcPr marL="63500" marR="63500" marT="63500" marB="63500"/>
                </a:tc>
                <a:extLst>
                  <a:ext uri="{0D108BD9-81ED-4DB2-BD59-A6C34878D82A}">
                    <a16:rowId xmlns:a16="http://schemas.microsoft.com/office/drawing/2014/main" val="1548925804"/>
                  </a:ext>
                </a:extLst>
              </a:tr>
              <a:tr h="479242">
                <a:tc>
                  <a:txBody>
                    <a:bodyPr/>
                    <a:lstStyle/>
                    <a:p>
                      <a:r>
                        <a:rPr lang="en-US" sz="1050"/>
                        <a:t>Goals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Maximize hotel count</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Maximize cash</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Go bankrupt</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Current goal: Improve total worth (cash + Property)</a:t>
                      </a:r>
                    </a:p>
                  </a:txBody>
                  <a:tcPr marL="63500" marR="63500" marT="63500" marB="63500"/>
                </a:tc>
                <a:extLst>
                  <a:ext uri="{0D108BD9-81ED-4DB2-BD59-A6C34878D82A}">
                    <a16:rowId xmlns:a16="http://schemas.microsoft.com/office/drawing/2014/main" val="4103996814"/>
                  </a:ext>
                </a:extLst>
              </a:tr>
              <a:tr h="665443">
                <a:tc>
                  <a:txBody>
                    <a:bodyPr/>
                    <a:lstStyle/>
                    <a:p>
                      <a:r>
                        <a:rPr lang="en-US" sz="1050"/>
                        <a:t>Attribute of Goals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Achievement Goal </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Team Goal instead of individual</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Destructive or Collaborative Goal (Go bankrupt to help your collaborator win)</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a:txBody>
                  <a:tcPr marL="63500" marR="63500" marT="63500" marB="63500"/>
                </a:tc>
                <a:extLst>
                  <a:ext uri="{0D108BD9-81ED-4DB2-BD59-A6C34878D82A}">
                    <a16:rowId xmlns:a16="http://schemas.microsoft.com/office/drawing/2014/main" val="1741855943"/>
                  </a:ext>
                </a:extLst>
              </a:tr>
              <a:tr h="665443">
                <a:tc>
                  <a:txBody>
                    <a:bodyPr/>
                    <a:lstStyle/>
                    <a:p>
                      <a:r>
                        <a:rPr lang="en-US" sz="1050"/>
                        <a:t>Relations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Reverse order of players who roll die randomly in a game a fixed number of times</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Reverse order of players who roll die everytime </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Randomize the order of players every cycle (or move)</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More chaotic relations with increasing difficulty</a:t>
                      </a:r>
                    </a:p>
                  </a:txBody>
                  <a:tcPr marL="63500" marR="63500" marT="63500" marB="63500"/>
                </a:tc>
                <a:extLst>
                  <a:ext uri="{0D108BD9-81ED-4DB2-BD59-A6C34878D82A}">
                    <a16:rowId xmlns:a16="http://schemas.microsoft.com/office/drawing/2014/main" val="366474176"/>
                  </a:ext>
                </a:extLst>
              </a:tr>
              <a:tr h="609866">
                <a:tc>
                  <a:txBody>
                    <a:bodyPr/>
                    <a:lstStyle/>
                    <a:p>
                      <a:r>
                        <a:rPr lang="en-US" sz="1050"/>
                        <a:t>Attribute of Relations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Order of players who roll dice</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Change Property Value irrespective of Location</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Add a tax rate to properties at marginal rate customized to each player </a:t>
                      </a:r>
                    </a:p>
                  </a:txBody>
                  <a:tcPr marL="63500" marR="63500" marT="63500" marB="63500"/>
                </a:tc>
                <a:tc>
                  <a:txBody>
                    <a:bodyPr/>
                    <a:lstStyle/>
                    <a:p>
                      <a:pPr marL="0" marR="0">
                        <a:lnSpc>
                          <a:spcPct val="115000"/>
                        </a:lnSpc>
                        <a:spcBef>
                          <a:spcPts val="0"/>
                        </a:spcBef>
                        <a:spcAft>
                          <a:spcPts val="0"/>
                        </a:spcAft>
                      </a:pPr>
                      <a:endParaRPr lang="en-US"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682489611"/>
                  </a:ext>
                </a:extLst>
              </a:tr>
              <a:tr h="910058">
                <a:tc>
                  <a:txBody>
                    <a:bodyPr/>
                    <a:lstStyle/>
                    <a:p>
                      <a:r>
                        <a:rPr lang="en-US" sz="1050"/>
                        <a:t>Events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Natural Disaster - lose turn</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Natural Disaster - lose house/hotel</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Natural Disaster - lose properties or randomly wipe out a property from the board</a:t>
                      </a:r>
                    </a:p>
                  </a:txBody>
                  <a:tcPr marL="63500" marR="63500" marT="63500" marB="63500"/>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Natural Disaster resembles open world incident, happens once during each game</a:t>
                      </a:r>
                    </a:p>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Different consequence defines difficulty of novelty</a:t>
                      </a:r>
                    </a:p>
                  </a:txBody>
                  <a:tcPr marL="63500" marR="63500" marT="63500" marB="63500"/>
                </a:tc>
                <a:extLst>
                  <a:ext uri="{0D108BD9-81ED-4DB2-BD59-A6C34878D82A}">
                    <a16:rowId xmlns:a16="http://schemas.microsoft.com/office/drawing/2014/main" val="964347459"/>
                  </a:ext>
                </a:extLst>
              </a:tr>
              <a:tr h="578143">
                <a:tc>
                  <a:txBody>
                    <a:bodyPr/>
                    <a:lstStyle/>
                    <a:p>
                      <a:r>
                        <a:rPr lang="en-US" sz="1050"/>
                        <a:t>Attribute of events</a:t>
                      </a:r>
                    </a:p>
                  </a:txBody>
                  <a:tcPr/>
                </a:tc>
                <a:tc>
                  <a:txBody>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No of Players losing turn (Player is wiped out)</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Uniform or randomized number of house/hotel lost</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Amount of property</a:t>
                      </a:r>
                    </a:p>
                  </a:txBody>
                  <a:tcPr marL="63500" marR="63500" marT="63500" marB="63500"/>
                </a:tc>
                <a:tc>
                  <a: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 </a:t>
                      </a:r>
                    </a:p>
                  </a:txBody>
                  <a:tcPr marL="63500" marR="63500" marT="63500" marB="63500"/>
                </a:tc>
                <a:extLst>
                  <a:ext uri="{0D108BD9-81ED-4DB2-BD59-A6C34878D82A}">
                    <a16:rowId xmlns:a16="http://schemas.microsoft.com/office/drawing/2014/main" val="2462735633"/>
                  </a:ext>
                </a:extLst>
              </a:tr>
            </a:tbl>
          </a:graphicData>
        </a:graphic>
      </p:graphicFrame>
    </p:spTree>
    <p:extLst>
      <p:ext uri="{BB962C8B-B14F-4D97-AF65-F5344CB8AC3E}">
        <p14:creationId xmlns:p14="http://schemas.microsoft.com/office/powerpoint/2010/main" val="122726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42674"/>
            <a:ext cx="9715887" cy="512448"/>
          </a:xfrm>
        </p:spPr>
        <p:txBody>
          <a:bodyPr/>
          <a:lstStyle/>
          <a:p>
            <a:r>
              <a:rPr lang="en-US" dirty="0"/>
              <a:t>SAIL‐ON Novelty Hierarchy  for  Other Domains</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21</a:t>
            </a:fld>
            <a:endParaRPr lang="en-US" dirty="0"/>
          </a:p>
        </p:txBody>
      </p:sp>
      <p:pic>
        <p:nvPicPr>
          <p:cNvPr id="9" name="Picture 8">
            <a:extLst>
              <a:ext uri="{FF2B5EF4-FFF2-40B4-BE49-F238E27FC236}">
                <a16:creationId xmlns:a16="http://schemas.microsoft.com/office/drawing/2014/main" id="{2F475E8C-DC9C-E049-AB42-56D09809B65E}"/>
              </a:ext>
            </a:extLst>
          </p:cNvPr>
          <p:cNvPicPr>
            <a:picLocks noChangeAspect="1"/>
          </p:cNvPicPr>
          <p:nvPr/>
        </p:nvPicPr>
        <p:blipFill>
          <a:blip r:embed="rId3"/>
          <a:stretch>
            <a:fillRect/>
          </a:stretch>
        </p:blipFill>
        <p:spPr>
          <a:xfrm>
            <a:off x="1071700" y="5983162"/>
            <a:ext cx="4318000" cy="457200"/>
          </a:xfrm>
          <a:prstGeom prst="rect">
            <a:avLst/>
          </a:prstGeom>
        </p:spPr>
      </p:pic>
      <p:graphicFrame>
        <p:nvGraphicFramePr>
          <p:cNvPr id="10" name="Table 7">
            <a:extLst>
              <a:ext uri="{FF2B5EF4-FFF2-40B4-BE49-F238E27FC236}">
                <a16:creationId xmlns:a16="http://schemas.microsoft.com/office/drawing/2014/main" id="{B47FF677-8C56-8743-8F31-DE7CA0B744CE}"/>
              </a:ext>
            </a:extLst>
          </p:cNvPr>
          <p:cNvGraphicFramePr>
            <a:graphicFrameLocks noGrp="1"/>
          </p:cNvGraphicFramePr>
          <p:nvPr/>
        </p:nvGraphicFramePr>
        <p:xfrm>
          <a:off x="546263" y="1381842"/>
          <a:ext cx="10065855" cy="4094316"/>
        </p:xfrm>
        <a:graphic>
          <a:graphicData uri="http://schemas.openxmlformats.org/drawingml/2006/table">
            <a:tbl>
              <a:tblPr firstRow="1" bandRow="1">
                <a:tableStyleId>{5C22544A-7EE6-4342-B048-85BDC9FD1C3A}</a:tableStyleId>
              </a:tblPr>
              <a:tblGrid>
                <a:gridCol w="1378882">
                  <a:extLst>
                    <a:ext uri="{9D8B030D-6E8A-4147-A177-3AD203B41FA5}">
                      <a16:colId xmlns:a16="http://schemas.microsoft.com/office/drawing/2014/main" val="4156812765"/>
                    </a:ext>
                  </a:extLst>
                </a:gridCol>
                <a:gridCol w="2895658">
                  <a:extLst>
                    <a:ext uri="{9D8B030D-6E8A-4147-A177-3AD203B41FA5}">
                      <a16:colId xmlns:a16="http://schemas.microsoft.com/office/drawing/2014/main" val="2659215788"/>
                    </a:ext>
                  </a:extLst>
                </a:gridCol>
                <a:gridCol w="2550936">
                  <a:extLst>
                    <a:ext uri="{9D8B030D-6E8A-4147-A177-3AD203B41FA5}">
                      <a16:colId xmlns:a16="http://schemas.microsoft.com/office/drawing/2014/main" val="1215723980"/>
                    </a:ext>
                  </a:extLst>
                </a:gridCol>
                <a:gridCol w="3240379">
                  <a:extLst>
                    <a:ext uri="{9D8B030D-6E8A-4147-A177-3AD203B41FA5}">
                      <a16:colId xmlns:a16="http://schemas.microsoft.com/office/drawing/2014/main" val="891984056"/>
                    </a:ext>
                  </a:extLst>
                </a:gridCol>
              </a:tblGrid>
              <a:tr h="347214">
                <a:tc>
                  <a:txBody>
                    <a:bodyPr/>
                    <a:lstStyle/>
                    <a:p>
                      <a:r>
                        <a:rPr lang="en-US" sz="1050"/>
                        <a:t>‘Level’</a:t>
                      </a:r>
                    </a:p>
                  </a:txBody>
                  <a:tcPr/>
                </a:tc>
                <a:tc>
                  <a:txBody>
                    <a:bodyPr/>
                    <a:lstStyle/>
                    <a:p>
                      <a:r>
                        <a:rPr lang="en-US" sz="1050"/>
                        <a:t>Easy</a:t>
                      </a:r>
                    </a:p>
                  </a:txBody>
                  <a:tcPr/>
                </a:tc>
                <a:tc>
                  <a:txBody>
                    <a:bodyPr/>
                    <a:lstStyle/>
                    <a:p>
                      <a:r>
                        <a:rPr lang="en-US" sz="1050"/>
                        <a:t>Medium</a:t>
                      </a:r>
                    </a:p>
                  </a:txBody>
                  <a:tcPr/>
                </a:tc>
                <a:tc>
                  <a:txBody>
                    <a:bodyPr/>
                    <a:lstStyle/>
                    <a:p>
                      <a:r>
                        <a:rPr lang="en-US" sz="1050"/>
                        <a:t>Hard</a:t>
                      </a:r>
                    </a:p>
                  </a:txBody>
                  <a:tcPr/>
                </a:tc>
                <a:extLst>
                  <a:ext uri="{0D108BD9-81ED-4DB2-BD59-A6C34878D82A}">
                    <a16:rowId xmlns:a16="http://schemas.microsoft.com/office/drawing/2014/main" val="1272452157"/>
                  </a:ext>
                </a:extLst>
              </a:tr>
              <a:tr h="779363">
                <a:tc>
                  <a:txBody>
                    <a:bodyPr/>
                    <a:lstStyle/>
                    <a:p>
                      <a:r>
                        <a:rPr lang="en-US" sz="1050"/>
                        <a:t>Objects</a:t>
                      </a:r>
                    </a:p>
                  </a:txBody>
                  <a:tcPr/>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Normal Test data from similar distribution, but in different area (trained in WL, run in MIT)</a:t>
                      </a:r>
                      <a:endParaRPr lang="en-US" dirty="0">
                        <a:effectLst/>
                      </a:endParaRPr>
                    </a:p>
                  </a:txBody>
                  <a:tcPr marL="63500" marR="63500" marT="63500" marB="63500"/>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Different Kind of Video dataset, not from surveillance camera</a:t>
                      </a:r>
                      <a:endParaRPr lang="en-US" dirty="0">
                        <a:effectLst/>
                      </a:endParaRPr>
                    </a:p>
                  </a:txBody>
                  <a:tcPr marL="63500" marR="63500" marT="63500" marB="63500"/>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Introduction of New Object, i.e., a new surveillance camera position</a:t>
                      </a:r>
                      <a:endParaRPr lang="en-US" dirty="0">
                        <a:effectLst/>
                      </a:endParaRPr>
                    </a:p>
                  </a:txBody>
                  <a:tcPr marL="63500" marR="63500" marT="63500" marB="63500"/>
                </a:tc>
                <a:extLst>
                  <a:ext uri="{0D108BD9-81ED-4DB2-BD59-A6C34878D82A}">
                    <a16:rowId xmlns:a16="http://schemas.microsoft.com/office/drawing/2014/main" val="3977963054"/>
                  </a:ext>
                </a:extLst>
              </a:tr>
              <a:tr h="541420">
                <a:tc>
                  <a:txBody>
                    <a:bodyPr/>
                    <a:lstStyle/>
                    <a:p>
                      <a:r>
                        <a:rPr lang="en-US" sz="1050" dirty="0"/>
                        <a:t>Attribute of Objects</a:t>
                      </a:r>
                    </a:p>
                  </a:txBody>
                  <a:tcPr/>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Suspect has new attributes</a:t>
                      </a:r>
                      <a:endParaRPr lang="en-US" dirty="0">
                        <a:effectLst/>
                      </a:endParaRPr>
                    </a:p>
                  </a:txBody>
                  <a:tcPr marL="63500" marR="63500" marT="63500" marB="635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Include Area Search</a:t>
                      </a: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marL="63500" marR="63500" marT="63500" marB="63500"/>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Suspect Tracking Over time, variant attributes change with time</a:t>
                      </a:r>
                      <a:endParaRPr lang="en-US" dirty="0">
                        <a:effectLst/>
                      </a:endParaRPr>
                    </a:p>
                  </a:txBody>
                  <a:tcPr marL="63500" marR="63500" marT="63500" marB="63500"/>
                </a:tc>
                <a:extLst>
                  <a:ext uri="{0D108BD9-81ED-4DB2-BD59-A6C34878D82A}">
                    <a16:rowId xmlns:a16="http://schemas.microsoft.com/office/drawing/2014/main" val="1548925804"/>
                  </a:ext>
                </a:extLst>
              </a:tr>
              <a:tr h="862701">
                <a:tc>
                  <a:txBody>
                    <a:bodyPr/>
                    <a:lstStyle/>
                    <a:p>
                      <a:r>
                        <a:rPr lang="en-US" sz="1050"/>
                        <a:t>Goals</a:t>
                      </a:r>
                    </a:p>
                  </a:txBody>
                  <a:tcPr/>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Person Re-Identification</a:t>
                      </a:r>
                      <a:endParaRPr lang="en-US" dirty="0">
                        <a:effectLst/>
                      </a:endParaRPr>
                    </a:p>
                    <a:p>
                      <a:pPr rtl="0" fontAlgn="t">
                        <a:spcBef>
                          <a:spcPts val="0"/>
                        </a:spcBef>
                        <a:spcAft>
                          <a:spcPts val="0"/>
                        </a:spcAft>
                      </a:pPr>
                      <a:r>
                        <a:rPr lang="en-US" sz="1100" b="0" i="0" u="none" strike="noStrike" dirty="0">
                          <a:solidFill>
                            <a:srgbClr val="000000"/>
                          </a:solidFill>
                          <a:effectLst/>
                          <a:latin typeface="Arial" panose="020B0604020202020204" pitchFamily="34" charset="0"/>
                        </a:rPr>
                        <a:t>(Similar Goal Space)</a:t>
                      </a:r>
                      <a:endParaRPr lang="en-US" dirty="0">
                        <a:effectLst/>
                      </a:endParaRPr>
                    </a:p>
                  </a:txBody>
                  <a:tcPr marL="63500" marR="63500" marT="63500" marB="6350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Continuous Tracking over Multiple Camera</a:t>
                      </a:r>
                      <a:br>
                        <a:rPr lang="en-US" dirty="0">
                          <a:effectLst/>
                        </a:rPr>
                      </a:br>
                      <a:endParaRPr lang="en-US" dirty="0">
                        <a:effectLst/>
                      </a:endParaRPr>
                    </a:p>
                  </a:txBody>
                  <a:tcPr marL="63500" marR="63500" marT="63500" marB="63500"/>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Suspect Tracking Over time</a:t>
                      </a:r>
                      <a:endParaRPr lang="en-US" dirty="0">
                        <a:effectLst/>
                      </a:endParaRPr>
                    </a:p>
                  </a:txBody>
                  <a:tcPr marL="63500" marR="63500" marT="63500" marB="63500"/>
                </a:tc>
                <a:extLst>
                  <a:ext uri="{0D108BD9-81ED-4DB2-BD59-A6C34878D82A}">
                    <a16:rowId xmlns:a16="http://schemas.microsoft.com/office/drawing/2014/main" val="4103996814"/>
                  </a:ext>
                </a:extLst>
              </a:tr>
              <a:tr h="541420">
                <a:tc>
                  <a:txBody>
                    <a:bodyPr/>
                    <a:lstStyle/>
                    <a:p>
                      <a:r>
                        <a:rPr lang="en-US" sz="1050" dirty="0"/>
                        <a:t>Attribute of Goals</a:t>
                      </a:r>
                    </a:p>
                  </a:txBody>
                  <a:tcPr/>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Partial Change in Suspect Profiling System</a:t>
                      </a:r>
                      <a:endParaRPr lang="en-US" dirty="0">
                        <a:effectLst/>
                      </a:endParaRPr>
                    </a:p>
                  </a:txBody>
                  <a:tcPr marL="63500" marR="63500" marT="63500" marB="6350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Surveillance camera video quality</a:t>
                      </a:r>
                      <a:endParaRPr lang="en-US" dirty="0">
                        <a:effectLst/>
                      </a:endParaRPr>
                    </a:p>
                  </a:txBody>
                  <a:tcPr marL="63500" marR="63500" marT="63500" marB="63500"/>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Variant attributes change with time</a:t>
                      </a:r>
                      <a:endParaRPr lang="en-US" dirty="0">
                        <a:effectLst/>
                      </a:endParaRPr>
                    </a:p>
                  </a:txBody>
                  <a:tcPr marL="63500" marR="63500" marT="63500" marB="63500"/>
                </a:tc>
                <a:extLst>
                  <a:ext uri="{0D108BD9-81ED-4DB2-BD59-A6C34878D82A}">
                    <a16:rowId xmlns:a16="http://schemas.microsoft.com/office/drawing/2014/main" val="1741855943"/>
                  </a:ext>
                </a:extLst>
              </a:tr>
              <a:tr h="345081">
                <a:tc>
                  <a:txBody>
                    <a:bodyPr/>
                    <a:lstStyle/>
                    <a:p>
                      <a:r>
                        <a:rPr lang="en-US" sz="1050" dirty="0"/>
                        <a:t>Events</a:t>
                      </a:r>
                    </a:p>
                  </a:txBody>
                  <a:tcPr/>
                </a:tc>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Saturday Night</a:t>
                      </a:r>
                      <a:endParaRPr lang="en-US">
                        <a:effectLst/>
                      </a:endParaRPr>
                    </a:p>
                  </a:txBody>
                  <a:tcPr marL="63500" marR="63500" marT="63500" marB="63500"/>
                </a:tc>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Football game</a:t>
                      </a:r>
                      <a:endParaRPr lang="en-US">
                        <a:effectLst/>
                      </a:endParaRPr>
                    </a:p>
                  </a:txBody>
                  <a:tcPr marL="63500" marR="63500" marT="63500" marB="63500"/>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Riot/ Snowstorm</a:t>
                      </a:r>
                      <a:endParaRPr lang="en-US" dirty="0">
                        <a:effectLst/>
                      </a:endParaRPr>
                    </a:p>
                  </a:txBody>
                  <a:tcPr marL="63500" marR="63500" marT="63500" marB="63500"/>
                </a:tc>
                <a:extLst>
                  <a:ext uri="{0D108BD9-81ED-4DB2-BD59-A6C34878D82A}">
                    <a16:rowId xmlns:a16="http://schemas.microsoft.com/office/drawing/2014/main" val="964347459"/>
                  </a:ext>
                </a:extLst>
              </a:tr>
              <a:tr h="677117">
                <a:tc>
                  <a:txBody>
                    <a:bodyPr/>
                    <a:lstStyle/>
                    <a:p>
                      <a:r>
                        <a:rPr lang="en-US" sz="1050" dirty="0"/>
                        <a:t>Attribute of events</a:t>
                      </a:r>
                    </a:p>
                  </a:txBody>
                  <a:tcPr/>
                </a:tc>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Drinking increases</a:t>
                      </a:r>
                      <a:endParaRPr lang="en-US">
                        <a:effectLst/>
                      </a:endParaRPr>
                    </a:p>
                  </a:txBody>
                  <a:tcPr marL="63500" marR="63500" marT="63500" marB="63500"/>
                </a:tc>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Students out of town</a:t>
                      </a:r>
                      <a:endParaRPr lang="en-US">
                        <a:effectLst/>
                      </a:endParaRPr>
                    </a:p>
                  </a:txBody>
                  <a:tcPr marL="63500" marR="63500" marT="63500" marB="63500"/>
                </a:tc>
                <a:tc>
                  <a:txBody>
                    <a:body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rPr>
                        <a:t>Vandalism/ Closed Roads</a:t>
                      </a:r>
                      <a:endParaRPr lang="en-US" dirty="0">
                        <a:effectLst/>
                      </a:endParaRPr>
                    </a:p>
                  </a:txBody>
                  <a:tcPr marL="63500" marR="63500" marT="63500" marB="63500"/>
                </a:tc>
                <a:extLst>
                  <a:ext uri="{0D108BD9-81ED-4DB2-BD59-A6C34878D82A}">
                    <a16:rowId xmlns:a16="http://schemas.microsoft.com/office/drawing/2014/main" val="2462735633"/>
                  </a:ext>
                </a:extLst>
              </a:tr>
            </a:tbl>
          </a:graphicData>
        </a:graphic>
      </p:graphicFrame>
    </p:spTree>
    <p:extLst>
      <p:ext uri="{BB962C8B-B14F-4D97-AF65-F5344CB8AC3E}">
        <p14:creationId xmlns:p14="http://schemas.microsoft.com/office/powerpoint/2010/main" val="386822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B03A-E403-684D-A489-96F683B5080A}"/>
              </a:ext>
            </a:extLst>
          </p:cNvPr>
          <p:cNvSpPr>
            <a:spLocks noGrp="1"/>
          </p:cNvSpPr>
          <p:nvPr>
            <p:ph type="ctrTitle"/>
          </p:nvPr>
        </p:nvSpPr>
        <p:spPr>
          <a:xfrm>
            <a:off x="1043553" y="442674"/>
            <a:ext cx="10170320" cy="898708"/>
          </a:xfrm>
        </p:spPr>
        <p:txBody>
          <a:bodyPr/>
          <a:lstStyle/>
          <a:p>
            <a:r>
              <a:rPr lang="en-US" sz="3200" dirty="0"/>
              <a:t>Unifying Framework for Formal Theories of Novelty</a:t>
            </a:r>
          </a:p>
        </p:txBody>
      </p:sp>
      <p:sp>
        <p:nvSpPr>
          <p:cNvPr id="6" name="Date Placeholder 5">
            <a:extLst>
              <a:ext uri="{FF2B5EF4-FFF2-40B4-BE49-F238E27FC236}">
                <a16:creationId xmlns:a16="http://schemas.microsoft.com/office/drawing/2014/main" id="{11903AFB-5510-B842-B1C8-3F2EDDFC197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Placeholder 6">
            <a:extLst>
              <a:ext uri="{FF2B5EF4-FFF2-40B4-BE49-F238E27FC236}">
                <a16:creationId xmlns:a16="http://schemas.microsoft.com/office/drawing/2014/main" id="{C7111353-3CF2-2042-BB6D-142094CD26BE}"/>
              </a:ext>
            </a:extLst>
          </p:cNvPr>
          <p:cNvSpPr>
            <a:spLocks noGrp="1"/>
          </p:cNvSpPr>
          <p:nvPr>
            <p:ph type="sldNum" sz="quarter" idx="4"/>
          </p:nvPr>
        </p:nvSpPr>
        <p:spPr/>
        <p:txBody>
          <a:bodyPr/>
          <a:lstStyle/>
          <a:p>
            <a:fld id="{8A7A6979-0714-4377-B894-6BE4C2D6E202}" type="slidenum">
              <a:rPr lang="en-US" smtClean="0"/>
              <a:pPr/>
              <a:t>22</a:t>
            </a:fld>
            <a:endParaRPr lang="en-US" dirty="0"/>
          </a:p>
        </p:txBody>
      </p:sp>
      <p:sp>
        <p:nvSpPr>
          <p:cNvPr id="9" name="Rectangle 8">
            <a:extLst>
              <a:ext uri="{FF2B5EF4-FFF2-40B4-BE49-F238E27FC236}">
                <a16:creationId xmlns:a16="http://schemas.microsoft.com/office/drawing/2014/main" id="{4CEBAB94-7BBD-E248-AAE4-A51BBC20FEF1}"/>
              </a:ext>
            </a:extLst>
          </p:cNvPr>
          <p:cNvSpPr/>
          <p:nvPr/>
        </p:nvSpPr>
        <p:spPr>
          <a:xfrm>
            <a:off x="1043553" y="1262835"/>
            <a:ext cx="9882030" cy="3323987"/>
          </a:xfrm>
          <a:prstGeom prst="rect">
            <a:avLst/>
          </a:prstGeom>
        </p:spPr>
        <p:txBody>
          <a:bodyPr wrap="square">
            <a:spAutoFit/>
          </a:bodyPr>
          <a:lstStyle/>
          <a:p>
            <a:pPr marL="457200" indent="-457200" algn="just">
              <a:buClr>
                <a:schemeClr val="tx2"/>
              </a:buClr>
              <a:buAutoNum type="arabicPeriod"/>
            </a:pPr>
            <a:r>
              <a:rPr lang="en-US" sz="2000" b="1" dirty="0">
                <a:solidFill>
                  <a:schemeClr val="accent2"/>
                </a:solidFill>
                <a:latin typeface="Acumin Pro SemiCondensed" panose="020B0506020202020204" pitchFamily="34" charset="77"/>
              </a:rPr>
              <a:t>Dissimilarity Measure: </a:t>
            </a:r>
            <a:r>
              <a:rPr lang="en-US" sz="2000" dirty="0"/>
              <a:t>Dissimilarity between the pre-novelty and post-novelty world (or observation) space. </a:t>
            </a:r>
            <a:r>
              <a:rPr lang="en-US" dirty="0"/>
              <a:t>Dissimilarity measures produce non-negative values that are a generalization of distance metrics. Dissimilarity may be an actual distance metric, a statistical measure, an information-theoretic measure, or such measures combined with ontological or hierarchical information.</a:t>
            </a:r>
          </a:p>
          <a:p>
            <a:pPr marL="457200" indent="-457200" algn="just">
              <a:buClr>
                <a:schemeClr val="tx2"/>
              </a:buClr>
              <a:buAutoNum type="arabicPeriod"/>
            </a:pPr>
            <a:endParaRPr lang="en-US" dirty="0"/>
          </a:p>
          <a:p>
            <a:pPr marL="457200" indent="-457200" algn="just">
              <a:buClr>
                <a:schemeClr val="tx2"/>
              </a:buClr>
              <a:buAutoNum type="arabicPeriod"/>
            </a:pPr>
            <a:endParaRPr lang="en-US" sz="2000" dirty="0"/>
          </a:p>
          <a:p>
            <a:pPr marL="457200" indent="-457200" algn="just">
              <a:buClr>
                <a:schemeClr val="tx2"/>
              </a:buClr>
              <a:buAutoNum type="arabicPeriod"/>
            </a:pPr>
            <a:r>
              <a:rPr lang="en-US" sz="2000" b="1" dirty="0">
                <a:solidFill>
                  <a:schemeClr val="accent2"/>
                </a:solidFill>
                <a:latin typeface="Acumin Pro SemiCondensed" panose="020B0506020202020204" pitchFamily="34" charset="77"/>
              </a:rPr>
              <a:t>Regret Function: </a:t>
            </a:r>
            <a:r>
              <a:rPr lang="en-US" dirty="0"/>
              <a:t>Not all novel items are of interest or present a risk to the agent. While we cannot know the risk of an unknown item until it becomes known, we can, after the fact, assign a </a:t>
            </a:r>
            <a:r>
              <a:rPr lang="en-US" i="1" dirty="0"/>
              <a:t>regret</a:t>
            </a:r>
            <a:r>
              <a:rPr lang="en-US" dirty="0"/>
              <a:t> score associated with post-novelty world. This regret score is calculated using a </a:t>
            </a:r>
            <a:r>
              <a:rPr lang="en-US" i="1" dirty="0"/>
              <a:t>Regret Function </a:t>
            </a:r>
            <a:r>
              <a:rPr lang="en-US" dirty="0"/>
              <a:t>defined for each task. </a:t>
            </a:r>
            <a:endParaRPr lang="en-US" sz="2000" dirty="0"/>
          </a:p>
        </p:txBody>
      </p:sp>
    </p:spTree>
    <p:extLst>
      <p:ext uri="{BB962C8B-B14F-4D97-AF65-F5344CB8AC3E}">
        <p14:creationId xmlns:p14="http://schemas.microsoft.com/office/powerpoint/2010/main" val="345937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Dissimilarity Score in Monopoly</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23</a:t>
            </a:fld>
            <a:endParaRPr lang="en-US" dirty="0"/>
          </a:p>
        </p:txBody>
      </p:sp>
      <p:pic>
        <p:nvPicPr>
          <p:cNvPr id="9" name="Picture 8">
            <a:extLst>
              <a:ext uri="{FF2B5EF4-FFF2-40B4-BE49-F238E27FC236}">
                <a16:creationId xmlns:a16="http://schemas.microsoft.com/office/drawing/2014/main" id="{2F475E8C-DC9C-E049-AB42-56D09809B65E}"/>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3" name="Rectangle 2">
            <a:extLst>
              <a:ext uri="{FF2B5EF4-FFF2-40B4-BE49-F238E27FC236}">
                <a16:creationId xmlns:a16="http://schemas.microsoft.com/office/drawing/2014/main" id="{0A766069-D7F0-D543-A8D8-8CE9E9209D75}"/>
              </a:ext>
            </a:extLst>
          </p:cNvPr>
          <p:cNvSpPr/>
          <p:nvPr/>
        </p:nvSpPr>
        <p:spPr>
          <a:xfrm>
            <a:off x="1043553" y="1262835"/>
            <a:ext cx="9882030" cy="4308872"/>
          </a:xfrm>
          <a:prstGeom prst="rect">
            <a:avLst/>
          </a:prstGeom>
        </p:spPr>
        <p:txBody>
          <a:bodyPr wrap="square">
            <a:spAutoFit/>
          </a:bodyPr>
          <a:lstStyle/>
          <a:p>
            <a:pPr marL="457200" indent="-457200" algn="just">
              <a:buClr>
                <a:schemeClr val="tx2"/>
              </a:buClr>
              <a:buAutoNum type="arabicPeriod"/>
            </a:pPr>
            <a:r>
              <a:rPr lang="en-US" sz="2000" b="1" dirty="0">
                <a:solidFill>
                  <a:schemeClr val="accent2"/>
                </a:solidFill>
                <a:latin typeface="Acumin Pro SemiCondensed" panose="020B0506020202020204" pitchFamily="34" charset="77"/>
              </a:rPr>
              <a:t>Distance Metric: </a:t>
            </a:r>
            <a:r>
              <a:rPr lang="en-US" dirty="0"/>
              <a:t>We can use distance metrics to define the dissimilarity measure in Monopoly. For instance, the observation space in Monopoly contains Real Estate locations, each of which has a </a:t>
            </a:r>
            <a:r>
              <a:rPr lang="en-US" i="1" dirty="0"/>
              <a:t>price</a:t>
            </a:r>
            <a:r>
              <a:rPr lang="en-US" dirty="0"/>
              <a:t> and </a:t>
            </a:r>
            <a:r>
              <a:rPr lang="en-US" i="1" dirty="0"/>
              <a:t>mortgage</a:t>
            </a:r>
            <a:r>
              <a:rPr lang="en-US" dirty="0"/>
              <a:t>. A possible novelty could be a change in one or more such values in the Monopoly environment and a dissimilarity between two worlds can be calculated using a simple distance metric (e.g., Euclidean distance).</a:t>
            </a:r>
          </a:p>
          <a:p>
            <a:pPr marL="457200" indent="-457200" algn="just">
              <a:buClr>
                <a:schemeClr val="tx2"/>
              </a:buClr>
              <a:buAutoNum type="arabicPeriod"/>
            </a:pPr>
            <a:endParaRPr lang="en-US" dirty="0"/>
          </a:p>
          <a:p>
            <a:pPr marL="457200" indent="-457200" algn="just">
              <a:buClr>
                <a:schemeClr val="tx2"/>
              </a:buClr>
              <a:buAutoNum type="arabicPeriod"/>
            </a:pPr>
            <a:endParaRPr lang="en-US" dirty="0"/>
          </a:p>
          <a:p>
            <a:pPr marL="457200" indent="-457200" algn="just">
              <a:buClr>
                <a:schemeClr val="tx2"/>
              </a:buClr>
              <a:buAutoNum type="arabicPeriod"/>
            </a:pPr>
            <a:r>
              <a:rPr lang="en-US" sz="2000" b="1" dirty="0">
                <a:solidFill>
                  <a:schemeClr val="accent2"/>
                </a:solidFill>
                <a:latin typeface="Acumin Pro SemiCondensed" panose="020B0506020202020204" pitchFamily="34" charset="77"/>
              </a:rPr>
              <a:t>Novelty Detection using Replay Memory: </a:t>
            </a:r>
            <a:r>
              <a:rPr lang="en-US" dirty="0"/>
              <a:t>We note that we can adapt the approach of change point detection on data consisting of experience tuples to detect the change in the environment dynamics. Novelty detection on experience tuples can, for instance, be used to detect the change in the set of rules that govern the environment dynamics, for instance: getting a 6 on dice is giving additional turn rather than stopping there, or getting a 1 on the dice moves 3 steps rather than 1. These types of novelties will cause the transition probability to change, which will -in turn- disrupt the distribution across memory samples. So, we adopt Online Dirichlet Change Detection (ODCP) algorithm for this purpose.</a:t>
            </a:r>
          </a:p>
        </p:txBody>
      </p:sp>
    </p:spTree>
    <p:extLst>
      <p:ext uri="{BB962C8B-B14F-4D97-AF65-F5344CB8AC3E}">
        <p14:creationId xmlns:p14="http://schemas.microsoft.com/office/powerpoint/2010/main" val="267126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Regret Function in Monopoly</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24</a:t>
            </a:fld>
            <a:endParaRPr lang="en-US" dirty="0"/>
          </a:p>
        </p:txBody>
      </p:sp>
      <p:pic>
        <p:nvPicPr>
          <p:cNvPr id="9" name="Picture 8">
            <a:extLst>
              <a:ext uri="{FF2B5EF4-FFF2-40B4-BE49-F238E27FC236}">
                <a16:creationId xmlns:a16="http://schemas.microsoft.com/office/drawing/2014/main" id="{2F475E8C-DC9C-E049-AB42-56D09809B65E}"/>
              </a:ext>
            </a:extLst>
          </p:cNvPr>
          <p:cNvPicPr>
            <a:picLocks noChangeAspect="1"/>
          </p:cNvPicPr>
          <p:nvPr/>
        </p:nvPicPr>
        <p:blipFill>
          <a:blip r:embed="rId3"/>
          <a:stretch>
            <a:fillRect/>
          </a:stretch>
        </p:blipFill>
        <p:spPr>
          <a:xfrm>
            <a:off x="1071700" y="5983162"/>
            <a:ext cx="4318000" cy="45720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766069-D7F0-D543-A8D8-8CE9E9209D75}"/>
                  </a:ext>
                </a:extLst>
              </p:cNvPr>
              <p:cNvSpPr/>
              <p:nvPr/>
            </p:nvSpPr>
            <p:spPr>
              <a:xfrm>
                <a:off x="1043553" y="1192497"/>
                <a:ext cx="9882030" cy="4344907"/>
              </a:xfrm>
              <a:prstGeom prst="rect">
                <a:avLst/>
              </a:prstGeom>
            </p:spPr>
            <p:txBody>
              <a:bodyPr wrap="square">
                <a:spAutoFit/>
              </a:bodyPr>
              <a:lstStyle/>
              <a:p>
                <a:pPr algn="just">
                  <a:buClr>
                    <a:schemeClr val="tx2"/>
                  </a:buClr>
                </a:pPr>
                <a:r>
                  <a:rPr lang="en-US" sz="2000" b="1" dirty="0">
                    <a:solidFill>
                      <a:schemeClr val="accent2"/>
                    </a:solidFill>
                    <a:latin typeface="Acumin Pro SemiCondensed" panose="020B0506020202020204" pitchFamily="34" charset="77"/>
                  </a:rPr>
                  <a:t>Agent Regret Function: </a:t>
                </a:r>
                <a:r>
                  <a:rPr lang="en-US" dirty="0"/>
                  <a:t>Assume, we train an agent in the pre-novelty world </a:t>
                </a:r>
                <a14:m>
                  <m:oMath xmlns:m="http://schemas.openxmlformats.org/officeDocument/2006/math">
                    <m:r>
                      <a:rPr lang="en-US" i="1" smtClean="0">
                        <a:latin typeface="Cambria Math" panose="02040503050406030204" pitchFamily="18" charset="0"/>
                        <a:ea typeface="Cambria Math" panose="02040503050406030204" pitchFamily="18" charset="0"/>
                      </a:rPr>
                      <m:t>𝜔</m:t>
                    </m:r>
                  </m:oMath>
                </a14:m>
                <a:r>
                  <a:rPr lang="en-US" dirty="0"/>
                  <a:t> with 3 fixed policy agents as opponents and obtain a near-optimal policy ,</a:t>
                </a:r>
                <a:r>
                  <a:rPr lang="el-GR" dirty="0"/>
                  <a:t>π∗, </a:t>
                </a:r>
                <a:r>
                  <a:rPr lang="en-US" dirty="0"/>
                  <a:t>for this environment. Given a state </a:t>
                </a:r>
                <a:r>
                  <a:rPr lang="en-US" dirty="0" err="1"/>
                  <a:t>s</a:t>
                </a:r>
                <a:r>
                  <a:rPr lang="en-US" baseline="-25000" dirty="0" err="1"/>
                  <a:t>t</a:t>
                </a:r>
                <a:r>
                  <a:rPr lang="en-US" baseline="-25000" dirty="0"/>
                  <a:t> </a:t>
                </a:r>
                <a:r>
                  <a:rPr lang="en-US" dirty="0"/>
                  <a:t>∈  S, the learnt policy </a:t>
                </a:r>
                <a:r>
                  <a:rPr lang="el-GR" dirty="0"/>
                  <a:t>π</a:t>
                </a:r>
                <a:r>
                  <a:rPr lang="el-GR" baseline="30000" dirty="0"/>
                  <a:t>∗</a:t>
                </a:r>
                <a:r>
                  <a:rPr lang="el-GR" dirty="0"/>
                  <a:t>, </a:t>
                </a:r>
                <a:r>
                  <a:rPr lang="en-US" dirty="0"/>
                  <a:t>guides the player to choose the best action a</a:t>
                </a:r>
                <a:r>
                  <a:rPr lang="en-US" baseline="-25000" dirty="0"/>
                  <a:t>t </a:t>
                </a:r>
                <a:r>
                  <a:rPr lang="en-US" dirty="0"/>
                  <a:t>∈ A at time step t. </a:t>
                </a:r>
              </a:p>
              <a:p>
                <a:pPr algn="just">
                  <a:buClr>
                    <a:schemeClr val="tx2"/>
                  </a:buClr>
                </a:pPr>
                <a:endParaRPr lang="en-US" dirty="0"/>
              </a:p>
              <a:p>
                <a:pPr algn="just">
                  <a:buClr>
                    <a:schemeClr val="tx2"/>
                  </a:buClr>
                </a:pPr>
                <a:r>
                  <a:rPr lang="en-US" dirty="0"/>
                  <a:t>Then, we define the regret as the difference in the win rates (WinG) using the optimal policy </a:t>
                </a:r>
                <a:r>
                  <a:rPr lang="el-GR" dirty="0"/>
                  <a:t>π</a:t>
                </a:r>
                <a:r>
                  <a:rPr lang="en-US" dirty="0"/>
                  <a:t> in the new world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𝜔</m:t>
                        </m:r>
                      </m:e>
                    </m:acc>
                    <m:r>
                      <a:rPr lang="en-US" b="0" i="1" smtClean="0">
                        <a:latin typeface="Cambria Math" panose="02040503050406030204" pitchFamily="18" charset="0"/>
                      </a:rPr>
                      <m:t> </m:t>
                    </m:r>
                  </m:oMath>
                </a14:m>
                <a:r>
                  <a:rPr lang="en-US" dirty="0"/>
                  <a:t>and the win rates (WinG) using the policy </a:t>
                </a:r>
                <a:r>
                  <a:rPr lang="el-GR" dirty="0"/>
                  <a:t>π</a:t>
                </a:r>
                <a:r>
                  <a:rPr lang="el-GR" baseline="30000" dirty="0"/>
                  <a:t>∗</a:t>
                </a:r>
                <a:r>
                  <a:rPr lang="en-US" dirty="0"/>
                  <a:t> in the new world </a:t>
                </a:r>
                <a14:m>
                  <m:oMath xmlns:m="http://schemas.openxmlformats.org/officeDocument/2006/math">
                    <m:r>
                      <a:rPr lang="en-US" i="1">
                        <a:latin typeface="Cambria Math" panose="02040503050406030204" pitchFamily="18" charset="0"/>
                        <a:ea typeface="Cambria Math" panose="02040503050406030204" pitchFamily="18" charset="0"/>
                      </a:rPr>
                      <m:t>𝜔</m:t>
                    </m:r>
                  </m:oMath>
                </a14:m>
                <a:r>
                  <a:rPr lang="en-US" dirty="0"/>
                  <a:t>*. Thus, Regret for the agent’s policy (</a:t>
                </a:r>
                <a:r>
                  <a:rPr lang="el-GR" dirty="0"/>
                  <a:t>π</a:t>
                </a:r>
                <a:r>
                  <a:rPr lang="el-GR" baseline="30000" dirty="0"/>
                  <a:t>∗</a:t>
                </a:r>
                <a:r>
                  <a:rPr lang="el-GR" dirty="0"/>
                  <a:t>)</a:t>
                </a:r>
                <a:r>
                  <a:rPr lang="en-US" dirty="0"/>
                  <a:t>:</a:t>
                </a:r>
              </a:p>
              <a:p>
                <a:pPr algn="just">
                  <a:buClr>
                    <a:schemeClr val="tx2"/>
                  </a:buClr>
                </a:pPr>
                <a:endParaRPr lang="en-US" dirty="0"/>
              </a:p>
              <a:p>
                <a:pPr algn="just">
                  <a:buClr>
                    <a:schemeClr val="tx2"/>
                  </a:buClr>
                </a:pPr>
                <a:endParaRPr lang="en-US" dirty="0"/>
              </a:p>
              <a:p>
                <a:pPr algn="just">
                  <a:buClr>
                    <a:schemeClr val="tx2"/>
                  </a:buClr>
                </a:pPr>
                <a:endParaRPr lang="en-US" dirty="0"/>
              </a:p>
              <a:p>
                <a:pPr algn="just">
                  <a:buClr>
                    <a:schemeClr val="tx2"/>
                  </a:buClr>
                </a:pPr>
                <a:r>
                  <a:rPr lang="en-US" dirty="0"/>
                  <a:t>We note that the above definition of regret assumed a non-adaptive agent, that is learning policy </a:t>
                </a:r>
                <a:r>
                  <a:rPr lang="el-GR" dirty="0"/>
                  <a:t>π</a:t>
                </a:r>
                <a:r>
                  <a:rPr lang="el-GR" baseline="30000" dirty="0"/>
                  <a:t>∗</a:t>
                </a:r>
                <a:r>
                  <a:rPr lang="en-US" dirty="0"/>
                  <a:t> in the pre-novelty world, and is using the policy </a:t>
                </a:r>
                <a:r>
                  <a:rPr lang="el-GR" dirty="0"/>
                  <a:t>π</a:t>
                </a:r>
                <a:r>
                  <a:rPr lang="el-GR" baseline="30000" dirty="0"/>
                  <a:t>∗</a:t>
                </a:r>
                <a:r>
                  <a:rPr lang="en-US" dirty="0"/>
                  <a:t> in the post-novelty world. However, the agent can be adaptive, and keep learning the policies. Then, the regret, for an </a:t>
                </a:r>
                <a:r>
                  <a:rPr lang="en-US" b="1" dirty="0"/>
                  <a:t>adaptive policy </a:t>
                </a:r>
                <a:r>
                  <a:rPr lang="en-US" dirty="0"/>
                  <a:t>over T tournaments, can be defined as follows:</a:t>
                </a:r>
              </a:p>
              <a:p>
                <a:pPr algn="just">
                  <a:buClr>
                    <a:schemeClr val="tx2"/>
                  </a:buClr>
                </a:pPr>
                <a:endParaRPr lang="en-US" sz="2000" dirty="0"/>
              </a:p>
            </p:txBody>
          </p:sp>
        </mc:Choice>
        <mc:Fallback xmlns="">
          <p:sp>
            <p:nvSpPr>
              <p:cNvPr id="3" name="Rectangle 2">
                <a:extLst>
                  <a:ext uri="{FF2B5EF4-FFF2-40B4-BE49-F238E27FC236}">
                    <a16:creationId xmlns:a16="http://schemas.microsoft.com/office/drawing/2014/main" id="{0A766069-D7F0-D543-A8D8-8CE9E9209D75}"/>
                  </a:ext>
                </a:extLst>
              </p:cNvPr>
              <p:cNvSpPr>
                <a:spLocks noRot="1" noChangeAspect="1" noMove="1" noResize="1" noEditPoints="1" noAdjustHandles="1" noChangeArrowheads="1" noChangeShapeType="1" noTextEdit="1"/>
              </p:cNvSpPr>
              <p:nvPr/>
            </p:nvSpPr>
            <p:spPr>
              <a:xfrm>
                <a:off x="1043553" y="1192497"/>
                <a:ext cx="9882030" cy="4344907"/>
              </a:xfrm>
              <a:prstGeom prst="rect">
                <a:avLst/>
              </a:prstGeom>
              <a:blipFill>
                <a:blip r:embed="rId4"/>
                <a:stretch>
                  <a:fillRect l="-642" t="-877" r="-51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101F886-0E8D-6245-B399-28587B5927CE}"/>
              </a:ext>
            </a:extLst>
          </p:cNvPr>
          <p:cNvPicPr>
            <a:picLocks noChangeAspect="1"/>
          </p:cNvPicPr>
          <p:nvPr/>
        </p:nvPicPr>
        <p:blipFill>
          <a:blip r:embed="rId5"/>
          <a:stretch>
            <a:fillRect/>
          </a:stretch>
        </p:blipFill>
        <p:spPr>
          <a:xfrm>
            <a:off x="3828577" y="3022600"/>
            <a:ext cx="5765800" cy="812800"/>
          </a:xfrm>
          <a:prstGeom prst="rect">
            <a:avLst/>
          </a:prstGeom>
        </p:spPr>
      </p:pic>
      <p:pic>
        <p:nvPicPr>
          <p:cNvPr id="8" name="Picture 7">
            <a:extLst>
              <a:ext uri="{FF2B5EF4-FFF2-40B4-BE49-F238E27FC236}">
                <a16:creationId xmlns:a16="http://schemas.microsoft.com/office/drawing/2014/main" id="{DF62E304-22B9-FB49-BA17-6B139CB4550F}"/>
              </a:ext>
            </a:extLst>
          </p:cNvPr>
          <p:cNvPicPr>
            <a:picLocks noChangeAspect="1"/>
          </p:cNvPicPr>
          <p:nvPr/>
        </p:nvPicPr>
        <p:blipFill>
          <a:blip r:embed="rId6"/>
          <a:stretch>
            <a:fillRect/>
          </a:stretch>
        </p:blipFill>
        <p:spPr>
          <a:xfrm>
            <a:off x="3797988" y="5197557"/>
            <a:ext cx="6273800" cy="889000"/>
          </a:xfrm>
          <a:prstGeom prst="rect">
            <a:avLst/>
          </a:prstGeom>
        </p:spPr>
      </p:pic>
    </p:spTree>
    <p:extLst>
      <p:ext uri="{BB962C8B-B14F-4D97-AF65-F5344CB8AC3E}">
        <p14:creationId xmlns:p14="http://schemas.microsoft.com/office/powerpoint/2010/main" val="2398772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B03A-E403-684D-A489-96F683B5080A}"/>
              </a:ext>
            </a:extLst>
          </p:cNvPr>
          <p:cNvSpPr>
            <a:spLocks noGrp="1"/>
          </p:cNvSpPr>
          <p:nvPr>
            <p:ph type="ctrTitle"/>
          </p:nvPr>
        </p:nvSpPr>
        <p:spPr>
          <a:xfrm>
            <a:off x="1043553" y="442674"/>
            <a:ext cx="10170320" cy="455509"/>
          </a:xfrm>
        </p:spPr>
        <p:txBody>
          <a:bodyPr/>
          <a:lstStyle/>
          <a:p>
            <a:r>
              <a:rPr lang="en-US" sz="3200" dirty="0"/>
              <a:t>A Framework for Theories of Adaptation to Novelty</a:t>
            </a:r>
          </a:p>
        </p:txBody>
      </p:sp>
      <p:sp>
        <p:nvSpPr>
          <p:cNvPr id="6" name="Date Placeholder 5">
            <a:extLst>
              <a:ext uri="{FF2B5EF4-FFF2-40B4-BE49-F238E27FC236}">
                <a16:creationId xmlns:a16="http://schemas.microsoft.com/office/drawing/2014/main" id="{11903AFB-5510-B842-B1C8-3F2EDDFC197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Placeholder 6">
            <a:extLst>
              <a:ext uri="{FF2B5EF4-FFF2-40B4-BE49-F238E27FC236}">
                <a16:creationId xmlns:a16="http://schemas.microsoft.com/office/drawing/2014/main" id="{C7111353-3CF2-2042-BB6D-142094CD26BE}"/>
              </a:ext>
            </a:extLst>
          </p:cNvPr>
          <p:cNvSpPr>
            <a:spLocks noGrp="1"/>
          </p:cNvSpPr>
          <p:nvPr>
            <p:ph type="sldNum" sz="quarter" idx="4"/>
          </p:nvPr>
        </p:nvSpPr>
        <p:spPr/>
        <p:txBody>
          <a:bodyPr/>
          <a:lstStyle/>
          <a:p>
            <a:fld id="{8A7A6979-0714-4377-B894-6BE4C2D6E202}" type="slidenum">
              <a:rPr lang="en-US" smtClean="0"/>
              <a:pPr/>
              <a:t>25</a:t>
            </a:fld>
            <a:endParaRPr lang="en-US" dirty="0"/>
          </a:p>
        </p:txBody>
      </p:sp>
      <p:sp>
        <p:nvSpPr>
          <p:cNvPr id="9" name="Rectangle 8">
            <a:extLst>
              <a:ext uri="{FF2B5EF4-FFF2-40B4-BE49-F238E27FC236}">
                <a16:creationId xmlns:a16="http://schemas.microsoft.com/office/drawing/2014/main" id="{4CEBAB94-7BBD-E248-AAE4-A51BBC20FEF1}"/>
              </a:ext>
            </a:extLst>
          </p:cNvPr>
          <p:cNvSpPr/>
          <p:nvPr/>
        </p:nvSpPr>
        <p:spPr>
          <a:xfrm>
            <a:off x="906393" y="1262213"/>
            <a:ext cx="9882030" cy="4929555"/>
          </a:xfrm>
          <a:prstGeom prst="rect">
            <a:avLst/>
          </a:prstGeom>
        </p:spPr>
        <p:txBody>
          <a:bodyPr wrap="square">
            <a:spAutoFit/>
          </a:bodyPr>
          <a:lstStyle/>
          <a:p>
            <a:pPr marL="347472" lvl="0" indent="-347472">
              <a:spcAft>
                <a:spcPts val="1000"/>
              </a:spcAft>
              <a:buClr>
                <a:srgbClr val="C9B991"/>
              </a:buClr>
              <a:buFont typeface="Arial" panose="020B0604020202020204" pitchFamily="34" charset="0"/>
              <a:buChar char="•"/>
            </a:pPr>
            <a:r>
              <a:rPr lang="en-US" dirty="0">
                <a:solidFill>
                  <a:srgbClr val="55595F"/>
                </a:solidFill>
              </a:rPr>
              <a:t>In Novelty Working subgroup, Josh </a:t>
            </a:r>
            <a:r>
              <a:rPr lang="en-US" dirty="0" err="1">
                <a:solidFill>
                  <a:srgbClr val="55595F"/>
                </a:solidFill>
              </a:rPr>
              <a:t>Alspector</a:t>
            </a:r>
            <a:r>
              <a:rPr lang="en-US" dirty="0">
                <a:solidFill>
                  <a:srgbClr val="55595F"/>
                </a:solidFill>
              </a:rPr>
              <a:t> presented the paper </a:t>
            </a:r>
            <a:r>
              <a:rPr lang="en-US" b="1" dirty="0">
                <a:solidFill>
                  <a:srgbClr val="55595F"/>
                </a:solidFill>
              </a:rPr>
              <a:t>‘A Framework for Theories of Adaptation to Novelty’</a:t>
            </a:r>
            <a:r>
              <a:rPr lang="en-US" dirty="0">
                <a:solidFill>
                  <a:srgbClr val="55595F"/>
                </a:solidFill>
              </a:rPr>
              <a:t>. We investigated GED approximation methods as part of that framework and formalized research questions as a result of the discussion.</a:t>
            </a:r>
          </a:p>
          <a:p>
            <a:pPr marL="347472" lvl="1" indent="-347472">
              <a:spcAft>
                <a:spcPts val="1000"/>
              </a:spcAft>
              <a:buClr>
                <a:schemeClr val="tx2"/>
              </a:buClr>
              <a:buFont typeface="Arial" panose="020B0604020202020204" pitchFamily="34" charset="0"/>
              <a:buChar char="•"/>
            </a:pPr>
            <a:r>
              <a:rPr lang="en-US" sz="2000" b="1" dirty="0">
                <a:solidFill>
                  <a:srgbClr val="555960"/>
                </a:solidFill>
                <a:latin typeface="Acumin Pro SemiCondensed" panose="020B0506020202020204" pitchFamily="34" charset="77"/>
              </a:rPr>
              <a:t>How difficult it is for a certain model to adapt in a certain task in a domain? </a:t>
            </a:r>
          </a:p>
          <a:p>
            <a:pPr marL="804672" lvl="2" indent="-347472">
              <a:spcAft>
                <a:spcPts val="1000"/>
              </a:spcAft>
              <a:buClr>
                <a:schemeClr val="tx2"/>
              </a:buClr>
              <a:buFont typeface="Arial" panose="020B0604020202020204" pitchFamily="34" charset="0"/>
              <a:buChar char="•"/>
            </a:pPr>
            <a:r>
              <a:rPr lang="en-US" dirty="0"/>
              <a:t>Adaptation to novelty as learning to augment existing skills to confront unfamiliar situations. </a:t>
            </a:r>
            <a:endParaRPr lang="en-US" sz="2800" dirty="0"/>
          </a:p>
          <a:p>
            <a:pPr marL="347472" lvl="1" indent="-347472">
              <a:spcAft>
                <a:spcPts val="1000"/>
              </a:spcAft>
              <a:buClr>
                <a:schemeClr val="tx2"/>
              </a:buClr>
              <a:buFont typeface="Arial" panose="020B0604020202020204" pitchFamily="34" charset="0"/>
              <a:buChar char="•"/>
            </a:pPr>
            <a:r>
              <a:rPr lang="en-US" sz="2000" b="1" dirty="0">
                <a:solidFill>
                  <a:srgbClr val="555960"/>
                </a:solidFill>
                <a:latin typeface="Acumin Pro SemiCondensed" panose="020B0506020202020204" pitchFamily="34" charset="77"/>
              </a:rPr>
              <a:t>Measures of difficulty for adaptation</a:t>
            </a:r>
          </a:p>
          <a:p>
            <a:pPr marL="804672" lvl="2" indent="-347472">
              <a:spcAft>
                <a:spcPts val="1000"/>
              </a:spcAft>
              <a:buClr>
                <a:schemeClr val="tx2"/>
              </a:buClr>
              <a:buFont typeface="+mj-lt"/>
              <a:buAutoNum type="arabicPeriod"/>
            </a:pPr>
            <a:r>
              <a:rPr lang="en-US" dirty="0"/>
              <a:t>Number of actions required to react to a novelty (increases the required exploration space to successfully adapt) [#actions]</a:t>
            </a:r>
          </a:p>
          <a:p>
            <a:pPr marL="804672" lvl="2" indent="-347472">
              <a:spcAft>
                <a:spcPts val="1000"/>
              </a:spcAft>
              <a:buClr>
                <a:schemeClr val="tx2"/>
              </a:buClr>
              <a:buFont typeface="+mj-lt"/>
              <a:buAutoNum type="arabicPeriod"/>
            </a:pPr>
            <a:r>
              <a:rPr lang="en-US" dirty="0"/>
              <a:t>Amount of editing of a prior set of skill programs</a:t>
            </a:r>
          </a:p>
          <a:p>
            <a:pPr marL="804672" lvl="2" indent="-347472">
              <a:spcAft>
                <a:spcPts val="1000"/>
              </a:spcAft>
              <a:buClr>
                <a:schemeClr val="tx2"/>
              </a:buClr>
              <a:buFont typeface="+mj-lt"/>
              <a:buAutoNum type="arabicPeriod"/>
            </a:pPr>
            <a:r>
              <a:rPr lang="en-US" dirty="0"/>
              <a:t>Measure of divergence from the optimal pre-novelty policy to the optimal post-novelty policy [policy change]</a:t>
            </a:r>
          </a:p>
          <a:p>
            <a:pPr marL="347472" indent="-347472">
              <a:spcAft>
                <a:spcPts val="1000"/>
              </a:spcAft>
              <a:buClr>
                <a:schemeClr val="tx2"/>
              </a:buClr>
              <a:buFont typeface="Arial" panose="020B0604020202020204" pitchFamily="34" charset="0"/>
              <a:buChar char="•"/>
            </a:pPr>
            <a:r>
              <a:rPr lang="en-US" dirty="0"/>
              <a:t>The necessary editing is proposed to operate on an effective representation in an agent’s mental model. </a:t>
            </a:r>
          </a:p>
        </p:txBody>
      </p:sp>
    </p:spTree>
    <p:extLst>
      <p:ext uri="{BB962C8B-B14F-4D97-AF65-F5344CB8AC3E}">
        <p14:creationId xmlns:p14="http://schemas.microsoft.com/office/powerpoint/2010/main" val="295439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554" y="442674"/>
            <a:ext cx="9234309" cy="512448"/>
          </a:xfrm>
        </p:spPr>
        <p:txBody>
          <a:bodyPr/>
          <a:lstStyle/>
          <a:p>
            <a:r>
              <a:rPr lang="en-US" dirty="0"/>
              <a:t>Research Questions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26</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11" name="Subtitle 10">
            <a:extLst>
              <a:ext uri="{FF2B5EF4-FFF2-40B4-BE49-F238E27FC236}">
                <a16:creationId xmlns:a16="http://schemas.microsoft.com/office/drawing/2014/main" id="{C4B3CC2F-B8E6-954C-907E-46896902A54B}"/>
              </a:ext>
            </a:extLst>
          </p:cNvPr>
          <p:cNvSpPr>
            <a:spLocks noGrp="1"/>
          </p:cNvSpPr>
          <p:nvPr>
            <p:ph type="subTitle" idx="1"/>
          </p:nvPr>
        </p:nvSpPr>
        <p:spPr>
          <a:xfrm>
            <a:off x="891556" y="1251283"/>
            <a:ext cx="10057798" cy="3539430"/>
          </a:xfrm>
        </p:spPr>
        <p:txBody>
          <a:bodyPr/>
          <a:lstStyle/>
          <a:p>
            <a:pPr marL="342900" indent="-342900">
              <a:buClr>
                <a:schemeClr val="tx2"/>
              </a:buClr>
              <a:buFont typeface="Arial" panose="020B0604020202020204" pitchFamily="34" charset="0"/>
              <a:buChar char="•"/>
            </a:pPr>
            <a:r>
              <a:rPr lang="en-US" sz="2000" b="0" dirty="0"/>
              <a:t>Can we find a structured representation to quantify adaption?</a:t>
            </a:r>
          </a:p>
          <a:p>
            <a:pPr marL="342900" indent="-342900">
              <a:buClr>
                <a:schemeClr val="tx2"/>
              </a:buClr>
              <a:buFont typeface="Arial" panose="020B0604020202020204" pitchFamily="34" charset="0"/>
              <a:buChar char="•"/>
            </a:pPr>
            <a:r>
              <a:rPr lang="en-US" sz="2000" b="0" dirty="0"/>
              <a:t>Can the structured representations be generalized?</a:t>
            </a:r>
          </a:p>
          <a:p>
            <a:pPr marL="342900" indent="-342900">
              <a:buClr>
                <a:schemeClr val="tx2"/>
              </a:buClr>
              <a:buFont typeface="Arial" panose="020B0604020202020204" pitchFamily="34" charset="0"/>
              <a:buChar char="•"/>
            </a:pPr>
            <a:r>
              <a:rPr lang="en-US" sz="2000" b="0" dirty="0"/>
              <a:t>Can we detect the changes in representation pre-novelty vs post-novelty?</a:t>
            </a:r>
          </a:p>
          <a:p>
            <a:pPr marL="342900" indent="-342900">
              <a:buClr>
                <a:schemeClr val="tx2"/>
              </a:buClr>
              <a:buFont typeface="Arial" panose="020B0604020202020204" pitchFamily="34" charset="0"/>
              <a:buChar char="•"/>
            </a:pPr>
            <a:r>
              <a:rPr lang="en-US" sz="2000" b="0" dirty="0"/>
              <a:t>What kind of distance functions need to be defined based on the difficulty metrics?</a:t>
            </a:r>
          </a:p>
          <a:p>
            <a:pPr marL="342900" indent="-342900">
              <a:buClr>
                <a:schemeClr val="tx2"/>
              </a:buClr>
              <a:buFont typeface="Arial" panose="020B0604020202020204" pitchFamily="34" charset="0"/>
              <a:buChar char="•"/>
            </a:pPr>
            <a:r>
              <a:rPr lang="en-US" sz="2000" b="0" dirty="0"/>
              <a:t>Can we approximate the edit distance between pre-novelty and post-novelty representation (RED)?</a:t>
            </a:r>
          </a:p>
          <a:p>
            <a:pPr marL="342900" indent="-342900">
              <a:buClr>
                <a:schemeClr val="tx2"/>
              </a:buClr>
              <a:buFont typeface="Arial" panose="020B0604020202020204" pitchFamily="34" charset="0"/>
              <a:buChar char="•"/>
            </a:pPr>
            <a:r>
              <a:rPr lang="en-US" sz="2000" b="0" dirty="0"/>
              <a:t>Is there an approximation model that can adapt to generalized domains each with their own definition of novelty?</a:t>
            </a:r>
          </a:p>
          <a:p>
            <a:pPr marL="342900" indent="-342900">
              <a:buClr>
                <a:schemeClr val="tx2"/>
              </a:buClr>
              <a:buFont typeface="Arial" panose="020B0604020202020204" pitchFamily="34" charset="0"/>
              <a:buChar char="•"/>
            </a:pPr>
            <a:endParaRPr lang="en-US" sz="2000" b="0" dirty="0"/>
          </a:p>
        </p:txBody>
      </p:sp>
    </p:spTree>
    <p:extLst>
      <p:ext uri="{BB962C8B-B14F-4D97-AF65-F5344CB8AC3E}">
        <p14:creationId xmlns:p14="http://schemas.microsoft.com/office/powerpoint/2010/main" val="812252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B03A-E403-684D-A489-96F683B5080A}"/>
              </a:ext>
            </a:extLst>
          </p:cNvPr>
          <p:cNvSpPr>
            <a:spLocks noGrp="1"/>
          </p:cNvSpPr>
          <p:nvPr>
            <p:ph type="ctrTitle"/>
          </p:nvPr>
        </p:nvSpPr>
        <p:spPr>
          <a:xfrm>
            <a:off x="1043553" y="442674"/>
            <a:ext cx="10170320" cy="455509"/>
          </a:xfrm>
        </p:spPr>
        <p:txBody>
          <a:bodyPr/>
          <a:lstStyle/>
          <a:p>
            <a:r>
              <a:rPr lang="en-US" sz="3200" dirty="0"/>
              <a:t>A Framework for Theories of Adaptation to Novelty</a:t>
            </a:r>
          </a:p>
        </p:txBody>
      </p:sp>
      <p:sp>
        <p:nvSpPr>
          <p:cNvPr id="6" name="Date Placeholder 5">
            <a:extLst>
              <a:ext uri="{FF2B5EF4-FFF2-40B4-BE49-F238E27FC236}">
                <a16:creationId xmlns:a16="http://schemas.microsoft.com/office/drawing/2014/main" id="{11903AFB-5510-B842-B1C8-3F2EDDFC197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Placeholder 6">
            <a:extLst>
              <a:ext uri="{FF2B5EF4-FFF2-40B4-BE49-F238E27FC236}">
                <a16:creationId xmlns:a16="http://schemas.microsoft.com/office/drawing/2014/main" id="{C7111353-3CF2-2042-BB6D-142094CD26BE}"/>
              </a:ext>
            </a:extLst>
          </p:cNvPr>
          <p:cNvSpPr>
            <a:spLocks noGrp="1"/>
          </p:cNvSpPr>
          <p:nvPr>
            <p:ph type="sldNum" sz="quarter" idx="4"/>
          </p:nvPr>
        </p:nvSpPr>
        <p:spPr/>
        <p:txBody>
          <a:bodyPr/>
          <a:lstStyle/>
          <a:p>
            <a:fld id="{8A7A6979-0714-4377-B894-6BE4C2D6E202}" type="slidenum">
              <a:rPr lang="en-US" smtClean="0"/>
              <a:pPr/>
              <a:t>27</a:t>
            </a:fld>
            <a:endParaRPr lang="en-US" dirty="0"/>
          </a:p>
        </p:txBody>
      </p:sp>
      <p:sp>
        <p:nvSpPr>
          <p:cNvPr id="9" name="Rectangle 8">
            <a:extLst>
              <a:ext uri="{FF2B5EF4-FFF2-40B4-BE49-F238E27FC236}">
                <a16:creationId xmlns:a16="http://schemas.microsoft.com/office/drawing/2014/main" id="{4CEBAB94-7BBD-E248-AAE4-A51BBC20FEF1}"/>
              </a:ext>
            </a:extLst>
          </p:cNvPr>
          <p:cNvSpPr/>
          <p:nvPr/>
        </p:nvSpPr>
        <p:spPr>
          <a:xfrm>
            <a:off x="906393" y="1262213"/>
            <a:ext cx="9882030" cy="5565626"/>
          </a:xfrm>
          <a:prstGeom prst="rect">
            <a:avLst/>
          </a:prstGeom>
        </p:spPr>
        <p:txBody>
          <a:bodyPr wrap="square">
            <a:spAutoFit/>
          </a:bodyPr>
          <a:lstStyle/>
          <a:p>
            <a:pPr marL="347472" lvl="1" indent="-347472">
              <a:spcAft>
                <a:spcPts val="1000"/>
              </a:spcAft>
              <a:buClr>
                <a:srgbClr val="C9B991"/>
              </a:buClr>
              <a:buFont typeface="Arial" panose="020B0604020202020204" pitchFamily="34" charset="0"/>
              <a:buChar char="•"/>
            </a:pPr>
            <a:r>
              <a:rPr lang="en-US" sz="2000" b="1" dirty="0">
                <a:solidFill>
                  <a:srgbClr val="555960"/>
                </a:solidFill>
                <a:latin typeface="Acumin Pro SemiCondensed" panose="020B0506020202020204" pitchFamily="34" charset="77"/>
              </a:rPr>
              <a:t>Structured Representation </a:t>
            </a:r>
          </a:p>
          <a:p>
            <a:pPr marL="804672" lvl="2" indent="-347472">
              <a:spcAft>
                <a:spcPts val="1000"/>
              </a:spcAft>
              <a:buClr>
                <a:schemeClr val="tx2"/>
              </a:buClr>
              <a:buFont typeface="Arial" panose="020B0604020202020204" pitchFamily="34" charset="0"/>
              <a:buChar char="•"/>
            </a:pPr>
            <a:r>
              <a:rPr lang="en-US" dirty="0"/>
              <a:t>Bit strings (change in information content in program bit strings)</a:t>
            </a:r>
          </a:p>
          <a:p>
            <a:pPr marL="1261872" lvl="4" indent="-347472">
              <a:spcAft>
                <a:spcPts val="1000"/>
              </a:spcAft>
              <a:buClr>
                <a:schemeClr val="tx2"/>
              </a:buClr>
              <a:buFont typeface="Arial" panose="020B0604020202020204" pitchFamily="34" charset="0"/>
              <a:buChar char="•"/>
            </a:pPr>
            <a:r>
              <a:rPr lang="en-US" dirty="0"/>
              <a:t>Approximation to optimality – Minimum Description Length (MDL)</a:t>
            </a:r>
          </a:p>
          <a:p>
            <a:pPr marL="804672" lvl="2" indent="-347472">
              <a:spcAft>
                <a:spcPts val="1000"/>
              </a:spcAft>
              <a:buClr>
                <a:schemeClr val="tx2"/>
              </a:buClr>
              <a:buFont typeface="Arial" panose="020B0604020202020204" pitchFamily="34" charset="0"/>
              <a:buChar char="•"/>
            </a:pPr>
            <a:r>
              <a:rPr lang="en-US" dirty="0"/>
              <a:t>Semantic Models</a:t>
            </a:r>
          </a:p>
          <a:p>
            <a:pPr marL="1261872" lvl="4" indent="-347472">
              <a:spcAft>
                <a:spcPts val="1000"/>
              </a:spcAft>
              <a:buClr>
                <a:schemeClr val="tx2"/>
              </a:buClr>
              <a:buFont typeface="Arial" panose="020B0604020202020204" pitchFamily="34" charset="0"/>
              <a:buChar char="•"/>
            </a:pPr>
            <a:r>
              <a:rPr lang="en-US" dirty="0"/>
              <a:t>Graphs representing the environment with nodes (neurons/entities) and connections (relations)</a:t>
            </a:r>
          </a:p>
          <a:p>
            <a:pPr marL="1261872" lvl="4" indent="-347472">
              <a:spcAft>
                <a:spcPts val="1000"/>
              </a:spcAft>
              <a:buClr>
                <a:schemeClr val="tx2"/>
              </a:buClr>
              <a:buFont typeface="Arial" panose="020B0604020202020204" pitchFamily="34" charset="0"/>
              <a:buChar char="•"/>
            </a:pPr>
            <a:r>
              <a:rPr lang="en-US" dirty="0"/>
              <a:t>Include search space, policies, priors, experiences, difficulties in task and skills of the models</a:t>
            </a:r>
          </a:p>
          <a:p>
            <a:pPr marL="347472" lvl="1" indent="-347472">
              <a:spcAft>
                <a:spcPts val="1000"/>
              </a:spcAft>
              <a:buClr>
                <a:srgbClr val="C9B991"/>
              </a:buClr>
              <a:buFont typeface="Arial" panose="020B0604020202020204" pitchFamily="34" charset="0"/>
              <a:buChar char="•"/>
            </a:pPr>
            <a:r>
              <a:rPr lang="en-US" sz="2000" b="1" dirty="0">
                <a:solidFill>
                  <a:srgbClr val="555960"/>
                </a:solidFill>
                <a:latin typeface="Acumin Pro SemiCondensed" panose="020B0506020202020204" pitchFamily="34" charset="77"/>
              </a:rPr>
              <a:t>RED Approximation via Graph Edit Distance</a:t>
            </a:r>
          </a:p>
          <a:p>
            <a:pPr marL="804672" lvl="2" indent="-347472">
              <a:spcAft>
                <a:spcPts val="1000"/>
              </a:spcAft>
              <a:buClr>
                <a:srgbClr val="C9B991"/>
              </a:buClr>
              <a:buFont typeface="Arial" panose="020B0604020202020204" pitchFamily="34" charset="0"/>
              <a:buChar char="•"/>
            </a:pPr>
            <a:r>
              <a:rPr lang="en-US" dirty="0"/>
              <a:t>Exact Method - A* Search</a:t>
            </a:r>
          </a:p>
          <a:p>
            <a:pPr marL="804672" lvl="2" indent="-347472">
              <a:spcAft>
                <a:spcPts val="1000"/>
              </a:spcAft>
              <a:buClr>
                <a:srgbClr val="C9B991"/>
              </a:buClr>
              <a:buFont typeface="Arial" panose="020B0604020202020204" pitchFamily="34" charset="0"/>
              <a:buChar char="•"/>
            </a:pPr>
            <a:r>
              <a:rPr lang="en-US" dirty="0"/>
              <a:t>Heuristic Method - Minimum of VJ, Hungarian and Beam</a:t>
            </a:r>
          </a:p>
          <a:p>
            <a:pPr marL="804672" lvl="2" indent="-347472">
              <a:spcAft>
                <a:spcPts val="1000"/>
              </a:spcAft>
              <a:buClr>
                <a:srgbClr val="C9B991"/>
              </a:buClr>
              <a:buFont typeface="Arial" panose="020B0604020202020204" pitchFamily="34" charset="0"/>
              <a:buChar char="•"/>
            </a:pPr>
            <a:r>
              <a:rPr lang="en-US" dirty="0"/>
              <a:t>Neural Network based Approximation via loss optimization - </a:t>
            </a:r>
            <a:r>
              <a:rPr lang="en-US" dirty="0" err="1"/>
              <a:t>SimGNN</a:t>
            </a:r>
            <a:endParaRPr lang="en-US" dirty="0"/>
          </a:p>
          <a:p>
            <a:pPr marL="804672" lvl="2" indent="-347472">
              <a:spcAft>
                <a:spcPts val="1000"/>
              </a:spcAft>
              <a:buClr>
                <a:srgbClr val="C9B991"/>
              </a:buClr>
              <a:buFont typeface="Arial" panose="020B0604020202020204" pitchFamily="34" charset="0"/>
              <a:buChar char="•"/>
            </a:pPr>
            <a:endParaRPr lang="en-US" sz="2000" b="1" dirty="0">
              <a:solidFill>
                <a:srgbClr val="555960"/>
              </a:solidFill>
              <a:latin typeface="Acumin Pro SemiCondensed" panose="020B0506020202020204" pitchFamily="34" charset="77"/>
            </a:endParaRPr>
          </a:p>
          <a:p>
            <a:pPr marL="347472" indent="-347472">
              <a:spcAft>
                <a:spcPts val="1000"/>
              </a:spcAft>
              <a:buClr>
                <a:schemeClr val="tx2"/>
              </a:buClr>
              <a:buFont typeface="Arial" panose="020B0604020202020204" pitchFamily="34" charset="0"/>
              <a:buChar char="•"/>
            </a:pPr>
            <a:endParaRPr lang="en-US" dirty="0"/>
          </a:p>
        </p:txBody>
      </p:sp>
    </p:spTree>
    <p:extLst>
      <p:ext uri="{BB962C8B-B14F-4D97-AF65-F5344CB8AC3E}">
        <p14:creationId xmlns:p14="http://schemas.microsoft.com/office/powerpoint/2010/main" val="2097541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Approach Architecture</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28</a:t>
            </a:fld>
            <a:endParaRPr lang="en-US" dirty="0"/>
          </a:p>
        </p:txBody>
      </p:sp>
      <p:pic>
        <p:nvPicPr>
          <p:cNvPr id="9" name="Picture 8">
            <a:extLst>
              <a:ext uri="{FF2B5EF4-FFF2-40B4-BE49-F238E27FC236}">
                <a16:creationId xmlns:a16="http://schemas.microsoft.com/office/drawing/2014/main" id="{2F475E8C-DC9C-E049-AB42-56D09809B65E}"/>
              </a:ext>
            </a:extLst>
          </p:cNvPr>
          <p:cNvPicPr>
            <a:picLocks noChangeAspect="1"/>
          </p:cNvPicPr>
          <p:nvPr/>
        </p:nvPicPr>
        <p:blipFill>
          <a:blip r:embed="rId3"/>
          <a:stretch>
            <a:fillRect/>
          </a:stretch>
        </p:blipFill>
        <p:spPr>
          <a:xfrm>
            <a:off x="1071700" y="5983162"/>
            <a:ext cx="4318000" cy="457200"/>
          </a:xfrm>
          <a:prstGeom prst="rect">
            <a:avLst/>
          </a:prstGeom>
        </p:spPr>
      </p:pic>
      <p:pic>
        <p:nvPicPr>
          <p:cNvPr id="5" name="Picture 4" descr="Diagram&#10;&#10;Description automatically generated">
            <a:extLst>
              <a:ext uri="{FF2B5EF4-FFF2-40B4-BE49-F238E27FC236}">
                <a16:creationId xmlns:a16="http://schemas.microsoft.com/office/drawing/2014/main" id="{E948B5B3-5131-1342-99A2-8055E6D5FAC0}"/>
              </a:ext>
            </a:extLst>
          </p:cNvPr>
          <p:cNvPicPr>
            <a:picLocks noChangeAspect="1"/>
          </p:cNvPicPr>
          <p:nvPr/>
        </p:nvPicPr>
        <p:blipFill>
          <a:blip r:embed="rId4"/>
          <a:stretch>
            <a:fillRect/>
          </a:stretch>
        </p:blipFill>
        <p:spPr>
          <a:xfrm>
            <a:off x="406400" y="1094242"/>
            <a:ext cx="11379200" cy="4749800"/>
          </a:xfrm>
          <a:prstGeom prst="rect">
            <a:avLst/>
          </a:prstGeom>
        </p:spPr>
      </p:pic>
    </p:spTree>
    <p:extLst>
      <p:ext uri="{BB962C8B-B14F-4D97-AF65-F5344CB8AC3E}">
        <p14:creationId xmlns:p14="http://schemas.microsoft.com/office/powerpoint/2010/main" val="2318127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4" name="Date Placeholder 3">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3/16/2021</a:t>
            </a:fld>
            <a:endParaRPr lang="en-US" dirty="0"/>
          </a:p>
        </p:txBody>
      </p:sp>
      <p:sp>
        <p:nvSpPr>
          <p:cNvPr id="5" name="Slide Number Placeholder 4">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29</a:t>
            </a:fld>
            <a:endParaRPr lang="en-US" dirty="0"/>
          </a:p>
        </p:txBody>
      </p:sp>
      <p:pic>
        <p:nvPicPr>
          <p:cNvPr id="7" name="Picture 6">
            <a:extLst>
              <a:ext uri="{FF2B5EF4-FFF2-40B4-BE49-F238E27FC236}">
                <a16:creationId xmlns:a16="http://schemas.microsoft.com/office/drawing/2014/main" id="{6D2CDA0C-1CAB-2C46-B4F4-6463F88C7F57}"/>
              </a:ext>
            </a:extLst>
          </p:cNvPr>
          <p:cNvPicPr>
            <a:picLocks noChangeAspect="1"/>
          </p:cNvPicPr>
          <p:nvPr/>
        </p:nvPicPr>
        <p:blipFill>
          <a:blip r:embed="rId3"/>
          <a:stretch>
            <a:fillRect/>
          </a:stretch>
        </p:blipFill>
        <p:spPr>
          <a:xfrm>
            <a:off x="1071700" y="5983162"/>
            <a:ext cx="4318000" cy="457200"/>
          </a:xfrm>
          <a:prstGeom prst="rect">
            <a:avLst/>
          </a:prstGeom>
        </p:spPr>
      </p:pic>
    </p:spTree>
    <p:extLst>
      <p:ext uri="{BB962C8B-B14F-4D97-AF65-F5344CB8AC3E}">
        <p14:creationId xmlns:p14="http://schemas.microsoft.com/office/powerpoint/2010/main" val="68809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554" y="442674"/>
            <a:ext cx="9234309" cy="512448"/>
          </a:xfrm>
        </p:spPr>
        <p:txBody>
          <a:bodyPr/>
          <a:lstStyle/>
          <a:p>
            <a:r>
              <a:rPr lang="en-US" dirty="0"/>
              <a:t>Research Progress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6241068"/>
            <a:ext cx="4318000" cy="457200"/>
          </a:xfrm>
          <a:prstGeom prst="rect">
            <a:avLst/>
          </a:prstGeom>
        </p:spPr>
      </p:pic>
      <p:sp>
        <p:nvSpPr>
          <p:cNvPr id="11" name="Subtitle 10">
            <a:extLst>
              <a:ext uri="{FF2B5EF4-FFF2-40B4-BE49-F238E27FC236}">
                <a16:creationId xmlns:a16="http://schemas.microsoft.com/office/drawing/2014/main" id="{C4B3CC2F-B8E6-954C-907E-46896902A54B}"/>
              </a:ext>
            </a:extLst>
          </p:cNvPr>
          <p:cNvSpPr>
            <a:spLocks noGrp="1"/>
          </p:cNvSpPr>
          <p:nvPr>
            <p:ph type="subTitle" idx="1"/>
          </p:nvPr>
        </p:nvSpPr>
        <p:spPr>
          <a:xfrm>
            <a:off x="750476" y="1098884"/>
            <a:ext cx="10339555" cy="5052665"/>
          </a:xfrm>
        </p:spPr>
        <p:txBody>
          <a:bodyPr/>
          <a:lstStyle/>
          <a:p>
            <a:pPr marL="342900" indent="-342900" algn="just">
              <a:buFont typeface="Arial" panose="020B0604020202020204" pitchFamily="34" charset="0"/>
              <a:buChar char="•"/>
            </a:pPr>
            <a:r>
              <a:rPr lang="en-US" sz="1800" dirty="0"/>
              <a:t>Checkpoint 1: </a:t>
            </a:r>
            <a:r>
              <a:rPr lang="en-US" sz="1800" b="0" dirty="0"/>
              <a:t>Designed and implemented </a:t>
            </a:r>
            <a:r>
              <a:rPr lang="en-US" sz="1800" b="0" u="sng" dirty="0"/>
              <a:t>state space</a:t>
            </a:r>
            <a:r>
              <a:rPr lang="en-US" sz="1800" b="0" dirty="0"/>
              <a:t>, </a:t>
            </a:r>
            <a:r>
              <a:rPr lang="en-US" sz="1800" b="0" u="sng" dirty="0"/>
              <a:t>action space </a:t>
            </a:r>
            <a:r>
              <a:rPr lang="en-US" sz="1800" b="0" dirty="0"/>
              <a:t>and </a:t>
            </a:r>
            <a:r>
              <a:rPr lang="en-US" sz="1800" b="0" u="sng" dirty="0"/>
              <a:t>reward function </a:t>
            </a:r>
            <a:r>
              <a:rPr lang="en-US" sz="1800" b="0" dirty="0"/>
              <a:t>have been. These are needed for the baseline RL agent. </a:t>
            </a:r>
            <a:r>
              <a:rPr lang="en-US" sz="1800" dirty="0"/>
              <a:t>(Slides 13 - 15).</a:t>
            </a:r>
            <a:endParaRPr lang="en-US" sz="1800" b="0" dirty="0"/>
          </a:p>
          <a:p>
            <a:pPr marL="342900" indent="-342900" algn="just">
              <a:buFont typeface="Arial" panose="020B0604020202020204" pitchFamily="34" charset="0"/>
              <a:buChar char="•"/>
            </a:pPr>
            <a:r>
              <a:rPr lang="en-US" sz="1800" dirty="0"/>
              <a:t>Checkpoint 2: </a:t>
            </a:r>
            <a:r>
              <a:rPr lang="en-US" sz="1800" b="0" dirty="0"/>
              <a:t>An independent code for </a:t>
            </a:r>
            <a:r>
              <a:rPr lang="en-US" sz="1800" b="0" u="sng" dirty="0"/>
              <a:t>Deep Q-Learning Network (DQN) </a:t>
            </a:r>
            <a:r>
              <a:rPr lang="en-US" sz="1800" b="0" dirty="0"/>
              <a:t>has been developed and has been integrated with the USC monopoly simulator.</a:t>
            </a:r>
          </a:p>
          <a:p>
            <a:pPr marL="342900" indent="-342900" algn="just">
              <a:buFont typeface="Arial" panose="020B0604020202020204" pitchFamily="34" charset="0"/>
              <a:buChar char="•"/>
            </a:pPr>
            <a:r>
              <a:rPr lang="en-US" sz="1800" dirty="0"/>
              <a:t>Checkpoint 3: </a:t>
            </a:r>
            <a:r>
              <a:rPr lang="en-US" sz="1800" b="0" dirty="0"/>
              <a:t>An </a:t>
            </a:r>
            <a:r>
              <a:rPr lang="en-US" sz="1800" b="0" u="sng" dirty="0"/>
              <a:t>imitation learning </a:t>
            </a:r>
            <a:r>
              <a:rPr lang="en-US" sz="1800" b="0" dirty="0"/>
              <a:t>approach has been developed to establish a strong initial policy for our baseline agents. </a:t>
            </a:r>
            <a:r>
              <a:rPr lang="en-US" sz="1800" dirty="0"/>
              <a:t>(Slides 11 &amp; 12).</a:t>
            </a:r>
            <a:endParaRPr lang="en-US" sz="1800" b="0" dirty="0"/>
          </a:p>
          <a:p>
            <a:pPr marL="342900" indent="-342900" algn="just">
              <a:buFont typeface="Arial" panose="020B0604020202020204" pitchFamily="34" charset="0"/>
              <a:buChar char="•"/>
            </a:pPr>
            <a:r>
              <a:rPr lang="en-US" sz="1800" dirty="0"/>
              <a:t>Checkpoint 4: </a:t>
            </a:r>
            <a:r>
              <a:rPr lang="en-US" sz="1800" b="0" dirty="0"/>
              <a:t>Our two baseline agents were trained for &gt; 1 million episodes to achieve success rate of more than 45 % (i.e., win more than 45% of the games). </a:t>
            </a:r>
            <a:r>
              <a:rPr lang="en-US" sz="1800" dirty="0"/>
              <a:t>(Results in slides 16 &amp; 17).</a:t>
            </a:r>
            <a:endParaRPr lang="en-US" sz="1800" b="0" dirty="0"/>
          </a:p>
          <a:p>
            <a:pPr marL="342900" indent="-342900" algn="just">
              <a:buFont typeface="Arial" panose="020B0604020202020204" pitchFamily="34" charset="0"/>
              <a:buChar char="•"/>
            </a:pPr>
            <a:r>
              <a:rPr lang="en-US" sz="1800" b="0" dirty="0"/>
              <a:t>Note that our two baseline agents differ in their imitation learning and self-play techniques in order to maximize their win rates.</a:t>
            </a:r>
          </a:p>
          <a:p>
            <a:pPr marL="342900" indent="-342900" algn="just">
              <a:buFont typeface="Arial" panose="020B0604020202020204" pitchFamily="34" charset="0"/>
              <a:buChar char="•"/>
            </a:pPr>
            <a:r>
              <a:rPr lang="en-US" sz="1800" dirty="0"/>
              <a:t>Checkpoint 5: </a:t>
            </a:r>
            <a:r>
              <a:rPr lang="en-US" sz="1800" b="0" dirty="0"/>
              <a:t>Designed dissimilarity and regret measures for Monopoly, following the unified framework for theories of novelty developed by the NWG. </a:t>
            </a:r>
            <a:r>
              <a:rPr lang="en-US" sz="1800" dirty="0"/>
              <a:t>(Slides 22 - 24).</a:t>
            </a:r>
          </a:p>
          <a:p>
            <a:pPr marL="342900" indent="-342900" algn="just">
              <a:buFont typeface="Arial" panose="020B0604020202020204" pitchFamily="34" charset="0"/>
              <a:buChar char="•"/>
            </a:pPr>
            <a:r>
              <a:rPr lang="en-US" sz="1800" dirty="0"/>
              <a:t>Checkpoint 6: </a:t>
            </a:r>
            <a:r>
              <a:rPr lang="en-US" sz="1800" b="0" dirty="0"/>
              <a:t>Investigated methods for Graph Edit Distance (GED) approximation to assess the difficulty to detect/adapt to novelties </a:t>
            </a:r>
            <a:r>
              <a:rPr lang="en-US" sz="1800" dirty="0"/>
              <a:t>(Slides 25-28).</a:t>
            </a:r>
            <a:endParaRPr lang="en-US" sz="1800" b="0" dirty="0"/>
          </a:p>
          <a:p>
            <a:pPr marL="342900" indent="-342900" algn="just">
              <a:buFont typeface="Arial" panose="020B0604020202020204" pitchFamily="34" charset="0"/>
              <a:buChar char="•"/>
            </a:pPr>
            <a:r>
              <a:rPr lang="en-US" sz="1800" dirty="0"/>
              <a:t>Checkpoint 7: </a:t>
            </a:r>
            <a:r>
              <a:rPr lang="en-US" sz="1800" b="0" dirty="0"/>
              <a:t>A Multi-agent RL approach for colluding agents is being designed. </a:t>
            </a:r>
            <a:r>
              <a:rPr lang="en-US" sz="1800" dirty="0"/>
              <a:t>(Slides 5 &amp; 6).</a:t>
            </a:r>
            <a:endParaRPr lang="en-US" sz="1800" b="0" dirty="0"/>
          </a:p>
        </p:txBody>
      </p:sp>
    </p:spTree>
    <p:extLst>
      <p:ext uri="{BB962C8B-B14F-4D97-AF65-F5344CB8AC3E}">
        <p14:creationId xmlns:p14="http://schemas.microsoft.com/office/powerpoint/2010/main" val="403627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554" y="442674"/>
            <a:ext cx="9234309" cy="512448"/>
          </a:xfrm>
        </p:spPr>
        <p:txBody>
          <a:bodyPr/>
          <a:lstStyle/>
          <a:p>
            <a:r>
              <a:rPr lang="en-US" dirty="0"/>
              <a:t>Future Directions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11" name="Subtitle 10">
            <a:extLst>
              <a:ext uri="{FF2B5EF4-FFF2-40B4-BE49-F238E27FC236}">
                <a16:creationId xmlns:a16="http://schemas.microsoft.com/office/drawing/2014/main" id="{C4B3CC2F-B8E6-954C-907E-46896902A54B}"/>
              </a:ext>
            </a:extLst>
          </p:cNvPr>
          <p:cNvSpPr>
            <a:spLocks noGrp="1"/>
          </p:cNvSpPr>
          <p:nvPr>
            <p:ph type="subTitle" idx="1"/>
          </p:nvPr>
        </p:nvSpPr>
        <p:spPr>
          <a:xfrm>
            <a:off x="750476" y="1180945"/>
            <a:ext cx="10339555" cy="4642296"/>
          </a:xfrm>
        </p:spPr>
        <p:txBody>
          <a:bodyPr/>
          <a:lstStyle/>
          <a:p>
            <a:pPr marL="342900" indent="-342900" algn="just">
              <a:buFont typeface="Arial" panose="020B0604020202020204" pitchFamily="34" charset="0"/>
              <a:buChar char="•"/>
            </a:pPr>
            <a:r>
              <a:rPr lang="en-US" sz="2000" b="0" dirty="0"/>
              <a:t>Improve the baseline agents by designing more complex RL techniques –if needed- to win majority of the games.</a:t>
            </a:r>
          </a:p>
          <a:p>
            <a:pPr marL="342900" indent="-342900" algn="just">
              <a:buFont typeface="Arial" panose="020B0604020202020204" pitchFamily="34" charset="0"/>
              <a:buChar char="•"/>
            </a:pPr>
            <a:r>
              <a:rPr lang="en-US" sz="2000" b="0" dirty="0"/>
              <a:t>Train the agents with other adaptive agents and with previous version of itself to make it more robust.</a:t>
            </a:r>
          </a:p>
          <a:p>
            <a:pPr marL="342900" indent="-342900" algn="just">
              <a:buFont typeface="Arial" panose="020B0604020202020204" pitchFamily="34" charset="0"/>
              <a:buChar char="•"/>
            </a:pPr>
            <a:r>
              <a:rPr lang="en-US" sz="2000" b="0" dirty="0"/>
              <a:t>Run experiments, in collaboration with USC, to see how the baseline agents perform against other players/agents.</a:t>
            </a:r>
          </a:p>
          <a:p>
            <a:pPr marL="342900" indent="-342900" algn="just">
              <a:buFont typeface="Arial" panose="020B0604020202020204" pitchFamily="34" charset="0"/>
              <a:buChar char="•"/>
            </a:pPr>
            <a:r>
              <a:rPr lang="en-US" sz="2000" b="0" dirty="0"/>
              <a:t>Investigate how will cooperation and competition between multiple RL agents affect the learning process.</a:t>
            </a:r>
          </a:p>
          <a:p>
            <a:pPr marL="342900" indent="-342900" algn="just">
              <a:buFont typeface="Arial" panose="020B0604020202020204" pitchFamily="34" charset="0"/>
              <a:buChar char="•"/>
            </a:pPr>
            <a:r>
              <a:rPr lang="en-US" sz="2000" b="0" dirty="0"/>
              <a:t>Novel algorithms will be considered that deal with partnership games (two players on same team, where we will use aspects of centralized training and decentralized execution).</a:t>
            </a:r>
          </a:p>
          <a:p>
            <a:pPr marL="342900" indent="-342900" algn="just">
              <a:buFont typeface="Arial" panose="020B0604020202020204" pitchFamily="34" charset="0"/>
              <a:buChar char="•"/>
            </a:pPr>
            <a:r>
              <a:rPr lang="en-US" sz="2000" b="0" dirty="0"/>
              <a:t>To generate novelty, hard/soft Attention algorithms will be utilized to decide on colluding agents within the environment.</a:t>
            </a:r>
          </a:p>
        </p:txBody>
      </p:sp>
    </p:spTree>
    <p:extLst>
      <p:ext uri="{BB962C8B-B14F-4D97-AF65-F5344CB8AC3E}">
        <p14:creationId xmlns:p14="http://schemas.microsoft.com/office/powerpoint/2010/main" val="407808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554" y="442674"/>
            <a:ext cx="9234309" cy="512448"/>
          </a:xfrm>
        </p:spPr>
        <p:txBody>
          <a:bodyPr/>
          <a:lstStyle/>
          <a:p>
            <a:r>
              <a:rPr lang="en-US" dirty="0"/>
              <a:t>Novelty Generation: Colluding Agents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11" name="Subtitle 10">
            <a:extLst>
              <a:ext uri="{FF2B5EF4-FFF2-40B4-BE49-F238E27FC236}">
                <a16:creationId xmlns:a16="http://schemas.microsoft.com/office/drawing/2014/main" id="{C4B3CC2F-B8E6-954C-907E-46896902A54B}"/>
              </a:ext>
            </a:extLst>
          </p:cNvPr>
          <p:cNvSpPr>
            <a:spLocks noGrp="1"/>
          </p:cNvSpPr>
          <p:nvPr>
            <p:ph type="subTitle" idx="1"/>
          </p:nvPr>
        </p:nvSpPr>
        <p:spPr>
          <a:xfrm>
            <a:off x="891556" y="1251283"/>
            <a:ext cx="10057798" cy="5329664"/>
          </a:xfrm>
        </p:spPr>
        <p:txBody>
          <a:bodyPr/>
          <a:lstStyle/>
          <a:p>
            <a:pPr marL="342900" indent="-342900" algn="just">
              <a:buFont typeface="Arial" panose="020B0604020202020204" pitchFamily="34" charset="0"/>
              <a:buChar char="•"/>
            </a:pPr>
            <a:r>
              <a:rPr lang="en-US" sz="2000" b="0" dirty="0"/>
              <a:t>In Monopoly, novelties can appear in the form of behavior changes of external agents (not the SAIL-ON agent): multiple agents colluding to win or to knock out another player. Thus, The game play may change from individual play to partnership play. </a:t>
            </a:r>
          </a:p>
          <a:p>
            <a:pPr marL="342900" indent="-342900" algn="just">
              <a:buFont typeface="Arial" panose="020B0604020202020204" pitchFamily="34" charset="0"/>
              <a:buChar char="•"/>
            </a:pPr>
            <a:r>
              <a:rPr lang="en-US" sz="2000" b="0" dirty="0"/>
              <a:t>Given the novelty hierarchy recommendations, this can be categorized as either</a:t>
            </a:r>
            <a:r>
              <a:rPr lang="en-US" sz="2000" b="0" i="1" dirty="0"/>
              <a:t>:</a:t>
            </a:r>
          </a:p>
          <a:p>
            <a:pPr marL="800100" lvl="1" indent="-342900" algn="just">
              <a:buFont typeface="Arial" panose="020B0604020202020204" pitchFamily="34" charset="0"/>
              <a:buChar char="•"/>
            </a:pPr>
            <a:r>
              <a:rPr lang="en-US" sz="1700" b="0" i="1" dirty="0"/>
              <a:t>Interaction Novelty: </a:t>
            </a:r>
            <a:r>
              <a:rPr lang="en-US" sz="1700" b="0" dirty="0"/>
              <a:t>Change in the distribution of interactions (e.g., trades in Monopoly) between two players would change from the non-colluding to the colluding instance.</a:t>
            </a:r>
          </a:p>
          <a:p>
            <a:pPr marL="800100" lvl="1" indent="-342900" algn="just">
              <a:buFont typeface="Arial" panose="020B0604020202020204" pitchFamily="34" charset="0"/>
              <a:buChar char="•"/>
            </a:pPr>
            <a:r>
              <a:rPr lang="en-US" sz="1700" i="1" dirty="0"/>
              <a:t>Goal Novelty: </a:t>
            </a:r>
            <a:r>
              <a:rPr lang="en-US" sz="1700" dirty="0"/>
              <a:t>The goal of the external agents changes from maximizing the individual reward to maximizing the joint rewards.</a:t>
            </a:r>
            <a:endParaRPr lang="en-US" sz="1700" b="0" i="1" dirty="0"/>
          </a:p>
          <a:p>
            <a:pPr marL="342900" indent="-342900" algn="just">
              <a:buFont typeface="Arial" panose="020B0604020202020204" pitchFamily="34" charset="0"/>
              <a:buChar char="•"/>
            </a:pPr>
            <a:r>
              <a:rPr lang="en-US" sz="2000" b="0" dirty="0"/>
              <a:t>These collusions could also change over time, one player might switch from supporting a certain player to competing against him/her. A player may also form a collusion with another player against whom it was competing previously.</a:t>
            </a:r>
          </a:p>
          <a:p>
            <a:pPr marL="342900" indent="-342900" algn="just">
              <a:buFont typeface="Arial" panose="020B0604020202020204" pitchFamily="34" charset="0"/>
              <a:buChar char="•"/>
            </a:pPr>
            <a:r>
              <a:rPr lang="en-US" sz="2000" b="0" dirty="0"/>
              <a:t>We differentiate collusion from cheating: If players violate the game rules (for instance by exposing their cards), this is not considered collusion but cheating.</a:t>
            </a:r>
          </a:p>
          <a:p>
            <a:pPr marL="342900" indent="-342900" algn="just">
              <a:buFont typeface="Arial" panose="020B0604020202020204" pitchFamily="34" charset="0"/>
              <a:buChar char="•"/>
            </a:pPr>
            <a:endParaRPr lang="en-US" sz="2000" b="0" dirty="0"/>
          </a:p>
          <a:p>
            <a:pPr marL="342900" indent="-342900" algn="just">
              <a:buFont typeface="Arial" panose="020B0604020202020204" pitchFamily="34" charset="0"/>
              <a:buChar char="•"/>
            </a:pPr>
            <a:endParaRPr lang="en-US" sz="2000" b="0" dirty="0"/>
          </a:p>
        </p:txBody>
      </p:sp>
    </p:spTree>
    <p:extLst>
      <p:ext uri="{BB962C8B-B14F-4D97-AF65-F5344CB8AC3E}">
        <p14:creationId xmlns:p14="http://schemas.microsoft.com/office/powerpoint/2010/main" val="238279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554" y="442674"/>
            <a:ext cx="9234309" cy="512448"/>
          </a:xfrm>
        </p:spPr>
        <p:txBody>
          <a:bodyPr/>
          <a:lstStyle/>
          <a:p>
            <a:r>
              <a:rPr lang="en-US" dirty="0"/>
              <a:t>Core Research Questions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11" name="Subtitle 10">
            <a:extLst>
              <a:ext uri="{FF2B5EF4-FFF2-40B4-BE49-F238E27FC236}">
                <a16:creationId xmlns:a16="http://schemas.microsoft.com/office/drawing/2014/main" id="{C4B3CC2F-B8E6-954C-907E-46896902A54B}"/>
              </a:ext>
            </a:extLst>
          </p:cNvPr>
          <p:cNvSpPr>
            <a:spLocks noGrp="1"/>
          </p:cNvSpPr>
          <p:nvPr>
            <p:ph type="subTitle" idx="1"/>
          </p:nvPr>
        </p:nvSpPr>
        <p:spPr>
          <a:xfrm>
            <a:off x="891556" y="1251283"/>
            <a:ext cx="10057798" cy="4462760"/>
          </a:xfrm>
        </p:spPr>
        <p:txBody>
          <a:bodyPr/>
          <a:lstStyle/>
          <a:p>
            <a:pPr marL="342900" indent="-342900" algn="just">
              <a:buClr>
                <a:schemeClr val="tx2"/>
              </a:buClr>
              <a:buFont typeface="Arial" panose="020B0604020202020204" pitchFamily="34" charset="0"/>
              <a:buChar char="•"/>
            </a:pPr>
            <a:r>
              <a:rPr lang="en-US" sz="2000" b="0" dirty="0"/>
              <a:t>How can we learn the complex game rationale using RL techniques?</a:t>
            </a:r>
          </a:p>
          <a:p>
            <a:pPr marL="342900" indent="-342900" algn="just">
              <a:buClr>
                <a:schemeClr val="tx2"/>
              </a:buClr>
              <a:buFont typeface="Arial" panose="020B0604020202020204" pitchFamily="34" charset="0"/>
              <a:buChar char="•"/>
            </a:pPr>
            <a:r>
              <a:rPr lang="en-US" sz="2000" b="0" dirty="0"/>
              <a:t>How can we learn complex human player behavior that may not defined in the game rules?</a:t>
            </a:r>
          </a:p>
          <a:p>
            <a:pPr marL="342900" indent="-342900" algn="just">
              <a:buClr>
                <a:schemeClr val="tx2"/>
              </a:buClr>
              <a:buFont typeface="Arial" panose="020B0604020202020204" pitchFamily="34" charset="0"/>
              <a:buChar char="•"/>
            </a:pPr>
            <a:r>
              <a:rPr lang="en-US" sz="2000" b="0" dirty="0"/>
              <a:t>Are we able to detect novelty in the environment and adapt to it? Can we predict player behavior changes (collusion vs. cooperation with other players)?</a:t>
            </a:r>
          </a:p>
          <a:p>
            <a:pPr marL="342900" indent="-342900" algn="just">
              <a:buClr>
                <a:schemeClr val="tx2"/>
              </a:buClr>
              <a:buFont typeface="Arial" panose="020B0604020202020204" pitchFamily="34" charset="0"/>
              <a:buChar char="•"/>
            </a:pPr>
            <a:r>
              <a:rPr lang="en-US" sz="2000" b="0" dirty="0"/>
              <a:t>How can we learn to reason about the given situation (i.e., current game board) and sometimes beat the human logic?</a:t>
            </a:r>
          </a:p>
          <a:p>
            <a:pPr marL="342900" indent="-342900" algn="just">
              <a:buClr>
                <a:schemeClr val="tx2"/>
              </a:buClr>
              <a:buFont typeface="Arial" panose="020B0604020202020204" pitchFamily="34" charset="0"/>
              <a:buChar char="•"/>
            </a:pPr>
            <a:r>
              <a:rPr lang="en-US" sz="2000" b="0" dirty="0"/>
              <a:t>How to play partnership games using RL?</a:t>
            </a:r>
          </a:p>
          <a:p>
            <a:pPr marL="342900" indent="-342900" algn="just">
              <a:buClr>
                <a:schemeClr val="tx2"/>
              </a:buClr>
              <a:buFont typeface="Arial" panose="020B0604020202020204" pitchFamily="34" charset="0"/>
              <a:buChar char="•"/>
            </a:pPr>
            <a:r>
              <a:rPr lang="en-US" sz="2000" b="0" dirty="0"/>
              <a:t>Can we use game theory to learn different player strategy and explore if reaching an equilibrium might be possible in such complex environments?</a:t>
            </a:r>
          </a:p>
          <a:p>
            <a:pPr marL="342900" indent="-342900" algn="just">
              <a:buClr>
                <a:schemeClr val="tx2"/>
              </a:buClr>
              <a:buFont typeface="Arial" panose="020B0604020202020204" pitchFamily="34" charset="0"/>
              <a:buChar char="•"/>
            </a:pPr>
            <a:r>
              <a:rPr lang="en-US" sz="2000" b="0" dirty="0"/>
              <a:t>How will agents communicate/interact and how will this communication introduce novelties in the environment?</a:t>
            </a:r>
          </a:p>
        </p:txBody>
      </p:sp>
    </p:spTree>
    <p:extLst>
      <p:ext uri="{BB962C8B-B14F-4D97-AF65-F5344CB8AC3E}">
        <p14:creationId xmlns:p14="http://schemas.microsoft.com/office/powerpoint/2010/main" val="233455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902474" y="323854"/>
            <a:ext cx="9234309" cy="1253420"/>
          </a:xfrm>
        </p:spPr>
        <p:txBody>
          <a:bodyPr/>
          <a:lstStyle/>
          <a:p>
            <a:r>
              <a:rPr lang="en-IN" dirty="0"/>
              <a:t>Workshop on Novelties in Open World</a:t>
            </a:r>
            <a:br>
              <a:rPr lang="en-US" dirty="0"/>
            </a:br>
            <a:r>
              <a:rPr lang="en-US" dirty="0"/>
              <a:t>	</a:t>
            </a:r>
            <a:r>
              <a:rPr lang="en-IN" sz="1800" dirty="0"/>
              <a:t>In conjunction with </a:t>
            </a:r>
            <a:r>
              <a:rPr lang="en-IN" sz="1800" dirty="0">
                <a:hlinkClick r:id="rId3"/>
              </a:rPr>
              <a:t>International Semantic Intelligence Conference (ISIC-2021)</a:t>
            </a:r>
            <a:br>
              <a:rPr lang="en-US" sz="1800" dirty="0"/>
            </a:br>
            <a:r>
              <a:rPr lang="en-US" sz="1800" dirty="0"/>
              <a:t>	</a:t>
            </a:r>
            <a:r>
              <a:rPr lang="en-IN" sz="1800" dirty="0"/>
              <a:t>Conference Website: </a:t>
            </a:r>
            <a:r>
              <a:rPr lang="en-IN" sz="1800" u="sng" dirty="0">
                <a:hlinkClick r:id="rId3"/>
              </a:rPr>
              <a:t>https://www.ifis.uni-luebeck.de/~groppe/isic/</a:t>
            </a:r>
            <a:endParaRPr lang="en-US" b="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4"/>
          <a:stretch>
            <a:fillRect/>
          </a:stretch>
        </p:blipFill>
        <p:spPr>
          <a:xfrm>
            <a:off x="361406" y="6210291"/>
            <a:ext cx="4318000" cy="457200"/>
          </a:xfrm>
          <a:prstGeom prst="rect">
            <a:avLst/>
          </a:prstGeom>
        </p:spPr>
      </p:pic>
      <p:sp>
        <p:nvSpPr>
          <p:cNvPr id="11" name="Subtitle 10">
            <a:extLst>
              <a:ext uri="{FF2B5EF4-FFF2-40B4-BE49-F238E27FC236}">
                <a16:creationId xmlns:a16="http://schemas.microsoft.com/office/drawing/2014/main" id="{C4B3CC2F-B8E6-954C-907E-46896902A54B}"/>
              </a:ext>
            </a:extLst>
          </p:cNvPr>
          <p:cNvSpPr>
            <a:spLocks noGrp="1"/>
          </p:cNvSpPr>
          <p:nvPr>
            <p:ph type="subTitle" idx="1"/>
          </p:nvPr>
        </p:nvSpPr>
        <p:spPr>
          <a:xfrm>
            <a:off x="902474" y="1735016"/>
            <a:ext cx="10057798" cy="4380686"/>
          </a:xfrm>
        </p:spPr>
        <p:txBody>
          <a:bodyPr/>
          <a:lstStyle/>
          <a:p>
            <a:pPr algn="just">
              <a:buClr>
                <a:schemeClr val="tx2"/>
              </a:buClr>
            </a:pPr>
            <a:r>
              <a:rPr lang="en-IN" sz="2000" dirty="0"/>
              <a:t>Organizer: </a:t>
            </a:r>
            <a:r>
              <a:rPr lang="en-IN" sz="2000" dirty="0">
                <a:solidFill>
                  <a:schemeClr val="bg1"/>
                </a:solidFill>
              </a:rPr>
              <a:t>Professor Bharat Bhargava, </a:t>
            </a:r>
          </a:p>
          <a:p>
            <a:pPr algn="just">
              <a:buClr>
                <a:schemeClr val="tx2"/>
              </a:buClr>
            </a:pPr>
            <a:r>
              <a:rPr lang="en-IN" sz="1800" b="0" dirty="0">
                <a:solidFill>
                  <a:schemeClr val="bg1"/>
                </a:solidFill>
              </a:rPr>
              <a:t>Purdue University, West Lafayette, Indiana, USA </a:t>
            </a:r>
            <a:r>
              <a:rPr lang="en-IN" sz="2000" b="0" dirty="0">
                <a:solidFill>
                  <a:schemeClr val="bg1"/>
                </a:solidFill>
              </a:rPr>
              <a:t>- </a:t>
            </a:r>
            <a:r>
              <a:rPr lang="en-IN" sz="1800" b="0" dirty="0">
                <a:solidFill>
                  <a:schemeClr val="bg1"/>
                </a:solidFill>
                <a:hlinkClick r:id="rId5"/>
              </a:rPr>
              <a:t>https://www.cs.purdue.edu/homes/bb/</a:t>
            </a:r>
            <a:endParaRPr lang="en-IN" sz="1800" b="0" dirty="0">
              <a:solidFill>
                <a:schemeClr val="bg1"/>
              </a:solidFill>
            </a:endParaRPr>
          </a:p>
          <a:p>
            <a:pPr algn="just">
              <a:buClr>
                <a:schemeClr val="tx2"/>
              </a:buClr>
            </a:pPr>
            <a:endParaRPr lang="en-US" sz="1600" b="0" dirty="0"/>
          </a:p>
          <a:p>
            <a:pPr algn="just" eaLnBrk="0" fontAlgn="base" hangingPunct="0">
              <a:spcBef>
                <a:spcPct val="0"/>
              </a:spcBef>
              <a:spcAft>
                <a:spcPct val="0"/>
              </a:spcAft>
              <a:buClrTx/>
            </a:pPr>
            <a:r>
              <a:rPr lang="en-US" altLang="en-US" sz="2000" dirty="0"/>
              <a:t>Scope: </a:t>
            </a:r>
          </a:p>
          <a:p>
            <a:pPr algn="just" eaLnBrk="0" fontAlgn="base" hangingPunct="0">
              <a:spcBef>
                <a:spcPct val="0"/>
              </a:spcBef>
              <a:spcAft>
                <a:spcPct val="0"/>
              </a:spcAft>
              <a:buClrTx/>
            </a:pPr>
            <a:endParaRPr lang="en-US" altLang="en-US" sz="1200" dirty="0"/>
          </a:p>
          <a:p>
            <a:pPr marL="342900" indent="-342900" algn="just" eaLnBrk="0" fontAlgn="base" hangingPunct="0">
              <a:spcBef>
                <a:spcPct val="0"/>
              </a:spcBef>
              <a:spcAft>
                <a:spcPct val="0"/>
              </a:spcAft>
              <a:buClrTx/>
              <a:buFont typeface="Arial" panose="020B0604020202020204" pitchFamily="34" charset="0"/>
              <a:buChar char="•"/>
            </a:pPr>
            <a:r>
              <a:rPr lang="en-IN" sz="2000" b="0" dirty="0">
                <a:solidFill>
                  <a:schemeClr val="bg1"/>
                </a:solidFill>
              </a:rPr>
              <a:t>Novelties are surprises that a system encounters. </a:t>
            </a:r>
          </a:p>
          <a:p>
            <a:pPr marL="342900" indent="-342900" algn="just" eaLnBrk="0" fontAlgn="base" hangingPunct="0">
              <a:spcBef>
                <a:spcPct val="0"/>
              </a:spcBef>
              <a:spcAft>
                <a:spcPct val="0"/>
              </a:spcAft>
              <a:buClrTx/>
              <a:buFont typeface="Arial" panose="020B0604020202020204" pitchFamily="34" charset="0"/>
              <a:buChar char="•"/>
            </a:pPr>
            <a:r>
              <a:rPr lang="en-IN" sz="2000" b="0" dirty="0">
                <a:solidFill>
                  <a:schemeClr val="bg1"/>
                </a:solidFill>
              </a:rPr>
              <a:t>System must learn about the characteristics and detect, understand, and adapt to novelty.</a:t>
            </a:r>
          </a:p>
          <a:p>
            <a:pPr marL="342900" indent="-342900" algn="just" eaLnBrk="0" fontAlgn="base" hangingPunct="0">
              <a:spcBef>
                <a:spcPct val="0"/>
              </a:spcBef>
              <a:spcAft>
                <a:spcPct val="0"/>
              </a:spcAft>
              <a:buClrTx/>
              <a:buFont typeface="Arial" panose="020B0604020202020204" pitchFamily="34" charset="0"/>
              <a:buChar char="•"/>
            </a:pPr>
            <a:r>
              <a:rPr lang="en-IN" sz="2000" b="0" dirty="0">
                <a:solidFill>
                  <a:schemeClr val="bg1"/>
                </a:solidFill>
              </a:rPr>
              <a:t>The context, timing, duration, extent, duration of novelty must be considered in agent’s adaption and accommodation. There is a need to build AI/ML system that can adapt to fluid novelties in open world. </a:t>
            </a:r>
          </a:p>
          <a:p>
            <a:pPr marL="342900" indent="-342900" algn="just" eaLnBrk="0" fontAlgn="base" hangingPunct="0">
              <a:spcBef>
                <a:spcPct val="0"/>
              </a:spcBef>
              <a:spcAft>
                <a:spcPct val="0"/>
              </a:spcAft>
              <a:buClrTx/>
              <a:buFont typeface="Arial" panose="020B0604020202020204" pitchFamily="34" charset="0"/>
              <a:buChar char="•"/>
            </a:pPr>
            <a:r>
              <a:rPr lang="en-IN" sz="2000" b="0" dirty="0">
                <a:solidFill>
                  <a:schemeClr val="bg1"/>
                </a:solidFill>
              </a:rPr>
              <a:t>This workshop contributes to scientific principles to quantify and characterize novelty in open-world domains. </a:t>
            </a:r>
          </a:p>
          <a:p>
            <a:pPr marL="342900" indent="-342900" algn="just" eaLnBrk="0" fontAlgn="base" hangingPunct="0">
              <a:spcBef>
                <a:spcPct val="0"/>
              </a:spcBef>
              <a:spcAft>
                <a:spcPct val="0"/>
              </a:spcAft>
              <a:buClrTx/>
              <a:buFont typeface="Arial" panose="020B0604020202020204" pitchFamily="34" charset="0"/>
              <a:buChar char="•"/>
            </a:pPr>
            <a:r>
              <a:rPr lang="en-IN" sz="2000" b="0" dirty="0">
                <a:solidFill>
                  <a:schemeClr val="bg1"/>
                </a:solidFill>
              </a:rPr>
              <a:t>It attempts to develop measures and evaluation criterion for behaviour of AI system. </a:t>
            </a:r>
            <a:endParaRPr lang="en-US" altLang="en-US" sz="2000" b="0" dirty="0">
              <a:solidFill>
                <a:schemeClr val="bg1"/>
              </a:solidFill>
            </a:endParaRPr>
          </a:p>
        </p:txBody>
      </p:sp>
    </p:spTree>
    <p:extLst>
      <p:ext uri="{BB962C8B-B14F-4D97-AF65-F5344CB8AC3E}">
        <p14:creationId xmlns:p14="http://schemas.microsoft.com/office/powerpoint/2010/main" val="3755357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902474" y="323854"/>
            <a:ext cx="9234309" cy="1253420"/>
          </a:xfrm>
        </p:spPr>
        <p:txBody>
          <a:bodyPr/>
          <a:lstStyle/>
          <a:p>
            <a:r>
              <a:rPr lang="en-IN" dirty="0"/>
              <a:t>Workshop on Novelties in Open World</a:t>
            </a:r>
            <a:br>
              <a:rPr lang="en-US" dirty="0"/>
            </a:br>
            <a:r>
              <a:rPr lang="en-US" dirty="0"/>
              <a:t>	</a:t>
            </a:r>
            <a:r>
              <a:rPr lang="en-IN" sz="1800" dirty="0"/>
              <a:t>In conjunction with </a:t>
            </a:r>
            <a:r>
              <a:rPr lang="en-IN" sz="1800" dirty="0">
                <a:hlinkClick r:id="rId3"/>
              </a:rPr>
              <a:t>International Semantic Intelligence Conference (ISIC-2021)</a:t>
            </a:r>
            <a:br>
              <a:rPr lang="en-US" sz="1800" dirty="0"/>
            </a:br>
            <a:r>
              <a:rPr lang="en-US" sz="1800" dirty="0"/>
              <a:t>	</a:t>
            </a:r>
            <a:r>
              <a:rPr lang="en-IN" sz="1800" dirty="0"/>
              <a:t>Conference Website: </a:t>
            </a:r>
            <a:r>
              <a:rPr lang="en-IN" sz="1800" u="sng" dirty="0">
                <a:hlinkClick r:id="rId3"/>
              </a:rPr>
              <a:t>https://www.ifis.uni-luebeck.de/~groppe/isic/</a:t>
            </a:r>
            <a:endParaRPr lang="en-US" b="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4"/>
          <a:stretch>
            <a:fillRect/>
          </a:stretch>
        </p:blipFill>
        <p:spPr>
          <a:xfrm>
            <a:off x="361406" y="6245460"/>
            <a:ext cx="4318000" cy="457200"/>
          </a:xfrm>
          <a:prstGeom prst="rect">
            <a:avLst/>
          </a:prstGeom>
        </p:spPr>
      </p:pic>
      <p:sp>
        <p:nvSpPr>
          <p:cNvPr id="11" name="Subtitle 10">
            <a:extLst>
              <a:ext uri="{FF2B5EF4-FFF2-40B4-BE49-F238E27FC236}">
                <a16:creationId xmlns:a16="http://schemas.microsoft.com/office/drawing/2014/main" id="{C4B3CC2F-B8E6-954C-907E-46896902A54B}"/>
              </a:ext>
            </a:extLst>
          </p:cNvPr>
          <p:cNvSpPr>
            <a:spLocks noGrp="1"/>
          </p:cNvSpPr>
          <p:nvPr>
            <p:ph type="subTitle" idx="1"/>
          </p:nvPr>
        </p:nvSpPr>
        <p:spPr>
          <a:xfrm>
            <a:off x="902473" y="1664678"/>
            <a:ext cx="11172295" cy="4632037"/>
          </a:xfrm>
        </p:spPr>
        <p:txBody>
          <a:bodyPr/>
          <a:lstStyle/>
          <a:p>
            <a:pPr eaLnBrk="0" fontAlgn="base" hangingPunct="0">
              <a:spcBef>
                <a:spcPct val="0"/>
              </a:spcBef>
              <a:spcAft>
                <a:spcPct val="0"/>
              </a:spcAft>
              <a:buClrTx/>
            </a:pPr>
            <a:r>
              <a:rPr lang="en-IN" sz="2000" dirty="0"/>
              <a:t>Organizer: </a:t>
            </a:r>
            <a:r>
              <a:rPr lang="en-IN" sz="2000" dirty="0">
                <a:solidFill>
                  <a:schemeClr val="bg1"/>
                </a:solidFill>
              </a:rPr>
              <a:t>Professor Bharat Bhargava, </a:t>
            </a:r>
            <a:r>
              <a:rPr lang="en-IN" sz="1800" b="0" dirty="0">
                <a:solidFill>
                  <a:schemeClr val="bg1"/>
                </a:solidFill>
              </a:rPr>
              <a:t>Purdue University, West Lafayette, Indiana, USA</a:t>
            </a:r>
            <a:endParaRPr lang="en-US" altLang="en-US" sz="2000" dirty="0"/>
          </a:p>
          <a:p>
            <a:pPr lvl="0" eaLnBrk="0" fontAlgn="base" hangingPunct="0">
              <a:spcBef>
                <a:spcPct val="0"/>
              </a:spcBef>
              <a:spcAft>
                <a:spcPct val="0"/>
              </a:spcAft>
              <a:buClrTx/>
            </a:pPr>
            <a:r>
              <a:rPr lang="en-US" altLang="en-US" sz="2000" dirty="0"/>
              <a:t>Speakers:</a:t>
            </a:r>
          </a:p>
          <a:p>
            <a:pPr lvl="0" eaLnBrk="0" fontAlgn="base" hangingPunct="0">
              <a:spcBef>
                <a:spcPct val="0"/>
              </a:spcBef>
              <a:spcAft>
                <a:spcPct val="0"/>
              </a:spcAft>
              <a:buClrTx/>
            </a:pPr>
            <a:endParaRPr lang="en-US" altLang="en-US" sz="900" dirty="0"/>
          </a:p>
          <a:p>
            <a:pPr lvl="0" eaLnBrk="0" fontAlgn="base" hangingPunct="0">
              <a:spcBef>
                <a:spcPct val="0"/>
              </a:spcBef>
              <a:spcAft>
                <a:spcPct val="0"/>
              </a:spcAft>
              <a:buClrTx/>
            </a:pPr>
            <a:r>
              <a:rPr lang="en-US" altLang="en-US" sz="1800" b="0" dirty="0"/>
              <a:t>	1. Prof Terrance E. Boult</a:t>
            </a:r>
          </a:p>
          <a:p>
            <a:pPr lvl="0" eaLnBrk="0" fontAlgn="base" hangingPunct="0">
              <a:spcBef>
                <a:spcPct val="0"/>
              </a:spcBef>
              <a:spcAft>
                <a:spcPct val="0"/>
              </a:spcAft>
              <a:buClrTx/>
            </a:pPr>
            <a:r>
              <a:rPr lang="en-US" altLang="en-US" sz="1600" b="0" dirty="0"/>
              <a:t>	El </a:t>
            </a:r>
            <a:r>
              <a:rPr lang="en-US" altLang="en-US" sz="1600" b="0" dirty="0" err="1"/>
              <a:t>Pomar</a:t>
            </a:r>
            <a:r>
              <a:rPr lang="en-US" altLang="en-US" sz="1600" b="0" dirty="0"/>
              <a:t> Prof. of Innovation and Security &amp; Co-director Bachelor of Innovation U. Colorado at Colorado Springs</a:t>
            </a:r>
          </a:p>
          <a:p>
            <a:pPr lvl="0" eaLnBrk="0" fontAlgn="base" hangingPunct="0">
              <a:spcBef>
                <a:spcPct val="0"/>
              </a:spcBef>
              <a:spcAft>
                <a:spcPct val="0"/>
              </a:spcAft>
              <a:buClrTx/>
            </a:pPr>
            <a:r>
              <a:rPr lang="en-US" altLang="en-US"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	Title of Talk: On Semantics in a Unified Framework for theories of novelty</a:t>
            </a:r>
          </a:p>
          <a:p>
            <a:pPr lvl="0" eaLnBrk="0" fontAlgn="base" hangingPunct="0">
              <a:spcBef>
                <a:spcPct val="0"/>
              </a:spcBef>
              <a:spcAft>
                <a:spcPct val="0"/>
              </a:spcAft>
              <a:buClrTx/>
            </a:pPr>
            <a:endParaRPr lang="en-US" altLang="en-US" sz="2000" b="0" dirty="0">
              <a:solidFill>
                <a:schemeClr val="tx1"/>
              </a:solidFill>
              <a:ea typeface="Times New Roman" panose="02020603050405020304" pitchFamily="18" charset="0"/>
            </a:endParaRPr>
          </a:p>
          <a:p>
            <a:pPr eaLnBrk="0" fontAlgn="base" hangingPunct="0">
              <a:spcBef>
                <a:spcPct val="0"/>
              </a:spcBef>
              <a:spcAft>
                <a:spcPct val="0"/>
              </a:spcAft>
              <a:buClrTx/>
            </a:pPr>
            <a:r>
              <a:rPr lang="en-US" altLang="en-US" sz="1800" b="0" dirty="0"/>
              <a:t>	2. Eric J. </a:t>
            </a:r>
            <a:r>
              <a:rPr lang="en-US" altLang="en-US" sz="1800" b="0" dirty="0" err="1"/>
              <a:t>Kildebeck</a:t>
            </a:r>
            <a:r>
              <a:rPr lang="en-US" altLang="en-US" sz="1800" b="0" dirty="0"/>
              <a:t>, M.D., Ph.D.</a:t>
            </a:r>
          </a:p>
          <a:p>
            <a:pPr eaLnBrk="0" fontAlgn="base" hangingPunct="0">
              <a:spcBef>
                <a:spcPct val="0"/>
              </a:spcBef>
              <a:spcAft>
                <a:spcPct val="0"/>
              </a:spcAft>
              <a:buClrTx/>
            </a:pPr>
            <a:r>
              <a:rPr lang="en-US" altLang="en-US" sz="1600" b="0" dirty="0"/>
              <a:t>	Research Scientist, Center for Engineering Innovation, The University of Texas at Dallas</a:t>
            </a:r>
          </a:p>
          <a:p>
            <a:pPr eaLnBrk="0" fontAlgn="base" hangingPunct="0">
              <a:spcBef>
                <a:spcPct val="0"/>
              </a:spcBef>
              <a:spcAft>
                <a:spcPct val="0"/>
              </a:spcAft>
              <a:buClrTx/>
            </a:pPr>
            <a:r>
              <a:rPr lang="en-US" altLang="en-US" sz="1600" dirty="0">
                <a:solidFill>
                  <a:srgbClr val="C00000"/>
                </a:solidFill>
                <a:latin typeface="Arial" panose="020B0604020202020204" pitchFamily="34" charset="0"/>
                <a:cs typeface="Arial" panose="020B0604020202020204" pitchFamily="34" charset="0"/>
              </a:rPr>
              <a:t>	Title of Talk: Characterization of realistic novelties in 3D open world tasks</a:t>
            </a:r>
          </a:p>
          <a:p>
            <a:pPr lvl="0" eaLnBrk="0" fontAlgn="base" hangingPunct="0">
              <a:spcBef>
                <a:spcPct val="0"/>
              </a:spcBef>
              <a:spcAft>
                <a:spcPct val="0"/>
              </a:spcAft>
              <a:buClrTx/>
            </a:pPr>
            <a:endParaRPr lang="en-US" altLang="en-US" sz="1600" dirty="0">
              <a:solidFill>
                <a:srgbClr val="C00000"/>
              </a:solidFill>
              <a:latin typeface="Arial" panose="020B0604020202020204" pitchFamily="34" charset="0"/>
              <a:cs typeface="Arial" panose="020B0604020202020204" pitchFamily="34" charset="0"/>
            </a:endParaRPr>
          </a:p>
          <a:p>
            <a:pPr lvl="0" eaLnBrk="0" fontAlgn="base" hangingPunct="0">
              <a:spcBef>
                <a:spcPct val="0"/>
              </a:spcBef>
              <a:spcAft>
                <a:spcPct val="0"/>
              </a:spcAft>
              <a:buClrTx/>
            </a:pPr>
            <a:r>
              <a:rPr lang="en-US" altLang="en-US" sz="1800" b="0" dirty="0"/>
              <a:t>	3. Prof Larry Holder</a:t>
            </a:r>
          </a:p>
          <a:p>
            <a:pPr lvl="0" eaLnBrk="0" fontAlgn="base" hangingPunct="0">
              <a:spcBef>
                <a:spcPct val="0"/>
              </a:spcBef>
              <a:spcAft>
                <a:spcPct val="0"/>
              </a:spcAft>
              <a:buClrTx/>
            </a:pPr>
            <a:r>
              <a:rPr lang="en-US" altLang="en-US" sz="1600" b="0" dirty="0"/>
              <a:t>	Professor, </a:t>
            </a:r>
            <a:r>
              <a:rPr lang="en-US" altLang="en-US" sz="1600" b="0" dirty="0">
                <a:hlinkClick r:id="rId5">
                  <a:extLst>
                    <a:ext uri="{A12FA001-AC4F-418D-AE19-62706E023703}">
                      <ahyp:hlinkClr xmlns:ahyp="http://schemas.microsoft.com/office/drawing/2018/hyperlinkcolor" val="tx"/>
                    </a:ext>
                  </a:extLst>
                </a:hlinkClick>
              </a:rPr>
              <a:t>School of Electrical Engineering and Computer Science</a:t>
            </a:r>
            <a:r>
              <a:rPr lang="en-US" altLang="en-US" sz="1600" b="0" dirty="0"/>
              <a:t>, </a:t>
            </a:r>
            <a:r>
              <a:rPr lang="en-US" altLang="en-US" sz="1600" b="0" dirty="0">
                <a:hlinkClick r:id="rId6">
                  <a:extLst>
                    <a:ext uri="{A12FA001-AC4F-418D-AE19-62706E023703}">
                      <ahyp:hlinkClr xmlns:ahyp="http://schemas.microsoft.com/office/drawing/2018/hyperlinkcolor" val="tx"/>
                    </a:ext>
                  </a:extLst>
                </a:hlinkClick>
              </a:rPr>
              <a:t>Washington State University</a:t>
            </a:r>
            <a:endParaRPr lang="en-US" altLang="en-US" sz="2000" b="0" dirty="0">
              <a:solidFill>
                <a:schemeClr val="tx1"/>
              </a:solidFill>
              <a:ea typeface="Times New Roman" panose="02020603050405020304" pitchFamily="18" charset="0"/>
            </a:endParaRPr>
          </a:p>
          <a:p>
            <a:pPr lvl="0" eaLnBrk="0" fontAlgn="base" hangingPunct="0">
              <a:spcBef>
                <a:spcPct val="0"/>
              </a:spcBef>
              <a:spcAft>
                <a:spcPct val="0"/>
              </a:spcAft>
              <a:buClrTx/>
            </a:pPr>
            <a:r>
              <a:rPr lang="en-US" altLang="en-US" sz="1600" dirty="0">
                <a:solidFill>
                  <a:srgbClr val="C00000"/>
                </a:solidFill>
                <a:latin typeface="Arial" panose="020B0604020202020204" pitchFamily="34" charset="0"/>
                <a:cs typeface="Arial" panose="020B0604020202020204" pitchFamily="34" charset="0"/>
              </a:rPr>
              <a:t>	Title of Talk: Measuring Task Novelty and Difficulty in Sequential Decision-Making Domains</a:t>
            </a:r>
          </a:p>
          <a:p>
            <a:pPr lvl="0" eaLnBrk="0" fontAlgn="base" hangingPunct="0">
              <a:spcBef>
                <a:spcPct val="0"/>
              </a:spcBef>
              <a:spcAft>
                <a:spcPct val="0"/>
              </a:spcAft>
              <a:buClrTx/>
            </a:pPr>
            <a:endParaRPr lang="en-US" altLang="en-US" sz="1600" dirty="0">
              <a:solidFill>
                <a:srgbClr val="C00000"/>
              </a:solidFill>
              <a:latin typeface="Arial" panose="020B0604020202020204" pitchFamily="34" charset="0"/>
              <a:cs typeface="Arial" panose="020B0604020202020204" pitchFamily="34" charset="0"/>
            </a:endParaRPr>
          </a:p>
          <a:p>
            <a:pPr eaLnBrk="0" fontAlgn="base" hangingPunct="0">
              <a:spcBef>
                <a:spcPct val="0"/>
              </a:spcBef>
              <a:spcAft>
                <a:spcPct val="0"/>
              </a:spcAft>
              <a:buClrTx/>
            </a:pPr>
            <a:r>
              <a:rPr lang="en-US" altLang="en-US" sz="1800" b="0" dirty="0"/>
              <a:t>	4. Prof. </a:t>
            </a:r>
            <a:r>
              <a:rPr lang="en-US" altLang="en-US" sz="1800" b="0" dirty="0" err="1"/>
              <a:t>Vaneet</a:t>
            </a:r>
            <a:r>
              <a:rPr lang="en-US" altLang="en-US" sz="1800" b="0" dirty="0"/>
              <a:t> Aggarwal, Associate Professor and Marina W. Haliem, Ph.D. Candidate</a:t>
            </a:r>
          </a:p>
          <a:p>
            <a:pPr eaLnBrk="0" fontAlgn="base" hangingPunct="0">
              <a:spcBef>
                <a:spcPct val="0"/>
              </a:spcBef>
              <a:spcAft>
                <a:spcPct val="0"/>
              </a:spcAft>
              <a:buClrTx/>
            </a:pPr>
            <a:r>
              <a:rPr lang="en-US" altLang="en-US" sz="1600" b="0" dirty="0"/>
              <a:t>	Purdue University, West Lafayette, Indiana, United States </a:t>
            </a:r>
          </a:p>
          <a:p>
            <a:pPr lvl="0" eaLnBrk="0" fontAlgn="base" hangingPunct="0">
              <a:spcBef>
                <a:spcPct val="0"/>
              </a:spcBef>
              <a:spcAft>
                <a:spcPct val="0"/>
              </a:spcAft>
              <a:buClrTx/>
            </a:pPr>
            <a:r>
              <a:rPr lang="en-US" altLang="en-US" sz="1600" dirty="0">
                <a:solidFill>
                  <a:srgbClr val="C00000"/>
                </a:solidFill>
                <a:latin typeface="Arial" panose="020B0604020202020204" pitchFamily="34" charset="0"/>
                <a:cs typeface="Arial" panose="020B0604020202020204" pitchFamily="34" charset="0"/>
              </a:rPr>
              <a:t>	Title of Talk: Novelty Detection and Adaptation: A Domain Agnostic Approach</a:t>
            </a:r>
            <a:endParaRPr lang="en-US" altLang="en-US" sz="1600" b="0" dirty="0">
              <a:solidFill>
                <a:schemeClr val="bg1"/>
              </a:solidFill>
            </a:endParaRPr>
          </a:p>
        </p:txBody>
      </p:sp>
    </p:spTree>
    <p:extLst>
      <p:ext uri="{BB962C8B-B14F-4D97-AF65-F5344CB8AC3E}">
        <p14:creationId xmlns:p14="http://schemas.microsoft.com/office/powerpoint/2010/main" val="391343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043554" y="442674"/>
            <a:ext cx="9234309" cy="512448"/>
          </a:xfrm>
        </p:spPr>
        <p:txBody>
          <a:bodyPr/>
          <a:lstStyle/>
          <a:p>
            <a:r>
              <a:rPr lang="en-US" dirty="0"/>
              <a:t>The papers generated so far on this project</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3/16/2021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8" name="Picture 7">
            <a:extLst>
              <a:ext uri="{FF2B5EF4-FFF2-40B4-BE49-F238E27FC236}">
                <a16:creationId xmlns:a16="http://schemas.microsoft.com/office/drawing/2014/main" id="{DFF98435-6CE7-1249-B075-DD75CA711F59}"/>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11" name="Subtitle 10">
            <a:extLst>
              <a:ext uri="{FF2B5EF4-FFF2-40B4-BE49-F238E27FC236}">
                <a16:creationId xmlns:a16="http://schemas.microsoft.com/office/drawing/2014/main" id="{C4B3CC2F-B8E6-954C-907E-46896902A54B}"/>
              </a:ext>
            </a:extLst>
          </p:cNvPr>
          <p:cNvSpPr>
            <a:spLocks noGrp="1"/>
          </p:cNvSpPr>
          <p:nvPr>
            <p:ph type="subTitle" idx="1"/>
          </p:nvPr>
        </p:nvSpPr>
        <p:spPr>
          <a:xfrm>
            <a:off x="879832" y="1251283"/>
            <a:ext cx="10597059" cy="4334520"/>
          </a:xfrm>
        </p:spPr>
        <p:txBody>
          <a:bodyPr/>
          <a:lstStyle/>
          <a:p>
            <a:pPr marL="342900" indent="-342900" algn="just">
              <a:buFont typeface="Arial" panose="020B0604020202020204" pitchFamily="34" charset="0"/>
              <a:buChar char="•"/>
            </a:pPr>
            <a:r>
              <a:rPr lang="en-US" sz="1600" b="0" dirty="0"/>
              <a:t>Marina Haliem, Trevor Bonjour, </a:t>
            </a:r>
            <a:r>
              <a:rPr lang="en-US" sz="1600" b="0" dirty="0" err="1"/>
              <a:t>Aala</a:t>
            </a:r>
            <a:r>
              <a:rPr lang="en-US" sz="1600" b="0" dirty="0"/>
              <a:t> </a:t>
            </a:r>
            <a:r>
              <a:rPr lang="en-US" sz="1600" b="0" dirty="0" err="1"/>
              <a:t>Alsalem</a:t>
            </a:r>
            <a:r>
              <a:rPr lang="en-US" sz="1600" b="0" dirty="0"/>
              <a:t>, Shilpa Thomas, </a:t>
            </a:r>
            <a:r>
              <a:rPr lang="en-US" sz="1600" b="0" dirty="0" err="1"/>
              <a:t>Vaneet</a:t>
            </a:r>
            <a:r>
              <a:rPr lang="en-US" sz="1600" b="0" dirty="0"/>
              <a:t> Aggarwal, Bharat Bhargava, and Mayank Kejriwal, “Learning Monopoly Gameplay: A Hybrid Model-Free Deep Reinforcement Learning and Imitation Learning Approach”, Submitted to The IEEE Transactions on Games, (Feb. 2021).</a:t>
            </a:r>
          </a:p>
          <a:p>
            <a:pPr marL="342900" indent="-342900" algn="just">
              <a:buFont typeface="Arial" panose="020B0604020202020204" pitchFamily="34" charset="0"/>
              <a:buChar char="•"/>
            </a:pPr>
            <a:r>
              <a:rPr lang="en-US" sz="1600" b="0" dirty="0"/>
              <a:t>Marina Haliem, </a:t>
            </a:r>
            <a:r>
              <a:rPr lang="en-US" sz="1600" b="0" dirty="0" err="1"/>
              <a:t>Vaneet</a:t>
            </a:r>
            <a:r>
              <a:rPr lang="en-US" sz="1600" b="0" dirty="0"/>
              <a:t> Aggarwal, and Bharat Bhargava, “Novelty Detection and Adaptation: A Domain Agnostic Approach”, in Proceedings of the International Semantic Intelligence Conference (ISIC 2021), Feb. 2021.</a:t>
            </a:r>
          </a:p>
          <a:p>
            <a:pPr marL="342900" indent="-342900" algn="just">
              <a:buFont typeface="Arial" panose="020B0604020202020204" pitchFamily="34" charset="0"/>
              <a:buChar char="•"/>
            </a:pPr>
            <a:r>
              <a:rPr lang="en-US" sz="1600" b="0" dirty="0"/>
              <a:t>Marina Haliem, </a:t>
            </a:r>
            <a:r>
              <a:rPr lang="en-US" sz="1600" b="0" dirty="0" err="1"/>
              <a:t>Vaneet</a:t>
            </a:r>
            <a:r>
              <a:rPr lang="en-US" sz="1600" b="0" dirty="0"/>
              <a:t> Aggarwal, and Bharat Bhargava, “</a:t>
            </a:r>
            <a:r>
              <a:rPr lang="en-US" sz="1600" b="0" dirty="0" err="1"/>
              <a:t>AdaPool</a:t>
            </a:r>
            <a:r>
              <a:rPr lang="en-US" sz="1600" b="0" dirty="0"/>
              <a:t>: An Adaptive Model-Free Ride-Sharing Approach for Dispatching using Deep Reinforcement Learning”, in Proceedings of the 7th ACM International Conference on Systems for Energy-Efficient Buildings, Cities, and Transportation Environments (</a:t>
            </a:r>
            <a:r>
              <a:rPr lang="en-US" sz="1600" b="0" dirty="0" err="1"/>
              <a:t>BuildSys</a:t>
            </a:r>
            <a:r>
              <a:rPr lang="en-US" sz="1600" b="0" dirty="0"/>
              <a:t> 2020) and Under Revision at The IEEE Transactions on Intelligent Transportation Systems, (T-ITS).</a:t>
            </a:r>
          </a:p>
          <a:p>
            <a:pPr marL="342900" indent="-342900" algn="just">
              <a:buFont typeface="Arial" panose="020B0604020202020204" pitchFamily="34" charset="0"/>
              <a:buChar char="•"/>
            </a:pPr>
            <a:r>
              <a:rPr lang="en-US" sz="1600" b="0" dirty="0"/>
              <a:t>Kaushik </a:t>
            </a:r>
            <a:r>
              <a:rPr lang="en-US" sz="1600" b="0" dirty="0" err="1"/>
              <a:t>Manchella</a:t>
            </a:r>
            <a:r>
              <a:rPr lang="en-US" sz="1600" b="0" dirty="0"/>
              <a:t>, Marina Haliem, </a:t>
            </a:r>
            <a:r>
              <a:rPr lang="en-US" sz="1600" b="0" dirty="0" err="1"/>
              <a:t>Vaneet</a:t>
            </a:r>
            <a:r>
              <a:rPr lang="en-US" sz="1600" b="0" dirty="0"/>
              <a:t> Aggarwal, and Bharat Bhargava, “</a:t>
            </a:r>
            <a:r>
              <a:rPr lang="en-US" sz="1600" b="0" dirty="0" err="1"/>
              <a:t>PassGoodPool</a:t>
            </a:r>
            <a:r>
              <a:rPr lang="en-US" sz="1600" b="0" dirty="0"/>
              <a:t>: Joint Passengers and Goods Fleet Management with Reinforcement Learning aided Pricing, Matching, and Route Planning”, Under Revision at The IEEE Transactions on Intelligent Transportation Systems, (T-ITS).</a:t>
            </a:r>
          </a:p>
          <a:p>
            <a:pPr marL="285750" indent="-285750" algn="just">
              <a:buFont typeface="Arial" panose="020B0604020202020204" pitchFamily="34" charset="0"/>
              <a:buChar char="•"/>
            </a:pPr>
            <a:r>
              <a:rPr lang="en-US" sz="1600" b="0" dirty="0"/>
              <a:t>Kaushik </a:t>
            </a:r>
            <a:r>
              <a:rPr lang="en-US" sz="1600" b="0" dirty="0" err="1"/>
              <a:t>Manchella</a:t>
            </a:r>
            <a:r>
              <a:rPr lang="en-US" sz="1600" b="0" dirty="0"/>
              <a:t>, Marina Haliem, </a:t>
            </a:r>
            <a:r>
              <a:rPr lang="en-US" sz="1600" b="0" dirty="0" err="1"/>
              <a:t>Vaneet</a:t>
            </a:r>
            <a:r>
              <a:rPr lang="en-US" sz="1600" b="0" dirty="0"/>
              <a:t> Aggarwal, and Bharat Bhargava, “A Distributed Delivery-Fleet Management Framework using Deep Reinforcement Learning and Dynamic Multi-Hop Routing”, Workshop on Machine Learning for Autonomous Driving (ML4AD), Dec. 2020, at </a:t>
            </a:r>
            <a:r>
              <a:rPr lang="en-US" sz="1600" b="0" dirty="0" err="1"/>
              <a:t>NeurIPS</a:t>
            </a:r>
            <a:r>
              <a:rPr lang="en-US" sz="1600" b="0" dirty="0"/>
              <a:t> 2020.</a:t>
            </a:r>
          </a:p>
        </p:txBody>
      </p:sp>
    </p:spTree>
    <p:extLst>
      <p:ext uri="{BB962C8B-B14F-4D97-AF65-F5344CB8AC3E}">
        <p14:creationId xmlns:p14="http://schemas.microsoft.com/office/powerpoint/2010/main" val="3277475348"/>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rdueCS_gold" id="{8ABF14F6-EBED-794B-BEAE-594EB6CCB419}" vid="{1A1BD1C4-93BF-CA40-9733-76D19F9C77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TotalTime>
  <Words>3981</Words>
  <Application>Microsoft Office PowerPoint</Application>
  <PresentationFormat>Widescreen</PresentationFormat>
  <Paragraphs>489</Paragraphs>
  <Slides>29</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United Sans Reg Medium</vt:lpstr>
      <vt:lpstr>Acumin Pro Semibold</vt:lpstr>
      <vt:lpstr>Arial</vt:lpstr>
      <vt:lpstr>Wingdings</vt:lpstr>
      <vt:lpstr>Acumin Pro ExtraCondensed Smbd</vt:lpstr>
      <vt:lpstr>Acumin Pro ExtraCondensed</vt:lpstr>
      <vt:lpstr>Acumin Pro</vt:lpstr>
      <vt:lpstr>Cambria Math</vt:lpstr>
      <vt:lpstr>Calibri</vt:lpstr>
      <vt:lpstr>United Sans Cd Md</vt:lpstr>
      <vt:lpstr>Acumin Pro SemiCondensed</vt:lpstr>
      <vt:lpstr>Acumin Pro Medium</vt:lpstr>
      <vt:lpstr>Purdue1</vt:lpstr>
      <vt:lpstr>Reinforcement Learning in Monopoly Games</vt:lpstr>
      <vt:lpstr>Purdue Contributions</vt:lpstr>
      <vt:lpstr>Research Progress</vt:lpstr>
      <vt:lpstr>Future Directions</vt:lpstr>
      <vt:lpstr>Novelty Generation: Colluding Agents</vt:lpstr>
      <vt:lpstr>Core Research Questions</vt:lpstr>
      <vt:lpstr>Workshop on Novelties in Open World  In conjunction with International Semantic Intelligence Conference (ISIC-2021)  Conference Website: https://www.ifis.uni-luebeck.de/~groppe/isic/</vt:lpstr>
      <vt:lpstr>Workshop on Novelties in Open World  In conjunction with International Semantic Intelligence Conference (ISIC-2021)  Conference Website: https://www.ifis.uni-luebeck.de/~groppe/isic/</vt:lpstr>
      <vt:lpstr>The papers generated so far on this project</vt:lpstr>
      <vt:lpstr>Technical Details</vt:lpstr>
      <vt:lpstr>Hybrid Deep RL Monopoly Player</vt:lpstr>
      <vt:lpstr>Approach Architecture</vt:lpstr>
      <vt:lpstr>State Space</vt:lpstr>
      <vt:lpstr>Action Space</vt:lpstr>
      <vt:lpstr>Reward Function</vt:lpstr>
      <vt:lpstr>Evaluation Results: Baseline 1</vt:lpstr>
      <vt:lpstr>Evaluation Results: Baseline 2</vt:lpstr>
      <vt:lpstr>SAIL‐ON Novelty Hierarchy  Segmentation for Monopoly Domain Objects and Agents</vt:lpstr>
      <vt:lpstr>SAIL‐ON Novelty Hierarchy  Segmentation for Monopoly Domain Actions and Interactions*</vt:lpstr>
      <vt:lpstr>SAIL‐ON Novelty Hierarchy  for Monopoly Domain Rules, Goals, Relations, Events</vt:lpstr>
      <vt:lpstr>SAIL‐ON Novelty Hierarchy  for  Other Domains</vt:lpstr>
      <vt:lpstr>Unifying Framework for Formal Theories of Novelty</vt:lpstr>
      <vt:lpstr>Dissimilarity Score in Monopoly</vt:lpstr>
      <vt:lpstr>Regret Function in Monopoly</vt:lpstr>
      <vt:lpstr>A Framework for Theories of Adaptation to Novelty</vt:lpstr>
      <vt:lpstr>Research Questions</vt:lpstr>
      <vt:lpstr>A Framework for Theories of Adaptation to Novelty</vt:lpstr>
      <vt:lpstr>Approach Architecture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Wagdy Wadea Haliem</dc:creator>
  <cp:lastModifiedBy>Marina Wagdy Wadea Haliem</cp:lastModifiedBy>
  <cp:revision>85</cp:revision>
  <dcterms:created xsi:type="dcterms:W3CDTF">2020-12-09T19:54:55Z</dcterms:created>
  <dcterms:modified xsi:type="dcterms:W3CDTF">2021-03-17T02:22:33Z</dcterms:modified>
</cp:coreProperties>
</file>