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3" r:id="rId12"/>
    <p:sldId id="268" r:id="rId13"/>
    <p:sldId id="274" r:id="rId14"/>
    <p:sldId id="269" r:id="rId15"/>
    <p:sldId id="270" r:id="rId16"/>
    <p:sldId id="272" r:id="rId17"/>
    <p:sldId id="273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8"/>
    <p:restoredTop sz="94630"/>
  </p:normalViewPr>
  <p:slideViewPr>
    <p:cSldViewPr snapToGrid="0" snapToObjects="1">
      <p:cViewPr>
        <p:scale>
          <a:sx n="70" d="100"/>
          <a:sy n="70" d="100"/>
        </p:scale>
        <p:origin x="2216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51EBC-E0C2-EF42-B05D-BD2A3920B30E}" type="datetimeFigureOut">
              <a:rPr lang="en-US" smtClean="0"/>
              <a:t>6/24/17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4F2C6-364D-7F41-8959-56C47019D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1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4F2C6-364D-7F41-8959-56C47019D01D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1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3666-A15B-7946-9E74-E04B5A1D46AF}" type="datetime1">
              <a:rPr lang="en-US" smtClean="0"/>
              <a:t>6/24/17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53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3735C-F5CC-1745-9A03-4DAD624F86C8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5C68-1FC8-0D48-A2F1-B2D0BA0861EB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31C7-65CB-5F4B-9D80-D58CE7585F2B}" type="datetime1">
              <a:rPr lang="en-US" smtClean="0"/>
              <a:t>6/24/17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30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6CB7-0145-2C4E-91FC-F252BBFD2458}" type="datetime1">
              <a:rPr lang="en-US" smtClean="0"/>
              <a:t>6/24/17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73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D45C9-EB3F-A141-A13E-24D0FF25BFC8}" type="datetime1">
              <a:rPr lang="en-US" smtClean="0"/>
              <a:t>6/24/17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5760-3C27-3A4D-AD6C-1DECD73DA516}" type="datetime1">
              <a:rPr lang="en-US" smtClean="0"/>
              <a:t>6/24/17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6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C910-D424-E64B-AF6E-75A97AA65088}" type="datetime1">
              <a:rPr lang="en-US" smtClean="0"/>
              <a:t>6/24/17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8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3A-FBF0-5542-9785-0EC0CE16DC79}" type="datetime1">
              <a:rPr lang="en-US" smtClean="0"/>
              <a:t>6/24/17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6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AEDD7-9DE8-1845-AED2-1FDD2F6F159F}" type="datetime1">
              <a:rPr lang="en-US" smtClean="0"/>
              <a:t>6/24/17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9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F2FF66-538B-2546-BB3B-D570FFACA075}" type="datetime1">
              <a:rPr lang="en-US" smtClean="0"/>
              <a:t>6/24/17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8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E5013DF-66CD-9D45-92E1-8035D9A73F6F}" type="datetime1">
              <a:rPr lang="en-US" smtClean="0"/>
              <a:t>6/24/17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F11162F-6898-874B-9F4B-C1110E815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9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5.png"/><Relationship Id="rId5" Type="http://schemas.openxmlformats.org/officeDocument/2006/relationships/package" Target="../embeddings/Microsoft_Word_Document4.docx"/><Relationship Id="rId6" Type="http://schemas.openxmlformats.org/officeDocument/2006/relationships/image" Target="../media/image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52888"/>
            <a:ext cx="8991600" cy="1645920"/>
          </a:xfrm>
        </p:spPr>
        <p:txBody>
          <a:bodyPr/>
          <a:lstStyle/>
          <a:p>
            <a:r>
              <a:rPr lang="en-US" dirty="0" smtClean="0"/>
              <a:t>Adaptable safety and security in v2x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3182" y="3218688"/>
            <a:ext cx="9760225" cy="123989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Miguel Villarreal-Vazquez</a:t>
            </a:r>
            <a:r>
              <a:rPr lang="en-US" sz="2800" b="1" baseline="30000" dirty="0" smtClean="0"/>
              <a:t>1</a:t>
            </a:r>
            <a:r>
              <a:rPr lang="en-US" sz="2800" b="1" dirty="0" smtClean="0"/>
              <a:t>, Bharat Bhargava</a:t>
            </a:r>
            <a:r>
              <a:rPr lang="en-US" sz="2800" b="1" baseline="30000" dirty="0" smtClean="0"/>
              <a:t>1</a:t>
            </a:r>
            <a:r>
              <a:rPr lang="en-US" sz="2800" b="1" dirty="0" smtClean="0"/>
              <a:t>, Pelin Angin</a:t>
            </a:r>
            <a:r>
              <a:rPr lang="en-US" sz="2800" b="1" baseline="30000" dirty="0" smtClean="0"/>
              <a:t>2</a:t>
            </a:r>
            <a:endParaRPr lang="en-US" sz="28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13181" y="3977781"/>
            <a:ext cx="1014443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aseline="30000" dirty="0" smtClean="0"/>
              <a:t>1 </a:t>
            </a:r>
            <a:r>
              <a:rPr lang="en-US" sz="2800" dirty="0" smtClean="0"/>
              <a:t>Department of Computer Science, Purdue University</a:t>
            </a:r>
          </a:p>
          <a:p>
            <a:r>
              <a:rPr lang="en-US" sz="2800" baseline="30000" dirty="0" smtClean="0"/>
              <a:t>2 </a:t>
            </a:r>
            <a:r>
              <a:rPr lang="en-US" sz="2800" dirty="0" smtClean="0"/>
              <a:t>Department of Computer Engineering, Middle East Technical University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3181" y="5614416"/>
            <a:ext cx="1014443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b="1" dirty="0" smtClean="0"/>
              <a:t>Acknowledgments: </a:t>
            </a:r>
            <a:r>
              <a:rPr lang="en-US" sz="1500" dirty="0" smtClean="0"/>
              <a:t>This </a:t>
            </a:r>
            <a:r>
              <a:rPr lang="en-US" sz="1500" dirty="0"/>
              <a:t>publication was made possible by NPRP grant # [7-1113-1-199] from the Qatar National Research Fund (a </a:t>
            </a:r>
            <a:r>
              <a:rPr lang="en-US" sz="1500" dirty="0" smtClean="0"/>
              <a:t>member </a:t>
            </a:r>
            <a:r>
              <a:rPr lang="en-US" sz="1500" dirty="0"/>
              <a:t>of Qatar Foundation). The statements made herein are solely the responsibility of the authors. The authors would also like to thank Dr. </a:t>
            </a:r>
            <a:r>
              <a:rPr lang="en-US" sz="1500" dirty="0" err="1"/>
              <a:t>Weichao</a:t>
            </a:r>
            <a:r>
              <a:rPr lang="en-US" sz="1500" dirty="0"/>
              <a:t> Wang and Dr. </a:t>
            </a:r>
            <a:r>
              <a:rPr lang="en-US" sz="1500" dirty="0" err="1"/>
              <a:t>Leszek</a:t>
            </a:r>
            <a:r>
              <a:rPr lang="en-US" sz="1500" dirty="0"/>
              <a:t> </a:t>
            </a:r>
            <a:r>
              <a:rPr lang="en-US" sz="1500" dirty="0" err="1"/>
              <a:t>Lilien</a:t>
            </a:r>
            <a:r>
              <a:rPr lang="en-US" sz="1500" dirty="0"/>
              <a:t> for their valuable comments and discussions.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6335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52628"/>
            <a:ext cx="7729728" cy="1188720"/>
          </a:xfrm>
        </p:spPr>
        <p:txBody>
          <a:bodyPr/>
          <a:lstStyle/>
          <a:p>
            <a:r>
              <a:rPr lang="en-US" dirty="0" smtClean="0"/>
              <a:t>Safety-security tradeoffs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866" y="1879092"/>
            <a:ext cx="5008267" cy="460705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8256" y="525780"/>
            <a:ext cx="8211312" cy="1188720"/>
          </a:xfrm>
        </p:spPr>
        <p:txBody>
          <a:bodyPr/>
          <a:lstStyle/>
          <a:p>
            <a:r>
              <a:rPr lang="en-US" dirty="0" smtClean="0"/>
              <a:t>Adaptable </a:t>
            </a:r>
            <a:r>
              <a:rPr lang="en-US" smtClean="0"/>
              <a:t>safety/security approach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2121408"/>
            <a:ext cx="9015984" cy="437083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Self-adaptive software solutions capable of adjusting behavior at runtime to achieve functional or QoS goals</a:t>
            </a:r>
          </a:p>
          <a:p>
            <a:r>
              <a:rPr lang="en-US" sz="2800" dirty="0" smtClean="0"/>
              <a:t>Self-protecting software detecting security threats and mitigating through runtime adaptation techniques</a:t>
            </a:r>
          </a:p>
          <a:p>
            <a:r>
              <a:rPr lang="en-US" sz="2800" dirty="0" smtClean="0"/>
              <a:t>Monitoring activity needs to be isolated from V2X system activities </a:t>
            </a:r>
            <a:r>
              <a:rPr lang="en-US" sz="2800" dirty="0" smtClean="0">
                <a:sym typeface="Wingdings"/>
              </a:rPr>
              <a:t> same resources used</a:t>
            </a:r>
          </a:p>
          <a:p>
            <a:r>
              <a:rPr lang="en-US" sz="2800" dirty="0" smtClean="0">
                <a:sym typeface="Wingdings"/>
              </a:rPr>
              <a:t>AOP to monitor software behavior and adapt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6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88036"/>
            <a:ext cx="7729728" cy="1188720"/>
          </a:xfrm>
        </p:spPr>
        <p:txBody>
          <a:bodyPr/>
          <a:lstStyle/>
          <a:p>
            <a:r>
              <a:rPr lang="en-US" dirty="0" smtClean="0"/>
              <a:t>Adaptable security model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716" y="1721036"/>
            <a:ext cx="6576568" cy="48077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2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6052"/>
            <a:ext cx="7729728" cy="1188720"/>
          </a:xfrm>
        </p:spPr>
        <p:txBody>
          <a:bodyPr/>
          <a:lstStyle/>
          <a:p>
            <a:r>
              <a:rPr lang="en-US" dirty="0" smtClean="0"/>
              <a:t>Adaptable security system components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914400" y="1760220"/>
            <a:ext cx="10405872" cy="4226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b="1" i="1" dirty="0"/>
              <a:t>M</a:t>
            </a:r>
            <a:r>
              <a:rPr lang="en-US" sz="2800" b="1" i="1" dirty="0" smtClean="0"/>
              <a:t>essage </a:t>
            </a:r>
            <a:r>
              <a:rPr lang="en-US" sz="2800" b="1" i="1" dirty="0"/>
              <a:t>sensitivity measurement </a:t>
            </a:r>
            <a:r>
              <a:rPr lang="en-US" sz="2800" b="1" i="1" dirty="0" smtClean="0"/>
              <a:t>unit</a:t>
            </a:r>
            <a:r>
              <a:rPr lang="en-US" sz="2800" dirty="0" smtClean="0"/>
              <a:t>: Measures </a:t>
            </a:r>
            <a:r>
              <a:rPr lang="en-US" sz="2800" dirty="0"/>
              <a:t>the security sensitivity of the </a:t>
            </a:r>
            <a:r>
              <a:rPr lang="en-US" sz="2800" dirty="0" smtClean="0"/>
              <a:t>messages.</a:t>
            </a:r>
          </a:p>
          <a:p>
            <a:pPr marL="285750" indent="-285750">
              <a:buFont typeface="Arial"/>
              <a:buChar char="•"/>
            </a:pPr>
            <a:r>
              <a:rPr lang="en-US" sz="2800" b="1" i="1" dirty="0" smtClean="0"/>
              <a:t>Safety </a:t>
            </a:r>
            <a:r>
              <a:rPr lang="en-US" sz="2800" b="1" i="1" dirty="0"/>
              <a:t>level measurement </a:t>
            </a:r>
            <a:r>
              <a:rPr lang="en-US" sz="2800" b="1" i="1" dirty="0" smtClean="0"/>
              <a:t>unit</a:t>
            </a:r>
            <a:r>
              <a:rPr lang="en-US" sz="2800" dirty="0" smtClean="0"/>
              <a:t>: </a:t>
            </a:r>
            <a:r>
              <a:rPr lang="en-US" sz="2800" dirty="0"/>
              <a:t> </a:t>
            </a:r>
            <a:r>
              <a:rPr lang="en-US" sz="2800" dirty="0" smtClean="0"/>
              <a:t>Measures </a:t>
            </a:r>
            <a:r>
              <a:rPr lang="en-US" sz="2800" dirty="0"/>
              <a:t>the instantaneous safety level of the vehicle based on the mobility of the vehicles, traffic congestions </a:t>
            </a:r>
            <a:r>
              <a:rPr lang="en-US" sz="2800" dirty="0" smtClean="0"/>
              <a:t>etc.</a:t>
            </a:r>
          </a:p>
          <a:p>
            <a:pPr marL="285750" indent="-285750">
              <a:buFont typeface="Arial"/>
              <a:buChar char="•"/>
            </a:pPr>
            <a:r>
              <a:rPr lang="en-US" sz="2800" b="1" i="1" dirty="0" smtClean="0"/>
              <a:t>Context </a:t>
            </a:r>
            <a:r>
              <a:rPr lang="en-US" sz="2800" b="1" i="1" dirty="0"/>
              <a:t>measurement </a:t>
            </a:r>
            <a:r>
              <a:rPr lang="en-US" sz="2800" b="1" i="1" dirty="0" smtClean="0"/>
              <a:t>unit</a:t>
            </a:r>
            <a:r>
              <a:rPr lang="en-US" sz="2800" dirty="0" smtClean="0"/>
              <a:t>: </a:t>
            </a:r>
            <a:r>
              <a:rPr lang="en-US" sz="2800" dirty="0"/>
              <a:t> </a:t>
            </a:r>
            <a:r>
              <a:rPr lang="en-US" sz="2800" dirty="0" smtClean="0"/>
              <a:t>Measures </a:t>
            </a:r>
            <a:r>
              <a:rPr lang="en-US" sz="2800" dirty="0"/>
              <a:t>the current network throughput, latency, and packet losses for the vehicle with respect to surrounding </a:t>
            </a:r>
            <a:r>
              <a:rPr lang="en-US" sz="2800" dirty="0" smtClean="0"/>
              <a:t>vehicles. Based </a:t>
            </a:r>
            <a:r>
              <a:rPr lang="en-US" sz="2800" dirty="0"/>
              <a:t>on this information the configuration parameters of the secure channel are adapted dynamically.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15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4563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Number of outgoing/incoming packets</a:t>
            </a:r>
          </a:p>
          <a:p>
            <a:r>
              <a:rPr lang="en-US" sz="2800" dirty="0" smtClean="0"/>
              <a:t>Signature generations/verifications per second</a:t>
            </a:r>
          </a:p>
          <a:p>
            <a:r>
              <a:rPr lang="en-US" sz="2800" dirty="0" smtClean="0"/>
              <a:t>Packet delays</a:t>
            </a:r>
          </a:p>
          <a:p>
            <a:r>
              <a:rPr lang="en-US" sz="2800" dirty="0" smtClean="0"/>
              <a:t>Transmission delays</a:t>
            </a:r>
          </a:p>
          <a:p>
            <a:r>
              <a:rPr lang="en-US" sz="2800" dirty="0" smtClean="0"/>
              <a:t>Message encryption/decryption delays</a:t>
            </a:r>
          </a:p>
          <a:p>
            <a:r>
              <a:rPr lang="en-US" sz="2800" dirty="0" smtClean="0"/>
              <a:t>Number of neighboring vehicles, RSUs</a:t>
            </a:r>
          </a:p>
          <a:p>
            <a:r>
              <a:rPr lang="en-US" sz="2800" dirty="0" smtClean="0"/>
              <a:t>Signal strength indicator</a:t>
            </a:r>
          </a:p>
          <a:p>
            <a:r>
              <a:rPr lang="is-IS" sz="2800" dirty="0" smtClean="0"/>
              <a:t>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8917" y="231743"/>
            <a:ext cx="8075652" cy="916085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/>
              </a:rPr>
              <a:t>Experiments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14</a:t>
            </a:fld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1188720" y="1298332"/>
            <a:ext cx="993596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Experiment 1: Measurement of delays of V2V messages with and without security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endParaRPr lang="en-US" sz="2800" dirty="0"/>
          </a:p>
          <a:p>
            <a:pPr marL="800100" lvl="1" indent="-342900">
              <a:buFont typeface="Wingdings" charset="2"/>
              <a:buChar char="ü"/>
            </a:pPr>
            <a:r>
              <a:rPr lang="en-US" sz="2800" dirty="0"/>
              <a:t>Speed: 120Km/h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800" dirty="0"/>
              <a:t>Distance: 120m</a:t>
            </a:r>
          </a:p>
          <a:p>
            <a:pPr lvl="1"/>
            <a:endParaRPr lang="en-US" sz="2800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552" y="2223453"/>
            <a:ext cx="6209792" cy="317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0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8917" y="213455"/>
            <a:ext cx="8075652" cy="916085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/>
              </a:rPr>
              <a:t>Experiments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15</a:t>
            </a:fld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1280160" y="1298332"/>
            <a:ext cx="98445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Experiment 2: Measurement of the capacity of the link 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endParaRPr lang="en-US" sz="2800" dirty="0"/>
          </a:p>
          <a:p>
            <a:pPr marL="800100" lvl="1" indent="-342900">
              <a:buFont typeface="Wingdings" charset="2"/>
              <a:buChar char="ü"/>
            </a:pPr>
            <a:r>
              <a:rPr lang="en-US" sz="2800" dirty="0"/>
              <a:t>Speed: 120Km/h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800" dirty="0"/>
              <a:t>Distance: 120m</a:t>
            </a: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92" y="1828800"/>
            <a:ext cx="6390640" cy="350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2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053" y="195167"/>
            <a:ext cx="8075652" cy="916085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/>
              </a:rPr>
              <a:t>Experiments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16</a:t>
            </a:fld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2633411" y="1298331"/>
            <a:ext cx="79447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/>
              <a:t>Experiment 3: Reaction time with V2V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endParaRPr lang="en-US" sz="2800" dirty="0"/>
          </a:p>
          <a:p>
            <a:pPr marL="800100" lvl="1" indent="-342900">
              <a:buFont typeface="Wingdings" charset="2"/>
              <a:buChar char="ü"/>
            </a:pPr>
            <a:r>
              <a:rPr lang="en-US" sz="2800" dirty="0"/>
              <a:t>Size of message: 200 bytes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800" dirty="0"/>
              <a:t>Distance: 120m</a:t>
            </a: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368" y="1938528"/>
            <a:ext cx="6666992" cy="352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9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544068"/>
            <a:ext cx="7729728" cy="1188720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267712"/>
            <a:ext cx="7729728" cy="3472315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Extended </a:t>
            </a:r>
            <a:r>
              <a:rPr lang="en-US" sz="2800" dirty="0" err="1" smtClean="0"/>
              <a:t>evalution</a:t>
            </a:r>
            <a:r>
              <a:rPr lang="en-US" sz="2800" dirty="0" smtClean="0"/>
              <a:t> with </a:t>
            </a:r>
            <a:r>
              <a:rPr lang="en-US" sz="2800" dirty="0" err="1" smtClean="0"/>
              <a:t>iTETRIS</a:t>
            </a:r>
            <a:r>
              <a:rPr lang="en-US" sz="2800" dirty="0" smtClean="0"/>
              <a:t> simulation platform under different scenarios and conditions</a:t>
            </a:r>
          </a:p>
          <a:p>
            <a:r>
              <a:rPr lang="en-US" sz="2800" dirty="0" smtClean="0"/>
              <a:t>Development of quantitative model of tradeoffs between safety/security/performance aspects</a:t>
            </a:r>
          </a:p>
          <a:p>
            <a:r>
              <a:rPr lang="en-US" sz="2800" dirty="0" smtClean="0"/>
              <a:t>Development of full adaptability framework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2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9657" y="328587"/>
            <a:ext cx="7729728" cy="118872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305" y="1735810"/>
            <a:ext cx="9839738" cy="47643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Vehicle-to-vehicle (V2V) and vehicle-to-infrastructure (V2I) networks, i.e. V2X systems (Internet of vehicles) receiving increased attention because of significant contribution to  improving safety</a:t>
            </a:r>
          </a:p>
          <a:p>
            <a:r>
              <a:rPr lang="en-US" sz="2800" dirty="0" smtClean="0"/>
              <a:t>V2X systems hot targets for attackers trying to exploit software vulnerabilities </a:t>
            </a:r>
            <a:r>
              <a:rPr lang="en-US" sz="2800" dirty="0" smtClean="0">
                <a:sym typeface="Wingdings"/>
              </a:rPr>
              <a:t> Compromised security, privacy and safety</a:t>
            </a:r>
          </a:p>
          <a:p>
            <a:r>
              <a:rPr lang="en-US" sz="2800" dirty="0" smtClean="0"/>
              <a:t>V2V system needs security to ensure the trustworthiness of communication between vehicles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source of each message needs to be trusted and message content needs to be protected from outside interference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4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800100"/>
            <a:ext cx="7729728" cy="1188720"/>
          </a:xfrm>
        </p:spPr>
        <p:txBody>
          <a:bodyPr/>
          <a:lstStyle/>
          <a:p>
            <a:r>
              <a:rPr lang="en-US" dirty="0" smtClean="0"/>
              <a:t>Issues with existing v2x safety and </a:t>
            </a:r>
            <a:r>
              <a:rPr lang="en-US" smtClean="0"/>
              <a:t>security approaches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736" y="2638044"/>
            <a:ext cx="9637776" cy="379933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Safety, security and performance considered separately for V2X systems</a:t>
            </a:r>
          </a:p>
          <a:p>
            <a:r>
              <a:rPr lang="en-US" sz="2800" dirty="0" smtClean="0"/>
              <a:t>Networking services have critical shortcomings, hurting time-critical safety applications</a:t>
            </a:r>
          </a:p>
          <a:p>
            <a:r>
              <a:rPr lang="en-US" sz="2800" dirty="0" smtClean="0"/>
              <a:t>V2X research based on unrealistic conditions/limited operating conditions</a:t>
            </a:r>
          </a:p>
          <a:p>
            <a:r>
              <a:rPr lang="en-US" sz="2800" dirty="0" smtClean="0"/>
              <a:t>Static selection of security, networking and safety features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2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69748"/>
            <a:ext cx="7729728" cy="900684"/>
          </a:xfrm>
        </p:spPr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312164"/>
            <a:ext cx="11210544" cy="5088636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Developing a systematic approach to figure out:</a:t>
            </a:r>
          </a:p>
          <a:p>
            <a:pPr lvl="1">
              <a:buFont typeface="Wingdings" charset="2"/>
              <a:buChar char="ü"/>
            </a:pPr>
            <a:r>
              <a:rPr lang="en-US" sz="2600" dirty="0"/>
              <a:t>H</a:t>
            </a:r>
            <a:r>
              <a:rPr lang="en-US" sz="2600" dirty="0" smtClean="0"/>
              <a:t>ow V2X technologies increase safety</a:t>
            </a:r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How much the use of secure communication negatively affects safety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/>
              <a:t>Security versus safety </a:t>
            </a:r>
            <a:r>
              <a:rPr lang="en-US" sz="2800" dirty="0" smtClean="0"/>
              <a:t>analysis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600" dirty="0"/>
              <a:t>Categories of safety messages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600" dirty="0" smtClean="0"/>
              <a:t>Semantics </a:t>
            </a:r>
            <a:r>
              <a:rPr lang="en-US" sz="2600" dirty="0"/>
              <a:t>of safety messages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600" dirty="0"/>
              <a:t>Different driving scenarios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600" dirty="0"/>
              <a:t>Examples: Highways, Streets on populated areas, Traffic </a:t>
            </a:r>
            <a:r>
              <a:rPr lang="en-US" sz="2600" dirty="0" smtClean="0"/>
              <a:t>lights</a:t>
            </a: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Developing an adaptive security model for V2X networks that changes the configuration of the secure channel based on sensitivity, context, safety level</a:t>
            </a:r>
            <a:endParaRPr lang="en-US" sz="2800" dirty="0"/>
          </a:p>
          <a:p>
            <a:pPr marL="685800" indent="-457200">
              <a:buFont typeface="Arial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1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205" y="176879"/>
            <a:ext cx="8075652" cy="916085"/>
          </a:xfrm>
        </p:spPr>
        <p:txBody>
          <a:bodyPr>
            <a:normAutofit/>
          </a:bodyPr>
          <a:lstStyle/>
          <a:p>
            <a:r>
              <a:rPr lang="en-US" sz="3200" dirty="0" smtClean="0">
                <a:cs typeface="Times New Roman"/>
              </a:rPr>
              <a:t>Categories </a:t>
            </a:r>
            <a:r>
              <a:rPr lang="en-US" sz="3200" dirty="0">
                <a:cs typeface="Times New Roman"/>
              </a:rPr>
              <a:t>of safety messages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285940" y="1298331"/>
            <a:ext cx="735386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b="1" dirty="0"/>
              <a:t>Traffic information messages</a:t>
            </a:r>
            <a:r>
              <a:rPr lang="en-US" sz="2600" dirty="0"/>
              <a:t>: Used to disseminate the current conditions of specific areas and they indirectly affect safety</a:t>
            </a:r>
          </a:p>
          <a:p>
            <a:pPr marL="457200" indent="-457200">
              <a:buFont typeface="Arial"/>
              <a:buChar char="•"/>
            </a:pPr>
            <a:endParaRPr lang="en-US" sz="2600" dirty="0"/>
          </a:p>
          <a:p>
            <a:pPr marL="457200" indent="-457200">
              <a:buFont typeface="Arial"/>
              <a:buChar char="•"/>
            </a:pPr>
            <a:r>
              <a:rPr lang="en-US" sz="2600" b="1" dirty="0"/>
              <a:t>General safety messages</a:t>
            </a:r>
            <a:r>
              <a:rPr lang="en-US" sz="2600" dirty="0"/>
              <a:t>: Used for cooperative driving and collision avoidance, and require an upper bound on the delivery delay of messages</a:t>
            </a:r>
          </a:p>
          <a:p>
            <a:pPr lvl="0"/>
            <a:endParaRPr lang="en-US" sz="2600" dirty="0"/>
          </a:p>
          <a:p>
            <a:pPr marL="457200" indent="-457200">
              <a:buFont typeface="Arial"/>
              <a:buChar char="•"/>
            </a:pPr>
            <a:r>
              <a:rPr lang="en-US" sz="2600" b="1" dirty="0"/>
              <a:t>Liability-related messages</a:t>
            </a:r>
            <a:r>
              <a:rPr lang="en-US" sz="2600" dirty="0"/>
              <a:t>: Exchanged after an accident occurs</a:t>
            </a:r>
          </a:p>
        </p:txBody>
      </p:sp>
      <p:sp>
        <p:nvSpPr>
          <p:cNvPr id="3" name="Oval 2"/>
          <p:cNvSpPr/>
          <p:nvPr/>
        </p:nvSpPr>
        <p:spPr>
          <a:xfrm>
            <a:off x="2177206" y="2631440"/>
            <a:ext cx="7879163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arge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102" y="3095312"/>
            <a:ext cx="901412" cy="89756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43140" y="5588001"/>
            <a:ext cx="68661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Our target: Critical-time messages!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2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677" y="122015"/>
            <a:ext cx="8075652" cy="916085"/>
          </a:xfrm>
        </p:spPr>
        <p:txBody>
          <a:bodyPr>
            <a:normAutofit/>
          </a:bodyPr>
          <a:lstStyle/>
          <a:p>
            <a:r>
              <a:rPr lang="en-US" sz="3200" dirty="0">
                <a:cs typeface="Times New Roman"/>
              </a:rPr>
              <a:t>Driving Scenario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5</a:t>
            </a:fld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>
            <a:off x="2633412" y="1288171"/>
            <a:ext cx="770946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Scenario 1: Sudden stop on a highway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/>
              <a:t>Vehicles move </a:t>
            </a:r>
            <a:r>
              <a:rPr lang="en-US" sz="2600" dirty="0" smtClean="0"/>
              <a:t>at </a:t>
            </a:r>
            <a:r>
              <a:rPr lang="en-US" sz="2600" dirty="0"/>
              <a:t>same speed on the highway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/>
              <a:t>Pre-determined distance between them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/>
              <a:t>Reaction time with and without V2V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/>
              <a:t>Reaction time with secured V2V</a:t>
            </a:r>
          </a:p>
          <a:p>
            <a:pPr marL="742950" lvl="1" indent="-285750">
              <a:buFont typeface="Arial"/>
              <a:buChar char="•"/>
            </a:pPr>
            <a:endParaRPr lang="en-US" sz="2600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60" y="3709670"/>
            <a:ext cx="5943600" cy="226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677" y="158591"/>
            <a:ext cx="8075652" cy="916085"/>
          </a:xfrm>
        </p:spPr>
        <p:txBody>
          <a:bodyPr>
            <a:normAutofit/>
          </a:bodyPr>
          <a:lstStyle/>
          <a:p>
            <a:r>
              <a:rPr lang="en-US" sz="3200" dirty="0">
                <a:cs typeface="Times New Roman"/>
              </a:rPr>
              <a:t>Driving Scenario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992968"/>
              </p:ext>
            </p:extLst>
          </p:nvPr>
        </p:nvGraphicFramePr>
        <p:xfrm>
          <a:off x="2633643" y="3435917"/>
          <a:ext cx="7910997" cy="243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3" imgW="5994400" imgH="1841500" progId="Word.Document.12">
                  <p:embed/>
                </p:oleObj>
              </mc:Choice>
              <mc:Fallback>
                <p:oleObj name="Document" r:id="rId3" imgW="5994400" imgH="1841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3643" y="3435917"/>
                        <a:ext cx="7910997" cy="2430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493008" y="5866202"/>
            <a:ext cx="691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The </a:t>
            </a:r>
            <a:r>
              <a:rPr lang="en-US" i="1" dirty="0"/>
              <a:t>RSA recommended minimum stopping distance under dry conditions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33412" y="1288172"/>
            <a:ext cx="770946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Stopping distance:</a:t>
            </a:r>
          </a:p>
          <a:p>
            <a:pPr marL="914400" lvl="1" indent="-457200">
              <a:buFont typeface="Arial"/>
              <a:buChar char="•"/>
            </a:pPr>
            <a:r>
              <a:rPr lang="en-US" sz="2600" dirty="0"/>
              <a:t>Driver’s perception time </a:t>
            </a:r>
          </a:p>
          <a:p>
            <a:pPr marL="914400" lvl="1" indent="-457200">
              <a:buFont typeface="Arial"/>
              <a:buChar char="•"/>
            </a:pPr>
            <a:r>
              <a:rPr lang="en-US" sz="2600" dirty="0"/>
              <a:t>Driver’s reaction time</a:t>
            </a:r>
          </a:p>
          <a:p>
            <a:pPr marL="914400" lvl="1" indent="-457200">
              <a:buFont typeface="Arial"/>
              <a:buChar char="•"/>
            </a:pPr>
            <a:r>
              <a:rPr lang="en-US" sz="2600" dirty="0"/>
              <a:t>Vehicle’s reaction time</a:t>
            </a:r>
          </a:p>
          <a:p>
            <a:pPr marL="914400" lvl="1" indent="-457200">
              <a:buFont typeface="Arial"/>
              <a:buChar char="•"/>
            </a:pPr>
            <a:r>
              <a:rPr lang="en-US" sz="2600" dirty="0"/>
              <a:t>Vehicle’s braking capability</a:t>
            </a:r>
          </a:p>
        </p:txBody>
      </p:sp>
    </p:spTree>
    <p:extLst>
      <p:ext uri="{BB962C8B-B14F-4D97-AF65-F5344CB8AC3E}">
        <p14:creationId xmlns:p14="http://schemas.microsoft.com/office/powerpoint/2010/main" val="2513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765" y="213455"/>
            <a:ext cx="8075652" cy="916085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/>
              </a:rPr>
              <a:t>System Model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194500" y="1298331"/>
            <a:ext cx="718114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/>
              <a:t>Network: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IEEE 802.11a compliant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6Mbps minimum</a:t>
            </a:r>
          </a:p>
          <a:p>
            <a:pPr lvl="1"/>
            <a:endParaRPr lang="en-US" sz="2600" dirty="0"/>
          </a:p>
          <a:p>
            <a:pPr marL="457200" indent="-457200">
              <a:buFont typeface="Arial"/>
              <a:buChar char="•"/>
            </a:pPr>
            <a:r>
              <a:rPr lang="en-US" sz="2600" dirty="0"/>
              <a:t>Security mechanism on V2V: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PKI infrastructure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Every vehicle is assigned a public and private key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Public key distributed through a certificated signed by the CA</a:t>
            </a:r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Authenticated message: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721316"/>
              </p:ext>
            </p:extLst>
          </p:nvPr>
        </p:nvGraphicFramePr>
        <p:xfrm>
          <a:off x="2085765" y="5869940"/>
          <a:ext cx="878205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Document" r:id="rId3" imgW="5854700" imgH="177800" progId="Word.Document.12">
                  <p:embed/>
                </p:oleObj>
              </mc:Choice>
              <mc:Fallback>
                <p:oleObj name="Document" r:id="rId3" imgW="5854700" imgH="177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85765" y="5869940"/>
                        <a:ext cx="878205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677" y="176879"/>
            <a:ext cx="8075652" cy="916085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/>
              </a:rPr>
              <a:t>System Model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633412" y="1298332"/>
            <a:ext cx="7181149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/>
              <a:t>Security costs on V2V:</a:t>
            </a:r>
          </a:p>
          <a:p>
            <a:endParaRPr lang="en-US" sz="2600" dirty="0"/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Processing cost</a:t>
            </a:r>
          </a:p>
          <a:p>
            <a:pPr marL="914400" lvl="1" indent="-457200">
              <a:buFont typeface="Wingdings" charset="2"/>
              <a:buChar char="ü"/>
            </a:pPr>
            <a:endParaRPr lang="en-US" sz="2600" dirty="0"/>
          </a:p>
          <a:p>
            <a:pPr lvl="1"/>
            <a:endParaRPr lang="en-US" sz="2600" dirty="0"/>
          </a:p>
          <a:p>
            <a:pPr lvl="1"/>
            <a:endParaRPr lang="en-US" sz="2600" dirty="0"/>
          </a:p>
          <a:p>
            <a:pPr lvl="1"/>
            <a:endParaRPr lang="en-US" sz="2600" dirty="0"/>
          </a:p>
          <a:p>
            <a:pPr marL="914400" lvl="1" indent="-457200">
              <a:buFont typeface="Wingdings" charset="2"/>
              <a:buChar char="ü"/>
            </a:pPr>
            <a:r>
              <a:rPr lang="en-US" sz="2600" dirty="0"/>
              <a:t>Communication cost:</a:t>
            </a:r>
          </a:p>
          <a:p>
            <a:pPr marL="914400" lvl="1" indent="-457200">
              <a:buFont typeface="Wingdings" charset="2"/>
              <a:buChar char="ü"/>
            </a:pPr>
            <a:endParaRPr lang="en-US" sz="2600" dirty="0"/>
          </a:p>
          <a:p>
            <a:pPr lvl="1"/>
            <a:endParaRPr lang="en-US" sz="2600" dirty="0"/>
          </a:p>
          <a:p>
            <a:pPr marL="1371600" lvl="2" indent="-457200">
              <a:buFont typeface="Wingdings" charset="2"/>
              <a:buChar char="§"/>
            </a:pPr>
            <a:r>
              <a:rPr lang="en-US" sz="2400" dirty="0"/>
              <a:t>Distance: 120m</a:t>
            </a:r>
          </a:p>
          <a:p>
            <a:pPr marL="1371600" lvl="2" indent="-457200">
              <a:buFont typeface="Wingdings" charset="2"/>
              <a:buChar char="§"/>
            </a:pPr>
            <a:r>
              <a:rPr lang="en-US" sz="2400" dirty="0"/>
              <a:t>Bandwidth: 6Mbps</a:t>
            </a:r>
          </a:p>
          <a:p>
            <a:pPr marL="1371600" lvl="2" indent="-457200">
              <a:buFont typeface="Wingdings" charset="2"/>
              <a:buChar char="§"/>
            </a:pPr>
            <a:r>
              <a:rPr lang="en-US" sz="2400" dirty="0"/>
              <a:t>Speed of communication link: 3x10^8m/s</a:t>
            </a:r>
          </a:p>
          <a:p>
            <a:pPr lvl="1"/>
            <a:endParaRPr lang="en-US" sz="2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867894"/>
              </p:ext>
            </p:extLst>
          </p:nvPr>
        </p:nvGraphicFramePr>
        <p:xfrm>
          <a:off x="1983232" y="2596896"/>
          <a:ext cx="9111488" cy="849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3" imgW="5994400" imgH="558800" progId="Word.Document.12">
                  <p:embed/>
                </p:oleObj>
              </mc:Choice>
              <mc:Fallback>
                <p:oleObj name="Document" r:id="rId3" imgW="5994400" imgH="558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3232" y="2596896"/>
                        <a:ext cx="9111488" cy="849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4817872" y="3455339"/>
            <a:ext cx="543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Signature </a:t>
            </a:r>
            <a:r>
              <a:rPr lang="en-US" i="1" dirty="0"/>
              <a:t>generation and </a:t>
            </a:r>
            <a:r>
              <a:rPr lang="en-US" i="1"/>
              <a:t>verification </a:t>
            </a:r>
            <a:r>
              <a:rPr lang="en-US" i="1" smtClean="0"/>
              <a:t>times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957661"/>
              </p:ext>
            </p:extLst>
          </p:nvPr>
        </p:nvGraphicFramePr>
        <p:xfrm>
          <a:off x="1711811" y="4739640"/>
          <a:ext cx="9755337" cy="338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5" imgW="5854700" imgH="203200" progId="Word.Document.12">
                  <p:embed/>
                </p:oleObj>
              </mc:Choice>
              <mc:Fallback>
                <p:oleObj name="Document" r:id="rId5" imgW="5854700" imgH="203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11811" y="4739640"/>
                        <a:ext cx="9755337" cy="338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162F-6898-874B-9F4B-C1110E8154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71</TotalTime>
  <Words>732</Words>
  <Application>Microsoft Macintosh PowerPoint</Application>
  <PresentationFormat>Widescreen</PresentationFormat>
  <Paragraphs>151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Gill Sans MT</vt:lpstr>
      <vt:lpstr>Times New Roman</vt:lpstr>
      <vt:lpstr>Wingdings</vt:lpstr>
      <vt:lpstr>Arial</vt:lpstr>
      <vt:lpstr>Parcel</vt:lpstr>
      <vt:lpstr>Document</vt:lpstr>
      <vt:lpstr>Adaptable safety and security in v2x systems</vt:lpstr>
      <vt:lpstr>motivation</vt:lpstr>
      <vt:lpstr>Issues with existing v2x safety and security approaches</vt:lpstr>
      <vt:lpstr>focus</vt:lpstr>
      <vt:lpstr>Categories of safety messages</vt:lpstr>
      <vt:lpstr>Driving Scenario</vt:lpstr>
      <vt:lpstr>Driving Scenario</vt:lpstr>
      <vt:lpstr>System Model</vt:lpstr>
      <vt:lpstr>System Model</vt:lpstr>
      <vt:lpstr>Safety-security tradeoffs</vt:lpstr>
      <vt:lpstr>Adaptable safety/security approach</vt:lpstr>
      <vt:lpstr>Adaptable security model</vt:lpstr>
      <vt:lpstr>Adaptable security system components</vt:lpstr>
      <vt:lpstr>Performance metrics</vt:lpstr>
      <vt:lpstr>Experiments</vt:lpstr>
      <vt:lpstr>Experiments</vt:lpstr>
      <vt:lpstr>Experiments</vt:lpstr>
      <vt:lpstr>Future work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Adaptable safety and security in v2x systems</dc:title>
  <dc:creator>Pelin Angin</dc:creator>
  <cp:lastModifiedBy>Miguel Villarreal Vasquez</cp:lastModifiedBy>
  <cp:revision>31</cp:revision>
  <dcterms:created xsi:type="dcterms:W3CDTF">2017-06-21T18:50:07Z</dcterms:created>
  <dcterms:modified xsi:type="dcterms:W3CDTF">2017-06-24T18:33:42Z</dcterms:modified>
</cp:coreProperties>
</file>