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8" r:id="rId1"/>
  </p:sldMasterIdLst>
  <p:notesMasterIdLst>
    <p:notesMasterId r:id="rId38"/>
  </p:notesMasterIdLst>
  <p:sldIdLst>
    <p:sldId id="256" r:id="rId2"/>
    <p:sldId id="294" r:id="rId3"/>
    <p:sldId id="296" r:id="rId4"/>
    <p:sldId id="316" r:id="rId5"/>
    <p:sldId id="317" r:id="rId6"/>
    <p:sldId id="323" r:id="rId7"/>
    <p:sldId id="324" r:id="rId8"/>
    <p:sldId id="318" r:id="rId9"/>
    <p:sldId id="326" r:id="rId10"/>
    <p:sldId id="327" r:id="rId11"/>
    <p:sldId id="325" r:id="rId12"/>
    <p:sldId id="331" r:id="rId13"/>
    <p:sldId id="332" r:id="rId14"/>
    <p:sldId id="329" r:id="rId15"/>
    <p:sldId id="330" r:id="rId16"/>
    <p:sldId id="322" r:id="rId17"/>
    <p:sldId id="306" r:id="rId18"/>
    <p:sldId id="333" r:id="rId19"/>
    <p:sldId id="302" r:id="rId20"/>
    <p:sldId id="303" r:id="rId21"/>
    <p:sldId id="300" r:id="rId22"/>
    <p:sldId id="340" r:id="rId23"/>
    <p:sldId id="347" r:id="rId24"/>
    <p:sldId id="348" r:id="rId25"/>
    <p:sldId id="349" r:id="rId26"/>
    <p:sldId id="309" r:id="rId27"/>
    <p:sldId id="310" r:id="rId28"/>
    <p:sldId id="342" r:id="rId29"/>
    <p:sldId id="313" r:id="rId30"/>
    <p:sldId id="312" r:id="rId31"/>
    <p:sldId id="338" r:id="rId32"/>
    <p:sldId id="343" r:id="rId33"/>
    <p:sldId id="344" r:id="rId34"/>
    <p:sldId id="336" r:id="rId35"/>
    <p:sldId id="337" r:id="rId36"/>
    <p:sldId id="33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/>
    <p:restoredTop sz="94624"/>
  </p:normalViewPr>
  <p:slideViewPr>
    <p:cSldViewPr snapToGrid="0" snapToObjects="1">
      <p:cViewPr>
        <p:scale>
          <a:sx n="86" d="100"/>
          <a:sy n="86" d="100"/>
        </p:scale>
        <p:origin x="2368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00613-FBB9-EE48-9897-341CFC8EDAB2}" type="datetimeFigureOut">
              <a:rPr lang="en-US" smtClean="0"/>
              <a:t>6/24/17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834DE-FA3C-7647-B411-497907DD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834DE-FA3C-7647-B411-497907DD0AD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834DE-FA3C-7647-B411-497907DD0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2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834DE-FA3C-7647-B411-497907DD0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>
                <a:solidFill>
                  <a:schemeClr val="bg1"/>
                </a:solidFill>
              </a:rPr>
              <a:t>The system starts with trusted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   components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 - Continue to operate maintaining 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    level of trust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 - Return to trusted state case of an 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  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834DE-FA3C-7647-B411-497907DD0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BB0F-6BB2-D142-AC51-8270D2B90DEC}" type="datetime1">
              <a:rPr lang="en-US" smtClean="0"/>
              <a:t>6/24/17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33A8-4BC4-5848-9136-9BEAF93A4594}" type="datetime1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399-05C2-B648-A31E-66BD99730D6E}" type="datetime1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3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2C6E-4346-5549-AB83-A6C344ECB188}" type="datetime1">
              <a:rPr lang="en-US" smtClean="0"/>
              <a:t>6/24/17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DF41-5B63-AB42-94A3-1A43DAB5EE20}" type="datetime1">
              <a:rPr lang="en-US" smtClean="0"/>
              <a:t>6/24/17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75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6037-12DF-754F-B74D-0C855F149447}" type="datetime1">
              <a:rPr lang="en-US" smtClean="0"/>
              <a:t>6/24/17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5417-DEF6-8946-B49A-5AAFACB5AF8C}" type="datetime1">
              <a:rPr lang="en-US" smtClean="0"/>
              <a:t>6/24/17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6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5BD-2719-F245-A245-803113DF9870}" type="datetime1">
              <a:rPr lang="en-US" smtClean="0"/>
              <a:t>6/24/17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D82B-ACF6-B14A-9FBB-E835F2A8BF10}" type="datetime1">
              <a:rPr lang="en-US" smtClean="0"/>
              <a:t>6/24/17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7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59D6-7884-C24C-8C96-5F9EFC33A0DC}" type="datetime1">
              <a:rPr lang="en-US" smtClean="0"/>
              <a:t>6/24/17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F5A9341-2724-EA43-9214-F10075C448B8}" type="datetime1">
              <a:rPr lang="en-US" smtClean="0"/>
              <a:t>6/24/17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4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AC49B63-73F8-0F40-AA4B-03BC5E9D13FB}" type="datetime1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8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dropbox.com/s/fqjh75su0p908ic/NGCRC-2017-Bhargava-DEMO2.mp4?dl=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rthropgrumman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11" y="1357197"/>
            <a:ext cx="8204555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An MTD-based Self-Adaptive Resilience Approach for </a:t>
            </a:r>
            <a:r>
              <a:rPr lang="en-US" dirty="0" smtClean="0"/>
              <a:t>Cloud </a:t>
            </a:r>
            <a:r>
              <a:rPr lang="en-US" dirty="0"/>
              <a:t>Systems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7616" y="3207882"/>
            <a:ext cx="718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Miguel Villarreal-Vasquez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, Bharat Bhargava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, Pelin Angin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, Noor Ahmed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, Daniel Goodwin</a:t>
            </a:r>
            <a:r>
              <a:rPr lang="en-US" sz="2000" b="1" baseline="30000" dirty="0" smtClean="0"/>
              <a:t>4</a:t>
            </a:r>
            <a:r>
              <a:rPr lang="en-US" sz="2000" b="1" dirty="0" smtClean="0"/>
              <a:t>, Jason Kobes</a:t>
            </a:r>
            <a:r>
              <a:rPr lang="en-US" sz="2000" b="1" baseline="30000" dirty="0" smtClean="0"/>
              <a:t>4</a:t>
            </a:r>
            <a:r>
              <a:rPr lang="en-US" sz="2000" b="1" dirty="0" smtClean="0"/>
              <a:t>, Kory Brin</a:t>
            </a:r>
            <a:r>
              <a:rPr lang="en-US" sz="2000" b="1" baseline="30000" dirty="0" smtClean="0"/>
              <a:t>4</a:t>
            </a:r>
            <a:endParaRPr lang="en-US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32867" y="4148480"/>
            <a:ext cx="7315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baseline="30000" dirty="0" smtClean="0"/>
              <a:t>1</a:t>
            </a:r>
            <a:r>
              <a:rPr lang="en-US" sz="2000" i="1" dirty="0"/>
              <a:t> </a:t>
            </a:r>
            <a:r>
              <a:rPr lang="en-US" sz="2000" i="1" dirty="0" smtClean="0"/>
              <a:t>Department of </a:t>
            </a:r>
            <a:r>
              <a:rPr lang="en-US" sz="2000" i="1" dirty="0"/>
              <a:t>Computer Science, Purdue University</a:t>
            </a:r>
            <a:endParaRPr lang="en-US" sz="2000" i="1" dirty="0" smtClean="0"/>
          </a:p>
          <a:p>
            <a:r>
              <a:rPr lang="en-US" sz="2000" i="1" baseline="30000" dirty="0" smtClean="0"/>
              <a:t>2 </a:t>
            </a:r>
            <a:r>
              <a:rPr lang="en-US" sz="2000" i="1" dirty="0" smtClean="0"/>
              <a:t>Department of Computer Engineering, Middle East Technical University</a:t>
            </a:r>
          </a:p>
          <a:p>
            <a:r>
              <a:rPr lang="en-US" sz="2000" i="1" baseline="30000" dirty="0" smtClean="0"/>
              <a:t>3 </a:t>
            </a:r>
            <a:r>
              <a:rPr lang="en-US" sz="2000" i="1" dirty="0" smtClean="0"/>
              <a:t>Air Force Research Laboratory</a:t>
            </a:r>
          </a:p>
          <a:p>
            <a:r>
              <a:rPr lang="en-US" sz="2000" i="1" baseline="30000" dirty="0" smtClean="0"/>
              <a:t>4</a:t>
            </a:r>
            <a:r>
              <a:rPr lang="en-US" sz="2000" i="1" dirty="0" smtClean="0"/>
              <a:t> Northrop Grumman Corporation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636" y="5906123"/>
            <a:ext cx="763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smtClean="0"/>
              <a:t>Acknowledgments</a:t>
            </a:r>
            <a:r>
              <a:rPr lang="en-US" sz="1200" dirty="0" smtClean="0"/>
              <a:t>:  This </a:t>
            </a:r>
            <a:r>
              <a:rPr lang="en-US" sz="1200" dirty="0"/>
              <a:t>work was funded by the Northrop Grumman Cybersecurity Research Consortium. The prototype was implemented in </a:t>
            </a:r>
            <a:r>
              <a:rPr lang="en-US" sz="1200" dirty="0" smtClean="0"/>
              <a:t>collaboration </a:t>
            </a:r>
            <a:r>
              <a:rPr lang="en-US" sz="1200" dirty="0"/>
              <a:t>with Northrop Grumman and internally presented to them in April 2017. The authors would also like to thank Dr. </a:t>
            </a:r>
            <a:r>
              <a:rPr lang="en-US" sz="1200" dirty="0" err="1"/>
              <a:t>Leszek</a:t>
            </a:r>
            <a:r>
              <a:rPr lang="en-US" sz="1200" dirty="0"/>
              <a:t> </a:t>
            </a:r>
            <a:r>
              <a:rPr lang="en-US" sz="1200" dirty="0" err="1"/>
              <a:t>Lilien</a:t>
            </a:r>
            <a:r>
              <a:rPr lang="en-US" sz="1200" dirty="0"/>
              <a:t> and Dr. </a:t>
            </a:r>
            <a:r>
              <a:rPr lang="en-US" sz="1200" dirty="0" err="1"/>
              <a:t>Weichao</a:t>
            </a:r>
            <a:r>
              <a:rPr lang="en-US" sz="1200" dirty="0"/>
              <a:t> Wang for their valuable </a:t>
            </a:r>
            <a:r>
              <a:rPr lang="en-US" sz="1200" dirty="0" smtClean="0"/>
              <a:t>comments.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81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cs typeface="Times New Roman"/>
              </a:rPr>
              <a:t>The </a:t>
            </a:r>
            <a:r>
              <a:rPr lang="en-US" sz="2800" dirty="0">
                <a:cs typeface="Times New Roman"/>
              </a:rPr>
              <a:t>state of the art </a:t>
            </a:r>
            <a:r>
              <a:rPr lang="en-US" sz="2800" dirty="0" smtClean="0">
                <a:cs typeface="Times New Roman"/>
              </a:rPr>
              <a:t>of MTD </a:t>
            </a:r>
            <a:r>
              <a:rPr lang="en-US" sz="2800" dirty="0">
                <a:cs typeface="Times New Roman"/>
              </a:rPr>
              <a:t>solutions </a:t>
            </a:r>
            <a:r>
              <a:rPr lang="en-US" sz="2800" dirty="0" smtClean="0">
                <a:cs typeface="Times New Roman"/>
              </a:rPr>
              <a:t>focus </a:t>
            </a:r>
            <a:r>
              <a:rPr lang="en-US" sz="2800" dirty="0">
                <a:cs typeface="Times New Roman"/>
              </a:rPr>
              <a:t>on randomization and diversification in particular layers of the system</a:t>
            </a:r>
          </a:p>
          <a:p>
            <a:pPr lvl="2" algn="just">
              <a:buFont typeface="Wingdings" charset="2"/>
              <a:buChar char="§"/>
            </a:pPr>
            <a:r>
              <a:rPr lang="en-US" sz="2600" b="1" dirty="0">
                <a:solidFill>
                  <a:schemeClr val="tx1"/>
                </a:solidFill>
                <a:cs typeface="Times New Roman"/>
              </a:rPr>
              <a:t>Limitation</a:t>
            </a:r>
            <a:r>
              <a:rPr lang="en-US" sz="2600" dirty="0">
                <a:solidFill>
                  <a:srgbClr val="00467F"/>
                </a:solidFill>
                <a:cs typeface="Times New Roman"/>
              </a:rPr>
              <a:t>:</a:t>
            </a:r>
            <a:r>
              <a:rPr lang="en-US" sz="2600" b="1" dirty="0">
                <a:cs typeface="Times New Roman"/>
              </a:rPr>
              <a:t> </a:t>
            </a:r>
            <a:r>
              <a:rPr lang="en-US" sz="2600" dirty="0">
                <a:cs typeface="Times New Roman"/>
              </a:rPr>
              <a:t>Do not protect the entire host</a:t>
            </a:r>
          </a:p>
          <a:p>
            <a:pPr algn="just"/>
            <a:endParaRPr lang="en-US" sz="2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/>
              <a:t>State of the Art and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cs typeface="Arial"/>
              </a:rPr>
              <a:t>“Stay one-step ahead” of sophisticated attack</a:t>
            </a:r>
          </a:p>
          <a:p>
            <a:pPr lvl="1" algn="just"/>
            <a:r>
              <a:rPr lang="en-US" sz="2400" dirty="0">
                <a:cs typeface="Arial"/>
              </a:rPr>
              <a:t>Protect the entire stack through dynamic interval-based spatial randomization</a:t>
            </a:r>
          </a:p>
          <a:p>
            <a:pPr lvl="1" algn="just"/>
            <a:r>
              <a:rPr lang="en-US" sz="2400" dirty="0">
                <a:cs typeface="Arial"/>
              </a:rPr>
              <a:t>Avoid threats in-time intervals rather than defending the entire runtime of systems through Mobility and Direction</a:t>
            </a:r>
          </a:p>
          <a:p>
            <a:pPr lvl="1" algn="just"/>
            <a:r>
              <a:rPr lang="en-US" sz="2400" dirty="0">
                <a:cs typeface="Arial"/>
              </a:rPr>
              <a:t>System will start secure, stay secure and return secure</a:t>
            </a:r>
          </a:p>
          <a:p>
            <a:pPr lvl="1" algn="just"/>
            <a:r>
              <a:rPr lang="en-US" sz="2400" dirty="0">
                <a:cs typeface="Arial"/>
              </a:rPr>
              <a:t>Increase agility, </a:t>
            </a:r>
            <a:r>
              <a:rPr lang="en-US" sz="2400" dirty="0" smtClean="0">
                <a:cs typeface="Arial"/>
              </a:rPr>
              <a:t>anti-fragility </a:t>
            </a:r>
            <a:r>
              <a:rPr lang="en-US" sz="2400" dirty="0">
                <a:cs typeface="Arial"/>
              </a:rPr>
              <a:t>and adaptability of the system </a:t>
            </a:r>
          </a:p>
          <a:p>
            <a:pPr lvl="1" algn="just"/>
            <a:r>
              <a:rPr lang="en-US" sz="2400" dirty="0">
                <a:cs typeface="Arial"/>
              </a:rPr>
              <a:t>Unified generic MTD framework that enables reasoning about behavior of deployed systems on cloud platforms</a:t>
            </a:r>
            <a:endParaRPr lang="en-US" sz="2400" b="1" dirty="0">
              <a:solidFill>
                <a:srgbClr val="00467F"/>
              </a:solidFill>
              <a:cs typeface="Arial"/>
            </a:endParaRPr>
          </a:p>
          <a:p>
            <a:pPr algn="just"/>
            <a:endParaRPr lang="en-US" sz="2900" dirty="0">
              <a:latin typeface="Arial"/>
              <a:cs typeface="Arial"/>
            </a:endParaRPr>
          </a:p>
          <a:p>
            <a:pPr algn="just"/>
            <a:endParaRPr lang="en-US" sz="2900" dirty="0">
              <a:latin typeface="Arial"/>
              <a:cs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just"/>
            <a:r>
              <a:rPr lang="en-US" sz="2800" dirty="0" smtClean="0"/>
              <a:t>Aims </a:t>
            </a:r>
            <a:r>
              <a:rPr lang="en-US" sz="2800" dirty="0"/>
              <a:t>to </a:t>
            </a:r>
            <a:r>
              <a:rPr lang="en-US" sz="2800" b="1" dirty="0"/>
              <a:t>reduce</a:t>
            </a:r>
            <a:r>
              <a:rPr lang="en-US" sz="2800" dirty="0"/>
              <a:t> the need to continuously </a:t>
            </a:r>
            <a:r>
              <a:rPr lang="en-US" sz="2800" b="1" dirty="0"/>
              <a:t>fight against attacks </a:t>
            </a:r>
            <a:r>
              <a:rPr lang="en-US" sz="2800" dirty="0"/>
              <a:t>by decreasing the gain-loss balance perception of attackers. </a:t>
            </a:r>
          </a:p>
          <a:p>
            <a:pPr marL="571500" indent="-571500" algn="just"/>
            <a:r>
              <a:rPr lang="en-US" sz="2800" b="1" dirty="0"/>
              <a:t>Narrows the exposure window of a node to attacks</a:t>
            </a:r>
            <a:r>
              <a:rPr lang="en-US" sz="2800" dirty="0"/>
              <a:t>, which increases the cost of attacks on a system and lowers the likelihood of success and the perceived benefit of compromising it. </a:t>
            </a:r>
          </a:p>
          <a:p>
            <a:pPr algn="just"/>
            <a:endParaRPr lang="en-US" sz="2900" dirty="0">
              <a:latin typeface="Arial"/>
              <a:cs typeface="Arial"/>
            </a:endParaRPr>
          </a:p>
          <a:p>
            <a:pPr algn="just"/>
            <a:endParaRPr lang="en-US" sz="2900" dirty="0">
              <a:latin typeface="Arial"/>
              <a:cs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/>
              <a:t>OBJECTIVES OF THE MTD SOLUTION</a:t>
            </a:r>
          </a:p>
        </p:txBody>
      </p:sp>
    </p:spTree>
    <p:extLst>
      <p:ext uri="{BB962C8B-B14F-4D97-AF65-F5344CB8AC3E}">
        <p14:creationId xmlns:p14="http://schemas.microsoft.com/office/powerpoint/2010/main" val="12668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/>
              <a:t>OBJECTIVES OF THE MTD SOLUTION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b="1" dirty="0"/>
              <a:t>reduction in the vulnerability window</a:t>
            </a:r>
            <a:r>
              <a:rPr lang="en-US" sz="2800" dirty="0"/>
              <a:t> of nodes is mainly achieved </a:t>
            </a:r>
            <a:r>
              <a:rPr lang="en-US" sz="2800" b="1" dirty="0"/>
              <a:t>through</a:t>
            </a:r>
            <a:r>
              <a:rPr lang="en-US" sz="2800" dirty="0"/>
              <a:t> </a:t>
            </a:r>
            <a:r>
              <a:rPr lang="en-US" sz="2800" b="1" dirty="0"/>
              <a:t>three steps</a:t>
            </a:r>
            <a:r>
              <a:rPr lang="en-US" sz="2800" dirty="0"/>
              <a:t>: </a:t>
            </a:r>
          </a:p>
          <a:p>
            <a:pPr marL="914400" lvl="1" indent="-457200" algn="just"/>
            <a:r>
              <a:rPr lang="en-US" sz="2400" dirty="0"/>
              <a:t>Partitioning the runtime execution of nodes in time intervals</a:t>
            </a:r>
          </a:p>
          <a:p>
            <a:pPr marL="914400" lvl="1" indent="-457200" algn="just"/>
            <a:r>
              <a:rPr lang="en-US" sz="2400" dirty="0"/>
              <a:t>Allowing nodes to run only with a predefined lifespan (as low as a minute) on heterogeneous platforms (i.e. different OSs)</a:t>
            </a:r>
          </a:p>
          <a:p>
            <a:pPr marL="914400" lvl="1" indent="-457200" algn="just"/>
            <a:r>
              <a:rPr lang="en-US" sz="2400" dirty="0"/>
              <a:t>Proactively monitoring their runtime below the OS</a:t>
            </a:r>
          </a:p>
          <a:p>
            <a:pPr marL="1317625" lvl="2" indent="-457200" algn="just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7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1512221" y="3313859"/>
            <a:ext cx="76200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34608" y="2972899"/>
            <a:ext cx="4633426" cy="28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1374" y="2379883"/>
            <a:ext cx="4636660" cy="2877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31373" y="2660663"/>
            <a:ext cx="4639455" cy="3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669539" y="5693469"/>
            <a:ext cx="4966732" cy="794"/>
          </a:xfrm>
          <a:prstGeom prst="line">
            <a:avLst/>
          </a:prstGeom>
          <a:ln w="1016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1689487" y="5694263"/>
            <a:ext cx="4966527" cy="9635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9826" y="6116092"/>
            <a:ext cx="3474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Time Intervals (&lt; 1 sec)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95731">
            <a:off x="1117171" y="5100306"/>
            <a:ext cx="609600" cy="2896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95731">
            <a:off x="1117173" y="4033506"/>
            <a:ext cx="609600" cy="2896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95731">
            <a:off x="1117171" y="2651058"/>
            <a:ext cx="609600" cy="28963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540960" y="6008303"/>
            <a:ext cx="457200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40033" y="5770462"/>
            <a:ext cx="30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9907" y="5770462"/>
            <a:ext cx="22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29026" y="5770462"/>
            <a:ext cx="30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56240" y="5770462"/>
            <a:ext cx="30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35979" y="2360329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Application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9619" y="2645083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OS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29619" y="2954989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Network</a:t>
            </a:r>
          </a:p>
        </p:txBody>
      </p:sp>
      <p:sp>
        <p:nvSpPr>
          <p:cNvPr id="25" name="Right Arrow 24"/>
          <p:cNvSpPr/>
          <p:nvPr/>
        </p:nvSpPr>
        <p:spPr>
          <a:xfrm rot="16200000" flipV="1">
            <a:off x="-120650" y="3923614"/>
            <a:ext cx="3609722" cy="67422"/>
          </a:xfrm>
          <a:prstGeom prst="rightArrow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24309" y="4336373"/>
            <a:ext cx="4633426" cy="28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21075" y="3743357"/>
            <a:ext cx="4636660" cy="2877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21074" y="4024137"/>
            <a:ext cx="4639455" cy="3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25680" y="3723803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Application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19320" y="4008557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OS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19320" y="4318463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Network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23842" y="5358865"/>
            <a:ext cx="4633426" cy="28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20608" y="4765849"/>
            <a:ext cx="4636660" cy="2877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20607" y="5046629"/>
            <a:ext cx="4639455" cy="3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725213" y="4746295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Application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18853" y="5031049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18853" y="5340955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Network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475763" y="2152464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86861" y="2163768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86198" y="2151553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97295" y="2151096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08102" y="2150638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19200" y="2150180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16200000">
            <a:off x="-634211" y="3690461"/>
            <a:ext cx="3548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Replica 1       Replica 2             Replica 3</a:t>
            </a:r>
          </a:p>
        </p:txBody>
      </p:sp>
      <p:sp>
        <p:nvSpPr>
          <p:cNvPr id="45" name="Rectangle 44"/>
          <p:cNvSpPr/>
          <p:nvPr/>
        </p:nvSpPr>
        <p:spPr>
          <a:xfrm rot="16200000">
            <a:off x="-956297" y="3804395"/>
            <a:ext cx="3474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Randomization Space</a:t>
            </a:r>
          </a:p>
        </p:txBody>
      </p:sp>
      <p:sp>
        <p:nvSpPr>
          <p:cNvPr id="46" name="Right Arrow 45"/>
          <p:cNvSpPr/>
          <p:nvPr/>
        </p:nvSpPr>
        <p:spPr>
          <a:xfrm rot="6702757">
            <a:off x="3613049" y="5078810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6702757">
            <a:off x="3528498" y="4283481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6702757">
            <a:off x="3548204" y="2360356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 rot="6702757">
            <a:off x="3928078" y="2654914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 rot="6702757">
            <a:off x="3984947" y="3668985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 rot="6702757">
            <a:off x="4013382" y="5299077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6702757">
            <a:off x="4392506" y="2323210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 rot="6702757">
            <a:off x="4316681" y="4275530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 rot="6702757">
            <a:off x="4345115" y="5005282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6702757">
            <a:off x="5786537" y="2627246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6702757">
            <a:off x="5767581" y="3736088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rot="6702757">
            <a:off x="5739146" y="5309318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State of the Art System View</a:t>
            </a:r>
            <a:r>
              <a:rPr lang="en-US" sz="2800" b="1" dirty="0">
                <a:solidFill>
                  <a:srgbClr val="00467F"/>
                </a:solidFill>
                <a:latin typeface="Arial"/>
                <a:cs typeface="Arial"/>
              </a:rPr>
              <a:t>: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59" name="Right Arrow 58"/>
          <p:cNvSpPr/>
          <p:nvPr/>
        </p:nvSpPr>
        <p:spPr>
          <a:xfrm rot="6702757">
            <a:off x="982968" y="6194505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37136" y="6090050"/>
            <a:ext cx="1996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Sate Verification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THE PROPOSED SOLUTION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84925" y="2933653"/>
            <a:ext cx="2115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a given time only </a:t>
            </a:r>
            <a:r>
              <a:rPr lang="en-US" b="1" dirty="0" smtClean="0"/>
              <a:t>some </a:t>
            </a:r>
            <a:r>
              <a:rPr lang="en-US" dirty="0" smtClean="0"/>
              <a:t>layers of the stack (Application, OS or Network) are checked/ protected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1560989" y="3313859"/>
            <a:ext cx="76200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83376" y="2972899"/>
            <a:ext cx="4633426" cy="28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80142" y="2379883"/>
            <a:ext cx="4636660" cy="2877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0141" y="2660663"/>
            <a:ext cx="4639455" cy="308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718307" y="5693469"/>
            <a:ext cx="4966732" cy="794"/>
          </a:xfrm>
          <a:prstGeom prst="line">
            <a:avLst/>
          </a:prstGeom>
          <a:ln w="1016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1738255" y="5694263"/>
            <a:ext cx="4966527" cy="9635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95731">
            <a:off x="1165939" y="5100306"/>
            <a:ext cx="609600" cy="2896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95731">
            <a:off x="1165941" y="4033506"/>
            <a:ext cx="609600" cy="289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95731">
            <a:off x="1165939" y="2651058"/>
            <a:ext cx="609600" cy="2896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84747" y="2360329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Application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78387" y="2645083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78387" y="2954989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Network</a:t>
            </a:r>
          </a:p>
        </p:txBody>
      </p:sp>
      <p:sp>
        <p:nvSpPr>
          <p:cNvPr id="18" name="Right Arrow 17"/>
          <p:cNvSpPr/>
          <p:nvPr/>
        </p:nvSpPr>
        <p:spPr>
          <a:xfrm rot="16200000" flipV="1">
            <a:off x="-71882" y="3923614"/>
            <a:ext cx="3609722" cy="67422"/>
          </a:xfrm>
          <a:prstGeom prst="rightArrow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3077" y="4336373"/>
            <a:ext cx="4633426" cy="28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69843" y="3743357"/>
            <a:ext cx="4636660" cy="2877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69842" y="4024137"/>
            <a:ext cx="4639455" cy="308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74448" y="3723803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Application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8088" y="4008557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OS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68088" y="4318463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Network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72610" y="5358865"/>
            <a:ext cx="4633426" cy="28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69376" y="4765849"/>
            <a:ext cx="4636660" cy="2877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69375" y="5046629"/>
            <a:ext cx="4639455" cy="308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73981" y="4746295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67621" y="5031049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OS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67621" y="5340955"/>
            <a:ext cx="108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Network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524531" y="2152464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35629" y="2163768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34966" y="2151553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46063" y="2151096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56870" y="2150638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67968" y="2150180"/>
            <a:ext cx="23518" cy="38567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16200000">
            <a:off x="-585443" y="3690461"/>
            <a:ext cx="3548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Replica 1       Replica 2             Replica 3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-907529" y="3804395"/>
            <a:ext cx="3474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Randomization Space</a:t>
            </a:r>
          </a:p>
        </p:txBody>
      </p:sp>
      <p:sp>
        <p:nvSpPr>
          <p:cNvPr id="39" name="Right Arrow 38"/>
          <p:cNvSpPr/>
          <p:nvPr/>
        </p:nvSpPr>
        <p:spPr>
          <a:xfrm rot="6702757">
            <a:off x="3596972" y="2104477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6702757">
            <a:off x="3976846" y="2114725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6702757">
            <a:off x="4441274" y="2105239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6702757">
            <a:off x="5835305" y="2106011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Proposed Solution System View:</a:t>
            </a:r>
            <a:endParaRPr lang="en-US" sz="29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ight Arrow 43"/>
          <p:cNvSpPr/>
          <p:nvPr/>
        </p:nvSpPr>
        <p:spPr>
          <a:xfrm rot="6702757">
            <a:off x="568440" y="6194505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2608" y="6090050"/>
            <a:ext cx="1996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Sate Verification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85298" y="6116092"/>
            <a:ext cx="3474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Time Intervals (&lt; 1 sec)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004256" y="6008303"/>
            <a:ext cx="457200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637569" y="5770462"/>
            <a:ext cx="30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27443" y="5770462"/>
            <a:ext cx="22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426562" y="5770462"/>
            <a:ext cx="30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53776" y="5770462"/>
            <a:ext cx="30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52" name="Right Arrow 51"/>
          <p:cNvSpPr/>
          <p:nvPr/>
        </p:nvSpPr>
        <p:spPr>
          <a:xfrm rot="6702757">
            <a:off x="3591947" y="3474413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 rot="6702757">
            <a:off x="3971821" y="3484661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 rot="6702757">
            <a:off x="4436249" y="3475175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6702757">
            <a:off x="5830280" y="3475947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6702757">
            <a:off x="3591947" y="4524013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rot="6702757">
            <a:off x="3971821" y="4534261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6702757">
            <a:off x="4436249" y="4524775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6702757">
            <a:off x="5830280" y="4525547"/>
            <a:ext cx="414230" cy="811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THE PROPOSED SOLUTION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584925" y="2933653"/>
            <a:ext cx="2115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a given time </a:t>
            </a:r>
            <a:r>
              <a:rPr lang="en-US" b="1" dirty="0" smtClean="0"/>
              <a:t>all </a:t>
            </a:r>
            <a:r>
              <a:rPr lang="en-US" dirty="0" smtClean="0"/>
              <a:t>layers of the stack (Application, OS or Network) are checked/protected.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1" y="1809149"/>
            <a:ext cx="8001682" cy="39169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d_s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09" y="1368644"/>
            <a:ext cx="5658489" cy="37037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MTD ARCHITECUTRE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0047" y="5114422"/>
            <a:ext cx="8095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/>
                <a:cs typeface="Arial"/>
              </a:rPr>
              <a:t>Components:</a:t>
            </a:r>
            <a:endParaRPr lang="en-US" b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(1) Virtual </a:t>
            </a:r>
            <a:r>
              <a:rPr lang="en-US" dirty="0">
                <a:latin typeface="Arial"/>
                <a:cs typeface="Arial"/>
              </a:rPr>
              <a:t>Reincarnation (</a:t>
            </a:r>
            <a:r>
              <a:rPr lang="en-US" dirty="0" err="1" smtClean="0">
                <a:latin typeface="Arial"/>
                <a:cs typeface="Arial"/>
              </a:rPr>
              <a:t>ViRA</a:t>
            </a:r>
            <a:r>
              <a:rPr lang="en-US" dirty="0" smtClean="0">
                <a:latin typeface="Arial"/>
                <a:cs typeface="Arial"/>
              </a:rPr>
              <a:t>)    (3)</a:t>
            </a:r>
            <a:r>
              <a:rPr lang="en-US" dirty="0">
                <a:latin typeface="Arial"/>
                <a:cs typeface="Arial"/>
              </a:rPr>
              <a:t> SDN </a:t>
            </a:r>
            <a:r>
              <a:rPr lang="en-US" dirty="0" smtClean="0">
                <a:latin typeface="Arial"/>
                <a:cs typeface="Arial"/>
              </a:rPr>
              <a:t>Network Dynamics</a:t>
            </a:r>
          </a:p>
          <a:p>
            <a:r>
              <a:rPr lang="en-US" dirty="0" smtClean="0">
                <a:latin typeface="Arial"/>
                <a:cs typeface="Arial"/>
              </a:rPr>
              <a:t>(2) Proactive Monitoring                (4) Systems </a:t>
            </a:r>
            <a:r>
              <a:rPr lang="en-US" dirty="0">
                <a:latin typeface="Arial"/>
                <a:cs typeface="Arial"/>
              </a:rPr>
              <a:t>States and Application Runtime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MTD ARCHITECUTRE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"/>
                <a:cs typeface="Arial"/>
              </a:rPr>
              <a:t>The MTD framework consists </a:t>
            </a:r>
            <a:r>
              <a:rPr lang="en-US" sz="2800" dirty="0">
                <a:latin typeface="Arial"/>
                <a:cs typeface="Arial"/>
              </a:rPr>
              <a:t>of the following four </a:t>
            </a:r>
            <a:r>
              <a:rPr lang="en-US" sz="2800" dirty="0" smtClean="0">
                <a:latin typeface="Arial"/>
                <a:cs typeface="Arial"/>
              </a:rPr>
              <a:t>components:</a:t>
            </a:r>
          </a:p>
          <a:p>
            <a:pPr lvl="1" algn="just"/>
            <a:r>
              <a:rPr lang="en-US" sz="2400" dirty="0" smtClean="0">
                <a:latin typeface="Arial"/>
                <a:cs typeface="Arial"/>
              </a:rPr>
              <a:t>Virtual Machine Reincarnation (</a:t>
            </a:r>
            <a:r>
              <a:rPr lang="en-US" sz="2400" dirty="0" err="1" smtClean="0">
                <a:latin typeface="Arial"/>
                <a:cs typeface="Arial"/>
              </a:rPr>
              <a:t>ViRA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  <a:p>
            <a:pPr lvl="1" algn="just"/>
            <a:r>
              <a:rPr lang="en-US" sz="2400" dirty="0" smtClean="0">
                <a:latin typeface="Arial"/>
                <a:cs typeface="Arial"/>
              </a:rPr>
              <a:t>Proactive </a:t>
            </a:r>
            <a:r>
              <a:rPr lang="en-US" sz="2400" dirty="0">
                <a:latin typeface="Arial"/>
                <a:cs typeface="Arial"/>
              </a:rPr>
              <a:t>Monitoring</a:t>
            </a:r>
          </a:p>
          <a:p>
            <a:pPr lvl="1" algn="just"/>
            <a:r>
              <a:rPr lang="en-US" sz="2400" dirty="0">
                <a:latin typeface="Arial"/>
                <a:cs typeface="Arial"/>
              </a:rPr>
              <a:t>SDN Network Dynamics</a:t>
            </a:r>
          </a:p>
          <a:p>
            <a:pPr lvl="1" algn="just"/>
            <a:r>
              <a:rPr lang="en-US" sz="2400" dirty="0">
                <a:latin typeface="Arial"/>
                <a:cs typeface="Arial"/>
              </a:rPr>
              <a:t>Systems States and Application Runtime</a:t>
            </a:r>
            <a:endParaRPr lang="en-US" sz="2800" dirty="0">
              <a:latin typeface="Arial"/>
              <a:cs typeface="Arial"/>
            </a:endParaRPr>
          </a:p>
          <a:p>
            <a:pPr algn="just"/>
            <a:r>
              <a:rPr lang="en-US" sz="2800" dirty="0">
                <a:latin typeface="Arial"/>
                <a:cs typeface="Arial"/>
              </a:rPr>
              <a:t>The framework will protect the whole stack; not only particular layers</a:t>
            </a:r>
          </a:p>
        </p:txBody>
      </p:sp>
    </p:spTree>
    <p:extLst>
      <p:ext uri="{BB962C8B-B14F-4D97-AF65-F5344CB8AC3E}">
        <p14:creationId xmlns:p14="http://schemas.microsoft.com/office/powerpoint/2010/main" val="2451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517173"/>
            <a:ext cx="8170607" cy="3101983"/>
          </a:xfrm>
        </p:spPr>
        <p:txBody>
          <a:bodyPr>
            <a:normAutofit/>
          </a:bodyPr>
          <a:lstStyle/>
          <a:p>
            <a:pPr marL="457200" indent="-456480" algn="just"/>
            <a:r>
              <a:rPr lang="en-US" sz="2200" dirty="0" smtClean="0"/>
              <a:t>Nodes run a distributed application </a:t>
            </a:r>
            <a:r>
              <a:rPr lang="en-US" sz="2200" dirty="0"/>
              <a:t>on a given platform for a controlled period of </a:t>
            </a:r>
            <a:r>
              <a:rPr lang="en-US" sz="2200" dirty="0" smtClean="0"/>
              <a:t>time</a:t>
            </a:r>
          </a:p>
          <a:p>
            <a:pPr marL="457200" indent="-456480" algn="just"/>
            <a:r>
              <a:rPr lang="en-US" sz="2200" dirty="0" smtClean="0"/>
              <a:t>The </a:t>
            </a:r>
            <a:r>
              <a:rPr lang="en-US" sz="2200" dirty="0"/>
              <a:t>running time is chosen in a way that successful ongoing attacks become </a:t>
            </a:r>
            <a:r>
              <a:rPr lang="en-US" sz="2200" dirty="0" smtClean="0"/>
              <a:t>ineffective</a:t>
            </a:r>
          </a:p>
          <a:p>
            <a:pPr marL="457200" indent="-456480" algn="just"/>
            <a:r>
              <a:rPr lang="en-US" sz="2200" dirty="0" smtClean="0"/>
              <a:t>The </a:t>
            </a:r>
            <a:r>
              <a:rPr lang="en-US" sz="2200" dirty="0"/>
              <a:t>new fresh machine will integrate to the system and continue running the application after its data is updated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54" y="4016267"/>
            <a:ext cx="1297865" cy="1297865"/>
          </a:xfrm>
          <a:prstGeom prst="rect">
            <a:avLst/>
          </a:prstGeom>
        </p:spPr>
      </p:pic>
      <p:pic>
        <p:nvPicPr>
          <p:cNvPr id="7" name="Picture 6" descr="net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52" y="5243122"/>
            <a:ext cx="2225222" cy="1483481"/>
          </a:xfrm>
          <a:prstGeom prst="rect">
            <a:avLst/>
          </a:prstGeom>
        </p:spPr>
      </p:pic>
      <p:pic>
        <p:nvPicPr>
          <p:cNvPr id="8" name="Picture 7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58" y="4016267"/>
            <a:ext cx="1297865" cy="1297865"/>
          </a:xfrm>
          <a:prstGeom prst="rect">
            <a:avLst/>
          </a:prstGeom>
        </p:spPr>
      </p:pic>
      <p:pic>
        <p:nvPicPr>
          <p:cNvPr id="9" name="Picture 8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39" y="4016267"/>
            <a:ext cx="1297865" cy="1297865"/>
          </a:xfrm>
          <a:prstGeom prst="rect">
            <a:avLst/>
          </a:prstGeom>
        </p:spPr>
      </p:pic>
      <p:pic>
        <p:nvPicPr>
          <p:cNvPr id="10" name="Picture 9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70" y="4016267"/>
            <a:ext cx="1297865" cy="12978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199087" y="5284934"/>
            <a:ext cx="1033565" cy="670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49571" y="5284934"/>
            <a:ext cx="189777" cy="233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715245" y="5284934"/>
            <a:ext cx="351523" cy="233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03400" y="5284934"/>
            <a:ext cx="1264803" cy="517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56100" y="4292181"/>
            <a:ext cx="1036478" cy="74456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14494" y="4292181"/>
            <a:ext cx="867716" cy="74456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21080" y="5794117"/>
            <a:ext cx="194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SDN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18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03" y="1753422"/>
            <a:ext cx="1676400" cy="167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4291" y="3562218"/>
            <a:ext cx="1883512" cy="4379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Attack Surface</a:t>
            </a:r>
            <a:endParaRPr lang="en-US" dirty="0"/>
          </a:p>
        </p:txBody>
      </p:sp>
      <p:pic>
        <p:nvPicPr>
          <p:cNvPr id="9" name="Picture 8" descr="atta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02" y="4460530"/>
            <a:ext cx="1411777" cy="1914274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rot="5400000" flipH="1" flipV="1">
            <a:off x="3716426" y="4481994"/>
            <a:ext cx="1620518" cy="65692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54" y="4016267"/>
            <a:ext cx="1297865" cy="1297865"/>
          </a:xfrm>
          <a:prstGeom prst="rect">
            <a:avLst/>
          </a:prstGeom>
        </p:spPr>
      </p:pic>
      <p:pic>
        <p:nvPicPr>
          <p:cNvPr id="7" name="Picture 6" descr="net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52" y="5243122"/>
            <a:ext cx="2225222" cy="1483481"/>
          </a:xfrm>
          <a:prstGeom prst="rect">
            <a:avLst/>
          </a:prstGeom>
        </p:spPr>
      </p:pic>
      <p:pic>
        <p:nvPicPr>
          <p:cNvPr id="8" name="Picture 7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58" y="4016267"/>
            <a:ext cx="1297865" cy="1297865"/>
          </a:xfrm>
          <a:prstGeom prst="rect">
            <a:avLst/>
          </a:prstGeom>
        </p:spPr>
      </p:pic>
      <p:pic>
        <p:nvPicPr>
          <p:cNvPr id="9" name="Picture 8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39" y="4016267"/>
            <a:ext cx="1297865" cy="1297865"/>
          </a:xfrm>
          <a:prstGeom prst="rect">
            <a:avLst/>
          </a:prstGeom>
        </p:spPr>
      </p:pic>
      <p:pic>
        <p:nvPicPr>
          <p:cNvPr id="10" name="Picture 9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70" y="4016267"/>
            <a:ext cx="1297865" cy="12978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199087" y="5284934"/>
            <a:ext cx="1033565" cy="670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49571" y="5284934"/>
            <a:ext cx="189777" cy="233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715245" y="5284934"/>
            <a:ext cx="351523" cy="233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03400" y="5284934"/>
            <a:ext cx="1264803" cy="517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21080" y="5794117"/>
            <a:ext cx="194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SDN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19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01445" y="1517173"/>
            <a:ext cx="8170607" cy="3101983"/>
          </a:xfrm>
        </p:spPr>
        <p:txBody>
          <a:bodyPr>
            <a:normAutofit/>
          </a:bodyPr>
          <a:lstStyle/>
          <a:p>
            <a:pPr marL="457200" indent="-456480" algn="just"/>
            <a:r>
              <a:rPr lang="en-US" sz="2200" dirty="0" smtClean="0"/>
              <a:t>Nodes run a distributed application </a:t>
            </a:r>
            <a:r>
              <a:rPr lang="en-US" sz="2200" dirty="0"/>
              <a:t>on a given platform for a controlled period of </a:t>
            </a:r>
            <a:r>
              <a:rPr lang="en-US" sz="2200" dirty="0" smtClean="0"/>
              <a:t>time</a:t>
            </a:r>
          </a:p>
          <a:p>
            <a:pPr marL="457200" indent="-456480" algn="just"/>
            <a:r>
              <a:rPr lang="en-US" sz="2200" dirty="0" smtClean="0"/>
              <a:t>The </a:t>
            </a:r>
            <a:r>
              <a:rPr lang="en-US" sz="2200" dirty="0"/>
              <a:t>running time is chosen in a way that successful ongoing attacks become </a:t>
            </a:r>
            <a:r>
              <a:rPr lang="en-US" sz="2200" dirty="0" smtClean="0"/>
              <a:t>ineffective</a:t>
            </a:r>
          </a:p>
          <a:p>
            <a:pPr marL="457200" indent="-456480" algn="just"/>
            <a:r>
              <a:rPr lang="en-US" sz="2200" dirty="0" smtClean="0"/>
              <a:t>The </a:t>
            </a:r>
            <a:r>
              <a:rPr lang="en-US" sz="2200" dirty="0"/>
              <a:t>new fresh machine will integrate to the system and continue running the application after </a:t>
            </a:r>
            <a:r>
              <a:rPr lang="en-US" sz="2200" dirty="0" smtClean="0"/>
              <a:t>its data is updated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1712662"/>
            <a:ext cx="7779223" cy="3101983"/>
          </a:xfrm>
        </p:spPr>
        <p:txBody>
          <a:bodyPr>
            <a:normAutofit/>
          </a:bodyPr>
          <a:lstStyle/>
          <a:p>
            <a:pPr marL="457200" indent="-456480" algn="just"/>
            <a:r>
              <a:rPr lang="en-US" sz="2400" dirty="0" smtClean="0"/>
              <a:t>Randomization </a:t>
            </a:r>
            <a:r>
              <a:rPr lang="en-US" sz="2400" dirty="0"/>
              <a:t>and diversification technique where nodes (virtual machines) running a distributed application vanish and reappear on a different virtual state with different guest OS, Host OS, hypervisor, and hardware 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28708" y="3795806"/>
            <a:ext cx="1985367" cy="198549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9269" y="4365183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Improve </a:t>
            </a:r>
          </a:p>
          <a:p>
            <a:pPr algn="ctr"/>
            <a:r>
              <a:rPr lang="en-US" sz="2400" dirty="0" smtClean="0"/>
              <a:t>Resiliency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3689825" y="3795806"/>
            <a:ext cx="1985367" cy="198549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0047" y="4365183"/>
            <a:ext cx="1787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Improve </a:t>
            </a:r>
          </a:p>
          <a:p>
            <a:pPr algn="ctr"/>
            <a:r>
              <a:rPr lang="en-US" sz="2400" dirty="0" smtClean="0"/>
              <a:t>Anti-Fragility</a:t>
            </a:r>
            <a:endParaRPr lang="en-US" sz="2400" dirty="0"/>
          </a:p>
        </p:txBody>
      </p:sp>
      <p:pic>
        <p:nvPicPr>
          <p:cNvPr id="13" name="Picture 12" descr="clo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20" y="4764624"/>
            <a:ext cx="1226255" cy="9111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97984" y="4044005"/>
            <a:ext cx="1801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Virtualized </a:t>
            </a:r>
          </a:p>
          <a:p>
            <a:pPr algn="ctr"/>
            <a:r>
              <a:rPr lang="en-US" sz="2400" dirty="0" smtClean="0"/>
              <a:t>Environment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6250941" y="3795806"/>
            <a:ext cx="1985367" cy="198549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20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/>
              <a:t>VIRTUAL REINCARNATION</a:t>
            </a:r>
          </a:p>
        </p:txBody>
      </p:sp>
    </p:spTree>
    <p:extLst>
      <p:ext uri="{BB962C8B-B14F-4D97-AF65-F5344CB8AC3E}">
        <p14:creationId xmlns:p14="http://schemas.microsoft.com/office/powerpoint/2010/main" val="15175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1207008"/>
            <a:ext cx="7779223" cy="2743705"/>
          </a:xfrm>
        </p:spPr>
        <p:txBody>
          <a:bodyPr>
            <a:normAutofit fontScale="92500" lnSpcReduction="10000"/>
          </a:bodyPr>
          <a:lstStyle/>
          <a:p>
            <a:pPr marL="720" indent="0" algn="just">
              <a:buNone/>
            </a:pPr>
            <a:r>
              <a:rPr lang="en-US" sz="2400" b="1" dirty="0" smtClean="0"/>
              <a:t>How do we create </a:t>
            </a:r>
            <a:r>
              <a:rPr lang="en-US" sz="2400" b="1" smtClean="0"/>
              <a:t>replicas?</a:t>
            </a:r>
          </a:p>
          <a:p>
            <a:pPr marL="343620" indent="-342900" algn="just"/>
            <a:r>
              <a:rPr lang="en-US" sz="2400" dirty="0" smtClean="0"/>
              <a:t>Primary VM runs as no failures are detected. </a:t>
            </a:r>
            <a:endParaRPr lang="en-US" sz="2400" dirty="0"/>
          </a:p>
          <a:p>
            <a:pPr marL="457200" indent="-456480" algn="just"/>
            <a:r>
              <a:rPr lang="en-US" sz="2400" dirty="0" smtClean="0"/>
              <a:t>Alternate VM takes place when a failure occurs</a:t>
            </a:r>
          </a:p>
          <a:p>
            <a:pPr marL="457200" indent="-456480" algn="just"/>
            <a:r>
              <a:rPr lang="en-US" sz="2400" dirty="0" smtClean="0"/>
              <a:t>Acceptance tests are adjusted independently to guarantee system operation  </a:t>
            </a:r>
          </a:p>
          <a:p>
            <a:pPr marL="457200" indent="-456480" algn="just"/>
            <a:r>
              <a:rPr lang="en-US" sz="2400" dirty="0" smtClean="0"/>
              <a:t>Alternate learn from Primary and become more robust to failures/attacks experimented by primary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21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Creation of REPLICAS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58112" y="4130334"/>
            <a:ext cx="2328672" cy="76809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85232" y="4130334"/>
            <a:ext cx="2328672" cy="768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ALTERNATE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52016" y="5465358"/>
            <a:ext cx="2328672" cy="7680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Acceptance Test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279136" y="5465358"/>
            <a:ext cx="2328672" cy="7680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Acceptance Test</a:t>
            </a:r>
            <a:endParaRPr lang="en-US" dirty="0"/>
          </a:p>
        </p:txBody>
      </p:sp>
      <p:cxnSp>
        <p:nvCxnSpPr>
          <p:cNvPr id="10" name="Curved Connector 9"/>
          <p:cNvCxnSpPr>
            <a:stCxn id="8" idx="1"/>
            <a:endCxn id="4" idx="1"/>
          </p:cNvCxnSpPr>
          <p:nvPr/>
        </p:nvCxnSpPr>
        <p:spPr>
          <a:xfrm rot="10800000" flipH="1">
            <a:off x="1652016" y="4514382"/>
            <a:ext cx="6096" cy="1335024"/>
          </a:xfrm>
          <a:prstGeom prst="curvedConnector3">
            <a:avLst>
              <a:gd name="adj1" fmla="val -101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8" idx="0"/>
          </p:cNvCxnSpPr>
          <p:nvPr/>
        </p:nvCxnSpPr>
        <p:spPr>
          <a:xfrm flipH="1">
            <a:off x="2816352" y="4898430"/>
            <a:ext cx="6096" cy="56692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43472" y="4898430"/>
            <a:ext cx="6096" cy="56692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9" idx="3"/>
            <a:endCxn id="7" idx="3"/>
          </p:cNvCxnSpPr>
          <p:nvPr/>
        </p:nvCxnSpPr>
        <p:spPr>
          <a:xfrm flipV="1">
            <a:off x="7607808" y="4514382"/>
            <a:ext cx="6096" cy="1335024"/>
          </a:xfrm>
          <a:prstGeom prst="curvedConnector3">
            <a:avLst>
              <a:gd name="adj1" fmla="val 88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9872" y="4898430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OK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105132" y="4900871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OK</a:t>
            </a:r>
            <a:endParaRPr lang="en-US"/>
          </a:p>
        </p:txBody>
      </p:sp>
      <p:cxnSp>
        <p:nvCxnSpPr>
          <p:cNvPr id="29" name="Curved Connector 28"/>
          <p:cNvCxnSpPr>
            <a:stCxn id="8" idx="3"/>
            <a:endCxn id="7" idx="1"/>
          </p:cNvCxnSpPr>
          <p:nvPr/>
        </p:nvCxnSpPr>
        <p:spPr>
          <a:xfrm flipV="1">
            <a:off x="3980688" y="4514382"/>
            <a:ext cx="1304544" cy="133502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1"/>
            <a:endCxn id="4" idx="3"/>
          </p:cNvCxnSpPr>
          <p:nvPr/>
        </p:nvCxnSpPr>
        <p:spPr>
          <a:xfrm rot="10800000">
            <a:off x="3986784" y="4514382"/>
            <a:ext cx="1292352" cy="133502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62924" y="5242179"/>
            <a:ext cx="68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FAIL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37500" y="5236083"/>
            <a:ext cx="68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FAIL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1207008"/>
            <a:ext cx="7779223" cy="2923325"/>
          </a:xfrm>
        </p:spPr>
        <p:txBody>
          <a:bodyPr>
            <a:normAutofit fontScale="92500"/>
          </a:bodyPr>
          <a:lstStyle/>
          <a:p>
            <a:pPr marL="720" indent="0" algn="just">
              <a:buNone/>
            </a:pPr>
            <a:r>
              <a:rPr lang="en-US" sz="2400" b="1" dirty="0" smtClean="0"/>
              <a:t>Challenges:</a:t>
            </a:r>
          </a:p>
          <a:p>
            <a:pPr marL="343620" indent="-342900" algn="just"/>
            <a:r>
              <a:rPr lang="en-US" sz="2400" dirty="0" smtClean="0"/>
              <a:t>Reduce </a:t>
            </a:r>
            <a:r>
              <a:rPr lang="en-US" sz="2400" dirty="0"/>
              <a:t>downtime when Primary is replaced by Alternate and </a:t>
            </a:r>
            <a:r>
              <a:rPr lang="en-US" sz="2400" dirty="0" smtClean="0"/>
              <a:t>vice versa</a:t>
            </a:r>
          </a:p>
          <a:p>
            <a:pPr marL="343620" indent="-342900" algn="just"/>
            <a:r>
              <a:rPr lang="en-US" sz="2400" dirty="0" smtClean="0"/>
              <a:t>Keep the state of the machine (either Primary or Alternate) after the replacement to achieve uninterrupted operation</a:t>
            </a:r>
          </a:p>
          <a:p>
            <a:pPr marL="343620" indent="-342900" algn="just"/>
            <a:r>
              <a:rPr lang="en-US" sz="2400" dirty="0" smtClean="0"/>
              <a:t>Keeping the state (stateful reincarnation) allows the system to be application-agnostic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22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Creation of REPLICAS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58112" y="4130334"/>
            <a:ext cx="2328672" cy="76809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85232" y="4130334"/>
            <a:ext cx="2328672" cy="768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ALTERNATE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52016" y="5465358"/>
            <a:ext cx="2328672" cy="7680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Acceptance Test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279136" y="5465358"/>
            <a:ext cx="2328672" cy="7680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Acceptance Test</a:t>
            </a:r>
            <a:endParaRPr lang="en-US" dirty="0"/>
          </a:p>
        </p:txBody>
      </p:sp>
      <p:cxnSp>
        <p:nvCxnSpPr>
          <p:cNvPr id="10" name="Curved Connector 9"/>
          <p:cNvCxnSpPr>
            <a:stCxn id="8" idx="1"/>
            <a:endCxn id="4" idx="1"/>
          </p:cNvCxnSpPr>
          <p:nvPr/>
        </p:nvCxnSpPr>
        <p:spPr>
          <a:xfrm rot="10800000" flipH="1">
            <a:off x="1652016" y="4514382"/>
            <a:ext cx="6096" cy="1335024"/>
          </a:xfrm>
          <a:prstGeom prst="curvedConnector3">
            <a:avLst>
              <a:gd name="adj1" fmla="val -101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8" idx="0"/>
          </p:cNvCxnSpPr>
          <p:nvPr/>
        </p:nvCxnSpPr>
        <p:spPr>
          <a:xfrm flipH="1">
            <a:off x="2816352" y="4898430"/>
            <a:ext cx="6096" cy="56692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43472" y="4898430"/>
            <a:ext cx="6096" cy="56692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9" idx="3"/>
            <a:endCxn id="7" idx="3"/>
          </p:cNvCxnSpPr>
          <p:nvPr/>
        </p:nvCxnSpPr>
        <p:spPr>
          <a:xfrm flipV="1">
            <a:off x="7607808" y="4514382"/>
            <a:ext cx="6096" cy="1335024"/>
          </a:xfrm>
          <a:prstGeom prst="curvedConnector3">
            <a:avLst>
              <a:gd name="adj1" fmla="val 88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9872" y="4898430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OK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105132" y="4900871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OK</a:t>
            </a:r>
            <a:endParaRPr lang="en-US"/>
          </a:p>
        </p:txBody>
      </p:sp>
      <p:cxnSp>
        <p:nvCxnSpPr>
          <p:cNvPr id="29" name="Curved Connector 28"/>
          <p:cNvCxnSpPr>
            <a:stCxn id="8" idx="3"/>
            <a:endCxn id="7" idx="1"/>
          </p:cNvCxnSpPr>
          <p:nvPr/>
        </p:nvCxnSpPr>
        <p:spPr>
          <a:xfrm flipV="1">
            <a:off x="3980688" y="4514382"/>
            <a:ext cx="1304544" cy="133502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1"/>
            <a:endCxn id="4" idx="3"/>
          </p:cNvCxnSpPr>
          <p:nvPr/>
        </p:nvCxnSpPr>
        <p:spPr>
          <a:xfrm rot="10800000">
            <a:off x="3986784" y="4514382"/>
            <a:ext cx="1292352" cy="133502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62924" y="5242179"/>
            <a:ext cx="68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FAIL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37500" y="5236083"/>
            <a:ext cx="68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FAIL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1207008"/>
            <a:ext cx="7779223" cy="2923325"/>
          </a:xfrm>
        </p:spPr>
        <p:txBody>
          <a:bodyPr>
            <a:normAutofit/>
          </a:bodyPr>
          <a:lstStyle/>
          <a:p>
            <a:pPr marL="720" indent="0" algn="just">
              <a:buNone/>
            </a:pPr>
            <a:r>
              <a:rPr lang="en-US" sz="2400" b="1" dirty="0" smtClean="0"/>
              <a:t>Stateful Reincarnation Ideas:</a:t>
            </a:r>
            <a:endParaRPr lang="en-US" sz="2400" dirty="0" smtClean="0"/>
          </a:p>
          <a:p>
            <a:pPr marL="343620" indent="-342900" algn="just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23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Creation of REPLICAS</a:t>
            </a:r>
            <a:endParaRPr lang="en-US" dirty="0"/>
          </a:p>
        </p:txBody>
      </p:sp>
      <p:sp>
        <p:nvSpPr>
          <p:cNvPr id="19" name="Cloud 18"/>
          <p:cNvSpPr/>
          <p:nvPr/>
        </p:nvSpPr>
        <p:spPr>
          <a:xfrm>
            <a:off x="1133856" y="1618792"/>
            <a:ext cx="7646110" cy="3150661"/>
          </a:xfrm>
          <a:prstGeom prst="cloud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68486" y="2323324"/>
            <a:ext cx="1153265" cy="1854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2304779" y="2501402"/>
            <a:ext cx="905093" cy="70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2311199" y="3354554"/>
            <a:ext cx="905093" cy="70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90329" y="2590786"/>
            <a:ext cx="405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604930" y="3400968"/>
            <a:ext cx="359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085755" y="2324617"/>
            <a:ext cx="1153265" cy="1854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>
            <a:off x="4202542" y="2489210"/>
            <a:ext cx="905093" cy="70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H="1">
            <a:off x="4208962" y="3354554"/>
            <a:ext cx="905093" cy="70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385906" y="2444482"/>
            <a:ext cx="495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D’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4471253" y="3425352"/>
            <a:ext cx="449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T’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194314" y="2542018"/>
            <a:ext cx="58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D’’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944408" y="4603945"/>
            <a:ext cx="1153265" cy="1854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1061195" y="4707578"/>
            <a:ext cx="905093" cy="70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1068493" y="5632295"/>
            <a:ext cx="905093" cy="70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232370" y="5741256"/>
            <a:ext cx="628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T’’’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 flipH="1">
            <a:off x="5952558" y="2489210"/>
            <a:ext cx="905093" cy="70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endCxn id="46" idx="3"/>
          </p:cNvCxnSpPr>
          <p:nvPr/>
        </p:nvCxnSpPr>
        <p:spPr>
          <a:xfrm>
            <a:off x="3209872" y="2709576"/>
            <a:ext cx="99267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6" idx="1"/>
            <a:endCxn id="51" idx="3"/>
          </p:cNvCxnSpPr>
          <p:nvPr/>
        </p:nvCxnSpPr>
        <p:spPr>
          <a:xfrm>
            <a:off x="5107635" y="2709576"/>
            <a:ext cx="84492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57200" y="2709576"/>
            <a:ext cx="1847579" cy="1870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7200" y="5062056"/>
            <a:ext cx="603995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7200" y="2742876"/>
            <a:ext cx="0" cy="23191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40177" y="2098190"/>
            <a:ext cx="1404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Quorum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210730" y="5096854"/>
            <a:ext cx="4635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D*: Synchronized Data</a:t>
            </a:r>
          </a:p>
          <a:p>
            <a:r>
              <a:rPr lang="en-US" sz="2800" dirty="0" smtClean="0"/>
              <a:t>T*: Different version of Text</a:t>
            </a:r>
          </a:p>
          <a:p>
            <a:r>
              <a:rPr lang="en-US" sz="2800" dirty="0" smtClean="0"/>
              <a:t>VM4 replaces VM1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6194317" y="3413160"/>
            <a:ext cx="538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T’’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5835771" y="2312425"/>
            <a:ext cx="1153265" cy="1854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flipH="1">
            <a:off x="5958978" y="3342362"/>
            <a:ext cx="905093" cy="70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348570" y="1915939"/>
            <a:ext cx="87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VM1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4223534" y="1880959"/>
            <a:ext cx="87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VM2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5981714" y="1884962"/>
            <a:ext cx="87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VM3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1117807" y="4161653"/>
            <a:ext cx="87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VM4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64118" y="4766719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D’’’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88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1207008"/>
            <a:ext cx="5520855" cy="531851"/>
          </a:xfrm>
        </p:spPr>
        <p:txBody>
          <a:bodyPr>
            <a:normAutofit/>
          </a:bodyPr>
          <a:lstStyle/>
          <a:p>
            <a:pPr marL="720" indent="0" algn="just">
              <a:buNone/>
            </a:pPr>
            <a:r>
              <a:rPr lang="en-US" sz="2400" b="1" dirty="0" smtClean="0"/>
              <a:t>Stateful Reincarnation Ideas:</a:t>
            </a:r>
          </a:p>
          <a:p>
            <a:pPr marL="343620" indent="-342900" algn="just"/>
            <a:endParaRPr lang="en-US" sz="2400" dirty="0" smtClean="0"/>
          </a:p>
          <a:p>
            <a:pPr marL="343620" indent="-342900" algn="just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24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Creation of REPLICAS</a:t>
            </a:r>
            <a:endParaRPr lang="en-US" dirty="0"/>
          </a:p>
        </p:txBody>
      </p:sp>
      <p:pic>
        <p:nvPicPr>
          <p:cNvPr id="41" name="Picture 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34" y="1462616"/>
            <a:ext cx="3851916" cy="43385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337" y="1678901"/>
            <a:ext cx="37047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600" dirty="0"/>
              <a:t>Create different versions of </a:t>
            </a:r>
            <a:r>
              <a:rPr lang="en-US" sz="1600" dirty="0" smtClean="0"/>
              <a:t>binaries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The original </a:t>
            </a:r>
            <a:r>
              <a:rPr lang="en-US" sz="1600" dirty="0"/>
              <a:t>code is kept and set with read-only permission so that it can be used as part of the reference to the new locations of the blocks in the re-randomized version. </a:t>
            </a:r>
            <a:endParaRPr lang="en-US" sz="16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We </a:t>
            </a:r>
            <a:r>
              <a:rPr lang="en-US" sz="1600" dirty="0"/>
              <a:t>avoid identifying and updating code position pointers in each randomization process by keeping a table of trampolines as shown in </a:t>
            </a:r>
            <a:r>
              <a:rPr lang="en-US" sz="1600" dirty="0" smtClean="0"/>
              <a:t>(b). </a:t>
            </a:r>
            <a:r>
              <a:rPr lang="en-US" sz="1600" dirty="0"/>
              <a:t>Each block is located at a fixed offset (i.e., </a:t>
            </a:r>
            <a:r>
              <a:rPr lang="en-US" sz="1600" b="1" dirty="0"/>
              <a:t>off_c</a:t>
            </a:r>
            <a:r>
              <a:rPr lang="en-US" sz="1600" dirty="0"/>
              <a:t>) with respect to the trampoline table. </a:t>
            </a:r>
            <a:endParaRPr lang="en-US" sz="16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pointers (in the original code space) are dynamically redirected to its respective address in the code variant when it is de-referenced 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5651291" y="5823979"/>
            <a:ext cx="3177359" cy="348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" indent="0" algn="just">
              <a:buFont typeface="Arial" panose="020B0604020202020204" pitchFamily="34" charset="0"/>
              <a:buNone/>
            </a:pPr>
            <a:r>
              <a:rPr lang="en-US" sz="2000" dirty="0" smtClean="0"/>
              <a:t>     (a)                           (b)</a:t>
            </a:r>
          </a:p>
          <a:p>
            <a:pPr marL="343620" indent="-342900" algn="just"/>
            <a:endParaRPr lang="en-US" sz="2400" dirty="0" smtClean="0"/>
          </a:p>
          <a:p>
            <a:pPr marL="343620" indent="-342900" algn="just"/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9744" y="5956995"/>
            <a:ext cx="5591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Z</a:t>
            </a:r>
            <a:r>
              <a:rPr lang="en-US" sz="1400" dirty="0" smtClean="0"/>
              <a:t>. Wang, C. Wu, J. Li, Y. Lai, X. Zhang, W. Hsu and Y. Cheng. </a:t>
            </a:r>
            <a:r>
              <a:rPr lang="en-US" sz="1400" dirty="0" err="1" smtClean="0"/>
              <a:t>ReRANZ</a:t>
            </a:r>
            <a:r>
              <a:rPr lang="en-US" sz="1400" dirty="0" smtClean="0"/>
              <a:t>: A </a:t>
            </a:r>
            <a:r>
              <a:rPr lang="en-US" sz="1400" dirty="0" err="1" smtClean="0"/>
              <a:t>Ligh</a:t>
            </a:r>
            <a:r>
              <a:rPr lang="en-US" sz="1400" dirty="0" smtClean="0"/>
              <a:t>-Weight Virtual Machine to Mitigate Memory Disclosure Attacks. To appear in VEE2017.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41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r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13" y="1359198"/>
            <a:ext cx="5464090" cy="42922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3973" y="5693479"/>
            <a:ext cx="780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“Active machines are replaced by new ones with a totally new image”</a:t>
            </a:r>
          </a:p>
        </p:txBody>
      </p:sp>
      <p:cxnSp>
        <p:nvCxnSpPr>
          <p:cNvPr id="7" name="Curved Connector 6"/>
          <p:cNvCxnSpPr/>
          <p:nvPr/>
        </p:nvCxnSpPr>
        <p:spPr>
          <a:xfrm rot="16200000" flipV="1">
            <a:off x="4647835" y="3381434"/>
            <a:ext cx="1580053" cy="118246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450376" y="6077634"/>
            <a:ext cx="8155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www.dropbox.com</a:t>
            </a:r>
            <a:r>
              <a:rPr lang="en-US" sz="1600" dirty="0"/>
              <a:t>/s/fqjh75su0p908ic/NGCRC-2017-Bhargava-DEMO2.mp4?dl=0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VIRTUAL REINCARNATION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9434" y="1109487"/>
            <a:ext cx="8311486" cy="3101983"/>
          </a:xfrm>
        </p:spPr>
        <p:txBody>
          <a:bodyPr>
            <a:noAutofit/>
          </a:bodyPr>
          <a:lstStyle/>
          <a:p>
            <a:pPr marL="343080" indent="-342720">
              <a:defRPr/>
            </a:pPr>
            <a:r>
              <a:rPr lang="en-US" sz="2400" dirty="0"/>
              <a:t>Operates at the hypervisor </a:t>
            </a:r>
            <a:r>
              <a:rPr lang="en-US" sz="2400" dirty="0" smtClean="0"/>
              <a:t>level</a:t>
            </a:r>
            <a:endParaRPr lang="en-US" sz="2400" dirty="0"/>
          </a:p>
          <a:p>
            <a:pPr marL="343080" indent="-342720">
              <a:defRPr/>
            </a:pPr>
            <a:r>
              <a:rPr lang="is-IS" sz="2400" dirty="0"/>
              <a:t>Helps for performing node reincarnation effectively rather than </a:t>
            </a:r>
            <a:r>
              <a:rPr lang="is-IS" sz="2400" dirty="0" smtClean="0"/>
              <a:t>blindly</a:t>
            </a:r>
            <a:endParaRPr lang="en-US" sz="2400" dirty="0"/>
          </a:p>
          <a:p>
            <a:pPr marL="343080" indent="-342720">
              <a:defRPr/>
            </a:pPr>
            <a:r>
              <a:rPr lang="en-US" sz="2400" i="1" dirty="0" smtClean="0"/>
              <a:t>Based on Virtual </a:t>
            </a:r>
            <a:r>
              <a:rPr lang="en-US" sz="2400" i="1" dirty="0"/>
              <a:t>Machine Introspection</a:t>
            </a:r>
            <a:r>
              <a:rPr lang="en-US" sz="2400" dirty="0"/>
              <a:t> (VMI</a:t>
            </a:r>
            <a:r>
              <a:rPr lang="en-US" sz="2400" dirty="0" smtClean="0"/>
              <a:t>)</a:t>
            </a:r>
          </a:p>
          <a:p>
            <a:pPr marL="343080" indent="-342720">
              <a:defRPr/>
            </a:pPr>
            <a:r>
              <a:rPr lang="en-US" sz="2400" dirty="0"/>
              <a:t>Proactively gathers live memory data (at host OS) in intervals and reacts if anomalous behavior is </a:t>
            </a:r>
            <a:r>
              <a:rPr lang="en-US" sz="2400" dirty="0" smtClean="0"/>
              <a:t>detected</a:t>
            </a:r>
          </a:p>
          <a:p>
            <a:pPr marL="343080" indent="-342720">
              <a:defRPr/>
            </a:pPr>
            <a:r>
              <a:rPr lang="en-US" sz="2400" dirty="0"/>
              <a:t>Use </a:t>
            </a:r>
            <a:r>
              <a:rPr lang="en-US" sz="2400" dirty="0" err="1"/>
              <a:t>libvmi</a:t>
            </a:r>
            <a:r>
              <a:rPr lang="en-US" sz="2400" dirty="0"/>
              <a:t> library for introspection with negligible performance overhead</a:t>
            </a:r>
          </a:p>
          <a:p>
            <a:pPr marL="800100" lvl="1"/>
            <a:r>
              <a:rPr lang="en-US" sz="2000" dirty="0"/>
              <a:t>When application </a:t>
            </a:r>
            <a:r>
              <a:rPr lang="en-US" sz="2000" dirty="0" smtClean="0"/>
              <a:t>is hijacked</a:t>
            </a:r>
            <a:r>
              <a:rPr lang="en-US" sz="2000" dirty="0"/>
              <a:t>, address offsets show new entries for injected code</a:t>
            </a:r>
          </a:p>
          <a:p>
            <a:pPr marL="800100" lvl="1"/>
            <a:r>
              <a:rPr lang="en-US" sz="2000" dirty="0"/>
              <a:t>When application is terminated and a new malicious one created, it could end up with a different process ID or memory address offset </a:t>
            </a:r>
            <a:endParaRPr lang="is-IS" sz="2000" dirty="0"/>
          </a:p>
          <a:p>
            <a:pPr marL="343080" indent="-342720">
              <a:defRPr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defRPr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PROACTIVE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6729" y="1477983"/>
            <a:ext cx="8311486" cy="3101983"/>
          </a:xfrm>
        </p:spPr>
        <p:txBody>
          <a:bodyPr>
            <a:normAutofit/>
          </a:bodyPr>
          <a:lstStyle/>
          <a:p>
            <a:pPr marL="343080" indent="-342720">
              <a:defRPr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Network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devices are reconfigured via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OpenFlow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on-the-fly</a:t>
            </a:r>
          </a:p>
          <a:p>
            <a:pPr marL="343080" indent="-342720">
              <a:defRPr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New added flows redirect traffic intended for the old machine to the new machine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" name="Picture 10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70" y="2902766"/>
            <a:ext cx="1297865" cy="1297865"/>
          </a:xfrm>
          <a:prstGeom prst="rect">
            <a:avLst/>
          </a:prstGeom>
        </p:spPr>
      </p:pic>
      <p:pic>
        <p:nvPicPr>
          <p:cNvPr id="12" name="Picture 11" descr="net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68" y="4129621"/>
            <a:ext cx="2225222" cy="1483481"/>
          </a:xfrm>
          <a:prstGeom prst="rect">
            <a:avLst/>
          </a:prstGeom>
        </p:spPr>
      </p:pic>
      <p:pic>
        <p:nvPicPr>
          <p:cNvPr id="13" name="Picture 12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74" y="2902766"/>
            <a:ext cx="1297865" cy="1297865"/>
          </a:xfrm>
          <a:prstGeom prst="rect">
            <a:avLst/>
          </a:prstGeom>
        </p:spPr>
      </p:pic>
      <p:pic>
        <p:nvPicPr>
          <p:cNvPr id="14" name="Picture 13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55" y="2902766"/>
            <a:ext cx="1297865" cy="1297865"/>
          </a:xfrm>
          <a:prstGeom prst="rect">
            <a:avLst/>
          </a:prstGeom>
        </p:spPr>
      </p:pic>
      <p:pic>
        <p:nvPicPr>
          <p:cNvPr id="15" name="Picture 14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86" y="2902766"/>
            <a:ext cx="1297865" cy="12978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015303" y="4171433"/>
            <a:ext cx="1033565" cy="670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65787" y="4171433"/>
            <a:ext cx="189777" cy="233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531461" y="4171433"/>
            <a:ext cx="351523" cy="233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19616" y="4171433"/>
            <a:ext cx="1264803" cy="517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37296" y="4680616"/>
            <a:ext cx="194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SDN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27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SDN NETWORK DYNAMICS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60772" y="3170517"/>
            <a:ext cx="1036478" cy="74456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831358" y="3170517"/>
            <a:ext cx="867716" cy="74456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6729" y="1477983"/>
            <a:ext cx="8311486" cy="3101983"/>
          </a:xfrm>
        </p:spPr>
        <p:txBody>
          <a:bodyPr>
            <a:normAutofit/>
          </a:bodyPr>
          <a:lstStyle/>
          <a:p>
            <a:pPr marL="343080" indent="-342720">
              <a:defRPr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Network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devices are reconfigured via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OpenFlow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on-the-fly</a:t>
            </a:r>
          </a:p>
          <a:p>
            <a:pPr marL="343080" indent="-342720">
              <a:defRPr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New added flows redirect traffic intended for the old machine to the new machine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" name="Picture 10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70" y="2902766"/>
            <a:ext cx="1297865" cy="1297865"/>
          </a:xfrm>
          <a:prstGeom prst="rect">
            <a:avLst/>
          </a:prstGeom>
        </p:spPr>
      </p:pic>
      <p:pic>
        <p:nvPicPr>
          <p:cNvPr id="12" name="Picture 11" descr="net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68" y="4129621"/>
            <a:ext cx="2225222" cy="1483481"/>
          </a:xfrm>
          <a:prstGeom prst="rect">
            <a:avLst/>
          </a:prstGeom>
        </p:spPr>
      </p:pic>
      <p:pic>
        <p:nvPicPr>
          <p:cNvPr id="13" name="Picture 12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74" y="2902766"/>
            <a:ext cx="1297865" cy="1297865"/>
          </a:xfrm>
          <a:prstGeom prst="rect">
            <a:avLst/>
          </a:prstGeom>
        </p:spPr>
      </p:pic>
      <p:pic>
        <p:nvPicPr>
          <p:cNvPr id="14" name="Picture 13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55" y="2902766"/>
            <a:ext cx="1297865" cy="1297865"/>
          </a:xfrm>
          <a:prstGeom prst="rect">
            <a:avLst/>
          </a:prstGeom>
        </p:spPr>
      </p:pic>
      <p:pic>
        <p:nvPicPr>
          <p:cNvPr id="15" name="Picture 14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86" y="2902766"/>
            <a:ext cx="1297865" cy="12978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015303" y="4171433"/>
            <a:ext cx="1033565" cy="670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65787" y="4171433"/>
            <a:ext cx="189777" cy="233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531461" y="4171433"/>
            <a:ext cx="351523" cy="233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19616" y="4171433"/>
            <a:ext cx="1264803" cy="517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37296" y="4680616"/>
            <a:ext cx="194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SDN Network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9438" y="4441514"/>
            <a:ext cx="2554697" cy="1422597"/>
            <a:chOff x="175182" y="5102446"/>
            <a:chExt cx="2554697" cy="1422597"/>
          </a:xfrm>
        </p:grpSpPr>
        <p:sp>
          <p:nvSpPr>
            <p:cNvPr id="3" name="Rectangle 2"/>
            <p:cNvSpPr/>
            <p:nvPr/>
          </p:nvSpPr>
          <p:spPr>
            <a:xfrm>
              <a:off x="209030" y="5124346"/>
              <a:ext cx="2389466" cy="14006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5182" y="5102446"/>
              <a:ext cx="25546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OpenFlow</a:t>
              </a:r>
              <a:r>
                <a:rPr lang="en-US" sz="1400" dirty="0" smtClean="0"/>
                <a:t> Tables:</a:t>
              </a:r>
            </a:p>
            <a:p>
              <a:r>
                <a:rPr lang="en-US" sz="1400" dirty="0"/>
                <a:t>table=0,priority=0,actions</a:t>
              </a:r>
              <a:r>
                <a:rPr lang="en-US" sz="1400" dirty="0" smtClean="0"/>
                <a:t>=…</a:t>
              </a:r>
            </a:p>
            <a:p>
              <a:r>
                <a:rPr lang="en-US" sz="1400" dirty="0" smtClean="0"/>
                <a:t>:</a:t>
              </a:r>
            </a:p>
            <a:p>
              <a:r>
                <a:rPr lang="en-US" sz="1400" dirty="0"/>
                <a:t>t</a:t>
              </a:r>
              <a:r>
                <a:rPr lang="en-US" sz="1400" dirty="0" smtClean="0"/>
                <a:t>able=1,</a:t>
              </a:r>
              <a:r>
                <a:rPr lang="en-US" sz="1400" dirty="0"/>
                <a:t>priority=0,actions</a:t>
              </a:r>
              <a:r>
                <a:rPr lang="en-US" sz="1400" dirty="0" smtClean="0"/>
                <a:t>=…</a:t>
              </a:r>
            </a:p>
            <a:p>
              <a:r>
                <a:rPr lang="en-US" sz="1400" dirty="0"/>
                <a:t>:</a:t>
              </a:r>
              <a:endParaRPr lang="en-US" sz="1400" dirty="0" smtClean="0"/>
            </a:p>
            <a:p>
              <a:r>
                <a:rPr lang="de-DE" sz="1400" dirty="0" err="1"/>
                <a:t>table</a:t>
              </a:r>
              <a:r>
                <a:rPr lang="de-DE" sz="1400" dirty="0"/>
                <a:t>=2,ip,nw_dst=10.0.0.10</a:t>
              </a:r>
              <a:r>
                <a:rPr lang="de-DE" sz="1400" dirty="0" smtClean="0"/>
                <a:t>,...</a:t>
              </a:r>
              <a:endParaRPr lang="en-US" sz="1400" dirty="0"/>
            </a:p>
          </p:txBody>
        </p:sp>
      </p:grpSp>
      <p:cxnSp>
        <p:nvCxnSpPr>
          <p:cNvPr id="23" name="Curved Connector 22"/>
          <p:cNvCxnSpPr/>
          <p:nvPr/>
        </p:nvCxnSpPr>
        <p:spPr>
          <a:xfrm flipV="1">
            <a:off x="3122752" y="5049948"/>
            <a:ext cx="926116" cy="35688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28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SDN NETWORK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54" y="1753422"/>
            <a:ext cx="1676400" cy="1676400"/>
          </a:xfrm>
          <a:prstGeom prst="rect">
            <a:avLst/>
          </a:prstGeom>
        </p:spPr>
      </p:pic>
      <p:pic>
        <p:nvPicPr>
          <p:cNvPr id="7" name="Picture 6" descr="atta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3" y="4460530"/>
            <a:ext cx="1411777" cy="19142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3042" y="3562218"/>
            <a:ext cx="6045630" cy="4379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Attack Surface</a:t>
            </a:r>
            <a:endParaRPr lang="en-US" dirty="0"/>
          </a:p>
        </p:txBody>
      </p:sp>
      <p:pic>
        <p:nvPicPr>
          <p:cNvPr id="6" name="Picture 5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1745233"/>
            <a:ext cx="1676400" cy="1676400"/>
          </a:xfrm>
          <a:prstGeom prst="rect">
            <a:avLst/>
          </a:prstGeom>
        </p:spPr>
      </p:pic>
      <p:cxnSp>
        <p:nvCxnSpPr>
          <p:cNvPr id="9" name="Curved Connector 8"/>
          <p:cNvCxnSpPr>
            <a:endCxn id="8" idx="2"/>
          </p:cNvCxnSpPr>
          <p:nvPr/>
        </p:nvCxnSpPr>
        <p:spPr>
          <a:xfrm flipV="1">
            <a:off x="1926973" y="4000196"/>
            <a:ext cx="2438884" cy="1620520"/>
          </a:xfrm>
          <a:prstGeom prst="curvedConnector2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72" y="1753422"/>
            <a:ext cx="1676400" cy="167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65320" y="4236209"/>
            <a:ext cx="4453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6480" algn="just">
              <a:buFont typeface="Arial" charset="0"/>
              <a:buChar char="•"/>
            </a:pPr>
            <a:r>
              <a:rPr lang="en-US" dirty="0"/>
              <a:t>Replication </a:t>
            </a:r>
            <a:r>
              <a:rPr lang="en-US" dirty="0" smtClean="0"/>
              <a:t>approaches in cloud computing </a:t>
            </a:r>
            <a:r>
              <a:rPr lang="en-US" dirty="0"/>
              <a:t>increase </a:t>
            </a:r>
            <a:r>
              <a:rPr lang="en-US" dirty="0" smtClean="0"/>
              <a:t>the attack surface</a:t>
            </a:r>
          </a:p>
          <a:p>
            <a:pPr marL="457200" indent="-456480" algn="just">
              <a:buFont typeface="Arial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need resilient/self-healing </a:t>
            </a:r>
            <a:r>
              <a:rPr lang="en-US" dirty="0" smtClean="0"/>
              <a:t>systems that </a:t>
            </a:r>
            <a:r>
              <a:rPr lang="en-US" dirty="0"/>
              <a:t>can accurately detect anomalies and dynamically adapt themselves to keep performing mission-critical functions even under attacks and failures. </a:t>
            </a:r>
            <a:endParaRPr lang="en-US" kern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29</a:t>
            </a:fld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SDN NETWORK DYNAMICS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36729" y="1477983"/>
            <a:ext cx="831148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720">
              <a:defRPr/>
            </a:pPr>
            <a:r>
              <a:rPr lang="en-US" sz="2400" dirty="0" smtClean="0"/>
              <a:t>New machines can be integrated to the system with their own IP addresses</a:t>
            </a:r>
          </a:p>
          <a:p>
            <a:pPr marL="343080" indent="-342720">
              <a:defRPr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 waiting for the IP address of the old  machine</a:t>
            </a:r>
          </a:p>
          <a:p>
            <a:pPr marL="343080" indent="-342720">
              <a:defRPr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Downtime is reduced</a:t>
            </a:r>
          </a:p>
          <a:p>
            <a:pPr marL="343080" indent="-34272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09600" y="1432830"/>
            <a:ext cx="4096512" cy="4102338"/>
          </a:xfrm>
        </p:spPr>
        <p:txBody>
          <a:bodyPr>
            <a:normAutofit fontScale="70000" lnSpcReduction="20000"/>
          </a:bodyPr>
          <a:lstStyle/>
          <a:p>
            <a:pPr marL="343080" indent="-342720">
              <a:defRPr/>
            </a:pPr>
            <a:r>
              <a:rPr lang="en-US" sz="2400" dirty="0" smtClean="0"/>
              <a:t>A </a:t>
            </a:r>
            <a:r>
              <a:rPr lang="en-US" sz="2400" dirty="0"/>
              <a:t>Byzantine fault tolerant (BFT-</a:t>
            </a:r>
            <a:r>
              <a:rPr lang="en-US" sz="2400" dirty="0" err="1"/>
              <a:t>SMaRt</a:t>
            </a:r>
            <a:r>
              <a:rPr lang="en-US" sz="2400" dirty="0"/>
              <a:t>) distributed application was run on a set of Ubuntu (either 12.04 or 14.04 randomly </a:t>
            </a:r>
            <a:r>
              <a:rPr lang="en-US" sz="2400" dirty="0" smtClean="0"/>
              <a:t>selected).</a:t>
            </a:r>
          </a:p>
          <a:p>
            <a:pPr marL="343080" indent="-342720">
              <a:defRPr/>
            </a:pPr>
            <a:r>
              <a:rPr lang="en-US" sz="2400" dirty="0" smtClean="0"/>
              <a:t>VMs run in </a:t>
            </a:r>
            <a:r>
              <a:rPr lang="en-US" sz="2400" dirty="0"/>
              <a:t>a private cloud</a:t>
            </a:r>
            <a:r>
              <a:rPr lang="en-US" sz="2400" dirty="0" smtClean="0"/>
              <a:t>, and are </a:t>
            </a:r>
            <a:r>
              <a:rPr lang="en-US" sz="2400" dirty="0"/>
              <a:t>connected with an SDN network using Open </a:t>
            </a:r>
            <a:r>
              <a:rPr lang="en-US" sz="2400" dirty="0" err="1" smtClean="0"/>
              <a:t>vSwitch</a:t>
            </a:r>
            <a:endParaRPr lang="en-US" sz="2400" dirty="0"/>
          </a:p>
          <a:p>
            <a:pPr marL="343080" indent="-342720">
              <a:defRPr/>
            </a:pPr>
            <a:r>
              <a:rPr lang="en-US" sz="2400" dirty="0" smtClean="0"/>
              <a:t> </a:t>
            </a:r>
            <a:r>
              <a:rPr lang="en-US" sz="2400" dirty="0"/>
              <a:t>The reincarnation is stateless, i.e. the new node (e.g. VM1’) does not inherit the state of the replaced node (e.g. VM1). </a:t>
            </a:r>
            <a:endParaRPr lang="en-US" sz="2400" dirty="0" smtClean="0"/>
          </a:p>
          <a:p>
            <a:pPr marL="343080" indent="-342720">
              <a:defRPr/>
            </a:pPr>
            <a:r>
              <a:rPr lang="en-US" sz="2400" dirty="0" smtClean="0"/>
              <a:t>The </a:t>
            </a:r>
            <a:r>
              <a:rPr lang="en-US" sz="2400" dirty="0"/>
              <a:t>set of new VMs are periodically refreshed to start clean and the network is reconfigured using </a:t>
            </a:r>
            <a:r>
              <a:rPr lang="en-US" sz="2400" dirty="0" err="1"/>
              <a:t>OpenFlow</a:t>
            </a:r>
            <a:r>
              <a:rPr lang="en-US" sz="2400" dirty="0"/>
              <a:t> when a VM is reincarnated to provide continued access to the application. </a:t>
            </a:r>
            <a:endParaRPr lang="en-US" sz="2400" dirty="0" smtClean="0"/>
          </a:p>
          <a:p>
            <a:pPr marL="343080" indent="-342720">
              <a:defRPr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12" y="1469407"/>
            <a:ext cx="3778836" cy="31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432831"/>
            <a:ext cx="8229600" cy="1797141"/>
          </a:xfrm>
        </p:spPr>
        <p:txBody>
          <a:bodyPr>
            <a:normAutofit fontScale="92500" lnSpcReduction="20000"/>
          </a:bodyPr>
          <a:lstStyle/>
          <a:p>
            <a:pPr marL="457560" indent="-457200">
              <a:buFont typeface="+mj-lt"/>
              <a:buAutoNum type="arabicPeriod"/>
              <a:defRPr/>
            </a:pPr>
            <a:r>
              <a:rPr lang="en-US" sz="2400" b="1" dirty="0" smtClean="0"/>
              <a:t>VM restart time</a:t>
            </a:r>
            <a:r>
              <a:rPr lang="en-US" sz="2400" dirty="0" smtClean="0"/>
              <a:t>: Time it takes the machine to respond to be full operational since it is started.</a:t>
            </a:r>
          </a:p>
          <a:p>
            <a:pPr marL="457560" indent="-457200">
              <a:buFont typeface="+mj-lt"/>
              <a:buAutoNum type="arabicPeriod"/>
              <a:defRPr/>
            </a:pPr>
            <a:r>
              <a:rPr lang="en-US" sz="2400" b="1" dirty="0" smtClean="0"/>
              <a:t>Virtual creation time</a:t>
            </a:r>
            <a:r>
              <a:rPr lang="en-US" sz="2400" dirty="0" smtClean="0"/>
              <a:t>: Time to create the new image of the VM.</a:t>
            </a:r>
          </a:p>
          <a:p>
            <a:pPr marL="457560" indent="-457200">
              <a:buFont typeface="+mj-lt"/>
              <a:buAutoNum type="arabicPeriod"/>
              <a:defRPr/>
            </a:pPr>
            <a:r>
              <a:rPr lang="en-US" sz="2400" b="1" dirty="0" smtClean="0"/>
              <a:t>Open </a:t>
            </a:r>
            <a:r>
              <a:rPr lang="en-US" sz="2400" b="1" dirty="0" err="1"/>
              <a:t>vSwitch</a:t>
            </a:r>
            <a:r>
              <a:rPr lang="en-US" sz="2400" b="1" dirty="0"/>
              <a:t> flow injection </a:t>
            </a:r>
            <a:r>
              <a:rPr lang="en-US" sz="2400" b="1" dirty="0" smtClean="0"/>
              <a:t>time</a:t>
            </a:r>
            <a:r>
              <a:rPr lang="en-US" sz="2400" dirty="0" smtClean="0"/>
              <a:t>: Time it takes to inject new flows to Open </a:t>
            </a:r>
            <a:r>
              <a:rPr lang="en-US" sz="2400" dirty="0" err="1" smtClean="0"/>
              <a:t>vSwitch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21" name="Picture 20" descr="Screen Shot 2017-04-20 at 7.5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9" y="3195085"/>
            <a:ext cx="7137400" cy="1866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205984"/>
            <a:ext cx="786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Note</a:t>
            </a:r>
            <a:r>
              <a:rPr lang="en-US" sz="2000" dirty="0" smtClean="0"/>
              <a:t>: that </a:t>
            </a:r>
            <a:r>
              <a:rPr lang="en-US" sz="2000" dirty="0"/>
              <a:t>the important factor for system downtime here is the Open </a:t>
            </a:r>
            <a:r>
              <a:rPr lang="en-US" sz="2000" dirty="0" err="1"/>
              <a:t>vSwitch</a:t>
            </a:r>
            <a:r>
              <a:rPr lang="en-US" sz="2000" dirty="0"/>
              <a:t> flow injection time, as VM creation and restart take place </a:t>
            </a:r>
            <a:r>
              <a:rPr lang="en-US" sz="2000" dirty="0" smtClean="0"/>
              <a:t>before the reincarnation process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54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432831"/>
            <a:ext cx="8229600" cy="3687809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Aim to estimate the time it takes the new machine to be full operational.</a:t>
            </a:r>
          </a:p>
          <a:p>
            <a:pPr algn="just"/>
            <a:r>
              <a:rPr lang="en-US" sz="2400" dirty="0"/>
              <a:t>VM creation and restart take place before the reincarnation </a:t>
            </a:r>
            <a:r>
              <a:rPr lang="en-US" sz="2400" dirty="0" smtClean="0"/>
              <a:t>process</a:t>
            </a:r>
          </a:p>
          <a:p>
            <a:pPr algn="just"/>
            <a:r>
              <a:rPr lang="en-US" sz="2400" dirty="0" smtClean="0"/>
              <a:t>The important </a:t>
            </a:r>
            <a:r>
              <a:rPr lang="en-US" sz="2400" dirty="0"/>
              <a:t>factor for system downtime here is the Open </a:t>
            </a:r>
            <a:r>
              <a:rPr lang="en-US" sz="2400" dirty="0" err="1"/>
              <a:t>vSwitch</a:t>
            </a:r>
            <a:r>
              <a:rPr lang="en-US" sz="2400" dirty="0"/>
              <a:t> flow injection </a:t>
            </a:r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7546" y="1507793"/>
            <a:ext cx="8278326" cy="3101983"/>
          </a:xfrm>
        </p:spPr>
        <p:txBody>
          <a:bodyPr>
            <a:noAutofit/>
          </a:bodyPr>
          <a:lstStyle/>
          <a:p>
            <a:pPr marL="343080" indent="-342720">
              <a:defRPr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Enhanced live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monitoring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techniques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defRPr/>
            </a:pPr>
            <a:r>
              <a:rPr lang="en-US" sz="2800" dirty="0">
                <a:solidFill>
                  <a:prstClr val="black"/>
                </a:solidFill>
              </a:rPr>
              <a:t>Instrumentation to measure overhead more </a:t>
            </a:r>
            <a:r>
              <a:rPr lang="en-US" sz="2800" dirty="0" smtClean="0">
                <a:solidFill>
                  <a:prstClr val="black"/>
                </a:solidFill>
              </a:rPr>
              <a:t>accurately</a:t>
            </a:r>
            <a:endParaRPr lang="en-US" sz="2800" dirty="0">
              <a:solidFill>
                <a:prstClr val="black"/>
              </a:solidFill>
            </a:endParaRPr>
          </a:p>
          <a:p>
            <a:pPr marL="343080" indent="-342720"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Test </a:t>
            </a:r>
            <a:r>
              <a:rPr lang="en-US" sz="2800" dirty="0">
                <a:solidFill>
                  <a:prstClr val="black"/>
                </a:solidFill>
              </a:rPr>
              <a:t>other stateless applications on the MTD </a:t>
            </a:r>
            <a:r>
              <a:rPr lang="en-US" sz="2800" dirty="0" smtClean="0">
                <a:solidFill>
                  <a:prstClr val="black"/>
                </a:solidFill>
              </a:rPr>
              <a:t>framework</a:t>
            </a:r>
          </a:p>
          <a:p>
            <a:pPr marL="571680" lvl="1" indent="-342720">
              <a:defRPr/>
            </a:pPr>
            <a:r>
              <a:rPr lang="en-US" sz="2400" dirty="0"/>
              <a:t>E.g.: Upright (Public and Subscribe System</a:t>
            </a:r>
            <a:r>
              <a:rPr lang="en-US" sz="2400" dirty="0" smtClean="0"/>
              <a:t>)</a:t>
            </a:r>
            <a:endParaRPr lang="en-US" sz="2400" dirty="0">
              <a:solidFill>
                <a:prstClr val="black"/>
              </a:solidFill>
            </a:endParaRPr>
          </a:p>
          <a:p>
            <a:pPr marL="343080" indent="-342720">
              <a:defRPr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7546" y="1507793"/>
            <a:ext cx="8278326" cy="3101983"/>
          </a:xfrm>
        </p:spPr>
        <p:txBody>
          <a:bodyPr>
            <a:noAutofit/>
          </a:bodyPr>
          <a:lstStyle/>
          <a:p>
            <a:pPr marL="343080" indent="-342720"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Stateful Virtual Reincarnation Support:</a:t>
            </a:r>
            <a:endParaRPr lang="en-US" sz="2800" dirty="0">
              <a:solidFill>
                <a:prstClr val="black"/>
              </a:solidFill>
            </a:endParaRPr>
          </a:p>
          <a:p>
            <a:pPr lvl="1" algn="just"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Can we preserve the state of the virtual machine during the reincarnation process to make the solution application-agnostic?</a:t>
            </a:r>
          </a:p>
          <a:p>
            <a:pPr lvl="1" algn="just">
              <a:buFont typeface="Wingdings" charset="2"/>
              <a:buChar char="§"/>
            </a:pPr>
            <a:r>
              <a:rPr lang="en-US" sz="2400" dirty="0"/>
              <a:t>Test the framework </a:t>
            </a:r>
            <a:r>
              <a:rPr lang="en-US" sz="2400" dirty="0" smtClean="0"/>
              <a:t>with </a:t>
            </a:r>
            <a:r>
              <a:rPr lang="en-US" sz="2400" dirty="0"/>
              <a:t>Secure SOA Services (stateful </a:t>
            </a:r>
            <a:r>
              <a:rPr lang="en-US" sz="2400" dirty="0" smtClean="0"/>
              <a:t>reincarnation)</a:t>
            </a:r>
            <a:endParaRPr lang="en-US" sz="2400" dirty="0"/>
          </a:p>
          <a:p>
            <a:pPr marL="743130" lvl="1" indent="-34272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343080" indent="-342720">
              <a:defRPr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AND PUBLICATIONS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100" dirty="0">
                <a:latin typeface="Arial"/>
                <a:cs typeface="Arial"/>
              </a:rPr>
              <a:t>NGC Cyber Resilient Systems IRAD (</a:t>
            </a:r>
            <a:r>
              <a:rPr lang="en-US" sz="1100" dirty="0">
                <a:latin typeface="Arial"/>
                <a:cs typeface="Arial"/>
                <a:hlinkClick r:id="rId2"/>
              </a:rPr>
              <a:t>http://www.northropgrumman.com</a:t>
            </a:r>
            <a:r>
              <a:rPr lang="en-US" sz="1100" dirty="0">
                <a:latin typeface="Arial"/>
                <a:cs typeface="Arial"/>
              </a:rPr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>
                <a:latin typeface="Arial"/>
                <a:cs typeface="Arial"/>
              </a:rPr>
              <a:t>Enterprise Resiliency IRAD (</a:t>
            </a:r>
            <a:r>
              <a:rPr lang="en-US" sz="1100" dirty="0">
                <a:latin typeface="Arial"/>
                <a:cs typeface="Arial"/>
                <a:hlinkClick r:id="rId2"/>
              </a:rPr>
              <a:t>http://www.northropgrumman.com</a:t>
            </a:r>
            <a:r>
              <a:rPr lang="en-US" sz="1100" dirty="0">
                <a:latin typeface="Arial"/>
                <a:cs typeface="Arial"/>
              </a:rPr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/>
              <a:t>Ahmed, N., and Bhargava, B. Towards Targeted Intrusion Detection Deployments in Cloud Computing. In the Int. Journal of Next-Generation Computing Vol. 6, No 2, IJNGC - JULY 2015. </a:t>
            </a:r>
            <a:endParaRPr lang="en-US" sz="1100" b="1" i="1" dirty="0">
              <a:latin typeface="Arial"/>
              <a:cs typeface="Arial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100" dirty="0">
                <a:latin typeface="Arial"/>
                <a:cs typeface="Arial"/>
              </a:rPr>
              <a:t>N. Ahmed. Design, Implementation, and Experiments for Moving Target Defense. PhD Thesis, Purdue University, 2016.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100" dirty="0">
                <a:latin typeface="Arial"/>
                <a:cs typeface="Arial"/>
              </a:rPr>
              <a:t>N. Ahmed and B. Bhargava. From Byzantine Fault-Tolerance to Fault-Avoidance: An Architectural Transformation to Attack and Failure Resilience. To  Appear in IEEE Transactions on Cloud Computing, TCC 2016.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100" dirty="0">
                <a:latin typeface="Arial"/>
                <a:cs typeface="Arial"/>
              </a:rPr>
              <a:t>N. Ahmed and B. Bhargava. Disruption-Resilient Publish/Subscribe: A Moving Target Defense Approach. The 6th International Conference on Cloud Computing and Services Science, CLOSER 2016.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100" dirty="0">
                <a:latin typeface="Arial"/>
                <a:cs typeface="Arial"/>
              </a:rPr>
              <a:t>N. Ahmed and B. Bhargava. Mayflies: A Moving Target Defense Framework for Distributed Systems. 3rd ACM workshop on MTD in conjunction with ACM Conference on Computer and Communications Security (CCS), Vienna, 2016.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100" dirty="0">
                <a:latin typeface="Arial"/>
                <a:cs typeface="Arial"/>
              </a:rPr>
              <a:t>R. </a:t>
            </a:r>
            <a:r>
              <a:rPr lang="en-US" sz="1100" dirty="0" err="1">
                <a:latin typeface="Arial"/>
                <a:cs typeface="Arial"/>
              </a:rPr>
              <a:t>Ranchal</a:t>
            </a:r>
            <a:r>
              <a:rPr lang="en-US" sz="1100" dirty="0">
                <a:latin typeface="Arial"/>
                <a:cs typeface="Arial"/>
              </a:rPr>
              <a:t>, D. Ulybyshev, P. </a:t>
            </a:r>
            <a:r>
              <a:rPr lang="en-US" sz="1100" dirty="0" err="1">
                <a:latin typeface="Arial"/>
                <a:cs typeface="Arial"/>
              </a:rPr>
              <a:t>Angin</a:t>
            </a:r>
            <a:r>
              <a:rPr lang="en-US" sz="1100" dirty="0">
                <a:latin typeface="Arial"/>
                <a:cs typeface="Arial"/>
              </a:rPr>
              <a:t>, and B. Bhargava. Policy-based Distributed Data Dissemination.</a:t>
            </a:r>
            <a:r>
              <a:rPr lang="tr-TR" sz="1100" dirty="0">
                <a:latin typeface="Arial"/>
                <a:cs typeface="Arial"/>
              </a:rPr>
              <a:t> </a:t>
            </a:r>
            <a:r>
              <a:rPr lang="tr-TR" sz="1100" i="1" dirty="0">
                <a:latin typeface="Arial"/>
                <a:cs typeface="Arial"/>
              </a:rPr>
              <a:t>CERIAS Security </a:t>
            </a:r>
            <a:r>
              <a:rPr lang="tr-TR" sz="1100" i="1" dirty="0" err="1">
                <a:latin typeface="Arial"/>
                <a:cs typeface="Arial"/>
              </a:rPr>
              <a:t>Symposium</a:t>
            </a:r>
            <a:r>
              <a:rPr lang="tr-TR" sz="1100" i="1" dirty="0">
                <a:latin typeface="Arial"/>
                <a:cs typeface="Arial"/>
              </a:rPr>
              <a:t>, April 2015</a:t>
            </a:r>
            <a:r>
              <a:rPr lang="en-US" sz="1100" b="1" i="1" dirty="0">
                <a:latin typeface="Arial"/>
                <a:cs typeface="Arial"/>
              </a:rPr>
              <a:t> (Best poster award</a:t>
            </a:r>
            <a:r>
              <a:rPr lang="en-US" sz="1100" b="1" i="1" dirty="0" smtClean="0">
                <a:latin typeface="Arial"/>
                <a:cs typeface="Arial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100" dirty="0">
                <a:latin typeface="Arial"/>
                <a:cs typeface="Arial"/>
              </a:rPr>
              <a:t>V. Pappas, M. </a:t>
            </a:r>
            <a:r>
              <a:rPr lang="en-US" sz="1100" dirty="0" err="1">
                <a:latin typeface="Arial"/>
                <a:cs typeface="Arial"/>
              </a:rPr>
              <a:t>Polychronakis</a:t>
            </a:r>
            <a:r>
              <a:rPr lang="en-US" sz="1100" dirty="0">
                <a:latin typeface="Arial"/>
                <a:cs typeface="Arial"/>
              </a:rPr>
              <a:t> and A. </a:t>
            </a:r>
            <a:r>
              <a:rPr lang="en-US" sz="1100" dirty="0" err="1">
                <a:latin typeface="Arial"/>
                <a:cs typeface="Arial"/>
              </a:rPr>
              <a:t>Keromytis</a:t>
            </a:r>
            <a:r>
              <a:rPr lang="en-US" sz="1100" dirty="0">
                <a:latin typeface="Arial"/>
                <a:cs typeface="Arial"/>
              </a:rPr>
              <a:t>. Smashing the gadgets: Hindering return-oriented programming using in-place code randomization.” In IEEE Security and Privacy (SP), 2012.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100" dirty="0">
                <a:latin typeface="Arial"/>
                <a:cs typeface="Arial"/>
              </a:rPr>
              <a:t>L. Chen and A. </a:t>
            </a:r>
            <a:r>
              <a:rPr lang="en-US" sz="1100" dirty="0" err="1">
                <a:latin typeface="Arial"/>
                <a:cs typeface="Arial"/>
              </a:rPr>
              <a:t>Avizienis</a:t>
            </a:r>
            <a:r>
              <a:rPr lang="en-US" sz="1100" dirty="0">
                <a:latin typeface="Arial"/>
                <a:cs typeface="Arial"/>
              </a:rPr>
              <a:t>. </a:t>
            </a:r>
            <a:r>
              <a:rPr lang="en-US" sz="1100" dirty="0" smtClean="0">
                <a:latin typeface="Arial"/>
                <a:cs typeface="Arial"/>
              </a:rPr>
              <a:t>N-version </a:t>
            </a:r>
            <a:r>
              <a:rPr lang="en-US" sz="1100" dirty="0">
                <a:latin typeface="Arial"/>
                <a:cs typeface="Arial"/>
              </a:rPr>
              <a:t>programming: A fault-tolerance approach to reliability of software operation</a:t>
            </a:r>
            <a:r>
              <a:rPr lang="en-US" sz="1100" dirty="0" smtClean="0">
                <a:latin typeface="Arial"/>
                <a:cs typeface="Arial"/>
              </a:rPr>
              <a:t>.</a:t>
            </a:r>
            <a:r>
              <a:rPr lang="en-US" sz="1100" dirty="0">
                <a:latin typeface="Arial"/>
                <a:cs typeface="Arial"/>
              </a:rPr>
              <a:t> Digest of Papers FTCS-8: Eighth Annual International Conference on Fault Tolerant Computing. 1978</a:t>
            </a:r>
            <a:r>
              <a:rPr lang="en-US" sz="1100" dirty="0" smtClean="0">
                <a:latin typeface="Arial"/>
                <a:cs typeface="Arial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100" dirty="0" smtClean="0">
                <a:latin typeface="Arial"/>
                <a:cs typeface="Arial"/>
              </a:rPr>
              <a:t>M. </a:t>
            </a:r>
            <a:r>
              <a:rPr lang="en-US" sz="1100" dirty="0" err="1" smtClean="0">
                <a:latin typeface="Arial"/>
                <a:cs typeface="Arial"/>
              </a:rPr>
              <a:t>Carvalho</a:t>
            </a:r>
            <a:r>
              <a:rPr lang="en-US" sz="1100" dirty="0" smtClean="0">
                <a:latin typeface="Arial"/>
                <a:cs typeface="Arial"/>
              </a:rPr>
              <a:t> and R. </a:t>
            </a:r>
            <a:r>
              <a:rPr lang="en-US" sz="1100" dirty="0">
                <a:latin typeface="Arial"/>
                <a:cs typeface="Arial"/>
              </a:rPr>
              <a:t>Ford. </a:t>
            </a:r>
            <a:r>
              <a:rPr lang="en-US" sz="1100" dirty="0" smtClean="0">
                <a:latin typeface="Arial"/>
                <a:cs typeface="Arial"/>
              </a:rPr>
              <a:t>Moving-target </a:t>
            </a:r>
            <a:r>
              <a:rPr lang="en-US" sz="1100" dirty="0">
                <a:latin typeface="Arial"/>
                <a:cs typeface="Arial"/>
              </a:rPr>
              <a:t>defenses for computer networks</a:t>
            </a:r>
            <a:r>
              <a:rPr lang="en-US" sz="1100" dirty="0" smtClean="0">
                <a:latin typeface="Arial"/>
                <a:cs typeface="Arial"/>
              </a:rPr>
              <a:t>.</a:t>
            </a:r>
            <a:r>
              <a:rPr lang="en-US" sz="1100" dirty="0">
                <a:latin typeface="Arial"/>
                <a:cs typeface="Arial"/>
              </a:rPr>
              <a:t> IEEE Security &amp; Privacy 12.2 (2014</a:t>
            </a:r>
            <a:r>
              <a:rPr lang="en-US" sz="1100" dirty="0" smtClean="0">
                <a:latin typeface="Arial"/>
                <a:cs typeface="Arial"/>
              </a:rPr>
              <a:t>).</a:t>
            </a:r>
            <a:endParaRPr lang="en-US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9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920" indent="-457200" algn="just"/>
            <a:r>
              <a:rPr lang="en-US" sz="2800" dirty="0" smtClean="0">
                <a:cs typeface="Times New Roman"/>
              </a:rPr>
              <a:t>Is </a:t>
            </a:r>
            <a:r>
              <a:rPr lang="en-US" sz="2800" dirty="0">
                <a:cs typeface="Times New Roman"/>
              </a:rPr>
              <a:t>it possible to construct a generic attack-resilient framework for distributed cloud systems with a combination of dynamic network configuration and continuous replacement of virtual machines? </a:t>
            </a:r>
            <a:endParaRPr lang="en-US" sz="2800" dirty="0"/>
          </a:p>
          <a:p>
            <a:pPr lvl="1" indent="0" algn="just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81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/>
              <a:t>Moving Target Defense (MTD)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897" y="2094862"/>
            <a:ext cx="3256305" cy="3059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- Data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 - Code 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 - Infrastructure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 - Communications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 - People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49423" y="2098651"/>
            <a:ext cx="3256305" cy="30556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- Moving Target Defense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   (MTD)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 - Proactive Restore/C2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 - Least Privilege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   Enforcement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 - Trust Zone Segmentation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 - Identity Attribution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 - Encryption 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 - Root Trust  </a:t>
            </a:r>
          </a:p>
        </p:txBody>
      </p:sp>
      <p:sp>
        <p:nvSpPr>
          <p:cNvPr id="10" name="Chevron 9"/>
          <p:cNvSpPr/>
          <p:nvPr/>
        </p:nvSpPr>
        <p:spPr>
          <a:xfrm>
            <a:off x="4121053" y="3069906"/>
            <a:ext cx="330231" cy="93958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10800000">
            <a:off x="4638276" y="3060185"/>
            <a:ext cx="330231" cy="93958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10800000">
            <a:off x="4939308" y="3063975"/>
            <a:ext cx="330231" cy="93958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814045" y="3073696"/>
            <a:ext cx="330231" cy="93958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49423" y="2157284"/>
            <a:ext cx="3088401" cy="785613"/>
          </a:xfrm>
          <a:prstGeom prst="ellipse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1" y="1622011"/>
            <a:ext cx="833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</a:t>
            </a:r>
            <a:r>
              <a:rPr lang="en-US" sz="2200" b="1" dirty="0">
                <a:latin typeface="Arial"/>
                <a:cs typeface="Arial"/>
              </a:rPr>
              <a:t>Attack Vectors                                   Resilient Approaches</a:t>
            </a:r>
          </a:p>
        </p:txBody>
      </p:sp>
    </p:spTree>
    <p:extLst>
      <p:ext uri="{BB962C8B-B14F-4D97-AF65-F5344CB8AC3E}">
        <p14:creationId xmlns:p14="http://schemas.microsoft.com/office/powerpoint/2010/main" val="122811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/>
              <a:t>Moving Target Defense (MTD)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Arial"/>
                <a:cs typeface="Arial"/>
              </a:rPr>
              <a:t>The proposed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Moving Target Defense (MTD)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solution introduces resiliency and adaptability to the system through live monitoring, which transforms systems to be able to adapt and self-heal when ongoing attacks are detected</a:t>
            </a:r>
          </a:p>
          <a:p>
            <a:pPr marL="457200" lvl="1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91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Adversaries have an asymmetric advantage</a:t>
            </a:r>
            <a:r>
              <a:rPr lang="en-US" sz="2800" dirty="0">
                <a:solidFill>
                  <a:srgbClr val="00467F"/>
                </a:solidFill>
              </a:rPr>
              <a:t>:</a:t>
            </a:r>
            <a:r>
              <a:rPr lang="en-US" sz="2800" b="1" dirty="0">
                <a:solidFill>
                  <a:srgbClr val="00467F"/>
                </a:solidFill>
              </a:rPr>
              <a:t> </a:t>
            </a:r>
            <a:r>
              <a:rPr lang="en-US" sz="2800" dirty="0"/>
              <a:t>They have the time to study a system, identify its vulnerabilities, and choose the time and place of attack to gain the maximum benefit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The idea of moving-target defense (MTD): </a:t>
            </a:r>
            <a:r>
              <a:rPr lang="en-US" sz="2800" dirty="0"/>
              <a:t>Imposing the same asymmetric disadvantage on attackers by making systems dynamic and therefore harder to explore and predict</a:t>
            </a:r>
            <a:endParaRPr lang="en-US" sz="2900" dirty="0">
              <a:cs typeface="Arial"/>
            </a:endParaRPr>
          </a:p>
          <a:p>
            <a:pPr algn="just"/>
            <a:endParaRPr lang="en-US" sz="2900" dirty="0"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 dirty="0"/>
              <a:t>Moving Target Defense (MTD)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4379" y="5361971"/>
            <a:ext cx="5490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Threat Avoidance Techniques!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857" y="1810274"/>
            <a:ext cx="3256305" cy="28668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Fault-Tolerance Systems</a:t>
            </a:r>
          </a:p>
          <a:p>
            <a:pPr lvl="0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Solution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Replication/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Redundancy: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Quorum, Chain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Gives fault </a:t>
            </a:r>
            <a:b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resiliency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 </a:t>
            </a:r>
            <a:b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attack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at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b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level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(common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7647" y="1821957"/>
            <a:ext cx="3256305" cy="28668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Fault-Tolerance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MTD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ASLR [9], </a:t>
            </a:r>
            <a:b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NVersion</a:t>
            </a:r>
            <a: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[10]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b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Hopping [11]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Limitation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not protect </a:t>
            </a:r>
            <a:b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entire host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92313" y="2781529"/>
            <a:ext cx="330231" cy="93958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85305" y="2785319"/>
            <a:ext cx="330231" cy="93958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2544" y="1496375"/>
            <a:ext cx="358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DIVERSIFICATION/RANDOMIZATION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095445" y="2778959"/>
            <a:ext cx="330231" cy="939583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/>
              <a:t>State of the Art and Limitations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329" y="1514180"/>
            <a:ext cx="3375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REPLICATION/REDUNDANCY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3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2080"/>
            <a:ext cx="8382000" cy="45243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2800" dirty="0">
                <a:cs typeface="Times New Roman"/>
              </a:rPr>
              <a:t>The traditional defensive security strategy for distributed systems is to prevent attackers from gaining control of the system using well established techniques: Replication/Redundancy, Encryption, etc.</a:t>
            </a:r>
          </a:p>
          <a:p>
            <a:pPr lvl="2" algn="just">
              <a:buFont typeface="Wingdings" charset="2"/>
              <a:buChar char="§"/>
            </a:pPr>
            <a:r>
              <a:rPr lang="en-US" sz="2600" b="1" dirty="0">
                <a:solidFill>
                  <a:schemeClr val="tx1"/>
                </a:solidFill>
                <a:cs typeface="Times New Roman"/>
              </a:rPr>
              <a:t>Limitation</a:t>
            </a:r>
            <a:r>
              <a:rPr lang="en-US" sz="2600" dirty="0">
                <a:solidFill>
                  <a:srgbClr val="00467F"/>
                </a:solidFill>
                <a:cs typeface="Times New Roman"/>
              </a:rPr>
              <a:t>:</a:t>
            </a:r>
            <a:r>
              <a:rPr lang="en-US" sz="2600" b="1" dirty="0">
                <a:cs typeface="Times New Roman"/>
              </a:rPr>
              <a:t> </a:t>
            </a:r>
            <a:r>
              <a:rPr lang="en-US" sz="2600" dirty="0">
                <a:cs typeface="Times New Roman"/>
              </a:rPr>
              <a:t>Given sufficient time and resources, existing defensive methods can be </a:t>
            </a:r>
            <a:r>
              <a:rPr lang="en-US" sz="2600" dirty="0" smtClean="0">
                <a:cs typeface="Times New Roman"/>
              </a:rPr>
              <a:t>defeated</a:t>
            </a:r>
          </a:p>
          <a:p>
            <a:pPr algn="just"/>
            <a:endParaRPr lang="en-US" sz="2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7337" y="255426"/>
            <a:ext cx="7720487" cy="838200"/>
          </a:xfrm>
        </p:spPr>
        <p:txBody>
          <a:bodyPr>
            <a:normAutofit/>
          </a:bodyPr>
          <a:lstStyle/>
          <a:p>
            <a:r>
              <a:rPr lang="en-US"/>
              <a:t>State of the Art and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1022</TotalTime>
  <Words>2056</Words>
  <Application>Microsoft Macintosh PowerPoint</Application>
  <PresentationFormat>On-screen Show (4:3)</PresentationFormat>
  <Paragraphs>301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DejaVu Sans</vt:lpstr>
      <vt:lpstr>Gill Sans MT</vt:lpstr>
      <vt:lpstr>Times New Roman</vt:lpstr>
      <vt:lpstr>Wingdings</vt:lpstr>
      <vt:lpstr>Arial</vt:lpstr>
      <vt:lpstr>Parcel</vt:lpstr>
      <vt:lpstr>An MTD-based Self-Adaptive Resilience Approach for Cloud Systems</vt:lpstr>
      <vt:lpstr>MOTIVATION</vt:lpstr>
      <vt:lpstr>MOTIVATION</vt:lpstr>
      <vt:lpstr>RESEARCH QUESTION</vt:lpstr>
      <vt:lpstr>Moving Target Defense (MTD)</vt:lpstr>
      <vt:lpstr>Moving Target Defense (MTD)</vt:lpstr>
      <vt:lpstr>Moving Target Defense (MTD)</vt:lpstr>
      <vt:lpstr>State of the Art and Limitations</vt:lpstr>
      <vt:lpstr>State of the Art and Limitations</vt:lpstr>
      <vt:lpstr>State of the Art and Limitations</vt:lpstr>
      <vt:lpstr>PROPOSED APPROACH</vt:lpstr>
      <vt:lpstr>OBJECTIVES OF THE MTD SOLUTION</vt:lpstr>
      <vt:lpstr>OBJECTIVES OF THE MTD SOLUTION</vt:lpstr>
      <vt:lpstr>BENEFITS OF THE PROPOSED SOLUTION</vt:lpstr>
      <vt:lpstr>BENEFITS OF THE PROPOSED SOLUTION</vt:lpstr>
      <vt:lpstr>APPROACH OVERVIEW</vt:lpstr>
      <vt:lpstr>MTD ARCHITECUTRE</vt:lpstr>
      <vt:lpstr>MTD ARCHITECUTRE</vt:lpstr>
      <vt:lpstr>APPROACH DETAILS</vt:lpstr>
      <vt:lpstr>APPROACH DETAILS</vt:lpstr>
      <vt:lpstr>VIRTUAL REINCARNATION</vt:lpstr>
      <vt:lpstr>Creation of REPLICAS</vt:lpstr>
      <vt:lpstr>Creation of REPLICAS</vt:lpstr>
      <vt:lpstr>Creation of REPLICAS</vt:lpstr>
      <vt:lpstr>Creation of REPLICAS</vt:lpstr>
      <vt:lpstr>VIRTUAL REINCARNATION</vt:lpstr>
      <vt:lpstr>PROACTIVE MONITORING</vt:lpstr>
      <vt:lpstr>SDN NETWORK DYNAMICS</vt:lpstr>
      <vt:lpstr>SDN NETWORK DYNAMICS</vt:lpstr>
      <vt:lpstr>SDN NETWORK DYNAMICS</vt:lpstr>
      <vt:lpstr>Measurements</vt:lpstr>
      <vt:lpstr>Measurements</vt:lpstr>
      <vt:lpstr>Measurements</vt:lpstr>
      <vt:lpstr>FUTURE WORK</vt:lpstr>
      <vt:lpstr>FUTURE WORK</vt:lpstr>
      <vt:lpstr>PRESENTATION AND PUBLICATIONS</vt:lpstr>
    </vt:vector>
  </TitlesOfParts>
  <Company>Monagrillo Company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Villarreal</dc:creator>
  <cp:lastModifiedBy>Miguel Villarreal Vasquez</cp:lastModifiedBy>
  <cp:revision>164</cp:revision>
  <dcterms:created xsi:type="dcterms:W3CDTF">2017-01-27T20:44:23Z</dcterms:created>
  <dcterms:modified xsi:type="dcterms:W3CDTF">2017-06-24T18:35:05Z</dcterms:modified>
</cp:coreProperties>
</file>