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7" r:id="rId3"/>
  </p:sldMasterIdLst>
  <p:notesMasterIdLst>
    <p:notesMasterId r:id="rId37"/>
  </p:notesMasterIdLst>
  <p:sldIdLst>
    <p:sldId id="256" r:id="rId4"/>
    <p:sldId id="257" r:id="rId5"/>
    <p:sldId id="258" r:id="rId6"/>
    <p:sldId id="259" r:id="rId7"/>
    <p:sldId id="322" r:id="rId8"/>
    <p:sldId id="305" r:id="rId9"/>
    <p:sldId id="349" r:id="rId10"/>
    <p:sldId id="262" r:id="rId11"/>
    <p:sldId id="342" r:id="rId12"/>
    <p:sldId id="346" r:id="rId13"/>
    <p:sldId id="31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47" r:id="rId23"/>
    <p:sldId id="317" r:id="rId24"/>
    <p:sldId id="308" r:id="rId25"/>
    <p:sldId id="319" r:id="rId26"/>
    <p:sldId id="320" r:id="rId27"/>
    <p:sldId id="291" r:id="rId28"/>
    <p:sldId id="336" r:id="rId29"/>
    <p:sldId id="337" r:id="rId30"/>
    <p:sldId id="338" r:id="rId31"/>
    <p:sldId id="339" r:id="rId32"/>
    <p:sldId id="340" r:id="rId33"/>
    <p:sldId id="348" r:id="rId34"/>
    <p:sldId id="343" r:id="rId35"/>
    <p:sldId id="34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5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150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151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2158DB6-D881-4664-B4E9-9E04D3BB0BAF}" type="slidenum">
              <a:rPr lang="en-US" sz="1400" spc="-1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CustomShape 1"/>
          <p:cNvSpPr/>
          <p:nvPr/>
        </p:nvSpPr>
        <p:spPr>
          <a:xfrm>
            <a:off x="3884760" y="8685360"/>
            <a:ext cx="2971080" cy="456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8E946293-DD4F-4F6A-B223-40D623655FD9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1</a:t>
            </a:fld>
            <a:endParaRPr/>
          </a:p>
        </p:txBody>
      </p:sp>
      <p:sp>
        <p:nvSpPr>
          <p:cNvPr id="49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57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8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26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40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64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8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18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66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52158DB6-D881-4664-B4E9-9E04D3BB0BAF}" type="slidenum">
              <a:rPr lang="en-US" sz="1400" spc="-1" smtClean="0">
                <a:latin typeface="Times New Roman"/>
              </a:r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7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5" name="Рисунок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Рисунок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2" name="Рисунок 71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3" name="Рисунок 72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5" name="Рисунок 14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6" name="Рисунок 14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14"/>
          <a:stretch/>
        </p:blipFill>
        <p:spPr>
          <a:xfrm>
            <a:off x="0" y="360"/>
            <a:ext cx="9142200" cy="68612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6"/>
          <p:cNvPicPr/>
          <p:nvPr/>
        </p:nvPicPr>
        <p:blipFill>
          <a:blip r:embed="rId14"/>
          <a:stretch/>
        </p:blipFill>
        <p:spPr>
          <a:xfrm>
            <a:off x="0" y="360"/>
            <a:ext cx="9142200" cy="686124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Рисунок 109"/>
          <p:cNvPicPr/>
          <p:nvPr/>
        </p:nvPicPr>
        <p:blipFill>
          <a:blip r:embed="rId14"/>
          <a:stretch/>
        </p:blipFill>
        <p:spPr>
          <a:xfrm>
            <a:off x="0" y="360"/>
            <a:ext cx="9142200" cy="6861240"/>
          </a:xfrm>
          <a:prstGeom prst="rect">
            <a:avLst/>
          </a:prstGeom>
          <a:ln>
            <a:noFill/>
          </a:ln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IUupq5V6zk&amp;feature=youtu.b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micropolwebses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gularexpressions.info/creditcard.html" TargetMode="External"/><Relationship Id="rId3" Type="http://schemas.openxmlformats.org/officeDocument/2006/relationships/hyperlink" Target="https://www.dropbox.com/s/30scw1srqsmyq6d/BhargavaTeam_DemoVideo_Spring16.wmv?dl=0" TargetMode="External"/><Relationship Id="rId7" Type="http://schemas.openxmlformats.org/officeDocument/2006/relationships/hyperlink" Target="http://www.w3.org/TR/webauth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s://www.w3.org/TR/WebCryptoAPI/" TargetMode="External"/><Relationship Id="rId5" Type="http://schemas.openxmlformats.org/officeDocument/2006/relationships/hyperlink" Target="http://docs.oasis-open.org/xacml/3.0/xacml-3.0-core-spec-os-en.html" TargetMode="External"/><Relationship Id="rId4" Type="http://schemas.openxmlformats.org/officeDocument/2006/relationships/hyperlink" Target="http://json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146880" y="277560"/>
            <a:ext cx="8943840" cy="131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IEEE Cloud 2017</a:t>
            </a:r>
            <a:endParaRPr dirty="0"/>
          </a:p>
        </p:txBody>
      </p:sp>
      <p:sp>
        <p:nvSpPr>
          <p:cNvPr id="153" name="CustomShape 2"/>
          <p:cNvSpPr/>
          <p:nvPr/>
        </p:nvSpPr>
        <p:spPr>
          <a:xfrm>
            <a:off x="146881" y="917804"/>
            <a:ext cx="8943840" cy="48744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dirty="0"/>
          </a:p>
          <a:p>
            <a:endParaRPr dirty="0"/>
          </a:p>
          <a:p>
            <a:endParaRPr dirty="0"/>
          </a:p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Privacy – Preserving Data Dissemination               in Untrusted Cloud </a:t>
            </a:r>
            <a:endParaRPr sz="3200" dirty="0"/>
          </a:p>
          <a:p>
            <a:pPr algn="ctr"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宋体"/>
            </a:endParaRPr>
          </a:p>
          <a:p>
            <a:pPr algn="ctr">
              <a:lnSpc>
                <a:spcPct val="130000"/>
              </a:lnSpc>
            </a:pPr>
            <a:r>
              <a:rPr lang="en-US" sz="22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Denis </a:t>
            </a:r>
            <a:r>
              <a:rPr lang="en-US" sz="22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Ulybyshev</a:t>
            </a:r>
            <a:r>
              <a:rPr lang="en-US" sz="22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,  Bharat Bhargava,  Donald Steiner,  Leon Li, Jason </a:t>
            </a:r>
            <a:r>
              <a:rPr lang="en-US" sz="22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Kobes</a:t>
            </a:r>
            <a:r>
              <a:rPr lang="en-US" sz="22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,  Harry </a:t>
            </a:r>
            <a:r>
              <a:rPr lang="en-US" sz="22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Halpin</a:t>
            </a:r>
            <a:r>
              <a:rPr lang="en-US" sz="22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,  Miguel Villarreal – Vasquez,            </a:t>
            </a:r>
            <a:r>
              <a:rPr lang="en-US" sz="22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Aala</a:t>
            </a:r>
            <a:r>
              <a:rPr lang="en-US" sz="22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 </a:t>
            </a:r>
            <a:r>
              <a:rPr lang="en-US" sz="22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Alsalem</a:t>
            </a:r>
            <a:r>
              <a:rPr lang="en-US" sz="22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,  Rohit </a:t>
            </a:r>
            <a:r>
              <a:rPr lang="en-US" sz="2200" b="1" i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Ranchal</a:t>
            </a:r>
            <a:r>
              <a:rPr lang="en-US" sz="2200" b="1" i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   </a:t>
            </a:r>
          </a:p>
          <a:p>
            <a:pPr lvl="1"/>
            <a:r>
              <a:rPr lang="en-US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                </a:t>
            </a:r>
          </a:p>
          <a:p>
            <a:pPr lvl="1">
              <a:lnSpc>
                <a:spcPct val="130000"/>
              </a:lnSpc>
            </a:pPr>
            <a:r>
              <a:rPr lang="en-US" sz="2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Computer Science, CERIAS, Purdue University</a:t>
            </a:r>
          </a:p>
          <a:p>
            <a:pPr lvl="1">
              <a:lnSpc>
                <a:spcPct val="130000"/>
              </a:lnSpc>
            </a:pPr>
            <a:r>
              <a:rPr lang="en-US" sz="21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Northrop </a:t>
            </a:r>
            <a:r>
              <a:rPr lang="en-US" sz="21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Grumman        </a:t>
            </a:r>
          </a:p>
          <a:p>
            <a:pPr lvl="1">
              <a:lnSpc>
                <a:spcPct val="130000"/>
              </a:lnSpc>
            </a:pPr>
            <a:r>
              <a:rPr lang="en-US" sz="21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MIT</a:t>
            </a:r>
          </a:p>
          <a:p>
            <a:pPr lvl="1">
              <a:lnSpc>
                <a:spcPct val="130000"/>
              </a:lnSpc>
            </a:pPr>
            <a:r>
              <a:rPr lang="en-US" sz="21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IBM      </a:t>
            </a:r>
          </a:p>
          <a:p>
            <a:pPr lvl="1">
              <a:lnSpc>
                <a:spcPct val="130000"/>
              </a:lnSpc>
            </a:pPr>
            <a:endParaRPr lang="en-US" sz="21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宋体"/>
            </a:endParaRPr>
          </a:p>
          <a:p>
            <a:pPr lvl="1">
              <a:lnSpc>
                <a:spcPct val="130000"/>
              </a:lnSpc>
            </a:pPr>
            <a:r>
              <a:rPr lang="en-US" sz="21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 </a:t>
            </a:r>
            <a:endParaRPr lang="en-US" sz="21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宋体"/>
            </a:endParaRPr>
          </a:p>
          <a:p>
            <a:pPr lvl="1"/>
            <a:endParaRPr lang="en-US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宋体"/>
            </a:endParaRPr>
          </a:p>
          <a:p>
            <a:pPr marL="342720" indent="-342000" algn="ctr">
              <a:lnSpc>
                <a:spcPct val="100000"/>
              </a:lnSpc>
            </a:pPr>
            <a:endParaRPr dirty="0"/>
          </a:p>
          <a:p>
            <a:pPr marL="342720" indent="-342000" algn="ctr">
              <a:lnSpc>
                <a:spcPct val="100000"/>
              </a:lnSpc>
            </a:pPr>
            <a:r>
              <a:rPr lang="en-US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2686758" y="3297378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2097" y="3291733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88582" y="3291732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07790" y="3284714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28714" y="3716773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42179" y="3722416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23963" y="3708561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51868" y="4165253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92753" y="4151398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4624" y="4860893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8978" y="5298084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978" y="5701563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977" y="6080057"/>
            <a:ext cx="316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4</a:t>
            </a:r>
          </a:p>
        </p:txBody>
      </p:sp>
      <p:sp>
        <p:nvSpPr>
          <p:cNvPr id="17" name="CustomShape 28"/>
          <p:cNvSpPr/>
          <p:nvPr/>
        </p:nvSpPr>
        <p:spPr>
          <a:xfrm>
            <a:off x="377239" y="5909297"/>
            <a:ext cx="8129880" cy="8760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Framework Architecture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10</a:t>
            </a:fld>
            <a:endParaRPr/>
          </a:p>
        </p:txBody>
      </p:sp>
      <p:pic>
        <p:nvPicPr>
          <p:cNvPr id="241" name="Рисунок 240"/>
          <p:cNvPicPr>
            <a:picLocks noChangeAspect="1"/>
          </p:cNvPicPr>
          <p:nvPr/>
        </p:nvPicPr>
        <p:blipFill rotWithShape="1">
          <a:blip r:embed="rId2"/>
          <a:srcRect l="2469" t="6727"/>
          <a:stretch/>
        </p:blipFill>
        <p:spPr>
          <a:xfrm>
            <a:off x="76928" y="1253067"/>
            <a:ext cx="8989424" cy="514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7920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-22577" y="277560"/>
            <a:ext cx="9460089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5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Attribute and Role–based Data Dissemination</a:t>
            </a:r>
            <a:endParaRPr lang="en-US" sz="3500"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11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2"/>
          <a:stretch/>
        </p:blipFill>
        <p:spPr>
          <a:xfrm>
            <a:off x="927720" y="1770366"/>
            <a:ext cx="712800" cy="916560"/>
          </a:xfrm>
          <a:prstGeom prst="rect">
            <a:avLst/>
          </a:prstGeom>
          <a:ln>
            <a:noFill/>
          </a:ln>
        </p:spPr>
      </p:pic>
      <p:sp>
        <p:nvSpPr>
          <p:cNvPr id="11" name="CustomShape 3"/>
          <p:cNvSpPr/>
          <p:nvPr/>
        </p:nvSpPr>
        <p:spPr>
          <a:xfrm>
            <a:off x="42120" y="2750829"/>
            <a:ext cx="2162520" cy="6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AUTHENTICATED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</a:t>
            </a:r>
            <a:endParaRPr/>
          </a:p>
        </p:txBody>
      </p:sp>
      <p:sp>
        <p:nvSpPr>
          <p:cNvPr id="12" name="CustomShape 4"/>
          <p:cNvSpPr/>
          <p:nvPr/>
        </p:nvSpPr>
        <p:spPr>
          <a:xfrm>
            <a:off x="2247840" y="2240349"/>
            <a:ext cx="3380400" cy="132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Browser’s Crypto Level: High</a:t>
            </a:r>
            <a:endParaRPr/>
          </a:p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Authentication Method: Fingerprint</a:t>
            </a:r>
            <a:endParaRPr/>
          </a:p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Client’s device:  Desktop</a:t>
            </a:r>
            <a:endParaRPr/>
          </a:p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network: Corporate Intranet</a:t>
            </a:r>
            <a:endParaRPr/>
          </a:p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Role: Doctor</a:t>
            </a:r>
            <a:endParaRPr/>
          </a:p>
        </p:txBody>
      </p:sp>
      <p:sp>
        <p:nvSpPr>
          <p:cNvPr id="14" name="CustomShape 5"/>
          <p:cNvSpPr/>
          <p:nvPr/>
        </p:nvSpPr>
        <p:spPr>
          <a:xfrm>
            <a:off x="5703840" y="1301829"/>
            <a:ext cx="2934000" cy="2346480"/>
          </a:xfrm>
          <a:prstGeom prst="roundRect">
            <a:avLst>
              <a:gd name="adj" fmla="val 16667"/>
            </a:avLst>
          </a:prstGeom>
          <a:solidFill>
            <a:srgbClr val="3ED1E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CustomShape 6"/>
          <p:cNvSpPr/>
          <p:nvPr/>
        </p:nvSpPr>
        <p:spPr>
          <a:xfrm>
            <a:off x="6415560" y="1675149"/>
            <a:ext cx="2032920" cy="173628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ACCESSIBLE TEXT</a:t>
            </a:r>
            <a:endParaRPr/>
          </a:p>
        </p:txBody>
      </p:sp>
      <p:sp>
        <p:nvSpPr>
          <p:cNvPr id="16" name="CustomShape 7"/>
          <p:cNvSpPr/>
          <p:nvPr/>
        </p:nvSpPr>
        <p:spPr>
          <a:xfrm>
            <a:off x="1734120" y="1980069"/>
            <a:ext cx="4663800" cy="36576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7" name="CustomShape 8"/>
          <p:cNvSpPr/>
          <p:nvPr/>
        </p:nvSpPr>
        <p:spPr>
          <a:xfrm>
            <a:off x="5872320" y="1301829"/>
            <a:ext cx="651960" cy="51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Email</a:t>
            </a:r>
            <a:endParaRPr/>
          </a:p>
        </p:txBody>
      </p:sp>
      <p:pic>
        <p:nvPicPr>
          <p:cNvPr id="18" name="Picture 6"/>
          <p:cNvPicPr/>
          <p:nvPr/>
        </p:nvPicPr>
        <p:blipFill>
          <a:blip r:embed="rId2"/>
          <a:stretch/>
        </p:blipFill>
        <p:spPr>
          <a:xfrm>
            <a:off x="944280" y="4657389"/>
            <a:ext cx="712800" cy="916560"/>
          </a:xfrm>
          <a:prstGeom prst="rect">
            <a:avLst/>
          </a:prstGeom>
          <a:ln>
            <a:noFill/>
          </a:ln>
        </p:spPr>
      </p:pic>
      <p:sp>
        <p:nvSpPr>
          <p:cNvPr id="19" name="CustomShape 9"/>
          <p:cNvSpPr/>
          <p:nvPr/>
        </p:nvSpPr>
        <p:spPr>
          <a:xfrm>
            <a:off x="57960" y="4091469"/>
            <a:ext cx="2162520" cy="6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AUTHENTICATED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</a:t>
            </a:r>
            <a:endParaRPr/>
          </a:p>
        </p:txBody>
      </p:sp>
      <p:sp>
        <p:nvSpPr>
          <p:cNvPr id="20" name="CustomShape 10"/>
          <p:cNvSpPr/>
          <p:nvPr/>
        </p:nvSpPr>
        <p:spPr>
          <a:xfrm>
            <a:off x="2193120" y="3959349"/>
            <a:ext cx="3380400" cy="106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Browser’s Crypto Level: Low</a:t>
            </a:r>
            <a:endParaRPr/>
          </a:p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Authentication Method: Password</a:t>
            </a:r>
            <a:endParaRPr/>
          </a:p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Client’s device:  Mobile</a:t>
            </a:r>
            <a:endParaRPr/>
          </a:p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network: Unknown</a:t>
            </a:r>
            <a:endParaRPr/>
          </a:p>
          <a:p>
            <a:pPr algn="just">
              <a:lnSpc>
                <a:spcPct val="100000"/>
              </a:lnSpc>
            </a:pPr>
            <a:r>
              <a:rPr lang="en-US" sz="16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Role: Insurance Agent</a:t>
            </a:r>
            <a:endParaRPr/>
          </a:p>
        </p:txBody>
      </p:sp>
      <p:sp>
        <p:nvSpPr>
          <p:cNvPr id="21" name="CustomShape 11"/>
          <p:cNvSpPr/>
          <p:nvPr/>
        </p:nvSpPr>
        <p:spPr>
          <a:xfrm>
            <a:off x="5708880" y="3958629"/>
            <a:ext cx="2934000" cy="2395440"/>
          </a:xfrm>
          <a:prstGeom prst="roundRect">
            <a:avLst>
              <a:gd name="adj" fmla="val 16667"/>
            </a:avLst>
          </a:prstGeom>
          <a:solidFill>
            <a:srgbClr val="3ED1E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" name="CustomShape 12"/>
          <p:cNvSpPr/>
          <p:nvPr/>
        </p:nvSpPr>
        <p:spPr>
          <a:xfrm>
            <a:off x="6406920" y="5026749"/>
            <a:ext cx="2041560" cy="54288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ACCESSIBLE TEXT</a:t>
            </a:r>
            <a:endParaRPr/>
          </a:p>
        </p:txBody>
      </p:sp>
      <p:sp>
        <p:nvSpPr>
          <p:cNvPr id="23" name="CustomShape 13"/>
          <p:cNvSpPr/>
          <p:nvPr/>
        </p:nvSpPr>
        <p:spPr>
          <a:xfrm>
            <a:off x="1739520" y="5142309"/>
            <a:ext cx="4663800" cy="36576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2">
              <a:lumMod val="20000"/>
              <a:lumOff val="8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4" name="CustomShape 14"/>
          <p:cNvSpPr/>
          <p:nvPr/>
        </p:nvSpPr>
        <p:spPr>
          <a:xfrm>
            <a:off x="6399720" y="4427709"/>
            <a:ext cx="2048760" cy="59472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INACCESSIBLE TEXT 1</a:t>
            </a:r>
            <a:endParaRPr/>
          </a:p>
        </p:txBody>
      </p:sp>
      <p:sp>
        <p:nvSpPr>
          <p:cNvPr id="25" name="CustomShape 15"/>
          <p:cNvSpPr/>
          <p:nvPr/>
        </p:nvSpPr>
        <p:spPr>
          <a:xfrm>
            <a:off x="6399720" y="5571429"/>
            <a:ext cx="2048760" cy="58392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INACCESSIBLE TEXT 2</a:t>
            </a:r>
            <a:endParaRPr/>
          </a:p>
        </p:txBody>
      </p:sp>
      <p:sp>
        <p:nvSpPr>
          <p:cNvPr id="26" name="CustomShape 16"/>
          <p:cNvSpPr/>
          <p:nvPr/>
        </p:nvSpPr>
        <p:spPr>
          <a:xfrm>
            <a:off x="5877720" y="3994269"/>
            <a:ext cx="651960" cy="51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Email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085109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AB Core Design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12</a:t>
            </a:fld>
            <a:endParaRPr/>
          </a:p>
        </p:txBody>
      </p:sp>
      <p:sp>
        <p:nvSpPr>
          <p:cNvPr id="6" name="CustomShape 3"/>
          <p:cNvSpPr/>
          <p:nvPr/>
        </p:nvSpPr>
        <p:spPr>
          <a:xfrm>
            <a:off x="186270" y="1123818"/>
            <a:ext cx="4205108" cy="348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Active Bundle (AB) parts: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[10], [11]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47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Sensitive data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: 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Encrypted data items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3447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Metadata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: describe AB and           its access control policies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Policies [14], [15] manage AB interaction with services and hosts</a:t>
            </a:r>
            <a:endParaRPr dirty="0"/>
          </a:p>
        </p:txBody>
      </p:sp>
      <p:sp>
        <p:nvSpPr>
          <p:cNvPr id="7" name="CustomShape 4"/>
          <p:cNvSpPr/>
          <p:nvPr/>
        </p:nvSpPr>
        <p:spPr>
          <a:xfrm>
            <a:off x="298800" y="5095431"/>
            <a:ext cx="8658360" cy="109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47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Policy Engine 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[18]</a:t>
            </a:r>
            <a:r>
              <a:rPr lang="en-US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: 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enforces policies specified in AB</a:t>
            </a:r>
            <a:endParaRPr dirty="0"/>
          </a:p>
          <a:p>
            <a:pPr marL="800280" lvl="1" indent="-341280">
              <a:lnSpc>
                <a:spcPct val="10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Provides tamper-resistance of AB [1]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8" name="Рисунок 7"/>
          <p:cNvPicPr/>
          <p:nvPr/>
        </p:nvPicPr>
        <p:blipFill>
          <a:blip r:embed="rId2"/>
          <a:stretch/>
        </p:blipFill>
        <p:spPr>
          <a:xfrm>
            <a:off x="3935846" y="1286177"/>
            <a:ext cx="5150221" cy="380925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67232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AB Example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13</a:t>
            </a:fld>
            <a:endParaRPr/>
          </a:p>
        </p:txBody>
      </p:sp>
      <p:sp>
        <p:nvSpPr>
          <p:cNvPr id="9" name="CustomShape 3"/>
          <p:cNvSpPr/>
          <p:nvPr/>
        </p:nvSpPr>
        <p:spPr>
          <a:xfrm>
            <a:off x="299160" y="1101240"/>
            <a:ext cx="8570160" cy="16758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Key-value pair stored in the Active Bundle: </a:t>
            </a:r>
            <a:endParaRPr dirty="0"/>
          </a:p>
          <a:p>
            <a:r>
              <a:rPr lang="en-US" sz="2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{ “</a:t>
            </a:r>
            <a:r>
              <a:rPr lang="en-US" sz="280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ab.patientID</a:t>
            </a:r>
            <a:r>
              <a:rPr lang="en-US" sz="2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” : “</a:t>
            </a:r>
            <a:r>
              <a:rPr lang="en-US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Enc</a:t>
            </a:r>
            <a:r>
              <a:rPr lang="en-US" sz="2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(0123456789)” }</a:t>
            </a:r>
            <a:endParaRPr dirty="0"/>
          </a:p>
          <a:p>
            <a:r>
              <a:rPr lang="en-US" sz="2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{ “ab.name”        : “</a:t>
            </a:r>
            <a:r>
              <a:rPr lang="en-US" sz="2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Enc</a:t>
            </a:r>
            <a:r>
              <a:rPr lang="en-US" sz="2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(‘Monica Latte’)” }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1800"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graphicFrame>
        <p:nvGraphicFramePr>
          <p:cNvPr id="10" name="Table 5"/>
          <p:cNvGraphicFramePr/>
          <p:nvPr/>
        </p:nvGraphicFramePr>
        <p:xfrm>
          <a:off x="2826000" y="2600640"/>
          <a:ext cx="5495040" cy="1463040"/>
        </p:xfrm>
        <a:graphic>
          <a:graphicData uri="http://schemas.openxmlformats.org/drawingml/2006/table">
            <a:tbl>
              <a:tblPr/>
              <a:tblGrid>
                <a:gridCol w="191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9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60">
                <a:tc gridSpan="2"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                                ALLOW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160"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Resource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patientID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160"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Subject's Role 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Doctor, Insurance, Researcher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520"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Action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Read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6"/>
          <p:cNvGraphicFramePr/>
          <p:nvPr/>
        </p:nvGraphicFramePr>
        <p:xfrm>
          <a:off x="2860560" y="4530600"/>
          <a:ext cx="5495040" cy="1463040"/>
        </p:xfrm>
        <a:graphic>
          <a:graphicData uri="http://schemas.openxmlformats.org/drawingml/2006/table">
            <a:tbl>
              <a:tblPr/>
              <a:tblGrid>
                <a:gridCol w="191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9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60">
                <a:tc gridSpan="2"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                                 ALLOW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160"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Resource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name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160"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Subject's Role 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Doctor, Insurance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520"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Action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trike="noStrike" spc="-1"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Read</a:t>
                      </a:r>
                      <a:endParaRPr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CustomShape 4"/>
          <p:cNvSpPr/>
          <p:nvPr/>
        </p:nvSpPr>
        <p:spPr>
          <a:xfrm>
            <a:off x="-390351" y="2777067"/>
            <a:ext cx="8204400" cy="109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9000" lvl="1"/>
            <a:r>
              <a:rPr lang="en-US" sz="2400" b="1" i="1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Policy Examples:</a:t>
            </a:r>
            <a:r>
              <a:rPr lang="en-US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54878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Generation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14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4"/>
          <p:cNvSpPr/>
          <p:nvPr/>
        </p:nvSpPr>
        <p:spPr>
          <a:xfrm>
            <a:off x="99360" y="4272507"/>
            <a:ext cx="9073800" cy="22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30040" indent="-227520">
              <a:lnSpc>
                <a:spcPct val="100000"/>
              </a:lnSpc>
              <a:buFont typeface="Symbol"/>
              <a:buChar char="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AB Template </a:t>
            </a: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[1]</a:t>
            </a: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 used to generate new ABs with data and policies (specified by data owner)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040" indent="-227520">
              <a:lnSpc>
                <a:spcPct val="100000"/>
              </a:lnSpc>
              <a:buFont typeface="Symbol"/>
              <a:buChar char="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AB Template includes implementation of invariant parts (monitor) and placeholders for customized parts (data and policies)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0040" indent="-227520">
              <a:lnSpc>
                <a:spcPct val="100000"/>
              </a:lnSpc>
              <a:buFont typeface="Symbol"/>
              <a:buChar char="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AB Template is executed to simulate interaction between AB and service requesting access to each data item of AB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">
              <a:lnSpc>
                <a:spcPct val="100000"/>
              </a:lnSpc>
            </a:pPr>
            <a:endParaRPr dirty="0"/>
          </a:p>
        </p:txBody>
      </p:sp>
      <p:sp>
        <p:nvSpPr>
          <p:cNvPr id="15" name="CustomShape 5"/>
          <p:cNvSpPr/>
          <p:nvPr/>
        </p:nvSpPr>
        <p:spPr>
          <a:xfrm>
            <a:off x="746640" y="2996667"/>
            <a:ext cx="3016440" cy="9997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Derivation Module 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(javax.crypto SecetKeyFactory)</a:t>
            </a:r>
            <a:endParaRPr/>
          </a:p>
        </p:txBody>
      </p:sp>
      <p:sp>
        <p:nvSpPr>
          <p:cNvPr id="16" name="CustomShape 6"/>
          <p:cNvSpPr/>
          <p:nvPr/>
        </p:nvSpPr>
        <p:spPr>
          <a:xfrm>
            <a:off x="3882240" y="2882907"/>
            <a:ext cx="586440" cy="45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endParaRPr/>
          </a:p>
        </p:txBody>
      </p:sp>
      <p:sp>
        <p:nvSpPr>
          <p:cNvPr id="17" name="CustomShape 7"/>
          <p:cNvSpPr/>
          <p:nvPr/>
        </p:nvSpPr>
        <p:spPr>
          <a:xfrm>
            <a:off x="4523040" y="2991627"/>
            <a:ext cx="1675800" cy="9997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ENC</a:t>
            </a: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(d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/>
          </a:p>
        </p:txBody>
      </p:sp>
      <p:sp>
        <p:nvSpPr>
          <p:cNvPr id="18" name="CustomShape 8"/>
          <p:cNvSpPr/>
          <p:nvPr/>
        </p:nvSpPr>
        <p:spPr>
          <a:xfrm>
            <a:off x="3763080" y="3297267"/>
            <a:ext cx="757800" cy="3650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9" name="CustomShape 9"/>
          <p:cNvSpPr/>
          <p:nvPr/>
        </p:nvSpPr>
        <p:spPr>
          <a:xfrm>
            <a:off x="1075680" y="1635507"/>
            <a:ext cx="460080" cy="133200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0" name="CustomShape 10"/>
          <p:cNvSpPr/>
          <p:nvPr/>
        </p:nvSpPr>
        <p:spPr>
          <a:xfrm>
            <a:off x="0" y="1089747"/>
            <a:ext cx="9141480" cy="136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Aggregation</a:t>
            </a: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{</a:t>
            </a: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}</a:t>
            </a: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en-US" sz="24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 </a:t>
            </a:r>
            <a:r>
              <a:rPr lang="en-US" sz="2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en-US" sz="2000" i="1" strike="noStrike" spc="-1">
                <a:solidFill>
                  <a:srgbClr val="003E6A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Generated AB modules execution info;               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i="1" strike="noStrike" spc="-1">
                <a:solidFill>
                  <a:srgbClr val="003E6A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                    - Digest(AB Modules), 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i="1" strike="noStrike" spc="-1">
                <a:solidFill>
                  <a:srgbClr val="003E6A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    	      - Resources: authentication code + CA certificate,                                                    		         authorization code, applicable policies + evaluation code</a:t>
            </a:r>
            <a:r>
              <a:rPr lang="en-US" sz="2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246669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Generation (Cont.)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15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3"/>
          <p:cNvSpPr/>
          <p:nvPr/>
        </p:nvSpPr>
        <p:spPr>
          <a:xfrm>
            <a:off x="527400" y="982800"/>
            <a:ext cx="8219880" cy="39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Info generated during the execution and digest (modules) and AB resources are collected into a single value</a:t>
            </a:r>
          </a:p>
          <a:p>
            <a:pPr marL="1800">
              <a:lnSpc>
                <a:spcPct val="100000"/>
              </a:lnSpc>
            </a:pPr>
            <a:endParaRPr lang="en-US" sz="2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Value for each data item is input into a Key Derivation module (such as </a:t>
            </a:r>
            <a:r>
              <a:rPr lang="en-US" sz="24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SecretKeyFactory</a:t>
            </a:r>
            <a:r>
              <a:rPr lang="en-US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, </a:t>
            </a:r>
            <a:r>
              <a:rPr lang="en-US" sz="24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PBEKeySpec</a:t>
            </a:r>
            <a:r>
              <a:rPr lang="en-US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, </a:t>
            </a:r>
            <a:r>
              <a:rPr lang="en-US" sz="24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SecretKeySpec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from </a:t>
            </a:r>
            <a:r>
              <a:rPr lang="en-US" sz="24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javax.crypto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library)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Key Derivation module outputs the specific key relevant to the data item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This key is used to encrypt the related data item </a:t>
            </a:r>
            <a:r>
              <a:rPr lang="en-US" sz="2400" strike="noStrike" spc="-1" dirty="0"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[1]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07917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Derivation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16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4"/>
          <p:cNvSpPr/>
          <p:nvPr/>
        </p:nvSpPr>
        <p:spPr>
          <a:xfrm>
            <a:off x="99360" y="4148952"/>
            <a:ext cx="9073800" cy="22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 marL="230040" indent="-227520">
              <a:lnSpc>
                <a:spcPct val="100000"/>
              </a:lnSpc>
              <a:buFont typeface="Symbol"/>
              <a:buChar char="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AB receives data item request from a service</a:t>
            </a:r>
            <a:endParaRPr sz="2200" dirty="0"/>
          </a:p>
          <a:p>
            <a:pPr marL="230040" indent="-227520">
              <a:lnSpc>
                <a:spcPct val="100000"/>
              </a:lnSpc>
              <a:buFont typeface="Symbol"/>
              <a:buChar char="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AB authenticates the service and authorizes its request (evaluates access control policies)   [1]</a:t>
            </a:r>
            <a:endParaRPr sz="2200" dirty="0"/>
          </a:p>
        </p:txBody>
      </p:sp>
      <p:sp>
        <p:nvSpPr>
          <p:cNvPr id="9" name="CustomShape 5"/>
          <p:cNvSpPr/>
          <p:nvPr/>
        </p:nvSpPr>
        <p:spPr>
          <a:xfrm>
            <a:off x="746640" y="3053112"/>
            <a:ext cx="3016440" cy="9997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Derivation Module 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(javax.crypto SecetKeyFactory)</a:t>
            </a:r>
            <a:endParaRPr/>
          </a:p>
        </p:txBody>
      </p:sp>
      <p:sp>
        <p:nvSpPr>
          <p:cNvPr id="10" name="CustomShape 6"/>
          <p:cNvSpPr/>
          <p:nvPr/>
        </p:nvSpPr>
        <p:spPr>
          <a:xfrm>
            <a:off x="3882240" y="2939352"/>
            <a:ext cx="586440" cy="45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endParaRPr/>
          </a:p>
        </p:txBody>
      </p:sp>
      <p:sp>
        <p:nvSpPr>
          <p:cNvPr id="11" name="CustomShape 7"/>
          <p:cNvSpPr/>
          <p:nvPr/>
        </p:nvSpPr>
        <p:spPr>
          <a:xfrm>
            <a:off x="4523040" y="3048072"/>
            <a:ext cx="2424960" cy="9997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DEC</a:t>
            </a: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(Enc[d</a:t>
            </a: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])</a:t>
            </a:r>
            <a:endParaRPr/>
          </a:p>
        </p:txBody>
      </p:sp>
      <p:sp>
        <p:nvSpPr>
          <p:cNvPr id="12" name="CustomShape 8"/>
          <p:cNvSpPr/>
          <p:nvPr/>
        </p:nvSpPr>
        <p:spPr>
          <a:xfrm>
            <a:off x="3763080" y="3353712"/>
            <a:ext cx="757800" cy="3650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4" name="CustomShape 9"/>
          <p:cNvSpPr/>
          <p:nvPr/>
        </p:nvSpPr>
        <p:spPr>
          <a:xfrm>
            <a:off x="1075680" y="1691952"/>
            <a:ext cx="460080" cy="133200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5" name="CustomShape 10"/>
          <p:cNvSpPr/>
          <p:nvPr/>
        </p:nvSpPr>
        <p:spPr>
          <a:xfrm>
            <a:off x="0" y="1146192"/>
            <a:ext cx="9141480" cy="136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Aggregation</a:t>
            </a: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{</a:t>
            </a: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</a:t>
            </a: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}</a:t>
            </a: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en-US" sz="24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 </a:t>
            </a:r>
            <a:r>
              <a:rPr lang="en-US" sz="2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en-US" sz="2000" i="1" strike="noStrike" spc="-1">
                <a:solidFill>
                  <a:srgbClr val="003E6A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Generated AB modules execution info;               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i="1" strike="noStrike" spc="-1">
                <a:solidFill>
                  <a:srgbClr val="003E6A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                    - Digest(AB Modules), 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i="1" strike="noStrike" spc="-1">
                <a:solidFill>
                  <a:srgbClr val="003E6A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    	       - Resources: authentication code + CA certificate,                                                    		         authorization code, applicable policies + evaluation code</a:t>
            </a:r>
            <a:r>
              <a:rPr lang="en-US" sz="20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/>
          </a:p>
        </p:txBody>
      </p:sp>
      <p:sp>
        <p:nvSpPr>
          <p:cNvPr id="16" name="CustomShape 11"/>
          <p:cNvSpPr/>
          <p:nvPr/>
        </p:nvSpPr>
        <p:spPr>
          <a:xfrm>
            <a:off x="639360" y="5741232"/>
            <a:ext cx="8417520" cy="57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mesNewRomanPSMT"/>
                <a:ea typeface="DejaVu Sans"/>
              </a:rPr>
              <a:t>1. "Cross-Domain Data Dissemination and Policy Enforcement", R. </a:t>
            </a:r>
            <a:r>
              <a:rPr lang="en-US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mesNewRomanPSMT"/>
                <a:ea typeface="DejaVu Sans"/>
              </a:rPr>
              <a:t>Ranchal</a:t>
            </a: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mesNewRomanPSMT"/>
                <a:ea typeface="DejaVu Sans"/>
              </a:rPr>
              <a:t>, PhD Thesis, Purdue University, Jun. 2015.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83110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Derivation (Cont.)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17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3"/>
          <p:cNvSpPr/>
          <p:nvPr/>
        </p:nvSpPr>
        <p:spPr>
          <a:xfrm>
            <a:off x="274320" y="1111116"/>
            <a:ext cx="8776800" cy="52463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Info generated during the AB modules execution in interaction with service, and digest (AB modules) and AB resources are aggregated into a single value for each data item [1]</a:t>
            </a:r>
            <a:endParaRPr dirty="0"/>
          </a:p>
          <a:p>
            <a:pPr marL="1080"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Value for each data item is input into the Key Derivation module </a:t>
            </a:r>
            <a:endParaRPr dirty="0"/>
          </a:p>
          <a:p>
            <a:pPr marL="1080"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Key Derivation module outputs specific key relevant to data item</a:t>
            </a:r>
            <a:endParaRPr dirty="0"/>
          </a:p>
          <a:p>
            <a:pPr marL="1080"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This key is used decrypt the requested data item</a:t>
            </a:r>
            <a:endParaRPr dirty="0"/>
          </a:p>
          <a:p>
            <a:pPr marL="1080"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  <a:endParaRPr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If any module fails (i.e. service is not authentic or the request is not authorized) or is tampered, the derived key is incorrect and the data is not decrypted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15104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Other Key Distribution Methods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18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222600" y="1065959"/>
            <a:ext cx="8639178" cy="36189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080">
              <a:lnSpc>
                <a:spcPct val="100000"/>
              </a:lnSpc>
            </a:pPr>
            <a:endParaRPr dirty="0"/>
          </a:p>
          <a:p>
            <a:pPr marL="4590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Centralized Key Management Service </a:t>
            </a:r>
            <a:endParaRPr sz="2800" dirty="0"/>
          </a:p>
          <a:p>
            <a:pPr marL="800280" lvl="1" indent="-341280" algn="just">
              <a:lnSpc>
                <a:spcPct val="15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TTP used for key storage and distribution</a:t>
            </a:r>
            <a:endParaRPr sz="2400" dirty="0"/>
          </a:p>
          <a:p>
            <a:pPr marL="800280" lvl="1" indent="-341280" algn="just">
              <a:lnSpc>
                <a:spcPct val="15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TTP is a single point of failure</a:t>
            </a:r>
            <a:endParaRPr sz="2400"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marL="4590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Key included inside AB </a:t>
            </a:r>
            <a:endParaRPr sz="2800" dirty="0"/>
          </a:p>
          <a:p>
            <a:pPr marL="800280" lvl="1" indent="-341280" algn="just">
              <a:lnSpc>
                <a:spcPct val="15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Prone to attacks!</a:t>
            </a:r>
            <a:endParaRPr sz="2400"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359335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Tamper Resistance of AB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19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3"/>
          <p:cNvSpPr/>
          <p:nvPr/>
        </p:nvSpPr>
        <p:spPr>
          <a:xfrm>
            <a:off x="70200" y="1151538"/>
            <a:ext cx="9103320" cy="139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30040" indent="-227520">
              <a:lnSpc>
                <a:spcPct val="120000"/>
              </a:lnSpc>
              <a:buFont typeface="Symbol"/>
              <a:buChar char="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Key is not stored inside AB  [2]</a:t>
            </a:r>
            <a:endParaRPr sz="2200" dirty="0"/>
          </a:p>
          <a:p>
            <a:pPr marL="230040" indent="-227520">
              <a:lnSpc>
                <a:spcPct val="120000"/>
              </a:lnSpc>
              <a:buFont typeface="Symbol"/>
              <a:buChar char="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Separate symmetric key is used for each separate data value</a:t>
            </a:r>
            <a:endParaRPr sz="2200" dirty="0"/>
          </a:p>
          <a:p>
            <a:pPr marL="230040" indent="-227520">
              <a:lnSpc>
                <a:spcPct val="120000"/>
              </a:lnSpc>
              <a:buFont typeface="Symbol"/>
              <a:buChar char="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Helvetica Neue"/>
              </a:rPr>
              <a:t>Ensure protection against tampering attacks </a:t>
            </a:r>
            <a:endParaRPr sz="2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61200" y="2706717"/>
            <a:ext cx="8848080" cy="3771360"/>
            <a:chOff x="61200" y="2582538"/>
            <a:chExt cx="8848080" cy="3771360"/>
          </a:xfrm>
        </p:grpSpPr>
        <p:sp>
          <p:nvSpPr>
            <p:cNvPr id="10" name="CustomShape 4"/>
            <p:cNvSpPr/>
            <p:nvPr/>
          </p:nvSpPr>
          <p:spPr>
            <a:xfrm>
              <a:off x="70200" y="2585058"/>
              <a:ext cx="2627280" cy="14295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2400" strike="noStrike" spc="-1" dirty="0">
                  <a:solidFill>
                    <a:srgbClr val="00206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Aggregation</a:t>
              </a:r>
              <a:r>
                <a:rPr lang="en-US" sz="240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{</a:t>
              </a:r>
              <a:r>
                <a:rPr lang="en-US" sz="180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d</a:t>
              </a:r>
              <a:r>
                <a:rPr lang="en-US" sz="120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r>
                <a:rPr lang="en-US" sz="240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}</a:t>
              </a:r>
              <a:r>
                <a:rPr lang="en-US" sz="160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  </a:t>
              </a:r>
              <a:endParaRPr dirty="0"/>
            </a:p>
            <a:p>
              <a:pPr>
                <a:lnSpc>
                  <a:spcPct val="100000"/>
                </a:lnSpc>
              </a:pPr>
              <a:r>
                <a:rPr lang="en-US" sz="2400" i="1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(</a:t>
              </a:r>
              <a:r>
                <a:rPr lang="en-US" sz="2400" i="1" strike="noStrike" spc="-1" dirty="0">
                  <a:solidFill>
                    <a:srgbClr val="327505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E</a:t>
              </a:r>
              <a:r>
                <a:rPr lang="en-US" sz="2000" i="1" strike="noStrike" spc="-1" dirty="0">
                  <a:solidFill>
                    <a:srgbClr val="327505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xecution info;</a:t>
              </a:r>
              <a:endParaRPr dirty="0"/>
            </a:p>
            <a:p>
              <a:pPr>
                <a:lnSpc>
                  <a:spcPct val="100000"/>
                </a:lnSpc>
              </a:pPr>
              <a:r>
                <a:rPr lang="en-US" sz="2000" i="1" strike="noStrike" spc="-1" dirty="0">
                  <a:solidFill>
                    <a:srgbClr val="327505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Digest(AB Modules);</a:t>
              </a:r>
              <a:endParaRPr dirty="0"/>
            </a:p>
            <a:p>
              <a:pPr>
                <a:lnSpc>
                  <a:spcPct val="100000"/>
                </a:lnSpc>
              </a:pPr>
              <a:r>
                <a:rPr lang="en-US" sz="2000" i="1" strike="noStrike" spc="-1" dirty="0">
                  <a:solidFill>
                    <a:srgbClr val="327505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Resources</a:t>
              </a:r>
              <a:r>
                <a:rPr lang="en-US" sz="2000" i="1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)</a:t>
              </a:r>
              <a:endParaRPr dirty="0"/>
            </a:p>
          </p:txBody>
        </p:sp>
        <p:sp>
          <p:nvSpPr>
            <p:cNvPr id="11" name="CustomShape 5"/>
            <p:cNvSpPr/>
            <p:nvPr/>
          </p:nvSpPr>
          <p:spPr>
            <a:xfrm>
              <a:off x="61200" y="4497738"/>
              <a:ext cx="2627280" cy="1856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2400" strike="noStrike" spc="-1">
                  <a:solidFill>
                    <a:srgbClr val="00206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Aggregation</a:t>
              </a:r>
              <a:r>
                <a:rPr lang="en-US" sz="24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{</a:t>
              </a:r>
              <a:r>
                <a:rPr lang="en-US" sz="18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d</a:t>
              </a:r>
              <a:r>
                <a:rPr lang="en-US" sz="12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r>
                <a:rPr lang="en-US" sz="24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} ( </a:t>
              </a:r>
              <a:r>
                <a:rPr lang="en-US" sz="2400" b="1" i="1" strike="noStrike" spc="-1">
                  <a:solidFill>
                    <a:srgbClr val="B9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Tampered (</a:t>
              </a:r>
              <a:endParaRPr/>
            </a:p>
            <a:p>
              <a:pPr>
                <a:lnSpc>
                  <a:spcPct val="100000"/>
                </a:lnSpc>
              </a:pPr>
              <a:r>
                <a:rPr lang="en-US" sz="2400" i="1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E</a:t>
              </a:r>
              <a:r>
                <a:rPr lang="en-US" sz="2000" i="1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xecution info;</a:t>
              </a:r>
              <a:endParaRPr/>
            </a:p>
            <a:p>
              <a:pPr>
                <a:lnSpc>
                  <a:spcPct val="100000"/>
                </a:lnSpc>
              </a:pPr>
              <a:r>
                <a:rPr lang="en-US" sz="2000" i="1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Digest(AB Modules);</a:t>
              </a:r>
              <a:endParaRPr/>
            </a:p>
            <a:p>
              <a:pPr>
                <a:lnSpc>
                  <a:spcPct val="100000"/>
                </a:lnSpc>
              </a:pPr>
              <a:r>
                <a:rPr lang="en-US" sz="2000" i="1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Resources</a:t>
              </a:r>
              <a:r>
                <a:rPr lang="en-US" sz="2400" b="1" i="1" strike="noStrike" spc="-1">
                  <a:solidFill>
                    <a:srgbClr val="C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)</a:t>
              </a:r>
              <a:r>
                <a:rPr lang="en-US" sz="2000" i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 </a:t>
              </a:r>
              <a:r>
                <a:rPr lang="en-US" sz="24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)</a:t>
              </a:r>
              <a:endParaRPr/>
            </a:p>
          </p:txBody>
        </p:sp>
        <p:sp>
          <p:nvSpPr>
            <p:cNvPr id="12" name="CustomShape 6"/>
            <p:cNvSpPr/>
            <p:nvPr/>
          </p:nvSpPr>
          <p:spPr>
            <a:xfrm>
              <a:off x="3629520" y="2705298"/>
              <a:ext cx="1541520" cy="99972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Key Derivation </a:t>
              </a:r>
              <a:endParaRPr/>
            </a:p>
            <a:p>
              <a:pPr algn="ctr">
                <a:lnSpc>
                  <a:spcPct val="100000"/>
                </a:lnSpc>
              </a:pPr>
              <a:r>
                <a:rPr lang="en-US" sz="20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Module</a:t>
              </a:r>
              <a:endParaRPr/>
            </a:p>
          </p:txBody>
        </p:sp>
        <p:sp>
          <p:nvSpPr>
            <p:cNvPr id="14" name="CustomShape 7"/>
            <p:cNvSpPr/>
            <p:nvPr/>
          </p:nvSpPr>
          <p:spPr>
            <a:xfrm>
              <a:off x="5295960" y="2591538"/>
              <a:ext cx="586440" cy="4539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24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K</a:t>
              </a:r>
              <a:r>
                <a:rPr lang="en-US" sz="16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endParaRPr/>
            </a:p>
          </p:txBody>
        </p:sp>
        <p:sp>
          <p:nvSpPr>
            <p:cNvPr id="15" name="CustomShape 8"/>
            <p:cNvSpPr/>
            <p:nvPr/>
          </p:nvSpPr>
          <p:spPr>
            <a:xfrm>
              <a:off x="5936760" y="2700258"/>
              <a:ext cx="1675800" cy="999720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/>
            <a:lstStyle/>
            <a:p>
              <a:pPr algn="ctr">
                <a:lnSpc>
                  <a:spcPct val="100000"/>
                </a:lnSpc>
              </a:pPr>
              <a:r>
                <a:rPr lang="en-US" sz="24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DEC</a:t>
              </a:r>
              <a:r>
                <a:rPr lang="en-US" sz="18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k</a:t>
              </a:r>
              <a:r>
                <a:rPr lang="en-US" sz="14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r>
                <a:rPr lang="en-US" sz="24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 (d</a:t>
              </a:r>
              <a:r>
                <a:rPr lang="en-US" sz="16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r>
                <a:rPr lang="en-US" sz="24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)</a:t>
              </a:r>
              <a:endParaRPr/>
            </a:p>
          </p:txBody>
        </p:sp>
        <p:sp>
          <p:nvSpPr>
            <p:cNvPr id="16" name="CustomShape 9"/>
            <p:cNvSpPr/>
            <p:nvPr/>
          </p:nvSpPr>
          <p:spPr>
            <a:xfrm>
              <a:off x="5176440" y="3005898"/>
              <a:ext cx="757800" cy="3650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</p:sp>
        <p:sp>
          <p:nvSpPr>
            <p:cNvPr id="17" name="CustomShape 10"/>
            <p:cNvSpPr/>
            <p:nvPr/>
          </p:nvSpPr>
          <p:spPr>
            <a:xfrm>
              <a:off x="2543760" y="3017418"/>
              <a:ext cx="1083600" cy="3650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</p:sp>
        <p:sp>
          <p:nvSpPr>
            <p:cNvPr id="18" name="CustomShape 11"/>
            <p:cNvSpPr/>
            <p:nvPr/>
          </p:nvSpPr>
          <p:spPr>
            <a:xfrm>
              <a:off x="7620120" y="3007698"/>
              <a:ext cx="1267560" cy="3650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</p:sp>
        <p:sp>
          <p:nvSpPr>
            <p:cNvPr id="19" name="CustomShape 12"/>
            <p:cNvSpPr/>
            <p:nvPr/>
          </p:nvSpPr>
          <p:spPr>
            <a:xfrm>
              <a:off x="7981920" y="2582538"/>
              <a:ext cx="586440" cy="4539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24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d</a:t>
              </a:r>
              <a:r>
                <a:rPr lang="en-US" sz="1600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endParaRPr/>
            </a:p>
          </p:txBody>
        </p:sp>
        <p:pic>
          <p:nvPicPr>
            <p:cNvPr id="20" name="Picture 2"/>
            <p:cNvPicPr/>
            <p:nvPr/>
          </p:nvPicPr>
          <p:blipFill>
            <a:blip r:embed="rId2"/>
            <a:stretch/>
          </p:blipFill>
          <p:spPr>
            <a:xfrm>
              <a:off x="2655360" y="4274178"/>
              <a:ext cx="694800" cy="6948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1" name="CustomShape 13"/>
            <p:cNvSpPr/>
            <p:nvPr/>
          </p:nvSpPr>
          <p:spPr>
            <a:xfrm>
              <a:off x="3609720" y="4751178"/>
              <a:ext cx="1541520" cy="99972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Key Derivation </a:t>
              </a:r>
              <a:endParaRPr/>
            </a:p>
            <a:p>
              <a:pPr algn="ctr">
                <a:lnSpc>
                  <a:spcPct val="100000"/>
                </a:lnSpc>
              </a:pPr>
              <a:r>
                <a:rPr lang="en-US" sz="20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Module</a:t>
              </a:r>
              <a:endParaRPr/>
            </a:p>
          </p:txBody>
        </p:sp>
        <p:sp>
          <p:nvSpPr>
            <p:cNvPr id="22" name="CustomShape 14"/>
            <p:cNvSpPr/>
            <p:nvPr/>
          </p:nvSpPr>
          <p:spPr>
            <a:xfrm>
              <a:off x="5233320" y="4637058"/>
              <a:ext cx="586440" cy="4539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2400" b="1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K’</a:t>
              </a:r>
              <a:r>
                <a:rPr lang="en-US" sz="1600" b="1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endParaRPr/>
            </a:p>
          </p:txBody>
        </p:sp>
        <p:sp>
          <p:nvSpPr>
            <p:cNvPr id="23" name="CustomShape 15"/>
            <p:cNvSpPr/>
            <p:nvPr/>
          </p:nvSpPr>
          <p:spPr>
            <a:xfrm>
              <a:off x="5916960" y="4745778"/>
              <a:ext cx="1695240" cy="999720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/>
            <a:lstStyle/>
            <a:p>
              <a:pPr algn="ctr">
                <a:lnSpc>
                  <a:spcPct val="100000"/>
                </a:lnSpc>
              </a:pPr>
              <a:r>
                <a:rPr lang="en-US" sz="24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DEC</a:t>
              </a:r>
              <a:r>
                <a:rPr lang="en-US" sz="18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k’</a:t>
              </a:r>
              <a:r>
                <a:rPr lang="en-US" sz="14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r>
                <a:rPr lang="en-US" sz="24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 (d</a:t>
              </a:r>
              <a:r>
                <a:rPr lang="en-US" sz="16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r>
                <a:rPr lang="en-US" sz="2400" b="1" strike="noStrike" spc="-1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)</a:t>
              </a:r>
              <a:endParaRPr/>
            </a:p>
          </p:txBody>
        </p:sp>
        <p:sp>
          <p:nvSpPr>
            <p:cNvPr id="24" name="CustomShape 16"/>
            <p:cNvSpPr/>
            <p:nvPr/>
          </p:nvSpPr>
          <p:spPr>
            <a:xfrm>
              <a:off x="5156640" y="5051778"/>
              <a:ext cx="757800" cy="3650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</p:sp>
        <p:sp>
          <p:nvSpPr>
            <p:cNvPr id="25" name="CustomShape 17"/>
            <p:cNvSpPr/>
            <p:nvPr/>
          </p:nvSpPr>
          <p:spPr>
            <a:xfrm>
              <a:off x="2523960" y="5063298"/>
              <a:ext cx="1083600" cy="3650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</p:sp>
        <p:sp>
          <p:nvSpPr>
            <p:cNvPr id="26" name="CustomShape 18"/>
            <p:cNvSpPr/>
            <p:nvPr/>
          </p:nvSpPr>
          <p:spPr>
            <a:xfrm>
              <a:off x="7621920" y="5053578"/>
              <a:ext cx="1287360" cy="36504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</p:sp>
        <p:sp>
          <p:nvSpPr>
            <p:cNvPr id="27" name="CustomShape 19"/>
            <p:cNvSpPr/>
            <p:nvPr/>
          </p:nvSpPr>
          <p:spPr>
            <a:xfrm>
              <a:off x="7646760" y="4628058"/>
              <a:ext cx="1240920" cy="4539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/>
            <a:lstStyle/>
            <a:p>
              <a:pPr>
                <a:lnSpc>
                  <a:spcPct val="100000"/>
                </a:lnSpc>
              </a:pPr>
              <a:r>
                <a:rPr lang="en-US" sz="2000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wrong</a:t>
              </a:r>
              <a:r>
                <a:rPr lang="en-US" sz="2400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 d</a:t>
              </a:r>
              <a:r>
                <a:rPr lang="en-US" sz="1600" strike="noStrike" spc="-1">
                  <a:solidFill>
                    <a:srgbClr val="FF0000"/>
                  </a:solidFill>
                  <a:uFill>
                    <a:solidFill>
                      <a:srgbClr val="FFFFFF"/>
                    </a:solidFill>
                  </a:uFill>
                  <a:latin typeface="Arial"/>
                  <a:ea typeface="DejaVu Sans"/>
                </a:rPr>
                <a:t>i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844821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Outline</a:t>
            </a:r>
            <a:endParaRPr dirty="0"/>
          </a:p>
        </p:txBody>
      </p:sp>
      <p:sp>
        <p:nvSpPr>
          <p:cNvPr id="156" name="CustomShape 3"/>
          <p:cNvSpPr/>
          <p:nvPr/>
        </p:nvSpPr>
        <p:spPr>
          <a:xfrm>
            <a:off x="6553080" y="640080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A97EC211-86CF-4B29-8BBB-D4D3A3E8AC5B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</a:t>
            </a:fld>
            <a:endParaRPr/>
          </a:p>
        </p:txBody>
      </p:sp>
      <p:sp>
        <p:nvSpPr>
          <p:cNvPr id="157" name="CustomShape 4"/>
          <p:cNvSpPr/>
          <p:nvPr/>
        </p:nvSpPr>
        <p:spPr>
          <a:xfrm>
            <a:off x="228600" y="1057225"/>
            <a:ext cx="8766360" cy="34316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Problem Statement</a:t>
            </a:r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Related Work </a:t>
            </a:r>
            <a:endParaRPr sz="2400" dirty="0"/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Core Design</a:t>
            </a:r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Thesis contributions</a:t>
            </a:r>
            <a:endParaRPr sz="2400" dirty="0"/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Demonstrations and Experiments</a:t>
            </a:r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Future </a:t>
            </a: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Work</a:t>
            </a:r>
            <a:endParaRPr sz="2400" dirty="0"/>
          </a:p>
        </p:txBody>
      </p:sp>
      <p:sp>
        <p:nvSpPr>
          <p:cNvPr id="6" name="CustomShape 28"/>
          <p:cNvSpPr/>
          <p:nvPr/>
        </p:nvSpPr>
        <p:spPr>
          <a:xfrm>
            <a:off x="6919" y="4884162"/>
            <a:ext cx="9123225" cy="15582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work was funded by the Northrop Grumman Cybersecurity Research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Consortium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Paper approved for public release by Northrop Grumman, Case #17-0995. The prototype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implemented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collaboration with Northrop Grumman and W3C / MIT and presented internally to Northrop Grumman in April, 2016. We are thankful to Prof.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Leszek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Lilien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Prof.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Weichao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Wang for their collaboration and valuable feedback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/>
          </a:p>
          <a:p>
            <a:pPr>
              <a:lnSpc>
                <a:spcPct val="100000"/>
              </a:lnSpc>
            </a:pP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stomShape 28"/>
          <p:cNvSpPr/>
          <p:nvPr/>
        </p:nvSpPr>
        <p:spPr>
          <a:xfrm>
            <a:off x="6919" y="4538027"/>
            <a:ext cx="81298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/>
              <a:t>ACKNOWLEDGMENT</a:t>
            </a:r>
            <a:endParaRPr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AB Use Cases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20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81360" y="1171419"/>
            <a:ext cx="9062640" cy="250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Hospital Information System </a:t>
            </a:r>
            <a:r>
              <a:rPr lang="en-US" sz="2400" b="1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</a:t>
            </a:r>
            <a:r>
              <a:rPr lang="en-US" sz="24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collection of EHRs)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2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Doctor, Researcher and Insurance are authorized for different parts of patient's EHR  [5]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2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Database of EHRs is hosted by untrusted cloud provider</a:t>
            </a:r>
            <a:endParaRPr lang="en-US" sz="2200" u="sng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459000" lvl="1"/>
            <a:endParaRPr sz="900" dirty="0"/>
          </a:p>
          <a:p>
            <a:pPr marL="3447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Secure Email 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2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Email is AB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2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Entire email </a:t>
            </a:r>
            <a:r>
              <a:rPr lang="en-US" sz="22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can be sent to the whole mailing list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2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</a:t>
            </a: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ecipients are authorized for different fragments of email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is guaranteed for the sender that each recipient will only see those email fragments it is authorized for</a:t>
            </a:r>
          </a:p>
          <a:p>
            <a:pPr marL="801900" lvl="1" indent="-342900">
              <a:buFont typeface="Arial" panose="020B0604020202020204" pitchFamily="34" charset="0"/>
              <a:buChar char="•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 need </a:t>
            </a: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 </a:t>
            </a: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multiple mailing lists for different authorization levels</a:t>
            </a:r>
          </a:p>
          <a:p>
            <a:pPr marL="459000" lvl="1"/>
            <a:endParaRPr sz="900" dirty="0"/>
          </a:p>
          <a:p>
            <a:pPr marL="28611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 Online shopping</a:t>
            </a:r>
            <a:r>
              <a:rPr lang="en-US" dirty="0"/>
              <a:t> </a:t>
            </a:r>
          </a:p>
          <a:p>
            <a:pPr marL="743310" lvl="1" indent="-285750">
              <a:buFont typeface="Arial" panose="020B0604020202020204" pitchFamily="34" charset="0"/>
              <a:buChar char="•"/>
            </a:pPr>
            <a:r>
              <a:rPr lang="en-US" sz="22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Decentralized data accesses: data can travel across the services</a:t>
            </a:r>
          </a:p>
          <a:p>
            <a:pPr marL="74331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60">
              <a:lnSpc>
                <a:spcPct val="100000"/>
              </a:lnSpc>
            </a:pPr>
            <a:endParaRPr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1360" y="6071886"/>
            <a:ext cx="861732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i="1" dirty="0"/>
              <a:t>C. Qu, D. </a:t>
            </a:r>
            <a:r>
              <a:rPr lang="en-US" sz="1500" i="1" dirty="0" err="1"/>
              <a:t>Ulybyshev</a:t>
            </a:r>
            <a:r>
              <a:rPr lang="en-US" sz="1500" i="1" dirty="0"/>
              <a:t>, B. Bhargava, R. Rohit, and L. </a:t>
            </a:r>
            <a:r>
              <a:rPr lang="en-US" sz="1500" i="1" dirty="0" err="1"/>
              <a:t>Lilien</a:t>
            </a:r>
            <a:r>
              <a:rPr lang="en-US" sz="1500" i="1" dirty="0"/>
              <a:t>. "Secure Dissemination of Video Data in Vehicle-to-Vehicle Systems.” 6th Intl. Workshop on Dependable Network Computing and Mobile Systems (DNCMS2015), Sep. 2015</a:t>
            </a:r>
          </a:p>
        </p:txBody>
      </p:sp>
    </p:spTree>
    <p:extLst>
      <p:ext uri="{BB962C8B-B14F-4D97-AF65-F5344CB8AC3E}">
        <p14:creationId xmlns:p14="http://schemas.microsoft.com/office/powerpoint/2010/main" val="28997472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AB Use Cases: Online Shopping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21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" name="Picture 3" descr="Screen Shot 2015-04-06 at 5.07.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7" y="1209952"/>
            <a:ext cx="8914765" cy="519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092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228600" y="73080"/>
            <a:ext cx="8458200" cy="83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NGC TechFest’16 Demo: Electronic Health Record Dissemination in Cloud</a:t>
            </a:r>
            <a:endParaRPr sz="3200" dirty="0"/>
          </a:p>
        </p:txBody>
      </p:sp>
      <p:sp>
        <p:nvSpPr>
          <p:cNvPr id="332" name="CustomShape 4"/>
          <p:cNvSpPr/>
          <p:nvPr/>
        </p:nvSpPr>
        <p:spPr>
          <a:xfrm>
            <a:off x="322200" y="1270080"/>
            <a:ext cx="6084360" cy="568080"/>
          </a:xfrm>
          <a:prstGeom prst="rect">
            <a:avLst/>
          </a:prstGeom>
          <a:gradFill>
            <a:gsLst>
              <a:gs pos="0">
                <a:schemeClr val="bg1"/>
              </a:gs>
              <a:gs pos="47000">
                <a:schemeClr val="accent1">
                  <a:lumMod val="40000"/>
                  <a:lumOff val="60000"/>
                  <a:alpha val="96000"/>
                </a:schemeClr>
              </a:gs>
            </a:gsLst>
            <a:lin ang="10800000"/>
          </a:gra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Active Bundle: Contact, Medical and Billing Information</a:t>
            </a:r>
            <a:endParaRPr/>
          </a:p>
        </p:txBody>
      </p:sp>
      <p:sp>
        <p:nvSpPr>
          <p:cNvPr id="333" name="CustomShape 5"/>
          <p:cNvSpPr/>
          <p:nvPr/>
        </p:nvSpPr>
        <p:spPr>
          <a:xfrm>
            <a:off x="313560" y="2454480"/>
            <a:ext cx="1932120" cy="1041840"/>
          </a:xfrm>
          <a:prstGeom prst="rect">
            <a:avLst/>
          </a:prstGeom>
          <a:gradFill>
            <a:gsLst>
              <a:gs pos="30000">
                <a:schemeClr val="bg1"/>
              </a:gs>
              <a:gs pos="86000">
                <a:schemeClr val="accent1">
                  <a:lumMod val="40000"/>
                  <a:lumOff val="60000"/>
                  <a:alpha val="96000"/>
                </a:schemeClr>
              </a:gs>
            </a:gsLst>
            <a:lin ang="0"/>
          </a:gra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lang="en-US" sz="1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Researcher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</a:t>
            </a:r>
            <a:r>
              <a:rPr lang="en-US" sz="1400" strike="noStrike" spc="-1" dirty="0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E(Contact Info)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Medical Info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Billing Info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34" name="CustomShape 6"/>
          <p:cNvSpPr/>
          <p:nvPr/>
        </p:nvSpPr>
        <p:spPr>
          <a:xfrm flipH="1">
            <a:off x="1279080" y="1829160"/>
            <a:ext cx="8280" cy="624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0000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35" name="CustomShape 7"/>
          <p:cNvSpPr/>
          <p:nvPr/>
        </p:nvSpPr>
        <p:spPr>
          <a:xfrm>
            <a:off x="3364560" y="1838520"/>
            <a:ext cx="1440" cy="617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0000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36" name="CustomShape 8"/>
          <p:cNvSpPr/>
          <p:nvPr/>
        </p:nvSpPr>
        <p:spPr>
          <a:xfrm>
            <a:off x="94680" y="1185840"/>
            <a:ext cx="8823240" cy="2727618"/>
          </a:xfrm>
          <a:prstGeom prst="rect">
            <a:avLst/>
          </a:prstGeom>
          <a:noFill/>
          <a:ln w="15840">
            <a:solidFill>
              <a:srgbClr val="7030A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</p:sp>
      <p:sp>
        <p:nvSpPr>
          <p:cNvPr id="337" name="CustomShape 9"/>
          <p:cNvSpPr/>
          <p:nvPr/>
        </p:nvSpPr>
        <p:spPr>
          <a:xfrm>
            <a:off x="228600" y="2285640"/>
            <a:ext cx="6321240" cy="1458720"/>
          </a:xfrm>
          <a:prstGeom prst="rect">
            <a:avLst/>
          </a:prstGeom>
          <a:noFill/>
          <a:ln w="6480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</p:sp>
      <p:sp>
        <p:nvSpPr>
          <p:cNvPr id="338" name="CustomShape 10"/>
          <p:cNvSpPr/>
          <p:nvPr/>
        </p:nvSpPr>
        <p:spPr>
          <a:xfrm>
            <a:off x="6711480" y="1262160"/>
            <a:ext cx="2105640" cy="2406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Hospital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(NodeJS Server)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39" name="CustomShape 11"/>
          <p:cNvSpPr/>
          <p:nvPr/>
        </p:nvSpPr>
        <p:spPr>
          <a:xfrm>
            <a:off x="2400480" y="2457000"/>
            <a:ext cx="1932120" cy="1041840"/>
          </a:xfrm>
          <a:prstGeom prst="rect">
            <a:avLst/>
          </a:prstGeom>
          <a:gradFill>
            <a:gsLst>
              <a:gs pos="30000">
                <a:schemeClr val="bg1"/>
              </a:gs>
              <a:gs pos="86000">
                <a:schemeClr val="accent1">
                  <a:lumMod val="40000"/>
                  <a:lumOff val="60000"/>
                  <a:alpha val="96000"/>
                </a:schemeClr>
              </a:gs>
            </a:gsLst>
            <a:lin ang="0"/>
          </a:gra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lang="en-US" sz="1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Insurance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Contact Info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E(Medical Info)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Billing Info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40" name="CustomShape 12"/>
          <p:cNvSpPr/>
          <p:nvPr/>
        </p:nvSpPr>
        <p:spPr>
          <a:xfrm>
            <a:off x="4515120" y="2457720"/>
            <a:ext cx="1932120" cy="1041840"/>
          </a:xfrm>
          <a:prstGeom prst="rect">
            <a:avLst/>
          </a:prstGeom>
          <a:gradFill>
            <a:gsLst>
              <a:gs pos="30000">
                <a:schemeClr val="bg1"/>
              </a:gs>
              <a:gs pos="86000">
                <a:schemeClr val="accent1">
                  <a:lumMod val="40000"/>
                  <a:lumOff val="60000"/>
                  <a:alpha val="96000"/>
                </a:schemeClr>
              </a:gs>
            </a:gsLst>
            <a:lin ang="0"/>
          </a:gra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lang="en-US" sz="1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Doctor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Contact Info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Medical Info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Billing Info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41" name="CustomShape 13"/>
          <p:cNvSpPr/>
          <p:nvPr/>
        </p:nvSpPr>
        <p:spPr>
          <a:xfrm>
            <a:off x="5480280" y="1831320"/>
            <a:ext cx="360" cy="625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0000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42" name="CustomShape 14"/>
          <p:cNvSpPr/>
          <p:nvPr/>
        </p:nvSpPr>
        <p:spPr>
          <a:xfrm>
            <a:off x="2616480" y="4528440"/>
            <a:ext cx="1677960" cy="104184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Authentication</a:t>
            </a: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 Server</a:t>
            </a:r>
            <a:endParaRPr/>
          </a:p>
        </p:txBody>
      </p:sp>
      <p:sp>
        <p:nvSpPr>
          <p:cNvPr id="343" name="CustomShape 15"/>
          <p:cNvSpPr/>
          <p:nvPr/>
        </p:nvSpPr>
        <p:spPr>
          <a:xfrm>
            <a:off x="5803200" y="4528440"/>
            <a:ext cx="3054240" cy="10418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Client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(Browser)</a:t>
            </a:r>
            <a:endParaRPr dirty="0"/>
          </a:p>
        </p:txBody>
      </p:sp>
      <p:sp>
        <p:nvSpPr>
          <p:cNvPr id="344" name="CustomShape 16"/>
          <p:cNvSpPr/>
          <p:nvPr/>
        </p:nvSpPr>
        <p:spPr>
          <a:xfrm>
            <a:off x="4313520" y="4943880"/>
            <a:ext cx="1462320" cy="11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0000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45" name="CustomShape 17"/>
          <p:cNvSpPr/>
          <p:nvPr/>
        </p:nvSpPr>
        <p:spPr>
          <a:xfrm>
            <a:off x="4307040" y="5438880"/>
            <a:ext cx="1462320" cy="11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0000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46" name="CustomShape 18"/>
          <p:cNvSpPr/>
          <p:nvPr/>
        </p:nvSpPr>
        <p:spPr>
          <a:xfrm flipH="1">
            <a:off x="4309200" y="5203440"/>
            <a:ext cx="1462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0000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47" name="CustomShape 19"/>
          <p:cNvSpPr/>
          <p:nvPr/>
        </p:nvSpPr>
        <p:spPr>
          <a:xfrm flipH="1">
            <a:off x="4303080" y="4714920"/>
            <a:ext cx="1462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0000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48" name="CustomShape 20"/>
          <p:cNvSpPr/>
          <p:nvPr/>
        </p:nvSpPr>
        <p:spPr>
          <a:xfrm>
            <a:off x="5170680" y="442584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(5)</a:t>
            </a:r>
            <a:endParaRPr/>
          </a:p>
        </p:txBody>
      </p:sp>
      <p:sp>
        <p:nvSpPr>
          <p:cNvPr id="349" name="CustomShape 21"/>
          <p:cNvSpPr/>
          <p:nvPr/>
        </p:nvSpPr>
        <p:spPr>
          <a:xfrm>
            <a:off x="4721400" y="465768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(6)</a:t>
            </a:r>
            <a:endParaRPr/>
          </a:p>
        </p:txBody>
      </p:sp>
      <p:sp>
        <p:nvSpPr>
          <p:cNvPr id="350" name="CustomShape 22"/>
          <p:cNvSpPr/>
          <p:nvPr/>
        </p:nvSpPr>
        <p:spPr>
          <a:xfrm>
            <a:off x="4702320" y="514008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(8)</a:t>
            </a:r>
            <a:endParaRPr/>
          </a:p>
        </p:txBody>
      </p:sp>
      <p:sp>
        <p:nvSpPr>
          <p:cNvPr id="351" name="CustomShape 23"/>
          <p:cNvSpPr/>
          <p:nvPr/>
        </p:nvSpPr>
        <p:spPr>
          <a:xfrm>
            <a:off x="5164200" y="491148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(7)</a:t>
            </a:r>
            <a:endParaRPr/>
          </a:p>
        </p:txBody>
      </p:sp>
      <p:sp>
        <p:nvSpPr>
          <p:cNvPr id="352" name="CustomShape 24"/>
          <p:cNvSpPr/>
          <p:nvPr/>
        </p:nvSpPr>
        <p:spPr>
          <a:xfrm>
            <a:off x="7523640" y="3688560"/>
            <a:ext cx="7920" cy="82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tx2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53" name="CustomShape 25"/>
          <p:cNvSpPr/>
          <p:nvPr/>
        </p:nvSpPr>
        <p:spPr>
          <a:xfrm>
            <a:off x="8473320" y="3682080"/>
            <a:ext cx="2160" cy="82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tx2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54" name="CustomShape 26"/>
          <p:cNvSpPr/>
          <p:nvPr/>
        </p:nvSpPr>
        <p:spPr>
          <a:xfrm flipH="1" flipV="1">
            <a:off x="7133040" y="3659040"/>
            <a:ext cx="360" cy="840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tx2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55" name="CustomShape 27"/>
          <p:cNvSpPr/>
          <p:nvPr/>
        </p:nvSpPr>
        <p:spPr>
          <a:xfrm flipH="1" flipV="1">
            <a:off x="8067240" y="3659040"/>
            <a:ext cx="18360" cy="840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tx2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56" name="CustomShape 28"/>
          <p:cNvSpPr/>
          <p:nvPr/>
        </p:nvSpPr>
        <p:spPr>
          <a:xfrm>
            <a:off x="6796080" y="422136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(1)</a:t>
            </a:r>
            <a:endParaRPr/>
          </a:p>
        </p:txBody>
      </p:sp>
      <p:sp>
        <p:nvSpPr>
          <p:cNvPr id="357" name="CustomShape 29"/>
          <p:cNvSpPr/>
          <p:nvPr/>
        </p:nvSpPr>
        <p:spPr>
          <a:xfrm>
            <a:off x="8058240" y="425304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(3)</a:t>
            </a:r>
            <a:endParaRPr dirty="0"/>
          </a:p>
        </p:txBody>
      </p:sp>
      <p:sp>
        <p:nvSpPr>
          <p:cNvPr id="358" name="CustomShape 30"/>
          <p:cNvSpPr/>
          <p:nvPr/>
        </p:nvSpPr>
        <p:spPr>
          <a:xfrm>
            <a:off x="7486560" y="389160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(2)</a:t>
            </a:r>
            <a:endParaRPr/>
          </a:p>
        </p:txBody>
      </p:sp>
      <p:sp>
        <p:nvSpPr>
          <p:cNvPr id="359" name="CustomShape 31"/>
          <p:cNvSpPr/>
          <p:nvPr/>
        </p:nvSpPr>
        <p:spPr>
          <a:xfrm>
            <a:off x="8419320" y="388548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(4)</a:t>
            </a:r>
            <a:endParaRPr/>
          </a:p>
        </p:txBody>
      </p:sp>
      <p:sp>
        <p:nvSpPr>
          <p:cNvPr id="360" name="CustomShape 32"/>
          <p:cNvSpPr/>
          <p:nvPr/>
        </p:nvSpPr>
        <p:spPr>
          <a:xfrm flipV="1">
            <a:off x="6362280" y="3725280"/>
            <a:ext cx="1800" cy="82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tx2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61" name="CustomShape 33"/>
          <p:cNvSpPr/>
          <p:nvPr/>
        </p:nvSpPr>
        <p:spPr>
          <a:xfrm>
            <a:off x="6014160" y="3745080"/>
            <a:ext cx="8640" cy="813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tx2"/>
            </a:solidFill>
            <a:round/>
            <a:tailEnd type="arrow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62" name="CustomShape 34"/>
          <p:cNvSpPr/>
          <p:nvPr/>
        </p:nvSpPr>
        <p:spPr>
          <a:xfrm>
            <a:off x="5564520" y="3898080"/>
            <a:ext cx="5248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(10)</a:t>
            </a:r>
            <a:endParaRPr/>
          </a:p>
        </p:txBody>
      </p:sp>
      <p:sp>
        <p:nvSpPr>
          <p:cNvPr id="363" name="CustomShape 35"/>
          <p:cNvSpPr/>
          <p:nvPr/>
        </p:nvSpPr>
        <p:spPr>
          <a:xfrm>
            <a:off x="6015600" y="4232160"/>
            <a:ext cx="45648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(9)</a:t>
            </a:r>
            <a:endParaRPr/>
          </a:p>
        </p:txBody>
      </p:sp>
      <p:sp>
        <p:nvSpPr>
          <p:cNvPr id="364" name="CustomShape 36"/>
          <p:cNvSpPr/>
          <p:nvPr/>
        </p:nvSpPr>
        <p:spPr>
          <a:xfrm>
            <a:off x="1800" y="4474461"/>
            <a:ext cx="4358880" cy="106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(1) HTTP GET Request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(2) Hospital’s Web Page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(3) HTTP POST with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Data Request and Role</a:t>
            </a:r>
            <a:endParaRPr dirty="0"/>
          </a:p>
        </p:txBody>
      </p:sp>
      <p:sp>
        <p:nvSpPr>
          <p:cNvPr id="365" name="CustomShape 37"/>
          <p:cNvSpPr/>
          <p:nvPr/>
        </p:nvSpPr>
        <p:spPr>
          <a:xfrm>
            <a:off x="-1800" y="5594604"/>
            <a:ext cx="9037440" cy="106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(4) HTTP 302 with AB Request and Role      (5) HTTP Get Request         (6) AS Web Page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(7) HTTP POST with Credentials                  (8) HTTP 302 with Ticket                                                (9) HTTP Get Request with Ticket    	    (10) Data provided by AB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9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194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" grpId="0"/>
      <p:bldP spid="36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 dissemination features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23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1"/>
          <p:cNvSpPr/>
          <p:nvPr/>
        </p:nvSpPr>
        <p:spPr>
          <a:xfrm>
            <a:off x="228600" y="1184760"/>
            <a:ext cx="8766360" cy="411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i="1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 Dissemination based on:</a:t>
            </a:r>
            <a:endParaRPr dirty="0">
              <a:solidFill>
                <a:srgbClr val="7030A0"/>
              </a:solidFill>
            </a:endParaRPr>
          </a:p>
          <a:p>
            <a:pPr marL="914400" lvl="1" indent="-455400">
              <a:lnSpc>
                <a:spcPct val="14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Access control policies</a:t>
            </a:r>
            <a:endParaRPr dirty="0"/>
          </a:p>
          <a:p>
            <a:pPr marL="914400" lvl="1" indent="-455400">
              <a:lnSpc>
                <a:spcPct val="14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Trust level of a subject (service, user)</a:t>
            </a:r>
            <a:endParaRPr dirty="0"/>
          </a:p>
          <a:p>
            <a:pPr marL="914400" lvl="1" indent="-455400">
              <a:lnSpc>
                <a:spcPct val="14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Context (e.g. emergency vs. normal)</a:t>
            </a:r>
            <a:endParaRPr dirty="0"/>
          </a:p>
          <a:p>
            <a:pPr marL="914400" lvl="1" indent="-455400">
              <a:lnSpc>
                <a:spcPct val="14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Security level of client’s browser (crypto capabilities) [16], [17]</a:t>
            </a:r>
            <a:endParaRPr dirty="0"/>
          </a:p>
          <a:p>
            <a:pPr marL="914400" lvl="1" indent="-455400">
              <a:lnSpc>
                <a:spcPct val="14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Authentication method (password-based, </a:t>
            </a:r>
            <a:r>
              <a:rPr lang="en-US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fingerprint, </a:t>
            </a:r>
            <a:r>
              <a:rPr lang="en-US" sz="24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etc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endParaRPr dirty="0"/>
          </a:p>
          <a:p>
            <a:pPr marL="914400" lvl="1" indent="-455400">
              <a:lnSpc>
                <a:spcPct val="14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network (secure intranet vs. unknown network)</a:t>
            </a:r>
            <a:endParaRPr dirty="0"/>
          </a:p>
          <a:p>
            <a:pPr marL="914400" lvl="1" indent="-455400">
              <a:lnSpc>
                <a:spcPct val="14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Type of client’s device: desktop vs. mobile (detected by Authentication Server)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66250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Lightweight encryption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24</a:t>
            </a:fld>
            <a:endParaRPr/>
          </a:p>
        </p:txBody>
      </p:sp>
      <p:sp>
        <p:nvSpPr>
          <p:cNvPr id="13" name="CustomShape 2"/>
          <p:cNvSpPr/>
          <p:nvPr/>
        </p:nvSpPr>
        <p:spPr>
          <a:xfrm>
            <a:off x="353160" y="899667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160" y="956112"/>
            <a:ext cx="8345520" cy="528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3"/>
          <p:cNvSpPr/>
          <p:nvPr/>
        </p:nvSpPr>
        <p:spPr>
          <a:xfrm>
            <a:off x="353160" y="886788"/>
            <a:ext cx="8534160" cy="92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080">
              <a:lnSpc>
                <a:spcPct val="100000"/>
              </a:lnSpc>
            </a:pPr>
            <a:endParaRPr dirty="0"/>
          </a:p>
          <a:p>
            <a:pPr marL="3447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Can be used in Active Bundle instead of regular AES  [1]</a:t>
            </a:r>
            <a:endParaRPr dirty="0"/>
          </a:p>
        </p:txBody>
      </p:sp>
      <p:graphicFrame>
        <p:nvGraphicFramePr>
          <p:cNvPr id="10" name="Table 4"/>
          <p:cNvGraphicFramePr/>
          <p:nvPr/>
        </p:nvGraphicFramePr>
        <p:xfrm>
          <a:off x="342000" y="1673640"/>
          <a:ext cx="8545320" cy="4682520"/>
        </p:xfrm>
        <a:graphic>
          <a:graphicData uri="http://schemas.openxmlformats.org/drawingml/2006/table">
            <a:tbl>
              <a:tblPr/>
              <a:tblGrid>
                <a:gridCol w="145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3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8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Cipher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Key size [bits]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Block size [bits]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Throughput at     4 MHz [kbit/sec]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Relative Throughput (% of AES)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44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Hardware-oriented block ciphers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DES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56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64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29.6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38.4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DESXL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184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64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30.4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39.3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Hight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128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64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80.3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104.2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84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Software-oriented block ciphers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8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AES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128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128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77.1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100.0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IDEA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128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64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94.8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123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9982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CustomShape 1"/>
          <p:cNvSpPr/>
          <p:nvPr/>
        </p:nvSpPr>
        <p:spPr>
          <a:xfrm>
            <a:off x="0" y="1251720"/>
            <a:ext cx="9144000" cy="51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08720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2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1. </a:t>
            </a:r>
            <a:r>
              <a:rPr lang="en-US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Assumption</a:t>
            </a: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hardware and OS are </a:t>
            </a:r>
            <a:r>
              <a:rPr lang="en-US" sz="2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trusted</a:t>
            </a:r>
          </a:p>
          <a:p>
            <a:pPr marL="108720">
              <a:lnSpc>
                <a:spcPct val="100000"/>
              </a:lnSpc>
              <a:buClr>
                <a:srgbClr val="FFFFFF"/>
              </a:buClr>
              <a:buSzPct val="45000"/>
            </a:pPr>
            <a:endParaRPr lang="en-US" sz="2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08720">
              <a:lnSpc>
                <a:spcPct val="100000"/>
              </a:lnSpc>
              <a:buClr>
                <a:srgbClr val="FFFFFF"/>
              </a:buClr>
              <a:buSzPct val="45000"/>
            </a:pPr>
            <a:endParaRPr 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08720">
              <a:lnSpc>
                <a:spcPct val="100000"/>
              </a:lnSpc>
              <a:buClr>
                <a:srgbClr val="FFFFFF"/>
              </a:buClr>
              <a:buSzPct val="45000"/>
            </a:pPr>
            <a:endParaRPr lang="en-US" sz="9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08720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r>
            <a:r>
              <a:rPr lang="en-US" sz="2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Data is extracted from Active Bundle at a server side and send to client via https </a:t>
            </a:r>
            <a:endParaRPr sz="2600" dirty="0"/>
          </a:p>
          <a:p>
            <a:pPr marL="648360" lvl="3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Data can't be tampered</a:t>
            </a:r>
          </a:p>
          <a:p>
            <a:pPr marL="864000" lvl="3" indent="-2156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endParaRPr lang="en-US" sz="1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64000" lvl="3" indent="-2156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endParaRPr lang="en-US" sz="2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432360" lvl="2">
              <a:lnSpc>
                <a:spcPct val="100000"/>
              </a:lnSpc>
              <a:buClr>
                <a:srgbClr val="FFFFFF"/>
              </a:buClr>
              <a:buSzPct val="45000"/>
            </a:pPr>
            <a:endParaRPr lang="en-US" dirty="0"/>
          </a:p>
          <a:p>
            <a:pPr marL="432360" lvl="2">
              <a:lnSpc>
                <a:spcPct val="100000"/>
              </a:lnSpc>
              <a:buClr>
                <a:srgbClr val="FFFFFF"/>
              </a:buClr>
              <a:buSzPct val="45000"/>
            </a:pPr>
            <a:endParaRPr dirty="0"/>
          </a:p>
          <a:p>
            <a:pPr marL="432360" lvl="2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dirty="0"/>
          </a:p>
        </p:txBody>
      </p:sp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Notes</a:t>
            </a:r>
            <a:endParaRPr dirty="0"/>
          </a:p>
        </p:txBody>
      </p:sp>
      <p:sp>
        <p:nvSpPr>
          <p:cNvPr id="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25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Contributions</a:t>
            </a:r>
            <a:endParaRPr dirty="0"/>
          </a:p>
        </p:txBody>
      </p:sp>
      <p:sp>
        <p:nvSpPr>
          <p:cNvPr id="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26</a:t>
            </a:fld>
            <a:endParaRPr dirty="0"/>
          </a:p>
        </p:txBody>
      </p:sp>
      <p:sp>
        <p:nvSpPr>
          <p:cNvPr id="6" name="CustomShape 1"/>
          <p:cNvSpPr/>
          <p:nvPr/>
        </p:nvSpPr>
        <p:spPr>
          <a:xfrm>
            <a:off x="96716" y="1061115"/>
            <a:ext cx="8766360" cy="411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560">
              <a:lnSpc>
                <a:spcPct val="150000"/>
              </a:lnSpc>
            </a:pPr>
            <a:r>
              <a:rPr lang="en-US" sz="22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Contributes to Data Privacy, Integrity and Confidentiality</a:t>
            </a:r>
            <a:endParaRPr sz="2200" dirty="0"/>
          </a:p>
          <a:p>
            <a:pPr marL="743040" lvl="1" indent="-284400">
              <a:lnSpc>
                <a:spcPct val="170000"/>
              </a:lnSpc>
              <a:buFont typeface="Arial"/>
              <a:buChar char="•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Dissemination does not require data owner’s availability</a:t>
            </a:r>
          </a:p>
          <a:p>
            <a:pPr marL="743040" lvl="1" indent="-284400">
              <a:lnSpc>
                <a:spcPct val="170000"/>
              </a:lnSpc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TTP-independent for recipient’s key generation</a:t>
            </a:r>
            <a:endParaRPr sz="2200" dirty="0"/>
          </a:p>
          <a:p>
            <a:pPr marL="743040" lvl="1" indent="-284400">
              <a:lnSpc>
                <a:spcPct val="170000"/>
              </a:lnSpc>
              <a:buFont typeface="Arial"/>
              <a:buChar char="•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Trust level of subjects is constantly recalculated </a:t>
            </a:r>
          </a:p>
          <a:p>
            <a:pPr marL="743040" lvl="1" indent="-284400">
              <a:lnSpc>
                <a:spcPct val="170000"/>
              </a:lnSpc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On-the-fly key generation</a:t>
            </a:r>
            <a:endParaRPr lang="en-US" sz="2200" dirty="0">
              <a:latin typeface="+mj-lt"/>
            </a:endParaRPr>
          </a:p>
          <a:p>
            <a:pPr marL="743040" lvl="1" indent="-284400">
              <a:lnSpc>
                <a:spcPct val="170000"/>
              </a:lnSpc>
              <a:buFont typeface="Arial"/>
              <a:buChar char="•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Supports data updates for multiple subjects</a:t>
            </a:r>
          </a:p>
          <a:p>
            <a:pPr marL="743040" lvl="1" indent="-284400">
              <a:lnSpc>
                <a:spcPct val="170000"/>
              </a:lnSpc>
              <a:buFont typeface="Arial"/>
              <a:buChar char="•"/>
            </a:pPr>
            <a:r>
              <a:rPr lang="en-US" sz="2200" dirty="0"/>
              <a:t> </a:t>
            </a: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Agnostic to policy language and evaluation engine</a:t>
            </a:r>
            <a:endParaRPr lang="en-US" sz="2200" dirty="0">
              <a:latin typeface="+mj-lt"/>
            </a:endParaRPr>
          </a:p>
          <a:p>
            <a:pPr marL="743040" lvl="1" indent="-284400">
              <a:lnSpc>
                <a:spcPct val="170000"/>
              </a:lnSpc>
              <a:buFont typeface="Arial"/>
              <a:buChar char="•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Tamper-resistance: data and policies integrity is provided </a:t>
            </a:r>
            <a:endParaRPr sz="2200" dirty="0"/>
          </a:p>
          <a:p>
            <a:pPr marL="743040" lvl="1" indent="-284400">
              <a:lnSpc>
                <a:spcPct val="170000"/>
              </a:lnSpc>
              <a:buFont typeface="Arial"/>
              <a:buChar char="•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Compatible with industry-standard SOA / cloud frameworks</a:t>
            </a: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27789230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14111" y="5574873"/>
            <a:ext cx="9331920" cy="139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9000" lvl="1" algn="ctr">
              <a:lnSpc>
                <a:spcPct val="150000"/>
              </a:lnSpc>
            </a:pPr>
            <a:r>
              <a:rPr lang="en-US" sz="2200" i="1" dirty="0"/>
              <a:t>Performance overhead of Active Bundle with detection of browser's  crypto  capabilities on / off</a:t>
            </a: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</a:t>
            </a:r>
            <a:endParaRPr sz="2200" dirty="0"/>
          </a:p>
        </p:txBody>
      </p:sp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Evaluation</a:t>
            </a:r>
            <a:endParaRPr dirty="0"/>
          </a:p>
        </p:txBody>
      </p:sp>
      <p:sp>
        <p:nvSpPr>
          <p:cNvPr id="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27</a:t>
            </a:fld>
            <a:endParaRPr dirty="0"/>
          </a:p>
        </p:txBody>
      </p:sp>
      <p:pic>
        <p:nvPicPr>
          <p:cNvPr id="9" name="Picture 6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57200" y="1202873"/>
            <a:ext cx="8302978" cy="447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322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-471313" y="5608740"/>
            <a:ext cx="9331920" cy="139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9000" lvl="1" algn="ctr">
              <a:lnSpc>
                <a:spcPct val="150000"/>
              </a:lnSpc>
            </a:pPr>
            <a:r>
              <a:rPr lang="en-US" sz="2200" i="1" dirty="0"/>
              <a:t>Performance overhead of Active Bundle for data request from insecure / secure browser</a:t>
            </a:r>
            <a:endParaRPr sz="2200" dirty="0"/>
          </a:p>
        </p:txBody>
      </p:sp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Evaluation</a:t>
            </a:r>
            <a:endParaRPr dirty="0"/>
          </a:p>
        </p:txBody>
      </p:sp>
      <p:sp>
        <p:nvSpPr>
          <p:cNvPr id="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28</a:t>
            </a:fld>
            <a:endParaRPr dirty="0"/>
          </a:p>
        </p:txBody>
      </p:sp>
      <p:pic>
        <p:nvPicPr>
          <p:cNvPr id="11" name="Picture 11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30577" y="1191585"/>
            <a:ext cx="7371645" cy="441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553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Evaluation</a:t>
            </a:r>
            <a:endParaRPr dirty="0"/>
          </a:p>
        </p:txBody>
      </p:sp>
      <p:sp>
        <p:nvSpPr>
          <p:cNvPr id="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29</a:t>
            </a:fld>
            <a:endParaRPr dirty="0"/>
          </a:p>
        </p:txBody>
      </p:sp>
      <p:pic>
        <p:nvPicPr>
          <p:cNvPr id="8" name="Picture 5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31377" y="1202874"/>
            <a:ext cx="8606223" cy="4656062"/>
          </a:xfrm>
          <a:prstGeom prst="rect">
            <a:avLst/>
          </a:prstGeom>
        </p:spPr>
      </p:pic>
      <p:sp>
        <p:nvSpPr>
          <p:cNvPr id="9" name="CustomShape 1"/>
          <p:cNvSpPr/>
          <p:nvPr/>
        </p:nvSpPr>
        <p:spPr>
          <a:xfrm>
            <a:off x="328519" y="5892805"/>
            <a:ext cx="9331920" cy="6999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US" sz="2200" i="1" dirty="0"/>
              <a:t>Performance overhead of Active Bundle, hosted by Google Cloud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72834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Problem Statement</a:t>
            </a:r>
            <a:endParaRPr dirty="0"/>
          </a:p>
        </p:txBody>
      </p:sp>
      <p:sp>
        <p:nvSpPr>
          <p:cNvPr id="160" name="CustomShape 3"/>
          <p:cNvSpPr/>
          <p:nvPr/>
        </p:nvSpPr>
        <p:spPr>
          <a:xfrm>
            <a:off x="6553080" y="640080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431EDD54-2E88-489C-88DC-C11549EE63CD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</a:t>
            </a:fld>
            <a:endParaRPr/>
          </a:p>
        </p:txBody>
      </p:sp>
      <p:sp>
        <p:nvSpPr>
          <p:cNvPr id="161" name="CustomShape 4"/>
          <p:cNvSpPr/>
          <p:nvPr/>
        </p:nvSpPr>
        <p:spPr>
          <a:xfrm>
            <a:off x="228600" y="1228630"/>
            <a:ext cx="8766360" cy="533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Privacy – preserving role – based and attribute – based data dissemination</a:t>
            </a:r>
            <a:endParaRPr dirty="0"/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Authorized service can only access data items for which it is authorized</a:t>
            </a:r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Role – based data dissemination</a:t>
            </a:r>
            <a:endParaRPr sz="2800" dirty="0"/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Attribute- and context – based data dissemination</a:t>
            </a:r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r>
              <a:rPr lang="en-US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Periodic computation of  trust level of services</a:t>
            </a:r>
            <a:endParaRPr lang="en-US" sz="2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457200" indent="-455400">
              <a:lnSpc>
                <a:spcPct val="150000"/>
              </a:lnSpc>
              <a:buFont typeface="Arial"/>
              <a:buChar char="•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Deliverables</a:t>
            </a:r>
            <a:endParaRPr dirty="0"/>
          </a:p>
        </p:txBody>
      </p:sp>
      <p:sp>
        <p:nvSpPr>
          <p:cNvPr id="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30</a:t>
            </a:fld>
            <a:endParaRPr dirty="0"/>
          </a:p>
        </p:txBody>
      </p:sp>
      <p:sp>
        <p:nvSpPr>
          <p:cNvPr id="10" name="CustomShape 3"/>
          <p:cNvSpPr/>
          <p:nvPr/>
        </p:nvSpPr>
        <p:spPr>
          <a:xfrm>
            <a:off x="55080" y="1120014"/>
            <a:ext cx="9054000" cy="486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30040" indent="-228240">
              <a:lnSpc>
                <a:spcPct val="100000"/>
              </a:lnSpc>
              <a:buFont typeface="Symbol"/>
              <a:buChar char=""/>
            </a:pP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Prototype implementation:</a:t>
            </a:r>
            <a:endParaRPr dirty="0"/>
          </a:p>
          <a:p>
            <a:pPr marL="687240" lvl="1" indent="-228240">
              <a:lnSpc>
                <a:spcPct val="100000"/>
              </a:lnSpc>
              <a:buFont typeface="Symbol"/>
              <a:buChar char="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Privacy – Preserving Data Dissemination Prototype</a:t>
            </a:r>
            <a:endParaRPr dirty="0"/>
          </a:p>
          <a:p>
            <a:pPr marL="457920">
              <a:lnSpc>
                <a:spcPct val="100000"/>
              </a:lnSpc>
            </a:pPr>
            <a:endParaRPr dirty="0"/>
          </a:p>
          <a:p>
            <a:pPr marL="687240" lvl="1" indent="-228240">
              <a:lnSpc>
                <a:spcPct val="100000"/>
              </a:lnSpc>
              <a:buFont typeface="Symbol"/>
              <a:buChar char=""/>
            </a:pPr>
            <a:r>
              <a:rPr lang="en-US" sz="23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Active Bundle Module</a:t>
            </a:r>
            <a:endParaRPr dirty="0"/>
          </a:p>
          <a:p>
            <a:pPr marL="1087560" lvl="2" indent="-171360">
              <a:lnSpc>
                <a:spcPct val="130000"/>
              </a:lnSpc>
              <a:buFont typeface="Symbol"/>
              <a:buChar char=""/>
            </a:pPr>
            <a:r>
              <a:rPr lang="en-US" sz="23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AB implementation as an executable JAR file</a:t>
            </a:r>
            <a:endParaRPr dirty="0"/>
          </a:p>
          <a:p>
            <a:pPr marL="1087560" lvl="2" indent="-171360">
              <a:lnSpc>
                <a:spcPct val="130000"/>
              </a:lnSpc>
              <a:buFont typeface="Symbol"/>
              <a:buChar char=""/>
            </a:pPr>
            <a:r>
              <a:rPr lang="en-US" sz="23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AB API implementation using Apache Thrift RPC framework</a:t>
            </a:r>
            <a:endParaRPr dirty="0"/>
          </a:p>
          <a:p>
            <a:pPr marL="1087560" lvl="2" indent="-171360">
              <a:lnSpc>
                <a:spcPct val="130000"/>
              </a:lnSpc>
              <a:buFont typeface="Symbol"/>
              <a:buChar char=""/>
            </a:pPr>
            <a:r>
              <a:rPr lang="en-US" sz="23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Policy specification in JSON and evaluation using WSO2  </a:t>
            </a:r>
            <a:r>
              <a:rPr lang="en-US" sz="23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Balana</a:t>
            </a:r>
            <a:endParaRPr dirty="0"/>
          </a:p>
          <a:p>
            <a:pPr>
              <a:lnSpc>
                <a:spcPct val="100000"/>
              </a:lnSpc>
            </a:pPr>
            <a:endParaRPr sz="1200" dirty="0"/>
          </a:p>
          <a:p>
            <a:pPr>
              <a:lnSpc>
                <a:spcPct val="100000"/>
              </a:lnSpc>
            </a:pPr>
            <a:r>
              <a:rPr lang="en-US" sz="20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code: </a:t>
            </a:r>
            <a:r>
              <a:rPr lang="en-US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2000" i="1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3"/>
              </a:rPr>
              <a:t>http://github.com/Denis-Ulybysh/absoa16  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457560">
              <a:lnSpc>
                <a:spcPct val="100000"/>
              </a:lnSpc>
            </a:pPr>
            <a:endParaRPr dirty="0"/>
          </a:p>
        </p:txBody>
      </p:sp>
      <p:sp>
        <p:nvSpPr>
          <p:cNvPr id="11" name="CustomShape 1"/>
          <p:cNvSpPr/>
          <p:nvPr/>
        </p:nvSpPr>
        <p:spPr>
          <a:xfrm>
            <a:off x="2853" y="4987848"/>
            <a:ext cx="9331920" cy="139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30040" indent="-228240">
              <a:lnSpc>
                <a:spcPct val="100000"/>
              </a:lnSpc>
              <a:buFont typeface="Symbol"/>
              <a:buChar char=""/>
            </a:pP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Documentation:</a:t>
            </a:r>
            <a:endParaRPr dirty="0"/>
          </a:p>
          <a:p>
            <a:pPr marL="684360" lvl="1" indent="-225360">
              <a:lnSpc>
                <a:spcPct val="150000"/>
              </a:lnSpc>
              <a:buFont typeface="Symbol"/>
              <a:buChar char=""/>
            </a:pPr>
            <a:r>
              <a:rPr lang="en-US" sz="21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Deployment and user manual</a:t>
            </a:r>
            <a:endParaRPr sz="2100" dirty="0"/>
          </a:p>
          <a:p>
            <a:pPr marL="684360" lvl="1" indent="-225360">
              <a:lnSpc>
                <a:spcPct val="150000"/>
              </a:lnSpc>
              <a:buFont typeface="Symbol"/>
              <a:buChar char=""/>
            </a:pPr>
            <a:r>
              <a:rPr lang="en-US" sz="21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Demo video [13] </a:t>
            </a:r>
            <a:r>
              <a:rPr lang="en-US" sz="2100" i="1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“Data dissemination/provenance in untrusted cloud”</a:t>
            </a:r>
            <a:r>
              <a:rPr lang="en-US" sz="21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sz="2100" dirty="0"/>
          </a:p>
          <a:p>
            <a:pPr>
              <a:lnSpc>
                <a:spcPct val="100000"/>
              </a:lnSpc>
            </a:pPr>
            <a:r>
              <a:rPr lang="en-US" sz="21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</a:t>
            </a:r>
            <a:endParaRPr sz="2100" dirty="0"/>
          </a:p>
        </p:txBody>
      </p:sp>
    </p:spTree>
    <p:extLst>
      <p:ext uri="{BB962C8B-B14F-4D97-AF65-F5344CB8AC3E}">
        <p14:creationId xmlns:p14="http://schemas.microsoft.com/office/powerpoint/2010/main" val="5150445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Future Work</a:t>
            </a:r>
            <a:endParaRPr dirty="0"/>
          </a:p>
        </p:txBody>
      </p:sp>
      <p:sp>
        <p:nvSpPr>
          <p:cNvPr id="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31</a:t>
            </a:fld>
            <a:endParaRPr dirty="0"/>
          </a:p>
        </p:txBody>
      </p:sp>
      <p:sp>
        <p:nvSpPr>
          <p:cNvPr id="10" name="CustomShape 3"/>
          <p:cNvSpPr/>
          <p:nvPr/>
        </p:nvSpPr>
        <p:spPr>
          <a:xfrm>
            <a:off x="55079" y="1142874"/>
            <a:ext cx="9174645" cy="486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30040" indent="-228240">
              <a:lnSpc>
                <a:spcPct val="150000"/>
              </a:lnSpc>
              <a:buFont typeface="Symbol"/>
              <a:buChar char=""/>
            </a:pPr>
            <a:r>
              <a:rPr lang="en-US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Lightweight encryption schemes in Active Bundle instead of AES</a:t>
            </a:r>
          </a:p>
          <a:p>
            <a:pPr marL="230040" indent="-228240">
              <a:lnSpc>
                <a:spcPct val="150000"/>
              </a:lnSpc>
              <a:buFont typeface="Symbol"/>
              <a:buChar char=""/>
            </a:pPr>
            <a:r>
              <a:rPr lang="en-US" sz="24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Isolated AB Execution (Linux Docker Containers)</a:t>
            </a:r>
          </a:p>
          <a:p>
            <a:pPr marL="230040" indent="-228240">
              <a:lnSpc>
                <a:spcPct val="150000"/>
              </a:lnSpc>
              <a:buFont typeface="Symbol"/>
              <a:buChar char=""/>
            </a:pPr>
            <a:r>
              <a:rPr lang="en-US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 Leakage Detection</a:t>
            </a:r>
          </a:p>
          <a:p>
            <a:pPr marL="230040" indent="-228240">
              <a:lnSpc>
                <a:spcPct val="150000"/>
              </a:lnSpc>
              <a:buFont typeface="Symbol"/>
              <a:buChar char=""/>
            </a:pPr>
            <a:r>
              <a:rPr lang="en-US" sz="24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Encrypted Search over Database of Active Bundles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05550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References</a:t>
            </a:r>
            <a:endParaRPr dirty="0"/>
          </a:p>
        </p:txBody>
      </p:sp>
      <p:sp>
        <p:nvSpPr>
          <p:cNvPr id="8" name="CustomShape 2"/>
          <p:cNvSpPr/>
          <p:nvPr/>
        </p:nvSpPr>
        <p:spPr>
          <a:xfrm>
            <a:off x="-38222" y="1097432"/>
            <a:ext cx="9159644" cy="504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620" indent="-342900">
              <a:buFont typeface="+mj-lt"/>
              <a:buAutoNum type="arabicPeriod"/>
            </a:pPr>
            <a:r>
              <a:rPr lang="en-US" sz="1700" dirty="0"/>
              <a:t>R. </a:t>
            </a:r>
            <a:r>
              <a:rPr lang="en-US" sz="1700" dirty="0" err="1"/>
              <a:t>Ranchal</a:t>
            </a:r>
            <a:r>
              <a:rPr lang="en-US" sz="1700" dirty="0"/>
              <a:t>, “Cross-domain data dissemination and policy enforcement,” PhD Thesis, Purdue University, Jun. 2015</a:t>
            </a:r>
          </a:p>
          <a:p>
            <a:pPr marL="343620" indent="-342900">
              <a:buFont typeface="+mj-lt"/>
              <a:buAutoNum type="arabicPeriod"/>
            </a:pPr>
            <a:r>
              <a:rPr lang="en-US" sz="1700" dirty="0"/>
              <a:t>C. Qu, D. </a:t>
            </a:r>
            <a:r>
              <a:rPr lang="en-US" sz="1700" dirty="0" err="1"/>
              <a:t>Ulybyshev</a:t>
            </a:r>
            <a:r>
              <a:rPr lang="en-US" sz="1700" dirty="0"/>
              <a:t>, B. Bhargava, R. Rohit, and L. </a:t>
            </a:r>
            <a:r>
              <a:rPr lang="en-US" sz="1700" dirty="0" err="1"/>
              <a:t>Lilien</a:t>
            </a:r>
            <a:r>
              <a:rPr lang="en-US" sz="1700" dirty="0"/>
              <a:t>. "Secure Dissemination of Video Data in Vehicle-to-Vehicle Systems.” 6th Intl. Workshop on Dependable Network Computing and Mobile Systems (DNCMS2015), Sep. 2015</a:t>
            </a:r>
          </a:p>
          <a:p>
            <a:pPr marL="343620" indent="-342900">
              <a:buFont typeface="+mj-lt"/>
              <a:buAutoNum type="arabicPeriod"/>
            </a:pPr>
            <a:r>
              <a:rPr lang="en-US" sz="1700" dirty="0"/>
              <a:t>L. </a:t>
            </a:r>
            <a:r>
              <a:rPr lang="en-US" sz="1700" dirty="0" err="1"/>
              <a:t>Lilien</a:t>
            </a:r>
            <a:r>
              <a:rPr lang="en-US" sz="1700" dirty="0"/>
              <a:t> and B. Bhargava, ”A scheme for privacy-preserving data dissemination,” IEEE Trans. on Systems, Man and Cybernetics, Part A: Systems and Humans, vol. 36(3), May 2006, pp. 503-506.</a:t>
            </a:r>
          </a:p>
          <a:p>
            <a:pPr marL="343620" indent="-342900">
              <a:buFont typeface="+mj-lt"/>
              <a:buAutoNum type="arabicPeriod"/>
            </a:pP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R. </a:t>
            </a:r>
            <a:r>
              <a:rPr lang="en-US" sz="17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Ranchal</a:t>
            </a: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D. </a:t>
            </a:r>
            <a:r>
              <a:rPr lang="en-US" sz="17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Ulybyshev</a:t>
            </a: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P. </a:t>
            </a:r>
            <a:r>
              <a:rPr lang="en-US" sz="17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Angin</a:t>
            </a: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and B. Bhargava. “Policy-based Distributed Data Dissemination,” </a:t>
            </a:r>
            <a:r>
              <a:rPr lang="en-US" sz="17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CERIAS Security Symposium, April 2015</a:t>
            </a:r>
            <a:r>
              <a:rPr lang="en-US" sz="17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(Best poster award)</a:t>
            </a:r>
            <a:endParaRPr lang="en-US" sz="1700" dirty="0"/>
          </a:p>
          <a:p>
            <a:pPr marL="343620" indent="-342900">
              <a:buFont typeface="+mj-lt"/>
              <a:buAutoNum type="arabicPeriod"/>
            </a:pP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D. </a:t>
            </a:r>
            <a:r>
              <a:rPr lang="en-US" sz="17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Ulybyshev</a:t>
            </a: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B. Bhargava, L. Li, J. </a:t>
            </a:r>
            <a:r>
              <a:rPr lang="en-US" sz="17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Kobes</a:t>
            </a: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D. Steiner, H. </a:t>
            </a:r>
            <a:r>
              <a:rPr lang="en-US" sz="17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Halpin</a:t>
            </a: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B. An, M. Villarreal, R. </a:t>
            </a:r>
            <a:r>
              <a:rPr lang="en-US" sz="17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Ranchal</a:t>
            </a:r>
            <a:r>
              <a:rPr lang="en-US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“</a:t>
            </a:r>
            <a:r>
              <a:rPr lang="en-US" sz="17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Authentication of User’s Device and Browser for Data Access in Untrusted Cloud,” </a:t>
            </a:r>
            <a:r>
              <a:rPr lang="en-US" sz="17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CERIAS Security Symposium, April 2016</a:t>
            </a:r>
            <a:r>
              <a:rPr lang="en-US" sz="17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</a:p>
          <a:p>
            <a:pPr marL="343620" indent="-342900">
              <a:buFont typeface="+mj-lt"/>
              <a:buAutoNum type="arabicPeriod"/>
            </a:pPr>
            <a:r>
              <a:rPr lang="en-US" sz="1700" dirty="0"/>
              <a:t>F. Li, B. Luo, P. Liu, D. Lee, and C.-H. Chu, “Enforcing secure and privacy- preserving information brokering in distributed information sharing,” IEEE Transactions on Information Forensics and Security, vol. 8, no. 6, pp. 888–900, 2013. </a:t>
            </a:r>
          </a:p>
          <a:p>
            <a:pPr marL="343620" indent="-342900">
              <a:buFont typeface="+mj-lt"/>
              <a:buAutoNum type="arabicPeriod"/>
            </a:pPr>
            <a:r>
              <a:rPr lang="en-US" sz="1700" dirty="0"/>
              <a:t>S. Pearson and M. C. Mont, “Sticky policies: an approach for managing privacy across multiple parties,” IEEE Computer, no. 9, pp. 60–68, 2011.</a:t>
            </a:r>
          </a:p>
          <a:p>
            <a:pPr marL="343620" indent="-342900">
              <a:buFont typeface="+mj-lt"/>
              <a:buAutoNum type="arabicPeriod"/>
            </a:pPr>
            <a:r>
              <a:rPr lang="en-US" sz="1700" dirty="0"/>
              <a:t>S. </a:t>
            </a:r>
            <a:r>
              <a:rPr lang="en-US" sz="1700" dirty="0" err="1"/>
              <a:t>Calzavara</a:t>
            </a:r>
            <a:r>
              <a:rPr lang="en-US" sz="1700" dirty="0"/>
              <a:t>, R. </a:t>
            </a:r>
            <a:r>
              <a:rPr lang="en-US" sz="1700" dirty="0" err="1"/>
              <a:t>Focardi</a:t>
            </a:r>
            <a:r>
              <a:rPr lang="en-US" sz="1700" dirty="0"/>
              <a:t>, N. Grimm, M. </a:t>
            </a:r>
            <a:r>
              <a:rPr lang="en-US" sz="1700" dirty="0" err="1"/>
              <a:t>Maffei</a:t>
            </a:r>
            <a:r>
              <a:rPr lang="en-US" sz="1700" dirty="0"/>
              <a:t>, “Micro-policies for web session security”. </a:t>
            </a:r>
            <a:r>
              <a:rPr lang="en-US" sz="1700" i="1" dirty="0"/>
              <a:t>Computer Security Foundations </a:t>
            </a:r>
            <a:r>
              <a:rPr lang="en-US" sz="1700" i="1" dirty="0" err="1"/>
              <a:t>Symp</a:t>
            </a:r>
            <a:r>
              <a:rPr lang="en-US" sz="1700" i="1" dirty="0"/>
              <a:t>. (CSF), 2016 IEEE 29th</a:t>
            </a:r>
            <a:r>
              <a:rPr lang="en-US" sz="1700" dirty="0"/>
              <a:t> (pp. 179-193),  Jun. 2016</a:t>
            </a:r>
          </a:p>
          <a:p>
            <a:pPr marL="343620" indent="-342900">
              <a:buFont typeface="+mj-lt"/>
              <a:buAutoNum type="arabicPeriod"/>
            </a:pPr>
            <a:r>
              <a:rPr lang="en-US" sz="1700" dirty="0"/>
              <a:t> </a:t>
            </a:r>
            <a:r>
              <a:rPr lang="en-US" sz="1700" dirty="0" err="1"/>
              <a:t>Anonymus</a:t>
            </a:r>
            <a:r>
              <a:rPr lang="en-US" sz="1700" dirty="0"/>
              <a:t>, “Micro-policies for web session security,” 2016, available at </a:t>
            </a:r>
            <a:r>
              <a:rPr lang="en-US" sz="1600" dirty="0">
                <a:hlinkClick r:id="rId3"/>
              </a:rPr>
              <a:t>https://sites.google.com/site/micropolwebsese</a:t>
            </a:r>
            <a:r>
              <a:rPr lang="en-US" sz="1600" dirty="0"/>
              <a:t>, accessed: Feb.2017</a:t>
            </a:r>
          </a:p>
          <a:p>
            <a:pPr marL="343620" indent="-342900">
              <a:buFont typeface="+mj-lt"/>
              <a:buAutoNum type="arabicPeriod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9671927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4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宋体"/>
              </a:rPr>
              <a:t>References</a:t>
            </a:r>
            <a:endParaRPr dirty="0"/>
          </a:p>
        </p:txBody>
      </p:sp>
      <p:sp>
        <p:nvSpPr>
          <p:cNvPr id="4" name="CustomShape 2"/>
          <p:cNvSpPr/>
          <p:nvPr/>
        </p:nvSpPr>
        <p:spPr>
          <a:xfrm>
            <a:off x="-31228" y="1124931"/>
            <a:ext cx="9231672" cy="504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US" sz="1700" dirty="0"/>
              <a:t>10. L. Ben </a:t>
            </a:r>
            <a:r>
              <a:rPr lang="en-US" sz="1700" dirty="0" err="1"/>
              <a:t>Othmane</a:t>
            </a:r>
            <a:r>
              <a:rPr lang="en-US" sz="1700" dirty="0"/>
              <a:t> and L. </a:t>
            </a:r>
            <a:r>
              <a:rPr lang="en-US" sz="1700" dirty="0" err="1"/>
              <a:t>Lilien</a:t>
            </a:r>
            <a:r>
              <a:rPr lang="en-US" sz="1700" dirty="0"/>
              <a:t>, “Protecting privacy in sensitive data dissemination with active bundles,” 7-th Annual Conf. on Privacy, Security and Trust (PST 2009), Saint John, New Brunswick, Canada, Aug. 2009, pp. 202-213</a:t>
            </a:r>
          </a:p>
          <a:p>
            <a:r>
              <a:rPr lang="en-US" sz="1700" dirty="0"/>
              <a:t>11. L. </a:t>
            </a:r>
            <a:r>
              <a:rPr lang="en-US" sz="1700" dirty="0" err="1"/>
              <a:t>Lilien</a:t>
            </a:r>
            <a:r>
              <a:rPr lang="en-US" sz="1700" dirty="0"/>
              <a:t> and B. Bhargava, ”A scheme for privacy-preserving data dissemination,” IEEE Trans. on Systems, Man and Cybernetics, Part A: Systems and Humans, vol. 36(3), May 2006, pp. 503-506.</a:t>
            </a:r>
          </a:p>
          <a:p>
            <a:r>
              <a:rPr lang="en-US" sz="1700" dirty="0"/>
              <a:t>12. B. Bhargava, “Secure/resilient systems and data </a:t>
            </a:r>
            <a:r>
              <a:rPr lang="fr-FR" sz="1700" dirty="0"/>
              <a:t>dissemination/provenance,” NGCRC Project Proposal, CERIAS, Purdue </a:t>
            </a:r>
            <a:r>
              <a:rPr lang="en-US" sz="1700" dirty="0"/>
              <a:t>University, Aug.2016</a:t>
            </a:r>
          </a:p>
          <a:p>
            <a:r>
              <a:rPr lang="en-US" sz="1700" dirty="0"/>
              <a:t>13. D. </a:t>
            </a:r>
            <a:r>
              <a:rPr lang="en-US" sz="1700" dirty="0" err="1"/>
              <a:t>Ulybyshev</a:t>
            </a:r>
            <a:r>
              <a:rPr lang="en-US" sz="1700" dirty="0"/>
              <a:t>, </a:t>
            </a:r>
            <a:r>
              <a:rPr lang="en-US" sz="1700" dirty="0" err="1"/>
              <a:t>B.Bhargava</a:t>
            </a:r>
            <a:r>
              <a:rPr lang="en-US" sz="1700" dirty="0"/>
              <a:t>, “Secure dissemination of EHR,” demo video</a:t>
            </a:r>
          </a:p>
          <a:p>
            <a:r>
              <a:rPr lang="en-US" sz="1600" dirty="0">
                <a:hlinkClick r:id="rId3"/>
              </a:rPr>
              <a:t>https://www.dropbox.com/s/30scw1srqsmyq6d/BhargavaTeam_DemoVideo_Spring16.wmv?dl=0</a:t>
            </a:r>
            <a:r>
              <a:rPr lang="en-US" sz="1600" dirty="0"/>
              <a:t> </a:t>
            </a:r>
          </a:p>
          <a:p>
            <a:r>
              <a:rPr lang="en-US" sz="1700" dirty="0"/>
              <a:t>14. “Lightweight data-interchange format JSON,” </a:t>
            </a:r>
            <a:r>
              <a:rPr lang="en-US" sz="1700" dirty="0">
                <a:hlinkClick r:id="rId4"/>
              </a:rPr>
              <a:t>http://json.org/</a:t>
            </a:r>
            <a:r>
              <a:rPr lang="en-US" sz="1700" dirty="0"/>
              <a:t>  , accessed: Oct.2016</a:t>
            </a:r>
          </a:p>
          <a:p>
            <a:r>
              <a:rPr lang="en-US" sz="1700" dirty="0"/>
              <a:t>15. “</a:t>
            </a:r>
            <a:r>
              <a:rPr lang="en-US" sz="1700" dirty="0" err="1"/>
              <a:t>eXtensible</a:t>
            </a:r>
            <a:r>
              <a:rPr lang="en-US" sz="1700" dirty="0"/>
              <a:t> access control markup language (XACML) version 3.0,”</a:t>
            </a:r>
          </a:p>
          <a:p>
            <a:r>
              <a:rPr lang="en-US" sz="1700" dirty="0">
                <a:hlinkClick r:id="rId5"/>
              </a:rPr>
              <a:t>http://docs.oasis-open.org/xacml/3.0/xacml-3.0-core-spec-os-en.html</a:t>
            </a:r>
            <a:r>
              <a:rPr lang="en-US" sz="1700" dirty="0"/>
              <a:t>, accessed: Oct. 2016</a:t>
            </a:r>
          </a:p>
          <a:p>
            <a:r>
              <a:rPr lang="en-US" sz="1700" dirty="0"/>
              <a:t>16.</a:t>
            </a:r>
            <a:r>
              <a:rPr lang="pl-PL" sz="1700" dirty="0"/>
              <a:t> “W3C Web Cryptography API,”</a:t>
            </a:r>
            <a:r>
              <a:rPr lang="en-US" sz="1600" dirty="0">
                <a:hlinkClick r:id="rId6"/>
              </a:rPr>
              <a:t>https://www.w3.org/TR/WebCryptoAPI/</a:t>
            </a:r>
            <a:r>
              <a:rPr lang="en-US" sz="1700" dirty="0"/>
              <a:t>, accessed: Oct.2016</a:t>
            </a:r>
          </a:p>
          <a:p>
            <a:r>
              <a:rPr lang="en-US" sz="1700" dirty="0"/>
              <a:t>17. “Web authentication: an API for accessing scoped credentials,”</a:t>
            </a:r>
          </a:p>
          <a:p>
            <a:r>
              <a:rPr lang="en-US" sz="1700" dirty="0">
                <a:hlinkClick r:id="rId7"/>
              </a:rPr>
              <a:t>http://www.w3.org/TR/webauthn</a:t>
            </a:r>
            <a:r>
              <a:rPr lang="en-US" sz="1700" dirty="0"/>
              <a:t> , accessed: Oct.2016</a:t>
            </a:r>
          </a:p>
          <a:p>
            <a:r>
              <a:rPr lang="en-US" sz="1600" dirty="0">
                <a:hlinkClick r:id="rId8"/>
              </a:rPr>
              <a:t>http://www.regularexpressions.info/creditcard.html</a:t>
            </a:r>
            <a:r>
              <a:rPr lang="en-US" sz="1600" dirty="0"/>
              <a:t> </a:t>
            </a:r>
            <a:r>
              <a:rPr lang="en-US" sz="1700" dirty="0"/>
              <a:t>, accessed: Oct.2016</a:t>
            </a:r>
          </a:p>
          <a:p>
            <a:r>
              <a:rPr lang="pt-BR" sz="1700" dirty="0"/>
              <a:t>18. “WSO2 Balana Implementation,” https://github.com/wso2/balana , </a:t>
            </a:r>
            <a:r>
              <a:rPr lang="en-US" sz="1700" dirty="0"/>
              <a:t>accessed: Oct.2016</a:t>
            </a:r>
          </a:p>
          <a:p>
            <a:endParaRPr lang="en-US" sz="1700" dirty="0"/>
          </a:p>
          <a:p>
            <a:endParaRPr lang="en-US" sz="1700" dirty="0"/>
          </a:p>
          <a:p>
            <a:pPr>
              <a:lnSpc>
                <a:spcPct val="100000"/>
              </a:lnSpc>
            </a:pPr>
            <a:endParaRPr sz="1700" dirty="0"/>
          </a:p>
        </p:txBody>
      </p:sp>
    </p:spTree>
    <p:extLst>
      <p:ext uri="{BB962C8B-B14F-4D97-AF65-F5344CB8AC3E}">
        <p14:creationId xmlns:p14="http://schemas.microsoft.com/office/powerpoint/2010/main" val="13326103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Problem Statement</a:t>
            </a:r>
            <a:endParaRPr dirty="0"/>
          </a:p>
        </p:txBody>
      </p:sp>
      <p:sp>
        <p:nvSpPr>
          <p:cNvPr id="164" name="CustomShape 3"/>
          <p:cNvSpPr/>
          <p:nvPr/>
        </p:nvSpPr>
        <p:spPr>
          <a:xfrm>
            <a:off x="6553080" y="640080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E7090345-3AAC-4928-99A0-54E5DB72B39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4</a:t>
            </a:fld>
            <a:endParaRPr/>
          </a:p>
        </p:txBody>
      </p:sp>
      <p:sp>
        <p:nvSpPr>
          <p:cNvPr id="165" name="CustomShape 4"/>
          <p:cNvSpPr/>
          <p:nvPr/>
        </p:nvSpPr>
        <p:spPr>
          <a:xfrm>
            <a:off x="438480" y="2246937"/>
            <a:ext cx="8381160" cy="14223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5"/>
          <p:cNvSpPr/>
          <p:nvPr/>
        </p:nvSpPr>
        <p:spPr>
          <a:xfrm>
            <a:off x="438480" y="1836897"/>
            <a:ext cx="1735560" cy="3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Cloud Server</a:t>
            </a:r>
            <a:endParaRPr dirty="0"/>
          </a:p>
        </p:txBody>
      </p:sp>
      <p:sp>
        <p:nvSpPr>
          <p:cNvPr id="167" name="CustomShape 6"/>
          <p:cNvSpPr/>
          <p:nvPr/>
        </p:nvSpPr>
        <p:spPr>
          <a:xfrm>
            <a:off x="5189760" y="1457097"/>
            <a:ext cx="1031760" cy="600840"/>
          </a:xfrm>
          <a:prstGeom prst="horizontalScroll">
            <a:avLst>
              <a:gd name="adj" fmla="val 12500"/>
            </a:avLst>
          </a:prstGeom>
          <a:noFill/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Active Bundle</a:t>
            </a:r>
            <a:endParaRPr/>
          </a:p>
        </p:txBody>
      </p:sp>
      <p:pic>
        <p:nvPicPr>
          <p:cNvPr id="168" name="Picture 2"/>
          <p:cNvPicPr/>
          <p:nvPr/>
        </p:nvPicPr>
        <p:blipFill>
          <a:blip r:embed="rId3"/>
          <a:stretch/>
        </p:blipFill>
        <p:spPr>
          <a:xfrm>
            <a:off x="369360" y="4553097"/>
            <a:ext cx="912600" cy="912600"/>
          </a:xfrm>
          <a:prstGeom prst="rect">
            <a:avLst/>
          </a:prstGeom>
          <a:ln>
            <a:noFill/>
          </a:ln>
        </p:spPr>
      </p:pic>
      <p:sp>
        <p:nvSpPr>
          <p:cNvPr id="169" name="CustomShape 7"/>
          <p:cNvSpPr/>
          <p:nvPr/>
        </p:nvSpPr>
        <p:spPr>
          <a:xfrm flipV="1">
            <a:off x="837360" y="3679377"/>
            <a:ext cx="360" cy="36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5AA6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CustomShape 8"/>
          <p:cNvSpPr/>
          <p:nvPr/>
        </p:nvSpPr>
        <p:spPr>
          <a:xfrm>
            <a:off x="130320" y="4033257"/>
            <a:ext cx="1392840" cy="45396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Web Crypto Authentication</a:t>
            </a:r>
            <a:endParaRPr/>
          </a:p>
        </p:txBody>
      </p:sp>
      <p:sp>
        <p:nvSpPr>
          <p:cNvPr id="171" name="CustomShape 9"/>
          <p:cNvSpPr/>
          <p:nvPr/>
        </p:nvSpPr>
        <p:spPr>
          <a:xfrm>
            <a:off x="2197800" y="3671097"/>
            <a:ext cx="360" cy="36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accent1">
                <a:lumMod val="50000"/>
              </a:schemeClr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CustomShape 10"/>
          <p:cNvSpPr/>
          <p:nvPr/>
        </p:nvSpPr>
        <p:spPr>
          <a:xfrm>
            <a:off x="1540080" y="3980697"/>
            <a:ext cx="1130760" cy="106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73" name="CustomShape 11"/>
          <p:cNvSpPr/>
          <p:nvPr/>
        </p:nvSpPr>
        <p:spPr>
          <a:xfrm>
            <a:off x="313920" y="5385777"/>
            <a:ext cx="988920" cy="3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Doctor</a:t>
            </a:r>
            <a:endParaRPr/>
          </a:p>
        </p:txBody>
      </p:sp>
      <p:sp>
        <p:nvSpPr>
          <p:cNvPr id="174" name="CustomShape 12"/>
          <p:cNvSpPr/>
          <p:nvPr/>
        </p:nvSpPr>
        <p:spPr>
          <a:xfrm>
            <a:off x="3555720" y="1200057"/>
            <a:ext cx="914040" cy="69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Data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Owner</a:t>
            </a:r>
            <a:endParaRPr dirty="0"/>
          </a:p>
        </p:txBody>
      </p:sp>
      <p:sp>
        <p:nvSpPr>
          <p:cNvPr id="175" name="CustomShape 13"/>
          <p:cNvSpPr/>
          <p:nvPr/>
        </p:nvSpPr>
        <p:spPr>
          <a:xfrm>
            <a:off x="2415822" y="2314977"/>
            <a:ext cx="4334934" cy="1315080"/>
          </a:xfrm>
          <a:prstGeom prst="horizontalScroll">
            <a:avLst>
              <a:gd name="adj" fmla="val 12500"/>
            </a:avLst>
          </a:prstGeom>
          <a:solidFill>
            <a:srgbClr val="92D050"/>
          </a:solidFill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Patient’s EHR (Active Bundle)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Contact, Medical and Billing Information</a:t>
            </a:r>
            <a:endParaRPr dirty="0"/>
          </a:p>
        </p:txBody>
      </p:sp>
      <p:pic>
        <p:nvPicPr>
          <p:cNvPr id="176" name="Picture 2"/>
          <p:cNvPicPr/>
          <p:nvPr/>
        </p:nvPicPr>
        <p:blipFill>
          <a:blip r:embed="rId3"/>
          <a:stretch/>
        </p:blipFill>
        <p:spPr>
          <a:xfrm>
            <a:off x="3449160" y="4556337"/>
            <a:ext cx="912600" cy="912600"/>
          </a:xfrm>
          <a:prstGeom prst="rect">
            <a:avLst/>
          </a:prstGeom>
          <a:ln>
            <a:noFill/>
          </a:ln>
        </p:spPr>
      </p:pic>
      <p:sp>
        <p:nvSpPr>
          <p:cNvPr id="177" name="CustomShape 14"/>
          <p:cNvSpPr/>
          <p:nvPr/>
        </p:nvSpPr>
        <p:spPr>
          <a:xfrm flipV="1">
            <a:off x="3916800" y="3682977"/>
            <a:ext cx="360" cy="36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5AA6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15"/>
          <p:cNvSpPr/>
          <p:nvPr/>
        </p:nvSpPr>
        <p:spPr>
          <a:xfrm>
            <a:off x="3210120" y="4036857"/>
            <a:ext cx="1392840" cy="45396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Web Crypto Authentication</a:t>
            </a:r>
            <a:endParaRPr/>
          </a:p>
        </p:txBody>
      </p:sp>
      <p:sp>
        <p:nvSpPr>
          <p:cNvPr id="179" name="CustomShape 16"/>
          <p:cNvSpPr/>
          <p:nvPr/>
        </p:nvSpPr>
        <p:spPr>
          <a:xfrm>
            <a:off x="5288040" y="3674697"/>
            <a:ext cx="360" cy="36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accent1">
                <a:lumMod val="50000"/>
              </a:schemeClr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CustomShape 17"/>
          <p:cNvSpPr/>
          <p:nvPr/>
        </p:nvSpPr>
        <p:spPr>
          <a:xfrm>
            <a:off x="3198600" y="5389377"/>
            <a:ext cx="1379160" cy="3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Insurance</a:t>
            </a:r>
            <a:endParaRPr/>
          </a:p>
        </p:txBody>
      </p:sp>
      <p:pic>
        <p:nvPicPr>
          <p:cNvPr id="181" name="Picture 2"/>
          <p:cNvPicPr/>
          <p:nvPr/>
        </p:nvPicPr>
        <p:blipFill>
          <a:blip r:embed="rId3"/>
          <a:stretch/>
        </p:blipFill>
        <p:spPr>
          <a:xfrm>
            <a:off x="6523200" y="4551297"/>
            <a:ext cx="912600" cy="912600"/>
          </a:xfrm>
          <a:prstGeom prst="rect">
            <a:avLst/>
          </a:prstGeom>
          <a:ln>
            <a:noFill/>
          </a:ln>
        </p:spPr>
      </p:pic>
      <p:sp>
        <p:nvSpPr>
          <p:cNvPr id="182" name="CustomShape 18"/>
          <p:cNvSpPr/>
          <p:nvPr/>
        </p:nvSpPr>
        <p:spPr>
          <a:xfrm flipV="1">
            <a:off x="6990840" y="3677937"/>
            <a:ext cx="360" cy="36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rgbClr val="005AA6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CustomShape 19"/>
          <p:cNvSpPr/>
          <p:nvPr/>
        </p:nvSpPr>
        <p:spPr>
          <a:xfrm>
            <a:off x="6284160" y="4031817"/>
            <a:ext cx="1392840" cy="45396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5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Web Crypto Authentication</a:t>
            </a:r>
            <a:endParaRPr/>
          </a:p>
        </p:txBody>
      </p:sp>
      <p:sp>
        <p:nvSpPr>
          <p:cNvPr id="184" name="CustomShape 20"/>
          <p:cNvSpPr/>
          <p:nvPr/>
        </p:nvSpPr>
        <p:spPr>
          <a:xfrm>
            <a:off x="8398080" y="3679737"/>
            <a:ext cx="360" cy="36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accent1">
                <a:lumMod val="50000"/>
              </a:schemeClr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21"/>
          <p:cNvSpPr/>
          <p:nvPr/>
        </p:nvSpPr>
        <p:spPr>
          <a:xfrm>
            <a:off x="6198840" y="5384337"/>
            <a:ext cx="1526760" cy="3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Researcher</a:t>
            </a:r>
            <a:endParaRPr/>
          </a:p>
        </p:txBody>
      </p:sp>
      <p:sp>
        <p:nvSpPr>
          <p:cNvPr id="186" name="CustomShape 22"/>
          <p:cNvSpPr/>
          <p:nvPr/>
        </p:nvSpPr>
        <p:spPr>
          <a:xfrm>
            <a:off x="4762800" y="1868577"/>
            <a:ext cx="360" cy="36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5840">
            <a:solidFill>
              <a:schemeClr val="accent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23"/>
          <p:cNvSpPr/>
          <p:nvPr/>
        </p:nvSpPr>
        <p:spPr>
          <a:xfrm>
            <a:off x="1598760" y="4019217"/>
            <a:ext cx="1279080" cy="1132200"/>
          </a:xfrm>
          <a:prstGeom prst="rect">
            <a:avLst/>
          </a:prstGeom>
          <a:gradFill>
            <a:gsLst>
              <a:gs pos="30000">
                <a:schemeClr val="bg1"/>
              </a:gs>
              <a:gs pos="86000">
                <a:schemeClr val="accent1">
                  <a:lumMod val="40000"/>
                  <a:lumOff val="60000"/>
                  <a:alpha val="96000"/>
                </a:schemeClr>
              </a:gs>
            </a:gsLst>
            <a:lin ang="0"/>
          </a:gra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Doctor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Contact Info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Medical Info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Billing Info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88" name="CustomShape 24"/>
          <p:cNvSpPr/>
          <p:nvPr/>
        </p:nvSpPr>
        <p:spPr>
          <a:xfrm>
            <a:off x="4659480" y="4019217"/>
            <a:ext cx="1288440" cy="1298520"/>
          </a:xfrm>
          <a:prstGeom prst="rect">
            <a:avLst/>
          </a:prstGeom>
          <a:gradFill>
            <a:gsLst>
              <a:gs pos="30000">
                <a:schemeClr val="bg1"/>
              </a:gs>
              <a:gs pos="86000">
                <a:schemeClr val="accent1">
                  <a:lumMod val="40000"/>
                  <a:lumOff val="60000"/>
                  <a:alpha val="96000"/>
                </a:schemeClr>
              </a:gs>
            </a:gsLst>
            <a:lin ang="0"/>
          </a:gra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Insurance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Contact Info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E(Medical Info)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Billing Info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89" name="CustomShape 25"/>
          <p:cNvSpPr/>
          <p:nvPr/>
        </p:nvSpPr>
        <p:spPr>
          <a:xfrm>
            <a:off x="7783200" y="4019217"/>
            <a:ext cx="1265040" cy="1292040"/>
          </a:xfrm>
          <a:prstGeom prst="rect">
            <a:avLst/>
          </a:prstGeom>
          <a:gradFill>
            <a:gsLst>
              <a:gs pos="30000">
                <a:schemeClr val="bg1"/>
              </a:gs>
              <a:gs pos="86000">
                <a:schemeClr val="accent1">
                  <a:lumMod val="40000"/>
                  <a:lumOff val="60000"/>
                  <a:alpha val="96000"/>
                </a:schemeClr>
              </a:gs>
            </a:gsLst>
            <a:lin ang="0"/>
          </a:gradFill>
          <a:ln w="12600">
            <a:solidFill>
              <a:srgbClr val="000000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Researcher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</a:t>
            </a:r>
            <a:r>
              <a:rPr lang="en-US" sz="1400" strike="noStrike" spc="-1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E(Contact Info)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Medical Info</a:t>
            </a:r>
            <a:endParaRPr/>
          </a:p>
          <a:p>
            <a:pPr>
              <a:lnSpc>
                <a:spcPct val="100000"/>
              </a:lnSpc>
            </a:pPr>
            <a:r>
              <a:rPr lang="en-US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- Billing Info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92" name="Picture 2"/>
          <p:cNvPicPr/>
          <p:nvPr/>
        </p:nvPicPr>
        <p:blipFill>
          <a:blip r:embed="rId3"/>
          <a:stretch/>
        </p:blipFill>
        <p:spPr>
          <a:xfrm>
            <a:off x="4319280" y="1149480"/>
            <a:ext cx="912600" cy="912600"/>
          </a:xfrm>
          <a:prstGeom prst="rect">
            <a:avLst/>
          </a:prstGeom>
          <a:ln>
            <a:noFill/>
          </a:ln>
        </p:spPr>
      </p:pic>
      <p:sp>
        <p:nvSpPr>
          <p:cNvPr id="193" name="CustomShape 28"/>
          <p:cNvSpPr/>
          <p:nvPr/>
        </p:nvSpPr>
        <p:spPr>
          <a:xfrm>
            <a:off x="1126154" y="6095140"/>
            <a:ext cx="81298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Scenario of EHR Dissemination in Cloud (suggested by Dr. Leon Li, NGC)</a:t>
            </a:r>
            <a:r>
              <a:rPr lang="en-US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Problem Statement</a:t>
            </a:r>
            <a:endParaRPr dirty="0"/>
          </a:p>
        </p:txBody>
      </p:sp>
      <p:sp>
        <p:nvSpPr>
          <p:cNvPr id="164" name="CustomShape 3"/>
          <p:cNvSpPr/>
          <p:nvPr/>
        </p:nvSpPr>
        <p:spPr>
          <a:xfrm>
            <a:off x="6553080" y="640080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E7090345-3AAC-4928-99A0-54E5DB72B39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5</a:t>
            </a:fld>
            <a:endParaRPr/>
          </a:p>
        </p:txBody>
      </p:sp>
      <p:sp>
        <p:nvSpPr>
          <p:cNvPr id="34" name="CustomShape 3"/>
          <p:cNvSpPr/>
          <p:nvPr/>
        </p:nvSpPr>
        <p:spPr>
          <a:xfrm>
            <a:off x="441720" y="1640769"/>
            <a:ext cx="8407800" cy="4713840"/>
          </a:xfrm>
          <a:prstGeom prst="roundRect">
            <a:avLst>
              <a:gd name="adj" fmla="val 13256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40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`</a:t>
            </a:r>
            <a:endParaRPr/>
          </a:p>
        </p:txBody>
      </p:sp>
      <p:sp>
        <p:nvSpPr>
          <p:cNvPr id="35" name="CustomShape 4"/>
          <p:cNvSpPr/>
          <p:nvPr/>
        </p:nvSpPr>
        <p:spPr>
          <a:xfrm>
            <a:off x="3557520" y="761400"/>
            <a:ext cx="2125080" cy="58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" name="CustomShape 5"/>
          <p:cNvSpPr/>
          <p:nvPr/>
        </p:nvSpPr>
        <p:spPr>
          <a:xfrm>
            <a:off x="1186920" y="3252258"/>
            <a:ext cx="2206440" cy="10004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CLOUD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PROVIDER 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D, P</a:t>
            </a:r>
            <a:endParaRPr/>
          </a:p>
        </p:txBody>
      </p:sp>
      <p:sp>
        <p:nvSpPr>
          <p:cNvPr id="37" name="CustomShape 6"/>
          <p:cNvSpPr/>
          <p:nvPr/>
        </p:nvSpPr>
        <p:spPr>
          <a:xfrm>
            <a:off x="3487680" y="2184498"/>
            <a:ext cx="1379160" cy="69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TRUSTED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DOMAIN</a:t>
            </a:r>
            <a:endParaRPr/>
          </a:p>
        </p:txBody>
      </p:sp>
      <p:sp>
        <p:nvSpPr>
          <p:cNvPr id="38" name="CustomShape 7"/>
          <p:cNvSpPr/>
          <p:nvPr/>
        </p:nvSpPr>
        <p:spPr>
          <a:xfrm>
            <a:off x="4327920" y="5053338"/>
            <a:ext cx="1532880" cy="69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UNKNOWN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DOMAIN</a:t>
            </a:r>
            <a:endParaRPr/>
          </a:p>
        </p:txBody>
      </p:sp>
      <p:sp>
        <p:nvSpPr>
          <p:cNvPr id="39" name="CustomShape 8"/>
          <p:cNvSpPr/>
          <p:nvPr/>
        </p:nvSpPr>
        <p:spPr>
          <a:xfrm>
            <a:off x="667800" y="5022738"/>
            <a:ext cx="1631520" cy="7527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SERVICE 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20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</a:t>
            </a:r>
            <a:endParaRPr/>
          </a:p>
        </p:txBody>
      </p:sp>
      <p:sp>
        <p:nvSpPr>
          <p:cNvPr id="40" name="CustomShape 9"/>
          <p:cNvSpPr/>
          <p:nvPr/>
        </p:nvSpPr>
        <p:spPr>
          <a:xfrm>
            <a:off x="7947000" y="3548538"/>
            <a:ext cx="598680" cy="365760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2">
                  <a:lumMod val="0"/>
                  <a:lumOff val="100000"/>
                </a:schemeClr>
              </a:gs>
              <a:gs pos="29000">
                <a:srgbClr val="FF0000"/>
              </a:gs>
              <a:gs pos="100000">
                <a:schemeClr val="accent2">
                  <a:lumMod val="100000"/>
                </a:schemeClr>
              </a:gs>
            </a:gsLst>
            <a:lin ang="0"/>
          </a:gra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41" name="Line 10"/>
          <p:cNvSpPr/>
          <p:nvPr/>
        </p:nvSpPr>
        <p:spPr>
          <a:xfrm>
            <a:off x="582480" y="4772898"/>
            <a:ext cx="10440" cy="1086480"/>
          </a:xfrm>
          <a:prstGeom prst="line">
            <a:avLst/>
          </a:prstGeom>
          <a:ln w="12600">
            <a:custDash>
              <a:ds d="400000" sp="300000"/>
            </a:custDash>
            <a:rou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42" name="Line 11"/>
          <p:cNvSpPr/>
          <p:nvPr/>
        </p:nvSpPr>
        <p:spPr>
          <a:xfrm>
            <a:off x="5605920" y="3102858"/>
            <a:ext cx="2998440" cy="8640"/>
          </a:xfrm>
          <a:prstGeom prst="line">
            <a:avLst/>
          </a:prstGeom>
          <a:ln w="12600">
            <a:custDash>
              <a:ds d="400000" sp="300000"/>
            </a:custDash>
            <a:rou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43" name="Line 12"/>
          <p:cNvSpPr/>
          <p:nvPr/>
        </p:nvSpPr>
        <p:spPr>
          <a:xfrm>
            <a:off x="5603760" y="3112578"/>
            <a:ext cx="0" cy="1669680"/>
          </a:xfrm>
          <a:prstGeom prst="line">
            <a:avLst/>
          </a:prstGeom>
          <a:ln w="12600">
            <a:custDash>
              <a:ds d="400000" sp="300000"/>
            </a:custDash>
            <a:rou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44" name="Line 13"/>
          <p:cNvSpPr/>
          <p:nvPr/>
        </p:nvSpPr>
        <p:spPr>
          <a:xfrm>
            <a:off x="615240" y="5839938"/>
            <a:ext cx="7989120" cy="17280"/>
          </a:xfrm>
          <a:prstGeom prst="line">
            <a:avLst/>
          </a:prstGeom>
          <a:ln w="12600">
            <a:custDash>
              <a:ds d="400000" sp="300000"/>
            </a:custDash>
            <a:rou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46" name="Line 15"/>
          <p:cNvSpPr/>
          <p:nvPr/>
        </p:nvSpPr>
        <p:spPr>
          <a:xfrm>
            <a:off x="3514680" y="1700658"/>
            <a:ext cx="0" cy="2743560"/>
          </a:xfrm>
          <a:prstGeom prst="line">
            <a:avLst/>
          </a:prstGeom>
          <a:ln w="12600">
            <a:solidFill>
              <a:srgbClr val="005AA6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Line 16"/>
          <p:cNvSpPr/>
          <p:nvPr/>
        </p:nvSpPr>
        <p:spPr>
          <a:xfrm flipV="1">
            <a:off x="1065600" y="4438458"/>
            <a:ext cx="2463120" cy="5400"/>
          </a:xfrm>
          <a:prstGeom prst="line">
            <a:avLst/>
          </a:prstGeom>
          <a:ln w="12600">
            <a:solidFill>
              <a:srgbClr val="005AA6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8" name="Picture 6"/>
          <p:cNvPicPr/>
          <p:nvPr/>
        </p:nvPicPr>
        <p:blipFill>
          <a:blip r:embed="rId3"/>
          <a:stretch/>
        </p:blipFill>
        <p:spPr>
          <a:xfrm>
            <a:off x="1989720" y="1755018"/>
            <a:ext cx="712800" cy="916560"/>
          </a:xfrm>
          <a:prstGeom prst="rect">
            <a:avLst/>
          </a:prstGeom>
          <a:ln>
            <a:noFill/>
          </a:ln>
        </p:spPr>
      </p:pic>
      <p:sp>
        <p:nvSpPr>
          <p:cNvPr id="49" name="CustomShape 17"/>
          <p:cNvSpPr/>
          <p:nvPr/>
        </p:nvSpPr>
        <p:spPr>
          <a:xfrm>
            <a:off x="1982520" y="2222658"/>
            <a:ext cx="434160" cy="51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endParaRPr/>
          </a:p>
        </p:txBody>
      </p:sp>
      <p:sp>
        <p:nvSpPr>
          <p:cNvPr id="50" name="CustomShape 18"/>
          <p:cNvSpPr/>
          <p:nvPr/>
        </p:nvSpPr>
        <p:spPr>
          <a:xfrm>
            <a:off x="2376720" y="2752578"/>
            <a:ext cx="851400" cy="3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D, P</a:t>
            </a:r>
            <a:endParaRPr/>
          </a:p>
        </p:txBody>
      </p:sp>
      <p:sp>
        <p:nvSpPr>
          <p:cNvPr id="51" name="CustomShape 19"/>
          <p:cNvSpPr/>
          <p:nvPr/>
        </p:nvSpPr>
        <p:spPr>
          <a:xfrm>
            <a:off x="5110560" y="1615698"/>
            <a:ext cx="3256920" cy="108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343080" indent="-341280">
              <a:lnSpc>
                <a:spcPct val="100000"/>
              </a:lnSpc>
              <a:buFont typeface="Arial"/>
              <a:buChar char="•"/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 (D) = {d</a:t>
            </a:r>
            <a:r>
              <a:rPr lang="en-US" sz="20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</a:t>
            </a: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,..,</a:t>
            </a:r>
            <a:r>
              <a:rPr lang="en-US" sz="20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20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}</a:t>
            </a:r>
            <a:endParaRPr/>
          </a:p>
          <a:p>
            <a:pPr marL="343080" indent="-341280">
              <a:lnSpc>
                <a:spcPct val="100000"/>
              </a:lnSpc>
              <a:buFont typeface="Arial"/>
              <a:buChar char="•"/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Access Control Policies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(P) = {p</a:t>
            </a:r>
            <a:r>
              <a:rPr lang="en-US" sz="20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</a:t>
            </a: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,..,</a:t>
            </a:r>
            <a:r>
              <a:rPr lang="en-US" sz="20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</a:t>
            </a:r>
            <a:r>
              <a:rPr lang="en-US" sz="20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</a:t>
            </a: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}</a:t>
            </a:r>
            <a:endParaRPr/>
          </a:p>
        </p:txBody>
      </p:sp>
      <p:sp>
        <p:nvSpPr>
          <p:cNvPr id="52" name="Line 20"/>
          <p:cNvSpPr/>
          <p:nvPr/>
        </p:nvSpPr>
        <p:spPr>
          <a:xfrm>
            <a:off x="1065600" y="1700658"/>
            <a:ext cx="2160" cy="2737800"/>
          </a:xfrm>
          <a:prstGeom prst="line">
            <a:avLst/>
          </a:prstGeom>
          <a:ln w="12600">
            <a:solidFill>
              <a:srgbClr val="005AA6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1"/>
          <p:cNvSpPr/>
          <p:nvPr/>
        </p:nvSpPr>
        <p:spPr>
          <a:xfrm>
            <a:off x="2279160" y="2681298"/>
            <a:ext cx="230400" cy="55008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54" name="CustomShape 22"/>
          <p:cNvSpPr/>
          <p:nvPr/>
        </p:nvSpPr>
        <p:spPr>
          <a:xfrm>
            <a:off x="1614960" y="4444218"/>
            <a:ext cx="62604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D, P</a:t>
            </a:r>
            <a:endParaRPr/>
          </a:p>
        </p:txBody>
      </p:sp>
      <p:sp>
        <p:nvSpPr>
          <p:cNvPr id="55" name="CustomShape 23"/>
          <p:cNvSpPr/>
          <p:nvPr/>
        </p:nvSpPr>
        <p:spPr>
          <a:xfrm>
            <a:off x="1409400" y="4255218"/>
            <a:ext cx="276120" cy="74628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56" name="CustomShape 24"/>
          <p:cNvSpPr/>
          <p:nvPr/>
        </p:nvSpPr>
        <p:spPr>
          <a:xfrm>
            <a:off x="2888640" y="4265298"/>
            <a:ext cx="276120" cy="73656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57" name="CustomShape 25"/>
          <p:cNvSpPr/>
          <p:nvPr/>
        </p:nvSpPr>
        <p:spPr>
          <a:xfrm>
            <a:off x="2547360" y="5023458"/>
            <a:ext cx="1664280" cy="7527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SERVICE 2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20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r>
            <a:endParaRPr/>
          </a:p>
        </p:txBody>
      </p:sp>
      <p:sp>
        <p:nvSpPr>
          <p:cNvPr id="58" name="CustomShape 26"/>
          <p:cNvSpPr/>
          <p:nvPr/>
        </p:nvSpPr>
        <p:spPr>
          <a:xfrm rot="20006400">
            <a:off x="3669120" y="4235778"/>
            <a:ext cx="2268720" cy="35388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59" name="CustomShape 27"/>
          <p:cNvSpPr/>
          <p:nvPr/>
        </p:nvSpPr>
        <p:spPr>
          <a:xfrm>
            <a:off x="3515040" y="3178458"/>
            <a:ext cx="2133360" cy="91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Service 2 forwards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 and P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 other cloud</a:t>
            </a:r>
            <a:endParaRPr/>
          </a:p>
        </p:txBody>
      </p:sp>
      <p:sp>
        <p:nvSpPr>
          <p:cNvPr id="60" name="CustomShape 28"/>
          <p:cNvSpPr/>
          <p:nvPr/>
        </p:nvSpPr>
        <p:spPr>
          <a:xfrm>
            <a:off x="5832360" y="3247938"/>
            <a:ext cx="2112840" cy="100044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CLOUD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PROVIDER 2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D, P</a:t>
            </a:r>
            <a:endParaRPr/>
          </a:p>
        </p:txBody>
      </p:sp>
      <p:sp>
        <p:nvSpPr>
          <p:cNvPr id="61" name="CustomShape 29"/>
          <p:cNvSpPr/>
          <p:nvPr/>
        </p:nvSpPr>
        <p:spPr>
          <a:xfrm>
            <a:off x="3094560" y="4439178"/>
            <a:ext cx="62604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D, P</a:t>
            </a:r>
            <a:endParaRPr/>
          </a:p>
        </p:txBody>
      </p:sp>
      <p:sp>
        <p:nvSpPr>
          <p:cNvPr id="62" name="CustomShape 30"/>
          <p:cNvSpPr/>
          <p:nvPr/>
        </p:nvSpPr>
        <p:spPr>
          <a:xfrm>
            <a:off x="5937840" y="5022738"/>
            <a:ext cx="2007000" cy="7527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SERVICE 3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en-US" sz="20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</a:t>
            </a:r>
            <a:endParaRPr dirty="0"/>
          </a:p>
        </p:txBody>
      </p:sp>
      <p:sp>
        <p:nvSpPr>
          <p:cNvPr id="63" name="CustomShape 31"/>
          <p:cNvSpPr/>
          <p:nvPr/>
        </p:nvSpPr>
        <p:spPr>
          <a:xfrm>
            <a:off x="6821640" y="4270338"/>
            <a:ext cx="276120" cy="73152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64" name="CustomShape 32"/>
          <p:cNvSpPr/>
          <p:nvPr/>
        </p:nvSpPr>
        <p:spPr>
          <a:xfrm>
            <a:off x="7042680" y="4434138"/>
            <a:ext cx="58932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D, P</a:t>
            </a:r>
            <a:endParaRPr/>
          </a:p>
        </p:txBody>
      </p:sp>
      <p:sp>
        <p:nvSpPr>
          <p:cNvPr id="65" name="Line 33"/>
          <p:cNvSpPr/>
          <p:nvPr/>
        </p:nvSpPr>
        <p:spPr>
          <a:xfrm flipV="1">
            <a:off x="615240" y="4761378"/>
            <a:ext cx="4988520" cy="15840"/>
          </a:xfrm>
          <a:prstGeom prst="line">
            <a:avLst/>
          </a:prstGeom>
          <a:ln w="12600">
            <a:custDash>
              <a:ds d="400000" sp="300000"/>
            </a:custDash>
            <a:rou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66" name="Line 34"/>
          <p:cNvSpPr/>
          <p:nvPr/>
        </p:nvSpPr>
        <p:spPr>
          <a:xfrm>
            <a:off x="8604360" y="3117258"/>
            <a:ext cx="0" cy="2739960"/>
          </a:xfrm>
          <a:prstGeom prst="line">
            <a:avLst/>
          </a:prstGeom>
          <a:ln w="12600">
            <a:custDash>
              <a:ds d="400000" sp="300000"/>
            </a:custDash>
            <a:rou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/>
        </p:style>
      </p:sp>
      <p:sp>
        <p:nvSpPr>
          <p:cNvPr id="67" name="CustomShape 35"/>
          <p:cNvSpPr/>
          <p:nvPr/>
        </p:nvSpPr>
        <p:spPr>
          <a:xfrm>
            <a:off x="7739640" y="4174218"/>
            <a:ext cx="951840" cy="100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Leaks ? </a:t>
            </a:r>
            <a:endParaRPr/>
          </a:p>
        </p:txBody>
      </p:sp>
      <p:sp>
        <p:nvSpPr>
          <p:cNvPr id="68" name="CustomShape 36"/>
          <p:cNvSpPr/>
          <p:nvPr/>
        </p:nvSpPr>
        <p:spPr>
          <a:xfrm>
            <a:off x="7967880" y="5233698"/>
            <a:ext cx="598680" cy="365760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2">
                  <a:lumMod val="0"/>
                  <a:lumOff val="100000"/>
                </a:schemeClr>
              </a:gs>
              <a:gs pos="29000">
                <a:srgbClr val="FF0000"/>
              </a:gs>
              <a:gs pos="100000">
                <a:schemeClr val="accent2">
                  <a:lumMod val="100000"/>
                </a:schemeClr>
              </a:gs>
            </a:gsLst>
            <a:lin ang="0"/>
          </a:gradFill>
          <a:ln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69" name="Line 37"/>
          <p:cNvSpPr/>
          <p:nvPr/>
        </p:nvSpPr>
        <p:spPr>
          <a:xfrm>
            <a:off x="1070640" y="1706058"/>
            <a:ext cx="2444040" cy="6480"/>
          </a:xfrm>
          <a:prstGeom prst="line">
            <a:avLst/>
          </a:prstGeom>
          <a:ln w="12600">
            <a:solidFill>
              <a:srgbClr val="005AA6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1"/>
          <p:cNvSpPr/>
          <p:nvPr/>
        </p:nvSpPr>
        <p:spPr>
          <a:xfrm>
            <a:off x="168947" y="1089285"/>
            <a:ext cx="6365031" cy="6050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Data dissemination in SOA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77299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-141113" y="277560"/>
            <a:ext cx="9510889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5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Research Solutions</a:t>
            </a:r>
            <a:endParaRPr sz="3500" dirty="0"/>
          </a:p>
        </p:txBody>
      </p:sp>
      <p:sp>
        <p:nvSpPr>
          <p:cNvPr id="232" name="CustomShape 3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60B6BED4-B47F-4070-A807-FE27A0762816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6</a:t>
            </a:fld>
            <a:endParaRPr/>
          </a:p>
        </p:txBody>
      </p:sp>
      <p:sp>
        <p:nvSpPr>
          <p:cNvPr id="233" name="CustomShape 4"/>
          <p:cNvSpPr/>
          <p:nvPr/>
        </p:nvSpPr>
        <p:spPr>
          <a:xfrm>
            <a:off x="36686" y="840255"/>
            <a:ext cx="9107314" cy="516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en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Privacy – Preserving Data Dissemination b</a:t>
            </a:r>
            <a:r>
              <a:rPr lang="en-US" sz="2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ased on:</a:t>
            </a:r>
          </a:p>
          <a:p>
            <a:pPr>
              <a:lnSpc>
                <a:spcPct val="170000"/>
              </a:lnSpc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Active Bundles with policies and policy enforcement engine</a:t>
            </a:r>
          </a:p>
          <a:p>
            <a:pPr>
              <a:lnSpc>
                <a:spcPct val="170000"/>
              </a:lnSpc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- 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Central Monitor constantly re-computing trust level of services</a:t>
            </a:r>
          </a:p>
          <a:p>
            <a:pPr>
              <a:lnSpc>
                <a:spcPct val="170000"/>
              </a:lnSpc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- S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ecure Browser with detection of its cryptographic capabilities</a:t>
            </a:r>
          </a:p>
          <a:p>
            <a:pPr>
              <a:lnSpc>
                <a:spcPct val="100000"/>
              </a:lnSpc>
            </a:pPr>
            <a:endParaRPr lang="en-US" sz="1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marL="800280" lvl="1" indent="-341640">
              <a:lnSpc>
                <a:spcPct val="100000"/>
              </a:lnSpc>
              <a:buFont typeface="Arial"/>
              <a:buChar char="•"/>
            </a:pPr>
            <a:endParaRPr dirty="0"/>
          </a:p>
          <a:p>
            <a:pPr marL="457560"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638895" y="5662856"/>
            <a:ext cx="83717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R. </a:t>
            </a:r>
            <a:r>
              <a:rPr lang="en-US" sz="1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Ranchal</a:t>
            </a:r>
            <a:r>
              <a:rPr lang="en-US" sz="1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, D. </a:t>
            </a:r>
            <a:r>
              <a:rPr lang="en-US" sz="1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Ulybyshev</a:t>
            </a:r>
            <a:r>
              <a:rPr lang="en-US" sz="1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, P. </a:t>
            </a:r>
            <a:r>
              <a:rPr lang="en-US" sz="1400" spc="-1" dirty="0" err="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Angin</a:t>
            </a:r>
            <a:r>
              <a:rPr lang="en-US" sz="1400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, and B. Bhargava. “Policy-based Distributed Data Dissemination,” </a:t>
            </a:r>
            <a:r>
              <a:rPr lang="en-US" sz="1400" i="1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CERIAS Security Symposium, April 2015</a:t>
            </a:r>
            <a:r>
              <a:rPr lang="en-US" sz="1400" b="1" i="1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</a:rPr>
              <a:t> (Best poster award, 1 out of 43)</a:t>
            </a:r>
            <a:endParaRPr lang="en-US" sz="1400" dirty="0">
              <a:solidFill>
                <a:srgbClr val="C00000"/>
              </a:solidFill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166319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-141113" y="277560"/>
            <a:ext cx="9510889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5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Research Solutions</a:t>
            </a:r>
            <a:endParaRPr sz="3500" dirty="0"/>
          </a:p>
        </p:txBody>
      </p:sp>
      <p:sp>
        <p:nvSpPr>
          <p:cNvPr id="232" name="CustomShape 3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60B6BED4-B47F-4070-A807-FE27A0762816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7</a:t>
            </a:fld>
            <a:endParaRPr/>
          </a:p>
        </p:txBody>
      </p:sp>
      <p:sp>
        <p:nvSpPr>
          <p:cNvPr id="233" name="CustomShape 4"/>
          <p:cNvSpPr/>
          <p:nvPr/>
        </p:nvSpPr>
        <p:spPr>
          <a:xfrm>
            <a:off x="36686" y="840255"/>
            <a:ext cx="9107314" cy="516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en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Features: </a:t>
            </a:r>
          </a:p>
          <a:p>
            <a:pPr marL="343080" indent="-341640">
              <a:lnSpc>
                <a:spcPct val="130000"/>
              </a:lnSpc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 independent from TTP</a:t>
            </a:r>
          </a:p>
          <a:p>
            <a:pPr marL="343080" indent="-341640">
              <a:lnSpc>
                <a:spcPct val="130000"/>
              </a:lnSpc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Data owner’s availability is not required</a:t>
            </a:r>
            <a:endParaRPr lang="en-US" dirty="0"/>
          </a:p>
          <a:p>
            <a:pPr marL="343080" indent="-341640">
              <a:lnSpc>
                <a:spcPct val="130000"/>
              </a:lnSpc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Dissemination considers client's attributes </a:t>
            </a:r>
            <a:endParaRPr lang="en-US" dirty="0"/>
          </a:p>
          <a:p>
            <a:pPr marL="800280" lvl="1" indent="-341640">
              <a:lnSpc>
                <a:spcPct val="130000"/>
              </a:lnSpc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Crypto capabilities of a browser</a:t>
            </a:r>
            <a:endParaRPr lang="en-US" dirty="0"/>
          </a:p>
          <a:p>
            <a:pPr marL="800280" lvl="1" indent="-341640">
              <a:lnSpc>
                <a:spcPct val="130000"/>
              </a:lnSpc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Trust level (which is constantly recomputed)</a:t>
            </a:r>
            <a:endParaRPr lang="en-US" dirty="0"/>
          </a:p>
          <a:p>
            <a:pPr marL="800280" lvl="1" indent="-341640">
              <a:lnSpc>
                <a:spcPct val="130000"/>
              </a:lnSpc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Authentication method</a:t>
            </a:r>
          </a:p>
          <a:p>
            <a:pPr marL="800280" lvl="1" indent="-341640">
              <a:lnSpc>
                <a:spcPct val="130000"/>
              </a:lnSpc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Type of client’s device</a:t>
            </a:r>
            <a:endParaRPr lang="en-US" dirty="0"/>
          </a:p>
          <a:p>
            <a:pPr marL="343080" indent="-341640">
              <a:lnSpc>
                <a:spcPct val="130000"/>
              </a:lnSpc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On-the-fly data updates are supported</a:t>
            </a:r>
            <a:endParaRPr lang="en-US" dirty="0"/>
          </a:p>
          <a:p>
            <a:pPr marL="343080" indent="-341640">
              <a:lnSpc>
                <a:spcPct val="130000"/>
              </a:lnSpc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Secure key generation scheme</a:t>
            </a:r>
            <a:endParaRPr dirty="0"/>
          </a:p>
          <a:p>
            <a:pPr marL="457560">
              <a:lnSpc>
                <a:spcPct val="100000"/>
              </a:lnSpc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98462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Related Work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8</a:t>
            </a:fld>
            <a:endParaRPr/>
          </a:p>
        </p:txBody>
      </p:sp>
      <p:sp>
        <p:nvSpPr>
          <p:cNvPr id="236" name="CustomShape 3"/>
          <p:cNvSpPr/>
          <p:nvPr/>
        </p:nvSpPr>
        <p:spPr>
          <a:xfrm>
            <a:off x="47975" y="1348026"/>
            <a:ext cx="9107311" cy="516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Policy-based Data Dissemination </a:t>
            </a:r>
            <a:endParaRPr dirty="0"/>
          </a:p>
          <a:p>
            <a:pPr marL="343080" indent="-341640">
              <a:lnSpc>
                <a:spcPct val="100000"/>
              </a:lnSpc>
              <a:buFont typeface="Arial"/>
              <a:buChar char="•"/>
            </a:pP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Policy enforcement at browser's side [8]  </a:t>
            </a:r>
            <a:r>
              <a:rPr lang="en-US" sz="22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(Prof. Matteo </a:t>
            </a:r>
            <a:r>
              <a:rPr lang="en-US" sz="220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Maffei</a:t>
            </a:r>
            <a:r>
              <a:rPr lang="en-US" sz="22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Saarland Univ</a:t>
            </a:r>
            <a:r>
              <a:rPr lang="en-US" sz="2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ersity, Germany</a:t>
            </a:r>
            <a:r>
              <a:rPr lang="en-US" sz="22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</a:p>
          <a:p>
            <a:pPr marL="800280" lvl="1" indent="-341640">
              <a:buFont typeface="Arial"/>
              <a:buChar char="•"/>
            </a:pPr>
            <a:r>
              <a:rPr lang="en-US" sz="2200" dirty="0"/>
              <a:t>Micro-policies specified in terms of tags, used to label URLs, network connections, cookies, </a:t>
            </a:r>
            <a:r>
              <a:rPr lang="en-US" sz="2200" dirty="0" err="1"/>
              <a:t>etc</a:t>
            </a:r>
            <a:r>
              <a:rPr lang="en-US" sz="2200" dirty="0"/>
              <a:t> and a transfer function</a:t>
            </a:r>
          </a:p>
          <a:p>
            <a:pPr marL="800280" lvl="1" indent="-341640">
              <a:buFont typeface="Arial"/>
              <a:buChar char="•"/>
            </a:pPr>
            <a:endParaRPr lang="en-US" sz="900" dirty="0"/>
          </a:p>
          <a:p>
            <a:pPr marL="800280" lvl="1" indent="-341640">
              <a:buFont typeface="Arial"/>
              <a:buChar char="•"/>
            </a:pPr>
            <a:r>
              <a:rPr lang="en-US" sz="2200" dirty="0"/>
              <a:t>Transfer function defines permitted operations by the browser based on tags. </a:t>
            </a:r>
          </a:p>
          <a:p>
            <a:pPr marL="800280" lvl="1" indent="-341640">
              <a:buFont typeface="Arial"/>
              <a:buChar char="•"/>
            </a:pPr>
            <a:endParaRPr lang="en-US" sz="900" dirty="0"/>
          </a:p>
          <a:p>
            <a:pPr marL="800280" lvl="1" indent="-341640">
              <a:buFont typeface="Arial"/>
              <a:buChar char="•"/>
            </a:pPr>
            <a:r>
              <a:rPr lang="en-US" sz="2200" dirty="0"/>
              <a:t>Trust level of clients is not constantly monitored and recalculated in the data dissemination model</a:t>
            </a:r>
          </a:p>
          <a:p>
            <a:pPr marL="800280" lvl="1" indent="-341640">
              <a:buFont typeface="Arial"/>
              <a:buChar char="•"/>
            </a:pPr>
            <a:endParaRPr lang="en-US" sz="900" dirty="0"/>
          </a:p>
          <a:p>
            <a:pPr marL="800280" lvl="1" indent="-341640">
              <a:buFont typeface="Arial"/>
              <a:buChar char="•"/>
            </a:pPr>
            <a:r>
              <a:rPr lang="en-US" sz="2200" dirty="0"/>
              <a:t>Requires browser’s code modification </a:t>
            </a:r>
          </a:p>
          <a:p>
            <a:pPr marL="800280" lvl="1" indent="-341640">
              <a:buFont typeface="Arial"/>
              <a:buChar char="•"/>
            </a:pPr>
            <a:endParaRPr lang="en-US" sz="900" dirty="0"/>
          </a:p>
          <a:p>
            <a:pPr marL="800280" lvl="1" indent="-341640">
              <a:buFont typeface="Arial"/>
              <a:buChar char="•"/>
            </a:pPr>
            <a:r>
              <a:rPr lang="en-US" sz="2200" dirty="0"/>
              <a:t>Implemented as a Chrome plugin (</a:t>
            </a:r>
            <a:r>
              <a:rPr lang="en-US" sz="2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MiChrome</a:t>
            </a: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[9] )</a:t>
            </a:r>
            <a:endParaRPr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457200" y="277560"/>
            <a:ext cx="8228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" algn="ctr">
              <a:lnSpc>
                <a:spcPct val="100000"/>
              </a:lnSpc>
              <a:buClr>
                <a:srgbClr val="FFFFFF"/>
              </a:buClr>
              <a:buSzPct val="45000"/>
            </a:pPr>
            <a:r>
              <a:rPr lang="en-US" sz="377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Related Work</a:t>
            </a:r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6553800" y="6401520"/>
            <a:ext cx="2133000" cy="29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FCB569F0-3268-4DE7-9F41-EB6BD3A51AF8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9</a:t>
            </a:fld>
            <a:endParaRPr/>
          </a:p>
        </p:txBody>
      </p:sp>
      <p:sp>
        <p:nvSpPr>
          <p:cNvPr id="236" name="CustomShape 3"/>
          <p:cNvSpPr/>
          <p:nvPr/>
        </p:nvSpPr>
        <p:spPr>
          <a:xfrm>
            <a:off x="47975" y="1348026"/>
            <a:ext cx="9107311" cy="516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Policy-based Data Dissemination </a:t>
            </a:r>
            <a:endParaRPr dirty="0"/>
          </a:p>
          <a:p>
            <a:pPr marL="343080" indent="-341640">
              <a:lnSpc>
                <a:spcPct val="100000"/>
              </a:lnSpc>
              <a:buFont typeface="Arial"/>
              <a:buChar char="•"/>
            </a:pPr>
            <a:r>
              <a:rPr lang="en-US" sz="24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“Encore”</a:t>
            </a:r>
            <a:r>
              <a:rPr lang="en-US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(sticky policies) system  </a:t>
            </a:r>
            <a:r>
              <a:rPr lang="en-US" sz="240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[7]</a:t>
            </a:r>
          </a:p>
          <a:p>
            <a:pPr marL="800280" lvl="1" indent="-341640">
              <a:buFont typeface="Arial"/>
              <a:buChar char="•"/>
            </a:pPr>
            <a:r>
              <a:rPr lang="en-US" sz="2200" spc="-1" dirty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Policies and data are made inseparable </a:t>
            </a:r>
          </a:p>
          <a:p>
            <a:pPr marL="800280" lvl="1" indent="-341640">
              <a:buFont typeface="Arial"/>
              <a:buChar char="•"/>
            </a:pPr>
            <a:r>
              <a:rPr lang="en-US" sz="220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Policies are enforced by TTP </a:t>
            </a:r>
          </a:p>
          <a:p>
            <a:pPr marL="800280" lvl="1" indent="-341640">
              <a:buFont typeface="Arial"/>
              <a:buChar char="•"/>
            </a:pPr>
            <a:r>
              <a:rPr lang="en-US" sz="2200" spc="-1" dirty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Policies are prone to tamper attacks from malicious recipients </a:t>
            </a:r>
            <a:endParaRPr lang="en-US" sz="2200" strike="noStrike" spc="-1" dirty="0"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00280" lvl="1" indent="-341640"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</a:t>
            </a: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rone to Trusted Third Party (TTP)-related issues</a:t>
            </a:r>
          </a:p>
          <a:p>
            <a:pPr marL="800280" lvl="1" indent="-341640">
              <a:buFont typeface="Arial"/>
              <a:buChar char="•"/>
            </a:pPr>
            <a:endParaRPr lang="en-US" sz="1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1640">
              <a:lnSpc>
                <a:spcPct val="100000"/>
              </a:lnSpc>
              <a:buFont typeface="Arial"/>
              <a:buChar char="•"/>
            </a:pPr>
            <a:r>
              <a:rPr lang="en-US" sz="2400" i="1" dirty="0"/>
              <a:t>Privacy – preserving information brokering (PPIB)</a:t>
            </a:r>
            <a:r>
              <a:rPr lang="en-US" sz="2400" dirty="0"/>
              <a:t>  [6]</a:t>
            </a:r>
          </a:p>
          <a:p>
            <a:pPr marL="800280" lvl="1" indent="-341640">
              <a:buFont typeface="Arial"/>
              <a:buChar char="•"/>
            </a:pPr>
            <a:r>
              <a:rPr lang="en-US" sz="2200" dirty="0"/>
              <a:t>Divides processing among multiple brokers, no single component has enough control to make a meaningful inference from data disclosed to it</a:t>
            </a:r>
            <a:endParaRPr lang="en-US" sz="2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00280" lvl="1" indent="-341640">
              <a:buFont typeface="Arial"/>
              <a:buChar char="•"/>
            </a:pPr>
            <a:r>
              <a:rPr lang="en-US" sz="2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Prone to centralized TTP (manages keys, metadata) issues</a:t>
            </a:r>
          </a:p>
          <a:p>
            <a:pPr marL="1440">
              <a:lnSpc>
                <a:spcPct val="100000"/>
              </a:lnSpc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7598960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9415</TotalTime>
  <Words>2619</Words>
  <Application>Microsoft Office PowerPoint</Application>
  <PresentationFormat>On-screen Show (4:3)</PresentationFormat>
  <Paragraphs>495</Paragraphs>
  <Slides>33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宋体</vt:lpstr>
      <vt:lpstr>Arial</vt:lpstr>
      <vt:lpstr>DejaVu Sans</vt:lpstr>
      <vt:lpstr>Helvetica Neue</vt:lpstr>
      <vt:lpstr>mesNewRomanPSMT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IEEE_CLoud2017_DenisUlybyshev</dc:title>
  <dc:creator>Systems Administrator</dc:creator>
  <cp:lastModifiedBy>Denis</cp:lastModifiedBy>
  <cp:revision>340</cp:revision>
  <dcterms:created xsi:type="dcterms:W3CDTF">2012-03-30T09:39:02Z</dcterms:created>
  <dcterms:modified xsi:type="dcterms:W3CDTF">2017-06-25T05:34:08Z</dcterms:modified>
  <dc:language>en-US</dc:language>
</cp:coreProperties>
</file>