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71"/>
  </p:notesMasterIdLst>
  <p:handoutMasterIdLst>
    <p:handoutMasterId r:id="rId72"/>
  </p:handoutMasterIdLst>
  <p:sldIdLst>
    <p:sldId id="256"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52" r:id="rId21"/>
    <p:sldId id="346" r:id="rId22"/>
    <p:sldId id="348" r:id="rId23"/>
    <p:sldId id="349" r:id="rId24"/>
    <p:sldId id="350" r:id="rId25"/>
    <p:sldId id="351" r:id="rId26"/>
    <p:sldId id="277" r:id="rId27"/>
    <p:sldId id="327"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7" autoAdjust="0"/>
  </p:normalViewPr>
  <p:slideViewPr>
    <p:cSldViewPr snapToGrid="0">
      <p:cViewPr varScale="1">
        <p:scale>
          <a:sx n="85" d="100"/>
          <a:sy n="85" d="100"/>
        </p:scale>
        <p:origin x="1554" y="90"/>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87EE70-C785-F446-93E2-33AF2F367123}" type="datetimeFigureOut">
              <a:rPr lang="en-US" smtClean="0"/>
              <a:t>11/3/2016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E8B0BE-E2BD-0D4B-A666-6786B14EF451}" type="slidenum">
              <a:rPr lang="en-US" smtClean="0"/>
              <a:t>‹#›</a:t>
            </a:fld>
            <a:endParaRPr lang="en-US"/>
          </a:p>
        </p:txBody>
      </p:sp>
    </p:spTree>
    <p:extLst>
      <p:ext uri="{BB962C8B-B14F-4D97-AF65-F5344CB8AC3E}">
        <p14:creationId xmlns:p14="http://schemas.microsoft.com/office/powerpoint/2010/main" val="13421249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9" name="PlaceHolder 1"/>
          <p:cNvSpPr>
            <a:spLocks noGrp="1"/>
          </p:cNvSpPr>
          <p:nvPr>
            <p:ph type="body"/>
          </p:nvPr>
        </p:nvSpPr>
        <p:spPr>
          <a:xfrm>
            <a:off x="777240" y="4777560"/>
            <a:ext cx="6217560" cy="4525920"/>
          </a:xfrm>
          <a:prstGeom prst="rect">
            <a:avLst/>
          </a:prstGeom>
        </p:spPr>
        <p:txBody>
          <a:bodyPr lIns="0" tIns="0" rIns="0" bIns="0"/>
          <a:lstStyle/>
          <a:p>
            <a:r>
              <a:rPr lang="en-US" sz="2000" spc="-1">
                <a:latin typeface="Arial"/>
              </a:rPr>
              <a:t>Click to edit the notes format</a:t>
            </a:r>
            <a:endParaRPr/>
          </a:p>
        </p:txBody>
      </p:sp>
      <p:sp>
        <p:nvSpPr>
          <p:cNvPr id="160" name="PlaceHolder 2"/>
          <p:cNvSpPr>
            <a:spLocks noGrp="1"/>
          </p:cNvSpPr>
          <p:nvPr>
            <p:ph type="hdr"/>
          </p:nvPr>
        </p:nvSpPr>
        <p:spPr>
          <a:xfrm>
            <a:off x="0" y="0"/>
            <a:ext cx="3372840" cy="502560"/>
          </a:xfrm>
          <a:prstGeom prst="rect">
            <a:avLst/>
          </a:prstGeom>
        </p:spPr>
        <p:txBody>
          <a:bodyPr lIns="0" tIns="0" rIns="0" bIns="0"/>
          <a:lstStyle/>
          <a:p>
            <a:r>
              <a:rPr lang="en-US" sz="1400" spc="-1">
                <a:latin typeface="Times New Roman"/>
              </a:rPr>
              <a:t>&lt;header&gt;</a:t>
            </a:r>
            <a:endParaRPr/>
          </a:p>
        </p:txBody>
      </p:sp>
      <p:sp>
        <p:nvSpPr>
          <p:cNvPr id="161" name="PlaceHolder 3"/>
          <p:cNvSpPr>
            <a:spLocks noGrp="1"/>
          </p:cNvSpPr>
          <p:nvPr>
            <p:ph type="dt"/>
          </p:nvPr>
        </p:nvSpPr>
        <p:spPr>
          <a:xfrm>
            <a:off x="4399200" y="0"/>
            <a:ext cx="3372840" cy="502560"/>
          </a:xfrm>
          <a:prstGeom prst="rect">
            <a:avLst/>
          </a:prstGeom>
        </p:spPr>
        <p:txBody>
          <a:bodyPr lIns="0" tIns="0" rIns="0" bIns="0"/>
          <a:lstStyle/>
          <a:p>
            <a:pPr algn="r"/>
            <a:r>
              <a:rPr lang="en-US" sz="1400" spc="-1">
                <a:latin typeface="Times New Roman"/>
              </a:rPr>
              <a:t>&lt;date/time&gt;</a:t>
            </a:r>
            <a:endParaRPr/>
          </a:p>
        </p:txBody>
      </p:sp>
      <p:sp>
        <p:nvSpPr>
          <p:cNvPr id="162" name="PlaceHolder 4"/>
          <p:cNvSpPr>
            <a:spLocks noGrp="1"/>
          </p:cNvSpPr>
          <p:nvPr>
            <p:ph type="ftr"/>
          </p:nvPr>
        </p:nvSpPr>
        <p:spPr>
          <a:xfrm>
            <a:off x="0" y="9555480"/>
            <a:ext cx="3372840" cy="502560"/>
          </a:xfrm>
          <a:prstGeom prst="rect">
            <a:avLst/>
          </a:prstGeom>
        </p:spPr>
        <p:txBody>
          <a:bodyPr lIns="0" tIns="0" rIns="0" bIns="0" anchor="b"/>
          <a:lstStyle/>
          <a:p>
            <a:r>
              <a:rPr lang="en-US" sz="1400" spc="-1">
                <a:latin typeface="Times New Roman"/>
              </a:rPr>
              <a:t>&lt;footer&gt;</a:t>
            </a:r>
            <a:endParaRPr/>
          </a:p>
        </p:txBody>
      </p:sp>
      <p:sp>
        <p:nvSpPr>
          <p:cNvPr id="163" name="PlaceHolder 5"/>
          <p:cNvSpPr>
            <a:spLocks noGrp="1"/>
          </p:cNvSpPr>
          <p:nvPr>
            <p:ph type="sldNum"/>
          </p:nvPr>
        </p:nvSpPr>
        <p:spPr>
          <a:xfrm>
            <a:off x="4399200" y="9555480"/>
            <a:ext cx="3372840" cy="502560"/>
          </a:xfrm>
          <a:prstGeom prst="rect">
            <a:avLst/>
          </a:prstGeom>
        </p:spPr>
        <p:txBody>
          <a:bodyPr lIns="0" tIns="0" rIns="0" bIns="0" anchor="b"/>
          <a:lstStyle/>
          <a:p>
            <a:pPr algn="r"/>
            <a:fld id="{02B63356-4DE9-47BA-BB34-4AB28F8494D9}" type="slidenum">
              <a:rPr lang="en-US" sz="1400" spc="-1">
                <a:latin typeface="Times New Roman"/>
              </a:rPr>
              <a:t>‹#›</a:t>
            </a:fld>
            <a:endParaRPr/>
          </a:p>
        </p:txBody>
      </p:sp>
    </p:spTree>
    <p:extLst>
      <p:ext uri="{BB962C8B-B14F-4D97-AF65-F5344CB8AC3E}">
        <p14:creationId xmlns:p14="http://schemas.microsoft.com/office/powerpoint/2010/main" val="7931776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PlaceHolder 1"/>
          <p:cNvSpPr>
            <a:spLocks noGrp="1"/>
          </p:cNvSpPr>
          <p:nvPr>
            <p:ph type="body"/>
          </p:nvPr>
        </p:nvSpPr>
        <p:spPr>
          <a:xfrm>
            <a:off x="685800" y="4343400"/>
            <a:ext cx="5485680" cy="4114080"/>
          </a:xfrm>
          <a:prstGeom prst="rect">
            <a:avLst/>
          </a:prstGeom>
        </p:spPr>
        <p:txBody>
          <a:bodyPr lIns="0" tIns="0" rIns="0" bIns="0"/>
          <a:lstStyle/>
          <a:p>
            <a:endParaRPr/>
          </a:p>
        </p:txBody>
      </p:sp>
      <p:sp>
        <p:nvSpPr>
          <p:cNvPr id="421" name="CustomShape 2"/>
          <p:cNvSpPr/>
          <p:nvPr/>
        </p:nvSpPr>
        <p:spPr>
          <a:xfrm>
            <a:off x="3884760" y="8685360"/>
            <a:ext cx="297108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BA494A47-5C35-4564-9097-7A810BD56F66}" type="slidenum">
              <a:rPr lang="en-US" sz="1200" strike="noStrike" spc="-1">
                <a:solidFill>
                  <a:srgbClr val="000000"/>
                </a:solidFill>
                <a:uFill>
                  <a:solidFill>
                    <a:srgbClr val="FFFFFF"/>
                  </a:solidFill>
                </a:uFill>
                <a:latin typeface="Arial"/>
                <a:ea typeface="+mn-ea"/>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PlaceHolder 1"/>
          <p:cNvSpPr>
            <a:spLocks noGrp="1"/>
          </p:cNvSpPr>
          <p:nvPr>
            <p:ph type="body"/>
          </p:nvPr>
        </p:nvSpPr>
        <p:spPr>
          <a:xfrm>
            <a:off x="685800" y="4343400"/>
            <a:ext cx="5485680" cy="4114080"/>
          </a:xfrm>
          <a:prstGeom prst="rect">
            <a:avLst/>
          </a:prstGeom>
        </p:spPr>
        <p:txBody>
          <a:bodyPr lIns="0" tIns="0" rIns="0" bIns="0"/>
          <a:lstStyle/>
          <a:p>
            <a:endParaRPr/>
          </a:p>
        </p:txBody>
      </p:sp>
      <p:sp>
        <p:nvSpPr>
          <p:cNvPr id="423" name="CustomShape 2"/>
          <p:cNvSpPr/>
          <p:nvPr/>
        </p:nvSpPr>
        <p:spPr>
          <a:xfrm>
            <a:off x="3884760" y="8685360"/>
            <a:ext cx="297108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marL="0" marR="0" lvl="0" indent="0" algn="r" defTabSz="914400" eaLnBrk="1" fontAlgn="auto" latinLnBrk="0" hangingPunct="1">
              <a:lnSpc>
                <a:spcPct val="100000"/>
              </a:lnSpc>
              <a:spcBef>
                <a:spcPts val="0"/>
              </a:spcBef>
              <a:spcAft>
                <a:spcPts val="0"/>
              </a:spcAft>
              <a:buClrTx/>
              <a:buSzTx/>
              <a:buFontTx/>
              <a:buNone/>
              <a:tabLst/>
              <a:defRPr/>
            </a:pPr>
            <a:fld id="{42898FCF-AEB7-4730-BE28-AD1E3528A66A}" type="slidenum">
              <a:rPr kumimoji="0" lang="en-US" sz="1200" b="0" i="0" u="none" strike="noStrike" kern="0" cap="none" spc="-1" normalizeH="0" baseline="0" noProof="0">
                <a:ln>
                  <a:noFill/>
                </a:ln>
                <a:solidFill>
                  <a:srgbClr val="000000"/>
                </a:solidFill>
                <a:effectLst/>
                <a:uLnTx/>
                <a:uFill>
                  <a:solidFill>
                    <a:srgbClr val="FFFFFF"/>
                  </a:solidFill>
                </a:uFill>
                <a:latin typeface="Arial"/>
                <a:ea typeface="+mn-ea"/>
              </a:rPr>
              <a:pPr marL="0" marR="0" lvl="0" indent="0" algn="r" defTabSz="914400" eaLnBrk="1" fontAlgn="auto" latinLnBrk="0" hangingPunct="1">
                <a:lnSpc>
                  <a:spcPct val="100000"/>
                </a:lnSpc>
                <a:spcBef>
                  <a:spcPts val="0"/>
                </a:spcBef>
                <a:spcAft>
                  <a:spcPts val="0"/>
                </a:spcAft>
                <a:buClrTx/>
                <a:buSzTx/>
                <a:buFontTx/>
                <a:buNone/>
                <a:tabLst/>
                <a:defRPr/>
              </a:pPr>
              <a:t>21</a:t>
            </a:fld>
            <a:endParaRPr kumimoji="0"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759279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PlaceHolder 1"/>
          <p:cNvSpPr>
            <a:spLocks noGrp="1"/>
          </p:cNvSpPr>
          <p:nvPr>
            <p:ph type="body"/>
          </p:nvPr>
        </p:nvSpPr>
        <p:spPr>
          <a:xfrm>
            <a:off x="685800" y="4343400"/>
            <a:ext cx="5485680" cy="4114080"/>
          </a:xfrm>
          <a:prstGeom prst="rect">
            <a:avLst/>
          </a:prstGeom>
        </p:spPr>
        <p:txBody>
          <a:bodyPr lIns="0" tIns="0" rIns="0" bIns="0"/>
          <a:lstStyle/>
          <a:p>
            <a:endParaRPr/>
          </a:p>
        </p:txBody>
      </p:sp>
      <p:sp>
        <p:nvSpPr>
          <p:cNvPr id="423" name="CustomShape 2"/>
          <p:cNvSpPr/>
          <p:nvPr/>
        </p:nvSpPr>
        <p:spPr>
          <a:xfrm>
            <a:off x="3884760" y="8685360"/>
            <a:ext cx="2971080" cy="45648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b"/>
          <a:lstStyle/>
          <a:p>
            <a:pPr marL="0" marR="0" lvl="0" indent="0" algn="r" defTabSz="914400" eaLnBrk="1" fontAlgn="auto" latinLnBrk="0" hangingPunct="1">
              <a:lnSpc>
                <a:spcPct val="100000"/>
              </a:lnSpc>
              <a:spcBef>
                <a:spcPts val="0"/>
              </a:spcBef>
              <a:spcAft>
                <a:spcPts val="0"/>
              </a:spcAft>
              <a:buClrTx/>
              <a:buSzTx/>
              <a:buFontTx/>
              <a:buNone/>
              <a:tabLst/>
              <a:defRPr/>
            </a:pPr>
            <a:fld id="{42898FCF-AEB7-4730-BE28-AD1E3528A66A}" type="slidenum">
              <a:rPr kumimoji="0" lang="en-US" sz="1200" b="0" i="0" u="none" strike="noStrike" kern="0" cap="none" spc="-1" normalizeH="0" baseline="0" noProof="0">
                <a:ln>
                  <a:noFill/>
                </a:ln>
                <a:solidFill>
                  <a:srgbClr val="000000"/>
                </a:solidFill>
                <a:effectLst/>
                <a:uLnTx/>
                <a:uFill>
                  <a:solidFill>
                    <a:srgbClr val="FFFFFF"/>
                  </a:solidFill>
                </a:uFill>
                <a:latin typeface="Arial"/>
                <a:ea typeface="+mn-ea"/>
              </a:rPr>
              <a:pPr marL="0" marR="0" lvl="0" indent="0" algn="r" defTabSz="914400" eaLnBrk="1" fontAlgn="auto" latinLnBrk="0" hangingPunct="1">
                <a:lnSpc>
                  <a:spcPct val="100000"/>
                </a:lnSpc>
                <a:spcBef>
                  <a:spcPts val="0"/>
                </a:spcBef>
                <a:spcAft>
                  <a:spcPts val="0"/>
                </a:spcAft>
                <a:buClrTx/>
                <a:buSzTx/>
                <a:buFontTx/>
                <a:buNone/>
                <a:tabLst/>
                <a:defRPr/>
              </a:pPr>
              <a:t>22</a:t>
            </a:fld>
            <a:endParaRPr kumimoji="0"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55721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C2B205D-311F-449C-BC2F-DB011333AA54}" type="slidenum">
              <a:rPr lang="en-US" smtClean="0"/>
              <a:pPr>
                <a:defRPr/>
              </a:pPr>
              <a:t>26</a:t>
            </a:fld>
            <a:endParaRPr lang="en-US" dirty="0"/>
          </a:p>
        </p:txBody>
      </p:sp>
    </p:spTree>
    <p:extLst>
      <p:ext uri="{BB962C8B-B14F-4D97-AF65-F5344CB8AC3E}">
        <p14:creationId xmlns:p14="http://schemas.microsoft.com/office/powerpoint/2010/main" val="3330485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C2B205D-311F-449C-BC2F-DB011333AA54}" type="slidenum">
              <a:rPr lang="en-US" smtClean="0"/>
              <a:pPr>
                <a:defRPr/>
              </a:pPr>
              <a:t>68</a:t>
            </a:fld>
            <a:endParaRPr lang="en-US" dirty="0"/>
          </a:p>
        </p:txBody>
      </p:sp>
    </p:spTree>
    <p:extLst>
      <p:ext uri="{BB962C8B-B14F-4D97-AF65-F5344CB8AC3E}">
        <p14:creationId xmlns:p14="http://schemas.microsoft.com/office/powerpoint/2010/main" val="3330485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9"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30"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3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4"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5"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8"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9" name="Рисунок 38"/>
          <p:cNvPicPr/>
          <p:nvPr/>
        </p:nvPicPr>
        <p:blipFill>
          <a:blip r:embed="rId2"/>
          <a:stretch/>
        </p:blipFill>
        <p:spPr>
          <a:xfrm>
            <a:off x="2079000" y="1604520"/>
            <a:ext cx="4984920" cy="3977280"/>
          </a:xfrm>
          <a:prstGeom prst="rect">
            <a:avLst/>
          </a:prstGeom>
          <a:ln w="18360">
            <a:noFill/>
          </a:ln>
        </p:spPr>
      </p:pic>
      <p:pic>
        <p:nvPicPr>
          <p:cNvPr id="40" name="Рисунок 39"/>
          <p:cNvPicPr/>
          <p:nvPr/>
        </p:nvPicPr>
        <p:blipFill>
          <a:blip r:embed="rId2"/>
          <a:stretch/>
        </p:blipFill>
        <p:spPr>
          <a:xfrm>
            <a:off x="2079000" y="1604520"/>
            <a:ext cx="4984920" cy="3977280"/>
          </a:xfrm>
          <a:prstGeom prst="rect">
            <a:avLst/>
          </a:prstGeom>
          <a:ln w="18360">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6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7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7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7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7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77" name="Рисунок 76"/>
          <p:cNvPicPr/>
          <p:nvPr/>
        </p:nvPicPr>
        <p:blipFill>
          <a:blip r:embed="rId2"/>
          <a:stretch/>
        </p:blipFill>
        <p:spPr>
          <a:xfrm>
            <a:off x="2079000" y="1604520"/>
            <a:ext cx="4984920" cy="3977280"/>
          </a:xfrm>
          <a:prstGeom prst="rect">
            <a:avLst/>
          </a:prstGeom>
          <a:ln w="18360">
            <a:noFill/>
          </a:ln>
        </p:spPr>
      </p:pic>
      <p:pic>
        <p:nvPicPr>
          <p:cNvPr id="78" name="Рисунок 77"/>
          <p:cNvPicPr/>
          <p:nvPr/>
        </p:nvPicPr>
        <p:blipFill>
          <a:blip r:embed="rId2"/>
          <a:stretch/>
        </p:blipFill>
        <p:spPr>
          <a:xfrm>
            <a:off x="2079000" y="1604520"/>
            <a:ext cx="4984920" cy="3977280"/>
          </a:xfrm>
          <a:prstGeom prst="rect">
            <a:avLst/>
          </a:prstGeom>
          <a:ln w="18360">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Title Slide [Opt 2]">
    <p:spTree>
      <p:nvGrpSpPr>
        <p:cNvPr id="1" name=""/>
        <p:cNvGrpSpPr/>
        <p:nvPr/>
      </p:nvGrpSpPr>
      <p:grpSpPr>
        <a:xfrm>
          <a:off x="0" y="0"/>
          <a:ext cx="0" cy="0"/>
          <a:chOff x="0" y="0"/>
          <a:chExt cx="0" cy="0"/>
        </a:xfrm>
      </p:grpSpPr>
      <p:pic>
        <p:nvPicPr>
          <p:cNvPr id="11" name="Picture 10" descr="noc_performance_graphic[3].png"/>
          <p:cNvPicPr>
            <a:picLocks noChangeAspect="1"/>
          </p:cNvPicPr>
          <p:nvPr userDrawn="1"/>
        </p:nvPicPr>
        <p:blipFill>
          <a:blip r:embed="rId2" cstate="print"/>
          <a:srcRect l="66733"/>
          <a:stretch>
            <a:fillRect/>
          </a:stretch>
        </p:blipFill>
        <p:spPr>
          <a:xfrm>
            <a:off x="0" y="0"/>
            <a:ext cx="1394126" cy="6858000"/>
          </a:xfrm>
          <a:prstGeom prst="rect">
            <a:avLst/>
          </a:prstGeom>
        </p:spPr>
      </p:pic>
      <p:sp>
        <p:nvSpPr>
          <p:cNvPr id="13" name="Title 4"/>
          <p:cNvSpPr>
            <a:spLocks noGrp="1"/>
          </p:cNvSpPr>
          <p:nvPr>
            <p:ph type="ctrTitle" hasCustomPrompt="1"/>
          </p:nvPr>
        </p:nvSpPr>
        <p:spPr>
          <a:xfrm>
            <a:off x="1562100" y="1231163"/>
            <a:ext cx="7295369" cy="2011094"/>
          </a:xfrm>
        </p:spPr>
        <p:txBody>
          <a:bodyPr tIns="457200" bIns="548640"/>
          <a:lstStyle>
            <a:lvl1pPr algn="r">
              <a:defRPr sz="3200" b="1" spc="40" baseline="0">
                <a:solidFill>
                  <a:schemeClr val="tx1"/>
                </a:solidFill>
                <a:latin typeface="Arial" pitchFamily="34" charset="0"/>
                <a:cs typeface="Arial" pitchFamily="34" charset="0"/>
              </a:defRPr>
            </a:lvl1pPr>
          </a:lstStyle>
          <a:p>
            <a:r>
              <a:rPr lang="en-US" dirty="0"/>
              <a:t>Main Title, Font: </a:t>
            </a:r>
            <a:br>
              <a:rPr lang="en-US" dirty="0"/>
            </a:br>
            <a:r>
              <a:rPr lang="en-US" dirty="0"/>
              <a:t>Arial Bold 32pt.</a:t>
            </a:r>
          </a:p>
        </p:txBody>
      </p:sp>
      <p:sp>
        <p:nvSpPr>
          <p:cNvPr id="14" name="Text Placeholder 32"/>
          <p:cNvSpPr>
            <a:spLocks noGrp="1"/>
          </p:cNvSpPr>
          <p:nvPr>
            <p:ph type="body" sz="quarter" idx="14" hasCustomPrompt="1"/>
          </p:nvPr>
        </p:nvSpPr>
        <p:spPr>
          <a:xfrm>
            <a:off x="3885634" y="4263457"/>
            <a:ext cx="4968114" cy="457200"/>
          </a:xfrm>
        </p:spPr>
        <p:txBody>
          <a:bodyPr wrap="none" tIns="0"/>
          <a:lstStyle>
            <a:lvl1pPr algn="r">
              <a:buNone/>
              <a:defRPr sz="2000" baseline="0">
                <a:solidFill>
                  <a:schemeClr val="tx1"/>
                </a:solidFill>
                <a:latin typeface="Arial" pitchFamily="34" charset="0"/>
                <a:cs typeface="Arial" pitchFamily="34" charset="0"/>
              </a:defRPr>
            </a:lvl1pPr>
            <a:lvl2pPr>
              <a:buNone/>
              <a:defRPr sz="2000"/>
            </a:lvl2pPr>
            <a:lvl3pPr>
              <a:buNone/>
              <a:defRPr sz="2000"/>
            </a:lvl3pPr>
            <a:lvl4pPr>
              <a:buNone/>
              <a:defRPr sz="2000"/>
            </a:lvl4pPr>
            <a:lvl5pPr>
              <a:buNone/>
              <a:defRPr sz="2000"/>
            </a:lvl5pPr>
          </a:lstStyle>
          <a:p>
            <a:pPr lvl="0"/>
            <a:r>
              <a:rPr lang="en-US" dirty="0"/>
              <a:t>Meeting date(s), Arial 20pt.</a:t>
            </a:r>
          </a:p>
        </p:txBody>
      </p:sp>
      <p:sp>
        <p:nvSpPr>
          <p:cNvPr id="15" name="Text Placeholder 37"/>
          <p:cNvSpPr>
            <a:spLocks noGrp="1"/>
          </p:cNvSpPr>
          <p:nvPr>
            <p:ph type="body" sz="quarter" idx="15" hasCustomPrompt="1"/>
          </p:nvPr>
        </p:nvSpPr>
        <p:spPr>
          <a:xfrm>
            <a:off x="3886164" y="4722131"/>
            <a:ext cx="4972728" cy="457200"/>
          </a:xfrm>
        </p:spPr>
        <p:txBody>
          <a:bodyPr wrap="none" bIns="18288" anchor="b" anchorCtr="0"/>
          <a:lstStyle>
            <a:lvl1pPr algn="r">
              <a:buNone/>
              <a:defRPr baseline="0">
                <a:solidFill>
                  <a:schemeClr val="tx1"/>
                </a:solidFill>
                <a:latin typeface="Arial" pitchFamily="34" charset="0"/>
                <a:cs typeface="Arial" pitchFamily="34" charset="0"/>
              </a:defRPr>
            </a:lvl1pPr>
            <a:lvl2pPr>
              <a:buNone/>
              <a:defRPr/>
            </a:lvl2pPr>
            <a:lvl3pPr>
              <a:buNone/>
              <a:defRPr/>
            </a:lvl3pPr>
            <a:lvl4pPr>
              <a:buNone/>
              <a:defRPr/>
            </a:lvl4pPr>
            <a:lvl5pPr>
              <a:buNone/>
              <a:defRPr/>
            </a:lvl5pPr>
          </a:lstStyle>
          <a:p>
            <a:pPr lvl="0"/>
            <a:r>
              <a:rPr lang="en-US" dirty="0"/>
              <a:t>Speaker’s name, Arial 20pt.</a:t>
            </a:r>
          </a:p>
        </p:txBody>
      </p:sp>
      <p:sp>
        <p:nvSpPr>
          <p:cNvPr id="16" name="Text Placeholder 40"/>
          <p:cNvSpPr>
            <a:spLocks noGrp="1"/>
          </p:cNvSpPr>
          <p:nvPr>
            <p:ph type="body" sz="quarter" idx="16" hasCustomPrompt="1"/>
          </p:nvPr>
        </p:nvSpPr>
        <p:spPr>
          <a:xfrm>
            <a:off x="3886164" y="5222875"/>
            <a:ext cx="4972726" cy="381000"/>
          </a:xfrm>
        </p:spPr>
        <p:txBody>
          <a:bodyPr wrap="none" tIns="0" bIns="438912">
            <a:noAutofit/>
          </a:bodyPr>
          <a:lstStyle>
            <a:lvl1pPr algn="r">
              <a:buNone/>
              <a:defRPr sz="1600" baseline="0">
                <a:solidFill>
                  <a:schemeClr val="tx1"/>
                </a:solidFill>
                <a:latin typeface="Arial" pitchFamily="34" charset="0"/>
                <a:cs typeface="Arial" pitchFamily="34" charset="0"/>
              </a:defRPr>
            </a:lvl1pPr>
            <a:lvl2pPr>
              <a:buNone/>
              <a:defRPr sz="1800"/>
            </a:lvl2pPr>
            <a:lvl3pPr>
              <a:buNone/>
              <a:defRPr sz="1800"/>
            </a:lvl3pPr>
            <a:lvl4pPr>
              <a:buNone/>
              <a:defRPr sz="1800"/>
            </a:lvl4pPr>
            <a:lvl5pPr>
              <a:buNone/>
              <a:defRPr sz="1800"/>
            </a:lvl5pPr>
          </a:lstStyle>
          <a:p>
            <a:pPr lvl="0"/>
            <a:r>
              <a:rPr lang="en-US" dirty="0"/>
              <a:t>Speaker’s title, Arial 16pt.</a:t>
            </a:r>
          </a:p>
        </p:txBody>
      </p:sp>
      <p:sp>
        <p:nvSpPr>
          <p:cNvPr id="17" name="Text Placeholder 43"/>
          <p:cNvSpPr>
            <a:spLocks noGrp="1"/>
          </p:cNvSpPr>
          <p:nvPr>
            <p:ph type="body" sz="quarter" idx="17" hasCustomPrompt="1"/>
          </p:nvPr>
        </p:nvSpPr>
        <p:spPr>
          <a:xfrm>
            <a:off x="3894625" y="3760788"/>
            <a:ext cx="4959912" cy="457200"/>
          </a:xfrm>
        </p:spPr>
        <p:txBody>
          <a:bodyPr wrap="square" anchor="ctr" anchorCtr="0">
            <a:noAutofit/>
          </a:bodyPr>
          <a:lstStyle>
            <a:lvl1pPr algn="r">
              <a:buNone/>
              <a:defRPr sz="2400" b="1" spc="20" baseline="0">
                <a:solidFill>
                  <a:schemeClr val="tx1"/>
                </a:solidFill>
                <a:latin typeface="Arial" pitchFamily="34" charset="0"/>
                <a:cs typeface="Arial" pitchFamily="34" charset="0"/>
              </a:defRPr>
            </a:lvl1pPr>
            <a:lvl2pPr>
              <a:buNone/>
              <a:defRPr/>
            </a:lvl2pPr>
            <a:lvl3pPr>
              <a:buNone/>
              <a:defRPr/>
            </a:lvl3pPr>
            <a:lvl4pPr>
              <a:buNone/>
              <a:defRPr/>
            </a:lvl4pPr>
            <a:lvl5pPr>
              <a:buNone/>
              <a:defRPr/>
            </a:lvl5pPr>
          </a:lstStyle>
          <a:p>
            <a:pPr lvl="0"/>
            <a:r>
              <a:rPr lang="en-US" dirty="0"/>
              <a:t>Sub-title, Arial Bold 24pt.</a:t>
            </a:r>
          </a:p>
        </p:txBody>
      </p:sp>
      <p:pic>
        <p:nvPicPr>
          <p:cNvPr id="18" name="Picture 17" descr="noc_white_PNG.png"/>
          <p:cNvPicPr>
            <a:picLocks noChangeAspect="1"/>
          </p:cNvPicPr>
          <p:nvPr userDrawn="1"/>
        </p:nvPicPr>
        <p:blipFill>
          <a:blip r:embed="rId3" cstate="print"/>
          <a:srcRect l="2146" r="3456"/>
          <a:stretch>
            <a:fillRect/>
          </a:stretch>
        </p:blipFill>
        <p:spPr>
          <a:xfrm>
            <a:off x="1119188" y="3209769"/>
            <a:ext cx="1928683" cy="569855"/>
          </a:xfrm>
          <a:prstGeom prst="rect">
            <a:avLst/>
          </a:prstGeom>
        </p:spPr>
      </p:pic>
      <p:sp>
        <p:nvSpPr>
          <p:cNvPr id="19" name="Text Placeholder 27"/>
          <p:cNvSpPr>
            <a:spLocks noGrp="1"/>
          </p:cNvSpPr>
          <p:nvPr>
            <p:ph type="body" sz="quarter" idx="19" hasCustomPrompt="1"/>
          </p:nvPr>
        </p:nvSpPr>
        <p:spPr>
          <a:xfrm>
            <a:off x="4748213" y="0"/>
            <a:ext cx="4059237" cy="118872"/>
          </a:xfrm>
        </p:spPr>
        <p:txBody>
          <a:bodyPr tIns="0">
            <a:noAutofit/>
          </a:bodyPr>
          <a:lstStyle>
            <a:lvl1pPr marL="0" indent="0" algn="ctr">
              <a:buNone/>
              <a:defRPr sz="700">
                <a:solidFill>
                  <a:srgbClr val="FF0000"/>
                </a:solidFill>
                <a:latin typeface="Arial Narrow" pitchFamily="34" charset="0"/>
              </a:defRPr>
            </a:lvl1pPr>
          </a:lstStyle>
          <a:p>
            <a:pPr lvl="0"/>
            <a:r>
              <a:rPr lang="en-US" dirty="0"/>
              <a:t>Mark pages according to the proprietary level of information as described in Company Procedure J103 (or remove)</a:t>
            </a:r>
          </a:p>
        </p:txBody>
      </p:sp>
      <p:sp>
        <p:nvSpPr>
          <p:cNvPr id="20" name="Text Placeholder 37"/>
          <p:cNvSpPr>
            <a:spLocks noGrp="1"/>
          </p:cNvSpPr>
          <p:nvPr>
            <p:ph type="body" sz="quarter" idx="21" hasCustomPrompt="1"/>
          </p:nvPr>
        </p:nvSpPr>
        <p:spPr>
          <a:xfrm>
            <a:off x="4748213" y="6737350"/>
            <a:ext cx="4059237" cy="120650"/>
          </a:xfrm>
        </p:spPr>
        <p:txBody>
          <a:bodyPr bIns="0" anchor="b" anchorCtr="0">
            <a:noAutofit/>
          </a:bodyPr>
          <a:lstStyle>
            <a:lvl1pPr marL="0" indent="0" algn="ctr">
              <a:buNone/>
              <a:defRPr sz="700">
                <a:solidFill>
                  <a:srgbClr val="FF0000"/>
                </a:solidFill>
                <a:latin typeface="Arial Narrow" pitchFamily="34" charset="0"/>
              </a:defRPr>
            </a:lvl1pPr>
          </a:lstStyle>
          <a:p>
            <a:pPr lvl="0"/>
            <a:r>
              <a:rPr lang="en-US" dirty="0"/>
              <a:t>Mark pages according to the proprietary level of information as described in Company Procedure J103 (or remove)</a:t>
            </a:r>
          </a:p>
        </p:txBody>
      </p:sp>
      <p:sp>
        <p:nvSpPr>
          <p:cNvPr id="21" name="Text Placeholder 14"/>
          <p:cNvSpPr>
            <a:spLocks noGrp="1"/>
          </p:cNvSpPr>
          <p:nvPr>
            <p:ph type="body" sz="quarter" idx="22" hasCustomPrompt="1"/>
          </p:nvPr>
        </p:nvSpPr>
        <p:spPr>
          <a:xfrm>
            <a:off x="0" y="4972050"/>
            <a:ext cx="3282950" cy="512763"/>
          </a:xfrm>
          <a:solidFill>
            <a:schemeClr val="bg1">
              <a:alpha val="50000"/>
            </a:schemeClr>
          </a:solidFill>
          <a:ln w="12700">
            <a:solidFill>
              <a:schemeClr val="bg1">
                <a:lumMod val="85000"/>
              </a:schemeClr>
            </a:solidFill>
          </a:ln>
        </p:spPr>
        <p:txBody>
          <a:bodyPr>
            <a:noAutofit/>
          </a:bodyPr>
          <a:lstStyle>
            <a:lvl1pPr marL="0" indent="0" algn="just">
              <a:buNone/>
              <a:defRPr sz="900" baseline="0">
                <a:latin typeface="Arial Narrow" pitchFamily="34" charset="0"/>
              </a:defRPr>
            </a:lvl1pPr>
            <a:lvl2pPr algn="just">
              <a:buNone/>
              <a:defRPr sz="900">
                <a:latin typeface="Arial Narrow" pitchFamily="34" charset="0"/>
              </a:defRPr>
            </a:lvl2pPr>
            <a:lvl3pPr algn="just">
              <a:buNone/>
              <a:defRPr sz="900">
                <a:latin typeface="Arial Narrow" pitchFamily="34" charset="0"/>
              </a:defRPr>
            </a:lvl3pPr>
            <a:lvl4pPr algn="just">
              <a:buNone/>
              <a:defRPr sz="900">
                <a:latin typeface="Arial Narrow" pitchFamily="34" charset="0"/>
              </a:defRPr>
            </a:lvl4pPr>
            <a:lvl5pPr algn="just">
              <a:buNone/>
              <a:defRPr sz="900">
                <a:latin typeface="Arial Narrow" pitchFamily="34" charset="0"/>
              </a:defRPr>
            </a:lvl5pPr>
          </a:lstStyle>
          <a:p>
            <a:pPr lvl="0"/>
            <a:r>
              <a:rPr lang="en-US" dirty="0"/>
              <a:t>Insert Government required information here or delete this text box. Insert Government required information here or delete this text box. Insert Government required information here or delete this text box.</a:t>
            </a:r>
          </a:p>
        </p:txBody>
      </p:sp>
      <p:sp>
        <p:nvSpPr>
          <p:cNvPr id="22" name="Text Placeholder 16"/>
          <p:cNvSpPr>
            <a:spLocks noGrp="1"/>
          </p:cNvSpPr>
          <p:nvPr>
            <p:ph type="body" sz="quarter" idx="23" hasCustomPrompt="1"/>
          </p:nvPr>
        </p:nvSpPr>
        <p:spPr>
          <a:xfrm>
            <a:off x="0" y="5603875"/>
            <a:ext cx="6416675" cy="514350"/>
          </a:xfrm>
          <a:solidFill>
            <a:schemeClr val="bg1">
              <a:alpha val="50000"/>
            </a:schemeClr>
          </a:solidFill>
        </p:spPr>
        <p:txBody>
          <a:bodyPr>
            <a:normAutofit/>
          </a:bodyPr>
          <a:lstStyle>
            <a:lvl1pPr marL="0" indent="0" algn="just">
              <a:buNone/>
              <a:defRPr sz="900">
                <a:latin typeface="Arial Narrow" pitchFamily="34" charset="0"/>
              </a:defRPr>
            </a:lvl1pPr>
          </a:lstStyle>
          <a:p>
            <a:pPr lvl="0"/>
            <a:r>
              <a:rPr lang="en-US" dirty="0"/>
              <a:t>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a:t>
            </a:r>
          </a:p>
        </p:txBody>
      </p:sp>
      <p:sp>
        <p:nvSpPr>
          <p:cNvPr id="23" name="Text Placeholder 18"/>
          <p:cNvSpPr>
            <a:spLocks noGrp="1"/>
          </p:cNvSpPr>
          <p:nvPr>
            <p:ph type="body" sz="quarter" idx="24" hasCustomPrompt="1"/>
          </p:nvPr>
        </p:nvSpPr>
        <p:spPr>
          <a:xfrm>
            <a:off x="0" y="6224588"/>
            <a:ext cx="6416675" cy="512762"/>
          </a:xfrm>
          <a:solidFill>
            <a:schemeClr val="bg1">
              <a:alpha val="50000"/>
            </a:schemeClr>
          </a:solidFill>
        </p:spPr>
        <p:txBody>
          <a:bodyPr>
            <a:normAutofit/>
          </a:bodyPr>
          <a:lstStyle>
            <a:lvl1pPr marL="0" indent="0">
              <a:buNone/>
              <a:defRPr sz="900">
                <a:latin typeface="Arial Narrow" pitchFamily="34" charset="0"/>
              </a:defRPr>
            </a:lvl1pPr>
          </a:lstStyle>
          <a:p>
            <a:pPr lvl="0"/>
            <a:r>
              <a:rPr lang="en-US" dirty="0"/>
              <a:t>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 Insert Government required information here or delete this text box.</a:t>
            </a:r>
          </a:p>
        </p:txBody>
      </p:sp>
      <p:pic>
        <p:nvPicPr>
          <p:cNvPr id="24" name="Picture 23" descr="noc_blue_AI-01.png"/>
          <p:cNvPicPr>
            <a:picLocks noChangeAspect="1"/>
          </p:cNvPicPr>
          <p:nvPr userDrawn="1"/>
        </p:nvPicPr>
        <p:blipFill>
          <a:blip r:embed="rId4" cstate="print"/>
          <a:stretch>
            <a:fillRect/>
          </a:stretch>
        </p:blipFill>
        <p:spPr>
          <a:xfrm>
            <a:off x="1350259" y="469391"/>
            <a:ext cx="2169250" cy="605029"/>
          </a:xfrm>
          <a:prstGeom prst="rect">
            <a:avLst/>
          </a:prstGeom>
        </p:spPr>
      </p:pic>
    </p:spTree>
    <p:extLst>
      <p:ext uri="{BB962C8B-B14F-4D97-AF65-F5344CB8AC3E}">
        <p14:creationId xmlns:p14="http://schemas.microsoft.com/office/powerpoint/2010/main" val="28298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0"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2"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7"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8"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9"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3"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6"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7"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Line 1"/>
          <p:cNvSpPr/>
          <p:nvPr/>
        </p:nvSpPr>
        <p:spPr>
          <a:xfrm>
            <a:off x="0" y="1026720"/>
            <a:ext cx="9144000" cy="0"/>
          </a:xfrm>
          <a:prstGeom prst="line">
            <a:avLst/>
          </a:prstGeom>
          <a:ln w="47520">
            <a:solidFill>
              <a:srgbClr val="4A7EBB"/>
            </a:solidFill>
            <a:round/>
          </a:ln>
        </p:spPr>
        <p:style>
          <a:lnRef idx="1">
            <a:schemeClr val="accent1"/>
          </a:lnRef>
          <a:fillRef idx="0">
            <a:schemeClr val="accent1"/>
          </a:fillRef>
          <a:effectRef idx="0">
            <a:schemeClr val="accent1"/>
          </a:effectRef>
          <a:fontRef idx="minor"/>
        </p:style>
      </p:sp>
      <p:pic>
        <p:nvPicPr>
          <p:cNvPr id="8" name="Picture 109"/>
          <p:cNvPicPr/>
          <p:nvPr/>
        </p:nvPicPr>
        <p:blipFill>
          <a:blip r:embed="rId14"/>
          <a:stretch/>
        </p:blipFill>
        <p:spPr>
          <a:xfrm>
            <a:off x="7147080" y="380880"/>
            <a:ext cx="1767600" cy="307080"/>
          </a:xfrm>
          <a:prstGeom prst="rect">
            <a:avLst/>
          </a:prstGeom>
          <a:ln w="9360">
            <a:noFill/>
          </a:ln>
        </p:spPr>
      </p:pic>
      <p:pic>
        <p:nvPicPr>
          <p:cNvPr id="2" name="Picture 10"/>
          <p:cNvPicPr/>
          <p:nvPr/>
        </p:nvPicPr>
        <p:blipFill>
          <a:blip r:embed="rId15"/>
          <a:srcRect l="66729"/>
          <a:stretch/>
        </p:blipFill>
        <p:spPr>
          <a:xfrm>
            <a:off x="0" y="0"/>
            <a:ext cx="1393560" cy="6857280"/>
          </a:xfrm>
          <a:prstGeom prst="rect">
            <a:avLst/>
          </a:prstGeom>
          <a:ln>
            <a:noFill/>
          </a:ln>
        </p:spPr>
      </p:pic>
      <p:pic>
        <p:nvPicPr>
          <p:cNvPr id="3" name="Picture 17"/>
          <p:cNvPicPr/>
          <p:nvPr/>
        </p:nvPicPr>
        <p:blipFill>
          <a:blip r:embed="rId16"/>
          <a:srcRect l="2148" r="3451"/>
          <a:stretch/>
        </p:blipFill>
        <p:spPr>
          <a:xfrm>
            <a:off x="1119240" y="3209760"/>
            <a:ext cx="1927800" cy="569160"/>
          </a:xfrm>
          <a:prstGeom prst="rect">
            <a:avLst/>
          </a:prstGeom>
          <a:ln>
            <a:noFill/>
          </a:ln>
        </p:spPr>
      </p:pic>
      <p:pic>
        <p:nvPicPr>
          <p:cNvPr id="4" name="Picture 23"/>
          <p:cNvPicPr/>
          <p:nvPr/>
        </p:nvPicPr>
        <p:blipFill>
          <a:blip r:embed="rId17"/>
          <a:stretch/>
        </p:blipFill>
        <p:spPr>
          <a:xfrm>
            <a:off x="1350360" y="469440"/>
            <a:ext cx="2168640" cy="604440"/>
          </a:xfrm>
          <a:prstGeom prst="rect">
            <a:avLst/>
          </a:prstGeom>
          <a:ln>
            <a:noFill/>
          </a:ln>
        </p:spPr>
      </p:pic>
      <p:sp>
        <p:nvSpPr>
          <p:cNvPr id="5" name="PlaceHolder 2"/>
          <p:cNvSpPr>
            <a:spLocks noGrp="1"/>
          </p:cNvSpPr>
          <p:nvPr>
            <p:ph type="title"/>
          </p:nvPr>
        </p:nvSpPr>
        <p:spPr>
          <a:xfrm>
            <a:off x="457200" y="273600"/>
            <a:ext cx="8229240" cy="1144800"/>
          </a:xfrm>
          <a:prstGeom prst="rect">
            <a:avLst/>
          </a:prstGeom>
        </p:spPr>
        <p:txBody>
          <a:bodyPr lIns="0" tIns="0" rIns="0" bIns="0" anchor="ctr"/>
          <a:lstStyle/>
          <a:p>
            <a:r>
              <a:rPr lang="en-US" sz="1800" spc="-1">
                <a:latin typeface="Arial"/>
              </a:rPr>
              <a:t>Click to edit the title text format</a:t>
            </a:r>
            <a:endParaRPr/>
          </a:p>
        </p:txBody>
      </p:sp>
      <p:sp>
        <p:nvSpPr>
          <p:cNvPr id="6" name="PlaceHolder 3"/>
          <p:cNvSpPr>
            <a:spLocks noGrp="1"/>
          </p:cNvSpPr>
          <p:nvPr>
            <p:ph type="body"/>
          </p:nvPr>
        </p:nvSpPr>
        <p:spPr>
          <a:xfrm>
            <a:off x="457200" y="1604520"/>
            <a:ext cx="8229240" cy="3977280"/>
          </a:xfrm>
          <a:prstGeom prst="rect">
            <a:avLst/>
          </a:prstGeom>
        </p:spPr>
        <p:txBody>
          <a:bodyPr lIns="0" tIns="0" rIns="0" bIns="0"/>
          <a:lstStyle/>
          <a:p>
            <a:pPr marL="432000" indent="-324000">
              <a:buClr>
                <a:srgbClr val="FFFFFF"/>
              </a:buClr>
              <a:buSzPct val="45000"/>
              <a:buFont typeface="Wingdings" charset="2"/>
              <a:buChar char=""/>
            </a:pPr>
            <a:r>
              <a:rPr lang="en-US" sz="2800" spc="-1">
                <a:latin typeface="Arial"/>
              </a:rPr>
              <a:t>Click to edit the outline text format</a:t>
            </a:r>
            <a:endParaRPr/>
          </a:p>
          <a:p>
            <a:pPr marL="864000" lvl="1" indent="-324000">
              <a:buClr>
                <a:srgbClr val="FFFFFF"/>
              </a:buClr>
              <a:buSzPct val="75000"/>
              <a:buFont typeface="Symbol" charset="2"/>
              <a:buChar char=""/>
            </a:pPr>
            <a:r>
              <a:rPr lang="en-US" sz="2000" spc="-1">
                <a:latin typeface="Arial"/>
              </a:rPr>
              <a:t>Second Outline Level</a:t>
            </a:r>
            <a:endParaRPr/>
          </a:p>
          <a:p>
            <a:pPr marL="1296000" lvl="2" indent="-288000">
              <a:buClr>
                <a:srgbClr val="FFFFFF"/>
              </a:buClr>
              <a:buSzPct val="45000"/>
              <a:buFont typeface="Wingdings" charset="2"/>
              <a:buChar char=""/>
            </a:pPr>
            <a:r>
              <a:rPr lang="en-US" sz="1800" spc="-1">
                <a:latin typeface="Arial"/>
              </a:rPr>
              <a:t>Third Outline Level</a:t>
            </a:r>
            <a:endParaRPr/>
          </a:p>
          <a:p>
            <a:pPr marL="1728000" lvl="3" indent="-216000">
              <a:buClr>
                <a:srgbClr val="FFFFFF"/>
              </a:buClr>
              <a:buSzPct val="75000"/>
              <a:buFont typeface="Symbol" charset="2"/>
              <a:buChar char=""/>
            </a:pPr>
            <a:r>
              <a:rPr lang="en-US" sz="1800" spc="-1">
                <a:latin typeface="Arial"/>
              </a:rPr>
              <a:t>Fourth Outline Level</a:t>
            </a:r>
            <a:endParaRPr/>
          </a:p>
          <a:p>
            <a:pPr marL="2160000" lvl="4" indent="-216000">
              <a:buClr>
                <a:srgbClr val="FFFFFF"/>
              </a:buClr>
              <a:buSzPct val="45000"/>
              <a:buFont typeface="Wingdings" charset="2"/>
              <a:buChar char=""/>
            </a:pPr>
            <a:r>
              <a:rPr lang="en-US" sz="2000" spc="-1">
                <a:latin typeface="Arial"/>
              </a:rPr>
              <a:t>Fifth Outline Level</a:t>
            </a:r>
            <a:endParaRPr/>
          </a:p>
          <a:p>
            <a:pPr marL="2592000" lvl="5" indent="-216000">
              <a:buClr>
                <a:srgbClr val="FFFFFF"/>
              </a:buClr>
              <a:buSzPct val="45000"/>
              <a:buFont typeface="Wingdings" charset="2"/>
              <a:buChar char=""/>
            </a:pPr>
            <a:r>
              <a:rPr lang="en-US" sz="2000" spc="-1">
                <a:latin typeface="Arial"/>
              </a:rPr>
              <a:t>Sixth Outline Level</a:t>
            </a:r>
            <a:endParaRPr/>
          </a:p>
          <a:p>
            <a:pPr marL="3024000" lvl="6" indent="-216000">
              <a:buClr>
                <a:srgbClr val="FFFFFF"/>
              </a:buClr>
              <a:buSzPct val="45000"/>
              <a:buFont typeface="Wingdings" charset="2"/>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Line 1"/>
          <p:cNvSpPr/>
          <p:nvPr/>
        </p:nvSpPr>
        <p:spPr>
          <a:xfrm>
            <a:off x="0" y="1026720"/>
            <a:ext cx="9144000" cy="0"/>
          </a:xfrm>
          <a:prstGeom prst="line">
            <a:avLst/>
          </a:prstGeom>
          <a:ln w="47520">
            <a:solidFill>
              <a:srgbClr val="4A7EBB"/>
            </a:solidFill>
            <a:round/>
          </a:ln>
        </p:spPr>
        <p:style>
          <a:lnRef idx="1">
            <a:schemeClr val="accent1"/>
          </a:lnRef>
          <a:fillRef idx="0">
            <a:schemeClr val="accent1"/>
          </a:fillRef>
          <a:effectRef idx="0">
            <a:schemeClr val="accent1"/>
          </a:effectRef>
          <a:fontRef idx="minor"/>
        </p:style>
      </p:sp>
      <p:pic>
        <p:nvPicPr>
          <p:cNvPr id="42" name="Picture 109"/>
          <p:cNvPicPr/>
          <p:nvPr/>
        </p:nvPicPr>
        <p:blipFill>
          <a:blip r:embed="rId15"/>
          <a:stretch/>
        </p:blipFill>
        <p:spPr>
          <a:xfrm>
            <a:off x="7147080" y="380880"/>
            <a:ext cx="1767600" cy="307080"/>
          </a:xfrm>
          <a:prstGeom prst="rect">
            <a:avLst/>
          </a:prstGeom>
          <a:ln w="9360">
            <a:noFill/>
          </a:ln>
        </p:spPr>
      </p:pic>
      <p:sp>
        <p:nvSpPr>
          <p:cNvPr id="43" name="PlaceHolder 2"/>
          <p:cNvSpPr>
            <a:spLocks noGrp="1"/>
          </p:cNvSpPr>
          <p:nvPr>
            <p:ph type="title"/>
          </p:nvPr>
        </p:nvSpPr>
        <p:spPr>
          <a:xfrm>
            <a:off x="457200" y="273600"/>
            <a:ext cx="8229240" cy="1144800"/>
          </a:xfrm>
          <a:prstGeom prst="rect">
            <a:avLst/>
          </a:prstGeom>
        </p:spPr>
        <p:txBody>
          <a:bodyPr lIns="0" tIns="0" rIns="0" bIns="0" anchor="ctr"/>
          <a:lstStyle/>
          <a:p>
            <a:r>
              <a:rPr lang="en-US" sz="1800" spc="-1">
                <a:latin typeface="Arial"/>
              </a:rPr>
              <a:t>Click to edit the title text format</a:t>
            </a:r>
            <a:endParaRPr/>
          </a:p>
        </p:txBody>
      </p:sp>
      <p:sp>
        <p:nvSpPr>
          <p:cNvPr id="44" name="PlaceHolder 3"/>
          <p:cNvSpPr>
            <a:spLocks noGrp="1"/>
          </p:cNvSpPr>
          <p:nvPr>
            <p:ph type="body"/>
          </p:nvPr>
        </p:nvSpPr>
        <p:spPr>
          <a:xfrm>
            <a:off x="457200" y="1604520"/>
            <a:ext cx="8229240" cy="3977280"/>
          </a:xfrm>
          <a:prstGeom prst="rect">
            <a:avLst/>
          </a:prstGeom>
        </p:spPr>
        <p:txBody>
          <a:bodyPr lIns="0" tIns="0" rIns="0" bIns="0"/>
          <a:lstStyle/>
          <a:p>
            <a:pPr marL="432000" indent="-324000">
              <a:buClr>
                <a:srgbClr val="FFFFFF"/>
              </a:buClr>
              <a:buSzPct val="45000"/>
              <a:buFont typeface="Wingdings" charset="2"/>
              <a:buChar char=""/>
            </a:pPr>
            <a:r>
              <a:rPr lang="en-US" sz="2800" spc="-1">
                <a:latin typeface="Arial"/>
              </a:rPr>
              <a:t>Click to edit the outline text format</a:t>
            </a:r>
            <a:endParaRPr/>
          </a:p>
          <a:p>
            <a:pPr marL="864000" lvl="1" indent="-324000">
              <a:buClr>
                <a:srgbClr val="FFFFFF"/>
              </a:buClr>
              <a:buSzPct val="75000"/>
              <a:buFont typeface="Symbol" charset="2"/>
              <a:buChar char=""/>
            </a:pPr>
            <a:r>
              <a:rPr lang="en-US" sz="2000" spc="-1">
                <a:latin typeface="Arial"/>
              </a:rPr>
              <a:t>Second Outline Level</a:t>
            </a:r>
            <a:endParaRPr/>
          </a:p>
          <a:p>
            <a:pPr marL="1296000" lvl="2" indent="-288000">
              <a:buClr>
                <a:srgbClr val="FFFFFF"/>
              </a:buClr>
              <a:buSzPct val="45000"/>
              <a:buFont typeface="Wingdings" charset="2"/>
              <a:buChar char=""/>
            </a:pPr>
            <a:r>
              <a:rPr lang="en-US" sz="1800" spc="-1">
                <a:latin typeface="Arial"/>
              </a:rPr>
              <a:t>Third Outline Level</a:t>
            </a:r>
            <a:endParaRPr/>
          </a:p>
          <a:p>
            <a:pPr marL="1728000" lvl="3" indent="-216000">
              <a:buClr>
                <a:srgbClr val="FFFFFF"/>
              </a:buClr>
              <a:buSzPct val="75000"/>
              <a:buFont typeface="Symbol" charset="2"/>
              <a:buChar char=""/>
            </a:pPr>
            <a:r>
              <a:rPr lang="en-US" sz="1800" spc="-1">
                <a:latin typeface="Arial"/>
              </a:rPr>
              <a:t>Fourth Outline Level</a:t>
            </a:r>
            <a:endParaRPr/>
          </a:p>
          <a:p>
            <a:pPr marL="2160000" lvl="4" indent="-216000">
              <a:buClr>
                <a:srgbClr val="FFFFFF"/>
              </a:buClr>
              <a:buSzPct val="45000"/>
              <a:buFont typeface="Wingdings" charset="2"/>
              <a:buChar char=""/>
            </a:pPr>
            <a:r>
              <a:rPr lang="en-US" sz="2000" spc="-1">
                <a:latin typeface="Arial"/>
              </a:rPr>
              <a:t>Fifth Outline Level</a:t>
            </a:r>
            <a:endParaRPr/>
          </a:p>
          <a:p>
            <a:pPr marL="2592000" lvl="5" indent="-216000">
              <a:buClr>
                <a:srgbClr val="FFFFFF"/>
              </a:buClr>
              <a:buSzPct val="45000"/>
              <a:buFont typeface="Wingdings" charset="2"/>
              <a:buChar char=""/>
            </a:pPr>
            <a:r>
              <a:rPr lang="en-US" sz="2000" spc="-1">
                <a:latin typeface="Arial"/>
              </a:rPr>
              <a:t>Sixth Outline Level</a:t>
            </a:r>
            <a:endParaRPr/>
          </a:p>
          <a:p>
            <a:pPr marL="3024000" lvl="6" indent="-216000">
              <a:buClr>
                <a:srgbClr val="FFFFFF"/>
              </a:buClr>
              <a:buSzPct val="45000"/>
              <a:buFont typeface="Wingdings" charset="2"/>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SIUupq5V6zk&amp;feature=youtu.be"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15.xml"/><Relationship Id="rId4" Type="http://schemas.openxmlformats.org/officeDocument/2006/relationships/image" Target="../media/image14.png"/></Relationships>
</file>

<file path=ppt/slides/_rels/slide4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2" Type="http://schemas.openxmlformats.org/officeDocument/2006/relationships/hyperlink" Target="http://www.northropgrumman.com" TargetMode="External"/><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1562040" y="1231200"/>
            <a:ext cx="7294680" cy="2010240"/>
          </a:xfrm>
          <a:prstGeom prst="rect">
            <a:avLst/>
          </a:prstGeom>
          <a:noFill/>
          <a:ln>
            <a:noFill/>
          </a:ln>
        </p:spPr>
        <p:style>
          <a:lnRef idx="0">
            <a:scrgbClr r="0" g="0" b="0"/>
          </a:lnRef>
          <a:fillRef idx="0">
            <a:scrgbClr r="0" g="0" b="0"/>
          </a:fillRef>
          <a:effectRef idx="0">
            <a:scrgbClr r="0" g="0" b="0"/>
          </a:effectRef>
          <a:fontRef idx="minor"/>
        </p:style>
        <p:txBody>
          <a:bodyPr lIns="90000" tIns="457200" rIns="90000" bIns="548640" anchor="ctr"/>
          <a:lstStyle/>
          <a:p>
            <a:r>
              <a:rPr lang="en-US" sz="3200" b="1" strike="noStrike" spc="35">
                <a:solidFill>
                  <a:srgbClr val="000000"/>
                </a:solidFill>
                <a:uFill>
                  <a:solidFill>
                    <a:srgbClr val="FFFFFF"/>
                  </a:solidFill>
                </a:uFill>
                <a:latin typeface="Arial"/>
                <a:ea typeface="DejaVu Sans"/>
              </a:rPr>
              <a:t>Northrop Grumman Cybersecurity</a:t>
            </a:r>
            <a:endParaRPr/>
          </a:p>
          <a:p>
            <a:r>
              <a:rPr lang="en-US" sz="3200" b="1" strike="noStrike" spc="35">
                <a:solidFill>
                  <a:srgbClr val="000000"/>
                </a:solidFill>
                <a:uFill>
                  <a:solidFill>
                    <a:srgbClr val="FFFFFF"/>
                  </a:solidFill>
                </a:uFill>
                <a:latin typeface="Arial"/>
                <a:ea typeface="DejaVu Sans"/>
              </a:rPr>
              <a:t>Research Consortium (NGCRC)</a:t>
            </a:r>
            <a:endParaRPr/>
          </a:p>
          <a:p>
            <a:pPr algn="r">
              <a:lnSpc>
                <a:spcPct val="100000"/>
              </a:lnSpc>
            </a:pPr>
            <a:r>
              <a:rPr lang="en-US" sz="2800" b="1" i="1" strike="noStrike" spc="35">
                <a:solidFill>
                  <a:srgbClr val="00467F"/>
                </a:solidFill>
                <a:uFill>
                  <a:solidFill>
                    <a:srgbClr val="FFFFFF"/>
                  </a:solidFill>
                </a:uFill>
                <a:latin typeface="Arial"/>
                <a:ea typeface="DejaVu Sans"/>
              </a:rPr>
              <a:t>Fall 2016 Kick-Off Meeting</a:t>
            </a:r>
            <a:endParaRPr/>
          </a:p>
        </p:txBody>
      </p:sp>
      <p:sp>
        <p:nvSpPr>
          <p:cNvPr id="165" name="CustomShape 2"/>
          <p:cNvSpPr/>
          <p:nvPr/>
        </p:nvSpPr>
        <p:spPr>
          <a:xfrm>
            <a:off x="3885480" y="4383720"/>
            <a:ext cx="4967280" cy="456480"/>
          </a:xfrm>
          <a:prstGeom prst="rect">
            <a:avLst/>
          </a:prstGeom>
          <a:noFill/>
          <a:ln>
            <a:noFill/>
          </a:ln>
        </p:spPr>
        <p:style>
          <a:lnRef idx="0">
            <a:scrgbClr r="0" g="0" b="0"/>
          </a:lnRef>
          <a:fillRef idx="0">
            <a:scrgbClr r="0" g="0" b="0"/>
          </a:fillRef>
          <a:effectRef idx="0">
            <a:scrgbClr r="0" g="0" b="0"/>
          </a:effectRef>
          <a:fontRef idx="minor"/>
        </p:style>
        <p:txBody>
          <a:bodyPr lIns="90000" tIns="0" rIns="90000" bIns="45000"/>
          <a:lstStyle/>
          <a:p>
            <a:pPr marL="230040" indent="-229320" algn="r">
              <a:lnSpc>
                <a:spcPct val="100000"/>
              </a:lnSpc>
            </a:pPr>
            <a:r>
              <a:rPr lang="en-US" sz="2000" strike="noStrike" spc="-1">
                <a:solidFill>
                  <a:srgbClr val="000000"/>
                </a:solidFill>
                <a:uFill>
                  <a:solidFill>
                    <a:srgbClr val="FFFFFF"/>
                  </a:solidFill>
                </a:uFill>
                <a:latin typeface="Arial"/>
                <a:ea typeface="DejaVu Sans"/>
              </a:rPr>
              <a:t>04 November 2016</a:t>
            </a:r>
            <a:endParaRPr/>
          </a:p>
        </p:txBody>
      </p:sp>
      <p:sp>
        <p:nvSpPr>
          <p:cNvPr id="166" name="CustomShape 3"/>
          <p:cNvSpPr/>
          <p:nvPr/>
        </p:nvSpPr>
        <p:spPr>
          <a:xfrm>
            <a:off x="3886200" y="4722120"/>
            <a:ext cx="49719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18360" anchor="b"/>
          <a:lstStyle/>
          <a:p>
            <a:pPr marL="230040" indent="-229320" algn="r">
              <a:lnSpc>
                <a:spcPct val="100000"/>
              </a:lnSpc>
            </a:pPr>
            <a:r>
              <a:rPr lang="en-US" sz="2000" strike="noStrike" spc="-1">
                <a:solidFill>
                  <a:srgbClr val="000000"/>
                </a:solidFill>
                <a:uFill>
                  <a:solidFill>
                    <a:srgbClr val="FFFFFF"/>
                  </a:solidFill>
                </a:uFill>
                <a:latin typeface="Arial"/>
                <a:ea typeface="DejaVu Sans"/>
              </a:rPr>
              <a:t>Bharat Bhargava</a:t>
            </a:r>
            <a:endParaRPr/>
          </a:p>
        </p:txBody>
      </p:sp>
      <p:sp>
        <p:nvSpPr>
          <p:cNvPr id="167" name="CustomShape 4"/>
          <p:cNvSpPr/>
          <p:nvPr/>
        </p:nvSpPr>
        <p:spPr>
          <a:xfrm>
            <a:off x="3886200" y="5222880"/>
            <a:ext cx="4971960" cy="380160"/>
          </a:xfrm>
          <a:prstGeom prst="rect">
            <a:avLst/>
          </a:prstGeom>
          <a:noFill/>
          <a:ln>
            <a:noFill/>
          </a:ln>
        </p:spPr>
        <p:style>
          <a:lnRef idx="0">
            <a:scrgbClr r="0" g="0" b="0"/>
          </a:lnRef>
          <a:fillRef idx="0">
            <a:scrgbClr r="0" g="0" b="0"/>
          </a:fillRef>
          <a:effectRef idx="0">
            <a:scrgbClr r="0" g="0" b="0"/>
          </a:effectRef>
          <a:fontRef idx="minor"/>
        </p:style>
        <p:txBody>
          <a:bodyPr lIns="90000" tIns="0" rIns="90000" bIns="438840"/>
          <a:lstStyle/>
          <a:p>
            <a:pPr marL="230040" indent="-229320" algn="r">
              <a:lnSpc>
                <a:spcPct val="100000"/>
              </a:lnSpc>
            </a:pPr>
            <a:r>
              <a:rPr lang="en-US" sz="1600" strike="noStrike" spc="-1">
                <a:solidFill>
                  <a:srgbClr val="000000"/>
                </a:solidFill>
                <a:uFill>
                  <a:solidFill>
                    <a:srgbClr val="FFFFFF"/>
                  </a:solidFill>
                </a:uFill>
                <a:latin typeface="Arial"/>
                <a:ea typeface="DejaVu Sans"/>
              </a:rPr>
              <a:t>Purdue University</a:t>
            </a:r>
            <a:endParaRPr/>
          </a:p>
        </p:txBody>
      </p:sp>
      <p:sp>
        <p:nvSpPr>
          <p:cNvPr id="168" name="CustomShape 5"/>
          <p:cNvSpPr/>
          <p:nvPr/>
        </p:nvSpPr>
        <p:spPr>
          <a:xfrm>
            <a:off x="2779200" y="3459960"/>
            <a:ext cx="607464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230040" indent="-229320" algn="r">
              <a:lnSpc>
                <a:spcPct val="100000"/>
              </a:lnSpc>
            </a:pPr>
            <a:r>
              <a:rPr lang="en-US" sz="2000" b="1" strike="noStrike" spc="15">
                <a:solidFill>
                  <a:srgbClr val="000000"/>
                </a:solidFill>
                <a:uFill>
                  <a:solidFill>
                    <a:srgbClr val="FFFFFF"/>
                  </a:solidFill>
                </a:uFill>
                <a:latin typeface="Arial"/>
                <a:ea typeface="DejaVu Sans"/>
              </a:rPr>
              <a:t>Secure / Resilient Systems and Data Dissemination / Provenance</a:t>
            </a:r>
            <a:endParaRPr/>
          </a:p>
        </p:txBody>
      </p:sp>
      <p:pic>
        <p:nvPicPr>
          <p:cNvPr id="169" name="Picture 2"/>
          <p:cNvPicPr/>
          <p:nvPr/>
        </p:nvPicPr>
        <p:blipFill>
          <a:blip r:embed="rId3"/>
          <a:stretch/>
        </p:blipFill>
        <p:spPr>
          <a:xfrm>
            <a:off x="601560" y="3535560"/>
            <a:ext cx="2905200" cy="1498320"/>
          </a:xfrm>
          <a:prstGeom prst="rect">
            <a:avLst/>
          </a:prstGeom>
          <a:ln w="9360">
            <a:noFill/>
          </a:ln>
        </p:spPr>
      </p:pic>
      <p:sp>
        <p:nvSpPr>
          <p:cNvPr id="170" name="CustomShape 6"/>
          <p:cNvSpPr/>
          <p:nvPr/>
        </p:nvSpPr>
        <p:spPr>
          <a:xfrm>
            <a:off x="3977640" y="6085080"/>
            <a:ext cx="497196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18360" anchor="b"/>
          <a:lstStyle/>
          <a:p>
            <a:pPr marL="230040" indent="-229320" algn="r">
              <a:lnSpc>
                <a:spcPct val="100000"/>
              </a:lnSpc>
            </a:pPr>
            <a:r>
              <a:rPr lang="en-US" sz="2000" strike="noStrike" spc="-1" dirty="0">
                <a:solidFill>
                  <a:srgbClr val="000000"/>
                </a:solidFill>
                <a:uFill>
                  <a:solidFill>
                    <a:srgbClr val="FFFFFF"/>
                  </a:solidFill>
                </a:uFill>
                <a:latin typeface="Arial"/>
                <a:ea typeface="DejaVu Sans"/>
              </a:rPr>
              <a:t>Technical Champion(s): Donald Steiner, Jason </a:t>
            </a:r>
            <a:r>
              <a:rPr lang="en-US" sz="2000" strike="noStrike" spc="-1" dirty="0" err="1">
                <a:solidFill>
                  <a:srgbClr val="000000"/>
                </a:solidFill>
                <a:uFill>
                  <a:solidFill>
                    <a:srgbClr val="FFFFFF"/>
                  </a:solidFill>
                </a:uFill>
                <a:latin typeface="Arial"/>
                <a:ea typeface="DejaVu Sans"/>
              </a:rPr>
              <a:t>Kobes</a:t>
            </a:r>
            <a:r>
              <a:rPr lang="en-US" sz="2000" strike="noStrike" spc="-1" dirty="0">
                <a:solidFill>
                  <a:srgbClr val="000000"/>
                </a:solidFill>
                <a:uFill>
                  <a:solidFill>
                    <a:srgbClr val="FFFFFF"/>
                  </a:solidFill>
                </a:uFill>
                <a:latin typeface="Arial"/>
                <a:ea typeface="DejaVu Sans"/>
              </a:rPr>
              <a:t>, Leon Li, Sunil </a:t>
            </a:r>
            <a:r>
              <a:rPr lang="en-US" sz="2000" strike="noStrike" spc="-1" dirty="0" err="1">
                <a:solidFill>
                  <a:srgbClr val="000000"/>
                </a:solidFill>
                <a:uFill>
                  <a:solidFill>
                    <a:srgbClr val="FFFFFF"/>
                  </a:solidFill>
                </a:uFill>
                <a:latin typeface="Arial"/>
                <a:ea typeface="DejaVu Sans"/>
              </a:rPr>
              <a:t>Lingayat</a:t>
            </a:r>
            <a:r>
              <a:rPr lang="en-US" sz="2000" strike="noStrike" spc="-1" dirty="0">
                <a:solidFill>
                  <a:srgbClr val="000000"/>
                </a:solidFill>
                <a:uFill>
                  <a:solidFill>
                    <a:srgbClr val="FFFFFF"/>
                  </a:solidFill>
                </a:uFill>
                <a:latin typeface="Arial"/>
                <a:ea typeface="DejaVu Sans"/>
              </a:rPr>
              <a:t>, Daniel Goodwin, Frank Wilson</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Data Leakage in Untrusted Cloud</a:t>
            </a:r>
            <a:endParaRPr kumimoji="0" sz="1800" b="0" i="0" u="none" strike="noStrike" kern="0" cap="none" spc="0" normalizeH="0" baseline="0" noProof="0">
              <a:ln>
                <a:noFill/>
              </a:ln>
              <a:solidFill>
                <a:sysClr val="windowText" lastClr="000000"/>
              </a:solidFill>
              <a:effectLst/>
              <a:uLnTx/>
              <a:uFillTx/>
            </a:endParaRPr>
          </a:p>
        </p:txBody>
      </p:sp>
      <p:sp>
        <p:nvSpPr>
          <p:cNvPr id="192" name="CustomShape 2"/>
          <p:cNvSpPr/>
          <p:nvPr/>
        </p:nvSpPr>
        <p:spPr>
          <a:xfrm>
            <a:off x="28440" y="6477120"/>
            <a:ext cx="39960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fld id="{B2879A11-6BCE-4990-B3CF-A60231D1D881}" type="slidenum">
              <a:rPr kumimoji="0" lang="en-US" sz="1300" b="0" i="0" u="none" strike="noStrike" kern="0" cap="none" spc="-1" normalizeH="0" baseline="0" noProof="0">
                <a:ln>
                  <a:noFill/>
                </a:ln>
                <a:solidFill>
                  <a:srgbClr val="000000"/>
                </a:solidFill>
                <a:effectLst/>
                <a:uLnTx/>
                <a:uFill>
                  <a:solidFill>
                    <a:srgbClr val="FFFFFF"/>
                  </a:solidFill>
                </a:uFill>
                <a:latin typeface="Arial"/>
                <a:ea typeface="DejaVu Sans"/>
              </a:rPr>
              <a:pPr marL="0" marR="0" lvl="0" indent="0" algn="ctr" defTabSz="914400" eaLnBrk="1" fontAlgn="auto" latinLnBrk="0" hangingPunct="1">
                <a:lnSpc>
                  <a:spcPct val="100000"/>
                </a:lnSpc>
                <a:spcBef>
                  <a:spcPts val="0"/>
                </a:spcBef>
                <a:spcAft>
                  <a:spcPts val="0"/>
                </a:spcAft>
                <a:buClrTx/>
                <a:buSzTx/>
                <a:buFontTx/>
                <a:buNone/>
                <a:tabLst/>
                <a:defRPr/>
              </a:pPr>
              <a:t>10</a:t>
            </a:fld>
            <a:endParaRPr kumimoji="0" sz="1300" b="0" i="0" u="none" strike="noStrike" kern="0" cap="none" spc="0" normalizeH="0" baseline="0" noProof="0" dirty="0">
              <a:ln>
                <a:noFill/>
              </a:ln>
              <a:solidFill>
                <a:sysClr val="windowText" lastClr="000000"/>
              </a:solidFill>
              <a:effectLst/>
              <a:uLnTx/>
              <a:uFillTx/>
            </a:endParaRPr>
          </a:p>
        </p:txBody>
      </p:sp>
      <p:sp>
        <p:nvSpPr>
          <p:cNvPr id="194" name="CustomShape 4"/>
          <p:cNvSpPr/>
          <p:nvPr/>
        </p:nvSpPr>
        <p:spPr>
          <a:xfrm>
            <a:off x="441719" y="1177790"/>
            <a:ext cx="8408769" cy="4715009"/>
          </a:xfrm>
          <a:prstGeom prst="roundRect">
            <a:avLst>
              <a:gd name="adj" fmla="val 13256"/>
            </a:avLst>
          </a:prstGeom>
          <a:solidFill>
            <a:schemeClr val="bg1"/>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808080"/>
                </a:solidFill>
                <a:effectLst/>
                <a:uLnTx/>
                <a:uFill>
                  <a:solidFill>
                    <a:srgbClr val="FFFFFF"/>
                  </a:solidFill>
                </a:uFill>
                <a:latin typeface="Tahoma"/>
                <a:ea typeface="DejaVu Sans"/>
              </a:rPr>
              <a:t>`</a:t>
            </a:r>
            <a:endParaRPr kumimoji="0" sz="1800" b="0" i="0" u="none" strike="noStrike" kern="0" cap="none" spc="0" normalizeH="0" baseline="0" noProof="0">
              <a:ln>
                <a:noFill/>
              </a:ln>
              <a:solidFill>
                <a:sysClr val="windowText" lastClr="000000"/>
              </a:solidFill>
              <a:effectLst/>
              <a:uLnTx/>
              <a:uFillTx/>
            </a:endParaRPr>
          </a:p>
        </p:txBody>
      </p:sp>
      <p:sp>
        <p:nvSpPr>
          <p:cNvPr id="195" name="CustomShape 5"/>
          <p:cNvSpPr/>
          <p:nvPr/>
        </p:nvSpPr>
        <p:spPr>
          <a:xfrm>
            <a:off x="3557520" y="761400"/>
            <a:ext cx="2126160" cy="583920"/>
          </a:xfrm>
          <a:prstGeom prst="rect">
            <a:avLst/>
          </a:prstGeom>
          <a:noFill/>
          <a:ln>
            <a:noFill/>
          </a:ln>
        </p:spPr>
        <p:style>
          <a:lnRef idx="0">
            <a:scrgbClr r="0" g="0" b="0"/>
          </a:lnRef>
          <a:fillRef idx="0">
            <a:scrgbClr r="0" g="0" b="0"/>
          </a:fillRef>
          <a:effectRef idx="0">
            <a:scrgbClr r="0" g="0" b="0"/>
          </a:effectRef>
          <a:fontRef idx="minor"/>
        </p:style>
      </p:sp>
      <p:sp>
        <p:nvSpPr>
          <p:cNvPr id="196" name="CustomShape 6"/>
          <p:cNvSpPr/>
          <p:nvPr/>
        </p:nvSpPr>
        <p:spPr>
          <a:xfrm>
            <a:off x="1186920" y="2778120"/>
            <a:ext cx="2207520" cy="1001520"/>
          </a:xfrm>
          <a:prstGeom prst="roundRect">
            <a:avLst>
              <a:gd name="adj" fmla="val 16667"/>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CLOUD</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PROVIDER 1</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1"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197" name="CustomShape 7"/>
          <p:cNvSpPr/>
          <p:nvPr/>
        </p:nvSpPr>
        <p:spPr>
          <a:xfrm>
            <a:off x="3487680" y="1710360"/>
            <a:ext cx="1380240" cy="6998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TRUSTED</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DOMAIN</a:t>
            </a:r>
            <a:endParaRPr kumimoji="0" sz="1800" b="0" i="0" u="none" strike="noStrike" kern="0" cap="none" spc="0" normalizeH="0" baseline="0" noProof="0">
              <a:ln>
                <a:noFill/>
              </a:ln>
              <a:solidFill>
                <a:sysClr val="windowText" lastClr="000000"/>
              </a:solidFill>
              <a:effectLst/>
              <a:uLnTx/>
              <a:uFillTx/>
            </a:endParaRPr>
          </a:p>
        </p:txBody>
      </p:sp>
      <p:sp>
        <p:nvSpPr>
          <p:cNvPr id="198" name="CustomShape 8"/>
          <p:cNvSpPr/>
          <p:nvPr/>
        </p:nvSpPr>
        <p:spPr>
          <a:xfrm>
            <a:off x="4327920" y="4579200"/>
            <a:ext cx="1533960" cy="6998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FF0000"/>
                </a:solidFill>
                <a:effectLst/>
                <a:uLnTx/>
                <a:uFill>
                  <a:solidFill>
                    <a:srgbClr val="FFFFFF"/>
                  </a:solidFill>
                </a:uFill>
                <a:latin typeface="Arial"/>
                <a:ea typeface="DejaVu Sans"/>
              </a:rPr>
              <a:t>UNKNOWN</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FF0000"/>
                </a:solidFill>
                <a:effectLst/>
                <a:uLnTx/>
                <a:uFill>
                  <a:solidFill>
                    <a:srgbClr val="FFFFFF"/>
                  </a:solidFill>
                </a:uFill>
                <a:latin typeface="Arial"/>
                <a:ea typeface="DejaVu Sans"/>
              </a:rPr>
              <a:t>DOMAIN</a:t>
            </a:r>
            <a:endParaRPr kumimoji="0" sz="1800" b="0" i="0" u="none" strike="noStrike" kern="0" cap="none" spc="0" normalizeH="0" baseline="0" noProof="0">
              <a:ln>
                <a:noFill/>
              </a:ln>
              <a:solidFill>
                <a:sysClr val="windowText" lastClr="000000"/>
              </a:solidFill>
              <a:effectLst/>
              <a:uLnTx/>
              <a:uFillTx/>
            </a:endParaRPr>
          </a:p>
        </p:txBody>
      </p:sp>
      <p:sp>
        <p:nvSpPr>
          <p:cNvPr id="199" name="CustomShape 9"/>
          <p:cNvSpPr/>
          <p:nvPr/>
        </p:nvSpPr>
        <p:spPr>
          <a:xfrm>
            <a:off x="667800" y="4548600"/>
            <a:ext cx="1632600" cy="75384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SERVICE 1</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1</a:t>
            </a:r>
            <a:endParaRPr kumimoji="0" sz="1800" b="0" i="0" u="none" strike="noStrike" kern="0" cap="none" spc="0" normalizeH="0" baseline="0" noProof="0">
              <a:ln>
                <a:noFill/>
              </a:ln>
              <a:solidFill>
                <a:sysClr val="windowText" lastClr="000000"/>
              </a:solidFill>
              <a:effectLst/>
              <a:uLnTx/>
              <a:uFillTx/>
            </a:endParaRPr>
          </a:p>
        </p:txBody>
      </p:sp>
      <p:sp>
        <p:nvSpPr>
          <p:cNvPr id="200" name="CustomShape 10"/>
          <p:cNvSpPr/>
          <p:nvPr/>
        </p:nvSpPr>
        <p:spPr>
          <a:xfrm>
            <a:off x="7947000" y="3074400"/>
            <a:ext cx="599760" cy="366840"/>
          </a:xfrm>
          <a:prstGeom prst="rightArrow">
            <a:avLst>
              <a:gd name="adj1" fmla="val 50000"/>
              <a:gd name="adj2" fmla="val 50000"/>
            </a:avLst>
          </a:prstGeom>
          <a:gradFill>
            <a:gsLst>
              <a:gs pos="0">
                <a:schemeClr val="accent2">
                  <a:lumMod val="0"/>
                  <a:lumOff val="100000"/>
                </a:schemeClr>
              </a:gs>
              <a:gs pos="29000">
                <a:srgbClr val="FF0000"/>
              </a:gs>
              <a:gs pos="100000">
                <a:schemeClr val="accent2">
                  <a:lumMod val="100000"/>
                </a:schemeClr>
              </a:gs>
            </a:gsLst>
            <a:lin ang="0"/>
          </a:gradFill>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01" name="Line 11"/>
          <p:cNvSpPr/>
          <p:nvPr/>
        </p:nvSpPr>
        <p:spPr>
          <a:xfrm>
            <a:off x="582480" y="4298760"/>
            <a:ext cx="10440" cy="108648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02" name="Line 12"/>
          <p:cNvSpPr/>
          <p:nvPr/>
        </p:nvSpPr>
        <p:spPr>
          <a:xfrm>
            <a:off x="5605920" y="2628720"/>
            <a:ext cx="2998440" cy="864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03" name="Line 13"/>
          <p:cNvSpPr/>
          <p:nvPr/>
        </p:nvSpPr>
        <p:spPr>
          <a:xfrm>
            <a:off x="5603760" y="2638440"/>
            <a:ext cx="0" cy="166968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04" name="Line 14"/>
          <p:cNvSpPr/>
          <p:nvPr/>
        </p:nvSpPr>
        <p:spPr>
          <a:xfrm>
            <a:off x="615240" y="5365800"/>
            <a:ext cx="7989120" cy="1728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05" name="Line 15"/>
          <p:cNvSpPr/>
          <p:nvPr/>
        </p:nvSpPr>
        <p:spPr>
          <a:xfrm>
            <a:off x="1065600" y="1182600"/>
            <a:ext cx="2449080" cy="0"/>
          </a:xfrm>
          <a:prstGeom prst="line">
            <a:avLst/>
          </a:prstGeom>
          <a:ln w="12600">
            <a:solidFill>
              <a:srgbClr val="005AA6"/>
            </a:solidFill>
            <a:custDash>
              <a:ds d="400000" sp="300000"/>
            </a:custDash>
            <a:round/>
          </a:ln>
        </p:spPr>
        <p:style>
          <a:lnRef idx="1">
            <a:schemeClr val="accent1"/>
          </a:lnRef>
          <a:fillRef idx="0">
            <a:schemeClr val="accent1"/>
          </a:fillRef>
          <a:effectRef idx="0">
            <a:schemeClr val="accent1"/>
          </a:effectRef>
          <a:fontRef idx="minor"/>
        </p:style>
      </p:sp>
      <p:sp>
        <p:nvSpPr>
          <p:cNvPr id="206" name="Line 16"/>
          <p:cNvSpPr/>
          <p:nvPr/>
        </p:nvSpPr>
        <p:spPr>
          <a:xfrm>
            <a:off x="3514680" y="1226520"/>
            <a:ext cx="0" cy="2743560"/>
          </a:xfrm>
          <a:prstGeom prst="line">
            <a:avLst/>
          </a:prstGeom>
          <a:ln w="12600">
            <a:solidFill>
              <a:srgbClr val="005AA6"/>
            </a:solidFill>
            <a:custDash>
              <a:ds d="400000" sp="300000"/>
            </a:custDash>
            <a:round/>
          </a:ln>
        </p:spPr>
        <p:style>
          <a:lnRef idx="1">
            <a:schemeClr val="accent1"/>
          </a:lnRef>
          <a:fillRef idx="0">
            <a:schemeClr val="accent1"/>
          </a:fillRef>
          <a:effectRef idx="0">
            <a:schemeClr val="accent1"/>
          </a:effectRef>
          <a:fontRef idx="minor"/>
        </p:style>
      </p:sp>
      <p:sp>
        <p:nvSpPr>
          <p:cNvPr id="207" name="Line 17"/>
          <p:cNvSpPr/>
          <p:nvPr/>
        </p:nvSpPr>
        <p:spPr>
          <a:xfrm flipV="1">
            <a:off x="1065600" y="3964320"/>
            <a:ext cx="2463120" cy="5400"/>
          </a:xfrm>
          <a:prstGeom prst="line">
            <a:avLst/>
          </a:prstGeom>
          <a:ln w="12600">
            <a:solidFill>
              <a:srgbClr val="005AA6"/>
            </a:solidFill>
            <a:custDash>
              <a:ds d="400000" sp="300000"/>
            </a:custDash>
            <a:round/>
          </a:ln>
        </p:spPr>
        <p:style>
          <a:lnRef idx="1">
            <a:schemeClr val="accent1"/>
          </a:lnRef>
          <a:fillRef idx="0">
            <a:schemeClr val="accent1"/>
          </a:fillRef>
          <a:effectRef idx="0">
            <a:schemeClr val="accent1"/>
          </a:effectRef>
          <a:fontRef idx="minor"/>
        </p:style>
      </p:sp>
      <p:pic>
        <p:nvPicPr>
          <p:cNvPr id="208" name="Picture 6"/>
          <p:cNvPicPr/>
          <p:nvPr/>
        </p:nvPicPr>
        <p:blipFill>
          <a:blip r:embed="rId2"/>
          <a:stretch/>
        </p:blipFill>
        <p:spPr>
          <a:xfrm>
            <a:off x="1989720" y="1280880"/>
            <a:ext cx="713880" cy="917640"/>
          </a:xfrm>
          <a:prstGeom prst="rect">
            <a:avLst/>
          </a:prstGeom>
          <a:ln>
            <a:noFill/>
          </a:ln>
        </p:spPr>
      </p:pic>
      <p:sp>
        <p:nvSpPr>
          <p:cNvPr id="209" name="CustomShape 18"/>
          <p:cNvSpPr/>
          <p:nvPr/>
        </p:nvSpPr>
        <p:spPr>
          <a:xfrm>
            <a:off x="1982520" y="1748520"/>
            <a:ext cx="435240" cy="515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a:ln>
                  <a:noFill/>
                </a:ln>
                <a:solidFill>
                  <a:srgbClr val="000000"/>
                </a:solidFill>
                <a:effectLst/>
                <a:uLnTx/>
                <a:uFill>
                  <a:solidFill>
                    <a:srgbClr val="FFFFFF"/>
                  </a:solidFill>
                </a:uFill>
                <a:latin typeface="Arial"/>
                <a:ea typeface="DejaVu Sans"/>
              </a:rPr>
              <a:t>D</a:t>
            </a:r>
            <a:endParaRPr kumimoji="0" sz="1800" b="0" i="0" u="none" strike="noStrike" kern="0" cap="none" spc="0" normalizeH="0" baseline="0" noProof="0">
              <a:ln>
                <a:noFill/>
              </a:ln>
              <a:solidFill>
                <a:sysClr val="windowText" lastClr="000000"/>
              </a:solidFill>
              <a:effectLst/>
              <a:uLnTx/>
              <a:uFillTx/>
            </a:endParaRPr>
          </a:p>
        </p:txBody>
      </p:sp>
      <p:sp>
        <p:nvSpPr>
          <p:cNvPr id="210" name="CustomShape 19"/>
          <p:cNvSpPr/>
          <p:nvPr/>
        </p:nvSpPr>
        <p:spPr>
          <a:xfrm>
            <a:off x="2376720" y="2278440"/>
            <a:ext cx="852480" cy="39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211" name="CustomShape 20"/>
          <p:cNvSpPr/>
          <p:nvPr/>
        </p:nvSpPr>
        <p:spPr>
          <a:xfrm>
            <a:off x="5110560" y="1141560"/>
            <a:ext cx="3258000" cy="1087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343080" marR="0" lvl="0" indent="-342360" defTabSz="914400" eaLnBrk="1" fontAlgn="auto" latinLnBrk="0" hangingPunct="1">
              <a:lnSpc>
                <a:spcPct val="100000"/>
              </a:lnSpc>
              <a:spcBef>
                <a:spcPts val="0"/>
              </a:spcBef>
              <a:spcAft>
                <a:spcPts val="0"/>
              </a:spcAft>
              <a:buClrTx/>
              <a:buSzTx/>
              <a:buFont typeface="Arial"/>
              <a:buChar char="•"/>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Data (D) = {d</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 </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n</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a:t>
            </a:r>
            <a:endParaRPr kumimoji="0" sz="1800" b="0" i="0" u="none" strike="noStrike" kern="0" cap="none" spc="0" normalizeH="0" baseline="0" noProof="0">
              <a:ln>
                <a:noFill/>
              </a:ln>
              <a:solidFill>
                <a:sysClr val="windowText" lastClr="000000"/>
              </a:solidFill>
              <a:effectLst/>
              <a:uLnTx/>
              <a:uFillTx/>
            </a:endParaRPr>
          </a:p>
          <a:p>
            <a:pPr marL="343080" marR="0" lvl="0" indent="-342360" defTabSz="914400" eaLnBrk="1" fontAlgn="auto" latinLnBrk="0" hangingPunct="1">
              <a:lnSpc>
                <a:spcPct val="100000"/>
              </a:lnSpc>
              <a:spcBef>
                <a:spcPts val="0"/>
              </a:spcBef>
              <a:spcAft>
                <a:spcPts val="0"/>
              </a:spcAft>
              <a:buClrTx/>
              <a:buSzTx/>
              <a:buFont typeface="Arial"/>
              <a:buChar char="•"/>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Access Control Policies </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                   (P) = {p</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 </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p</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k</a:t>
            </a: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a:t>
            </a:r>
            <a:endParaRPr kumimoji="0" sz="1800" b="0" i="0" u="none" strike="noStrike" kern="0" cap="none" spc="0" normalizeH="0" baseline="0" noProof="0">
              <a:ln>
                <a:noFill/>
              </a:ln>
              <a:solidFill>
                <a:sysClr val="windowText" lastClr="000000"/>
              </a:solidFill>
              <a:effectLst/>
              <a:uLnTx/>
              <a:uFillTx/>
            </a:endParaRPr>
          </a:p>
        </p:txBody>
      </p:sp>
      <p:sp>
        <p:nvSpPr>
          <p:cNvPr id="212" name="Line 21"/>
          <p:cNvSpPr/>
          <p:nvPr/>
        </p:nvSpPr>
        <p:spPr>
          <a:xfrm>
            <a:off x="1065600" y="1226520"/>
            <a:ext cx="2160" cy="2737800"/>
          </a:xfrm>
          <a:prstGeom prst="line">
            <a:avLst/>
          </a:prstGeom>
          <a:ln w="12600">
            <a:solidFill>
              <a:srgbClr val="005AA6"/>
            </a:solidFill>
            <a:custDash>
              <a:ds d="400000" sp="300000"/>
            </a:custDash>
            <a:round/>
          </a:ln>
        </p:spPr>
        <p:style>
          <a:lnRef idx="1">
            <a:schemeClr val="accent1"/>
          </a:lnRef>
          <a:fillRef idx="0">
            <a:schemeClr val="accent1"/>
          </a:fillRef>
          <a:effectRef idx="0">
            <a:schemeClr val="accent1"/>
          </a:effectRef>
          <a:fontRef idx="minor"/>
        </p:style>
      </p:sp>
      <p:sp>
        <p:nvSpPr>
          <p:cNvPr id="213" name="CustomShape 22"/>
          <p:cNvSpPr/>
          <p:nvPr/>
        </p:nvSpPr>
        <p:spPr>
          <a:xfrm>
            <a:off x="2279160" y="2207160"/>
            <a:ext cx="231480" cy="551160"/>
          </a:xfrm>
          <a:prstGeom prst="down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14" name="CustomShape 23"/>
          <p:cNvSpPr/>
          <p:nvPr/>
        </p:nvSpPr>
        <p:spPr>
          <a:xfrm>
            <a:off x="1614960" y="3970080"/>
            <a:ext cx="627120" cy="364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215" name="CustomShape 24"/>
          <p:cNvSpPr/>
          <p:nvPr/>
        </p:nvSpPr>
        <p:spPr>
          <a:xfrm>
            <a:off x="1409400" y="3781080"/>
            <a:ext cx="277200" cy="747360"/>
          </a:xfrm>
          <a:prstGeom prst="down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16" name="CustomShape 25"/>
          <p:cNvSpPr/>
          <p:nvPr/>
        </p:nvSpPr>
        <p:spPr>
          <a:xfrm>
            <a:off x="2888640" y="3791160"/>
            <a:ext cx="277200" cy="737640"/>
          </a:xfrm>
          <a:prstGeom prst="down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17" name="CustomShape 26"/>
          <p:cNvSpPr/>
          <p:nvPr/>
        </p:nvSpPr>
        <p:spPr>
          <a:xfrm>
            <a:off x="2547360" y="4549320"/>
            <a:ext cx="1665360" cy="75384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SERVICE 2</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2</a:t>
            </a:r>
            <a:endParaRPr kumimoji="0" sz="1800" b="0" i="0" u="none" strike="noStrike" kern="0" cap="none" spc="0" normalizeH="0" baseline="0" noProof="0">
              <a:ln>
                <a:noFill/>
              </a:ln>
              <a:solidFill>
                <a:sysClr val="windowText" lastClr="000000"/>
              </a:solidFill>
              <a:effectLst/>
              <a:uLnTx/>
              <a:uFillTx/>
            </a:endParaRPr>
          </a:p>
        </p:txBody>
      </p:sp>
      <p:sp>
        <p:nvSpPr>
          <p:cNvPr id="218" name="CustomShape 27"/>
          <p:cNvSpPr/>
          <p:nvPr/>
        </p:nvSpPr>
        <p:spPr>
          <a:xfrm rot="20006400">
            <a:off x="3669840" y="3762000"/>
            <a:ext cx="2269800" cy="354960"/>
          </a:xfrm>
          <a:prstGeom prst="right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19" name="CustomShape 28"/>
          <p:cNvSpPr/>
          <p:nvPr/>
        </p:nvSpPr>
        <p:spPr>
          <a:xfrm>
            <a:off x="3515040" y="2704320"/>
            <a:ext cx="2134440" cy="912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1" normalizeH="0" baseline="0" noProof="0">
                <a:ln>
                  <a:noFill/>
                </a:ln>
                <a:solidFill>
                  <a:srgbClr val="000000"/>
                </a:solidFill>
                <a:effectLst/>
                <a:uLnTx/>
                <a:uFill>
                  <a:solidFill>
                    <a:srgbClr val="FFFFFF"/>
                  </a:solidFill>
                </a:uFill>
                <a:latin typeface="Arial"/>
                <a:ea typeface="DejaVu Sans"/>
              </a:rPr>
              <a:t>Service 2 forwards </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1" normalizeH="0" baseline="0" noProof="0">
                <a:ln>
                  <a:noFill/>
                </a:ln>
                <a:solidFill>
                  <a:srgbClr val="000000"/>
                </a:solidFill>
                <a:effectLst/>
                <a:uLnTx/>
                <a:uFill>
                  <a:solidFill>
                    <a:srgbClr val="FFFFFF"/>
                  </a:solidFill>
                </a:uFill>
                <a:latin typeface="Arial"/>
                <a:ea typeface="DejaVu Sans"/>
              </a:rPr>
              <a:t>D and P </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1" normalizeH="0" baseline="0" noProof="0">
                <a:ln>
                  <a:noFill/>
                </a:ln>
                <a:solidFill>
                  <a:srgbClr val="000000"/>
                </a:solidFill>
                <a:effectLst/>
                <a:uLnTx/>
                <a:uFill>
                  <a:solidFill>
                    <a:srgbClr val="FFFFFF"/>
                  </a:solidFill>
                </a:uFill>
                <a:latin typeface="Arial"/>
                <a:ea typeface="DejaVu Sans"/>
              </a:rPr>
              <a:t>to other cloud</a:t>
            </a:r>
            <a:endParaRPr kumimoji="0" sz="1800" b="0" i="0" u="none" strike="noStrike" kern="0" cap="none" spc="0" normalizeH="0" baseline="0" noProof="0">
              <a:ln>
                <a:noFill/>
              </a:ln>
              <a:solidFill>
                <a:sysClr val="windowText" lastClr="000000"/>
              </a:solidFill>
              <a:effectLst/>
              <a:uLnTx/>
              <a:uFillTx/>
            </a:endParaRPr>
          </a:p>
        </p:txBody>
      </p:sp>
      <p:sp>
        <p:nvSpPr>
          <p:cNvPr id="220" name="CustomShape 29"/>
          <p:cNvSpPr/>
          <p:nvPr/>
        </p:nvSpPr>
        <p:spPr>
          <a:xfrm>
            <a:off x="5832360" y="2773800"/>
            <a:ext cx="2113920" cy="1001520"/>
          </a:xfrm>
          <a:prstGeom prst="roundRect">
            <a:avLst>
              <a:gd name="adj" fmla="val 16667"/>
            </a:avLst>
          </a:prstGeom>
          <a:solidFill>
            <a:schemeClr val="accent2"/>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CLOUD</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Arial"/>
                <a:ea typeface="DejaVu Sans"/>
              </a:rPr>
              <a:t>PROVIDER 2</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1"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221" name="CustomShape 30"/>
          <p:cNvSpPr/>
          <p:nvPr/>
        </p:nvSpPr>
        <p:spPr>
          <a:xfrm>
            <a:off x="3094560" y="3965040"/>
            <a:ext cx="627120" cy="364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222" name="CustomShape 31"/>
          <p:cNvSpPr/>
          <p:nvPr/>
        </p:nvSpPr>
        <p:spPr>
          <a:xfrm>
            <a:off x="5937840" y="4548600"/>
            <a:ext cx="2008080" cy="753840"/>
          </a:xfrm>
          <a:prstGeom prst="roundRect">
            <a:avLst>
              <a:gd name="adj" fmla="val 16667"/>
            </a:avLst>
          </a:prstGeom>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SERVICE 3</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d</a:t>
            </a:r>
            <a:r>
              <a:rPr kumimoji="0" lang="en-US" sz="2000" b="0" i="0" u="none" strike="noStrike" kern="0" cap="none" spc="-1" normalizeH="0" baseline="-25000" noProof="0">
                <a:ln>
                  <a:noFill/>
                </a:ln>
                <a:solidFill>
                  <a:srgbClr val="000000"/>
                </a:solidFill>
                <a:effectLst/>
                <a:uLnTx/>
                <a:uFill>
                  <a:solidFill>
                    <a:srgbClr val="FFFFFF"/>
                  </a:solidFill>
                </a:uFill>
                <a:latin typeface="Arial"/>
                <a:ea typeface="DejaVu Sans"/>
              </a:rPr>
              <a:t>3</a:t>
            </a:r>
            <a:endParaRPr kumimoji="0" sz="1800" b="0" i="0" u="none" strike="noStrike" kern="0" cap="none" spc="0" normalizeH="0" baseline="0" noProof="0">
              <a:ln>
                <a:noFill/>
              </a:ln>
              <a:solidFill>
                <a:sysClr val="windowText" lastClr="000000"/>
              </a:solidFill>
              <a:effectLst/>
              <a:uLnTx/>
              <a:uFillTx/>
            </a:endParaRPr>
          </a:p>
        </p:txBody>
      </p:sp>
      <p:sp>
        <p:nvSpPr>
          <p:cNvPr id="223" name="CustomShape 32"/>
          <p:cNvSpPr/>
          <p:nvPr/>
        </p:nvSpPr>
        <p:spPr>
          <a:xfrm>
            <a:off x="6821640" y="3796200"/>
            <a:ext cx="277200" cy="732600"/>
          </a:xfrm>
          <a:prstGeom prst="down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24" name="CustomShape 33"/>
          <p:cNvSpPr/>
          <p:nvPr/>
        </p:nvSpPr>
        <p:spPr>
          <a:xfrm>
            <a:off x="7042680" y="3960000"/>
            <a:ext cx="590400" cy="33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a:ln>
                  <a:noFill/>
                </a:ln>
                <a:solidFill>
                  <a:srgbClr val="000000"/>
                </a:solidFill>
                <a:effectLst/>
                <a:uLnTx/>
                <a:uFill>
                  <a:solidFill>
                    <a:srgbClr val="FFFFFF"/>
                  </a:solidFill>
                </a:uFill>
                <a:latin typeface="Arial"/>
                <a:ea typeface="DejaVu Sans"/>
              </a:rPr>
              <a:t>D, P</a:t>
            </a:r>
            <a:endParaRPr kumimoji="0" sz="1800" b="0" i="0" u="none" strike="noStrike" kern="0" cap="none" spc="0" normalizeH="0" baseline="0" noProof="0">
              <a:ln>
                <a:noFill/>
              </a:ln>
              <a:solidFill>
                <a:sysClr val="windowText" lastClr="000000"/>
              </a:solidFill>
              <a:effectLst/>
              <a:uLnTx/>
              <a:uFillTx/>
            </a:endParaRPr>
          </a:p>
        </p:txBody>
      </p:sp>
      <p:sp>
        <p:nvSpPr>
          <p:cNvPr id="225" name="Line 34"/>
          <p:cNvSpPr/>
          <p:nvPr/>
        </p:nvSpPr>
        <p:spPr>
          <a:xfrm flipV="1">
            <a:off x="615240" y="4287240"/>
            <a:ext cx="4988520" cy="1584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26" name="Line 35"/>
          <p:cNvSpPr/>
          <p:nvPr/>
        </p:nvSpPr>
        <p:spPr>
          <a:xfrm>
            <a:off x="8604360" y="2643120"/>
            <a:ext cx="0" cy="2739960"/>
          </a:xfrm>
          <a:prstGeom prst="line">
            <a:avLst/>
          </a:prstGeom>
          <a:ln w="12600">
            <a:custDash>
              <a:ds d="400000" sp="300000"/>
            </a:custDash>
            <a:round/>
          </a:ln>
        </p:spPr>
        <p:style>
          <a:lnRef idx="2">
            <a:schemeClr val="accent2"/>
          </a:lnRef>
          <a:fillRef idx="0">
            <a:schemeClr val="accent2"/>
          </a:fillRef>
          <a:effectRef idx="1">
            <a:schemeClr val="accent2"/>
          </a:effectRef>
          <a:fontRef idx="minor"/>
        </p:style>
      </p:sp>
      <p:sp>
        <p:nvSpPr>
          <p:cNvPr id="227" name="CustomShape 36"/>
          <p:cNvSpPr/>
          <p:nvPr/>
        </p:nvSpPr>
        <p:spPr>
          <a:xfrm>
            <a:off x="7739640" y="3700080"/>
            <a:ext cx="952920" cy="100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FF0000"/>
                </a:solidFill>
                <a:effectLst/>
                <a:uLnTx/>
                <a:uFill>
                  <a:solidFill>
                    <a:srgbClr val="FFFFFF"/>
                  </a:solidFill>
                </a:uFill>
                <a:latin typeface="Arial"/>
                <a:ea typeface="DejaVu Sans"/>
              </a:rPr>
              <a:t>Data</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FF0000"/>
                </a:solidFill>
                <a:effectLst/>
                <a:uLnTx/>
                <a:uFill>
                  <a:solidFill>
                    <a:srgbClr val="FFFFFF"/>
                  </a:solidFill>
                </a:uFill>
                <a:latin typeface="Arial"/>
                <a:ea typeface="DejaVu Sans"/>
              </a:rPr>
              <a:t>Leaks ? </a:t>
            </a:r>
            <a:endParaRPr kumimoji="0" sz="1800" b="0" i="0" u="none" strike="noStrike" kern="0" cap="none" spc="0" normalizeH="0" baseline="0" noProof="0">
              <a:ln>
                <a:noFill/>
              </a:ln>
              <a:solidFill>
                <a:sysClr val="windowText" lastClr="000000"/>
              </a:solidFill>
              <a:effectLst/>
              <a:uLnTx/>
              <a:uFillTx/>
            </a:endParaRPr>
          </a:p>
        </p:txBody>
      </p:sp>
      <p:sp>
        <p:nvSpPr>
          <p:cNvPr id="228" name="CustomShape 37"/>
          <p:cNvSpPr/>
          <p:nvPr/>
        </p:nvSpPr>
        <p:spPr>
          <a:xfrm>
            <a:off x="7967880" y="4759560"/>
            <a:ext cx="599760" cy="366840"/>
          </a:xfrm>
          <a:prstGeom prst="rightArrow">
            <a:avLst>
              <a:gd name="adj1" fmla="val 50000"/>
              <a:gd name="adj2" fmla="val 50000"/>
            </a:avLst>
          </a:prstGeom>
          <a:gradFill>
            <a:gsLst>
              <a:gs pos="0">
                <a:schemeClr val="accent2">
                  <a:lumMod val="0"/>
                  <a:lumOff val="100000"/>
                </a:schemeClr>
              </a:gs>
              <a:gs pos="29000">
                <a:srgbClr val="FF0000"/>
              </a:gs>
              <a:gs pos="100000">
                <a:schemeClr val="accent2">
                  <a:lumMod val="100000"/>
                </a:schemeClr>
              </a:gs>
            </a:gsLst>
            <a:lin ang="0"/>
          </a:gradFill>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30" name="Line 39"/>
          <p:cNvSpPr/>
          <p:nvPr/>
        </p:nvSpPr>
        <p:spPr>
          <a:xfrm>
            <a:off x="1070640" y="1231920"/>
            <a:ext cx="2444040" cy="6480"/>
          </a:xfrm>
          <a:prstGeom prst="line">
            <a:avLst/>
          </a:prstGeom>
          <a:ln w="12600">
            <a:solidFill>
              <a:srgbClr val="005AA6"/>
            </a:solidFill>
            <a:custDash>
              <a:ds d="400000" sp="300000"/>
            </a:custDash>
            <a:round/>
          </a:ln>
        </p:spPr>
        <p:style>
          <a:lnRef idx="1">
            <a:schemeClr val="accent1"/>
          </a:lnRef>
          <a:fillRef idx="0">
            <a:schemeClr val="accent1"/>
          </a:fillRef>
          <a:effectRef idx="0">
            <a:schemeClr val="accent1"/>
          </a:effectRef>
          <a:fontRef idx="minor"/>
        </p:style>
      </p:sp>
      <p:sp>
        <p:nvSpPr>
          <p:cNvPr id="231" name="CustomShape 40"/>
          <p:cNvSpPr/>
          <p:nvPr/>
        </p:nvSpPr>
        <p:spPr>
          <a:xfrm>
            <a:off x="1614960" y="6195717"/>
            <a:ext cx="7622820" cy="303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This work is used in PhD Thesis Proposal of Denis </a:t>
            </a:r>
            <a:r>
              <a:rPr kumimoji="0" lang="en-US" sz="1600" b="0" i="0" u="none" strike="noStrike" kern="0" cap="none" spc="-1" normalizeH="0" baseline="0" noProof="0" dirty="0" err="1">
                <a:ln>
                  <a:noFill/>
                </a:ln>
                <a:solidFill>
                  <a:srgbClr val="000000"/>
                </a:solidFill>
                <a:effectLst/>
                <a:uLnTx/>
                <a:uFill>
                  <a:solidFill>
                    <a:srgbClr val="FFFFFF"/>
                  </a:solidFill>
                </a:uFill>
                <a:latin typeface="Tahoma"/>
                <a:ea typeface="DejaVu Sans"/>
              </a:rPr>
              <a:t>Ulybyshev</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Purdue University</a:t>
            </a:r>
            <a:endParaRPr kumimoji="0" sz="16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80956526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rPr>
              <a:t>Extended Prototype for TechFest’17: </a:t>
            </a:r>
            <a:r>
              <a:rPr kumimoji="0" lang="en-US" sz="2400" b="0" i="0" u="none" strike="noStrike" kern="0" cap="none" spc="-1" normalizeH="0" baseline="0" noProof="0" dirty="0">
                <a:ln>
                  <a:noFill/>
                </a:ln>
                <a:solidFill>
                  <a:srgbClr val="000000"/>
                </a:solidFill>
                <a:effectLst/>
                <a:uLnTx/>
                <a:uFill>
                  <a:solidFill>
                    <a:srgbClr val="FFFFFF"/>
                  </a:solidFill>
                </a:uFill>
                <a:latin typeface="Arial"/>
              </a:rPr>
              <a:t>EHR Dissemination with Data Leakage Detection</a:t>
            </a:r>
            <a:endParaRPr kumimoji="0" sz="1800" b="0" i="0" u="none" strike="noStrike" kern="0" cap="none" spc="0" normalizeH="0" baseline="0" noProof="0" dirty="0">
              <a:ln>
                <a:noFill/>
              </a:ln>
              <a:solidFill>
                <a:sysClr val="windowText" lastClr="000000"/>
              </a:solidFill>
              <a:effectLst/>
              <a:uLnTx/>
              <a:uFillTx/>
            </a:endParaRPr>
          </a:p>
        </p:txBody>
      </p:sp>
      <p:sp>
        <p:nvSpPr>
          <p:cNvPr id="233" name="CustomShape 2"/>
          <p:cNvSpPr/>
          <p:nvPr/>
        </p:nvSpPr>
        <p:spPr>
          <a:xfrm>
            <a:off x="28440" y="6477120"/>
            <a:ext cx="39960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fld id="{8DF0B00E-95EE-4011-81C8-22DEF1C1D87A}" type="slidenum">
              <a:rPr kumimoji="0" lang="en-US" sz="1300" b="0" i="0" u="none" strike="noStrike" kern="0" cap="none" spc="-1" normalizeH="0" baseline="0" noProof="0">
                <a:ln>
                  <a:noFill/>
                </a:ln>
                <a:solidFill>
                  <a:srgbClr val="000000"/>
                </a:solidFill>
                <a:effectLst/>
                <a:uLnTx/>
                <a:uFill>
                  <a:solidFill>
                    <a:srgbClr val="FFFFFF"/>
                  </a:solidFill>
                </a:uFill>
                <a:latin typeface="Arial"/>
              </a:rPr>
              <a:pPr marL="0" marR="0" lvl="0" indent="0" algn="ctr" defTabSz="914400" eaLnBrk="1" fontAlgn="auto" latinLnBrk="0" hangingPunct="1">
                <a:lnSpc>
                  <a:spcPct val="100000"/>
                </a:lnSpc>
                <a:spcBef>
                  <a:spcPts val="0"/>
                </a:spcBef>
                <a:spcAft>
                  <a:spcPts val="0"/>
                </a:spcAft>
                <a:buClrTx/>
                <a:buSzTx/>
                <a:buFontTx/>
                <a:buNone/>
                <a:tabLst/>
                <a:defRPr/>
              </a:pPr>
              <a:t>11</a:t>
            </a:fld>
            <a:endParaRPr kumimoji="0" sz="1800" b="0" i="0" u="none" strike="noStrike" kern="0" cap="none" spc="0" normalizeH="0" baseline="0" noProof="0" dirty="0">
              <a:ln>
                <a:noFill/>
              </a:ln>
              <a:solidFill>
                <a:sysClr val="windowText" lastClr="000000"/>
              </a:solidFill>
              <a:effectLst/>
              <a:uLnTx/>
              <a:uFillTx/>
            </a:endParaRPr>
          </a:p>
        </p:txBody>
      </p:sp>
      <p:pic>
        <p:nvPicPr>
          <p:cNvPr id="235" name="Picture 2"/>
          <p:cNvPicPr/>
          <p:nvPr/>
        </p:nvPicPr>
        <p:blipFill>
          <a:blip r:embed="rId2"/>
          <a:stretch/>
        </p:blipFill>
        <p:spPr>
          <a:xfrm>
            <a:off x="4319280" y="1041480"/>
            <a:ext cx="913680" cy="913680"/>
          </a:xfrm>
          <a:prstGeom prst="rect">
            <a:avLst/>
          </a:prstGeom>
          <a:ln>
            <a:noFill/>
          </a:ln>
        </p:spPr>
      </p:pic>
      <p:sp>
        <p:nvSpPr>
          <p:cNvPr id="236" name="CustomShape 4"/>
          <p:cNvSpPr/>
          <p:nvPr/>
        </p:nvSpPr>
        <p:spPr>
          <a:xfrm>
            <a:off x="456480" y="2217960"/>
            <a:ext cx="8382240" cy="1423440"/>
          </a:xfrm>
          <a:prstGeom prst="roundRect">
            <a:avLst>
              <a:gd name="adj" fmla="val 16667"/>
            </a:avLst>
          </a:prstGeom>
          <a:solidFill>
            <a:schemeClr val="accent5">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237" name="CustomShape 5"/>
          <p:cNvSpPr/>
          <p:nvPr/>
        </p:nvSpPr>
        <p:spPr>
          <a:xfrm>
            <a:off x="441720" y="1807920"/>
            <a:ext cx="1736640" cy="3949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Tahoma"/>
                <a:ea typeface="DejaVu Sans"/>
              </a:rPr>
              <a:t>Cloud Server</a:t>
            </a:r>
            <a:endParaRPr kumimoji="0" sz="1800" b="0" i="0" u="none" strike="noStrike" kern="0" cap="none" spc="0" normalizeH="0" baseline="0" noProof="0">
              <a:ln>
                <a:noFill/>
              </a:ln>
              <a:solidFill>
                <a:sysClr val="windowText" lastClr="000000"/>
              </a:solidFill>
              <a:effectLst/>
              <a:uLnTx/>
              <a:uFillTx/>
            </a:endParaRPr>
          </a:p>
        </p:txBody>
      </p:sp>
      <p:sp>
        <p:nvSpPr>
          <p:cNvPr id="238" name="CustomShape 6"/>
          <p:cNvSpPr/>
          <p:nvPr/>
        </p:nvSpPr>
        <p:spPr>
          <a:xfrm>
            <a:off x="5193000" y="1428120"/>
            <a:ext cx="1032840" cy="601920"/>
          </a:xfrm>
          <a:prstGeom prst="horizontalScroll">
            <a:avLst>
              <a:gd name="adj" fmla="val 12500"/>
            </a:avLst>
          </a:prstGeom>
          <a:noFill/>
          <a:ln w="1260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Active Bundle</a:t>
            </a:r>
            <a:endParaRPr kumimoji="0" sz="1800" b="0" i="0" u="none" strike="noStrike" kern="0" cap="none" spc="0" normalizeH="0" baseline="0" noProof="0">
              <a:ln>
                <a:noFill/>
              </a:ln>
              <a:solidFill>
                <a:sysClr val="windowText" lastClr="000000"/>
              </a:solidFill>
              <a:effectLst/>
              <a:uLnTx/>
              <a:uFillTx/>
            </a:endParaRPr>
          </a:p>
        </p:txBody>
      </p:sp>
      <p:pic>
        <p:nvPicPr>
          <p:cNvPr id="239" name="Picture 2"/>
          <p:cNvPicPr/>
          <p:nvPr/>
        </p:nvPicPr>
        <p:blipFill>
          <a:blip r:embed="rId2"/>
          <a:stretch/>
        </p:blipFill>
        <p:spPr>
          <a:xfrm>
            <a:off x="372600" y="4524120"/>
            <a:ext cx="913680" cy="913680"/>
          </a:xfrm>
          <a:prstGeom prst="rect">
            <a:avLst/>
          </a:prstGeom>
          <a:ln>
            <a:noFill/>
          </a:ln>
        </p:spPr>
      </p:pic>
      <p:sp>
        <p:nvSpPr>
          <p:cNvPr id="240" name="CustomShape 7"/>
          <p:cNvSpPr/>
          <p:nvPr/>
        </p:nvSpPr>
        <p:spPr>
          <a:xfrm flipV="1">
            <a:off x="840600" y="3651840"/>
            <a:ext cx="360" cy="365040"/>
          </a:xfrm>
          <a:custGeom>
            <a:avLst/>
            <a:gdLst/>
            <a:ahLst/>
            <a:cxnLst/>
            <a:rect l="l" t="t" r="r" b="b"/>
            <a:pathLst>
              <a:path w="21600" h="21600">
                <a:moveTo>
                  <a:pt x="0" y="0"/>
                </a:moveTo>
                <a:lnTo>
                  <a:pt x="21600" y="21600"/>
                </a:lnTo>
              </a:path>
            </a:pathLst>
          </a:custGeom>
          <a:noFill/>
          <a:ln w="15840">
            <a:solidFill>
              <a:srgbClr val="005AA6"/>
            </a:solidFill>
            <a:round/>
            <a:tailEnd type="arrow" w="med" len="med"/>
          </a:ln>
        </p:spPr>
        <p:style>
          <a:lnRef idx="1">
            <a:schemeClr val="accent1"/>
          </a:lnRef>
          <a:fillRef idx="0">
            <a:schemeClr val="accent1"/>
          </a:fillRef>
          <a:effectRef idx="0">
            <a:schemeClr val="accent1"/>
          </a:effectRef>
          <a:fontRef idx="minor"/>
        </p:style>
      </p:sp>
      <p:sp>
        <p:nvSpPr>
          <p:cNvPr id="241" name="CustomShape 8"/>
          <p:cNvSpPr/>
          <p:nvPr/>
        </p:nvSpPr>
        <p:spPr>
          <a:xfrm>
            <a:off x="133560" y="4004280"/>
            <a:ext cx="1393920" cy="455040"/>
          </a:xfrm>
          <a:prstGeom prst="rect">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1" normalizeH="0" baseline="0" noProof="0">
                <a:ln>
                  <a:noFill/>
                </a:ln>
                <a:solidFill>
                  <a:srgbClr val="000000"/>
                </a:solidFill>
                <a:effectLst/>
                <a:uLnTx/>
                <a:uFill>
                  <a:solidFill>
                    <a:srgbClr val="FFFFFF"/>
                  </a:solidFill>
                </a:uFill>
                <a:latin typeface="Tahoma"/>
                <a:ea typeface="DejaVu Sans"/>
              </a:rPr>
              <a:t>Web Crypto Authentication</a:t>
            </a:r>
            <a:endParaRPr kumimoji="0" sz="1800" b="0" i="0" u="none" strike="noStrike" kern="0" cap="none" spc="0" normalizeH="0" baseline="0" noProof="0">
              <a:ln>
                <a:noFill/>
              </a:ln>
              <a:solidFill>
                <a:sysClr val="windowText" lastClr="000000"/>
              </a:solidFill>
              <a:effectLst/>
              <a:uLnTx/>
              <a:uFillTx/>
            </a:endParaRPr>
          </a:p>
        </p:txBody>
      </p:sp>
      <p:sp>
        <p:nvSpPr>
          <p:cNvPr id="242" name="CustomShape 9"/>
          <p:cNvSpPr/>
          <p:nvPr/>
        </p:nvSpPr>
        <p:spPr>
          <a:xfrm>
            <a:off x="2201040" y="3642120"/>
            <a:ext cx="360" cy="365040"/>
          </a:xfrm>
          <a:custGeom>
            <a:avLst/>
            <a:gdLst/>
            <a:ahLst/>
            <a:cxnLst/>
            <a:rect l="l" t="t" r="r" b="b"/>
            <a:pathLst>
              <a:path w="21600" h="21600">
                <a:moveTo>
                  <a:pt x="0" y="0"/>
                </a:moveTo>
                <a:lnTo>
                  <a:pt x="21600" y="21600"/>
                </a:lnTo>
              </a:path>
            </a:pathLst>
          </a:custGeom>
          <a:noFill/>
          <a:ln w="15840">
            <a:solidFill>
              <a:schemeClr val="accent1">
                <a:lumMod val="50000"/>
              </a:schemeClr>
            </a:solidFill>
            <a:round/>
            <a:tailEnd type="arrow" w="med" len="med"/>
          </a:ln>
        </p:spPr>
        <p:style>
          <a:lnRef idx="1">
            <a:schemeClr val="accent1"/>
          </a:lnRef>
          <a:fillRef idx="0">
            <a:schemeClr val="accent1"/>
          </a:fillRef>
          <a:effectRef idx="0">
            <a:schemeClr val="accent1"/>
          </a:effectRef>
          <a:fontRef idx="minor"/>
        </p:style>
      </p:sp>
      <p:sp>
        <p:nvSpPr>
          <p:cNvPr id="243" name="CustomShape 10"/>
          <p:cNvSpPr/>
          <p:nvPr/>
        </p:nvSpPr>
        <p:spPr>
          <a:xfrm>
            <a:off x="1543320" y="3951720"/>
            <a:ext cx="1131840" cy="1063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4" name="CustomShape 11"/>
          <p:cNvSpPr/>
          <p:nvPr/>
        </p:nvSpPr>
        <p:spPr>
          <a:xfrm>
            <a:off x="317160" y="5356800"/>
            <a:ext cx="990000" cy="3949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Tahoma"/>
                <a:ea typeface="DejaVu Sans"/>
              </a:rPr>
              <a:t>Doctor</a:t>
            </a:r>
            <a:endParaRPr kumimoji="0" sz="1800" b="0" i="0" u="none" strike="noStrike" kern="0" cap="none" spc="0" normalizeH="0" baseline="0" noProof="0">
              <a:ln>
                <a:noFill/>
              </a:ln>
              <a:solidFill>
                <a:sysClr val="windowText" lastClr="000000"/>
              </a:solidFill>
              <a:effectLst/>
              <a:uLnTx/>
              <a:uFillTx/>
            </a:endParaRPr>
          </a:p>
        </p:txBody>
      </p:sp>
      <p:sp>
        <p:nvSpPr>
          <p:cNvPr id="245" name="CustomShape 12"/>
          <p:cNvSpPr/>
          <p:nvPr/>
        </p:nvSpPr>
        <p:spPr>
          <a:xfrm>
            <a:off x="3558960" y="1171080"/>
            <a:ext cx="915120" cy="6998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Tahoma"/>
                <a:ea typeface="DejaVu Sans"/>
              </a:rPr>
              <a:t>Data</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Tahoma"/>
                <a:ea typeface="DejaVu Sans"/>
              </a:rPr>
              <a:t>Owner</a:t>
            </a:r>
            <a:endParaRPr kumimoji="0" sz="1800" b="0" i="0" u="none" strike="noStrike" kern="0" cap="none" spc="0" normalizeH="0" baseline="0" noProof="0">
              <a:ln>
                <a:noFill/>
              </a:ln>
              <a:solidFill>
                <a:sysClr val="windowText" lastClr="000000"/>
              </a:solidFill>
              <a:effectLst/>
              <a:uLnTx/>
              <a:uFillTx/>
            </a:endParaRPr>
          </a:p>
        </p:txBody>
      </p:sp>
      <p:sp>
        <p:nvSpPr>
          <p:cNvPr id="246" name="CustomShape 13"/>
          <p:cNvSpPr/>
          <p:nvPr/>
        </p:nvSpPr>
        <p:spPr>
          <a:xfrm>
            <a:off x="2682000" y="2286000"/>
            <a:ext cx="3672360" cy="1316160"/>
          </a:xfrm>
          <a:prstGeom prst="horizontalScroll">
            <a:avLst>
              <a:gd name="adj" fmla="val 12500"/>
            </a:avLst>
          </a:prstGeom>
          <a:solidFill>
            <a:srgbClr val="92D050"/>
          </a:solidFill>
          <a:ln w="1260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Tahoma"/>
                <a:ea typeface="DejaVu Sans"/>
              </a:rPr>
              <a:t>Active Bundle</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Tahoma"/>
                <a:ea typeface="DejaVu Sans"/>
              </a:rPr>
              <a:t>Contact, Medical and Billing Information</a:t>
            </a:r>
            <a:endParaRPr kumimoji="0" sz="1800" b="0" i="0" u="none" strike="noStrike" kern="0" cap="none" spc="0" normalizeH="0" baseline="0" noProof="0">
              <a:ln>
                <a:noFill/>
              </a:ln>
              <a:solidFill>
                <a:sysClr val="windowText" lastClr="000000"/>
              </a:solidFill>
              <a:effectLst/>
              <a:uLnTx/>
              <a:uFillTx/>
            </a:endParaRPr>
          </a:p>
        </p:txBody>
      </p:sp>
      <p:sp>
        <p:nvSpPr>
          <p:cNvPr id="247" name="CustomShape 14"/>
          <p:cNvSpPr/>
          <p:nvPr/>
        </p:nvSpPr>
        <p:spPr>
          <a:xfrm>
            <a:off x="1430640" y="6270840"/>
            <a:ext cx="6866280" cy="33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a:ln>
                  <a:noFill/>
                </a:ln>
                <a:solidFill>
                  <a:srgbClr val="000000"/>
                </a:solidFill>
                <a:effectLst/>
                <a:uLnTx/>
                <a:uFill>
                  <a:solidFill>
                    <a:srgbClr val="FFFFFF"/>
                  </a:solidFill>
                </a:uFill>
                <a:latin typeface="Tahoma"/>
                <a:ea typeface="DejaVu Sans"/>
              </a:rPr>
              <a:t>Scenario of EHR Dissemination in Cloud (by Dr. Leon Li, NGC)</a:t>
            </a:r>
            <a:r>
              <a:rPr kumimoji="0" lang="en-US" sz="1600" b="0" i="0" u="none" strike="noStrike" kern="0" cap="none" spc="-1" normalizeH="0" baseline="0" noProof="0">
                <a:ln>
                  <a:noFill/>
                </a:ln>
                <a:solidFill>
                  <a:srgbClr val="000000"/>
                </a:solidFill>
                <a:effectLst/>
                <a:uLnTx/>
                <a:uFill>
                  <a:solidFill>
                    <a:srgbClr val="FFFFFF"/>
                  </a:solidFill>
                </a:uFill>
                <a:latin typeface="Tahoma"/>
                <a:ea typeface="DejaVu Sans"/>
              </a:rPr>
              <a:t> </a:t>
            </a:r>
            <a:endParaRPr kumimoji="0" sz="1800" b="0" i="0" u="none" strike="noStrike" kern="0" cap="none" spc="0" normalizeH="0" baseline="0" noProof="0">
              <a:ln>
                <a:noFill/>
              </a:ln>
              <a:solidFill>
                <a:sysClr val="windowText" lastClr="000000"/>
              </a:solidFill>
              <a:effectLst/>
              <a:uLnTx/>
              <a:uFillTx/>
            </a:endParaRPr>
          </a:p>
        </p:txBody>
      </p:sp>
      <p:pic>
        <p:nvPicPr>
          <p:cNvPr id="248" name="Picture 2"/>
          <p:cNvPicPr/>
          <p:nvPr/>
        </p:nvPicPr>
        <p:blipFill>
          <a:blip r:embed="rId2"/>
          <a:stretch/>
        </p:blipFill>
        <p:spPr>
          <a:xfrm>
            <a:off x="3452400" y="4527360"/>
            <a:ext cx="913680" cy="913680"/>
          </a:xfrm>
          <a:prstGeom prst="rect">
            <a:avLst/>
          </a:prstGeom>
          <a:ln>
            <a:noFill/>
          </a:ln>
        </p:spPr>
      </p:pic>
      <p:sp>
        <p:nvSpPr>
          <p:cNvPr id="249" name="CustomShape 15"/>
          <p:cNvSpPr/>
          <p:nvPr/>
        </p:nvSpPr>
        <p:spPr>
          <a:xfrm flipV="1">
            <a:off x="3920040" y="3655440"/>
            <a:ext cx="360" cy="365040"/>
          </a:xfrm>
          <a:custGeom>
            <a:avLst/>
            <a:gdLst/>
            <a:ahLst/>
            <a:cxnLst/>
            <a:rect l="l" t="t" r="r" b="b"/>
            <a:pathLst>
              <a:path w="21600" h="21600">
                <a:moveTo>
                  <a:pt x="0" y="0"/>
                </a:moveTo>
                <a:lnTo>
                  <a:pt x="21600" y="21600"/>
                </a:lnTo>
              </a:path>
            </a:pathLst>
          </a:custGeom>
          <a:noFill/>
          <a:ln w="15840">
            <a:solidFill>
              <a:srgbClr val="005AA6"/>
            </a:solidFill>
            <a:round/>
            <a:tailEnd type="arrow" w="med" len="med"/>
          </a:ln>
        </p:spPr>
        <p:style>
          <a:lnRef idx="1">
            <a:schemeClr val="accent1"/>
          </a:lnRef>
          <a:fillRef idx="0">
            <a:schemeClr val="accent1"/>
          </a:fillRef>
          <a:effectRef idx="0">
            <a:schemeClr val="accent1"/>
          </a:effectRef>
          <a:fontRef idx="minor"/>
        </p:style>
      </p:sp>
      <p:sp>
        <p:nvSpPr>
          <p:cNvPr id="250" name="CustomShape 16"/>
          <p:cNvSpPr/>
          <p:nvPr/>
        </p:nvSpPr>
        <p:spPr>
          <a:xfrm>
            <a:off x="3213360" y="4007880"/>
            <a:ext cx="1393920" cy="455040"/>
          </a:xfrm>
          <a:prstGeom prst="rect">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1" normalizeH="0" baseline="0" noProof="0">
                <a:ln>
                  <a:noFill/>
                </a:ln>
                <a:solidFill>
                  <a:srgbClr val="000000"/>
                </a:solidFill>
                <a:effectLst/>
                <a:uLnTx/>
                <a:uFill>
                  <a:solidFill>
                    <a:srgbClr val="FFFFFF"/>
                  </a:solidFill>
                </a:uFill>
                <a:latin typeface="Tahoma"/>
                <a:ea typeface="DejaVu Sans"/>
              </a:rPr>
              <a:t>Web Crypto Authentication</a:t>
            </a:r>
            <a:endParaRPr kumimoji="0" sz="1800" b="0" i="0" u="none" strike="noStrike" kern="0" cap="none" spc="0" normalizeH="0" baseline="0" noProof="0">
              <a:ln>
                <a:noFill/>
              </a:ln>
              <a:solidFill>
                <a:sysClr val="windowText" lastClr="000000"/>
              </a:solidFill>
              <a:effectLst/>
              <a:uLnTx/>
              <a:uFillTx/>
            </a:endParaRPr>
          </a:p>
        </p:txBody>
      </p:sp>
      <p:sp>
        <p:nvSpPr>
          <p:cNvPr id="251" name="CustomShape 17"/>
          <p:cNvSpPr/>
          <p:nvPr/>
        </p:nvSpPr>
        <p:spPr>
          <a:xfrm>
            <a:off x="5291280" y="3645720"/>
            <a:ext cx="360" cy="365040"/>
          </a:xfrm>
          <a:custGeom>
            <a:avLst/>
            <a:gdLst/>
            <a:ahLst/>
            <a:cxnLst/>
            <a:rect l="l" t="t" r="r" b="b"/>
            <a:pathLst>
              <a:path w="21600" h="21600">
                <a:moveTo>
                  <a:pt x="0" y="0"/>
                </a:moveTo>
                <a:lnTo>
                  <a:pt x="21600" y="21600"/>
                </a:lnTo>
              </a:path>
            </a:pathLst>
          </a:custGeom>
          <a:noFill/>
          <a:ln w="15840">
            <a:solidFill>
              <a:schemeClr val="accent1">
                <a:lumMod val="50000"/>
              </a:schemeClr>
            </a:solidFill>
            <a:round/>
            <a:tailEnd type="arrow" w="med" len="med"/>
          </a:ln>
        </p:spPr>
        <p:style>
          <a:lnRef idx="1">
            <a:schemeClr val="accent1"/>
          </a:lnRef>
          <a:fillRef idx="0">
            <a:schemeClr val="accent1"/>
          </a:fillRef>
          <a:effectRef idx="0">
            <a:schemeClr val="accent1"/>
          </a:effectRef>
          <a:fontRef idx="minor"/>
        </p:style>
      </p:sp>
      <p:sp>
        <p:nvSpPr>
          <p:cNvPr id="252" name="CustomShape 18"/>
          <p:cNvSpPr/>
          <p:nvPr/>
        </p:nvSpPr>
        <p:spPr>
          <a:xfrm>
            <a:off x="3201840" y="5360400"/>
            <a:ext cx="1380240" cy="3949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Tahoma"/>
                <a:ea typeface="DejaVu Sans"/>
              </a:rPr>
              <a:t>Insurance</a:t>
            </a:r>
            <a:endParaRPr kumimoji="0" sz="1800" b="0" i="0" u="none" strike="noStrike" kern="0" cap="none" spc="0" normalizeH="0" baseline="0" noProof="0">
              <a:ln>
                <a:noFill/>
              </a:ln>
              <a:solidFill>
                <a:sysClr val="windowText" lastClr="000000"/>
              </a:solidFill>
              <a:effectLst/>
              <a:uLnTx/>
              <a:uFillTx/>
            </a:endParaRPr>
          </a:p>
        </p:txBody>
      </p:sp>
      <p:pic>
        <p:nvPicPr>
          <p:cNvPr id="253" name="Picture 2"/>
          <p:cNvPicPr/>
          <p:nvPr/>
        </p:nvPicPr>
        <p:blipFill>
          <a:blip r:embed="rId2"/>
          <a:stretch/>
        </p:blipFill>
        <p:spPr>
          <a:xfrm>
            <a:off x="6526440" y="4522320"/>
            <a:ext cx="913680" cy="913680"/>
          </a:xfrm>
          <a:prstGeom prst="rect">
            <a:avLst/>
          </a:prstGeom>
          <a:ln>
            <a:noFill/>
          </a:ln>
        </p:spPr>
      </p:pic>
      <p:sp>
        <p:nvSpPr>
          <p:cNvPr id="254" name="CustomShape 19"/>
          <p:cNvSpPr/>
          <p:nvPr/>
        </p:nvSpPr>
        <p:spPr>
          <a:xfrm flipV="1">
            <a:off x="6994080" y="3650400"/>
            <a:ext cx="360" cy="365040"/>
          </a:xfrm>
          <a:custGeom>
            <a:avLst/>
            <a:gdLst/>
            <a:ahLst/>
            <a:cxnLst/>
            <a:rect l="l" t="t" r="r" b="b"/>
            <a:pathLst>
              <a:path w="21600" h="21600">
                <a:moveTo>
                  <a:pt x="0" y="0"/>
                </a:moveTo>
                <a:lnTo>
                  <a:pt x="21600" y="21600"/>
                </a:lnTo>
              </a:path>
            </a:pathLst>
          </a:custGeom>
          <a:noFill/>
          <a:ln w="15840">
            <a:solidFill>
              <a:srgbClr val="005AA6"/>
            </a:solidFill>
            <a:round/>
            <a:tailEnd type="arrow" w="med" len="med"/>
          </a:ln>
        </p:spPr>
        <p:style>
          <a:lnRef idx="1">
            <a:schemeClr val="accent1"/>
          </a:lnRef>
          <a:fillRef idx="0">
            <a:schemeClr val="accent1"/>
          </a:fillRef>
          <a:effectRef idx="0">
            <a:schemeClr val="accent1"/>
          </a:effectRef>
          <a:fontRef idx="minor"/>
        </p:style>
      </p:sp>
      <p:sp>
        <p:nvSpPr>
          <p:cNvPr id="255" name="CustomShape 20"/>
          <p:cNvSpPr/>
          <p:nvPr/>
        </p:nvSpPr>
        <p:spPr>
          <a:xfrm>
            <a:off x="6287400" y="4002840"/>
            <a:ext cx="1393920" cy="455040"/>
          </a:xfrm>
          <a:prstGeom prst="rect">
            <a:avLst/>
          </a:prstGeom>
          <a:no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1" normalizeH="0" baseline="0" noProof="0">
                <a:ln>
                  <a:noFill/>
                </a:ln>
                <a:solidFill>
                  <a:srgbClr val="000000"/>
                </a:solidFill>
                <a:effectLst/>
                <a:uLnTx/>
                <a:uFill>
                  <a:solidFill>
                    <a:srgbClr val="FFFFFF"/>
                  </a:solidFill>
                </a:uFill>
                <a:latin typeface="Tahoma"/>
                <a:ea typeface="DejaVu Sans"/>
              </a:rPr>
              <a:t>Web Crypto Authentication</a:t>
            </a:r>
            <a:endParaRPr kumimoji="0" sz="1800" b="0" i="0" u="none" strike="noStrike" kern="0" cap="none" spc="0" normalizeH="0" baseline="0" noProof="0">
              <a:ln>
                <a:noFill/>
              </a:ln>
              <a:solidFill>
                <a:sysClr val="windowText" lastClr="000000"/>
              </a:solidFill>
              <a:effectLst/>
              <a:uLnTx/>
              <a:uFillTx/>
            </a:endParaRPr>
          </a:p>
        </p:txBody>
      </p:sp>
      <p:sp>
        <p:nvSpPr>
          <p:cNvPr id="256" name="CustomShape 21"/>
          <p:cNvSpPr/>
          <p:nvPr/>
        </p:nvSpPr>
        <p:spPr>
          <a:xfrm>
            <a:off x="8401320" y="3650760"/>
            <a:ext cx="360" cy="365040"/>
          </a:xfrm>
          <a:custGeom>
            <a:avLst/>
            <a:gdLst/>
            <a:ahLst/>
            <a:cxnLst/>
            <a:rect l="l" t="t" r="r" b="b"/>
            <a:pathLst>
              <a:path w="21600" h="21600">
                <a:moveTo>
                  <a:pt x="0" y="0"/>
                </a:moveTo>
                <a:lnTo>
                  <a:pt x="21600" y="21600"/>
                </a:lnTo>
              </a:path>
            </a:pathLst>
          </a:custGeom>
          <a:noFill/>
          <a:ln w="15840">
            <a:solidFill>
              <a:schemeClr val="accent1">
                <a:lumMod val="50000"/>
              </a:schemeClr>
            </a:solidFill>
            <a:round/>
            <a:tailEnd type="arrow" w="med" len="med"/>
          </a:ln>
        </p:spPr>
        <p:style>
          <a:lnRef idx="1">
            <a:schemeClr val="accent1"/>
          </a:lnRef>
          <a:fillRef idx="0">
            <a:schemeClr val="accent1"/>
          </a:fillRef>
          <a:effectRef idx="0">
            <a:schemeClr val="accent1"/>
          </a:effectRef>
          <a:fontRef idx="minor"/>
        </p:style>
      </p:sp>
      <p:sp>
        <p:nvSpPr>
          <p:cNvPr id="257" name="CustomShape 22"/>
          <p:cNvSpPr/>
          <p:nvPr/>
        </p:nvSpPr>
        <p:spPr>
          <a:xfrm>
            <a:off x="6202080" y="5355360"/>
            <a:ext cx="1527840" cy="3949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1" normalizeH="0" baseline="0" noProof="0">
                <a:ln>
                  <a:noFill/>
                </a:ln>
                <a:solidFill>
                  <a:srgbClr val="000000"/>
                </a:solidFill>
                <a:effectLst/>
                <a:uLnTx/>
                <a:uFill>
                  <a:solidFill>
                    <a:srgbClr val="FFFFFF"/>
                  </a:solidFill>
                </a:uFill>
                <a:latin typeface="Tahoma"/>
                <a:ea typeface="DejaVu Sans"/>
              </a:rPr>
              <a:t>Researcher</a:t>
            </a:r>
            <a:endParaRPr kumimoji="0" sz="1800" b="0" i="0" u="none" strike="noStrike" kern="0" cap="none" spc="0" normalizeH="0" baseline="0" noProof="0">
              <a:ln>
                <a:noFill/>
              </a:ln>
              <a:solidFill>
                <a:sysClr val="windowText" lastClr="000000"/>
              </a:solidFill>
              <a:effectLst/>
              <a:uLnTx/>
              <a:uFillTx/>
            </a:endParaRPr>
          </a:p>
        </p:txBody>
      </p:sp>
      <p:sp>
        <p:nvSpPr>
          <p:cNvPr id="258" name="CustomShape 23"/>
          <p:cNvSpPr/>
          <p:nvPr/>
        </p:nvSpPr>
        <p:spPr>
          <a:xfrm>
            <a:off x="4766040" y="1839600"/>
            <a:ext cx="360" cy="365040"/>
          </a:xfrm>
          <a:custGeom>
            <a:avLst/>
            <a:gdLst/>
            <a:ahLst/>
            <a:cxnLst/>
            <a:rect l="l" t="t" r="r" b="b"/>
            <a:pathLst>
              <a:path w="21600" h="21600">
                <a:moveTo>
                  <a:pt x="0" y="0"/>
                </a:moveTo>
                <a:lnTo>
                  <a:pt x="21600" y="21600"/>
                </a:lnTo>
              </a:path>
            </a:pathLst>
          </a:custGeom>
          <a:noFill/>
          <a:ln w="15840">
            <a:solidFill>
              <a:schemeClr val="accent1"/>
            </a:solidFill>
            <a:round/>
            <a:tailEnd type="arrow" w="med" len="med"/>
          </a:ln>
        </p:spPr>
        <p:style>
          <a:lnRef idx="1">
            <a:schemeClr val="accent1"/>
          </a:lnRef>
          <a:fillRef idx="0">
            <a:schemeClr val="accent1"/>
          </a:fillRef>
          <a:effectRef idx="0">
            <a:schemeClr val="accent1"/>
          </a:effectRef>
          <a:fontRef idx="minor"/>
        </p:style>
      </p:sp>
      <p:sp>
        <p:nvSpPr>
          <p:cNvPr id="259" name="CustomShape 24"/>
          <p:cNvSpPr/>
          <p:nvPr/>
        </p:nvSpPr>
        <p:spPr>
          <a:xfrm>
            <a:off x="-50400" y="4111560"/>
            <a:ext cx="833040" cy="455760"/>
          </a:xfrm>
          <a:prstGeom prst="rect">
            <a:avLst/>
          </a:prstGeom>
          <a:noFill/>
          <a:ln>
            <a:noFill/>
          </a:ln>
        </p:spPr>
        <p:style>
          <a:lnRef idx="0">
            <a:scrgbClr r="0" g="0" b="0"/>
          </a:lnRef>
          <a:fillRef idx="0">
            <a:scrgbClr r="0" g="0" b="0"/>
          </a:fillRef>
          <a:effectRef idx="0">
            <a:scrgbClr r="0" g="0" b="0"/>
          </a:effectRef>
          <a:fontRef idx="minor"/>
        </p:style>
      </p:sp>
      <p:sp>
        <p:nvSpPr>
          <p:cNvPr id="260" name="CustomShape 25"/>
          <p:cNvSpPr/>
          <p:nvPr/>
        </p:nvSpPr>
        <p:spPr>
          <a:xfrm>
            <a:off x="1602000" y="3990240"/>
            <a:ext cx="1280160" cy="1133280"/>
          </a:xfrm>
          <a:prstGeom prst="rect">
            <a:avLst/>
          </a:prstGeom>
          <a:gradFill>
            <a:gsLst>
              <a:gs pos="30000">
                <a:schemeClr val="bg1"/>
              </a:gs>
              <a:gs pos="86000">
                <a:schemeClr val="accent1">
                  <a:lumMod val="40000"/>
                  <a:lumOff val="60000"/>
                  <a:alpha val="96000"/>
                </a:schemeClr>
              </a:gs>
            </a:gsLst>
            <a:lin ang="0"/>
          </a:gradFill>
          <a:ln w="12600">
            <a:solidFill>
              <a:srgbClr val="000000"/>
            </a:solidFill>
            <a:round/>
          </a:ln>
        </p:spPr>
        <p:style>
          <a:lnRef idx="2">
            <a:schemeClr val="accent1"/>
          </a:lnRef>
          <a:fillRef idx="1">
            <a:schemeClr val="lt1"/>
          </a:fillRef>
          <a:effectRef idx="0">
            <a:schemeClr val="accent1"/>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a:ln>
                  <a:noFill/>
                </a:ln>
                <a:solidFill>
                  <a:srgbClr val="000000"/>
                </a:solidFill>
                <a:effectLst/>
                <a:uLnTx/>
                <a:uFill>
                  <a:solidFill>
                    <a:srgbClr val="FFFFFF"/>
                  </a:solidFill>
                </a:uFill>
                <a:latin typeface="Tahoma"/>
                <a:ea typeface="DejaVu Sans"/>
              </a:rPr>
              <a:t>Doctor</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Contact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Medical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Billing Info </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61" name="CustomShape 26"/>
          <p:cNvSpPr/>
          <p:nvPr/>
        </p:nvSpPr>
        <p:spPr>
          <a:xfrm>
            <a:off x="4662720" y="3990240"/>
            <a:ext cx="1289520" cy="1299600"/>
          </a:xfrm>
          <a:prstGeom prst="rect">
            <a:avLst/>
          </a:prstGeom>
          <a:gradFill>
            <a:gsLst>
              <a:gs pos="30000">
                <a:schemeClr val="bg1"/>
              </a:gs>
              <a:gs pos="86000">
                <a:schemeClr val="accent1">
                  <a:lumMod val="40000"/>
                  <a:lumOff val="60000"/>
                  <a:alpha val="96000"/>
                </a:schemeClr>
              </a:gs>
            </a:gsLst>
            <a:lin ang="0"/>
          </a:gradFill>
          <a:ln w="12600">
            <a:solidFill>
              <a:srgbClr val="000000"/>
            </a:solidFill>
            <a:round/>
          </a:ln>
        </p:spPr>
        <p:style>
          <a:lnRef idx="2">
            <a:schemeClr val="accent1"/>
          </a:lnRef>
          <a:fillRef idx="1">
            <a:schemeClr val="lt1"/>
          </a:fillRef>
          <a:effectRef idx="0">
            <a:schemeClr val="accent1"/>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a:ln>
                  <a:noFill/>
                </a:ln>
                <a:solidFill>
                  <a:srgbClr val="000000"/>
                </a:solidFill>
                <a:effectLst/>
                <a:uLnTx/>
                <a:uFill>
                  <a:solidFill>
                    <a:srgbClr val="FFFFFF"/>
                  </a:solidFill>
                </a:uFill>
                <a:latin typeface="Tahoma"/>
                <a:ea typeface="DejaVu Sans"/>
              </a:rPr>
              <a:t>Insurance</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Contact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808080"/>
                </a:solidFill>
                <a:effectLst/>
                <a:uLnTx/>
                <a:uFill>
                  <a:solidFill>
                    <a:srgbClr val="FFFFFF"/>
                  </a:solidFill>
                </a:uFill>
                <a:latin typeface="Tahoma"/>
                <a:ea typeface="DejaVu Sans"/>
              </a:rPr>
              <a:t>- E(Medical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Billing Info </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62" name="CustomShape 27"/>
          <p:cNvSpPr/>
          <p:nvPr/>
        </p:nvSpPr>
        <p:spPr>
          <a:xfrm>
            <a:off x="7786440" y="3990240"/>
            <a:ext cx="1266120" cy="1293120"/>
          </a:xfrm>
          <a:prstGeom prst="rect">
            <a:avLst/>
          </a:prstGeom>
          <a:gradFill>
            <a:gsLst>
              <a:gs pos="30000">
                <a:schemeClr val="bg1"/>
              </a:gs>
              <a:gs pos="86000">
                <a:schemeClr val="accent1">
                  <a:lumMod val="40000"/>
                  <a:lumOff val="60000"/>
                  <a:alpha val="96000"/>
                </a:schemeClr>
              </a:gs>
            </a:gsLst>
            <a:lin ang="0"/>
          </a:gradFill>
          <a:ln w="12600">
            <a:solidFill>
              <a:srgbClr val="000000"/>
            </a:solidFill>
            <a:round/>
          </a:ln>
        </p:spPr>
        <p:style>
          <a:lnRef idx="2">
            <a:schemeClr val="accent1"/>
          </a:lnRef>
          <a:fillRef idx="1">
            <a:schemeClr val="lt1"/>
          </a:fillRef>
          <a:effectRef idx="0">
            <a:schemeClr val="accent1"/>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a:ln>
                  <a:noFill/>
                </a:ln>
                <a:solidFill>
                  <a:srgbClr val="000000"/>
                </a:solidFill>
                <a:effectLst/>
                <a:uLnTx/>
                <a:uFill>
                  <a:solidFill>
                    <a:srgbClr val="FFFFFF"/>
                  </a:solidFill>
                </a:uFill>
                <a:latin typeface="Tahoma"/>
                <a:ea typeface="DejaVu Sans"/>
              </a:rPr>
              <a:t>Researcher</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a:t>
            </a:r>
            <a:r>
              <a:rPr kumimoji="0" lang="en-US" sz="1400" b="0" i="0" u="none" strike="noStrike" kern="0" cap="none" spc="-1" normalizeH="0" baseline="0" noProof="0">
                <a:ln>
                  <a:noFill/>
                </a:ln>
                <a:solidFill>
                  <a:srgbClr val="7F7F7F"/>
                </a:solidFill>
                <a:effectLst/>
                <a:uLnTx/>
                <a:uFill>
                  <a:solidFill>
                    <a:srgbClr val="FFFFFF"/>
                  </a:solidFill>
                </a:uFill>
                <a:latin typeface="Tahoma"/>
                <a:ea typeface="DejaVu Sans"/>
              </a:rPr>
              <a:t>E(Contact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Medical Info</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1" normalizeH="0" baseline="0" noProof="0">
                <a:ln>
                  <a:noFill/>
                </a:ln>
                <a:solidFill>
                  <a:srgbClr val="000000"/>
                </a:solidFill>
                <a:effectLst/>
                <a:uLnTx/>
                <a:uFill>
                  <a:solidFill>
                    <a:srgbClr val="FFFFFF"/>
                  </a:solidFill>
                </a:uFill>
                <a:latin typeface="Tahoma"/>
                <a:ea typeface="DejaVu Sans"/>
              </a:rPr>
              <a:t>- Billing Info </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63" name="Line 28"/>
          <p:cNvSpPr/>
          <p:nvPr/>
        </p:nvSpPr>
        <p:spPr>
          <a:xfrm>
            <a:off x="1307160" y="5577840"/>
            <a:ext cx="1894680" cy="0"/>
          </a:xfrm>
          <a:prstGeom prst="line">
            <a:avLst/>
          </a:prstGeom>
          <a:ln w="18360">
            <a:solidFill>
              <a:srgbClr val="FF0000"/>
            </a:solidFill>
            <a:custDash>
              <a:ds d="300000" sp="300000"/>
            </a:custDash>
            <a:round/>
            <a:headEnd type="diamond" w="med" len="med"/>
            <a:tailEnd type="triangle" w="med" len="med"/>
          </a:ln>
        </p:spPr>
        <p:style>
          <a:lnRef idx="0">
            <a:scrgbClr r="0" g="0" b="0"/>
          </a:lnRef>
          <a:fillRef idx="0">
            <a:scrgbClr r="0" g="0" b="0"/>
          </a:fillRef>
          <a:effectRef idx="0">
            <a:scrgbClr r="0" g="0" b="0"/>
          </a:effectRef>
          <a:fontRef idx="minor"/>
        </p:style>
      </p:sp>
      <p:sp>
        <p:nvSpPr>
          <p:cNvPr id="264" name="TextShape 29"/>
          <p:cNvSpPr txBox="1"/>
          <p:nvPr/>
        </p:nvSpPr>
        <p:spPr>
          <a:xfrm>
            <a:off x="914400" y="5751720"/>
            <a:ext cx="3017520" cy="65700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1" u="none" strike="noStrike" kern="0" cap="none" spc="-1" normalizeH="0" baseline="0" noProof="0" dirty="0">
                <a:ln>
                  <a:noFill/>
                </a:ln>
                <a:solidFill>
                  <a:srgbClr val="FF0000"/>
                </a:solidFill>
                <a:effectLst/>
                <a:uLnTx/>
                <a:uFillTx/>
                <a:latin typeface="Arial"/>
              </a:rPr>
              <a:t>Leakage of Medical Info</a:t>
            </a:r>
            <a:endParaRPr kumimoji="0" sz="1800" b="0" i="0" u="none"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317692259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1"/>
          <p:cNvSpPr/>
          <p:nvPr/>
        </p:nvSpPr>
        <p:spPr>
          <a:xfrm>
            <a:off x="81360" y="1047240"/>
            <a:ext cx="8688600" cy="71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00000"/>
              </a:lnSpc>
              <a:spcBef>
                <a:spcPts val="0"/>
              </a:spcBef>
              <a:spcAft>
                <a:spcPts val="0"/>
              </a:spcAft>
              <a:buClrTx/>
              <a:buSzTx/>
              <a:buFont typeface="Wingdings" charset="2"/>
              <a:buChar char=""/>
              <a:tabLst/>
              <a:defRPr/>
            </a:pPr>
            <a:r>
              <a:rPr kumimoji="0" lang="en-US" sz="2000" b="0" i="0" u="sng" strike="noStrike" kern="0" cap="none" spc="-1" normalizeH="0" baseline="0" noProof="0">
                <a:ln>
                  <a:noFill/>
                </a:ln>
                <a:solidFill>
                  <a:srgbClr val="000000"/>
                </a:solidFill>
                <a:effectLst/>
                <a:uLnTx/>
                <a:uFill>
                  <a:solidFill>
                    <a:srgbClr val="FFFFFF"/>
                  </a:solidFill>
                </a:uFill>
                <a:latin typeface="Arial"/>
                <a:ea typeface="DejaVu Sans"/>
              </a:rPr>
              <a:t>Recipients are authorized for different fragments of email</a:t>
            </a:r>
            <a:endParaRPr kumimoji="0" sz="1800" b="0" i="0" u="none" strike="noStrike" kern="0" cap="none" spc="0" normalizeH="0" baseline="0" noProof="0">
              <a:ln>
                <a:noFill/>
              </a:ln>
              <a:solidFill>
                <a:sysClr val="windowText" lastClr="000000"/>
              </a:solidFill>
              <a:effectLst/>
              <a:uLnTx/>
              <a:uFillTx/>
            </a:endParaRPr>
          </a:p>
          <a:p>
            <a:pPr marL="343080" marR="0" lvl="0" indent="-342360" defTabSz="914400" eaLnBrk="1" fontAlgn="auto" latinLnBrk="0" hangingPunct="1">
              <a:lnSpc>
                <a:spcPct val="100000"/>
              </a:lnSpc>
              <a:spcBef>
                <a:spcPts val="0"/>
              </a:spcBef>
              <a:spcAft>
                <a:spcPts val="0"/>
              </a:spcAft>
              <a:buClrTx/>
              <a:buSzTx/>
              <a:buFont typeface="Wingdings" charset="2"/>
              <a:buChar char=""/>
              <a:tabLst/>
              <a:defRPr/>
            </a:pPr>
            <a:r>
              <a:rPr kumimoji="0" lang="en-US" sz="2000" b="0" i="0" u="sng" strike="noStrike" kern="0" cap="none" spc="-1" normalizeH="0" baseline="0" noProof="0">
                <a:ln>
                  <a:noFill/>
                </a:ln>
                <a:solidFill>
                  <a:srgbClr val="000000"/>
                </a:solidFill>
                <a:effectLst/>
                <a:uLnTx/>
                <a:uFill>
                  <a:solidFill>
                    <a:srgbClr val="FFFFFF"/>
                  </a:solidFill>
                </a:uFill>
                <a:latin typeface="Arial"/>
                <a:ea typeface="DejaVu Sans"/>
              </a:rPr>
              <a:t>Email is AB, can be sent to mailing list</a:t>
            </a:r>
            <a:endParaRPr kumimoji="0" sz="1800" b="0" i="0" u="none" strike="noStrike" kern="0" cap="none" spc="0" normalizeH="0" baseline="0" noProof="0">
              <a:ln>
                <a:noFill/>
              </a:ln>
              <a:solidFill>
                <a:sysClr val="windowText" lastClr="000000"/>
              </a:solidFill>
              <a:effectLst/>
              <a:uLnTx/>
              <a:uFillTx/>
            </a:endParaRPr>
          </a:p>
          <a:p>
            <a:pPr marL="36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66" name="CustomShape 2"/>
          <p:cNvSpPr/>
          <p:nvPr/>
        </p:nvSpPr>
        <p:spPr>
          <a:xfrm>
            <a:off x="228600" y="205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a:ln>
                  <a:noFill/>
                </a:ln>
                <a:solidFill>
                  <a:srgbClr val="000000"/>
                </a:solidFill>
                <a:effectLst/>
                <a:uLnTx/>
                <a:uFill>
                  <a:solidFill>
                    <a:srgbClr val="FFFFFF"/>
                  </a:solidFill>
                </a:uFill>
                <a:latin typeface="Arial"/>
                <a:ea typeface="DejaVu Sans"/>
              </a:rPr>
              <a:t>AB Use Case and Data Leakage</a:t>
            </a:r>
            <a:endParaRPr kumimoji="0" sz="1800" b="0" i="0" u="none" strike="noStrike" kern="0" cap="none" spc="0" normalizeH="0" baseline="0" noProof="0">
              <a:ln>
                <a:noFill/>
              </a:ln>
              <a:solidFill>
                <a:sysClr val="windowText" lastClr="000000"/>
              </a:solidFill>
              <a:effectLst/>
              <a:uLnTx/>
              <a:uFillTx/>
            </a:endParaRPr>
          </a:p>
        </p:txBody>
      </p:sp>
      <p:pic>
        <p:nvPicPr>
          <p:cNvPr id="269" name="Picture 6"/>
          <p:cNvPicPr/>
          <p:nvPr/>
        </p:nvPicPr>
        <p:blipFill>
          <a:blip r:embed="rId2"/>
          <a:stretch/>
        </p:blipFill>
        <p:spPr>
          <a:xfrm>
            <a:off x="927720" y="2063880"/>
            <a:ext cx="713880" cy="917640"/>
          </a:xfrm>
          <a:prstGeom prst="rect">
            <a:avLst/>
          </a:prstGeom>
          <a:ln>
            <a:noFill/>
          </a:ln>
        </p:spPr>
      </p:pic>
      <p:sp>
        <p:nvSpPr>
          <p:cNvPr id="270" name="CustomShape 5"/>
          <p:cNvSpPr/>
          <p:nvPr/>
        </p:nvSpPr>
        <p:spPr>
          <a:xfrm>
            <a:off x="42120" y="2965320"/>
            <a:ext cx="2163600" cy="6386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AUTHENTICATED </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CLIENT</a:t>
            </a:r>
            <a:endParaRPr kumimoji="0" sz="1800" b="0" i="0" u="none" strike="noStrike" kern="0" cap="none" spc="0" normalizeH="0" baseline="0" noProof="0">
              <a:ln>
                <a:noFill/>
              </a:ln>
              <a:solidFill>
                <a:sysClr val="windowText" lastClr="000000"/>
              </a:solidFill>
              <a:effectLst/>
              <a:uLnTx/>
              <a:uFillTx/>
            </a:endParaRPr>
          </a:p>
        </p:txBody>
      </p:sp>
      <p:sp>
        <p:nvSpPr>
          <p:cNvPr id="271" name="CustomShape 6"/>
          <p:cNvSpPr/>
          <p:nvPr/>
        </p:nvSpPr>
        <p:spPr>
          <a:xfrm>
            <a:off x="2247840" y="2454840"/>
            <a:ext cx="3381480" cy="132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Browser’s Crypto Level: High</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Authentication Method: Fingerprint</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Client’s device:  Desktop</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Source network: Corporate Intranet</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Role: Doctor</a:t>
            </a:r>
            <a:endParaRPr kumimoji="0" sz="1800" b="0" i="0" u="none" strike="noStrike" kern="0" cap="none" spc="0" normalizeH="0" baseline="0" noProof="0">
              <a:ln>
                <a:noFill/>
              </a:ln>
              <a:solidFill>
                <a:sysClr val="windowText" lastClr="000000"/>
              </a:solidFill>
              <a:effectLst/>
              <a:uLnTx/>
              <a:uFillTx/>
            </a:endParaRPr>
          </a:p>
        </p:txBody>
      </p:sp>
      <p:sp>
        <p:nvSpPr>
          <p:cNvPr id="272" name="CustomShape 7"/>
          <p:cNvSpPr/>
          <p:nvPr/>
        </p:nvSpPr>
        <p:spPr>
          <a:xfrm>
            <a:off x="5703840" y="1516320"/>
            <a:ext cx="2935080" cy="2347560"/>
          </a:xfrm>
          <a:prstGeom prst="roundRect">
            <a:avLst>
              <a:gd name="adj" fmla="val 16667"/>
            </a:avLst>
          </a:prstGeom>
          <a:solidFill>
            <a:srgbClr val="3ED1E0"/>
          </a:solidFill>
          <a:ln>
            <a:round/>
          </a:ln>
        </p:spPr>
        <p:style>
          <a:lnRef idx="2">
            <a:schemeClr val="accent1">
              <a:shade val="50000"/>
            </a:schemeClr>
          </a:lnRef>
          <a:fillRef idx="1">
            <a:schemeClr val="accent1"/>
          </a:fillRef>
          <a:effectRef idx="0">
            <a:schemeClr val="accent1"/>
          </a:effectRef>
          <a:fontRef idx="minor"/>
        </p:style>
      </p:sp>
      <p:sp>
        <p:nvSpPr>
          <p:cNvPr id="273" name="CustomShape 8"/>
          <p:cNvSpPr/>
          <p:nvPr/>
        </p:nvSpPr>
        <p:spPr>
          <a:xfrm>
            <a:off x="6415560" y="1889640"/>
            <a:ext cx="2034000" cy="1737360"/>
          </a:xfrm>
          <a:prstGeom prst="roundRect">
            <a:avLst>
              <a:gd name="adj" fmla="val 16667"/>
            </a:avLst>
          </a:prstGeom>
          <a:solidFill>
            <a:srgbClr val="92D050"/>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1" i="1" u="none" strike="noStrike" kern="0" cap="none" spc="-1" normalizeH="0" baseline="0" noProof="0">
                <a:ln>
                  <a:noFill/>
                </a:ln>
                <a:solidFill>
                  <a:srgbClr val="000000"/>
                </a:solidFill>
                <a:effectLst/>
                <a:uLnTx/>
                <a:uFill>
                  <a:solidFill>
                    <a:srgbClr val="FFFFFF"/>
                  </a:solidFill>
                </a:uFill>
                <a:latin typeface="Arial"/>
                <a:ea typeface="DejaVu Sans"/>
              </a:rPr>
              <a:t>ACCESSIBLE TEXT</a:t>
            </a:r>
            <a:endParaRPr kumimoji="0" sz="1800" b="0" i="0" u="none" strike="noStrike" kern="0" cap="none" spc="0" normalizeH="0" baseline="0" noProof="0">
              <a:ln>
                <a:noFill/>
              </a:ln>
              <a:solidFill>
                <a:sysClr val="windowText" lastClr="000000"/>
              </a:solidFill>
              <a:effectLst/>
              <a:uLnTx/>
              <a:uFillTx/>
            </a:endParaRPr>
          </a:p>
        </p:txBody>
      </p:sp>
      <p:sp>
        <p:nvSpPr>
          <p:cNvPr id="274" name="CustomShape 9"/>
          <p:cNvSpPr/>
          <p:nvPr/>
        </p:nvSpPr>
        <p:spPr>
          <a:xfrm>
            <a:off x="1734120" y="2194560"/>
            <a:ext cx="4664880" cy="366840"/>
          </a:xfrm>
          <a:prstGeom prst="rightArrow">
            <a:avLst>
              <a:gd name="adj1" fmla="val 50000"/>
              <a:gd name="adj2" fmla="val 50000"/>
            </a:avLst>
          </a:prstGeom>
          <a:solidFill>
            <a:schemeClr val="bg2">
              <a:lumMod val="20000"/>
              <a:lumOff val="80000"/>
            </a:schemeClr>
          </a:solidFill>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75" name="CustomShape 10"/>
          <p:cNvSpPr/>
          <p:nvPr/>
        </p:nvSpPr>
        <p:spPr>
          <a:xfrm>
            <a:off x="5872320" y="1516320"/>
            <a:ext cx="653040" cy="5166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Email</a:t>
            </a:r>
            <a:endParaRPr kumimoji="0" sz="1800" b="0" i="0" u="none" strike="noStrike" kern="0" cap="none" spc="0" normalizeH="0" baseline="0" noProof="0">
              <a:ln>
                <a:noFill/>
              </a:ln>
              <a:solidFill>
                <a:sysClr val="windowText" lastClr="000000"/>
              </a:solidFill>
              <a:effectLst/>
              <a:uLnTx/>
              <a:uFillTx/>
            </a:endParaRPr>
          </a:p>
        </p:txBody>
      </p:sp>
      <p:pic>
        <p:nvPicPr>
          <p:cNvPr id="276" name="Picture 6"/>
          <p:cNvPicPr/>
          <p:nvPr/>
        </p:nvPicPr>
        <p:blipFill>
          <a:blip r:embed="rId2"/>
          <a:stretch/>
        </p:blipFill>
        <p:spPr>
          <a:xfrm>
            <a:off x="944280" y="4871880"/>
            <a:ext cx="713880" cy="917640"/>
          </a:xfrm>
          <a:prstGeom prst="rect">
            <a:avLst/>
          </a:prstGeom>
          <a:ln>
            <a:noFill/>
          </a:ln>
        </p:spPr>
      </p:pic>
      <p:sp>
        <p:nvSpPr>
          <p:cNvPr id="277" name="CustomShape 11"/>
          <p:cNvSpPr/>
          <p:nvPr/>
        </p:nvSpPr>
        <p:spPr>
          <a:xfrm>
            <a:off x="57960" y="4305960"/>
            <a:ext cx="2163600" cy="6386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AUTHENTICATED </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CLIENT</a:t>
            </a:r>
            <a:endParaRPr kumimoji="0" sz="1800" b="0" i="0" u="none" strike="noStrike" kern="0" cap="none" spc="0" normalizeH="0" baseline="0" noProof="0">
              <a:ln>
                <a:noFill/>
              </a:ln>
              <a:solidFill>
                <a:sysClr val="windowText" lastClr="000000"/>
              </a:solidFill>
              <a:effectLst/>
              <a:uLnTx/>
              <a:uFillTx/>
            </a:endParaRPr>
          </a:p>
        </p:txBody>
      </p:sp>
      <p:sp>
        <p:nvSpPr>
          <p:cNvPr id="278" name="CustomShape 12"/>
          <p:cNvSpPr/>
          <p:nvPr/>
        </p:nvSpPr>
        <p:spPr>
          <a:xfrm>
            <a:off x="2193120" y="4173840"/>
            <a:ext cx="3381480" cy="1063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Browser’s Crypto Level: Low</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Authentication Method: Password</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Client’s device:  Mobile</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Source network: Unknown</a:t>
            </a:r>
            <a:endParaRPr kumimoji="0" sz="1800" b="0" i="0" u="none" strike="noStrike" kern="0" cap="none" spc="0" normalizeH="0" baseline="0" noProof="0">
              <a:ln>
                <a:noFill/>
              </a:ln>
              <a:solidFill>
                <a:sysClr val="windowText" lastClr="000000"/>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000000"/>
                </a:solidFill>
                <a:effectLst/>
                <a:uLnTx/>
                <a:uFill>
                  <a:solidFill>
                    <a:srgbClr val="FFFFFF"/>
                  </a:solidFill>
                </a:uFill>
                <a:latin typeface="Arial"/>
                <a:ea typeface="DejaVu Sans"/>
              </a:rPr>
              <a:t>Role: Insurance Agent</a:t>
            </a:r>
            <a:endParaRPr kumimoji="0" sz="1800" b="0" i="0" u="none" strike="noStrike" kern="0" cap="none" spc="0" normalizeH="0" baseline="0" noProof="0">
              <a:ln>
                <a:noFill/>
              </a:ln>
              <a:solidFill>
                <a:sysClr val="windowText" lastClr="000000"/>
              </a:solidFill>
              <a:effectLst/>
              <a:uLnTx/>
              <a:uFillTx/>
            </a:endParaRPr>
          </a:p>
        </p:txBody>
      </p:sp>
      <p:sp>
        <p:nvSpPr>
          <p:cNvPr id="279" name="CustomShape 13"/>
          <p:cNvSpPr/>
          <p:nvPr/>
        </p:nvSpPr>
        <p:spPr>
          <a:xfrm>
            <a:off x="5708880" y="4173120"/>
            <a:ext cx="2935080" cy="2396520"/>
          </a:xfrm>
          <a:prstGeom prst="roundRect">
            <a:avLst>
              <a:gd name="adj" fmla="val 16667"/>
            </a:avLst>
          </a:prstGeom>
          <a:solidFill>
            <a:srgbClr val="3ED1E0"/>
          </a:solidFill>
          <a:ln>
            <a:round/>
          </a:ln>
        </p:spPr>
        <p:style>
          <a:lnRef idx="2">
            <a:schemeClr val="accent1">
              <a:shade val="50000"/>
            </a:schemeClr>
          </a:lnRef>
          <a:fillRef idx="1">
            <a:schemeClr val="accent1"/>
          </a:fillRef>
          <a:effectRef idx="0">
            <a:schemeClr val="accent1"/>
          </a:effectRef>
          <a:fontRef idx="minor"/>
        </p:style>
      </p:sp>
      <p:sp>
        <p:nvSpPr>
          <p:cNvPr id="280" name="CustomShape 14"/>
          <p:cNvSpPr/>
          <p:nvPr/>
        </p:nvSpPr>
        <p:spPr>
          <a:xfrm>
            <a:off x="6406920" y="5241240"/>
            <a:ext cx="2042640" cy="543960"/>
          </a:xfrm>
          <a:prstGeom prst="roundRect">
            <a:avLst>
              <a:gd name="adj" fmla="val 16667"/>
            </a:avLst>
          </a:prstGeom>
          <a:solidFill>
            <a:srgbClr val="92D050"/>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1" normalizeH="0" baseline="0" noProof="0">
                <a:ln>
                  <a:noFill/>
                </a:ln>
                <a:solidFill>
                  <a:srgbClr val="000000"/>
                </a:solidFill>
                <a:effectLst/>
                <a:uLnTx/>
                <a:uFill>
                  <a:solidFill>
                    <a:srgbClr val="FFFFFF"/>
                  </a:solidFill>
                </a:uFill>
                <a:latin typeface="Arial"/>
                <a:ea typeface="DejaVu Sans"/>
              </a:rPr>
              <a:t>ACCESSIBLE TEXT</a:t>
            </a:r>
            <a:endParaRPr kumimoji="0" sz="1800" b="0" i="0" u="none" strike="noStrike" kern="0" cap="none" spc="0" normalizeH="0" baseline="0" noProof="0">
              <a:ln>
                <a:noFill/>
              </a:ln>
              <a:solidFill>
                <a:sysClr val="windowText" lastClr="000000"/>
              </a:solidFill>
              <a:effectLst/>
              <a:uLnTx/>
              <a:uFillTx/>
            </a:endParaRPr>
          </a:p>
        </p:txBody>
      </p:sp>
      <p:sp>
        <p:nvSpPr>
          <p:cNvPr id="281" name="CustomShape 15"/>
          <p:cNvSpPr/>
          <p:nvPr/>
        </p:nvSpPr>
        <p:spPr>
          <a:xfrm>
            <a:off x="1739520" y="5356800"/>
            <a:ext cx="4664880" cy="366840"/>
          </a:xfrm>
          <a:prstGeom prst="rightArrow">
            <a:avLst>
              <a:gd name="adj1" fmla="val 50000"/>
              <a:gd name="adj2" fmla="val 50000"/>
            </a:avLst>
          </a:prstGeom>
          <a:solidFill>
            <a:schemeClr val="bg2">
              <a:lumMod val="20000"/>
              <a:lumOff val="80000"/>
            </a:schemeClr>
          </a:solidFill>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82" name="CustomShape 16"/>
          <p:cNvSpPr/>
          <p:nvPr/>
        </p:nvSpPr>
        <p:spPr>
          <a:xfrm>
            <a:off x="6399720" y="4642200"/>
            <a:ext cx="2049840" cy="595800"/>
          </a:xfrm>
          <a:prstGeom prst="roundRect">
            <a:avLst>
              <a:gd name="adj" fmla="val 16667"/>
            </a:avLst>
          </a:prstGeom>
          <a:solidFill>
            <a:schemeClr val="accent6">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1" normalizeH="0" baseline="0" noProof="0">
                <a:ln>
                  <a:noFill/>
                </a:ln>
                <a:solidFill>
                  <a:srgbClr val="000000"/>
                </a:solidFill>
                <a:effectLst/>
                <a:uLnTx/>
                <a:uFill>
                  <a:solidFill>
                    <a:srgbClr val="FFFFFF"/>
                  </a:solidFill>
                </a:uFill>
                <a:latin typeface="Arial"/>
                <a:ea typeface="DejaVu Sans"/>
              </a:rPr>
              <a:t>INACCESSIBLE TEXT 1</a:t>
            </a:r>
            <a:endParaRPr kumimoji="0" sz="1800" b="0" i="0" u="none" strike="noStrike" kern="0" cap="none" spc="0" normalizeH="0" baseline="0" noProof="0">
              <a:ln>
                <a:noFill/>
              </a:ln>
              <a:solidFill>
                <a:sysClr val="windowText" lastClr="000000"/>
              </a:solidFill>
              <a:effectLst/>
              <a:uLnTx/>
              <a:uFillTx/>
            </a:endParaRPr>
          </a:p>
        </p:txBody>
      </p:sp>
      <p:sp>
        <p:nvSpPr>
          <p:cNvPr id="283" name="CustomShape 17"/>
          <p:cNvSpPr/>
          <p:nvPr/>
        </p:nvSpPr>
        <p:spPr>
          <a:xfrm>
            <a:off x="6399720" y="5785920"/>
            <a:ext cx="2049840" cy="585000"/>
          </a:xfrm>
          <a:prstGeom prst="roundRect">
            <a:avLst>
              <a:gd name="adj" fmla="val 16667"/>
            </a:avLst>
          </a:prstGeom>
          <a:solidFill>
            <a:schemeClr val="accent6">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1" u="none" strike="noStrike" kern="0" cap="none" spc="-1" normalizeH="0" baseline="0" noProof="0">
                <a:ln>
                  <a:noFill/>
                </a:ln>
                <a:solidFill>
                  <a:srgbClr val="000000"/>
                </a:solidFill>
                <a:effectLst/>
                <a:uLnTx/>
                <a:uFill>
                  <a:solidFill>
                    <a:srgbClr val="FFFFFF"/>
                  </a:solidFill>
                </a:uFill>
                <a:latin typeface="Arial"/>
                <a:ea typeface="DejaVu Sans"/>
              </a:rPr>
              <a:t>INACCESSIBLE TEXT 2</a:t>
            </a:r>
            <a:endParaRPr kumimoji="0" sz="1800" b="0" i="0" u="none" strike="noStrike" kern="0" cap="none" spc="0" normalizeH="0" baseline="0" noProof="0">
              <a:ln>
                <a:noFill/>
              </a:ln>
              <a:solidFill>
                <a:sysClr val="windowText" lastClr="000000"/>
              </a:solidFill>
              <a:effectLst/>
              <a:uLnTx/>
              <a:uFillTx/>
            </a:endParaRPr>
          </a:p>
        </p:txBody>
      </p:sp>
      <p:sp>
        <p:nvSpPr>
          <p:cNvPr id="284" name="CustomShape 18"/>
          <p:cNvSpPr/>
          <p:nvPr/>
        </p:nvSpPr>
        <p:spPr>
          <a:xfrm>
            <a:off x="5877720" y="4208760"/>
            <a:ext cx="653040" cy="5166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Email</a:t>
            </a:r>
            <a:endParaRPr kumimoji="0" sz="1800" b="0" i="0" u="none" strike="noStrike" kern="0" cap="none" spc="0" normalizeH="0" baseline="0" noProof="0">
              <a:ln>
                <a:noFill/>
              </a:ln>
              <a:solidFill>
                <a:sysClr val="windowText" lastClr="000000"/>
              </a:solidFill>
              <a:effectLst/>
              <a:uLnTx/>
              <a:uFillTx/>
            </a:endParaRPr>
          </a:p>
        </p:txBody>
      </p:sp>
      <p:sp>
        <p:nvSpPr>
          <p:cNvPr id="285" name="TextShape 19"/>
          <p:cNvSpPr txBox="1"/>
          <p:nvPr/>
        </p:nvSpPr>
        <p:spPr>
          <a:xfrm>
            <a:off x="2880" y="5793582"/>
            <a:ext cx="5394960" cy="76752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dirty="0">
                <a:ln>
                  <a:noFill/>
                </a:ln>
                <a:solidFill>
                  <a:srgbClr val="FF0000"/>
                </a:solidFill>
                <a:effectLst/>
                <a:uLnTx/>
                <a:uFillTx/>
                <a:latin typeface="Arial"/>
              </a:rPr>
              <a:t>Q: What if Doctor leaks data to insurance agent  for which the agent is not authorized?</a:t>
            </a:r>
            <a:endParaRPr kumimoji="0" sz="1800" b="0" i="0" u="none" strike="noStrike" kern="0" cap="none" spc="0" normalizeH="0" baseline="0" noProof="0" dirty="0">
              <a:ln>
                <a:noFill/>
              </a:ln>
              <a:solidFill>
                <a:srgbClr val="FF0000"/>
              </a:solidFill>
              <a:effectLst/>
              <a:uLnTx/>
              <a:uFillTx/>
            </a:endParaRPr>
          </a:p>
        </p:txBody>
      </p:sp>
      <p:sp>
        <p:nvSpPr>
          <p:cNvPr id="22" name="CustomShape 2"/>
          <p:cNvSpPr/>
          <p:nvPr/>
        </p:nvSpPr>
        <p:spPr>
          <a:xfrm>
            <a:off x="28440" y="6477120"/>
            <a:ext cx="39960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fld id="{8DF0B00E-95EE-4011-81C8-22DEF1C1D87A}" type="slidenum">
              <a:rPr kumimoji="0" lang="en-US" sz="1300" b="0" i="0" u="none" strike="noStrike" kern="0" cap="none" spc="-1" normalizeH="0" baseline="0" noProof="0">
                <a:ln>
                  <a:noFill/>
                </a:ln>
                <a:solidFill>
                  <a:srgbClr val="000000"/>
                </a:solidFill>
                <a:effectLst/>
                <a:uLnTx/>
                <a:uFill>
                  <a:solidFill>
                    <a:srgbClr val="FFFFFF"/>
                  </a:solidFill>
                </a:uFill>
                <a:latin typeface="Arial"/>
              </a:rPr>
              <a:pPr marL="0" marR="0" lvl="0" indent="0" algn="ctr" defTabSz="914400" eaLnBrk="1" fontAlgn="auto" latinLnBrk="0" hangingPunct="1">
                <a:lnSpc>
                  <a:spcPct val="100000"/>
                </a:lnSpc>
                <a:spcBef>
                  <a:spcPts val="0"/>
                </a:spcBef>
                <a:spcAft>
                  <a:spcPts val="0"/>
                </a:spcAft>
                <a:buClrTx/>
                <a:buSzTx/>
                <a:buFontTx/>
                <a:buNone/>
                <a:tabLst/>
                <a:defRPr/>
              </a:pPr>
              <a:t>12</a:t>
            </a:fld>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91561875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Core Design: Data Leakage Detection</a:t>
            </a:r>
            <a:endParaRPr kumimoji="0" sz="1800" b="0" i="0" u="none" strike="noStrike" kern="0" cap="none" spc="0" normalizeH="0" baseline="0" noProof="0">
              <a:ln>
                <a:noFill/>
              </a:ln>
              <a:solidFill>
                <a:sysClr val="windowText" lastClr="000000"/>
              </a:solidFill>
              <a:effectLst/>
              <a:uLnTx/>
              <a:uFillTx/>
            </a:endParaRPr>
          </a:p>
        </p:txBody>
      </p:sp>
      <p:sp>
        <p:nvSpPr>
          <p:cNvPr id="293" name="CustomShape 8"/>
          <p:cNvSpPr/>
          <p:nvPr/>
        </p:nvSpPr>
        <p:spPr>
          <a:xfrm>
            <a:off x="1085760" y="5259600"/>
            <a:ext cx="5764320" cy="699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00000"/>
              </a:lnSpc>
              <a:spcBef>
                <a:spcPts val="0"/>
              </a:spcBef>
              <a:spcAft>
                <a:spcPts val="0"/>
              </a:spcAft>
              <a:buClrTx/>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X is authorized to extract and read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from AB</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0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X may leak plain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 </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or </a:t>
            </a: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Enc</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to Y</a:t>
            </a:r>
            <a:endParaRPr kumimoji="0" sz="1800" b="0" i="0" u="none" strike="noStrike" kern="0" cap="none" spc="0" normalizeH="0" baseline="0" noProof="0" dirty="0">
              <a:ln>
                <a:noFill/>
              </a:ln>
              <a:solidFill>
                <a:sysClr val="windowText" lastClr="000000"/>
              </a:solidFill>
              <a:effectLst/>
              <a:uLnTx/>
              <a:uFillTx/>
            </a:endParaRPr>
          </a:p>
        </p:txBody>
      </p:sp>
      <p:sp>
        <p:nvSpPr>
          <p:cNvPr id="295" name="CustomShape 10"/>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13</a:t>
            </a:r>
            <a:endParaRPr kumimoji="0" sz="1800" b="0" i="0" u="none" strike="noStrike" kern="0" cap="none" spc="0" normalizeH="0" baseline="0" noProof="0" dirty="0">
              <a:ln>
                <a:noFill/>
              </a:ln>
              <a:solidFill>
                <a:sysClr val="windowText" lastClr="000000"/>
              </a:solidFill>
              <a:effectLst/>
              <a:uLnTx/>
              <a:uFillTx/>
            </a:endParaRPr>
          </a:p>
        </p:txBody>
      </p:sp>
      <p:sp>
        <p:nvSpPr>
          <p:cNvPr id="297" name="TextShape 12"/>
          <p:cNvSpPr txBox="1"/>
          <p:nvPr/>
        </p:nvSpPr>
        <p:spPr>
          <a:xfrm>
            <a:off x="233280" y="4160379"/>
            <a:ext cx="8827920" cy="126036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Enc</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[Data(D)] = {Enc</a:t>
            </a:r>
            <a:r>
              <a:rPr kumimoji="0" lang="en-US" sz="2800" b="0" i="0" u="none" strike="noStrike" kern="0" cap="none" spc="-1" normalizeH="0" baseline="-25000" noProof="0" dirty="0">
                <a:ln>
                  <a:noFill/>
                </a:ln>
                <a:solidFill>
                  <a:srgbClr val="000000"/>
                </a:solidFill>
                <a:effectLst/>
                <a:uLnTx/>
                <a:uFill>
                  <a:solidFill>
                    <a:srgbClr val="FFFFFF"/>
                  </a:solidFill>
                </a:uFill>
                <a:latin typeface="Arial"/>
                <a:ea typeface="DejaVu Sans"/>
              </a:rPr>
              <a:t>k1 </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a:t>
            </a:r>
            <a:r>
              <a:rPr kumimoji="0" lang="en-US" sz="3200" b="0" i="0" u="none" strike="noStrike" kern="0" cap="none" spc="-1" normalizeH="0" baseline="-25000" noProof="0" dirty="0">
                <a:ln>
                  <a:noFill/>
                </a:ln>
                <a:solidFill>
                  <a:srgbClr val="000000"/>
                </a:solidFill>
                <a:effectLst/>
                <a:uLnTx/>
                <a:uFill>
                  <a:solidFill>
                    <a:srgbClr val="FFFFFF"/>
                  </a:solidFill>
                </a:uFill>
                <a:latin typeface="Arial"/>
                <a:ea typeface="DejaVu Sans"/>
              </a:rPr>
              <a:t>1</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 ,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Enc</a:t>
            </a:r>
            <a:r>
              <a:rPr kumimoji="0" lang="en-US" sz="2800" b="0" i="0" u="none" strike="noStrike" kern="0" cap="none" spc="-1" normalizeH="0" baseline="-25000" noProof="0" dirty="0" err="1">
                <a:ln>
                  <a:noFill/>
                </a:ln>
                <a:solidFill>
                  <a:srgbClr val="000000"/>
                </a:solidFill>
                <a:effectLst/>
                <a:uLnTx/>
                <a:uFill>
                  <a:solidFill>
                    <a:srgbClr val="FFFFFF"/>
                  </a:solidFill>
                </a:uFill>
                <a:latin typeface="Arial"/>
                <a:ea typeface="DejaVu Sans"/>
              </a:rPr>
              <a:t>kn</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a:t>
            </a:r>
            <a:r>
              <a:rPr kumimoji="0" lang="en-US" sz="2400" b="0" i="0" u="none" strike="noStrike" kern="0" cap="none" spc="-1" normalizeH="0" baseline="-25000" noProof="0" dirty="0">
                <a:ln>
                  <a:noFill/>
                </a:ln>
                <a:solidFill>
                  <a:srgbClr val="000000"/>
                </a:solidFill>
                <a:effectLst/>
                <a:uLnTx/>
                <a:uFill>
                  <a:solidFill>
                    <a:srgbClr val="FFFFFF"/>
                  </a:solidFill>
                </a:uFill>
                <a:latin typeface="Arial"/>
                <a:ea typeface="DejaVu Sans"/>
              </a:rPr>
              <a:t>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d</a:t>
            </a:r>
            <a:r>
              <a:rPr kumimoji="0" lang="en-US" sz="2400" b="0" i="0" u="none" strike="noStrike" kern="0" cap="none" spc="-1" normalizeH="0" baseline="-25000" noProof="0" dirty="0" err="1">
                <a:ln>
                  <a:noFill/>
                </a:ln>
                <a:solidFill>
                  <a:srgbClr val="000000"/>
                </a:solidFill>
                <a:effectLst/>
                <a:uLnTx/>
                <a:uFill>
                  <a:solidFill>
                    <a:srgbClr val="FFFFFF"/>
                  </a:solidFill>
                </a:uFill>
                <a:latin typeface="Arial"/>
                <a:ea typeface="DejaVu Sans"/>
              </a:rPr>
              <a:t>n</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24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Access Control Policies (P) = {p</a:t>
            </a:r>
            <a:r>
              <a:rPr kumimoji="0" lang="en-US" sz="3200" b="0" i="0" u="none" strike="noStrike" kern="0" cap="none" spc="-1" normalizeH="0" baseline="-25000" noProof="0" dirty="0">
                <a:ln>
                  <a:noFill/>
                </a:ln>
                <a:solidFill>
                  <a:srgbClr val="000000"/>
                </a:solidFill>
                <a:effectLst/>
                <a:uLnTx/>
                <a:uFill>
                  <a:solidFill>
                    <a:srgbClr val="FFFFFF"/>
                  </a:solidFill>
                </a:uFill>
                <a:latin typeface="Arial"/>
                <a:ea typeface="DejaVu Sans"/>
              </a:rPr>
              <a:t>1</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r>
              <a:rPr kumimoji="0" lang="en-US" sz="2400" b="0" i="0" u="none" strike="noStrike" kern="0" cap="none" spc="-1" normalizeH="0" baseline="-25000" noProof="0" dirty="0">
                <a:ln>
                  <a:noFill/>
                </a:ln>
                <a:solidFill>
                  <a:srgbClr val="000000"/>
                </a:solidFill>
                <a:effectLst/>
                <a:uLnTx/>
                <a:uFill>
                  <a:solidFill>
                    <a:srgbClr val="FFFFFF"/>
                  </a:solidFill>
                </a:uFill>
                <a:latin typeface="Arial"/>
                <a:ea typeface="DejaVu Sans"/>
              </a:rPr>
              <a:t>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p</a:t>
            </a:r>
            <a:r>
              <a:rPr kumimoji="0" lang="en-US" sz="3200" b="0" i="0" u="none" strike="noStrike" kern="0" cap="none" spc="-1" normalizeH="0" baseline="-25000" noProof="0" dirty="0" err="1">
                <a:ln>
                  <a:noFill/>
                </a:ln>
                <a:solidFill>
                  <a:srgbClr val="000000"/>
                </a:solidFill>
                <a:effectLst/>
                <a:uLnTx/>
                <a:uFill>
                  <a:solidFill>
                    <a:srgbClr val="FFFFFF"/>
                  </a:solidFill>
                </a:uFill>
                <a:latin typeface="Arial"/>
                <a:ea typeface="DejaVu Sans"/>
              </a:rPr>
              <a:t>k</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endParaRPr kumimoji="0" sz="2400" b="0" i="0" u="none" strike="noStrike" kern="0" cap="none" spc="0" normalizeH="0" baseline="0" noProof="0" dirty="0">
              <a:ln>
                <a:noFill/>
              </a:ln>
              <a:solidFill>
                <a:sysClr val="windowText" lastClr="000000"/>
              </a:solidFill>
              <a:effectLst/>
              <a:uLnTx/>
              <a:uFillTx/>
            </a:endParaRPr>
          </a:p>
        </p:txBody>
      </p:sp>
      <p:sp>
        <p:nvSpPr>
          <p:cNvPr id="301" name="CustomShape 16"/>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2" name="CustomShape 17"/>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3" name="CustomShape 18"/>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4" name="CustomShape 19"/>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5" name="CustomShape 20"/>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6" name="CustomShape 21"/>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07" name="CustomShape 22"/>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grpSp>
        <p:nvGrpSpPr>
          <p:cNvPr id="2" name="Группа 1"/>
          <p:cNvGrpSpPr/>
          <p:nvPr/>
        </p:nvGrpSpPr>
        <p:grpSpPr>
          <a:xfrm>
            <a:off x="285120" y="1141560"/>
            <a:ext cx="8998560" cy="2386440"/>
            <a:chOff x="285120" y="1141560"/>
            <a:chExt cx="8998560" cy="2386440"/>
          </a:xfrm>
        </p:grpSpPr>
        <p:sp>
          <p:nvSpPr>
            <p:cNvPr id="287" name="CustomShape 2"/>
            <p:cNvSpPr/>
            <p:nvPr/>
          </p:nvSpPr>
          <p:spPr>
            <a:xfrm>
              <a:off x="2948760" y="2645280"/>
              <a:ext cx="1360080" cy="861120"/>
            </a:xfrm>
            <a:prstGeom prst="roundRect">
              <a:avLst>
                <a:gd name="adj" fmla="val 16667"/>
              </a:avLst>
            </a:prstGeom>
            <a:solidFill>
              <a:schemeClr val="accent6">
                <a:lumMod val="40000"/>
                <a:lumOff val="60000"/>
              </a:schemeClr>
            </a:solidFill>
            <a:ln>
              <a:solidFill>
                <a:schemeClr val="accent6">
                  <a:lumMod val="60000"/>
                  <a:lumOff val="40000"/>
                </a:schemeClr>
              </a:solidFill>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a:ln>
                    <a:noFill/>
                  </a:ln>
                  <a:solidFill>
                    <a:srgbClr val="000000"/>
                  </a:solidFill>
                  <a:effectLst/>
                  <a:uLnTx/>
                  <a:uFill>
                    <a:solidFill>
                      <a:srgbClr val="FFFFFF"/>
                    </a:solidFill>
                  </a:uFill>
                  <a:latin typeface="Arial"/>
                  <a:ea typeface="DejaVu Sans"/>
                </a:rPr>
                <a:t>SERVICE X</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AB, d</a:t>
              </a:r>
              <a:r>
                <a:rPr kumimoji="0" lang="en-US" sz="1800" b="0" i="0" u="none" strike="noStrike" kern="0" cap="none" spc="-1" normalizeH="0" baseline="-25000" noProof="0">
                  <a:ln>
                    <a:noFill/>
                  </a:ln>
                  <a:solidFill>
                    <a:srgbClr val="000000"/>
                  </a:solidFill>
                  <a:effectLst/>
                  <a:uLnTx/>
                  <a:uFill>
                    <a:solidFill>
                      <a:srgbClr val="FFFFFF"/>
                    </a:solidFill>
                  </a:uFill>
                  <a:latin typeface="Arial"/>
                  <a:ea typeface="DejaVu Sans"/>
                </a:rPr>
                <a:t>1</a:t>
              </a:r>
              <a:endParaRPr kumimoji="0" sz="1800" b="0" i="0" u="none" strike="noStrike" kern="0" cap="none" spc="0" normalizeH="0" baseline="0" noProof="0">
                <a:ln>
                  <a:noFill/>
                </a:ln>
                <a:solidFill>
                  <a:sysClr val="windowText" lastClr="000000"/>
                </a:solidFill>
                <a:effectLst/>
                <a:uLnTx/>
                <a:uFillTx/>
              </a:endParaRPr>
            </a:p>
          </p:txBody>
        </p:sp>
        <p:sp>
          <p:nvSpPr>
            <p:cNvPr id="288" name="CustomShape 3"/>
            <p:cNvSpPr/>
            <p:nvPr/>
          </p:nvSpPr>
          <p:spPr>
            <a:xfrm>
              <a:off x="4339080" y="2868480"/>
              <a:ext cx="1740240" cy="426960"/>
            </a:xfrm>
            <a:prstGeom prst="right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289" name="CustomShape 4"/>
            <p:cNvSpPr/>
            <p:nvPr/>
          </p:nvSpPr>
          <p:spPr>
            <a:xfrm>
              <a:off x="4339440" y="2343600"/>
              <a:ext cx="178164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FF0000"/>
                  </a:solidFill>
                  <a:effectLst/>
                  <a:uLnTx/>
                  <a:uFill>
                    <a:solidFill>
                      <a:srgbClr val="FFFFFF"/>
                    </a:solidFill>
                  </a:uFill>
                  <a:latin typeface="Arial"/>
                  <a:ea typeface="DejaVu Sans"/>
                </a:rPr>
                <a:t>d1 or Enc(d1)   leakage</a:t>
              </a:r>
              <a:endParaRPr kumimoji="0" sz="1800" b="0" i="0" u="none" strike="noStrike" kern="0" cap="none" spc="0" normalizeH="0" baseline="0" noProof="0">
                <a:ln>
                  <a:noFill/>
                </a:ln>
                <a:solidFill>
                  <a:sysClr val="windowText" lastClr="000000"/>
                </a:solidFill>
                <a:effectLst/>
                <a:uLnTx/>
                <a:uFillTx/>
              </a:endParaRPr>
            </a:p>
          </p:txBody>
        </p:sp>
        <p:sp>
          <p:nvSpPr>
            <p:cNvPr id="290" name="CustomShape 5"/>
            <p:cNvSpPr/>
            <p:nvPr/>
          </p:nvSpPr>
          <p:spPr>
            <a:xfrm>
              <a:off x="6102000" y="2666880"/>
              <a:ext cx="1578960" cy="861120"/>
            </a:xfrm>
            <a:prstGeom prst="roundRect">
              <a:avLst>
                <a:gd name="adj" fmla="val 16667"/>
              </a:avLst>
            </a:prstGeom>
            <a:solidFill>
              <a:srgbClr val="FF0000"/>
            </a:solidFill>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a:ln>
                    <a:noFill/>
                  </a:ln>
                  <a:solidFill>
                    <a:srgbClr val="000000"/>
                  </a:solidFill>
                  <a:effectLst/>
                  <a:uLnTx/>
                  <a:uFill>
                    <a:solidFill>
                      <a:srgbClr val="FFFFFF"/>
                    </a:solidFill>
                  </a:uFill>
                  <a:latin typeface="Arial"/>
                  <a:ea typeface="DejaVu Sans"/>
                </a:rPr>
                <a:t>SERVICE Y</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Enc(d</a:t>
              </a:r>
              <a:r>
                <a:rPr kumimoji="0" lang="en-US" sz="1800" b="0" i="0" u="none" strike="noStrike" kern="0" cap="none" spc="-1" normalizeH="0" baseline="-25000" noProof="0">
                  <a:ln>
                    <a:noFill/>
                  </a:ln>
                  <a:solidFill>
                    <a:srgbClr val="000000"/>
                  </a:solidFill>
                  <a:effectLst/>
                  <a:uLnTx/>
                  <a:uFill>
                    <a:solidFill>
                      <a:srgbClr val="FFFFFF"/>
                    </a:solidFill>
                  </a:uFill>
                  <a:latin typeface="Arial"/>
                  <a:ea typeface="DejaVu Sans"/>
                </a:rPr>
                <a:t>1</a:t>
              </a: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a:t>
              </a:r>
              <a:endParaRPr kumimoji="0" sz="1800" b="0" i="0" u="none" strike="noStrike" kern="0" cap="none" spc="0" normalizeH="0" baseline="0" noProof="0">
                <a:ln>
                  <a:noFill/>
                </a:ln>
                <a:solidFill>
                  <a:sysClr val="windowText" lastClr="000000"/>
                </a:solidFill>
                <a:effectLst/>
                <a:uLnTx/>
                <a:uFillTx/>
              </a:endParaRPr>
            </a:p>
          </p:txBody>
        </p:sp>
        <p:sp>
          <p:nvSpPr>
            <p:cNvPr id="291" name="CustomShape 6"/>
            <p:cNvSpPr/>
            <p:nvPr/>
          </p:nvSpPr>
          <p:spPr>
            <a:xfrm>
              <a:off x="3424320" y="1141560"/>
              <a:ext cx="2203560" cy="969480"/>
            </a:xfrm>
            <a:prstGeom prst="roundRect">
              <a:avLst>
                <a:gd name="adj" fmla="val 16667"/>
              </a:avLst>
            </a:prstGeom>
            <a:solidFill>
              <a:srgbClr val="5DAA00"/>
            </a:solidFill>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CENTRAL</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a:ln>
                    <a:noFill/>
                  </a:ln>
                  <a:solidFill>
                    <a:srgbClr val="000000"/>
                  </a:solidFill>
                  <a:effectLst/>
                  <a:uLnTx/>
                  <a:uFill>
                    <a:solidFill>
                      <a:srgbClr val="FFFFFF"/>
                    </a:solidFill>
                  </a:uFill>
                  <a:latin typeface="Arial"/>
                  <a:ea typeface="DejaVu Sans"/>
                </a:rPr>
                <a:t>MONITOR</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rgbClr val="000000"/>
                  </a:solidFill>
                  <a:effectLst/>
                  <a:uLnTx/>
                  <a:uFill>
                    <a:solidFill>
                      <a:srgbClr val="FFFFFF"/>
                    </a:solidFill>
                  </a:uFill>
                  <a:latin typeface="Arial"/>
                  <a:ea typeface="DejaVu Sans"/>
                </a:rPr>
                <a:t>P, D</a:t>
              </a:r>
              <a:endParaRPr kumimoji="0" sz="1800" b="0" i="0" u="none" strike="noStrike" kern="0" cap="none" spc="0" normalizeH="0" baseline="0" noProof="0">
                <a:ln>
                  <a:noFill/>
                </a:ln>
                <a:solidFill>
                  <a:sysClr val="windowText" lastClr="000000"/>
                </a:solidFill>
                <a:effectLst/>
                <a:uLnTx/>
                <a:uFillTx/>
              </a:endParaRPr>
            </a:p>
          </p:txBody>
        </p:sp>
        <p:sp>
          <p:nvSpPr>
            <p:cNvPr id="292" name="CustomShape 7"/>
            <p:cNvSpPr/>
            <p:nvPr/>
          </p:nvSpPr>
          <p:spPr>
            <a:xfrm rot="16200000" flipV="1">
              <a:off x="5686560" y="1573920"/>
              <a:ext cx="1020960" cy="1164600"/>
            </a:xfrm>
            <a:prstGeom prst="bentConnector2">
              <a:avLst/>
            </a:prstGeom>
            <a:noFill/>
            <a:ln w="38160">
              <a:solidFill>
                <a:srgbClr val="003E6A"/>
              </a:solidFill>
              <a:round/>
              <a:tailEnd type="triangle" w="lg" len="lg"/>
            </a:ln>
          </p:spPr>
          <p:style>
            <a:lnRef idx="1">
              <a:schemeClr val="accent1"/>
            </a:lnRef>
            <a:fillRef idx="0">
              <a:schemeClr val="accent1"/>
            </a:fillRef>
            <a:effectRef idx="0">
              <a:schemeClr val="accent1"/>
            </a:effectRef>
            <a:fontRef idx="minor"/>
          </p:style>
        </p:sp>
        <p:sp>
          <p:nvSpPr>
            <p:cNvPr id="294" name="CustomShape 9"/>
            <p:cNvSpPr/>
            <p:nvPr/>
          </p:nvSpPr>
          <p:spPr>
            <a:xfrm>
              <a:off x="6877080" y="1537200"/>
              <a:ext cx="2406600" cy="82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1F497D"/>
                  </a:solidFill>
                  <a:effectLst/>
                  <a:uLnTx/>
                  <a:uFill>
                    <a:solidFill>
                      <a:srgbClr val="FFFFFF"/>
                    </a:solidFill>
                  </a:uFill>
                  <a:latin typeface="Arial"/>
                  <a:ea typeface="DejaVu Sans"/>
                </a:rPr>
                <a:t>Src ID (of X)</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1F497D"/>
                  </a:solidFill>
                  <a:effectLst/>
                  <a:uLnTx/>
                  <a:uFill>
                    <a:solidFill>
                      <a:srgbClr val="FFFFFF"/>
                    </a:solidFill>
                  </a:uFill>
                  <a:latin typeface="Arial"/>
                  <a:ea typeface="DejaVu Sans"/>
                </a:rPr>
                <a:t>Dest ID (of Y)</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1F497D"/>
                  </a:solidFill>
                  <a:effectLst/>
                  <a:uLnTx/>
                  <a:uFill>
                    <a:solidFill>
                      <a:srgbClr val="FFFFFF"/>
                    </a:solidFill>
                  </a:uFill>
                  <a:latin typeface="Arial"/>
                  <a:ea typeface="DejaVu Sans"/>
                </a:rPr>
                <a:t>Time</a:t>
              </a:r>
              <a:endParaRPr kumimoji="0" sz="1800" b="0" i="0" u="none" strike="noStrike" kern="0" cap="none" spc="0" normalizeH="0" baseline="0" noProof="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a:ln>
                    <a:noFill/>
                  </a:ln>
                  <a:solidFill>
                    <a:srgbClr val="1F497D"/>
                  </a:solidFill>
                  <a:effectLst/>
                  <a:uLnTx/>
                  <a:uFill>
                    <a:solidFill>
                      <a:srgbClr val="FFFFFF"/>
                    </a:solidFill>
                  </a:uFill>
                  <a:latin typeface="Arial"/>
                  <a:ea typeface="DejaVu Sans"/>
                </a:rPr>
                <a:t>Class (Type) of  data d</a:t>
              </a:r>
              <a:r>
                <a:rPr kumimoji="0" lang="en-US" sz="1200" b="0" i="1" u="none" strike="noStrike" kern="0" cap="none" spc="-1" normalizeH="0" baseline="0" noProof="0">
                  <a:ln>
                    <a:noFill/>
                  </a:ln>
                  <a:solidFill>
                    <a:srgbClr val="1F497D"/>
                  </a:solidFill>
                  <a:effectLst/>
                  <a:uLnTx/>
                  <a:uFill>
                    <a:solidFill>
                      <a:srgbClr val="FFFFFF"/>
                    </a:solidFill>
                  </a:uFill>
                  <a:latin typeface="Arial"/>
                  <a:ea typeface="DejaVu Sans"/>
                </a:rPr>
                <a:t>1</a:t>
              </a:r>
              <a:endParaRPr kumimoji="0" sz="1800" b="0" i="0" u="none" strike="noStrike" kern="0" cap="none" spc="0" normalizeH="0" baseline="0" noProof="0">
                <a:ln>
                  <a:noFill/>
                </a:ln>
                <a:solidFill>
                  <a:sysClr val="windowText" lastClr="000000"/>
                </a:solidFill>
                <a:effectLst/>
                <a:uLnTx/>
                <a:uFillTx/>
              </a:endParaRPr>
            </a:p>
          </p:txBody>
        </p:sp>
        <p:sp>
          <p:nvSpPr>
            <p:cNvPr id="298" name="CustomShape 13"/>
            <p:cNvSpPr/>
            <p:nvPr/>
          </p:nvSpPr>
          <p:spPr>
            <a:xfrm>
              <a:off x="285120" y="2645640"/>
              <a:ext cx="1360080" cy="861120"/>
            </a:xfrm>
            <a:prstGeom prst="roundRect">
              <a:avLst>
                <a:gd name="adj" fmla="val 16667"/>
              </a:avLst>
            </a:prstGeom>
            <a:solidFill>
              <a:srgbClr val="9966CC"/>
            </a:solidFill>
            <a:ln>
              <a:solidFill>
                <a:srgbClr val="660066"/>
              </a:solidFill>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a:ln>
                    <a:noFill/>
                  </a:ln>
                  <a:solidFill>
                    <a:srgbClr val="000000"/>
                  </a:solidFill>
                  <a:effectLst/>
                  <a:uLnTx/>
                  <a:uFill>
                    <a:solidFill>
                      <a:srgbClr val="FFFFFF"/>
                    </a:solidFill>
                  </a:uFill>
                  <a:latin typeface="Arial"/>
                  <a:ea typeface="DejaVu Sans"/>
                </a:rPr>
                <a:t>SERVICE A</a:t>
              </a:r>
              <a:endParaRPr kumimoji="0" sz="1800" b="0" i="0" u="none" strike="noStrike" kern="0" cap="none" spc="0" normalizeH="0" baseline="0" noProof="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299" name="CustomShape 14"/>
            <p:cNvSpPr/>
            <p:nvPr/>
          </p:nvSpPr>
          <p:spPr>
            <a:xfrm>
              <a:off x="1639440" y="2878920"/>
              <a:ext cx="1309320" cy="426960"/>
            </a:xfrm>
            <a:prstGeom prst="right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300" name="TextShape 15"/>
            <p:cNvSpPr txBox="1"/>
            <p:nvPr/>
          </p:nvSpPr>
          <p:spPr>
            <a:xfrm>
              <a:off x="1939680" y="2615760"/>
              <a:ext cx="640080" cy="37368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a:ln>
                    <a:noFill/>
                  </a:ln>
                  <a:solidFill>
                    <a:sysClr val="windowText" lastClr="000000"/>
                  </a:solidFill>
                  <a:effectLst/>
                  <a:uLnTx/>
                  <a:uFillTx/>
                  <a:latin typeface="Arial"/>
                </a:rPr>
                <a:t>AB</a:t>
              </a:r>
              <a:endParaRPr kumimoji="0" sz="1800" b="0" i="0" u="none" strike="noStrike" kern="0" cap="none" spc="0" normalizeH="0" baseline="0" noProof="0">
                <a:ln>
                  <a:noFill/>
                </a:ln>
                <a:solidFill>
                  <a:sysClr val="windowText" lastClr="000000"/>
                </a:solidFill>
                <a:effectLst/>
                <a:uLnTx/>
                <a:uFillTx/>
              </a:endParaRPr>
            </a:p>
          </p:txBody>
        </p:sp>
        <p:pic>
          <p:nvPicPr>
            <p:cNvPr id="308" name="Picture 2"/>
            <p:cNvPicPr/>
            <p:nvPr/>
          </p:nvPicPr>
          <p:blipFill>
            <a:blip r:embed="rId2"/>
            <a:stretch/>
          </p:blipFill>
          <p:spPr>
            <a:xfrm>
              <a:off x="3967920" y="3144960"/>
              <a:ext cx="340920" cy="350640"/>
            </a:xfrm>
            <a:prstGeom prst="rect">
              <a:avLst/>
            </a:prstGeom>
            <a:ln>
              <a:noFill/>
            </a:ln>
          </p:spPr>
        </p:pic>
        <p:pic>
          <p:nvPicPr>
            <p:cNvPr id="309" name="Picture 2"/>
            <p:cNvPicPr/>
            <p:nvPr/>
          </p:nvPicPr>
          <p:blipFill>
            <a:blip r:embed="rId2"/>
            <a:stretch/>
          </p:blipFill>
          <p:spPr>
            <a:xfrm>
              <a:off x="7316280" y="3144960"/>
              <a:ext cx="340920" cy="350640"/>
            </a:xfrm>
            <a:prstGeom prst="rect">
              <a:avLst/>
            </a:prstGeom>
            <a:ln>
              <a:noFill/>
            </a:ln>
          </p:spPr>
        </p:pic>
      </p:grpSp>
      <p:sp>
        <p:nvSpPr>
          <p:cNvPr id="310" name="TextShape 23"/>
          <p:cNvSpPr txBox="1"/>
          <p:nvPr/>
        </p:nvSpPr>
        <p:spPr>
          <a:xfrm>
            <a:off x="247680" y="3767760"/>
            <a:ext cx="2129760" cy="37368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ysClr val="windowText" lastClr="000000"/>
                </a:solidFill>
                <a:effectLst/>
                <a:uLnTx/>
                <a:uFillTx/>
                <a:latin typeface="Arial"/>
              </a:rPr>
              <a:t>AB contains:</a:t>
            </a:r>
            <a:r>
              <a:rPr kumimoji="0" lang="en-US" sz="2000" b="0" i="0" u="none" strike="noStrike" kern="0" cap="none" spc="-1" normalizeH="0" baseline="0" noProof="0" dirty="0">
                <a:ln>
                  <a:noFill/>
                </a:ln>
                <a:solidFill>
                  <a:sysClr val="windowText" lastClr="000000"/>
                </a:solidFill>
                <a:effectLst/>
                <a:uLnTx/>
                <a:uFillTx/>
                <a:latin typeface="Arial"/>
              </a:rPr>
              <a:t> </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2810593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Types of Data Leakage</a:t>
            </a:r>
            <a:endParaRPr kumimoji="0" sz="1800" b="0" i="0" u="none" strike="noStrike" kern="0" cap="none" spc="0" normalizeH="0" baseline="0" noProof="0">
              <a:ln>
                <a:noFill/>
              </a:ln>
              <a:solidFill>
                <a:sysClr val="windowText" lastClr="000000"/>
              </a:solidFill>
              <a:effectLst/>
              <a:uLnTx/>
              <a:uFillTx/>
            </a:endParaRPr>
          </a:p>
        </p:txBody>
      </p:sp>
      <p:sp>
        <p:nvSpPr>
          <p:cNvPr id="312" name="CustomShape 2"/>
          <p:cNvSpPr/>
          <p:nvPr/>
        </p:nvSpPr>
        <p:spPr>
          <a:xfrm>
            <a:off x="41400" y="1103210"/>
            <a:ext cx="9114480" cy="258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can be leaked as: </a:t>
            </a:r>
            <a:endParaRPr kumimoji="0" sz="24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Ciphertext</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lang="en-US" sz="2000" kern="0" spc="-1" dirty="0">
              <a:solidFill>
                <a:srgbClr val="000000"/>
              </a:solidFill>
              <a:uFill>
                <a:solidFill>
                  <a:srgbClr val="FFFFFF"/>
                </a:solidFill>
              </a:uFill>
              <a:latin typeface="Arial"/>
              <a:ea typeface="DejaVu Sans"/>
            </a:endParaRPr>
          </a:p>
          <a:p>
            <a:pPr marL="800280" lvl="1" indent="-342360">
              <a:lnSpc>
                <a:spcPct val="150000"/>
              </a:lnSpc>
              <a:buFont typeface="Arial"/>
              <a:buChar char="•"/>
            </a:pPr>
            <a:r>
              <a:rPr kumimoji="0" lang="en-US" sz="1800" b="0" i="0" u="none" strike="noStrike" kern="0" cap="none" spc="-1" normalizeH="0" baseline="0" noProof="0" dirty="0">
                <a:ln>
                  <a:noFill/>
                </a:ln>
                <a:solidFill>
                  <a:srgbClr val="000000"/>
                </a:solidFill>
                <a:effectLst/>
                <a:uLnTx/>
                <a:uFill>
                  <a:solidFill>
                    <a:srgbClr val="FFFFFF"/>
                  </a:solidFill>
                </a:uFill>
                <a:latin typeface="Arial"/>
              </a:rPr>
              <a:t>Data p</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rotected by AB </a:t>
            </a:r>
          </a:p>
          <a:p>
            <a:pPr marL="800280" lvl="1" indent="-342360">
              <a:lnSpc>
                <a:spcPct val="150000"/>
              </a:lnSpc>
              <a:buFont typeface="Arial"/>
              <a:buChar cha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Leakage is detected by obligation enforcement</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Decrypted plaintext with watermark</a:t>
            </a:r>
          </a:p>
          <a:p>
            <a:pPr marL="800280" marR="0" lvl="1"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Data not protected by AB anymore</a:t>
            </a:r>
          </a:p>
          <a:p>
            <a:pPr marL="1257480" marR="0" lvl="2"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Leakage can be detected by digital and visual watermarks</a:t>
            </a:r>
          </a:p>
          <a:p>
            <a:pPr marL="1257480" marR="0" lvl="2"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Watermarks can be used by web crawlers to detect copyright violations</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Decrypted plaintext without watermark</a:t>
            </a:r>
          </a:p>
          <a:p>
            <a:pPr marL="800280" marR="0" lvl="1"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Data not protected, no leakage detection</a:t>
            </a:r>
            <a:endParaRPr kumimoji="0" sz="1800" b="0" i="0" u="none" strike="noStrike" kern="0" cap="none" spc="0" normalizeH="0" baseline="0" noProof="0" dirty="0">
              <a:ln>
                <a:noFill/>
              </a:ln>
              <a:solidFill>
                <a:sysClr val="windowText" lastClr="000000"/>
              </a:solidFill>
              <a:effectLst/>
              <a:uLnTx/>
              <a:uFillTx/>
            </a:endParaRPr>
          </a:p>
          <a:p>
            <a:pPr marL="648000" marR="0" lvl="2" indent="-216000" defTabSz="914400" eaLnBrk="1" fontAlgn="auto" latinLnBrk="0" hangingPunct="1">
              <a:lnSpc>
                <a:spcPct val="150000"/>
              </a:lnSpc>
              <a:spcBef>
                <a:spcPts val="0"/>
              </a:spcBef>
              <a:spcAft>
                <a:spcPts val="0"/>
              </a:spcAft>
              <a:buClr>
                <a:srgbClr val="FFFFFF"/>
              </a:buClr>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p:txBody>
      </p:sp>
      <p:sp>
        <p:nvSpPr>
          <p:cNvPr id="313"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14</a:t>
            </a:r>
            <a:endParaRPr kumimoji="0" sz="1800" b="0" i="0" u="none" strike="noStrike" kern="0" cap="none" spc="0" normalizeH="0" baseline="0" noProof="0" dirty="0">
              <a:ln>
                <a:noFill/>
              </a:ln>
              <a:solidFill>
                <a:sysClr val="windowText" lastClr="000000"/>
              </a:solidFill>
              <a:effectLst/>
              <a:uLnTx/>
              <a:uFillTx/>
            </a:endParaRPr>
          </a:p>
        </p:txBody>
      </p:sp>
      <p:sp>
        <p:nvSpPr>
          <p:cNvPr id="315" name="CustomShape 5"/>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16" name="CustomShape 6"/>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17" name="CustomShape 7"/>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18" name="CustomShape 8"/>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19" name="CustomShape 9"/>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20" name="CustomShape 10"/>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21" name="CustomShape 11"/>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4771844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Core Design: Data Leakage Detection</a:t>
            </a:r>
            <a:endParaRPr kumimoji="0" sz="1800" b="0" i="0" u="none" strike="noStrike" kern="0" cap="none" spc="0" normalizeH="0" baseline="0" noProof="0">
              <a:ln>
                <a:noFill/>
              </a:ln>
              <a:solidFill>
                <a:sysClr val="windowText" lastClr="000000"/>
              </a:solidFill>
              <a:effectLst/>
              <a:uLnTx/>
              <a:uFillTx/>
            </a:endParaRPr>
          </a:p>
        </p:txBody>
      </p:sp>
      <p:sp>
        <p:nvSpPr>
          <p:cNvPr id="323" name="CustomShape 2"/>
          <p:cNvSpPr/>
          <p:nvPr/>
        </p:nvSpPr>
        <p:spPr>
          <a:xfrm>
            <a:off x="41400" y="1099995"/>
            <a:ext cx="9114480" cy="216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50000"/>
              </a:lnSpc>
              <a:spcBef>
                <a:spcPts val="0"/>
              </a:spcBef>
              <a:spcAft>
                <a:spcPts val="0"/>
              </a:spcAft>
              <a:buClrTx/>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Make data inseparable from AB and prevent plaintext leakage </a:t>
            </a:r>
          </a:p>
          <a:p>
            <a:pPr marL="800280" marR="0" lvl="1" indent="-342360" defTabSz="914400" eaLnBrk="1" fontAlgn="auto" latinLnBrk="0" hangingPunct="1">
              <a:lnSpc>
                <a:spcPct val="150000"/>
              </a:lnSpc>
              <a:spcBef>
                <a:spcPts val="0"/>
              </a:spcBef>
              <a:spcAft>
                <a:spcPts val="0"/>
              </a:spcAft>
              <a:buClrTx/>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Only our special software can decrypt and view data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 </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from AB </a:t>
            </a:r>
          </a:p>
          <a:p>
            <a:pPr marL="800280" marR="0" lvl="1" indent="-342360" defTabSz="914400" eaLnBrk="1" fontAlgn="auto" latinLnBrk="0" hangingPunct="1">
              <a:lnSpc>
                <a:spcPct val="150000"/>
              </a:lnSpc>
              <a:spcBef>
                <a:spcPts val="0"/>
              </a:spcBef>
              <a:spcAft>
                <a:spcPts val="0"/>
              </a:spcAft>
              <a:buClrTx/>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“Print Screen”,  “Save As” functionalities disabled</a:t>
            </a:r>
          </a:p>
          <a:p>
            <a:pPr marL="800280" marR="0" lvl="1" indent="-342360" defTabSz="914400" eaLnBrk="1" fontAlgn="auto" latinLnBrk="0" hangingPunct="1">
              <a:lnSpc>
                <a:spcPct val="150000"/>
              </a:lnSpc>
              <a:spcBef>
                <a:spcPts val="0"/>
              </a:spcBef>
              <a:spcAft>
                <a:spcPts val="0"/>
              </a:spcAft>
              <a:buClrTx/>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Additional activation on website is required </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Software notifies CM: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arrived to Y from X</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CM checks against centralized Database of obligations: whether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is supposed to be at Y. If NO then:  </a:t>
            </a:r>
          </a:p>
          <a:p>
            <a:pPr marL="800280" marR="0" lvl="1"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Blacklist X, Y </a:t>
            </a:r>
          </a:p>
          <a:p>
            <a:pPr marL="800280" marR="0" lvl="1"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Reduce their trust level</a:t>
            </a:r>
          </a:p>
          <a:p>
            <a:pPr marL="800280" marR="0" lvl="1" indent="-34236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Mark data d</a:t>
            </a:r>
            <a:r>
              <a:rPr kumimoji="0" lang="en-US" sz="1400" b="0" i="0" u="none" strike="noStrike" kern="0" cap="none" spc="-1" normalizeH="0" baseline="0" noProof="0" dirty="0">
                <a:ln>
                  <a:noFill/>
                </a:ln>
                <a:solidFill>
                  <a:srgbClr val="000000"/>
                </a:solidFill>
                <a:effectLst/>
                <a:uLnTx/>
                <a:uFill>
                  <a:solidFill>
                    <a:srgbClr val="FFFFFF"/>
                  </a:solidFill>
                </a:uFill>
                <a:latin typeface="Arial"/>
                <a:ea typeface="DejaVu Sans"/>
              </a:rPr>
              <a:t>1 </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as compromised and notify services about it</a:t>
            </a:r>
            <a:endParaRPr kumimoji="0" sz="1800" b="0" i="0" u="none" strike="noStrike" kern="0" cap="none" spc="0" normalizeH="0" baseline="0" noProof="0" dirty="0">
              <a:ln>
                <a:noFill/>
              </a:ln>
              <a:solidFill>
                <a:sysClr val="windowText" lastClr="000000"/>
              </a:solidFill>
              <a:effectLst/>
              <a:uLnTx/>
              <a:uFillTx/>
            </a:endParaRPr>
          </a:p>
        </p:txBody>
      </p:sp>
      <p:sp>
        <p:nvSpPr>
          <p:cNvPr id="324"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15</a:t>
            </a:r>
            <a:endParaRPr kumimoji="0" sz="1800" b="0" i="0" u="none" strike="noStrike" kern="0" cap="none" spc="0" normalizeH="0" baseline="0" noProof="0" dirty="0">
              <a:ln>
                <a:noFill/>
              </a:ln>
              <a:solidFill>
                <a:sysClr val="windowText" lastClr="000000"/>
              </a:solidFill>
              <a:effectLst/>
              <a:uLnTx/>
              <a:uFillTx/>
            </a:endParaRPr>
          </a:p>
        </p:txBody>
      </p:sp>
      <p:sp>
        <p:nvSpPr>
          <p:cNvPr id="326" name="CustomShape 5"/>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27" name="CustomShape 6"/>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28" name="CustomShape 7"/>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29" name="CustomShape 8"/>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30" name="CustomShape 9"/>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31" name="CustomShape 10"/>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32" name="CustomShape 11"/>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33" name="CustomShape 12"/>
          <p:cNvSpPr/>
          <p:nvPr/>
        </p:nvSpPr>
        <p:spPr>
          <a:xfrm>
            <a:off x="81000" y="5844490"/>
            <a:ext cx="9062280" cy="5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Discussed at NGC Symposium</a:t>
            </a:r>
            <a:r>
              <a:rPr kumimoji="0" lang="en-US" sz="1600" b="0" i="1" u="none" strike="noStrike" kern="0" cap="none" spc="-1" normalizeH="0" noProof="0" dirty="0">
                <a:ln>
                  <a:noFill/>
                </a:ln>
                <a:solidFill>
                  <a:srgbClr val="000000"/>
                </a:solidFill>
                <a:effectLst/>
                <a:uLnTx/>
                <a:uFill>
                  <a:solidFill>
                    <a:srgbClr val="FFFFFF"/>
                  </a:solidFill>
                </a:uFill>
                <a:latin typeface="Tahoma"/>
                <a:ea typeface="DejaVu Sans"/>
              </a:rPr>
              <a:t> (April, 2016) </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and during weekly NGC meetings with Jason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Kobes</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Leon Li, Donald Steiner, Paul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Conoval</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9479658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Core Design: Type of Provenance Data</a:t>
            </a:r>
            <a:endParaRPr kumimoji="0" sz="1800" b="0" i="0" u="none" strike="noStrike" kern="0" cap="none" spc="0" normalizeH="0" baseline="0" noProof="0">
              <a:ln>
                <a:noFill/>
              </a:ln>
              <a:solidFill>
                <a:sysClr val="windowText" lastClr="000000"/>
              </a:solidFill>
              <a:effectLst/>
              <a:uLnTx/>
              <a:uFillTx/>
            </a:endParaRPr>
          </a:p>
        </p:txBody>
      </p:sp>
      <p:sp>
        <p:nvSpPr>
          <p:cNvPr id="335" name="CustomShape 2"/>
          <p:cNvSpPr/>
          <p:nvPr/>
        </p:nvSpPr>
        <p:spPr>
          <a:xfrm>
            <a:off x="15120" y="1052280"/>
            <a:ext cx="9220320" cy="258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CM monitors each transaction between services and stores provenance data</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Who sent data</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To Whom</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What type (class) of data</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When</a:t>
            </a:r>
            <a:endParaRPr kumimoji="0" sz="1800" b="0" i="0" u="none" strike="noStrike" kern="0" cap="none" spc="0" normalizeH="0" baseline="0" noProof="0" dirty="0">
              <a:ln>
                <a:noFill/>
              </a:ln>
              <a:solidFill>
                <a:sysClr val="windowText" lastClr="000000"/>
              </a:solidFill>
              <a:effectLst/>
              <a:uLnTx/>
              <a:uFillTx/>
            </a:endParaRPr>
          </a:p>
          <a:p>
            <a:pPr marL="648000" marR="0" lvl="2" indent="-216000" defTabSz="914400" eaLnBrk="1" fontAlgn="auto" latinLnBrk="0" hangingPunct="1">
              <a:lnSpc>
                <a:spcPct val="120000"/>
              </a:lnSpc>
              <a:spcBef>
                <a:spcPts val="0"/>
              </a:spcBef>
              <a:spcAft>
                <a:spcPts val="0"/>
              </a:spcAft>
              <a:buClr>
                <a:srgbClr val="FFFFFF"/>
              </a:buClr>
              <a:buSzPct val="45000"/>
              <a:buFont typeface="Wingdings" charset="2"/>
              <a:buChar char=""/>
              <a:tabLst/>
              <a:defRPr/>
            </a:pP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Data accesses / updates and policy updates are captured</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Provenance data can be corrupted</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Send data provenance messages to CM  via secure protocol (https) </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Backup with trusted server</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Provenance data itself can be leaked</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Solution: encrypt it, key is stored at trusted party </a:t>
            </a:r>
            <a:endParaRPr kumimoji="0" sz="1800" b="0" i="0" u="none" strike="noStrike" kern="0" cap="none" spc="0" normalizeH="0" baseline="0" noProof="0" dirty="0">
              <a:ln>
                <a:noFill/>
              </a:ln>
              <a:solidFill>
                <a:sysClr val="windowText" lastClr="000000"/>
              </a:solidFill>
              <a:effectLst/>
              <a:uLnTx/>
              <a:uFillTx/>
            </a:endParaRPr>
          </a:p>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Provenance data is used to investigate data leakage</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1" u="none" strike="noStrike" kern="0" cap="none" spc="-1" normalizeH="0" baseline="0" noProof="0" dirty="0">
                <a:ln>
                  <a:noFill/>
                </a:ln>
                <a:solidFill>
                  <a:srgbClr val="000000"/>
                </a:solidFill>
                <a:effectLst/>
                <a:uLnTx/>
                <a:uFill>
                  <a:solidFill>
                    <a:srgbClr val="FFFFFF"/>
                  </a:solidFill>
                </a:uFill>
                <a:latin typeface="Arial"/>
                <a:ea typeface="DejaVu Sans"/>
              </a:rPr>
              <a:t>Example</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r>
              <a:rPr kumimoji="0" lang="en-US" sz="2000" b="0" i="1" u="sng" strike="noStrike" kern="0" cap="none" spc="-1" normalizeH="0" baseline="0" noProof="0" dirty="0">
                <a:ln>
                  <a:noFill/>
                </a:ln>
                <a:solidFill>
                  <a:srgbClr val="000000"/>
                </a:solidFill>
                <a:effectLst/>
                <a:uLnTx/>
                <a:uFill>
                  <a:solidFill>
                    <a:srgbClr val="FFFFFF"/>
                  </a:solidFill>
                </a:uFill>
                <a:latin typeface="Arial"/>
                <a:ea typeface="DejaVu Sans"/>
              </a:rPr>
              <a:t>find to whom did subject A send emails within last 10 days</a:t>
            </a:r>
            <a:endParaRPr kumimoji="0" sz="1800" b="0" i="0" u="none" strike="noStrike" kern="0" cap="none" spc="0" normalizeH="0" baseline="0" noProof="0" dirty="0">
              <a:ln>
                <a:noFill/>
              </a:ln>
              <a:solidFill>
                <a:sysClr val="windowText" lastClr="000000"/>
              </a:solidFill>
              <a:effectLst/>
              <a:uLnTx/>
              <a:uFillTx/>
            </a:endParaRPr>
          </a:p>
          <a:p>
            <a:pPr marL="457560" marR="0" lvl="0" indent="0" defTabSz="914400" eaLnBrk="1" fontAlgn="auto" latinLnBrk="0" hangingPunct="1">
              <a:lnSpc>
                <a:spcPct val="12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337"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16</a:t>
            </a:r>
            <a:endParaRPr kumimoji="0" sz="1800" b="0" i="0" u="none" strike="noStrike" kern="0" cap="none" spc="0" normalizeH="0" baseline="0" noProof="0" dirty="0">
              <a:ln>
                <a:noFill/>
              </a:ln>
              <a:solidFill>
                <a:sysClr val="windowText" lastClr="000000"/>
              </a:solidFill>
              <a:effectLst/>
              <a:uLnTx/>
              <a:uFillTx/>
            </a:endParaRPr>
          </a:p>
        </p:txBody>
      </p:sp>
      <p:sp>
        <p:nvSpPr>
          <p:cNvPr id="338" name="CustomShape 5"/>
          <p:cNvSpPr/>
          <p:nvPr/>
        </p:nvSpPr>
        <p:spPr>
          <a:xfrm>
            <a:off x="1305000" y="6263640"/>
            <a:ext cx="7692120" cy="46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Data leakage detection and provenance are part of NGC Proposal for 2016-2017 </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66319364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Mitigation</a:t>
            </a:r>
            <a:endParaRPr kumimoji="0" sz="1800" b="0" i="0" u="none" strike="noStrike" kern="0" cap="none" spc="0" normalizeH="0" baseline="0" noProof="0" dirty="0">
              <a:ln>
                <a:noFill/>
              </a:ln>
              <a:solidFill>
                <a:sysClr val="windowText" lastClr="000000"/>
              </a:solidFill>
              <a:effectLst/>
              <a:uLnTx/>
              <a:uFillTx/>
            </a:endParaRPr>
          </a:p>
        </p:txBody>
      </p:sp>
      <p:sp>
        <p:nvSpPr>
          <p:cNvPr id="340" name="CustomShape 2"/>
          <p:cNvSpPr/>
          <p:nvPr/>
        </p:nvSpPr>
        <p:spPr>
          <a:xfrm>
            <a:off x="26155" y="1105651"/>
            <a:ext cx="9002098" cy="542736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800820" marR="0" lvl="1" indent="-342900" defTabSz="914400" eaLnBrk="1" fontAlgn="auto" latinLnBrk="0" hangingPunct="1">
              <a:lnSpc>
                <a:spcPct val="150000"/>
              </a:lnSpc>
              <a:spcBef>
                <a:spcPts val="0"/>
              </a:spcBef>
              <a:spcAft>
                <a:spcPts val="0"/>
              </a:spcAft>
              <a:buClrTx/>
              <a:buSzPct val="45000"/>
              <a:buFont typeface="Arial" panose="020B0604020202020204" pitchFamily="34" charset="0"/>
              <a:buChar char="•"/>
              <a:tabLst/>
              <a:defRPr/>
            </a:pPr>
            <a:r>
              <a:rPr kumimoji="0" lang="en-US" sz="2000" b="1" i="0" u="none" strike="noStrike" kern="0" cap="none" spc="-1" normalizeH="0" baseline="0" noProof="0" dirty="0">
                <a:ln>
                  <a:noFill/>
                </a:ln>
                <a:solidFill>
                  <a:srgbClr val="002060"/>
                </a:solidFill>
                <a:effectLst/>
                <a:uLnTx/>
                <a:uFill>
                  <a:solidFill>
                    <a:srgbClr val="FFFFFF"/>
                  </a:solidFill>
                </a:uFill>
                <a:latin typeface="Arial"/>
                <a:ea typeface="DejaVu Sans"/>
              </a:rPr>
              <a:t>Layered Approach:</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Don't give all the data to the requester at once</a:t>
            </a:r>
          </a:p>
          <a:p>
            <a:pPr marL="1258020" marR="0" lvl="2"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First </a:t>
            </a:r>
            <a:r>
              <a:rPr kumimoji="0" lang="en-US" sz="2000" b="0" i="0" u="none" strike="noStrike" kern="0" cap="none" spc="-1" normalizeH="0" baseline="0" noProof="0" dirty="0">
                <a:ln>
                  <a:noFill/>
                </a:ln>
                <a:solidFill>
                  <a:srgbClr val="000000"/>
                </a:solidFill>
                <a:effectLst/>
                <a:uLnTx/>
                <a:uFill>
                  <a:solidFill>
                    <a:srgbClr val="FFFFFF"/>
                  </a:solidFill>
                </a:uFill>
              </a:rPr>
              <a:t>give part of data (incomplete, less sensitive)</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p>
          <a:p>
            <a:pPr marL="1258020" marR="0" lvl="2"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rPr>
              <a:t>Watch how it is used and monitor trust level</a:t>
            </a:r>
          </a:p>
          <a:p>
            <a:pPr marL="1258020" marR="0" lvl="2"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rPr>
              <a:t>If trust level is sufficient – give next portion of data</a:t>
            </a:r>
            <a:endParaRPr kumimoji="0" lang="en-US" sz="2000" b="0" i="0" u="none" strike="noStrike" kern="0" cap="none" spc="0" normalizeH="0" baseline="0" noProof="0" dirty="0">
              <a:ln>
                <a:noFill/>
              </a:ln>
              <a:solidFill>
                <a:sysClr val="windowText" lastClr="000000"/>
              </a:solidFill>
              <a:effectLst/>
              <a:uLnTx/>
              <a:uFillTx/>
            </a:endParaRPr>
          </a:p>
          <a:p>
            <a:pPr marL="800820" marR="0" lvl="1"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1" i="0" u="none" strike="noStrike" kern="0" cap="none" spc="-1" normalizeH="0" baseline="0" noProof="0" dirty="0">
                <a:ln>
                  <a:noFill/>
                </a:ln>
                <a:solidFill>
                  <a:srgbClr val="002060"/>
                </a:solidFill>
                <a:effectLst/>
                <a:uLnTx/>
                <a:uFill>
                  <a:solidFill>
                    <a:srgbClr val="FFFFFF"/>
                  </a:solidFill>
                </a:uFill>
                <a:latin typeface="Arial"/>
                <a:ea typeface="DejaVu Sans"/>
              </a:rPr>
              <a:t>Use </a:t>
            </a:r>
            <a:r>
              <a:rPr kumimoji="0" lang="en-US" sz="2000" b="1" i="0" u="none" strike="noStrike" kern="0" cap="none" spc="-1" normalizeH="0" baseline="0" noProof="0" dirty="0">
                <a:ln>
                  <a:noFill/>
                </a:ln>
                <a:solidFill>
                  <a:srgbClr val="002060"/>
                </a:solidFill>
                <a:effectLst/>
                <a:uLnTx/>
                <a:uFill>
                  <a:solidFill>
                    <a:srgbClr val="FFFFFF"/>
                  </a:solidFill>
                </a:uFill>
              </a:rPr>
              <a:t>provenance data stored at CM</a:t>
            </a:r>
            <a:r>
              <a:rPr kumimoji="0" lang="en-US" sz="2000" b="1" i="0" u="none" strike="noStrike" kern="0" cap="none" spc="-1" normalizeH="0" baseline="0" noProof="0" dirty="0">
                <a:ln>
                  <a:noFill/>
                </a:ln>
                <a:solidFill>
                  <a:schemeClr val="tx2">
                    <a:lumMod val="75000"/>
                  </a:schemeClr>
                </a:solidFill>
                <a:effectLst/>
                <a:uLnTx/>
                <a:uFill>
                  <a:solidFill>
                    <a:srgbClr val="FFFFFF"/>
                  </a:solidFill>
                </a:uFill>
              </a:rPr>
              <a:t> </a:t>
            </a:r>
            <a:r>
              <a:rPr kumimoji="0" lang="en-US" sz="2000" b="0" i="0" u="none" strike="noStrike" kern="0" cap="none" spc="-1" normalizeH="0" baseline="0" noProof="0" dirty="0">
                <a:ln>
                  <a:noFill/>
                </a:ln>
                <a:solidFill>
                  <a:srgbClr val="000000"/>
                </a:solidFill>
                <a:effectLst/>
                <a:uLnTx/>
                <a:uFill>
                  <a:solidFill>
                    <a:srgbClr val="FFFFFF"/>
                  </a:solidFill>
                </a:uFill>
              </a:rPr>
              <a:t>to identify the list of suspects</a:t>
            </a:r>
          </a:p>
          <a:p>
            <a:pPr marL="800820" marR="0" lvl="1"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1" i="0" u="none" strike="noStrike" kern="0" cap="none" spc="-1" normalizeH="0" baseline="0" noProof="0" dirty="0">
                <a:ln>
                  <a:noFill/>
                </a:ln>
                <a:solidFill>
                  <a:srgbClr val="002060"/>
                </a:solidFill>
                <a:effectLst/>
                <a:uLnTx/>
                <a:uFill>
                  <a:solidFill>
                    <a:srgbClr val="FFFFFF"/>
                  </a:solidFill>
                </a:uFill>
              </a:rPr>
              <a:t>Raise the level of classification of data</a:t>
            </a:r>
            <a:r>
              <a:rPr kumimoji="0" lang="en-US" sz="2000" b="0" i="0" u="none" strike="noStrike" kern="0" cap="none" spc="-1" normalizeH="0" baseline="0" noProof="0" dirty="0">
                <a:ln>
                  <a:noFill/>
                </a:ln>
                <a:solidFill>
                  <a:srgbClr val="000000"/>
                </a:solidFill>
                <a:effectLst/>
                <a:uLnTx/>
                <a:uFill>
                  <a:solidFill>
                    <a:srgbClr val="FFFFFF"/>
                  </a:solidFill>
                </a:uFill>
              </a:rPr>
              <a:t> to prevent leakage repetition</a:t>
            </a:r>
          </a:p>
          <a:p>
            <a:pPr marL="800820" marR="0" lvl="1"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1" i="0" u="none" strike="noStrike" kern="0" cap="none" spc="-1" normalizeH="0" baseline="0" noProof="0" dirty="0">
                <a:ln>
                  <a:noFill/>
                </a:ln>
                <a:solidFill>
                  <a:srgbClr val="002060"/>
                </a:solidFill>
                <a:effectLst/>
                <a:uLnTx/>
                <a:uFill>
                  <a:solidFill>
                    <a:srgbClr val="FFFFFF"/>
                  </a:solidFill>
                </a:uFill>
              </a:rPr>
              <a:t>Intentional leakage</a:t>
            </a:r>
            <a:r>
              <a:rPr kumimoji="0" lang="en-US" sz="2000" b="0" i="0" u="none" strike="noStrike" kern="0" cap="none" spc="-1" normalizeH="0" baseline="0" noProof="0" dirty="0">
                <a:ln>
                  <a:noFill/>
                </a:ln>
                <a:solidFill>
                  <a:srgbClr val="000000"/>
                </a:solidFill>
                <a:effectLst/>
                <a:uLnTx/>
                <a:uFill>
                  <a:solidFill>
                    <a:srgbClr val="FFFFFF"/>
                  </a:solidFill>
                </a:uFill>
              </a:rPr>
              <a:t> to create uncertainty and lower data value</a:t>
            </a:r>
          </a:p>
          <a:p>
            <a:pPr marL="800820" marR="0" lvl="1"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0" i="0" u="none" strike="noStrike" kern="0" cap="none" spc="-1" normalizeH="0" baseline="0" noProof="0" dirty="0">
                <a:ln>
                  <a:noFill/>
                </a:ln>
                <a:solidFill>
                  <a:schemeClr val="tx2">
                    <a:lumMod val="60000"/>
                    <a:lumOff val="40000"/>
                  </a:schemeClr>
                </a:solidFill>
                <a:effectLst/>
                <a:uLnTx/>
                <a:uFill>
                  <a:solidFill>
                    <a:srgbClr val="FFFFFF"/>
                  </a:solidFill>
                </a:uFill>
              </a:rPr>
              <a:t>Monitor network messages</a:t>
            </a:r>
          </a:p>
          <a:p>
            <a:pPr marL="1258020" marR="0" lvl="2" indent="-342900" defTabSz="914400" eaLnBrk="1" fontAlgn="auto" latinLnBrk="0" hangingPunct="1">
              <a:lnSpc>
                <a:spcPct val="150000"/>
              </a:lnSpc>
              <a:spcBef>
                <a:spcPts val="0"/>
              </a:spcBef>
              <a:spcAft>
                <a:spcPts val="0"/>
              </a:spcAft>
              <a:buClrTx/>
              <a:buSzPct val="45000"/>
              <a:buFont typeface="Wingdings" panose="05000000000000000000" pitchFamily="2"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rPr>
              <a:t>Check whether they contain e.g. credit card number which satisfies specific pattern and can be validated using regular expressions</a:t>
            </a:r>
            <a:br>
              <a:rPr kumimoji="0" lang="en-US" sz="2000" b="0" i="0" u="none" strike="noStrike" kern="0" cap="none" spc="0" normalizeH="0" baseline="0" noProof="0" dirty="0">
                <a:ln>
                  <a:noFill/>
                </a:ln>
                <a:solidFill>
                  <a:sysClr val="windowText" lastClr="000000"/>
                </a:solidFill>
                <a:effectLst/>
                <a:uLnTx/>
                <a:uFillTx/>
              </a:rPr>
            </a:br>
            <a:br>
              <a:rPr kumimoji="0" lang="en-US" sz="2000" b="0" i="0" u="none" strike="noStrike" kern="0" cap="none" spc="0" normalizeH="0" baseline="0" noProof="0" dirty="0">
                <a:ln>
                  <a:noFill/>
                </a:ln>
                <a:solidFill>
                  <a:sysClr val="windowText" lastClr="000000"/>
                </a:solidFill>
                <a:effectLst/>
                <a:uLnTx/>
                <a:uFillTx/>
              </a:rPr>
            </a:br>
            <a:endParaRPr kumimoji="0" lang="en-US" sz="2000" b="0" i="0" u="none" strike="noStrike" kern="0" cap="none" spc="0" normalizeH="0" baseline="0" noProof="0" dirty="0">
              <a:ln>
                <a:noFill/>
              </a:ln>
              <a:solidFill>
                <a:sysClr val="windowText" lastClr="000000"/>
              </a:solidFill>
              <a:effectLst/>
              <a:uLnTx/>
              <a:uFillTx/>
            </a:endParaRPr>
          </a:p>
        </p:txBody>
      </p:sp>
      <p:sp>
        <p:nvSpPr>
          <p:cNvPr id="341"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17</a:t>
            </a:r>
            <a:endParaRPr kumimoji="0" sz="1800" b="0" i="0" u="none" strike="noStrike" kern="0" cap="none" spc="0" normalizeH="0" baseline="0" noProof="0" dirty="0">
              <a:ln>
                <a:noFill/>
              </a:ln>
              <a:solidFill>
                <a:sysClr val="windowText" lastClr="000000"/>
              </a:solidFill>
              <a:effectLst/>
              <a:uLnTx/>
              <a:uFillTx/>
            </a:endParaRPr>
          </a:p>
        </p:txBody>
      </p:sp>
      <p:sp>
        <p:nvSpPr>
          <p:cNvPr id="343" name="CustomShape 5"/>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4" name="CustomShape 6"/>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5" name="CustomShape 7"/>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6" name="CustomShape 8"/>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7" name="CustomShape 9"/>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8" name="CustomShape 10"/>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
        <p:nvSpPr>
          <p:cNvPr id="349" name="CustomShape 11"/>
          <p:cNvSpPr/>
          <p:nvPr/>
        </p:nvSpPr>
        <p:spPr>
          <a:xfrm>
            <a:off x="15834960" y="10008000"/>
            <a:ext cx="1793880" cy="55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1" normalizeH="0" baseline="0" noProof="0">
                <a:ln>
                  <a:noFill/>
                </a:ln>
                <a:solidFill>
                  <a:srgbClr val="000000"/>
                </a:solidFill>
                <a:effectLst/>
                <a:uLnTx/>
                <a:uFill>
                  <a:solidFill>
                    <a:srgbClr val="FFFFFF"/>
                  </a:solidFill>
                </a:uFill>
                <a:latin typeface="Arial"/>
                <a:ea typeface="DejaVu Sans"/>
              </a:rPr>
              <a:t>AB</a:t>
            </a:r>
            <a:endParaRPr kumimoji="0"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34509085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Data Leakage Damage Assessment</a:t>
            </a:r>
            <a:endParaRPr kumimoji="0" sz="1800" b="0" i="0" u="none" strike="noStrike" kern="0" cap="none" spc="0" normalizeH="0" baseline="0" noProof="0">
              <a:ln>
                <a:noFill/>
              </a:ln>
              <a:solidFill>
                <a:sysClr val="windowText" lastClr="000000"/>
              </a:solidFill>
              <a:effectLst/>
              <a:uLnTx/>
              <a:uFillTx/>
            </a:endParaRPr>
          </a:p>
        </p:txBody>
      </p:sp>
      <p:sp>
        <p:nvSpPr>
          <p:cNvPr id="352" name="CustomShape 2"/>
          <p:cNvSpPr/>
          <p:nvPr/>
        </p:nvSpPr>
        <p:spPr>
          <a:xfrm>
            <a:off x="15120" y="1131303"/>
            <a:ext cx="9027280" cy="427607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After data leakage is detected we assess damage based on:</a:t>
            </a: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To </a:t>
            </a:r>
            <a:r>
              <a:rPr kumimoji="0" lang="en-US" sz="2000" b="0" i="0" u="none" strike="noStrike" kern="0" cap="none" spc="-1" normalizeH="0" baseline="0" noProof="0" dirty="0">
                <a:ln>
                  <a:noFill/>
                </a:ln>
                <a:solidFill>
                  <a:srgbClr val="000000"/>
                </a:solidFill>
                <a:effectLst/>
                <a:uLnTx/>
                <a:uFill>
                  <a:solidFill>
                    <a:srgbClr val="FFFFFF"/>
                  </a:solidFill>
                </a:uFill>
              </a:rPr>
              <a:t>whom was the data leaked (unknown service with low trust level vs. service with high level of trust)</a:t>
            </a:r>
          </a:p>
          <a:p>
            <a:pPr marL="457920" marR="0" lvl="1" indent="0" defTabSz="914400" eaLnBrk="1" fontAlgn="auto" latinLnBrk="0" hangingPunct="1">
              <a:lnSpc>
                <a:spcPct val="120000"/>
              </a:lnSpc>
              <a:spcBef>
                <a:spcPts val="0"/>
              </a:spcBef>
              <a:spcAft>
                <a:spcPts val="0"/>
              </a:spcAft>
              <a:buClrTx/>
              <a:buSzTx/>
              <a:buFontTx/>
              <a:buNone/>
              <a:tabLst/>
              <a:defRPr/>
            </a:pPr>
            <a:endParaRPr kumimoji="0" lang="en-US" sz="2000" b="0" i="0" u="none" strike="noStrike" kern="0" cap="none" spc="-1" normalizeH="0" baseline="0" noProof="0" dirty="0">
              <a:ln>
                <a:noFill/>
              </a:ln>
              <a:solidFill>
                <a:srgbClr val="000000"/>
              </a:solidFill>
              <a:effectLst/>
              <a:uLnTx/>
              <a:uFill>
                <a:solidFill>
                  <a:srgbClr val="FFFFFF"/>
                </a:solidFill>
              </a:uFill>
            </a:endParaRP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Sensitivity (Classification) of leaked data (classified vs. unclassified)</a:t>
            </a:r>
          </a:p>
          <a:p>
            <a:pPr marL="800280" marR="0" lvl="1" indent="-342360" defTabSz="914400" eaLnBrk="1" fontAlgn="auto" latinLnBrk="0" hangingPunct="1">
              <a:lnSpc>
                <a:spcPct val="120000"/>
              </a:lnSpc>
              <a:spcBef>
                <a:spcPts val="0"/>
              </a:spcBef>
              <a:spcAft>
                <a:spcPts val="0"/>
              </a:spcAft>
              <a:buClrTx/>
              <a:buSzTx/>
              <a:buFont typeface="Arial"/>
              <a:buChar char="•"/>
              <a:tabLst/>
              <a:defRPr/>
            </a:pPr>
            <a:endParaRPr kumimoji="0" lang="en-US" sz="2000" b="0" i="0" u="none" strike="noStrike" kern="0" cap="none" spc="-1" normalizeH="0" baseline="0" noProof="0" dirty="0">
              <a:ln>
                <a:noFill/>
              </a:ln>
              <a:solidFill>
                <a:srgbClr val="000000"/>
              </a:solidFill>
              <a:effectLst/>
              <a:uLnTx/>
              <a:uFill>
                <a:solidFill>
                  <a:srgbClr val="FFFFFF"/>
                </a:solidFill>
              </a:uFill>
              <a:latin typeface="Arial"/>
            </a:endParaRP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rPr>
              <a:t>W</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hen was leaked data leaked received (recent or old data)</a:t>
            </a:r>
          </a:p>
          <a:p>
            <a:pPr marL="800280" marR="0" lvl="1" indent="-342360" defTabSz="914400" eaLnBrk="1" fontAlgn="auto" latinLnBrk="0" hangingPunct="1">
              <a:lnSpc>
                <a:spcPct val="120000"/>
              </a:lnSpc>
              <a:spcBef>
                <a:spcPts val="0"/>
              </a:spcBef>
              <a:spcAft>
                <a:spcPts val="0"/>
              </a:spcAft>
              <a:buClrTx/>
              <a:buSzTx/>
              <a:buFont typeface="Arial"/>
              <a:buChar char="•"/>
              <a:tabLst/>
              <a:defRPr/>
            </a:pPr>
            <a:endPar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endParaRPr>
          </a:p>
          <a:p>
            <a:pPr marL="800280" marR="0" lvl="1"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Can other sensitive data be derived from the leaked data (i.e. diagnosis can be derived from leaked medical prescriptions)</a:t>
            </a:r>
          </a:p>
          <a:p>
            <a:pPr marL="800280" marR="0" lvl="1" indent="-342360" defTabSz="914400" eaLnBrk="1" fontAlgn="auto" latinLnBrk="0" hangingPunct="1">
              <a:lnSpc>
                <a:spcPct val="120000"/>
              </a:lnSpc>
              <a:spcBef>
                <a:spcPts val="0"/>
              </a:spcBef>
              <a:spcAft>
                <a:spcPts val="0"/>
              </a:spcAft>
              <a:buClrTx/>
              <a:buSzTx/>
              <a:buFont typeface="Arial"/>
              <a:buChar char="•"/>
              <a:tabLst/>
              <a:defRPr/>
            </a:pPr>
            <a:endParaRPr kumimoji="0" lang="en-US" sz="2000" b="0" i="0" u="none" strike="noStrike" kern="0" cap="none" spc="-1" normalizeH="0" baseline="0" noProof="0" dirty="0">
              <a:ln>
                <a:noFill/>
              </a:ln>
              <a:solidFill>
                <a:srgbClr val="000000"/>
              </a:solidFill>
              <a:effectLst/>
              <a:uLnTx/>
              <a:uFill>
                <a:solidFill>
                  <a:srgbClr val="FFFFFF"/>
                </a:solidFill>
              </a:uFill>
              <a:latin typeface="Arial"/>
            </a:endParaRPr>
          </a:p>
          <a:p>
            <a:pPr marL="457920" marR="0" lvl="1" indent="0" defTabSz="914400" eaLnBrk="1" fontAlgn="auto" latinLnBrk="0" hangingPunct="1">
              <a:lnSpc>
                <a:spcPct val="120000"/>
              </a:lnSpc>
              <a:spcBef>
                <a:spcPts val="0"/>
              </a:spcBef>
              <a:spcAft>
                <a:spcPts val="0"/>
              </a:spcAft>
              <a:buClrTx/>
              <a:buSzTx/>
              <a:buFontTx/>
              <a:buNone/>
              <a:tabLst/>
              <a:defRPr/>
            </a:pPr>
            <a:endParaRPr kumimoji="0" lang="en-US" sz="2000" b="0" i="0" u="none" strike="noStrike" kern="0" cap="none" spc="0" normalizeH="0" baseline="0" noProof="0" dirty="0">
              <a:ln>
                <a:noFill/>
              </a:ln>
              <a:solidFill>
                <a:sysClr val="windowText" lastClr="000000"/>
              </a:solidFill>
              <a:effectLst/>
              <a:uLnTx/>
              <a:uFillTx/>
            </a:endParaRPr>
          </a:p>
          <a:p>
            <a:pPr marL="800280" marR="0" lvl="1" indent="-342360" defTabSz="914400" eaLnBrk="1" fontAlgn="auto" latinLnBrk="0" hangingPunct="1">
              <a:lnSpc>
                <a:spcPct val="120000"/>
              </a:lnSpc>
              <a:spcBef>
                <a:spcPts val="0"/>
              </a:spcBef>
              <a:spcAft>
                <a:spcPts val="0"/>
              </a:spcAft>
              <a:buClrTx/>
              <a:buSzTx/>
              <a:buFont typeface="Arial"/>
              <a:buChar char="•"/>
              <a:tabLst/>
              <a:defRPr/>
            </a:pPr>
            <a:endParaRPr kumimoji="0" sz="2000" b="0" i="0" u="none" strike="noStrike" kern="0" cap="none" spc="0" normalizeH="0" baseline="0" noProof="0" dirty="0">
              <a:ln>
                <a:noFill/>
              </a:ln>
              <a:solidFill>
                <a:sysClr val="windowText" lastClr="000000"/>
              </a:solidFill>
              <a:effectLst/>
              <a:uLnTx/>
              <a:uFillTx/>
            </a:endParaRPr>
          </a:p>
          <a:p>
            <a:pPr marL="648000" marR="0" lvl="2" indent="-216000" defTabSz="914400" eaLnBrk="1" fontAlgn="auto" latinLnBrk="0" hangingPunct="1">
              <a:lnSpc>
                <a:spcPct val="120000"/>
              </a:lnSpc>
              <a:spcBef>
                <a:spcPts val="0"/>
              </a:spcBef>
              <a:spcAft>
                <a:spcPts val="0"/>
              </a:spcAft>
              <a:buClr>
                <a:srgbClr val="FFFFFF"/>
              </a:buClr>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457560" marR="0" lvl="0" indent="0" defTabSz="914400" eaLnBrk="1" fontAlgn="auto" latinLnBrk="0" hangingPunct="1">
              <a:lnSpc>
                <a:spcPct val="12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354"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18</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5014651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CustomShape 1"/>
          <p:cNvSpPr/>
          <p:nvPr/>
        </p:nvSpPr>
        <p:spPr>
          <a:xfrm>
            <a:off x="228600" y="7632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Timing of Leaked Data</a:t>
            </a:r>
            <a:endParaRPr kumimoji="0" sz="1800" b="0" i="0" u="none" strike="noStrike" kern="0" cap="none" spc="0" normalizeH="0" baseline="0" noProof="0" dirty="0">
              <a:ln>
                <a:noFill/>
              </a:ln>
              <a:solidFill>
                <a:sysClr val="windowText" lastClr="000000"/>
              </a:solidFill>
              <a:effectLst/>
              <a:uLnTx/>
              <a:uFillTx/>
            </a:endParaRPr>
          </a:p>
        </p:txBody>
      </p:sp>
      <p:sp>
        <p:nvSpPr>
          <p:cNvPr id="352" name="CustomShape 2"/>
          <p:cNvSpPr/>
          <p:nvPr/>
        </p:nvSpPr>
        <p:spPr>
          <a:xfrm>
            <a:off x="5017766" y="1201551"/>
            <a:ext cx="4261701" cy="35397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marR="0" lvl="0" indent="-342360" defTabSz="914400" eaLnBrk="1" fontAlgn="auto" latinLnBrk="0" hangingPunct="1">
              <a:lnSpc>
                <a:spcPct val="12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Data-related event (e.g. final exam) </a:t>
            </a:r>
            <a:r>
              <a:rPr lang="en-US" sz="2000" kern="0" spc="-1" dirty="0">
                <a:solidFill>
                  <a:srgbClr val="000000"/>
                </a:solidFill>
                <a:uFill>
                  <a:solidFill>
                    <a:srgbClr val="FFFFFF"/>
                  </a:solidFill>
                </a:uFill>
                <a:latin typeface="Arial"/>
                <a:ea typeface="DejaVu Sans"/>
              </a:rPr>
              <a:t>occurs at t</a:t>
            </a:r>
            <a:r>
              <a:rPr lang="en-US" sz="1600" kern="0" spc="-1" dirty="0">
                <a:solidFill>
                  <a:srgbClr val="000000"/>
                </a:solidFill>
                <a:uFill>
                  <a:solidFill>
                    <a:srgbClr val="FFFFFF"/>
                  </a:solidFill>
                </a:uFill>
                <a:latin typeface="Arial"/>
                <a:ea typeface="DejaVu Sans"/>
              </a:rPr>
              <a:t>o</a:t>
            </a:r>
          </a:p>
          <a:p>
            <a:pPr marL="343080" marR="0" lvl="0" indent="-342360" defTabSz="914400" eaLnBrk="1" fontAlgn="auto" latinLnBrk="0" hangingPunct="1">
              <a:lnSpc>
                <a:spcPct val="120000"/>
              </a:lnSpc>
              <a:spcBef>
                <a:spcPts val="0"/>
              </a:spcBef>
              <a:spcAft>
                <a:spcPts val="0"/>
              </a:spcAft>
              <a:buClrTx/>
              <a:buSzTx/>
              <a:buFont typeface="Arial"/>
              <a:buChar char="•"/>
              <a:tabLst/>
              <a:defRPr/>
            </a:pPr>
            <a:endParaRPr lang="en-US" sz="800" kern="0" spc="-1" dirty="0">
              <a:solidFill>
                <a:srgbClr val="000000"/>
              </a:solidFill>
              <a:uFill>
                <a:solidFill>
                  <a:srgbClr val="FFFFFF"/>
                </a:solidFill>
              </a:uFill>
              <a:latin typeface="Arial"/>
              <a:ea typeface="DejaVu Sans"/>
            </a:endParaRPr>
          </a:p>
          <a:p>
            <a:pPr marL="343080" lvl="0" indent="-342360">
              <a:lnSpc>
                <a:spcPct val="120000"/>
              </a:lnSpc>
              <a:buFont typeface="Arial"/>
              <a:buChar char="•"/>
              <a:defRPr/>
            </a:pPr>
            <a:r>
              <a:rPr lang="en-US" sz="2000" kern="0" spc="-1" dirty="0">
                <a:solidFill>
                  <a:srgbClr val="000000"/>
                </a:solidFill>
                <a:uFill>
                  <a:solidFill>
                    <a:srgbClr val="FFFFFF"/>
                  </a:solidFill>
                </a:uFill>
                <a:latin typeface="Arial"/>
                <a:ea typeface="DejaVu Sans"/>
              </a:rPr>
              <a:t>Threat from data being leaked before </a:t>
            </a:r>
            <a:r>
              <a:rPr lang="en-US" sz="2000" kern="0" spc="-1" dirty="0">
                <a:solidFill>
                  <a:srgbClr val="000000"/>
                </a:solidFill>
                <a:uFill>
                  <a:solidFill>
                    <a:srgbClr val="FFFFFF"/>
                  </a:solidFill>
                </a:uFill>
              </a:rPr>
              <a:t>t</a:t>
            </a:r>
            <a:r>
              <a:rPr lang="en-US" sz="1600" kern="0" spc="-1" dirty="0">
                <a:solidFill>
                  <a:srgbClr val="000000"/>
                </a:solidFill>
                <a:uFill>
                  <a:solidFill>
                    <a:srgbClr val="FFFFFF"/>
                  </a:solidFill>
                </a:uFill>
              </a:rPr>
              <a:t>o</a:t>
            </a:r>
            <a:r>
              <a:rPr lang="en-US" sz="2000" kern="0" spc="-1" dirty="0">
                <a:solidFill>
                  <a:srgbClr val="000000"/>
                </a:solidFill>
                <a:uFill>
                  <a:solidFill>
                    <a:srgbClr val="FFFFFF"/>
                  </a:solidFill>
                </a:uFill>
              </a:rPr>
              <a:t> </a:t>
            </a:r>
            <a:r>
              <a:rPr lang="en-US" sz="2000" kern="0" spc="-1" dirty="0">
                <a:solidFill>
                  <a:srgbClr val="000000"/>
                </a:solidFill>
                <a:uFill>
                  <a:solidFill>
                    <a:srgbClr val="FFFFFF"/>
                  </a:solidFill>
                </a:uFill>
                <a:latin typeface="Arial"/>
                <a:ea typeface="DejaVu Sans"/>
              </a:rPr>
              <a:t>is high</a:t>
            </a:r>
          </a:p>
          <a:p>
            <a:pPr marL="343080" lvl="0" indent="-342360">
              <a:lnSpc>
                <a:spcPct val="120000"/>
              </a:lnSpc>
              <a:buFont typeface="Arial"/>
              <a:buChar char="•"/>
              <a:defRPr/>
            </a:pPr>
            <a:endParaRPr lang="en-US" sz="800" kern="0" spc="-1" dirty="0">
              <a:solidFill>
                <a:srgbClr val="000000"/>
              </a:solidFill>
              <a:uFill>
                <a:solidFill>
                  <a:srgbClr val="FFFFFF"/>
                </a:solidFill>
              </a:uFill>
              <a:latin typeface="Arial"/>
              <a:ea typeface="DejaVu Sans"/>
            </a:endParaRPr>
          </a:p>
          <a:p>
            <a:pPr marL="343080" lvl="0" indent="-342360">
              <a:lnSpc>
                <a:spcPct val="120000"/>
              </a:lnSpc>
              <a:buFont typeface="Arial"/>
              <a:buChar char="•"/>
              <a:defRPr/>
            </a:pPr>
            <a:r>
              <a:rPr lang="en-US" sz="2000" kern="0" spc="-1" dirty="0">
                <a:solidFill>
                  <a:srgbClr val="000000"/>
                </a:solidFill>
                <a:uFill>
                  <a:solidFill>
                    <a:srgbClr val="FFFFFF"/>
                  </a:solidFill>
                </a:uFill>
                <a:latin typeface="Arial"/>
                <a:ea typeface="DejaVu Sans"/>
              </a:rPr>
              <a:t>Threat from data being leaked after </a:t>
            </a:r>
            <a:r>
              <a:rPr lang="en-US" sz="2000" kern="0" spc="-1" dirty="0">
                <a:solidFill>
                  <a:srgbClr val="000000"/>
                </a:solidFill>
                <a:uFill>
                  <a:solidFill>
                    <a:srgbClr val="FFFFFF"/>
                  </a:solidFill>
                </a:uFill>
              </a:rPr>
              <a:t>t</a:t>
            </a:r>
            <a:r>
              <a:rPr lang="en-US" sz="1600" kern="0" spc="-1" dirty="0">
                <a:solidFill>
                  <a:srgbClr val="000000"/>
                </a:solidFill>
                <a:uFill>
                  <a:solidFill>
                    <a:srgbClr val="FFFFFF"/>
                  </a:solidFill>
                </a:uFill>
              </a:rPr>
              <a:t>o:</a:t>
            </a:r>
            <a:endParaRPr lang="en-US" sz="1600" kern="0" spc="-1" dirty="0">
              <a:solidFill>
                <a:srgbClr val="000000"/>
              </a:solidFill>
              <a:uFill>
                <a:solidFill>
                  <a:srgbClr val="FFFFFF"/>
                </a:solidFill>
              </a:uFill>
              <a:latin typeface="Arial"/>
              <a:ea typeface="DejaVu Sans"/>
            </a:endParaRPr>
          </a:p>
          <a:p>
            <a:pPr marL="915120" lvl="1" indent="-457200">
              <a:lnSpc>
                <a:spcPct val="120000"/>
              </a:lnSpc>
              <a:buAutoNum type="arabicParenR"/>
              <a:defRPr/>
            </a:pPr>
            <a:r>
              <a:rPr kumimoji="0" lang="en-US" sz="2000" b="0" i="0" u="none" strike="noStrike" kern="0" cap="none" spc="-1" normalizeH="0" baseline="0" noProof="0" dirty="0">
                <a:ln>
                  <a:noFill/>
                </a:ln>
                <a:solidFill>
                  <a:srgbClr val="002060"/>
                </a:solidFill>
                <a:effectLst/>
                <a:uLnTx/>
                <a:uFill>
                  <a:solidFill>
                    <a:srgbClr val="FFFFFF"/>
                  </a:solidFill>
                </a:uFill>
                <a:latin typeface="Arial"/>
                <a:ea typeface="DejaVu Sans"/>
              </a:rPr>
              <a:t>No threat at all</a:t>
            </a:r>
          </a:p>
          <a:p>
            <a:pPr marL="915120" lvl="1" indent="-457200">
              <a:lnSpc>
                <a:spcPct val="120000"/>
              </a:lnSpc>
              <a:buAutoNum type="arabicParenR"/>
              <a:defRPr/>
            </a:pPr>
            <a:r>
              <a:rPr lang="en-US" sz="2000" kern="0" spc="-1" dirty="0">
                <a:solidFill>
                  <a:schemeClr val="accent3">
                    <a:lumMod val="50000"/>
                  </a:schemeClr>
                </a:solidFill>
                <a:uFill>
                  <a:solidFill>
                    <a:srgbClr val="FFFFFF"/>
                  </a:solidFill>
                </a:uFill>
                <a:latin typeface="Arial"/>
                <a:ea typeface="DejaVu Sans"/>
              </a:rPr>
              <a:t>Linearly decreases with time</a:t>
            </a:r>
          </a:p>
          <a:p>
            <a:pPr marL="915120" lvl="1" indent="-457200">
              <a:lnSpc>
                <a:spcPct val="120000"/>
              </a:lnSpc>
              <a:buAutoNum type="arabicParenR"/>
              <a:defRPr/>
            </a:pPr>
            <a:r>
              <a:rPr lang="en-US" sz="2000" kern="0" spc="-1" dirty="0">
                <a:solidFill>
                  <a:srgbClr val="C00000"/>
                </a:solidFill>
                <a:uFill>
                  <a:solidFill>
                    <a:srgbClr val="FFFFFF"/>
                  </a:solidFill>
                </a:uFill>
                <a:latin typeface="Arial"/>
                <a:ea typeface="DejaVu Sans"/>
              </a:rPr>
              <a:t>Remains constant (for highly-sensitive data)</a:t>
            </a:r>
            <a:endParaRPr kumimoji="0" lang="en-US" sz="2000" b="0" i="0" u="none" strike="noStrike" kern="0" cap="none" spc="-1" normalizeH="0" baseline="0" noProof="0" dirty="0">
              <a:ln>
                <a:noFill/>
              </a:ln>
              <a:solidFill>
                <a:srgbClr val="C00000"/>
              </a:solidFill>
              <a:effectLst/>
              <a:uLnTx/>
              <a:uFill>
                <a:solidFill>
                  <a:srgbClr val="FFFFFF"/>
                </a:solidFill>
              </a:uFill>
              <a:latin typeface="Arial"/>
            </a:endParaRPr>
          </a:p>
          <a:p>
            <a:pPr marL="457920" marR="0" lvl="1" indent="0" defTabSz="914400" eaLnBrk="1" fontAlgn="auto" latinLnBrk="0" hangingPunct="1">
              <a:lnSpc>
                <a:spcPct val="120000"/>
              </a:lnSpc>
              <a:spcBef>
                <a:spcPts val="0"/>
              </a:spcBef>
              <a:spcAft>
                <a:spcPts val="0"/>
              </a:spcAft>
              <a:buClrTx/>
              <a:buSzTx/>
              <a:buFontTx/>
              <a:buNone/>
              <a:tabLst/>
              <a:defRPr/>
            </a:pPr>
            <a:endParaRPr kumimoji="0" lang="en-US" sz="2000" b="0" i="0" u="none" strike="noStrike" kern="0" cap="none" spc="0" normalizeH="0" baseline="0" noProof="0" dirty="0">
              <a:ln>
                <a:noFill/>
              </a:ln>
              <a:solidFill>
                <a:sysClr val="windowText" lastClr="000000"/>
              </a:solidFill>
              <a:effectLst/>
              <a:uLnTx/>
              <a:uFillTx/>
            </a:endParaRPr>
          </a:p>
          <a:p>
            <a:pPr marL="800280" marR="0" lvl="1" indent="-342360" defTabSz="914400" eaLnBrk="1" fontAlgn="auto" latinLnBrk="0" hangingPunct="1">
              <a:lnSpc>
                <a:spcPct val="120000"/>
              </a:lnSpc>
              <a:spcBef>
                <a:spcPts val="0"/>
              </a:spcBef>
              <a:spcAft>
                <a:spcPts val="0"/>
              </a:spcAft>
              <a:buClrTx/>
              <a:buSzTx/>
              <a:buFont typeface="Arial"/>
              <a:buChar char="•"/>
              <a:tabLst/>
              <a:defRPr/>
            </a:pPr>
            <a:endParaRPr kumimoji="0" sz="2000" b="0" i="0" u="none" strike="noStrike" kern="0" cap="none" spc="0" normalizeH="0" baseline="0" noProof="0" dirty="0">
              <a:ln>
                <a:noFill/>
              </a:ln>
              <a:solidFill>
                <a:sysClr val="windowText" lastClr="000000"/>
              </a:solidFill>
              <a:effectLst/>
              <a:uLnTx/>
              <a:uFillTx/>
            </a:endParaRPr>
          </a:p>
          <a:p>
            <a:pPr marL="648000" marR="0" lvl="2" indent="-216000" defTabSz="914400" eaLnBrk="1" fontAlgn="auto" latinLnBrk="0" hangingPunct="1">
              <a:lnSpc>
                <a:spcPct val="120000"/>
              </a:lnSpc>
              <a:spcBef>
                <a:spcPts val="0"/>
              </a:spcBef>
              <a:spcAft>
                <a:spcPts val="0"/>
              </a:spcAft>
              <a:buClr>
                <a:srgbClr val="FFFFFF"/>
              </a:buClr>
              <a:buSzPct val="45000"/>
              <a:buFont typeface="Wingdings" charset="2"/>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457560" marR="0" lvl="0" indent="0" defTabSz="914400" eaLnBrk="1" fontAlgn="auto" latinLnBrk="0" hangingPunct="1">
              <a:lnSpc>
                <a:spcPct val="12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354"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19</a:t>
            </a:r>
            <a:endParaRPr kumimoji="0" sz="1800" b="0" i="0" u="none" strike="noStrike" kern="0" cap="none" spc="0" normalizeH="0" baseline="0" noProof="0" dirty="0">
              <a:ln>
                <a:noFill/>
              </a:ln>
              <a:solidFill>
                <a:sysClr val="windowText" lastClr="000000"/>
              </a:solidFill>
              <a:effectLst/>
              <a:uLnTx/>
              <a:uFillTx/>
            </a:endParaRPr>
          </a:p>
        </p:txBody>
      </p:sp>
      <p:pic>
        <p:nvPicPr>
          <p:cNvPr id="2" name="Рисунок 1"/>
          <p:cNvPicPr>
            <a:picLocks noChangeAspect="1"/>
          </p:cNvPicPr>
          <p:nvPr/>
        </p:nvPicPr>
        <p:blipFill rotWithShape="1">
          <a:blip r:embed="rId2"/>
          <a:srcRect l="24184" t="19057" r="26591" b="8323"/>
          <a:stretch/>
        </p:blipFill>
        <p:spPr>
          <a:xfrm>
            <a:off x="38160" y="1096580"/>
            <a:ext cx="4753759" cy="4401109"/>
          </a:xfrm>
          <a:prstGeom prst="rect">
            <a:avLst/>
          </a:prstGeom>
        </p:spPr>
      </p:pic>
      <p:sp>
        <p:nvSpPr>
          <p:cNvPr id="6" name="CustomShape 5"/>
          <p:cNvSpPr/>
          <p:nvPr/>
        </p:nvSpPr>
        <p:spPr>
          <a:xfrm>
            <a:off x="38159" y="5608294"/>
            <a:ext cx="4753759" cy="46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*Figure created by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Ganapathy</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Mani, Purdue Univ.</a:t>
            </a:r>
            <a:endParaRPr kumimoji="0" sz="1800" b="0" i="0" u="none" strike="noStrike" kern="0" cap="none" spc="0" normalizeH="0" baseline="0" noProof="0" dirty="0">
              <a:ln>
                <a:noFill/>
              </a:ln>
              <a:solidFill>
                <a:sysClr val="windowText" lastClr="000000"/>
              </a:solidFill>
              <a:effectLst/>
              <a:uLnTx/>
              <a:uFillTx/>
            </a:endParaRPr>
          </a:p>
        </p:txBody>
      </p:sp>
      <p:sp>
        <p:nvSpPr>
          <p:cNvPr id="7" name="CustomShape 5"/>
          <p:cNvSpPr/>
          <p:nvPr/>
        </p:nvSpPr>
        <p:spPr>
          <a:xfrm>
            <a:off x="2245031" y="3738720"/>
            <a:ext cx="340016" cy="291413"/>
          </a:xfrm>
          <a:prstGeom prst="rect">
            <a:avLst/>
          </a:prstGeom>
          <a:noFill/>
          <a:ln>
            <a:solidFill>
              <a:srgbClr val="002060"/>
            </a:solid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2060"/>
                </a:solidFill>
                <a:effectLst/>
                <a:uLnTx/>
                <a:uFill>
                  <a:solidFill>
                    <a:srgbClr val="FFFFFF"/>
                  </a:solidFill>
                </a:uFill>
                <a:latin typeface="Tahoma"/>
                <a:ea typeface="DejaVu Sans"/>
              </a:rPr>
              <a:t>1</a:t>
            </a:r>
            <a:endParaRPr kumimoji="0" sz="1800" b="0" i="0" u="none" strike="noStrike" kern="0" cap="none" spc="0" normalizeH="0" baseline="0" noProof="0" dirty="0">
              <a:ln>
                <a:noFill/>
              </a:ln>
              <a:solidFill>
                <a:srgbClr val="002060"/>
              </a:solidFill>
              <a:effectLst/>
              <a:uLnTx/>
              <a:uFillTx/>
            </a:endParaRPr>
          </a:p>
        </p:txBody>
      </p:sp>
      <p:sp>
        <p:nvSpPr>
          <p:cNvPr id="8" name="CustomShape 5"/>
          <p:cNvSpPr/>
          <p:nvPr/>
        </p:nvSpPr>
        <p:spPr>
          <a:xfrm>
            <a:off x="3518475" y="3738719"/>
            <a:ext cx="340016" cy="291413"/>
          </a:xfrm>
          <a:prstGeom prst="rect">
            <a:avLst/>
          </a:prstGeom>
          <a:noFill/>
          <a:ln>
            <a:solidFill>
              <a:schemeClr val="accent3">
                <a:lumMod val="50000"/>
              </a:schemeClr>
            </a:solid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chemeClr val="accent3">
                    <a:lumMod val="50000"/>
                  </a:schemeClr>
                </a:solidFill>
                <a:effectLst/>
                <a:uLnTx/>
                <a:uFill>
                  <a:solidFill>
                    <a:srgbClr val="FFFFFF"/>
                  </a:solidFill>
                </a:uFill>
                <a:latin typeface="Tahoma"/>
                <a:ea typeface="DejaVu Sans"/>
              </a:rPr>
              <a:t>2</a:t>
            </a:r>
            <a:endParaRPr kumimoji="0" sz="1800" b="0" i="0" u="none" strike="noStrike" kern="0" cap="none" spc="0" normalizeH="0" baseline="0" noProof="0" dirty="0">
              <a:ln>
                <a:noFill/>
              </a:ln>
              <a:solidFill>
                <a:schemeClr val="accent3">
                  <a:lumMod val="50000"/>
                </a:schemeClr>
              </a:solidFill>
              <a:effectLst/>
              <a:uLnTx/>
              <a:uFillTx/>
            </a:endParaRPr>
          </a:p>
        </p:txBody>
      </p:sp>
      <p:sp>
        <p:nvSpPr>
          <p:cNvPr id="9" name="CustomShape 5"/>
          <p:cNvSpPr/>
          <p:nvPr/>
        </p:nvSpPr>
        <p:spPr>
          <a:xfrm>
            <a:off x="3858491" y="1892987"/>
            <a:ext cx="340016" cy="291413"/>
          </a:xfrm>
          <a:prstGeom prst="rect">
            <a:avLst/>
          </a:prstGeom>
          <a:noFill/>
          <a:ln>
            <a:solidFill>
              <a:srgbClr val="C00000"/>
            </a:solid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C00000"/>
                </a:solidFill>
                <a:effectLst/>
                <a:uLnTx/>
                <a:uFill>
                  <a:solidFill>
                    <a:srgbClr val="FFFFFF"/>
                  </a:solidFill>
                </a:uFill>
                <a:latin typeface="Tahoma"/>
                <a:ea typeface="DejaVu Sans"/>
              </a:rPr>
              <a:t>3</a:t>
            </a:r>
            <a:endParaRPr kumimoji="0" sz="1800" b="0" i="0" u="none" strike="noStrike" kern="0" cap="none" spc="0" normalizeH="0" baseline="0" noProof="0" dirty="0">
              <a:ln>
                <a:noFill/>
              </a:ln>
              <a:solidFill>
                <a:srgbClr val="C00000"/>
              </a:solidFill>
              <a:effectLst/>
              <a:uLnTx/>
              <a:uFillTx/>
            </a:endParaRPr>
          </a:p>
        </p:txBody>
      </p:sp>
    </p:spTree>
    <p:extLst>
      <p:ext uri="{BB962C8B-B14F-4D97-AF65-F5344CB8AC3E}">
        <p14:creationId xmlns:p14="http://schemas.microsoft.com/office/powerpoint/2010/main" val="352475202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228600" y="1054182"/>
            <a:ext cx="8767440" cy="533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1" normalizeH="0" baseline="0" noProof="0" dirty="0">
                <a:ln>
                  <a:noFill/>
                </a:ln>
                <a:solidFill>
                  <a:srgbClr val="000000"/>
                </a:solidFill>
                <a:effectLst/>
                <a:uLnTx/>
                <a:uFill>
                  <a:solidFill>
                    <a:srgbClr val="FFFFFF"/>
                  </a:solidFill>
                </a:uFill>
                <a:latin typeface="Arial"/>
                <a:ea typeface="DejaVu Sans"/>
              </a:rPr>
              <a:t>Focus: Secure Data Dissemination / Provenance</a:t>
            </a:r>
            <a:endParaRPr kumimoji="0" sz="1800" b="0" i="0" u="none" strike="noStrike" kern="0" cap="none" spc="0" normalizeH="0" baseline="0" noProof="0" dirty="0">
              <a:ln>
                <a:noFill/>
              </a:ln>
              <a:solidFill>
                <a:sysClr val="windowText" lastClr="000000"/>
              </a:solidFill>
              <a:effectLst/>
              <a:uLnTx/>
              <a:uFillTx/>
            </a:endParaRP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Authorized service can only access data items for which it is authorized</a:t>
            </a:r>
          </a:p>
          <a:p>
            <a:pPr marL="914400" marR="0" lvl="1" indent="-456480" defTabSz="914400" eaLnBrk="1" fontAlgn="auto" latinLnBrk="0" hangingPunct="1">
              <a:lnSpc>
                <a:spcPct val="150000"/>
              </a:lnSpc>
              <a:spcBef>
                <a:spcPts val="0"/>
              </a:spcBef>
              <a:spcAft>
                <a:spcPts val="0"/>
              </a:spcAft>
              <a:buClrTx/>
              <a:buSzTx/>
              <a:buFont typeface="Aria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rPr>
              <a:t>Encrypted Search over Active Bundles </a:t>
            </a:r>
            <a:endParaRPr kumimoji="0" sz="2000" b="0" i="0" u="none" strike="noStrike" kern="0" cap="none" spc="0" normalizeH="0" baseline="0" noProof="0" dirty="0">
              <a:ln>
                <a:noFill/>
              </a:ln>
              <a:solidFill>
                <a:sysClr val="windowText" lastClr="000000"/>
              </a:solidFill>
              <a:effectLst/>
              <a:uLnTx/>
              <a:uFillTx/>
            </a:endParaRP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Detect data leakage to unauthorized services and report them to data owner</a:t>
            </a:r>
            <a:endParaRPr kumimoji="0" sz="1800" b="0" i="0" u="none" strike="noStrike" kern="0" cap="none" spc="0" normalizeH="0" baseline="0" noProof="0" dirty="0">
              <a:ln>
                <a:noFill/>
              </a:ln>
              <a:solidFill>
                <a:sysClr val="windowText" lastClr="000000"/>
              </a:solidFill>
              <a:effectLst/>
              <a:uLnTx/>
              <a:uFillTx/>
            </a:endParaRP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Track provenance to support data lineage, reproducibility</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rPr>
              <a:t>Measure data leakage (what got leaked, when, to where, how sensitive was the data)</a:t>
            </a:r>
            <a:endPar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endParaRP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Experiments and Prototype</a:t>
            </a:r>
          </a:p>
          <a:p>
            <a:pPr marL="457200" marR="0" lvl="0" indent="-456480" defTabSz="914400" eaLnBrk="1" fontAlgn="auto" latinLnBrk="0" hangingPunct="1">
              <a:lnSpc>
                <a:spcPct val="150000"/>
              </a:lnSpc>
              <a:spcBef>
                <a:spcPts val="0"/>
              </a:spcBef>
              <a:spcAft>
                <a:spcPts val="0"/>
              </a:spcAft>
              <a:buClrTx/>
              <a:buSzTx/>
              <a:buFont typeface="Arial"/>
              <a:buChar char="•"/>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72"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a:ln>
                  <a:noFill/>
                </a:ln>
                <a:solidFill>
                  <a:srgbClr val="000000"/>
                </a:solidFill>
                <a:effectLst/>
                <a:uLnTx/>
                <a:uFill>
                  <a:solidFill>
                    <a:srgbClr val="FFFFFF"/>
                  </a:solidFill>
                </a:uFill>
                <a:latin typeface="Arial"/>
                <a:ea typeface="DejaVu Sans"/>
              </a:rPr>
              <a:t>Problem Statement</a:t>
            </a:r>
            <a:endParaRPr kumimoji="0" sz="1800" b="0" i="0" u="none" strike="noStrike" kern="0" cap="none" spc="0" normalizeH="0" baseline="0" noProof="0">
              <a:ln>
                <a:noFill/>
              </a:ln>
              <a:solidFill>
                <a:sysClr val="windowText" lastClr="000000"/>
              </a:solidFill>
              <a:effectLst/>
              <a:uLnTx/>
              <a:uFillTx/>
            </a:endParaRPr>
          </a:p>
        </p:txBody>
      </p:sp>
      <p:sp>
        <p:nvSpPr>
          <p:cNvPr id="173"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2</a:t>
            </a:r>
            <a:endParaRPr kumimoji="0"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3879907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CustomShape 1"/>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300" kern="0" spc="-1" noProof="0" dirty="0">
                <a:solidFill>
                  <a:srgbClr val="000000"/>
                </a:solidFill>
                <a:uFill>
                  <a:solidFill>
                    <a:srgbClr val="FFFFFF"/>
                  </a:solidFill>
                </a:uFill>
                <a:latin typeface="Arial"/>
              </a:rPr>
              <a:t>20</a:t>
            </a:r>
            <a:endParaRPr kumimoji="0" sz="1800" b="0" i="0" u="none" strike="noStrike" kern="0" cap="none" spc="0" normalizeH="0" baseline="0" noProof="0" dirty="0">
              <a:ln>
                <a:noFill/>
              </a:ln>
              <a:solidFill>
                <a:sysClr val="windowText" lastClr="000000"/>
              </a:solidFill>
              <a:effectLst/>
              <a:uLnTx/>
              <a:uFillTx/>
            </a:endParaRPr>
          </a:p>
        </p:txBody>
      </p:sp>
      <p:sp>
        <p:nvSpPr>
          <p:cNvPr id="393" name="CustomShape 3"/>
          <p:cNvSpPr/>
          <p:nvPr/>
        </p:nvSpPr>
        <p:spPr>
          <a:xfrm>
            <a:off x="304920" y="1064514"/>
            <a:ext cx="8636400" cy="2245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Collection agent gathers intelligence feeds (ABs) </a:t>
            </a:r>
            <a:endParaRPr kumimoji="0" sz="1800" b="0" i="0" u="none" strike="noStrike" kern="0" cap="none" spc="0" normalizeH="0" baseline="0" noProof="0" dirty="0">
              <a:ln>
                <a:noFill/>
              </a:ln>
              <a:solidFill>
                <a:sysClr val="windowText" lastClr="000000"/>
              </a:solidFill>
              <a:effectLst/>
              <a:uLnTx/>
              <a:uFillTx/>
            </a:endParaRPr>
          </a:p>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CryptDB</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is a proxy to a database server</a:t>
            </a:r>
          </a:p>
          <a:p>
            <a:pPr marL="687240" lvl="1" indent="-229320">
              <a:buFont typeface="Symbol"/>
              <a:buChar char=""/>
            </a:pPr>
            <a:r>
              <a:rPr lang="en-US" sz="2400" kern="0" spc="-1" dirty="0">
                <a:solidFill>
                  <a:srgbClr val="000000"/>
                </a:solidFill>
                <a:uFill>
                  <a:solidFill>
                    <a:srgbClr val="FFFFFF"/>
                  </a:solidFill>
                </a:uFill>
                <a:latin typeface="Arial"/>
                <a:ea typeface="DejaVu Sans"/>
              </a:rPr>
              <a:t>S</a:t>
            </a:r>
            <a:r>
              <a:rPr lang="en-US" sz="2400" kern="0" spc="-1" dirty="0">
                <a:solidFill>
                  <a:srgbClr val="000000"/>
                </a:solidFill>
                <a:uFill>
                  <a:solidFill>
                    <a:srgbClr val="FFFFFF"/>
                  </a:solidFill>
                </a:uFill>
              </a:rPr>
              <a:t>tores encrypted data (keywords, abstract of AB) and provides SQL query capability over encrypted data</a:t>
            </a:r>
          </a:p>
          <a:p>
            <a:pPr marL="687240" lvl="1" indent="-229320">
              <a:buFont typeface="Symbol"/>
              <a:buChar char=""/>
            </a:pPr>
            <a:r>
              <a:rPr lang="en-US" sz="2400" kern="0" spc="-1" dirty="0">
                <a:solidFill>
                  <a:srgbClr val="000000"/>
                </a:solidFill>
                <a:uFill>
                  <a:solidFill>
                    <a:srgbClr val="FFFFFF"/>
                  </a:solidFill>
                </a:uFill>
              </a:rPr>
              <a:t>Never releases decryption key to a database</a:t>
            </a:r>
            <a:endParaRPr lang="en-US" kern="0" dirty="0">
              <a:solidFill>
                <a:sysClr val="windowText" lastClr="000000"/>
              </a:solidFill>
            </a:endParaRPr>
          </a:p>
          <a:p>
            <a:pPr marL="687240" lvl="1" indent="-229320">
              <a:buFont typeface="Symbol"/>
              <a:buChar char=""/>
            </a:pPr>
            <a:r>
              <a:rPr lang="en-US" sz="2400" kern="0" spc="-1" dirty="0">
                <a:solidFill>
                  <a:srgbClr val="000000"/>
                </a:solidFill>
                <a:uFill>
                  <a:solidFill>
                    <a:srgbClr val="FFFFFF"/>
                  </a:solidFill>
                </a:uFill>
              </a:rPr>
              <a:t>When compromised, only </a:t>
            </a:r>
            <a:r>
              <a:rPr lang="en-US" sz="2400" kern="0" spc="-1" dirty="0" err="1">
                <a:solidFill>
                  <a:srgbClr val="000000"/>
                </a:solidFill>
                <a:uFill>
                  <a:solidFill>
                    <a:srgbClr val="FFFFFF"/>
                  </a:solidFill>
                </a:uFill>
              </a:rPr>
              <a:t>ciphertext</a:t>
            </a:r>
            <a:r>
              <a:rPr lang="en-US" sz="2400" kern="0" spc="-1" dirty="0">
                <a:solidFill>
                  <a:srgbClr val="000000"/>
                </a:solidFill>
                <a:uFill>
                  <a:solidFill>
                    <a:srgbClr val="FFFFFF"/>
                  </a:solidFill>
                </a:uFill>
              </a:rPr>
              <a:t> is revealed and data leakage is limited to data for currently logged in users</a:t>
            </a:r>
            <a:endParaRPr lang="en-US" sz="2400" kern="0" spc="-1" dirty="0">
              <a:solidFill>
                <a:srgbClr val="000000"/>
              </a:solidFill>
              <a:uFill>
                <a:solidFill>
                  <a:srgbClr val="FFFFFF"/>
                </a:solidFill>
              </a:uFill>
              <a:latin typeface="Arial"/>
              <a:ea typeface="DejaVu Sans"/>
            </a:endParaRPr>
          </a:p>
          <a:p>
            <a:pPr marL="230040" marR="0" lvl="1"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Subscription API to provide methods for authorized access to data</a:t>
            </a:r>
            <a:endParaRPr kumimoji="0" sz="1800" b="0" i="0" u="none" strike="noStrike" kern="0" cap="none" spc="0" normalizeH="0" baseline="0" noProof="0" dirty="0">
              <a:ln>
                <a:noFill/>
              </a:ln>
              <a:solidFill>
                <a:sysClr val="windowText" lastClr="000000"/>
              </a:solidFill>
              <a:effectLst/>
              <a:uLnTx/>
              <a:uFillTx/>
            </a:endParaRPr>
          </a:p>
        </p:txBody>
      </p:sp>
      <p:sp>
        <p:nvSpPr>
          <p:cNvPr id="394" name="CustomShape 4"/>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Encrypted </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Database of ABs</a:t>
            </a:r>
            <a:endParaRPr kumimoji="0" sz="1800" b="0" i="0" u="none" strike="noStrike" kern="0" cap="none" spc="0" normalizeH="0" baseline="0" noProof="0" dirty="0">
              <a:ln>
                <a:noFill/>
              </a:ln>
              <a:solidFill>
                <a:sysClr val="windowText" lastClr="000000"/>
              </a:solidFill>
              <a:effectLst/>
              <a:uLnTx/>
              <a:uFillTx/>
            </a:endParaRPr>
          </a:p>
        </p:txBody>
      </p:sp>
      <p:sp>
        <p:nvSpPr>
          <p:cNvPr id="395" name="CustomShape 5"/>
          <p:cNvSpPr/>
          <p:nvPr/>
        </p:nvSpPr>
        <p:spPr>
          <a:xfrm>
            <a:off x="310680" y="4441735"/>
            <a:ext cx="8636400" cy="22453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TF-IDF and Latent Semantic Indexing (LSI) retrieval models can be used for search engine</a:t>
            </a:r>
            <a:endParaRPr kumimoji="0" sz="1800" b="0" i="0" u="none" strike="noStrike" kern="0" cap="none" spc="0" normalizeH="0" baseline="0" noProof="0" dirty="0">
              <a:ln>
                <a:noFill/>
              </a:ln>
              <a:solidFill>
                <a:sysClr val="windowText" lastClr="000000"/>
              </a:solidFill>
              <a:effectLst/>
              <a:uLnTx/>
              <a:uFillTx/>
            </a:endParaRPr>
          </a:p>
          <a:p>
            <a:pPr marL="230040" marR="0" lvl="0" indent="-229320" defTabSz="914400" eaLnBrk="1" fontAlgn="auto" latinLnBrk="0" hangingPunct="1">
              <a:lnSpc>
                <a:spcPct val="100000"/>
              </a:lnSpc>
              <a:spcBef>
                <a:spcPts val="0"/>
              </a:spcBef>
              <a:spcAft>
                <a:spcPts val="0"/>
              </a:spcAft>
              <a:buClrTx/>
              <a:buSzTx/>
              <a:buFont typeface="Symbol"/>
              <a:buChar char=""/>
              <a:tabLst/>
              <a:defRPr/>
            </a:pPr>
            <a:endParaRPr kumimoji="0" sz="800" b="0" i="0" u="none" strike="noStrike" kern="0" cap="none" spc="0" normalizeH="0" baseline="0" noProof="0" dirty="0">
              <a:ln>
                <a:noFill/>
              </a:ln>
              <a:solidFill>
                <a:sysClr val="windowText" lastClr="000000"/>
              </a:solidFill>
              <a:effectLst/>
              <a:uLnTx/>
              <a:uFillTx/>
            </a:endParaRPr>
          </a:p>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Search query example: </a:t>
            </a:r>
            <a:endParaRPr kumimoji="0" sz="1800" b="0" i="0" u="none" strike="noStrike" kern="0" cap="none" spc="0" normalizeH="0" baseline="0" noProof="0" dirty="0">
              <a:ln>
                <a:noFill/>
              </a:ln>
              <a:solidFill>
                <a:sysClr val="windowText" lastClr="000000"/>
              </a:solidFill>
              <a:effectLst/>
              <a:uLnTx/>
              <a:uFillTx/>
            </a:endParaRPr>
          </a:p>
          <a:p>
            <a:pPr marL="743400" marR="0" lvl="1" indent="-285480" defTabSz="914400" eaLnBrk="1" fontAlgn="auto" latinLnBrk="0" hangingPunct="1">
              <a:lnSpc>
                <a:spcPct val="100000"/>
              </a:lnSpc>
              <a:spcBef>
                <a:spcPts val="0"/>
              </a:spcBef>
              <a:spcAft>
                <a:spcPts val="0"/>
              </a:spcAft>
              <a:buClrTx/>
              <a:buSzTx/>
              <a:buFont typeface="Wingdings" charset="2"/>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r>
              <a:rPr kumimoji="0" lang="en-US" sz="2400" b="1" i="1" u="none" strike="noStrike" kern="0" cap="none" spc="-1" normalizeH="0" baseline="0" noProof="0" dirty="0">
                <a:ln>
                  <a:noFill/>
                </a:ln>
                <a:solidFill>
                  <a:srgbClr val="7030A0"/>
                </a:solidFill>
                <a:effectLst/>
                <a:uLnTx/>
                <a:uFill>
                  <a:solidFill>
                    <a:srgbClr val="FFFFFF"/>
                  </a:solidFill>
                </a:uFill>
                <a:latin typeface="Arial"/>
                <a:ea typeface="DejaVu Sans"/>
              </a:rPr>
              <a:t>insomnia diagnosis</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 find EHRs (ABs) of patients with diagnosis “insomnia” and retrieve data from them</a:t>
            </a:r>
            <a:endParaRPr kumimoji="0" sz="1800" b="0" i="0" u="none" strike="noStrike" kern="0" cap="none" spc="0" normalizeH="0" baseline="0" noProof="0" dirty="0">
              <a:ln>
                <a:noFill/>
              </a:ln>
              <a:solidFill>
                <a:sysClr val="windowText" lastClr="000000"/>
              </a:solidFill>
              <a:effectLst/>
              <a:uLnTx/>
              <a:uFillTx/>
            </a:endParaRPr>
          </a:p>
        </p:txBody>
      </p:sp>
      <p:sp>
        <p:nvSpPr>
          <p:cNvPr id="7" name="CustomShape 3"/>
          <p:cNvSpPr/>
          <p:nvPr/>
        </p:nvSpPr>
        <p:spPr>
          <a:xfrm>
            <a:off x="228600" y="6482083"/>
            <a:ext cx="8504640" cy="40978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dirty="0">
                <a:ln>
                  <a:noFill/>
                </a:ln>
                <a:solidFill>
                  <a:srgbClr val="000000"/>
                </a:solidFill>
                <a:effectLst/>
                <a:uLnTx/>
                <a:uFill>
                  <a:solidFill>
                    <a:srgbClr val="FFFFFF"/>
                  </a:solidFill>
                </a:uFill>
                <a:latin typeface="Tahoma"/>
                <a:ea typeface="DejaVu Sans"/>
              </a:rPr>
              <a:t>Result of weekly meetings with Dr. Leon Li, Jason </a:t>
            </a:r>
            <a:r>
              <a:rPr kumimoji="0" lang="en-US" sz="1600" b="1" i="0" u="none" strike="noStrike" kern="0" cap="none" spc="-1" normalizeH="0" baseline="0" noProof="0" dirty="0" err="1">
                <a:ln>
                  <a:noFill/>
                </a:ln>
                <a:solidFill>
                  <a:srgbClr val="000000"/>
                </a:solidFill>
                <a:effectLst/>
                <a:uLnTx/>
                <a:uFill>
                  <a:solidFill>
                    <a:srgbClr val="FFFFFF"/>
                  </a:solidFill>
                </a:uFill>
                <a:latin typeface="Tahoma"/>
                <a:ea typeface="DejaVu Sans"/>
              </a:rPr>
              <a:t>Kobes</a:t>
            </a:r>
            <a:r>
              <a:rPr kumimoji="0" lang="en-US" sz="1600" b="1" i="0" u="none" strike="noStrike" kern="0" cap="none" spc="-1" normalizeH="0" baseline="0" noProof="0" dirty="0">
                <a:ln>
                  <a:noFill/>
                </a:ln>
                <a:solidFill>
                  <a:srgbClr val="000000"/>
                </a:solidFill>
                <a:effectLst/>
                <a:uLnTx/>
                <a:uFill>
                  <a:solidFill>
                    <a:srgbClr val="FFFFFF"/>
                  </a:solidFill>
                </a:uFill>
                <a:latin typeface="Tahoma"/>
                <a:ea typeface="DejaVu Sans"/>
              </a:rPr>
              <a:t>, NGC</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38462861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Experiments</a:t>
            </a:r>
            <a:endParaRPr kumimoji="0" sz="1800" b="0" i="0" u="none" strike="noStrike" kern="0" cap="none" spc="0" normalizeH="0" baseline="0" noProof="0" dirty="0">
              <a:ln>
                <a:noFill/>
              </a:ln>
              <a:solidFill>
                <a:sysClr val="windowText" lastClr="000000"/>
              </a:solidFill>
              <a:effectLst/>
              <a:uLnTx/>
              <a:uFillTx/>
            </a:endParaRPr>
          </a:p>
        </p:txBody>
      </p:sp>
      <p:sp>
        <p:nvSpPr>
          <p:cNvPr id="405" name="CustomShape 2"/>
          <p:cNvSpPr/>
          <p:nvPr/>
        </p:nvSpPr>
        <p:spPr>
          <a:xfrm>
            <a:off x="273599" y="1204200"/>
            <a:ext cx="8960711" cy="4926960"/>
          </a:xfrm>
          <a:prstGeom prst="rect">
            <a:avLst/>
          </a:prstGeom>
          <a:noFill/>
          <a:ln>
            <a:noFill/>
          </a:ln>
        </p:spPr>
        <p:style>
          <a:lnRef idx="0">
            <a:scrgbClr r="0" g="0" b="0"/>
          </a:lnRef>
          <a:fillRef idx="0">
            <a:scrgbClr r="0" g="0" b="0"/>
          </a:fillRef>
          <a:effectRef idx="0">
            <a:scrgbClr r="0" g="0" b="0"/>
          </a:effectRef>
          <a:fontRef idx="minor"/>
        </p:style>
      </p:sp>
      <p:sp>
        <p:nvSpPr>
          <p:cNvPr id="406"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21</a:t>
            </a:r>
            <a:endParaRPr kumimoji="0" sz="1800" b="0" i="0" u="none" strike="noStrike" kern="0" cap="none" spc="0" normalizeH="0" baseline="0" noProof="0" dirty="0">
              <a:ln>
                <a:noFill/>
              </a:ln>
              <a:solidFill>
                <a:sysClr val="windowText" lastClr="000000"/>
              </a:solidFill>
              <a:effectLst/>
              <a:uLnTx/>
              <a:uFillTx/>
            </a:endParaRPr>
          </a:p>
        </p:txBody>
      </p:sp>
      <p:sp>
        <p:nvSpPr>
          <p:cNvPr id="408" name="CustomShape 5"/>
          <p:cNvSpPr/>
          <p:nvPr/>
        </p:nvSpPr>
        <p:spPr>
          <a:xfrm>
            <a:off x="59265" y="980430"/>
            <a:ext cx="9084736" cy="192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ea typeface="DejaVu Sans"/>
              </a:rPr>
              <a:t>Purpose: </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rPr>
              <a:t>Identify details of what data, to whom, from where and when got leaked</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rPr>
              <a:t>Isolate data leakage</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rPr>
              <a:t>Identify vulnerabilities in the system</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rPr>
              <a:t>Assess data leakage damage</a:t>
            </a:r>
          </a:p>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rPr>
              <a:t>Input:</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Data (Electronic Health Record of a patient) stored in cloud in the form of Active Bundle</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Access Control Policies</a:t>
            </a:r>
          </a:p>
          <a:p>
            <a:pPr marL="687240" lvl="1" indent="-229320">
              <a:buFont typeface="Symbol"/>
              <a:buChar cha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3 services exchanging data: Doctor, Insurance, Researcher</a:t>
            </a:r>
            <a:endParaRPr kumimoji="0" sz="22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p:txBody>
      </p:sp>
      <p:sp>
        <p:nvSpPr>
          <p:cNvPr id="7" name="CustomShape 5"/>
          <p:cNvSpPr/>
          <p:nvPr/>
        </p:nvSpPr>
        <p:spPr>
          <a:xfrm>
            <a:off x="126999" y="4717050"/>
            <a:ext cx="8659800" cy="121829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ea typeface="DejaVu Sans"/>
              </a:rPr>
              <a:t>Output parameters: </a:t>
            </a:r>
          </a:p>
          <a:p>
            <a:pPr marL="687240" lvl="1" indent="-229320">
              <a:buFont typeface="Symbol"/>
              <a:buChar char=""/>
            </a:pPr>
            <a:r>
              <a:rPr lang="en-US" sz="2200" kern="0" spc="-1" dirty="0">
                <a:solidFill>
                  <a:srgbClr val="000000"/>
                </a:solidFill>
                <a:uFill>
                  <a:solidFill>
                    <a:srgbClr val="FFFFFF"/>
                  </a:solidFill>
                </a:uFill>
                <a:latin typeface="Arial"/>
                <a:ea typeface="DejaVu Sans"/>
              </a:rPr>
              <a:t>Data</a:t>
            </a:r>
            <a:r>
              <a:rPr lang="en-US" sz="2200" b="1" kern="0" spc="-1" dirty="0">
                <a:solidFill>
                  <a:srgbClr val="000000"/>
                </a:solidFill>
                <a:uFill>
                  <a:solidFill>
                    <a:srgbClr val="FFFFFF"/>
                  </a:solidFill>
                </a:uFill>
                <a:latin typeface="Arial"/>
                <a:ea typeface="DejaVu Sans"/>
              </a:rPr>
              <a:t> </a:t>
            </a: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Provenance Log</a:t>
            </a:r>
          </a:p>
          <a:p>
            <a:pPr marL="687240" lvl="1" indent="-229320">
              <a:buFont typeface="Symbol"/>
              <a:buChar char=""/>
            </a:pPr>
            <a:r>
              <a:rPr lang="en-US" sz="2200" kern="0" spc="-1" dirty="0">
                <a:solidFill>
                  <a:srgbClr val="000000"/>
                </a:solidFill>
                <a:uFill>
                  <a:solidFill>
                    <a:srgbClr val="FFFFFF"/>
                  </a:solidFill>
                </a:uFill>
                <a:latin typeface="Arial"/>
                <a:ea typeface="DejaVu Sans"/>
              </a:rPr>
              <a:t>Sensitivity of Leaked Data</a:t>
            </a:r>
          </a:p>
          <a:p>
            <a:pPr marL="687240" lvl="1" indent="-229320">
              <a:buFont typeface="Symbol"/>
              <a:buChar char=""/>
            </a:pPr>
            <a:r>
              <a:rPr lang="en-US" sz="2200" kern="0" spc="-1" dirty="0">
                <a:solidFill>
                  <a:srgbClr val="000000"/>
                </a:solidFill>
                <a:uFill>
                  <a:solidFill>
                    <a:srgbClr val="FFFFFF"/>
                  </a:solidFill>
                </a:uFill>
                <a:latin typeface="Arial"/>
                <a:ea typeface="DejaVu Sans"/>
              </a:rPr>
              <a:t>Vulnerability for data leakage</a:t>
            </a:r>
          </a:p>
          <a:p>
            <a:pPr marL="687240" lvl="1" indent="-229320">
              <a:buFont typeface="Symbol"/>
              <a:buChar char=""/>
            </a:pPr>
            <a:r>
              <a:rPr lang="en-US" sz="2200" kern="0" spc="-1" dirty="0">
                <a:solidFill>
                  <a:srgbClr val="000000"/>
                </a:solidFill>
                <a:uFill>
                  <a:solidFill>
                    <a:srgbClr val="FFFFFF"/>
                  </a:solidFill>
                </a:uFill>
                <a:latin typeface="Arial"/>
                <a:ea typeface="DejaVu Sans"/>
              </a:rPr>
              <a:t>Timing of leakage</a:t>
            </a:r>
          </a:p>
          <a:p>
            <a:pPr marL="687240" lvl="1" indent="-229320">
              <a:buFont typeface="Symbol"/>
              <a:buChar char=""/>
            </a:pPr>
            <a:r>
              <a:rPr lang="en-US" sz="2200" kern="0" spc="-1" dirty="0">
                <a:solidFill>
                  <a:srgbClr val="000000"/>
                </a:solidFill>
                <a:uFill>
                  <a:solidFill>
                    <a:srgbClr val="FFFFFF"/>
                  </a:solidFill>
                </a:uFill>
                <a:latin typeface="Arial"/>
                <a:ea typeface="DejaVu Sans"/>
              </a:rPr>
              <a:t>Extent of Damage</a:t>
            </a:r>
          </a:p>
          <a:p>
            <a:pPr marL="687240" lvl="1" indent="-229320">
              <a:buFont typeface="Symbol"/>
              <a:buChar char=""/>
            </a:pPr>
            <a:endPar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endParaRPr>
          </a:p>
          <a:p>
            <a:pPr marL="80082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Identify malicious services participating in data leakage</a:t>
            </a:r>
            <a:endParaRPr kumimoji="0" lang="en-US" sz="2200" b="0" i="0" u="none" strike="noStrike" kern="0" cap="none" spc="-1" normalizeH="0" baseline="0" noProof="0" dirty="0">
              <a:ln>
                <a:noFill/>
              </a:ln>
              <a:solidFill>
                <a:srgbClr val="000000"/>
              </a:solidFill>
              <a:effectLst/>
              <a:uLnTx/>
              <a:uFill>
                <a:solidFill>
                  <a:srgbClr val="FFFFFF"/>
                </a:solidFill>
              </a:uFill>
              <a:latin typeface="Arial"/>
            </a:endParaRPr>
          </a:p>
        </p:txBody>
      </p:sp>
    </p:spTree>
    <p:extLst>
      <p:ext uri="{BB962C8B-B14F-4D97-AF65-F5344CB8AC3E}">
        <p14:creationId xmlns:p14="http://schemas.microsoft.com/office/powerpoint/2010/main" val="179548247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Experimental Setup</a:t>
            </a:r>
            <a:endParaRPr kumimoji="0" sz="1800" b="0" i="0" u="none" strike="noStrike" kern="0" cap="none" spc="0" normalizeH="0" baseline="0" noProof="0" dirty="0">
              <a:ln>
                <a:noFill/>
              </a:ln>
              <a:solidFill>
                <a:sysClr val="windowText" lastClr="000000"/>
              </a:solidFill>
              <a:effectLst/>
              <a:uLnTx/>
              <a:uFillTx/>
            </a:endParaRPr>
          </a:p>
        </p:txBody>
      </p:sp>
      <p:sp>
        <p:nvSpPr>
          <p:cNvPr id="405" name="CustomShape 2"/>
          <p:cNvSpPr/>
          <p:nvPr/>
        </p:nvSpPr>
        <p:spPr>
          <a:xfrm>
            <a:off x="273600" y="1204200"/>
            <a:ext cx="8869680" cy="2719860"/>
          </a:xfrm>
          <a:prstGeom prst="rect">
            <a:avLst/>
          </a:prstGeom>
          <a:noFill/>
          <a:ln>
            <a:noFill/>
          </a:ln>
        </p:spPr>
        <p:style>
          <a:lnRef idx="0">
            <a:scrgbClr r="0" g="0" b="0"/>
          </a:lnRef>
          <a:fillRef idx="0">
            <a:scrgbClr r="0" g="0" b="0"/>
          </a:fillRef>
          <a:effectRef idx="0">
            <a:scrgbClr r="0" g="0" b="0"/>
          </a:effectRef>
          <a:fontRef idx="minor"/>
        </p:style>
      </p:sp>
      <p:sp>
        <p:nvSpPr>
          <p:cNvPr id="406"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22</a:t>
            </a:r>
            <a:endParaRPr kumimoji="0" sz="1800" b="0" i="0" u="none" strike="noStrike" kern="0" cap="none" spc="0" normalizeH="0" baseline="0" noProof="0" dirty="0">
              <a:ln>
                <a:noFill/>
              </a:ln>
              <a:solidFill>
                <a:sysClr val="windowText" lastClr="000000"/>
              </a:solidFill>
              <a:effectLst/>
              <a:uLnTx/>
              <a:uFillTx/>
            </a:endParaRPr>
          </a:p>
        </p:txBody>
      </p:sp>
      <p:sp>
        <p:nvSpPr>
          <p:cNvPr id="408" name="CustomShape 5"/>
          <p:cNvSpPr/>
          <p:nvPr/>
        </p:nvSpPr>
        <p:spPr>
          <a:xfrm>
            <a:off x="228600" y="1036875"/>
            <a:ext cx="8914680" cy="192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rPr>
              <a:t>Experimental Setup:</a:t>
            </a:r>
          </a:p>
          <a:p>
            <a:pPr marL="80082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Three Node.JS services (Doctor, Insurance Agent, Researcher) exchanging data</a:t>
            </a:r>
          </a:p>
          <a:p>
            <a:pPr marL="80082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Active Bundle containing data D (EHR of a patient) and access control policies P, hosted by cloud provider</a:t>
            </a:r>
          </a:p>
          <a:p>
            <a:pPr marL="80082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Central Monitor with database of obligations (policies)</a:t>
            </a:r>
          </a:p>
          <a:p>
            <a:pPr marL="800820" marR="0" lvl="1" indent="-34290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Doctor authorized to access contact info of a patient leaks it to Researcher who is not authorized to access it</a:t>
            </a:r>
          </a:p>
        </p:txBody>
      </p:sp>
      <p:grpSp>
        <p:nvGrpSpPr>
          <p:cNvPr id="3" name="Группа 2"/>
          <p:cNvGrpSpPr/>
          <p:nvPr/>
        </p:nvGrpSpPr>
        <p:grpSpPr>
          <a:xfrm>
            <a:off x="1404200" y="3996266"/>
            <a:ext cx="7739800" cy="2445922"/>
            <a:chOff x="1404200" y="3928532"/>
            <a:chExt cx="7739800" cy="2445922"/>
          </a:xfrm>
        </p:grpSpPr>
        <p:sp>
          <p:nvSpPr>
            <p:cNvPr id="14" name="CustomShape 9"/>
            <p:cNvSpPr/>
            <p:nvPr/>
          </p:nvSpPr>
          <p:spPr>
            <a:xfrm>
              <a:off x="6752978" y="4444220"/>
              <a:ext cx="2391022" cy="82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err="1">
                  <a:ln>
                    <a:noFill/>
                  </a:ln>
                  <a:solidFill>
                    <a:srgbClr val="1F497D"/>
                  </a:solidFill>
                  <a:effectLst/>
                  <a:uLnTx/>
                  <a:uFill>
                    <a:solidFill>
                      <a:srgbClr val="FFFFFF"/>
                    </a:solidFill>
                  </a:uFill>
                  <a:latin typeface="Arial"/>
                  <a:ea typeface="DejaVu Sans"/>
                </a:rPr>
                <a:t>Src</a:t>
              </a:r>
              <a:r>
                <a:rPr kumimoji="0" lang="en-US" sz="1600" b="0" i="1" u="none" strike="noStrike" kern="0" cap="none" spc="-1" normalizeH="0" baseline="0" noProof="0" dirty="0">
                  <a:ln>
                    <a:noFill/>
                  </a:ln>
                  <a:solidFill>
                    <a:srgbClr val="1F497D"/>
                  </a:solidFill>
                  <a:effectLst/>
                  <a:uLnTx/>
                  <a:uFill>
                    <a:solidFill>
                      <a:srgbClr val="FFFFFF"/>
                    </a:solidFill>
                  </a:uFill>
                  <a:latin typeface="Arial"/>
                  <a:ea typeface="DejaVu Sans"/>
                </a:rPr>
                <a:t> ID (of Doctor)</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err="1">
                  <a:ln>
                    <a:noFill/>
                  </a:ln>
                  <a:solidFill>
                    <a:srgbClr val="1F497D"/>
                  </a:solidFill>
                  <a:effectLst/>
                  <a:uLnTx/>
                  <a:uFill>
                    <a:solidFill>
                      <a:srgbClr val="FFFFFF"/>
                    </a:solidFill>
                  </a:uFill>
                  <a:latin typeface="Arial"/>
                  <a:ea typeface="DejaVu Sans"/>
                </a:rPr>
                <a:t>Dest</a:t>
              </a:r>
              <a:r>
                <a:rPr kumimoji="0" lang="en-US" sz="1600" b="0" i="1" u="none" strike="noStrike" kern="0" cap="none" spc="-1" normalizeH="0" baseline="0" noProof="0" dirty="0">
                  <a:ln>
                    <a:noFill/>
                  </a:ln>
                  <a:solidFill>
                    <a:srgbClr val="1F497D"/>
                  </a:solidFill>
                  <a:effectLst/>
                  <a:uLnTx/>
                  <a:uFill>
                    <a:solidFill>
                      <a:srgbClr val="FFFFFF"/>
                    </a:solidFill>
                  </a:uFill>
                  <a:latin typeface="Arial"/>
                  <a:ea typeface="DejaVu Sans"/>
                </a:rPr>
                <a:t> ID (of Researcher)</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1F497D"/>
                  </a:solidFill>
                  <a:effectLst/>
                  <a:uLnTx/>
                  <a:uFill>
                    <a:solidFill>
                      <a:srgbClr val="FFFFFF"/>
                    </a:solidFill>
                  </a:uFill>
                  <a:latin typeface="Arial"/>
                  <a:ea typeface="DejaVu Sans"/>
                </a:rPr>
                <a:t>Time</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1F497D"/>
                  </a:solidFill>
                  <a:effectLst/>
                  <a:uLnTx/>
                  <a:uFill>
                    <a:solidFill>
                      <a:srgbClr val="FFFFFF"/>
                    </a:solidFill>
                  </a:uFill>
                  <a:latin typeface="Arial"/>
                  <a:ea typeface="DejaVu Sans"/>
                </a:rPr>
                <a:t>Class of  data d</a:t>
              </a:r>
              <a:r>
                <a:rPr kumimoji="0" lang="en-US" sz="1200" b="0" i="1" u="none" strike="noStrike" kern="0" cap="none" spc="-1" normalizeH="0" baseline="0" noProof="0" dirty="0">
                  <a:ln>
                    <a:noFill/>
                  </a:ln>
                  <a:solidFill>
                    <a:srgbClr val="1F497D"/>
                  </a:solidFill>
                  <a:effectLst/>
                  <a:uLnTx/>
                  <a:uFill>
                    <a:solidFill>
                      <a:srgbClr val="FFFFFF"/>
                    </a:solidFill>
                  </a:uFill>
                  <a:latin typeface="Arial"/>
                  <a:ea typeface="DejaVu Sans"/>
                </a:rPr>
                <a:t>1</a:t>
              </a:r>
              <a:endParaRPr kumimoji="0" sz="1800" b="0" i="0" u="none" strike="noStrike" kern="0" cap="none" spc="0" normalizeH="0" baseline="0" noProof="0" dirty="0">
                <a:ln>
                  <a:noFill/>
                </a:ln>
                <a:solidFill>
                  <a:sysClr val="windowText" lastClr="000000"/>
                </a:solidFill>
                <a:effectLst/>
                <a:uLnTx/>
                <a:uFillTx/>
              </a:endParaRPr>
            </a:p>
          </p:txBody>
        </p:sp>
        <p:sp>
          <p:nvSpPr>
            <p:cNvPr id="8" name="CustomShape 2"/>
            <p:cNvSpPr/>
            <p:nvPr/>
          </p:nvSpPr>
          <p:spPr>
            <a:xfrm>
              <a:off x="1404201" y="5593254"/>
              <a:ext cx="2321133" cy="781200"/>
            </a:xfrm>
            <a:prstGeom prst="roundRect">
              <a:avLst>
                <a:gd name="adj" fmla="val 16667"/>
              </a:avLst>
            </a:prstGeom>
            <a:solidFill>
              <a:schemeClr val="accent6">
                <a:lumMod val="40000"/>
                <a:lumOff val="60000"/>
              </a:schemeClr>
            </a:solidFill>
            <a:ln>
              <a:solidFill>
                <a:schemeClr val="accent6">
                  <a:lumMod val="60000"/>
                  <a:lumOff val="40000"/>
                </a:schemeClr>
              </a:solidFill>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dirty="0">
                  <a:ln>
                    <a:noFill/>
                  </a:ln>
                  <a:solidFill>
                    <a:srgbClr val="000000"/>
                  </a:solidFill>
                  <a:effectLst/>
                  <a:uLnTx/>
                  <a:uFill>
                    <a:solidFill>
                      <a:srgbClr val="FFFFFF"/>
                    </a:solidFill>
                  </a:uFill>
                  <a:latin typeface="Arial"/>
                  <a:ea typeface="DejaVu Sans"/>
                </a:rPr>
                <a:t>DOCTOR</a:t>
              </a:r>
              <a:endParaRPr kumimoji="0" sz="1800" b="0" i="0" u="none" strike="noStrike" kern="0" cap="none" spc="0" normalizeH="0" baseline="0" noProof="0" dirty="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AB, d</a:t>
              </a:r>
              <a:r>
                <a:rPr kumimoji="0" lang="en-US" sz="1800" b="0" i="0" u="none" strike="noStrike" kern="0" cap="none" spc="-1" normalizeH="0" baseline="-25000" noProof="0" dirty="0">
                  <a:ln>
                    <a:noFill/>
                  </a:ln>
                  <a:solidFill>
                    <a:srgbClr val="000000"/>
                  </a:solidFill>
                  <a:effectLst/>
                  <a:uLnTx/>
                  <a:uFill>
                    <a:solidFill>
                      <a:srgbClr val="FFFFFF"/>
                    </a:solidFill>
                  </a:uFill>
                </a:rPr>
                <a:t>1</a:t>
              </a: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=contact info</a:t>
              </a:r>
              <a:endParaRPr kumimoji="0" sz="1800" b="0" i="0" u="none" strike="noStrike" kern="0" cap="none" spc="0" normalizeH="0" baseline="0" noProof="0" dirty="0">
                <a:ln>
                  <a:noFill/>
                </a:ln>
                <a:solidFill>
                  <a:sysClr val="windowText" lastClr="000000"/>
                </a:solidFill>
                <a:effectLst/>
                <a:uLnTx/>
                <a:uFillTx/>
              </a:endParaRPr>
            </a:p>
          </p:txBody>
        </p:sp>
        <p:sp>
          <p:nvSpPr>
            <p:cNvPr id="9" name="CustomShape 3"/>
            <p:cNvSpPr/>
            <p:nvPr/>
          </p:nvSpPr>
          <p:spPr>
            <a:xfrm>
              <a:off x="3744493" y="5777582"/>
              <a:ext cx="1740240" cy="426960"/>
            </a:xfrm>
            <a:prstGeom prst="right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10" name="CustomShape 4"/>
            <p:cNvSpPr/>
            <p:nvPr/>
          </p:nvSpPr>
          <p:spPr>
            <a:xfrm>
              <a:off x="3706662" y="5228934"/>
              <a:ext cx="178164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dirty="0">
                  <a:ln>
                    <a:noFill/>
                  </a:ln>
                  <a:solidFill>
                    <a:srgbClr val="FF0000"/>
                  </a:solidFill>
                  <a:effectLst/>
                  <a:uLnTx/>
                  <a:uFill>
                    <a:solidFill>
                      <a:srgbClr val="FFFFFF"/>
                    </a:solidFill>
                  </a:uFill>
                  <a:latin typeface="Arial"/>
                  <a:ea typeface="DejaVu Sans"/>
                </a:rPr>
                <a:t>d1 or </a:t>
              </a:r>
              <a:r>
                <a:rPr kumimoji="0" lang="en-US" sz="1800" b="1" i="0" u="none" strike="noStrike" kern="0" cap="none" spc="-1" normalizeH="0" baseline="0" noProof="0" dirty="0" err="1">
                  <a:ln>
                    <a:noFill/>
                  </a:ln>
                  <a:solidFill>
                    <a:srgbClr val="FF0000"/>
                  </a:solidFill>
                  <a:effectLst/>
                  <a:uLnTx/>
                  <a:uFill>
                    <a:solidFill>
                      <a:srgbClr val="FFFFFF"/>
                    </a:solidFill>
                  </a:uFill>
                  <a:latin typeface="Arial"/>
                  <a:ea typeface="DejaVu Sans"/>
                </a:rPr>
                <a:t>Enc</a:t>
              </a:r>
              <a:r>
                <a:rPr kumimoji="0" lang="en-US" sz="1800" b="1" i="0" u="none" strike="noStrike" kern="0" cap="none" spc="-1" normalizeH="0" baseline="0" noProof="0" dirty="0">
                  <a:ln>
                    <a:noFill/>
                  </a:ln>
                  <a:solidFill>
                    <a:srgbClr val="FF0000"/>
                  </a:solidFill>
                  <a:effectLst/>
                  <a:uLnTx/>
                  <a:uFill>
                    <a:solidFill>
                      <a:srgbClr val="FFFFFF"/>
                    </a:solidFill>
                  </a:uFill>
                  <a:latin typeface="Arial"/>
                  <a:ea typeface="DejaVu Sans"/>
                </a:rPr>
                <a:t>(d1)   leakage</a:t>
              </a:r>
              <a:endParaRPr kumimoji="0" sz="1800" b="0" i="0" u="none" strike="noStrike" kern="0" cap="none" spc="0" normalizeH="0" baseline="0" noProof="0" dirty="0">
                <a:ln>
                  <a:noFill/>
                </a:ln>
                <a:solidFill>
                  <a:sysClr val="windowText" lastClr="000000"/>
                </a:solidFill>
                <a:effectLst/>
                <a:uLnTx/>
                <a:uFillTx/>
              </a:endParaRPr>
            </a:p>
          </p:txBody>
        </p:sp>
        <p:sp>
          <p:nvSpPr>
            <p:cNvPr id="11" name="CustomShape 5"/>
            <p:cNvSpPr/>
            <p:nvPr/>
          </p:nvSpPr>
          <p:spPr>
            <a:xfrm>
              <a:off x="5529732" y="5613153"/>
              <a:ext cx="2351169" cy="761301"/>
            </a:xfrm>
            <a:prstGeom prst="roundRect">
              <a:avLst>
                <a:gd name="adj" fmla="val 16667"/>
              </a:avLst>
            </a:prstGeom>
            <a:solidFill>
              <a:srgbClr val="FF0000"/>
            </a:solidFill>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1" normalizeH="0" baseline="0" noProof="0" dirty="0">
                  <a:ln>
                    <a:noFill/>
                  </a:ln>
                  <a:solidFill>
                    <a:srgbClr val="000000"/>
                  </a:solidFill>
                  <a:effectLst/>
                  <a:uLnTx/>
                  <a:uFill>
                    <a:solidFill>
                      <a:srgbClr val="FFFFFF"/>
                    </a:solidFill>
                  </a:uFill>
                  <a:latin typeface="Arial"/>
                  <a:ea typeface="DejaVu Sans"/>
                </a:rPr>
                <a:t>RESEARCHER</a:t>
              </a:r>
              <a:endParaRPr kumimoji="0" sz="1800" b="0" i="0" u="none" strike="noStrike" kern="0" cap="none" spc="0" normalizeH="0" baseline="0" noProof="0" dirty="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1" normalizeH="0" baseline="0" noProof="0" dirty="0">
                  <a:ln>
                    <a:noFill/>
                  </a:ln>
                  <a:solidFill>
                    <a:srgbClr val="000000"/>
                  </a:solidFill>
                  <a:effectLst/>
                  <a:uLnTx/>
                  <a:uFill>
                    <a:solidFill>
                      <a:srgbClr val="FFFFFF"/>
                    </a:solidFill>
                  </a:uFill>
                </a:rPr>
                <a:t>d</a:t>
              </a:r>
              <a:r>
                <a:rPr kumimoji="0" lang="en-US" sz="1800" b="0" i="0" u="none" strike="noStrike" kern="0" cap="none" spc="-1" normalizeH="0" baseline="-25000" noProof="0" dirty="0">
                  <a:ln>
                    <a:noFill/>
                  </a:ln>
                  <a:solidFill>
                    <a:srgbClr val="000000"/>
                  </a:solidFill>
                  <a:effectLst/>
                  <a:uLnTx/>
                  <a:uFill>
                    <a:solidFill>
                      <a:srgbClr val="FFFFFF"/>
                    </a:solidFill>
                  </a:uFill>
                </a:rPr>
                <a:t>1 </a:t>
              </a: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or </a:t>
              </a:r>
              <a:r>
                <a:rPr kumimoji="0" lang="en-US" sz="1800" b="0" i="0" u="none" strike="noStrike" kern="0" cap="none" spc="-1" normalizeH="0" baseline="0" noProof="0" dirty="0" err="1">
                  <a:ln>
                    <a:noFill/>
                  </a:ln>
                  <a:solidFill>
                    <a:srgbClr val="000000"/>
                  </a:solidFill>
                  <a:effectLst/>
                  <a:uLnTx/>
                  <a:uFill>
                    <a:solidFill>
                      <a:srgbClr val="FFFFFF"/>
                    </a:solidFill>
                  </a:uFill>
                  <a:latin typeface="Arial"/>
                  <a:ea typeface="DejaVu Sans"/>
                </a:rPr>
                <a:t>Enc</a:t>
              </a: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(d</a:t>
              </a:r>
              <a:r>
                <a:rPr kumimoji="0" lang="en-US" sz="1800" b="0" i="0" u="none" strike="noStrike" kern="0" cap="none" spc="-1" normalizeH="0" baseline="-25000" noProof="0" dirty="0">
                  <a:ln>
                    <a:noFill/>
                  </a:ln>
                  <a:solidFill>
                    <a:srgbClr val="000000"/>
                  </a:solidFill>
                  <a:effectLst/>
                  <a:uLnTx/>
                  <a:uFill>
                    <a:solidFill>
                      <a:srgbClr val="FFFFFF"/>
                    </a:solidFill>
                  </a:uFill>
                  <a:latin typeface="Arial"/>
                  <a:ea typeface="DejaVu Sans"/>
                </a:rPr>
                <a:t>1</a:t>
              </a: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a:t>
              </a:r>
              <a:endParaRPr kumimoji="0" sz="1800" b="0" i="0" u="none" strike="noStrike" kern="0" cap="none" spc="0" normalizeH="0" baseline="0" noProof="0" dirty="0">
                <a:ln>
                  <a:noFill/>
                </a:ln>
                <a:solidFill>
                  <a:sysClr val="windowText" lastClr="000000"/>
                </a:solidFill>
                <a:effectLst/>
                <a:uLnTx/>
                <a:uFillTx/>
              </a:endParaRPr>
            </a:p>
          </p:txBody>
        </p:sp>
        <p:sp>
          <p:nvSpPr>
            <p:cNvPr id="12" name="CustomShape 6"/>
            <p:cNvSpPr/>
            <p:nvPr/>
          </p:nvSpPr>
          <p:spPr>
            <a:xfrm>
              <a:off x="4685940" y="3928532"/>
              <a:ext cx="1496150" cy="936233"/>
            </a:xfrm>
            <a:prstGeom prst="roundRect">
              <a:avLst>
                <a:gd name="adj" fmla="val 16667"/>
              </a:avLst>
            </a:prstGeom>
            <a:solidFill>
              <a:schemeClr val="accent4">
                <a:lumMod val="60000"/>
                <a:lumOff val="40000"/>
              </a:schemeClr>
            </a:solidFill>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dirty="0">
                  <a:ln>
                    <a:noFill/>
                  </a:ln>
                  <a:solidFill>
                    <a:srgbClr val="000000"/>
                  </a:solidFill>
                  <a:effectLst/>
                  <a:uLnTx/>
                  <a:uFill>
                    <a:solidFill>
                      <a:srgbClr val="FFFFFF"/>
                    </a:solidFill>
                  </a:uFill>
                  <a:latin typeface="Arial"/>
                  <a:ea typeface="DejaVu Sans"/>
                </a:rPr>
                <a:t>CENTRAL</a:t>
              </a:r>
              <a:endParaRPr kumimoji="0" sz="1800" b="0" i="0" u="none" strike="noStrike" kern="0" cap="none" spc="0" normalizeH="0" baseline="0" noProof="0" dirty="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dirty="0">
                  <a:ln>
                    <a:noFill/>
                  </a:ln>
                  <a:solidFill>
                    <a:srgbClr val="000000"/>
                  </a:solidFill>
                  <a:effectLst/>
                  <a:uLnTx/>
                  <a:uFill>
                    <a:solidFill>
                      <a:srgbClr val="FFFFFF"/>
                    </a:solidFill>
                  </a:uFill>
                  <a:latin typeface="Arial"/>
                  <a:ea typeface="DejaVu Sans"/>
                </a:rPr>
                <a:t>MONITOR</a:t>
              </a:r>
              <a:endParaRPr kumimoji="0" sz="1800" b="0" i="0" u="none" strike="noStrike" kern="0" cap="none" spc="0" normalizeH="0" baseline="0" noProof="0" dirty="0">
                <a:ln>
                  <a:noFill/>
                </a:ln>
                <a:solidFill>
                  <a:sysClr val="windowText" lastClr="00000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 D</a:t>
              </a:r>
              <a:endParaRPr kumimoji="0" sz="1800" b="0" i="0" u="none" strike="noStrike" kern="0" cap="none" spc="0" normalizeH="0" baseline="0" noProof="0" dirty="0">
                <a:ln>
                  <a:noFill/>
                </a:ln>
                <a:solidFill>
                  <a:sysClr val="windowText" lastClr="000000"/>
                </a:solidFill>
                <a:effectLst/>
                <a:uLnTx/>
                <a:uFillTx/>
              </a:endParaRPr>
            </a:p>
          </p:txBody>
        </p:sp>
        <p:sp>
          <p:nvSpPr>
            <p:cNvPr id="13" name="CustomShape 7"/>
            <p:cNvSpPr/>
            <p:nvPr/>
          </p:nvSpPr>
          <p:spPr>
            <a:xfrm rot="16200000" flipV="1">
              <a:off x="5890923" y="4735386"/>
              <a:ext cx="1149034" cy="566701"/>
            </a:xfrm>
            <a:prstGeom prst="bentConnector2">
              <a:avLst/>
            </a:prstGeom>
            <a:noFill/>
            <a:ln w="38160">
              <a:solidFill>
                <a:srgbClr val="003E6A"/>
              </a:solidFill>
              <a:round/>
              <a:tailEnd type="triangle" w="lg" len="lg"/>
            </a:ln>
          </p:spPr>
          <p:style>
            <a:lnRef idx="1">
              <a:schemeClr val="accent1"/>
            </a:lnRef>
            <a:fillRef idx="0">
              <a:schemeClr val="accent1"/>
            </a:fillRef>
            <a:effectRef idx="0">
              <a:schemeClr val="accent1"/>
            </a:effectRef>
            <a:fontRef idx="minor"/>
          </p:style>
        </p:sp>
        <p:sp>
          <p:nvSpPr>
            <p:cNvPr id="16" name="CustomShape 14"/>
            <p:cNvSpPr/>
            <p:nvPr/>
          </p:nvSpPr>
          <p:spPr>
            <a:xfrm rot="5400000">
              <a:off x="2199585" y="4971289"/>
              <a:ext cx="765242" cy="426960"/>
            </a:xfrm>
            <a:prstGeom prst="rightArrow">
              <a:avLst>
                <a:gd name="adj1" fmla="val 50000"/>
                <a:gd name="adj2" fmla="val 50000"/>
              </a:avLst>
            </a:prstGeom>
            <a:ln>
              <a:round/>
            </a:ln>
            <a:effectLst>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p:style>
        </p:sp>
        <p:sp>
          <p:nvSpPr>
            <p:cNvPr id="17" name="TextShape 15"/>
            <p:cNvSpPr txBox="1"/>
            <p:nvPr/>
          </p:nvSpPr>
          <p:spPr>
            <a:xfrm>
              <a:off x="1908451" y="4950815"/>
              <a:ext cx="640080" cy="373680"/>
            </a:xfrm>
            <a:prstGeom prst="rect">
              <a:avLst/>
            </a:prstGeom>
            <a:noFill/>
            <a:ln w="18360">
              <a:noFill/>
            </a:ln>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1" normalizeH="0" baseline="0" noProof="0" dirty="0">
                  <a:ln>
                    <a:noFill/>
                  </a:ln>
                  <a:solidFill>
                    <a:sysClr val="windowText" lastClr="000000"/>
                  </a:solidFill>
                  <a:effectLst/>
                  <a:uLnTx/>
                  <a:uFillTx/>
                  <a:latin typeface="Arial"/>
                </a:rPr>
                <a:t>AB</a:t>
              </a:r>
              <a:endParaRPr kumimoji="0" sz="1800" b="0" i="0" u="none" strike="noStrike" kern="0" cap="none" spc="0" normalizeH="0" baseline="0" noProof="0" dirty="0">
                <a:ln>
                  <a:noFill/>
                </a:ln>
                <a:solidFill>
                  <a:sysClr val="windowText" lastClr="000000"/>
                </a:solidFill>
                <a:effectLst/>
                <a:uLnTx/>
                <a:uFillTx/>
              </a:endParaRPr>
            </a:p>
          </p:txBody>
        </p:sp>
        <p:pic>
          <p:nvPicPr>
            <p:cNvPr id="18" name="Picture 2"/>
            <p:cNvPicPr/>
            <p:nvPr/>
          </p:nvPicPr>
          <p:blipFill>
            <a:blip r:embed="rId3"/>
            <a:stretch/>
          </p:blipFill>
          <p:spPr>
            <a:xfrm>
              <a:off x="1491617" y="5636129"/>
              <a:ext cx="340920" cy="350640"/>
            </a:xfrm>
            <a:prstGeom prst="rect">
              <a:avLst/>
            </a:prstGeom>
            <a:ln>
              <a:noFill/>
            </a:ln>
          </p:spPr>
        </p:pic>
        <p:pic>
          <p:nvPicPr>
            <p:cNvPr id="19" name="Picture 2"/>
            <p:cNvPicPr/>
            <p:nvPr/>
          </p:nvPicPr>
          <p:blipFill>
            <a:blip r:embed="rId3"/>
            <a:stretch/>
          </p:blipFill>
          <p:spPr>
            <a:xfrm>
              <a:off x="7439639" y="5956080"/>
              <a:ext cx="340920" cy="350640"/>
            </a:xfrm>
            <a:prstGeom prst="rect">
              <a:avLst/>
            </a:prstGeom>
            <a:ln>
              <a:noFill/>
            </a:ln>
          </p:spPr>
        </p:pic>
        <p:sp>
          <p:nvSpPr>
            <p:cNvPr id="20" name="CustomShape 6"/>
            <p:cNvSpPr/>
            <p:nvPr/>
          </p:nvSpPr>
          <p:spPr>
            <a:xfrm>
              <a:off x="1404200" y="3928533"/>
              <a:ext cx="2321133" cy="932216"/>
            </a:xfrm>
            <a:prstGeom prst="roundRect">
              <a:avLst>
                <a:gd name="adj" fmla="val 16667"/>
              </a:avLst>
            </a:prstGeom>
            <a:solidFill>
              <a:srgbClr val="5DAA00"/>
            </a:solidFill>
            <a:ln>
              <a:round/>
            </a:ln>
          </p:spPr>
          <p:style>
            <a:lnRef idx="2">
              <a:schemeClr val="accent2">
                <a:shade val="50000"/>
              </a:schemeClr>
            </a:lnRef>
            <a:fillRef idx="1">
              <a:schemeClr val="accent2"/>
            </a:fillRef>
            <a:effectRef idx="0">
              <a:schemeClr val="accent2"/>
            </a:effectRef>
            <a:fontRef idx="minor"/>
          </p:style>
          <p:txBody>
            <a:bodyPr lIns="90000" tIns="45000" rIns="90000" bIns="45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dirty="0">
                  <a:ln>
                    <a:noFill/>
                  </a:ln>
                  <a:solidFill>
                    <a:srgbClr val="000000"/>
                  </a:solidFill>
                  <a:effectLst/>
                  <a:uLnTx/>
                  <a:uFill>
                    <a:solidFill>
                      <a:srgbClr val="FFFFFF"/>
                    </a:solidFill>
                  </a:uFill>
                  <a:latin typeface="Arial"/>
                  <a:ea typeface="DejaVu Sans"/>
                </a:rPr>
                <a:t>CLOUD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1" normalizeH="0" baseline="0" noProof="0" dirty="0">
                  <a:ln>
                    <a:noFill/>
                  </a:ln>
                  <a:solidFill>
                    <a:srgbClr val="000000"/>
                  </a:solidFill>
                  <a:effectLst/>
                  <a:uLnTx/>
                  <a:uFill>
                    <a:solidFill>
                      <a:srgbClr val="FFFFFF"/>
                    </a:solidFill>
                  </a:uFill>
                  <a:latin typeface="Arial"/>
                  <a:ea typeface="DejaVu Sans"/>
                </a:rPr>
                <a:t>PROVIDER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rPr>
                <a:t>AB {</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P, D}</a:t>
              </a:r>
              <a:endParaRPr kumimoji="0" sz="2000" b="0" i="0" u="none" strike="noStrike" kern="0" cap="none" spc="0" normalizeH="0" baseline="0" noProof="0" dirty="0">
                <a:ln>
                  <a:noFill/>
                </a:ln>
                <a:solidFill>
                  <a:sysClr val="windowText" lastClr="000000"/>
                </a:solidFill>
                <a:effectLst/>
                <a:uLnTx/>
                <a:uFillTx/>
              </a:endParaRPr>
            </a:p>
          </p:txBody>
        </p:sp>
      </p:grpSp>
    </p:spTree>
    <p:extLst>
      <p:ext uri="{BB962C8B-B14F-4D97-AF65-F5344CB8AC3E}">
        <p14:creationId xmlns:p14="http://schemas.microsoft.com/office/powerpoint/2010/main" val="92579446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stomShape 5"/>
          <p:cNvSpPr/>
          <p:nvPr/>
        </p:nvSpPr>
        <p:spPr>
          <a:xfrm>
            <a:off x="36686" y="5078299"/>
            <a:ext cx="9333092" cy="139882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ea typeface="DejaVu Sans"/>
              </a:rPr>
              <a:t>Documentation:</a:t>
            </a:r>
            <a:endParaRPr kumimoji="0" sz="18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5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Deployment and user manual</a:t>
            </a:r>
            <a:endParaRPr kumimoji="0" sz="18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5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Demo video </a:t>
            </a:r>
            <a:r>
              <a:rPr kumimoji="0" lang="en-US" sz="2300" b="0" i="1" u="none" strike="noStrike" kern="0" cap="none" spc="-1" normalizeH="0" baseline="0" noProof="0" dirty="0">
                <a:ln>
                  <a:noFill/>
                </a:ln>
                <a:solidFill>
                  <a:srgbClr val="7030A0"/>
                </a:solidFill>
                <a:effectLst/>
                <a:uLnTx/>
                <a:uFill>
                  <a:solidFill>
                    <a:srgbClr val="FFFFFF"/>
                  </a:solidFill>
                </a:uFill>
                <a:latin typeface="Arial"/>
                <a:ea typeface="DejaVu Sans"/>
              </a:rPr>
              <a:t>“Data dissemination/provenance in untrusted cloud”</a:t>
            </a:r>
            <a:r>
              <a:rPr kumimoji="0" lang="en-US" sz="18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p:txBody>
      </p:sp>
      <p:sp>
        <p:nvSpPr>
          <p:cNvPr id="400"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Deliverables</a:t>
            </a:r>
            <a:endParaRPr kumimoji="0" sz="1800" b="0" i="0" u="none" strike="noStrike" kern="0" cap="none" spc="0" normalizeH="0" baseline="0" noProof="0">
              <a:ln>
                <a:noFill/>
              </a:ln>
              <a:solidFill>
                <a:sysClr val="windowText" lastClr="000000"/>
              </a:solidFill>
              <a:effectLst/>
              <a:uLnTx/>
              <a:uFillTx/>
            </a:endParaRPr>
          </a:p>
        </p:txBody>
      </p:sp>
      <p:sp>
        <p:nvSpPr>
          <p:cNvPr id="401" name="CustomShape 2"/>
          <p:cNvSpPr/>
          <p:nvPr/>
        </p:nvSpPr>
        <p:spPr>
          <a:xfrm>
            <a:off x="55053" y="1052280"/>
            <a:ext cx="9055080" cy="4861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400" b="1" i="0" u="none" strike="noStrike" kern="0" cap="none" spc="-1" normalizeH="0" baseline="0" noProof="0" dirty="0">
                <a:ln>
                  <a:noFill/>
                </a:ln>
                <a:solidFill>
                  <a:srgbClr val="000000"/>
                </a:solidFill>
                <a:effectLst/>
                <a:uLnTx/>
                <a:uFill>
                  <a:solidFill>
                    <a:srgbClr val="FFFFFF"/>
                  </a:solidFill>
                </a:uFill>
                <a:latin typeface="Arial"/>
                <a:ea typeface="DejaVu Sans"/>
              </a:rPr>
              <a:t>Prototype implementation:</a:t>
            </a:r>
          </a:p>
          <a:p>
            <a:pPr marL="687240" marR="0" lvl="1" indent="-229320" defTabSz="914400" eaLnBrk="1" fontAlgn="auto" latinLnBrk="0" hangingPunct="1">
              <a:lnSpc>
                <a:spcPct val="100000"/>
              </a:lnSpc>
              <a:spcBef>
                <a:spcPts val="0"/>
              </a:spcBef>
              <a:spcAft>
                <a:spcPts val="0"/>
              </a:spcAft>
              <a:buClrTx/>
              <a:buSzTx/>
              <a:buFont typeface="Symbo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rPr>
              <a:t>Data Leakage prototype</a:t>
            </a:r>
          </a:p>
          <a:p>
            <a:pPr marL="457920" marR="0" lvl="1"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1" normalizeH="0" baseline="0" noProof="0" dirty="0">
              <a:ln>
                <a:noFill/>
              </a:ln>
              <a:solidFill>
                <a:srgbClr val="000000"/>
              </a:solidFill>
              <a:effectLst/>
              <a:uLnTx/>
              <a:uFill>
                <a:solidFill>
                  <a:srgbClr val="FFFFFF"/>
                </a:solidFill>
              </a:uFill>
            </a:endParaRPr>
          </a:p>
          <a:p>
            <a:pPr marL="687240" marR="0" lvl="1" indent="-229320" defTabSz="914400" eaLnBrk="1" fontAlgn="auto" latinLnBrk="0" hangingPunct="1">
              <a:lnSpc>
                <a:spcPct val="10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Active Bundle Module</a:t>
            </a:r>
            <a:endParaRPr kumimoji="0" sz="1800" b="0" i="0" u="none" strike="noStrike" kern="0" cap="none" spc="0" normalizeH="0" baseline="0" noProof="0" dirty="0">
              <a:ln>
                <a:noFill/>
              </a:ln>
              <a:solidFill>
                <a:sysClr val="windowText" lastClr="000000"/>
              </a:solidFill>
              <a:effectLst/>
              <a:uLnTx/>
              <a:uFillTx/>
            </a:endParaRPr>
          </a:p>
          <a:p>
            <a:pPr marL="1087560" marR="0" lvl="2" indent="-172440" defTabSz="914400" eaLnBrk="1" fontAlgn="auto" latinLnBrk="0" hangingPunct="1">
              <a:lnSpc>
                <a:spcPct val="13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 AB implementation as an executable JAR file</a:t>
            </a:r>
            <a:endParaRPr kumimoji="0" sz="1800" b="0" i="0" u="none" strike="noStrike" kern="0" cap="none" spc="0" normalizeH="0" baseline="0" noProof="0" dirty="0">
              <a:ln>
                <a:noFill/>
              </a:ln>
              <a:solidFill>
                <a:sysClr val="windowText" lastClr="000000"/>
              </a:solidFill>
              <a:effectLst/>
              <a:uLnTx/>
              <a:uFillTx/>
            </a:endParaRPr>
          </a:p>
          <a:p>
            <a:pPr marL="1087560" marR="0" lvl="2" indent="-172440" defTabSz="914400" eaLnBrk="1" fontAlgn="auto" latinLnBrk="0" hangingPunct="1">
              <a:lnSpc>
                <a:spcPct val="13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 AB API implementation using Apache Thrift RPC framework</a:t>
            </a:r>
            <a:endParaRPr kumimoji="0" sz="1800" b="0" i="0" u="none" strike="noStrike" kern="0" cap="none" spc="0" normalizeH="0" baseline="0" noProof="0" dirty="0">
              <a:ln>
                <a:noFill/>
              </a:ln>
              <a:solidFill>
                <a:sysClr val="windowText" lastClr="000000"/>
              </a:solidFill>
              <a:effectLst/>
              <a:uLnTx/>
              <a:uFillTx/>
            </a:endParaRPr>
          </a:p>
          <a:p>
            <a:pPr marL="1087560" marR="0" lvl="2" indent="-172440" defTabSz="914400" eaLnBrk="1" fontAlgn="auto" latinLnBrk="0" hangingPunct="1">
              <a:lnSpc>
                <a:spcPct val="130000"/>
              </a:lnSpc>
              <a:spcBef>
                <a:spcPts val="0"/>
              </a:spcBef>
              <a:spcAft>
                <a:spcPts val="0"/>
              </a:spcAft>
              <a:buClrTx/>
              <a:buSzTx/>
              <a:buFont typeface="Symbol"/>
              <a:buChar char=""/>
              <a:tabLst/>
              <a:defRPr/>
            </a:pPr>
            <a:r>
              <a:rPr kumimoji="0" lang="en-US" sz="2300" b="0" i="0" u="none" strike="noStrike" kern="0" cap="none" spc="-1" normalizeH="0" baseline="0" noProof="0" dirty="0">
                <a:ln>
                  <a:noFill/>
                </a:ln>
                <a:solidFill>
                  <a:srgbClr val="000000"/>
                </a:solidFill>
                <a:effectLst/>
                <a:uLnTx/>
                <a:uFill>
                  <a:solidFill>
                    <a:srgbClr val="FFFFFF"/>
                  </a:solidFill>
                </a:uFill>
                <a:latin typeface="Arial"/>
                <a:ea typeface="DejaVu Sans"/>
              </a:rPr>
              <a:t> Policy specification in JSON and evaluation using WSO2  </a:t>
            </a:r>
            <a:r>
              <a:rPr kumimoji="0" lang="en-US" sz="2300" b="0" i="0" u="none" strike="noStrike" kern="0" cap="none" spc="-1" normalizeH="0" baseline="0" noProof="0" dirty="0" err="1">
                <a:ln>
                  <a:noFill/>
                </a:ln>
                <a:solidFill>
                  <a:srgbClr val="000000"/>
                </a:solidFill>
                <a:effectLst/>
                <a:uLnTx/>
                <a:uFill>
                  <a:solidFill>
                    <a:srgbClr val="FFFFFF"/>
                  </a:solidFill>
                </a:uFill>
                <a:latin typeface="Arial"/>
                <a:ea typeface="DejaVu Sans"/>
              </a:rPr>
              <a:t>Balana</a:t>
            </a:r>
            <a:endParaRPr kumimoji="0" lang="en-US"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1" u="none" strike="noStrike" kern="0" cap="none" spc="-1" normalizeH="0" baseline="0" noProof="0" dirty="0">
              <a:ln>
                <a:noFill/>
              </a:ln>
              <a:solidFill>
                <a:srgbClr val="000000"/>
              </a:solidFill>
              <a:effectLst/>
              <a:uLnTx/>
              <a:uFill>
                <a:solidFill>
                  <a:srgbClr val="FFFFFF"/>
                </a:solidFill>
              </a:uFil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1" u="none" strike="noStrike" kern="0" cap="none" spc="-1" normalizeH="0" baseline="0" noProof="0" dirty="0">
                <a:ln>
                  <a:noFill/>
                </a:ln>
                <a:solidFill>
                  <a:srgbClr val="000000"/>
                </a:solidFill>
                <a:effectLst/>
                <a:uLnTx/>
                <a:uFill>
                  <a:solidFill>
                    <a:srgbClr val="FFFFFF"/>
                  </a:solidFill>
                </a:uFill>
              </a:rPr>
              <a:t>Source code: </a:t>
            </a:r>
            <a:r>
              <a:rPr kumimoji="0" lang="en-US" sz="2000" b="0" i="0" u="none" strike="noStrike" kern="0" cap="none" spc="-1" normalizeH="0" baseline="0" noProof="0" dirty="0">
                <a:ln>
                  <a:noFill/>
                </a:ln>
                <a:solidFill>
                  <a:srgbClr val="000000"/>
                </a:solidFill>
                <a:effectLst/>
                <a:uLnTx/>
                <a:uFill>
                  <a:solidFill>
                    <a:srgbClr val="FFFFFF"/>
                  </a:solidFill>
                </a:uFill>
              </a:rPr>
              <a:t> </a:t>
            </a:r>
            <a:r>
              <a:rPr kumimoji="0" lang="en-US" sz="2000" b="0" i="1" u="sng" strike="noStrike" kern="0" cap="none" spc="-1" normalizeH="0" baseline="0" noProof="0" dirty="0">
                <a:ln>
                  <a:noFill/>
                </a:ln>
                <a:solidFill>
                  <a:srgbClr val="0000FF"/>
                </a:solidFill>
                <a:effectLst/>
                <a:uLnTx/>
                <a:uFill>
                  <a:solidFill>
                    <a:srgbClr val="FFFFFF"/>
                  </a:solidFill>
                </a:uFill>
                <a:hlinkClick r:id="rId2"/>
              </a:rPr>
              <a:t>http://github.com/Denis-Ulybysh/absoa16   </a:t>
            </a:r>
            <a:endParaRPr kumimoji="0" lang="en-US" sz="20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45756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402"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rPr>
              <a:t>23</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159041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a:ln>
                  <a:noFill/>
                </a:ln>
                <a:solidFill>
                  <a:srgbClr val="000000"/>
                </a:solidFill>
                <a:effectLst/>
                <a:uLnTx/>
                <a:uFill>
                  <a:solidFill>
                    <a:srgbClr val="FFFFFF"/>
                  </a:solidFill>
                </a:uFill>
                <a:latin typeface="Arial"/>
                <a:ea typeface="DejaVu Sans"/>
              </a:rPr>
              <a:t>Ongoing Tasks</a:t>
            </a:r>
            <a:endParaRPr kumimoji="0" sz="1800" b="0" i="0" u="none" strike="noStrike" kern="0" cap="none" spc="0" normalizeH="0" baseline="0" noProof="0">
              <a:ln>
                <a:noFill/>
              </a:ln>
              <a:solidFill>
                <a:sysClr val="windowText" lastClr="000000"/>
              </a:solidFill>
              <a:effectLst/>
              <a:uLnTx/>
              <a:uFillTx/>
            </a:endParaRPr>
          </a:p>
        </p:txBody>
      </p:sp>
      <p:sp>
        <p:nvSpPr>
          <p:cNvPr id="410" name="CustomShape 2"/>
          <p:cNvSpPr/>
          <p:nvPr/>
        </p:nvSpPr>
        <p:spPr>
          <a:xfrm>
            <a:off x="152280" y="1059120"/>
            <a:ext cx="8863920" cy="54180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Implementation of data leakage based on obligations and watermarks</a:t>
            </a:r>
            <a:endParaRPr kumimoji="0" sz="1800" b="0" i="0" u="none" strike="noStrike" kern="0" cap="none" spc="0" normalizeH="0" baseline="0" noProof="0" dirty="0">
              <a:ln>
                <a:noFill/>
              </a:ln>
              <a:solidFill>
                <a:sysClr val="windowText" lastClr="000000"/>
              </a:solidFill>
              <a:effectLst/>
              <a:uLnTx/>
              <a:uFillTx/>
            </a:endParaRPr>
          </a:p>
          <a:p>
            <a:pPr marL="230040" marR="0" lvl="1" indent="-22932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Deploy </a:t>
            </a: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CryptDB</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storing encrypted AB-related data and providing SQL query capability over encrypted data</a:t>
            </a:r>
            <a:endParaRPr kumimoji="0" sz="1800" b="0" i="0" u="none" strike="noStrike" kern="0" cap="none" spc="0" normalizeH="0" baseline="0" noProof="0" dirty="0">
              <a:ln>
                <a:noFill/>
              </a:ln>
              <a:solidFill>
                <a:sysClr val="windowText" lastClr="000000"/>
              </a:solidFill>
              <a:effectLst/>
              <a:uLnTx/>
              <a:uFillTx/>
            </a:endParaRPr>
          </a:p>
          <a:p>
            <a:pPr marL="230040" marR="0" lvl="1" indent="-22932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Running AB in isolated container (e.g. Linux Docker)</a:t>
            </a:r>
            <a:endParaRPr kumimoji="0" sz="1800" b="0" i="0" u="none" strike="noStrike" kern="0" cap="none" spc="0" normalizeH="0" baseline="0" noProof="0" dirty="0">
              <a:ln>
                <a:noFill/>
              </a:ln>
              <a:solidFill>
                <a:sysClr val="windowText" lastClr="000000"/>
              </a:solidFill>
              <a:effectLst/>
              <a:uLnTx/>
              <a:uFillTx/>
            </a:endParaRPr>
          </a:p>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Experiments:</a:t>
            </a:r>
            <a:endParaRPr kumimoji="0" sz="18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Tampering attacks on services (code injection etc.)</a:t>
            </a:r>
            <a:endParaRPr kumimoji="0" sz="20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Man in the middle attacks (using an intercepted active bundle)</a:t>
            </a:r>
            <a:endParaRPr kumimoji="0" sz="20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Attacks against data privacy (trying to bypass active bundle protection mechanism)</a:t>
            </a:r>
            <a:endParaRPr kumimoji="0" sz="20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Tampering attacks on active bundle’s policies and code</a:t>
            </a:r>
            <a:endParaRPr kumimoji="0" sz="20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Cloud experiments: Framework scalability on industry standard cloud platforms (e.g. Amazon EC2)</a:t>
            </a:r>
            <a:endParaRPr kumimoji="0" sz="20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230040" marR="0" lvl="0" indent="-22932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Integration with NGC projects:</a:t>
            </a:r>
            <a:endParaRPr kumimoji="0" sz="18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WaxedPrune</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 (with Donald Steiner/Jason </a:t>
            </a: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Kobes</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/Leon Li of NGC)</a:t>
            </a:r>
            <a:endParaRPr kumimoji="0" sz="2000" b="0" i="0" u="none" strike="noStrike" kern="0" cap="none" spc="0" normalizeH="0" baseline="0" noProof="0" dirty="0">
              <a:ln>
                <a:noFill/>
              </a:ln>
              <a:solidFill>
                <a:sysClr val="windowText" lastClr="000000"/>
              </a:solidFill>
              <a:effectLst/>
              <a:uLnTx/>
              <a:uFillTx/>
            </a:endParaRPr>
          </a:p>
          <a:p>
            <a:pPr marL="684360" marR="0" lvl="1" indent="-226440" defTabSz="914400" eaLnBrk="1" fontAlgn="auto" latinLnBrk="0" hangingPunct="1">
              <a:lnSpc>
                <a:spcPct val="100000"/>
              </a:lnSpc>
              <a:spcBef>
                <a:spcPts val="0"/>
              </a:spcBef>
              <a:spcAft>
                <a:spcPts val="0"/>
              </a:spcAft>
              <a:buClrTx/>
              <a:buSzTx/>
              <a:buFont typeface="Symbol"/>
              <a:buChar char=""/>
              <a:tabLst/>
              <a:defRPr/>
            </a:pP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CURATE 2 (with Jason </a:t>
            </a:r>
            <a:r>
              <a:rPr kumimoji="0" lang="en-US" sz="2000" b="0" i="0" u="none" strike="noStrike" kern="0" cap="none" spc="-1" normalizeH="0" baseline="0" noProof="0" dirty="0" err="1">
                <a:ln>
                  <a:noFill/>
                </a:ln>
                <a:solidFill>
                  <a:srgbClr val="000000"/>
                </a:solidFill>
                <a:effectLst/>
                <a:uLnTx/>
                <a:uFill>
                  <a:solidFill>
                    <a:srgbClr val="FFFFFF"/>
                  </a:solidFill>
                </a:uFill>
                <a:latin typeface="Arial"/>
                <a:ea typeface="DejaVu Sans"/>
              </a:rPr>
              <a:t>Kobes</a:t>
            </a:r>
            <a:r>
              <a:rPr kumimoji="0" lang="en-US" sz="2000" b="0" i="0" u="none" strike="noStrike" kern="0" cap="none" spc="-1" normalizeH="0" baseline="0" noProof="0" dirty="0">
                <a:ln>
                  <a:noFill/>
                </a:ln>
                <a:solidFill>
                  <a:srgbClr val="000000"/>
                </a:solidFill>
                <a:effectLst/>
                <a:uLnTx/>
                <a:uFill>
                  <a:solidFill>
                    <a:srgbClr val="FFFFFF"/>
                  </a:solidFill>
                </a:uFill>
                <a:latin typeface="Arial"/>
                <a:ea typeface="DejaVu Sans"/>
              </a:rPr>
              <a:t>)</a:t>
            </a:r>
          </a:p>
        </p:txBody>
      </p:sp>
      <p:sp>
        <p:nvSpPr>
          <p:cNvPr id="411"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ea typeface="DejaVu Sans"/>
              </a:rPr>
              <a:t>24</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27988665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 name="CustomShape 1"/>
          <p:cNvSpPr/>
          <p:nvPr/>
        </p:nvSpPr>
        <p:spPr>
          <a:xfrm>
            <a:off x="228600" y="73080"/>
            <a:ext cx="67050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2400" strike="noStrike" spc="-1">
                <a:solidFill>
                  <a:srgbClr val="000000"/>
                </a:solidFill>
                <a:uFill>
                  <a:solidFill>
                    <a:srgbClr val="FFFFFF"/>
                  </a:solidFill>
                </a:uFill>
                <a:latin typeface="Arial"/>
                <a:ea typeface="DejaVu Sans"/>
              </a:rPr>
              <a:t>Presentations and Publications</a:t>
            </a:r>
            <a:endParaRPr/>
          </a:p>
        </p:txBody>
      </p:sp>
      <p:sp>
        <p:nvSpPr>
          <p:cNvPr id="414" name="CustomShape 2"/>
          <p:cNvSpPr/>
          <p:nvPr/>
        </p:nvSpPr>
        <p:spPr>
          <a:xfrm>
            <a:off x="304920" y="1097436"/>
            <a:ext cx="8590724" cy="5041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620" indent="-342900">
              <a:buFont typeface="+mj-lt"/>
              <a:buAutoNum type="arabicPeriod"/>
            </a:pPr>
            <a:r>
              <a:rPr lang="en-US" kern="0" spc="-1" dirty="0">
                <a:solidFill>
                  <a:srgbClr val="000000"/>
                </a:solidFill>
                <a:uFill>
                  <a:solidFill>
                    <a:srgbClr val="FFFFFF"/>
                  </a:solidFill>
                </a:uFill>
              </a:rPr>
              <a:t>“Privacy-Preserving Data Dissemination and Data Leakage Detection in SOA” , D. </a:t>
            </a:r>
            <a:r>
              <a:rPr lang="en-US" kern="0" spc="-1" dirty="0" err="1">
                <a:solidFill>
                  <a:srgbClr val="000000"/>
                </a:solidFill>
                <a:uFill>
                  <a:solidFill>
                    <a:srgbClr val="FFFFFF"/>
                  </a:solidFill>
                </a:uFill>
              </a:rPr>
              <a:t>Ulybyshev</a:t>
            </a:r>
            <a:r>
              <a:rPr lang="en-US" kern="0" spc="-1" dirty="0">
                <a:solidFill>
                  <a:srgbClr val="000000"/>
                </a:solidFill>
                <a:uFill>
                  <a:solidFill>
                    <a:srgbClr val="FFFFFF"/>
                  </a:solidFill>
                </a:uFill>
              </a:rPr>
              <a:t>, B. Bhargava, L. Li, D. Steiner, J. </a:t>
            </a:r>
            <a:r>
              <a:rPr lang="en-US" kern="0" spc="-1" dirty="0" err="1">
                <a:solidFill>
                  <a:srgbClr val="000000"/>
                </a:solidFill>
                <a:uFill>
                  <a:solidFill>
                    <a:srgbClr val="FFFFFF"/>
                  </a:solidFill>
                </a:uFill>
              </a:rPr>
              <a:t>Kobes</a:t>
            </a:r>
            <a:r>
              <a:rPr lang="en-US" kern="0" spc="-1" dirty="0">
                <a:solidFill>
                  <a:srgbClr val="000000"/>
                </a:solidFill>
                <a:uFill>
                  <a:solidFill>
                    <a:srgbClr val="FFFFFF"/>
                  </a:solidFill>
                </a:uFill>
              </a:rPr>
              <a:t>, H. </a:t>
            </a:r>
            <a:r>
              <a:rPr lang="en-US" kern="0" spc="-1" dirty="0" err="1">
                <a:solidFill>
                  <a:srgbClr val="000000"/>
                </a:solidFill>
                <a:uFill>
                  <a:solidFill>
                    <a:srgbClr val="FFFFFF"/>
                  </a:solidFill>
                </a:uFill>
              </a:rPr>
              <a:t>Halpin</a:t>
            </a:r>
            <a:r>
              <a:rPr lang="en-US" kern="0" spc="-1" dirty="0">
                <a:solidFill>
                  <a:srgbClr val="000000"/>
                </a:solidFill>
                <a:uFill>
                  <a:solidFill>
                    <a:srgbClr val="FFFFFF"/>
                  </a:solidFill>
                </a:uFill>
              </a:rPr>
              <a:t>, M. Villarreal and R. </a:t>
            </a:r>
            <a:r>
              <a:rPr lang="en-US" kern="0" spc="-1" dirty="0" err="1">
                <a:solidFill>
                  <a:srgbClr val="000000"/>
                </a:solidFill>
                <a:uFill>
                  <a:solidFill>
                    <a:srgbClr val="FFFFFF"/>
                  </a:solidFill>
                </a:uFill>
              </a:rPr>
              <a:t>Ranchal</a:t>
            </a:r>
            <a:r>
              <a:rPr lang="en-US" kern="0" spc="-1" dirty="0">
                <a:solidFill>
                  <a:srgbClr val="000000"/>
                </a:solidFill>
                <a:uFill>
                  <a:solidFill>
                    <a:srgbClr val="FFFFFF"/>
                  </a:solidFill>
                </a:uFill>
              </a:rPr>
              <a:t>. </a:t>
            </a:r>
            <a:r>
              <a:rPr lang="en-US" i="1" kern="0" spc="-1" dirty="0">
                <a:solidFill>
                  <a:srgbClr val="000000"/>
                </a:solidFill>
                <a:uFill>
                  <a:solidFill>
                    <a:srgbClr val="FFFFFF"/>
                  </a:solidFill>
                </a:uFill>
              </a:rPr>
              <a:t>Submitted for ICDE-2017</a:t>
            </a:r>
            <a:endParaRPr lang="en-US" i="1" kern="0" dirty="0">
              <a:solidFill>
                <a:sysClr val="windowText" lastClr="000000"/>
              </a:solidFill>
            </a:endParaRPr>
          </a:p>
          <a:p>
            <a:pPr marL="343620" indent="-342900">
              <a:buFont typeface="+mj-lt"/>
              <a:buAutoNum type="arabicPeriod"/>
            </a:pPr>
            <a:r>
              <a:rPr lang="en-US" spc="-1" dirty="0">
                <a:solidFill>
                  <a:srgbClr val="000000"/>
                </a:solidFill>
                <a:uFill>
                  <a:solidFill>
                    <a:srgbClr val="FFFFFF"/>
                  </a:solidFill>
                </a:uFill>
              </a:rPr>
              <a:t>“Policy-based Distributed Data Dissemination,” R. </a:t>
            </a:r>
            <a:r>
              <a:rPr lang="en-US" spc="-1" dirty="0" err="1">
                <a:solidFill>
                  <a:srgbClr val="000000"/>
                </a:solidFill>
                <a:uFill>
                  <a:solidFill>
                    <a:srgbClr val="FFFFFF"/>
                  </a:solidFill>
                </a:uFill>
              </a:rPr>
              <a:t>Ranchal</a:t>
            </a:r>
            <a:r>
              <a:rPr lang="en-US" spc="-1" dirty="0">
                <a:solidFill>
                  <a:srgbClr val="000000"/>
                </a:solidFill>
                <a:uFill>
                  <a:solidFill>
                    <a:srgbClr val="FFFFFF"/>
                  </a:solidFill>
                </a:uFill>
              </a:rPr>
              <a:t>, D. </a:t>
            </a:r>
            <a:r>
              <a:rPr lang="en-US" spc="-1" dirty="0" err="1">
                <a:solidFill>
                  <a:srgbClr val="000000"/>
                </a:solidFill>
                <a:uFill>
                  <a:solidFill>
                    <a:srgbClr val="FFFFFF"/>
                  </a:solidFill>
                </a:uFill>
              </a:rPr>
              <a:t>Ulybyshev</a:t>
            </a:r>
            <a:r>
              <a:rPr lang="en-US" spc="-1" dirty="0">
                <a:solidFill>
                  <a:srgbClr val="000000"/>
                </a:solidFill>
                <a:uFill>
                  <a:solidFill>
                    <a:srgbClr val="FFFFFF"/>
                  </a:solidFill>
                </a:uFill>
              </a:rPr>
              <a:t>, P. </a:t>
            </a:r>
            <a:r>
              <a:rPr lang="en-US" spc="-1" dirty="0" err="1">
                <a:solidFill>
                  <a:srgbClr val="000000"/>
                </a:solidFill>
                <a:uFill>
                  <a:solidFill>
                    <a:srgbClr val="FFFFFF"/>
                  </a:solidFill>
                </a:uFill>
              </a:rPr>
              <a:t>Angin</a:t>
            </a:r>
            <a:r>
              <a:rPr lang="en-US" spc="-1" dirty="0">
                <a:solidFill>
                  <a:srgbClr val="000000"/>
                </a:solidFill>
                <a:uFill>
                  <a:solidFill>
                    <a:srgbClr val="FFFFFF"/>
                  </a:solidFill>
                </a:uFill>
              </a:rPr>
              <a:t>, and B. Bhargava. </a:t>
            </a:r>
            <a:r>
              <a:rPr lang="en-US" i="1" spc="-1" dirty="0">
                <a:solidFill>
                  <a:srgbClr val="000000"/>
                </a:solidFill>
                <a:uFill>
                  <a:solidFill>
                    <a:srgbClr val="FFFFFF"/>
                  </a:solidFill>
                </a:uFill>
              </a:rPr>
              <a:t>CERIAS Security Symposium, April 2015</a:t>
            </a:r>
            <a:r>
              <a:rPr lang="en-US" b="1" i="1" spc="-1" dirty="0">
                <a:solidFill>
                  <a:srgbClr val="000000"/>
                </a:solidFill>
                <a:uFill>
                  <a:solidFill>
                    <a:srgbClr val="FFFFFF"/>
                  </a:solidFill>
                </a:uFill>
              </a:rPr>
              <a:t> (Best poster award)</a:t>
            </a:r>
            <a:endParaRPr lang="en-US" dirty="0"/>
          </a:p>
          <a:p>
            <a:pPr marL="343620" indent="-342900">
              <a:buFont typeface="+mj-lt"/>
              <a:buAutoNum type="arabicPeriod"/>
            </a:pPr>
            <a:r>
              <a:rPr lang="en-US" strike="noStrike" spc="-1" dirty="0">
                <a:solidFill>
                  <a:srgbClr val="000000"/>
                </a:solidFill>
                <a:uFill>
                  <a:solidFill>
                    <a:srgbClr val="FFFFFF"/>
                  </a:solidFill>
                </a:uFill>
                <a:latin typeface="Arial"/>
                <a:ea typeface="DejaVu Sans"/>
              </a:rPr>
              <a:t>“Authentication of User’s Device and Browser for Data Access in Untrusted Cloud,” D. </a:t>
            </a:r>
            <a:r>
              <a:rPr lang="en-US" strike="noStrike" spc="-1" dirty="0" err="1">
                <a:solidFill>
                  <a:srgbClr val="000000"/>
                </a:solidFill>
                <a:uFill>
                  <a:solidFill>
                    <a:srgbClr val="FFFFFF"/>
                  </a:solidFill>
                </a:uFill>
                <a:latin typeface="Arial"/>
                <a:ea typeface="DejaVu Sans"/>
              </a:rPr>
              <a:t>Ulybyshev</a:t>
            </a:r>
            <a:r>
              <a:rPr lang="en-US" strike="noStrike" spc="-1" dirty="0">
                <a:solidFill>
                  <a:srgbClr val="000000"/>
                </a:solidFill>
                <a:uFill>
                  <a:solidFill>
                    <a:srgbClr val="FFFFFF"/>
                  </a:solidFill>
                </a:uFill>
                <a:latin typeface="Arial"/>
                <a:ea typeface="DejaVu Sans"/>
              </a:rPr>
              <a:t>, B. Bhargava, L. Li, J. </a:t>
            </a:r>
            <a:r>
              <a:rPr lang="en-US" strike="noStrike" spc="-1" dirty="0" err="1">
                <a:solidFill>
                  <a:srgbClr val="000000"/>
                </a:solidFill>
                <a:uFill>
                  <a:solidFill>
                    <a:srgbClr val="FFFFFF"/>
                  </a:solidFill>
                </a:uFill>
                <a:latin typeface="Arial"/>
                <a:ea typeface="DejaVu Sans"/>
              </a:rPr>
              <a:t>Kobes</a:t>
            </a:r>
            <a:r>
              <a:rPr lang="en-US" strike="noStrike" spc="-1" dirty="0">
                <a:solidFill>
                  <a:srgbClr val="000000"/>
                </a:solidFill>
                <a:uFill>
                  <a:solidFill>
                    <a:srgbClr val="FFFFFF"/>
                  </a:solidFill>
                </a:uFill>
                <a:latin typeface="Arial"/>
                <a:ea typeface="DejaVu Sans"/>
              </a:rPr>
              <a:t>, D. Steiner, H. </a:t>
            </a:r>
            <a:r>
              <a:rPr lang="en-US" strike="noStrike" spc="-1" dirty="0" err="1">
                <a:solidFill>
                  <a:srgbClr val="000000"/>
                </a:solidFill>
                <a:uFill>
                  <a:solidFill>
                    <a:srgbClr val="FFFFFF"/>
                  </a:solidFill>
                </a:uFill>
                <a:latin typeface="Arial"/>
                <a:ea typeface="DejaVu Sans"/>
              </a:rPr>
              <a:t>Halpin</a:t>
            </a:r>
            <a:r>
              <a:rPr lang="en-US" strike="noStrike" spc="-1" dirty="0">
                <a:solidFill>
                  <a:srgbClr val="000000"/>
                </a:solidFill>
                <a:uFill>
                  <a:solidFill>
                    <a:srgbClr val="FFFFFF"/>
                  </a:solidFill>
                </a:uFill>
                <a:latin typeface="Arial"/>
                <a:ea typeface="DejaVu Sans"/>
              </a:rPr>
              <a:t>, B. An, M. Villarreal, R. </a:t>
            </a:r>
            <a:r>
              <a:rPr lang="en-US" strike="noStrike" spc="-1" dirty="0" err="1">
                <a:solidFill>
                  <a:srgbClr val="000000"/>
                </a:solidFill>
                <a:uFill>
                  <a:solidFill>
                    <a:srgbClr val="FFFFFF"/>
                  </a:solidFill>
                </a:uFill>
                <a:latin typeface="Arial"/>
                <a:ea typeface="DejaVu Sans"/>
              </a:rPr>
              <a:t>Ranchal</a:t>
            </a:r>
            <a:r>
              <a:rPr lang="en-US" strike="noStrike" spc="-1" dirty="0">
                <a:solidFill>
                  <a:srgbClr val="000000"/>
                </a:solidFill>
                <a:uFill>
                  <a:solidFill>
                    <a:srgbClr val="FFFFFF"/>
                  </a:solidFill>
                </a:uFill>
                <a:latin typeface="Arial"/>
                <a:ea typeface="DejaVu Sans"/>
              </a:rPr>
              <a:t>. </a:t>
            </a:r>
            <a:r>
              <a:rPr lang="en-US" i="1" strike="noStrike" spc="-1" dirty="0">
                <a:solidFill>
                  <a:srgbClr val="000000"/>
                </a:solidFill>
                <a:uFill>
                  <a:solidFill>
                    <a:srgbClr val="FFFFFF"/>
                  </a:solidFill>
                </a:uFill>
                <a:latin typeface="Arial"/>
                <a:ea typeface="DejaVu Sans"/>
              </a:rPr>
              <a:t>CERIAS Security Symposium, April 2016</a:t>
            </a:r>
            <a:r>
              <a:rPr lang="en-US" strike="noStrike" spc="-1" dirty="0">
                <a:solidFill>
                  <a:srgbClr val="000000"/>
                </a:solidFill>
                <a:uFill>
                  <a:solidFill>
                    <a:srgbClr val="FFFFFF"/>
                  </a:solidFill>
                </a:uFill>
                <a:latin typeface="Arial"/>
                <a:ea typeface="DejaVu Sans"/>
              </a:rPr>
              <a:t>.</a:t>
            </a:r>
          </a:p>
          <a:p>
            <a:pPr marL="343620" indent="-342900">
              <a:buFont typeface="+mj-lt"/>
              <a:buAutoNum type="arabicPeriod"/>
            </a:pPr>
            <a:r>
              <a:rPr lang="en-US" dirty="0"/>
              <a:t>"Cross-Domain Data Dissemination and Policy Enforcement", R. </a:t>
            </a:r>
            <a:r>
              <a:rPr lang="en-US" dirty="0" err="1"/>
              <a:t>Ranchal</a:t>
            </a:r>
            <a:r>
              <a:rPr lang="en-US" dirty="0"/>
              <a:t>, PhD Thesis, Purdue University, June 2015.</a:t>
            </a:r>
          </a:p>
          <a:p>
            <a:pPr marL="343620" indent="-342900">
              <a:buFont typeface="+mj-lt"/>
              <a:buAutoNum type="arabicPeriod"/>
            </a:pPr>
            <a:r>
              <a:rPr lang="en-US" strike="noStrike" spc="-1" dirty="0">
                <a:solidFill>
                  <a:srgbClr val="000000"/>
                </a:solidFill>
                <a:uFill>
                  <a:solidFill>
                    <a:srgbClr val="FFFFFF"/>
                  </a:solidFill>
                </a:uFill>
                <a:latin typeface="Arial"/>
                <a:ea typeface="DejaVu Sans"/>
              </a:rPr>
              <a:t>“End-to-End Security in Service-Oriented Architecture,” Mehdi </a:t>
            </a:r>
            <a:r>
              <a:rPr lang="en-US" strike="noStrike" spc="-1" dirty="0" err="1">
                <a:solidFill>
                  <a:srgbClr val="000000"/>
                </a:solidFill>
                <a:uFill>
                  <a:solidFill>
                    <a:srgbClr val="FFFFFF"/>
                  </a:solidFill>
                </a:uFill>
                <a:latin typeface="Arial"/>
                <a:ea typeface="DejaVu Sans"/>
              </a:rPr>
              <a:t>Azarmi</a:t>
            </a:r>
            <a:r>
              <a:rPr lang="en-US" strike="noStrike" spc="-1" dirty="0">
                <a:solidFill>
                  <a:srgbClr val="000000"/>
                </a:solidFill>
                <a:uFill>
                  <a:solidFill>
                    <a:srgbClr val="FFFFFF"/>
                  </a:solidFill>
                </a:uFill>
                <a:latin typeface="Arial"/>
                <a:ea typeface="DejaVu Sans"/>
              </a:rPr>
              <a:t>. </a:t>
            </a:r>
            <a:r>
              <a:rPr lang="en-US" i="1" strike="noStrike" spc="-1" dirty="0">
                <a:solidFill>
                  <a:srgbClr val="000000"/>
                </a:solidFill>
                <a:uFill>
                  <a:solidFill>
                    <a:srgbClr val="FFFFFF"/>
                  </a:solidFill>
                </a:uFill>
                <a:latin typeface="Arial"/>
                <a:ea typeface="DejaVu Sans"/>
              </a:rPr>
              <a:t>PhD Thesis</a:t>
            </a:r>
            <a:r>
              <a:rPr lang="en-US" strike="noStrike" spc="-1" dirty="0">
                <a:solidFill>
                  <a:srgbClr val="000000"/>
                </a:solidFill>
                <a:uFill>
                  <a:solidFill>
                    <a:srgbClr val="FFFFFF"/>
                  </a:solidFill>
                </a:uFill>
                <a:latin typeface="Arial"/>
                <a:ea typeface="DejaVu Sans"/>
              </a:rPr>
              <a:t>, Purdue University, April 2016.</a:t>
            </a:r>
            <a:endParaRPr lang="en-US" dirty="0"/>
          </a:p>
          <a:p>
            <a:pPr marL="343620" indent="-342900">
              <a:buFont typeface="+mj-lt"/>
              <a:buAutoNum type="arabicPeriod"/>
            </a:pPr>
            <a:r>
              <a:rPr lang="en-US" strike="noStrike" spc="-1" dirty="0">
                <a:solidFill>
                  <a:srgbClr val="000000"/>
                </a:solidFill>
                <a:uFill>
                  <a:solidFill>
                    <a:srgbClr val="FFFFFF"/>
                  </a:solidFill>
                </a:uFill>
                <a:latin typeface="Arial"/>
                <a:ea typeface="DejaVu Sans"/>
              </a:rPr>
              <a:t>“Consumer Oriented Privacy Preserving Access Control for</a:t>
            </a:r>
            <a:r>
              <a:rPr lang="en-US" dirty="0"/>
              <a:t> </a:t>
            </a:r>
            <a:r>
              <a:rPr lang="en-US" strike="noStrike" spc="-1" dirty="0">
                <a:solidFill>
                  <a:srgbClr val="000000"/>
                </a:solidFill>
                <a:uFill>
                  <a:solidFill>
                    <a:srgbClr val="FFFFFF"/>
                  </a:solidFill>
                </a:uFill>
                <a:latin typeface="Arial"/>
                <a:ea typeface="DejaVu Sans"/>
              </a:rPr>
              <a:t>Electronic Health Records in the Cloud,” R. Fernando, R. </a:t>
            </a:r>
            <a:r>
              <a:rPr lang="en-US" strike="noStrike" spc="-1" dirty="0" err="1">
                <a:solidFill>
                  <a:srgbClr val="000000"/>
                </a:solidFill>
                <a:uFill>
                  <a:solidFill>
                    <a:srgbClr val="FFFFFF"/>
                  </a:solidFill>
                </a:uFill>
                <a:latin typeface="Arial"/>
                <a:ea typeface="DejaVu Sans"/>
              </a:rPr>
              <a:t>Ranchal</a:t>
            </a:r>
            <a:r>
              <a:rPr lang="en-US" strike="noStrike" spc="-1" dirty="0">
                <a:solidFill>
                  <a:srgbClr val="000000"/>
                </a:solidFill>
                <a:uFill>
                  <a:solidFill>
                    <a:srgbClr val="FFFFFF"/>
                  </a:solidFill>
                </a:uFill>
                <a:latin typeface="Arial"/>
                <a:ea typeface="DejaVu Sans"/>
              </a:rPr>
              <a:t>. B. An, L. Ben </a:t>
            </a:r>
            <a:r>
              <a:rPr lang="en-US" strike="noStrike" spc="-1" dirty="0" err="1">
                <a:solidFill>
                  <a:srgbClr val="000000"/>
                </a:solidFill>
                <a:uFill>
                  <a:solidFill>
                    <a:srgbClr val="FFFFFF"/>
                  </a:solidFill>
                </a:uFill>
                <a:latin typeface="Arial"/>
                <a:ea typeface="DejaVu Sans"/>
              </a:rPr>
              <a:t>Othmane</a:t>
            </a:r>
            <a:r>
              <a:rPr lang="en-US" strike="noStrike" spc="-1" dirty="0">
                <a:solidFill>
                  <a:srgbClr val="000000"/>
                </a:solidFill>
                <a:uFill>
                  <a:solidFill>
                    <a:srgbClr val="FFFFFF"/>
                  </a:solidFill>
                </a:uFill>
                <a:latin typeface="Arial"/>
                <a:ea typeface="DejaVu Sans"/>
              </a:rPr>
              <a:t>, B. Bhargava. Submitted to </a:t>
            </a:r>
            <a:r>
              <a:rPr lang="en-US" i="1" strike="noStrike" spc="-1" dirty="0">
                <a:solidFill>
                  <a:srgbClr val="000000"/>
                </a:solidFill>
                <a:uFill>
                  <a:solidFill>
                    <a:srgbClr val="FFFFFF"/>
                  </a:solidFill>
                </a:uFill>
                <a:latin typeface="Arial"/>
                <a:ea typeface="DejaVu Sans"/>
              </a:rPr>
              <a:t>IEEE CLOUD 2016</a:t>
            </a:r>
            <a:r>
              <a:rPr lang="en-US" strike="noStrike" spc="-1" dirty="0">
                <a:solidFill>
                  <a:srgbClr val="000000"/>
                </a:solidFill>
                <a:uFill>
                  <a:solidFill>
                    <a:srgbClr val="FFFFFF"/>
                  </a:solidFill>
                </a:uFill>
                <a:latin typeface="Arial"/>
                <a:ea typeface="DejaVu Sans"/>
              </a:rPr>
              <a:t>.</a:t>
            </a:r>
            <a:endParaRPr lang="en-US" dirty="0"/>
          </a:p>
          <a:p>
            <a:pPr marL="343620" indent="-342900">
              <a:buFont typeface="+mj-lt"/>
              <a:buAutoNum type="arabicPeriod"/>
            </a:pPr>
            <a:r>
              <a:rPr lang="en-US" strike="noStrike" spc="-1" dirty="0">
                <a:solidFill>
                  <a:srgbClr val="000000"/>
                </a:solidFill>
                <a:uFill>
                  <a:solidFill>
                    <a:srgbClr val="FFFFFF"/>
                  </a:solidFill>
                </a:uFill>
                <a:latin typeface="Arial"/>
                <a:ea typeface="DejaVu Sans"/>
              </a:rPr>
              <a:t>“A Self-Cloning Agents-based Model for High Performance Mobile-Cloud Computing,” P. </a:t>
            </a:r>
            <a:r>
              <a:rPr lang="en-US" strike="noStrike" spc="-1" dirty="0" err="1">
                <a:solidFill>
                  <a:srgbClr val="000000"/>
                </a:solidFill>
                <a:uFill>
                  <a:solidFill>
                    <a:srgbClr val="FFFFFF"/>
                  </a:solidFill>
                </a:uFill>
                <a:latin typeface="Arial"/>
                <a:ea typeface="DejaVu Sans"/>
              </a:rPr>
              <a:t>Angin</a:t>
            </a:r>
            <a:r>
              <a:rPr lang="en-US" strike="noStrike" spc="-1" dirty="0">
                <a:solidFill>
                  <a:srgbClr val="000000"/>
                </a:solidFill>
                <a:uFill>
                  <a:solidFill>
                    <a:srgbClr val="FFFFFF"/>
                  </a:solidFill>
                </a:uFill>
                <a:latin typeface="Arial"/>
                <a:ea typeface="DejaVu Sans"/>
              </a:rPr>
              <a:t>, B. Bhargava, and Z. </a:t>
            </a:r>
            <a:r>
              <a:rPr lang="en-US" strike="noStrike" spc="-1" dirty="0" err="1">
                <a:solidFill>
                  <a:srgbClr val="000000"/>
                </a:solidFill>
                <a:uFill>
                  <a:solidFill>
                    <a:srgbClr val="FFFFFF"/>
                  </a:solidFill>
                </a:uFill>
                <a:latin typeface="Arial"/>
                <a:ea typeface="DejaVu Sans"/>
              </a:rPr>
              <a:t>Jin</a:t>
            </a:r>
            <a:r>
              <a:rPr lang="en-US" strike="noStrike" spc="-1" dirty="0">
                <a:solidFill>
                  <a:srgbClr val="000000"/>
                </a:solidFill>
                <a:uFill>
                  <a:solidFill>
                    <a:srgbClr val="FFFFFF"/>
                  </a:solidFill>
                </a:uFill>
                <a:latin typeface="Arial"/>
                <a:ea typeface="DejaVu Sans"/>
              </a:rPr>
              <a:t>. </a:t>
            </a:r>
            <a:r>
              <a:rPr lang="en-US" i="1" strike="noStrike" spc="-1" dirty="0">
                <a:solidFill>
                  <a:srgbClr val="000000"/>
                </a:solidFill>
                <a:uFill>
                  <a:solidFill>
                    <a:srgbClr val="FFFFFF"/>
                  </a:solidFill>
                </a:uFill>
                <a:latin typeface="Arial"/>
                <a:ea typeface="DejaVu Sans"/>
              </a:rPr>
              <a:t>IEEE CLOUD 2015</a:t>
            </a:r>
            <a:r>
              <a:rPr lang="en-US" strike="noStrike" spc="-1" dirty="0">
                <a:solidFill>
                  <a:srgbClr val="000000"/>
                </a:solidFill>
                <a:uFill>
                  <a:solidFill>
                    <a:srgbClr val="FFFFFF"/>
                  </a:solidFill>
                </a:uFill>
                <a:latin typeface="Arial"/>
                <a:ea typeface="DejaVu Sans"/>
              </a:rPr>
              <a:t>.</a:t>
            </a:r>
            <a:endParaRPr dirty="0"/>
          </a:p>
          <a:p>
            <a:pPr>
              <a:lnSpc>
                <a:spcPct val="100000"/>
              </a:lnSpc>
            </a:pPr>
            <a:endParaRPr dirty="0"/>
          </a:p>
        </p:txBody>
      </p:sp>
      <p:sp>
        <p:nvSpPr>
          <p:cNvPr id="415"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lnSpc>
                <a:spcPct val="100000"/>
              </a:lnSpc>
            </a:pPr>
            <a:r>
              <a:rPr lang="en-US" sz="1300" strike="noStrike" spc="-1" dirty="0">
                <a:solidFill>
                  <a:srgbClr val="000000"/>
                </a:solidFill>
                <a:uFill>
                  <a:solidFill>
                    <a:srgbClr val="FFFFFF"/>
                  </a:solidFill>
                </a:uFill>
                <a:latin typeface="Arial"/>
                <a:ea typeface="DejaVu Sans"/>
              </a:rPr>
              <a:t>25</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7"/>
          </p:nvPr>
        </p:nvSpPr>
        <p:spPr>
          <a:xfrm>
            <a:off x="1970793" y="2865207"/>
            <a:ext cx="5873877" cy="457200"/>
          </a:xfrm>
        </p:spPr>
        <p:txBody>
          <a:bodyPr/>
          <a:lstStyle/>
          <a:p>
            <a:r>
              <a:rPr lang="en-US" sz="3600" dirty="0">
                <a:solidFill>
                  <a:schemeClr val="accent1">
                    <a:lumMod val="75000"/>
                  </a:schemeClr>
                </a:solidFill>
              </a:rPr>
              <a:t>Secure/Resilient Systems</a:t>
            </a:r>
          </a:p>
        </p:txBody>
      </p:sp>
      <p:sp>
        <p:nvSpPr>
          <p:cNvPr id="6" name="Rectangle 5"/>
          <p:cNvSpPr/>
          <p:nvPr/>
        </p:nvSpPr>
        <p:spPr>
          <a:xfrm>
            <a:off x="1802869" y="2627575"/>
            <a:ext cx="6234188" cy="1528590"/>
          </a:xfrm>
          <a:prstGeom prst="rect">
            <a:avLst/>
          </a:prstGeom>
          <a:noFill/>
          <a:effectLst>
            <a:outerShdw blurRad="50800" dist="38100" dir="2700000" algn="tl" rotWithShape="0">
              <a:srgbClr val="000000">
                <a:alpha val="43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Text Placeholder 12"/>
          <p:cNvSpPr>
            <a:spLocks noGrp="1"/>
          </p:cNvSpPr>
          <p:nvPr>
            <p:ph type="body" sz="quarter" idx="17"/>
          </p:nvPr>
        </p:nvSpPr>
        <p:spPr>
          <a:xfrm>
            <a:off x="1982074" y="3415275"/>
            <a:ext cx="5873877" cy="457200"/>
          </a:xfrm>
        </p:spPr>
        <p:txBody>
          <a:bodyPr/>
          <a:lstStyle/>
          <a:p>
            <a:r>
              <a:rPr lang="en-US" sz="2000" dirty="0">
                <a:solidFill>
                  <a:schemeClr val="bg1">
                    <a:lumMod val="75000"/>
                  </a:schemeClr>
                </a:solidFill>
              </a:rPr>
              <a:t>Moving Target Defense (MTD) Solution</a:t>
            </a:r>
          </a:p>
        </p:txBody>
      </p:sp>
      <p:pic>
        <p:nvPicPr>
          <p:cNvPr id="8" name="Picture 2" descr="C:\Documents and Settings\s261757\Desktop\University Relationships\Consortium\Strategies\Branding\NGCRC_Log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829" y="5087872"/>
            <a:ext cx="2905760" cy="1499150"/>
          </a:xfrm>
          <a:prstGeom prst="rect">
            <a:avLst/>
          </a:prstGeom>
          <a:noFill/>
          <a:ln w="9525">
            <a:noFill/>
            <a:miter lim="800000"/>
            <a:headEnd/>
            <a:tailEnd/>
          </a:ln>
        </p:spPr>
      </p:pic>
    </p:spTree>
    <p:extLst>
      <p:ext uri="{BB962C8B-B14F-4D97-AF65-F5344CB8AC3E}">
        <p14:creationId xmlns:p14="http://schemas.microsoft.com/office/powerpoint/2010/main" val="676649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fontScale="92500" lnSpcReduction="20000"/>
          </a:bodyPr>
          <a:lstStyle/>
          <a:p>
            <a:r>
              <a:rPr lang="en-US" sz="2800" dirty="0"/>
              <a:t>Collaboration with NGC IRADS</a:t>
            </a:r>
          </a:p>
          <a:p>
            <a:r>
              <a:rPr lang="en-US" sz="2800" dirty="0"/>
              <a:t>Moving Target Defense (MTD)</a:t>
            </a:r>
          </a:p>
          <a:p>
            <a:r>
              <a:rPr lang="en-US" sz="2800" dirty="0"/>
              <a:t>State of the Art and Limitations</a:t>
            </a:r>
          </a:p>
          <a:p>
            <a:r>
              <a:rPr lang="en-US" sz="2800" dirty="0"/>
              <a:t>Research Approach</a:t>
            </a:r>
          </a:p>
          <a:p>
            <a:r>
              <a:rPr lang="en-US" sz="2800" dirty="0"/>
              <a:t>Proposed Solution</a:t>
            </a:r>
          </a:p>
          <a:p>
            <a:r>
              <a:rPr lang="en-US" sz="2800" dirty="0"/>
              <a:t>Benefits of the Proposed Solution</a:t>
            </a:r>
          </a:p>
          <a:p>
            <a:r>
              <a:rPr lang="en-US" sz="2800" dirty="0"/>
              <a:t>Components of the Solution</a:t>
            </a:r>
          </a:p>
          <a:p>
            <a:r>
              <a:rPr lang="en-US" sz="2800" dirty="0"/>
              <a:t>Research Tasks</a:t>
            </a:r>
          </a:p>
          <a:p>
            <a:r>
              <a:rPr lang="en-US" sz="2800" dirty="0"/>
              <a:t>MTD Framework Prototype</a:t>
            </a:r>
          </a:p>
          <a:p>
            <a:r>
              <a:rPr lang="en-US" sz="2800" dirty="0"/>
              <a:t>Experiments</a:t>
            </a:r>
          </a:p>
          <a:p>
            <a:r>
              <a:rPr lang="en-US" sz="2800" dirty="0"/>
              <a:t>Future Directions</a:t>
            </a:r>
          </a:p>
          <a:p>
            <a:pPr marL="0" indent="0">
              <a:buNone/>
            </a:pPr>
            <a:endParaRPr lang="en-US"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27</a:t>
            </a:fld>
            <a:endParaRPr lang="en-US" sz="1300" dirty="0"/>
          </a:p>
        </p:txBody>
      </p:sp>
      <p:sp>
        <p:nvSpPr>
          <p:cNvPr id="6" name="Title 1"/>
          <p:cNvSpPr>
            <a:spLocks noGrp="1"/>
          </p:cNvSpPr>
          <p:nvPr>
            <p:ph type="title"/>
          </p:nvPr>
        </p:nvSpPr>
        <p:spPr>
          <a:xfrm>
            <a:off x="228600" y="73152"/>
            <a:ext cx="6705600" cy="838200"/>
          </a:xfrm>
        </p:spPr>
        <p:txBody>
          <a:bodyPr/>
          <a:lstStyle/>
          <a:p>
            <a:r>
              <a:rPr lang="en-US" sz="3600" dirty="0"/>
              <a:t>Outline</a:t>
            </a:r>
          </a:p>
        </p:txBody>
      </p:sp>
    </p:spTree>
    <p:extLst>
      <p:ext uri="{BB962C8B-B14F-4D97-AF65-F5344CB8AC3E}">
        <p14:creationId xmlns:p14="http://schemas.microsoft.com/office/powerpoint/2010/main" val="3291983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lstStyle/>
          <a:p>
            <a:pPr algn="just"/>
            <a:r>
              <a:rPr lang="en-US" sz="2800" dirty="0"/>
              <a:t>During the TechExpo 2016: Discussion with Daniel Goodwin and Frank Wilson of NGC</a:t>
            </a:r>
          </a:p>
          <a:p>
            <a:pPr algn="just"/>
            <a:r>
              <a:rPr lang="en-US" sz="2800" dirty="0"/>
              <a:t>Contribute on the following IRADs: </a:t>
            </a:r>
          </a:p>
          <a:p>
            <a:pPr lvl="1" algn="just"/>
            <a:r>
              <a:rPr lang="en-US" sz="2800" dirty="0"/>
              <a:t>Cyber Resilient Systems: Start Secure, Stay Secure and Return Secure (Daniel Goodwin)</a:t>
            </a:r>
          </a:p>
          <a:p>
            <a:pPr lvl="1" algn="just"/>
            <a:r>
              <a:rPr lang="en-US" sz="2800" dirty="0"/>
              <a:t>Enterprise Resiliency (Frank Wilson)</a:t>
            </a:r>
          </a:p>
          <a:p>
            <a:pPr marL="457200" lvl="1" indent="0" algn="just">
              <a:buNone/>
            </a:pPr>
            <a:endParaRPr lang="en-US" sz="28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28</a:t>
            </a:fld>
            <a:endParaRPr lang="en-US" sz="1300" dirty="0"/>
          </a:p>
        </p:txBody>
      </p:sp>
      <p:sp>
        <p:nvSpPr>
          <p:cNvPr id="6"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3526570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Cyber Resilient Systems IRAD</a:t>
            </a:r>
            <a:r>
              <a:rPr lang="en-US" sz="2800" b="1" baseline="30000" dirty="0">
                <a:solidFill>
                  <a:srgbClr val="00467F"/>
                </a:solidFill>
              </a:rPr>
              <a:t>1</a:t>
            </a:r>
            <a:r>
              <a:rPr lang="en-US" sz="2800" dirty="0">
                <a:solidFill>
                  <a:srgbClr val="00467F"/>
                </a:solidFill>
              </a:rPr>
              <a:t>: </a:t>
            </a:r>
          </a:p>
          <a:p>
            <a:pPr lvl="1" algn="just"/>
            <a:r>
              <a:rPr lang="en-US" sz="2400" dirty="0"/>
              <a:t>Cyber resiliency is based on the ability of the  system to start secure, stay secure and return secure</a:t>
            </a:r>
            <a:endParaRPr lang="en-US" sz="2400" baseline="300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29</a:t>
            </a:fld>
            <a:endParaRPr lang="en-US" sz="1300" dirty="0"/>
          </a:p>
        </p:txBody>
      </p:sp>
      <p:sp>
        <p:nvSpPr>
          <p:cNvPr id="13" name="Circular Arrow 12"/>
          <p:cNvSpPr/>
          <p:nvPr/>
        </p:nvSpPr>
        <p:spPr>
          <a:xfrm rot="12237529">
            <a:off x="5629938" y="3497067"/>
            <a:ext cx="2105297" cy="2242751"/>
          </a:xfrm>
          <a:prstGeom prst="circularArrow">
            <a:avLst>
              <a:gd name="adj1" fmla="val 12500"/>
              <a:gd name="adj2" fmla="val 1142319"/>
              <a:gd name="adj3" fmla="val 20457681"/>
              <a:gd name="adj4" fmla="val 16226728"/>
              <a:gd name="adj5" fmla="val 125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Circular Arrow 13"/>
          <p:cNvSpPr/>
          <p:nvPr/>
        </p:nvSpPr>
        <p:spPr>
          <a:xfrm rot="19436037">
            <a:off x="5855498" y="2988581"/>
            <a:ext cx="2252962" cy="2242751"/>
          </a:xfrm>
          <a:prstGeom prst="circularArrow">
            <a:avLst>
              <a:gd name="adj1" fmla="val 12500"/>
              <a:gd name="adj2" fmla="val 1142319"/>
              <a:gd name="adj3" fmla="val 20457681"/>
              <a:gd name="adj4" fmla="val 15755769"/>
              <a:gd name="adj5" fmla="val 125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5400748" y="3481235"/>
            <a:ext cx="1300977" cy="830997"/>
          </a:xfrm>
          <a:prstGeom prst="rect">
            <a:avLst/>
          </a:prstGeom>
          <a:noFill/>
        </p:spPr>
        <p:txBody>
          <a:bodyPr wrap="square" rtlCol="0">
            <a:spAutoFit/>
          </a:bodyPr>
          <a:lstStyle/>
          <a:p>
            <a:pPr algn="ctr"/>
            <a:r>
              <a:rPr lang="en-US" sz="2400" b="1" dirty="0"/>
              <a:t>Start </a:t>
            </a:r>
          </a:p>
          <a:p>
            <a:pPr algn="ctr"/>
            <a:r>
              <a:rPr lang="en-US" sz="2400" b="1" dirty="0"/>
              <a:t>Secure</a:t>
            </a:r>
          </a:p>
        </p:txBody>
      </p:sp>
      <p:sp>
        <p:nvSpPr>
          <p:cNvPr id="16" name="TextBox 15"/>
          <p:cNvSpPr txBox="1"/>
          <p:nvPr/>
        </p:nvSpPr>
        <p:spPr>
          <a:xfrm>
            <a:off x="7505908" y="3525554"/>
            <a:ext cx="1248291" cy="830997"/>
          </a:xfrm>
          <a:prstGeom prst="rect">
            <a:avLst/>
          </a:prstGeom>
          <a:noFill/>
        </p:spPr>
        <p:txBody>
          <a:bodyPr wrap="square" rtlCol="0">
            <a:spAutoFit/>
          </a:bodyPr>
          <a:lstStyle/>
          <a:p>
            <a:pPr algn="ctr"/>
            <a:r>
              <a:rPr lang="en-US" sz="2400" b="1" dirty="0"/>
              <a:t>Stay Secure</a:t>
            </a:r>
          </a:p>
        </p:txBody>
      </p:sp>
      <p:sp>
        <p:nvSpPr>
          <p:cNvPr id="17" name="TextBox 16"/>
          <p:cNvSpPr txBox="1"/>
          <p:nvPr/>
        </p:nvSpPr>
        <p:spPr>
          <a:xfrm>
            <a:off x="6288322" y="5106219"/>
            <a:ext cx="1479324" cy="830997"/>
          </a:xfrm>
          <a:prstGeom prst="rect">
            <a:avLst/>
          </a:prstGeom>
          <a:noFill/>
        </p:spPr>
        <p:txBody>
          <a:bodyPr wrap="square" rtlCol="0">
            <a:spAutoFit/>
          </a:bodyPr>
          <a:lstStyle/>
          <a:p>
            <a:pPr algn="ctr"/>
            <a:r>
              <a:rPr lang="en-US" sz="2400" b="1" dirty="0"/>
              <a:t>Return </a:t>
            </a:r>
          </a:p>
          <a:p>
            <a:pPr algn="ctr"/>
            <a:r>
              <a:rPr lang="en-US" sz="2400" b="1" dirty="0"/>
              <a:t>Secure</a:t>
            </a:r>
          </a:p>
        </p:txBody>
      </p:sp>
      <p:sp>
        <p:nvSpPr>
          <p:cNvPr id="18" name="Circular Arrow 17"/>
          <p:cNvSpPr/>
          <p:nvPr/>
        </p:nvSpPr>
        <p:spPr>
          <a:xfrm rot="4072298">
            <a:off x="6282282" y="3608937"/>
            <a:ext cx="2105297" cy="2242751"/>
          </a:xfrm>
          <a:prstGeom prst="circularArrow">
            <a:avLst>
              <a:gd name="adj1" fmla="val 12500"/>
              <a:gd name="adj2" fmla="val 1142319"/>
              <a:gd name="adj3" fmla="val 20457681"/>
              <a:gd name="adj4" fmla="val 16226728"/>
              <a:gd name="adj5" fmla="val 125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616706" y="3319111"/>
            <a:ext cx="4337246" cy="23974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b="1" dirty="0">
                <a:solidFill>
                  <a:srgbClr val="000000"/>
                </a:solidFill>
              </a:rPr>
              <a:t> </a:t>
            </a:r>
            <a:r>
              <a:rPr lang="en-US" sz="2000" dirty="0">
                <a:solidFill>
                  <a:schemeClr val="bg1"/>
                </a:solidFill>
              </a:rPr>
              <a:t>- The system starts with trusted </a:t>
            </a:r>
            <a:br>
              <a:rPr lang="en-US" sz="2000" dirty="0">
                <a:solidFill>
                  <a:schemeClr val="bg1"/>
                </a:solidFill>
              </a:rPr>
            </a:br>
            <a:r>
              <a:rPr lang="en-US" sz="2000" dirty="0">
                <a:solidFill>
                  <a:schemeClr val="bg1"/>
                </a:solidFill>
              </a:rPr>
              <a:t>   components</a:t>
            </a:r>
          </a:p>
          <a:p>
            <a:pPr lvl="0"/>
            <a:r>
              <a:rPr lang="en-US" sz="2000" dirty="0">
                <a:solidFill>
                  <a:schemeClr val="bg1"/>
                </a:solidFill>
              </a:rPr>
              <a:t> - Continue to operate maintaining </a:t>
            </a:r>
          </a:p>
          <a:p>
            <a:pPr lvl="0"/>
            <a:r>
              <a:rPr lang="en-US" sz="2000" dirty="0">
                <a:solidFill>
                  <a:schemeClr val="bg1"/>
                </a:solidFill>
              </a:rPr>
              <a:t>    level of trust</a:t>
            </a:r>
          </a:p>
          <a:p>
            <a:pPr lvl="0"/>
            <a:r>
              <a:rPr lang="en-US" sz="2000" dirty="0">
                <a:solidFill>
                  <a:schemeClr val="bg1"/>
                </a:solidFill>
              </a:rPr>
              <a:t> - Return to trusted state case of an </a:t>
            </a:r>
          </a:p>
          <a:p>
            <a:pPr lvl="0"/>
            <a:r>
              <a:rPr lang="en-US" sz="2000" dirty="0">
                <a:solidFill>
                  <a:schemeClr val="bg1"/>
                </a:solidFill>
              </a:rPr>
              <a:t>   event</a:t>
            </a:r>
          </a:p>
        </p:txBody>
      </p:sp>
      <p:sp>
        <p:nvSpPr>
          <p:cNvPr id="20" name="TextBox 19"/>
          <p:cNvSpPr txBox="1"/>
          <p:nvPr/>
        </p:nvSpPr>
        <p:spPr>
          <a:xfrm>
            <a:off x="346237" y="6321632"/>
            <a:ext cx="5902739" cy="369332"/>
          </a:xfrm>
          <a:prstGeom prst="rect">
            <a:avLst/>
          </a:prstGeom>
          <a:noFill/>
        </p:spPr>
        <p:txBody>
          <a:bodyPr wrap="square" rtlCol="0">
            <a:spAutoFit/>
          </a:bodyPr>
          <a:lstStyle/>
          <a:p>
            <a:r>
              <a:rPr lang="en-US" baseline="30000" dirty="0"/>
              <a:t>1</a:t>
            </a:r>
            <a:r>
              <a:rPr lang="en-US" dirty="0"/>
              <a:t>NGC Cyber Resilient Systems IRAD (Daniel Goodwin)</a:t>
            </a:r>
          </a:p>
        </p:txBody>
      </p:sp>
      <p:sp>
        <p:nvSpPr>
          <p:cNvPr id="22"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45327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0" nodeType="clickEffect">
                                  <p:stCondLst>
                                    <p:cond delay="0"/>
                                  </p:stCondLst>
                                  <p:childTnLst>
                                    <p:anim calcmode="discrete" valueType="str">
                                      <p:cBhvr>
                                        <p:cTn id="6" dur="500" fill="hold"/>
                                        <p:tgtEl>
                                          <p:spTgt spid="15"/>
                                        </p:tgtEl>
                                        <p:attrNameLst>
                                          <p:attrName>style.visibility</p:attrName>
                                        </p:attrNameLst>
                                      </p:cBhvr>
                                      <p:tavLst>
                                        <p:tav tm="0">
                                          <p:val>
                                            <p:strVal val="hidden"/>
                                          </p:val>
                                        </p:tav>
                                        <p:tav tm="50000">
                                          <p:val>
                                            <p:strVal val="visible"/>
                                          </p:val>
                                        </p:tav>
                                      </p:tavLst>
                                    </p:anim>
                                  </p:childTnLst>
                                </p:cTn>
                              </p:par>
                            </p:childTnLst>
                          </p:cTn>
                        </p:par>
                        <p:par>
                          <p:cTn id="7" fill="hold">
                            <p:stCondLst>
                              <p:cond delay="500"/>
                            </p:stCondLst>
                            <p:childTnLst>
                              <p:par>
                                <p:cTn id="8" presetID="35" presetClass="emph" presetSubtype="0" fill="hold" grpId="0" nodeType="afterEffect">
                                  <p:stCondLst>
                                    <p:cond delay="0"/>
                                  </p:stCondLst>
                                  <p:childTnLst>
                                    <p:anim calcmode="discrete" valueType="str">
                                      <p:cBhvr>
                                        <p:cTn id="9" dur="500" fill="hold"/>
                                        <p:tgtEl>
                                          <p:spTgt spid="14"/>
                                        </p:tgtEl>
                                        <p:attrNameLst>
                                          <p:attrName>style.visibility</p:attrName>
                                        </p:attrNameLst>
                                      </p:cBhvr>
                                      <p:tavLst>
                                        <p:tav tm="0">
                                          <p:val>
                                            <p:strVal val="hidden"/>
                                          </p:val>
                                        </p:tav>
                                        <p:tav tm="50000">
                                          <p:val>
                                            <p:strVal val="visible"/>
                                          </p:val>
                                        </p:tav>
                                      </p:tavLst>
                                    </p:anim>
                                  </p:childTnLst>
                                </p:cTn>
                              </p:par>
                            </p:childTnLst>
                          </p:cTn>
                        </p:par>
                        <p:par>
                          <p:cTn id="10" fill="hold">
                            <p:stCondLst>
                              <p:cond delay="1000"/>
                            </p:stCondLst>
                            <p:childTnLst>
                              <p:par>
                                <p:cTn id="11" presetID="35" presetClass="emph" presetSubtype="0" fill="hold" grpId="0" nodeType="afterEffect">
                                  <p:stCondLst>
                                    <p:cond delay="0"/>
                                  </p:stCondLst>
                                  <p:childTnLst>
                                    <p:anim calcmode="discrete" valueType="str">
                                      <p:cBhvr>
                                        <p:cTn id="12" dur="500" fill="hold"/>
                                        <p:tgtEl>
                                          <p:spTgt spid="16"/>
                                        </p:tgtEl>
                                        <p:attrNameLst>
                                          <p:attrName>style.visibility</p:attrName>
                                        </p:attrNameLst>
                                      </p:cBhvr>
                                      <p:tavLst>
                                        <p:tav tm="0">
                                          <p:val>
                                            <p:strVal val="hidden"/>
                                          </p:val>
                                        </p:tav>
                                        <p:tav tm="50000">
                                          <p:val>
                                            <p:strVal val="visible"/>
                                          </p:val>
                                        </p:tav>
                                      </p:tavLst>
                                    </p:anim>
                                  </p:childTnLst>
                                </p:cTn>
                              </p:par>
                            </p:childTnLst>
                          </p:cTn>
                        </p:par>
                        <p:par>
                          <p:cTn id="13" fill="hold">
                            <p:stCondLst>
                              <p:cond delay="1500"/>
                            </p:stCondLst>
                            <p:childTnLst>
                              <p:par>
                                <p:cTn id="14" presetID="35" presetClass="emph" presetSubtype="0" fill="hold" grpId="0" nodeType="afterEffect">
                                  <p:stCondLst>
                                    <p:cond delay="0"/>
                                  </p:stCondLst>
                                  <p:childTnLst>
                                    <p:anim calcmode="discrete" valueType="str">
                                      <p:cBhvr>
                                        <p:cTn id="15" dur="500" fill="hold"/>
                                        <p:tgtEl>
                                          <p:spTgt spid="18"/>
                                        </p:tgtEl>
                                        <p:attrNameLst>
                                          <p:attrName>style.visibility</p:attrName>
                                        </p:attrNameLst>
                                      </p:cBhvr>
                                      <p:tavLst>
                                        <p:tav tm="0">
                                          <p:val>
                                            <p:strVal val="hidden"/>
                                          </p:val>
                                        </p:tav>
                                        <p:tav tm="50000">
                                          <p:val>
                                            <p:strVal val="visible"/>
                                          </p:val>
                                        </p:tav>
                                      </p:tavLst>
                                    </p:anim>
                                  </p:childTnLst>
                                </p:cTn>
                              </p:par>
                            </p:childTnLst>
                          </p:cTn>
                        </p:par>
                        <p:par>
                          <p:cTn id="16" fill="hold">
                            <p:stCondLst>
                              <p:cond delay="2000"/>
                            </p:stCondLst>
                            <p:childTnLst>
                              <p:par>
                                <p:cTn id="17" presetID="35" presetClass="emph" presetSubtype="0" fill="hold" grpId="0" nodeType="afterEffect">
                                  <p:stCondLst>
                                    <p:cond delay="0"/>
                                  </p:stCondLst>
                                  <p:childTnLst>
                                    <p:anim calcmode="discrete" valueType="str">
                                      <p:cBhvr>
                                        <p:cTn id="18" dur="500" fill="hold"/>
                                        <p:tgtEl>
                                          <p:spTgt spid="17"/>
                                        </p:tgtEl>
                                        <p:attrNameLst>
                                          <p:attrName>style.visibility</p:attrName>
                                        </p:attrNameLst>
                                      </p:cBhvr>
                                      <p:tavLst>
                                        <p:tav tm="0">
                                          <p:val>
                                            <p:strVal val="hidden"/>
                                          </p:val>
                                        </p:tav>
                                        <p:tav tm="50000">
                                          <p:val>
                                            <p:strVal val="visible"/>
                                          </p:val>
                                        </p:tav>
                                      </p:tavLst>
                                    </p:anim>
                                  </p:childTnLst>
                                </p:cTn>
                              </p:par>
                            </p:childTnLst>
                          </p:cTn>
                        </p:par>
                        <p:par>
                          <p:cTn id="19" fill="hold">
                            <p:stCondLst>
                              <p:cond delay="2500"/>
                            </p:stCondLst>
                            <p:childTnLst>
                              <p:par>
                                <p:cTn id="20" presetID="35" presetClass="emph" presetSubtype="0" fill="hold" grpId="0" nodeType="afterEffect">
                                  <p:stCondLst>
                                    <p:cond delay="0"/>
                                  </p:stCondLst>
                                  <p:childTnLst>
                                    <p:anim calcmode="discrete" valueType="str">
                                      <p:cBhvr>
                                        <p:cTn id="21" dur="500" fill="hold"/>
                                        <p:tgtEl>
                                          <p:spTgt spid="13"/>
                                        </p:tgtEl>
                                        <p:attrNameLst>
                                          <p:attrName>style.visibility</p:attrName>
                                        </p:attrNameLst>
                                      </p:cBhvr>
                                      <p:tavLst>
                                        <p:tav tm="0">
                                          <p:val>
                                            <p:strVal val="hidden"/>
                                          </p:val>
                                        </p:tav>
                                        <p:tav tm="50000">
                                          <p:val>
                                            <p:strVal val="visible"/>
                                          </p:val>
                                        </p:tav>
                                      </p:tavLst>
                                    </p:anim>
                                  </p:childTnLst>
                                </p:cTn>
                              </p:par>
                            </p:childTnLst>
                          </p:cTn>
                        </p:par>
                        <p:par>
                          <p:cTn id="22" fill="hold">
                            <p:stCondLst>
                              <p:cond delay="3000"/>
                            </p:stCondLst>
                            <p:childTnLst>
                              <p:par>
                                <p:cTn id="23" presetID="35" presetClass="emph" presetSubtype="0" fill="hold" grpId="1" nodeType="afterEffect">
                                  <p:stCondLst>
                                    <p:cond delay="0"/>
                                  </p:stCondLst>
                                  <p:childTnLst>
                                    <p:anim calcmode="discrete" valueType="str">
                                      <p:cBhvr>
                                        <p:cTn id="24" dur="500" fill="hold"/>
                                        <p:tgtEl>
                                          <p:spTgt spid="1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5" grpId="1"/>
      <p:bldP spid="16" grpId="0"/>
      <p:bldP spid="17" grpId="0"/>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228600" y="1076760"/>
            <a:ext cx="8767440" cy="533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6480">
              <a:lnSpc>
                <a:spcPct val="150000"/>
              </a:lnSpc>
              <a:buFont typeface="Arial"/>
              <a:buChar char="•"/>
            </a:pPr>
            <a:r>
              <a:rPr lang="en-US" sz="2400" kern="0" spc="-1" dirty="0">
                <a:solidFill>
                  <a:srgbClr val="000000"/>
                </a:solidFill>
                <a:uFill>
                  <a:solidFill>
                    <a:srgbClr val="FFFFFF"/>
                  </a:solidFill>
                </a:uFill>
              </a:rPr>
              <a:t>Problem Statement</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Collaboration with NGC IRADs </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State of Current Technology</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Research Approach</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Benefits</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Core Design</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Demos and Experiments</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Proposed Deliverables </a:t>
            </a: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Ongoing tasks</a:t>
            </a:r>
          </a:p>
          <a:p>
            <a:pPr marL="720" marR="0" lvl="0" indent="0" defTabSz="914400" eaLnBrk="1" fontAlgn="auto" latinLnBrk="0" hangingPunct="1">
              <a:lnSpc>
                <a:spcPct val="15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72"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Outline</a:t>
            </a:r>
            <a:endParaRPr kumimoji="0" sz="1800" b="0" i="0" u="none" strike="noStrike" kern="0" cap="none" spc="0" normalizeH="0" baseline="0" noProof="0" dirty="0">
              <a:ln>
                <a:noFill/>
              </a:ln>
              <a:solidFill>
                <a:sysClr val="windowText" lastClr="000000"/>
              </a:solidFill>
              <a:effectLst/>
              <a:uLnTx/>
              <a:uFillTx/>
            </a:endParaRPr>
          </a:p>
        </p:txBody>
      </p:sp>
      <p:sp>
        <p:nvSpPr>
          <p:cNvPr id="173"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rPr>
              <a:t>3</a:t>
            </a:r>
            <a:endParaRPr kumimoji="0"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47494954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Cyber Resilient Systems IRAD</a:t>
            </a:r>
            <a:r>
              <a:rPr lang="en-US" sz="2800" b="1" baseline="30000" dirty="0">
                <a:solidFill>
                  <a:srgbClr val="00467F"/>
                </a:solidFill>
              </a:rPr>
              <a:t>1</a:t>
            </a:r>
            <a:r>
              <a:rPr lang="en-US" sz="2800" dirty="0">
                <a:solidFill>
                  <a:srgbClr val="00467F"/>
                </a:solidFill>
              </a:rPr>
              <a:t>:</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30</a:t>
            </a:fld>
            <a:endParaRPr lang="en-US" sz="1300" dirty="0"/>
          </a:p>
        </p:txBody>
      </p:sp>
      <p:sp>
        <p:nvSpPr>
          <p:cNvPr id="8" name="Rectangle 7"/>
          <p:cNvSpPr/>
          <p:nvPr/>
        </p:nvSpPr>
        <p:spPr>
          <a:xfrm>
            <a:off x="472897" y="2546805"/>
            <a:ext cx="3256305" cy="3059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Data</a:t>
            </a:r>
          </a:p>
          <a:p>
            <a:pPr lvl="0"/>
            <a:r>
              <a:rPr lang="en-US" sz="2000" dirty="0">
                <a:solidFill>
                  <a:srgbClr val="FFFFFF"/>
                </a:solidFill>
              </a:rPr>
              <a:t> - Code </a:t>
            </a:r>
          </a:p>
          <a:p>
            <a:pPr lvl="0"/>
            <a:r>
              <a:rPr lang="en-US" sz="2000" dirty="0">
                <a:solidFill>
                  <a:srgbClr val="FFFFFF"/>
                </a:solidFill>
              </a:rPr>
              <a:t> - Infrastructure</a:t>
            </a:r>
          </a:p>
          <a:p>
            <a:pPr lvl="0"/>
            <a:r>
              <a:rPr lang="en-US" sz="2000" dirty="0">
                <a:solidFill>
                  <a:srgbClr val="FFFFFF"/>
                </a:solidFill>
              </a:rPr>
              <a:t> - Communications</a:t>
            </a:r>
          </a:p>
          <a:p>
            <a:pPr lvl="0"/>
            <a:r>
              <a:rPr lang="en-US" sz="2000" dirty="0">
                <a:solidFill>
                  <a:srgbClr val="FFFFFF"/>
                </a:solidFill>
              </a:rPr>
              <a:t> - People</a:t>
            </a:r>
          </a:p>
        </p:txBody>
      </p:sp>
      <p:sp>
        <p:nvSpPr>
          <p:cNvPr id="9" name="Rectangle 8"/>
          <p:cNvSpPr/>
          <p:nvPr/>
        </p:nvSpPr>
        <p:spPr>
          <a:xfrm>
            <a:off x="5349423" y="2550594"/>
            <a:ext cx="3256305" cy="30556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Moving Target Defense </a:t>
            </a:r>
            <a:br>
              <a:rPr lang="en-US" sz="2000" dirty="0">
                <a:solidFill>
                  <a:srgbClr val="FFFFFF"/>
                </a:solidFill>
              </a:rPr>
            </a:br>
            <a:r>
              <a:rPr lang="en-US" sz="2000" dirty="0">
                <a:solidFill>
                  <a:srgbClr val="FFFFFF"/>
                </a:solidFill>
              </a:rPr>
              <a:t>   (MTD)</a:t>
            </a:r>
          </a:p>
          <a:p>
            <a:pPr lvl="0"/>
            <a:r>
              <a:rPr lang="en-US" sz="2000" dirty="0">
                <a:solidFill>
                  <a:srgbClr val="FFFFFF"/>
                </a:solidFill>
              </a:rPr>
              <a:t> - Proactive Restore/C2</a:t>
            </a:r>
          </a:p>
          <a:p>
            <a:pPr lvl="0"/>
            <a:r>
              <a:rPr lang="en-US" sz="2000" dirty="0">
                <a:solidFill>
                  <a:srgbClr val="FFFFFF"/>
                </a:solidFill>
              </a:rPr>
              <a:t> - Least Privilege </a:t>
            </a:r>
            <a:br>
              <a:rPr lang="en-US" sz="2000" dirty="0">
                <a:solidFill>
                  <a:srgbClr val="FFFFFF"/>
                </a:solidFill>
              </a:rPr>
            </a:br>
            <a:r>
              <a:rPr lang="en-US" sz="2000" dirty="0">
                <a:solidFill>
                  <a:srgbClr val="FFFFFF"/>
                </a:solidFill>
              </a:rPr>
              <a:t>   Enforcement</a:t>
            </a:r>
          </a:p>
          <a:p>
            <a:pPr lvl="0"/>
            <a:r>
              <a:rPr lang="en-US" sz="2000" dirty="0">
                <a:solidFill>
                  <a:srgbClr val="FFFFFF"/>
                </a:solidFill>
              </a:rPr>
              <a:t> - Trust Zone Segmentation</a:t>
            </a:r>
          </a:p>
          <a:p>
            <a:pPr lvl="0"/>
            <a:r>
              <a:rPr lang="en-US" sz="2000" dirty="0">
                <a:solidFill>
                  <a:srgbClr val="FFFFFF"/>
                </a:solidFill>
              </a:rPr>
              <a:t> - Identity Attribution</a:t>
            </a:r>
          </a:p>
          <a:p>
            <a:pPr lvl="0"/>
            <a:r>
              <a:rPr lang="en-US" sz="2000" dirty="0">
                <a:solidFill>
                  <a:srgbClr val="FFFFFF"/>
                </a:solidFill>
              </a:rPr>
              <a:t> - Encryption </a:t>
            </a:r>
          </a:p>
          <a:p>
            <a:pPr lvl="0"/>
            <a:r>
              <a:rPr lang="en-US" sz="2000" dirty="0">
                <a:solidFill>
                  <a:srgbClr val="FFFFFF"/>
                </a:solidFill>
              </a:rPr>
              <a:t> - Root Trust  </a:t>
            </a:r>
          </a:p>
        </p:txBody>
      </p:sp>
      <p:sp>
        <p:nvSpPr>
          <p:cNvPr id="10" name="Chevron 9"/>
          <p:cNvSpPr/>
          <p:nvPr/>
        </p:nvSpPr>
        <p:spPr>
          <a:xfrm>
            <a:off x="4121053" y="3521849"/>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Chevron 10"/>
          <p:cNvSpPr/>
          <p:nvPr/>
        </p:nvSpPr>
        <p:spPr>
          <a:xfrm rot="10800000">
            <a:off x="4638276" y="3512128"/>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Chevron 11"/>
          <p:cNvSpPr/>
          <p:nvPr/>
        </p:nvSpPr>
        <p:spPr>
          <a:xfrm rot="10800000">
            <a:off x="4939308" y="3515918"/>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3" name="Chevron 12"/>
          <p:cNvSpPr/>
          <p:nvPr/>
        </p:nvSpPr>
        <p:spPr>
          <a:xfrm>
            <a:off x="3814045" y="3525639"/>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457201" y="2073954"/>
            <a:ext cx="8331018" cy="461665"/>
          </a:xfrm>
          <a:prstGeom prst="rect">
            <a:avLst/>
          </a:prstGeom>
          <a:noFill/>
        </p:spPr>
        <p:txBody>
          <a:bodyPr wrap="square" rtlCol="0">
            <a:spAutoFit/>
          </a:bodyPr>
          <a:lstStyle/>
          <a:p>
            <a:r>
              <a:rPr lang="en-US" sz="2400" dirty="0"/>
              <a:t>    </a:t>
            </a:r>
            <a:r>
              <a:rPr lang="en-US" sz="2200" b="1" dirty="0">
                <a:latin typeface="Arial"/>
                <a:cs typeface="Arial"/>
              </a:rPr>
              <a:t>Attack Vectors                                   Resilient Approaches</a:t>
            </a:r>
          </a:p>
        </p:txBody>
      </p:sp>
      <p:sp>
        <p:nvSpPr>
          <p:cNvPr id="17" name="TextBox 16"/>
          <p:cNvSpPr txBox="1"/>
          <p:nvPr/>
        </p:nvSpPr>
        <p:spPr>
          <a:xfrm>
            <a:off x="346237" y="6321632"/>
            <a:ext cx="5902739" cy="369332"/>
          </a:xfrm>
          <a:prstGeom prst="rect">
            <a:avLst/>
          </a:prstGeom>
          <a:noFill/>
        </p:spPr>
        <p:txBody>
          <a:bodyPr wrap="square" rtlCol="0">
            <a:spAutoFit/>
          </a:bodyPr>
          <a:lstStyle/>
          <a:p>
            <a:r>
              <a:rPr lang="en-US" baseline="30000" dirty="0"/>
              <a:t>1</a:t>
            </a:r>
            <a:r>
              <a:rPr lang="en-US" dirty="0"/>
              <a:t>NGC Cyber Resilient Systems IRAD (Daniel Goodwin)</a:t>
            </a:r>
          </a:p>
        </p:txBody>
      </p:sp>
      <p:sp>
        <p:nvSpPr>
          <p:cNvPr id="18"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1924416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Cyber Resilient Systems IRAD</a:t>
            </a:r>
            <a:r>
              <a:rPr lang="en-US" sz="2800" b="1" baseline="30000" dirty="0">
                <a:solidFill>
                  <a:srgbClr val="00467F"/>
                </a:solidFill>
              </a:rPr>
              <a:t>1</a:t>
            </a:r>
            <a:r>
              <a:rPr lang="en-US" sz="2800" dirty="0">
                <a:solidFill>
                  <a:srgbClr val="00467F"/>
                </a:solidFill>
              </a:rPr>
              <a:t>:</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31</a:t>
            </a:fld>
            <a:endParaRPr lang="en-US" sz="1300" dirty="0"/>
          </a:p>
        </p:txBody>
      </p:sp>
      <p:sp>
        <p:nvSpPr>
          <p:cNvPr id="7" name="TextBox 6"/>
          <p:cNvSpPr txBox="1"/>
          <p:nvPr/>
        </p:nvSpPr>
        <p:spPr>
          <a:xfrm>
            <a:off x="457201" y="2073954"/>
            <a:ext cx="8331018" cy="461665"/>
          </a:xfrm>
          <a:prstGeom prst="rect">
            <a:avLst/>
          </a:prstGeom>
          <a:noFill/>
        </p:spPr>
        <p:txBody>
          <a:bodyPr wrap="square" rtlCol="0">
            <a:spAutoFit/>
          </a:bodyPr>
          <a:lstStyle/>
          <a:p>
            <a:r>
              <a:rPr lang="en-US" sz="2400" dirty="0"/>
              <a:t>    </a:t>
            </a:r>
            <a:r>
              <a:rPr lang="en-US" sz="2200" b="1" dirty="0">
                <a:latin typeface="Arial"/>
                <a:cs typeface="Arial"/>
              </a:rPr>
              <a:t>Attack Vectors                                   Resilient Approaches</a:t>
            </a:r>
          </a:p>
        </p:txBody>
      </p:sp>
      <p:sp>
        <p:nvSpPr>
          <p:cNvPr id="8" name="Rectangle 7"/>
          <p:cNvSpPr/>
          <p:nvPr/>
        </p:nvSpPr>
        <p:spPr>
          <a:xfrm>
            <a:off x="472897" y="2546805"/>
            <a:ext cx="3256305" cy="3059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Data</a:t>
            </a:r>
          </a:p>
          <a:p>
            <a:pPr lvl="0"/>
            <a:r>
              <a:rPr lang="en-US" sz="2000" dirty="0">
                <a:solidFill>
                  <a:srgbClr val="FFFFFF"/>
                </a:solidFill>
              </a:rPr>
              <a:t> - Code </a:t>
            </a:r>
          </a:p>
          <a:p>
            <a:pPr lvl="0"/>
            <a:r>
              <a:rPr lang="en-US" sz="2000" dirty="0">
                <a:solidFill>
                  <a:srgbClr val="FFFFFF"/>
                </a:solidFill>
              </a:rPr>
              <a:t> - Infrastructure</a:t>
            </a:r>
          </a:p>
          <a:p>
            <a:pPr lvl="0"/>
            <a:r>
              <a:rPr lang="en-US" sz="2000" dirty="0">
                <a:solidFill>
                  <a:srgbClr val="FFFFFF"/>
                </a:solidFill>
              </a:rPr>
              <a:t> - Communications</a:t>
            </a:r>
          </a:p>
          <a:p>
            <a:pPr lvl="0"/>
            <a:r>
              <a:rPr lang="en-US" sz="2000" dirty="0">
                <a:solidFill>
                  <a:srgbClr val="FFFFFF"/>
                </a:solidFill>
              </a:rPr>
              <a:t> - People</a:t>
            </a:r>
          </a:p>
        </p:txBody>
      </p:sp>
      <p:sp>
        <p:nvSpPr>
          <p:cNvPr id="9" name="Rectangle 8"/>
          <p:cNvSpPr/>
          <p:nvPr/>
        </p:nvSpPr>
        <p:spPr>
          <a:xfrm>
            <a:off x="5349423" y="2550594"/>
            <a:ext cx="3256305" cy="30556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Moving Target Defense </a:t>
            </a:r>
            <a:br>
              <a:rPr lang="en-US" sz="2000" dirty="0">
                <a:solidFill>
                  <a:srgbClr val="FFFFFF"/>
                </a:solidFill>
              </a:rPr>
            </a:br>
            <a:r>
              <a:rPr lang="en-US" sz="2000" dirty="0">
                <a:solidFill>
                  <a:srgbClr val="FFFFFF"/>
                </a:solidFill>
              </a:rPr>
              <a:t>   (MTD)</a:t>
            </a:r>
          </a:p>
          <a:p>
            <a:pPr lvl="0"/>
            <a:r>
              <a:rPr lang="en-US" sz="2000" dirty="0">
                <a:solidFill>
                  <a:srgbClr val="FFFFFF"/>
                </a:solidFill>
              </a:rPr>
              <a:t> - Proactive Restore/C2</a:t>
            </a:r>
          </a:p>
          <a:p>
            <a:pPr lvl="0"/>
            <a:r>
              <a:rPr lang="en-US" sz="2000" dirty="0">
                <a:solidFill>
                  <a:srgbClr val="FFFFFF"/>
                </a:solidFill>
              </a:rPr>
              <a:t> - Least Privilege </a:t>
            </a:r>
            <a:br>
              <a:rPr lang="en-US" sz="2000" dirty="0">
                <a:solidFill>
                  <a:srgbClr val="FFFFFF"/>
                </a:solidFill>
              </a:rPr>
            </a:br>
            <a:r>
              <a:rPr lang="en-US" sz="2000" dirty="0">
                <a:solidFill>
                  <a:srgbClr val="FFFFFF"/>
                </a:solidFill>
              </a:rPr>
              <a:t>   Enforcement</a:t>
            </a:r>
          </a:p>
          <a:p>
            <a:pPr lvl="0"/>
            <a:r>
              <a:rPr lang="en-US" sz="2000" dirty="0">
                <a:solidFill>
                  <a:srgbClr val="FFFFFF"/>
                </a:solidFill>
              </a:rPr>
              <a:t> - Trust Zone Segmentation</a:t>
            </a:r>
          </a:p>
          <a:p>
            <a:pPr lvl="0"/>
            <a:r>
              <a:rPr lang="en-US" sz="2000" dirty="0">
                <a:solidFill>
                  <a:srgbClr val="FFFFFF"/>
                </a:solidFill>
              </a:rPr>
              <a:t> - Identity Attribution</a:t>
            </a:r>
          </a:p>
          <a:p>
            <a:pPr lvl="0"/>
            <a:r>
              <a:rPr lang="en-US" sz="2000" dirty="0">
                <a:solidFill>
                  <a:srgbClr val="FFFFFF"/>
                </a:solidFill>
              </a:rPr>
              <a:t> - Encryption </a:t>
            </a:r>
          </a:p>
          <a:p>
            <a:pPr lvl="0"/>
            <a:r>
              <a:rPr lang="en-US" sz="2000" dirty="0">
                <a:solidFill>
                  <a:srgbClr val="FFFFFF"/>
                </a:solidFill>
              </a:rPr>
              <a:t> - Root Trust  </a:t>
            </a:r>
          </a:p>
        </p:txBody>
      </p:sp>
      <p:sp>
        <p:nvSpPr>
          <p:cNvPr id="10" name="Chevron 9"/>
          <p:cNvSpPr/>
          <p:nvPr/>
        </p:nvSpPr>
        <p:spPr>
          <a:xfrm>
            <a:off x="4121053" y="3521849"/>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Chevron 10"/>
          <p:cNvSpPr/>
          <p:nvPr/>
        </p:nvSpPr>
        <p:spPr>
          <a:xfrm rot="10800000">
            <a:off x="4638276" y="3512128"/>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Chevron 11"/>
          <p:cNvSpPr/>
          <p:nvPr/>
        </p:nvSpPr>
        <p:spPr>
          <a:xfrm rot="10800000">
            <a:off x="4939308" y="3515918"/>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3" name="Chevron 12"/>
          <p:cNvSpPr/>
          <p:nvPr/>
        </p:nvSpPr>
        <p:spPr>
          <a:xfrm>
            <a:off x="3814045" y="3525639"/>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3" name="Oval 32"/>
          <p:cNvSpPr/>
          <p:nvPr/>
        </p:nvSpPr>
        <p:spPr>
          <a:xfrm>
            <a:off x="4796667" y="3560830"/>
            <a:ext cx="4150307" cy="2041240"/>
          </a:xfrm>
          <a:prstGeom prst="ellipse">
            <a:avLst/>
          </a:prstGeom>
          <a:noFill/>
          <a:ln w="508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53364" y="5647134"/>
            <a:ext cx="4161647" cy="707886"/>
          </a:xfrm>
          <a:prstGeom prst="rect">
            <a:avLst/>
          </a:prstGeom>
          <a:noFill/>
        </p:spPr>
        <p:txBody>
          <a:bodyPr wrap="square" rtlCol="0">
            <a:spAutoFit/>
          </a:bodyPr>
          <a:lstStyle/>
          <a:p>
            <a:r>
              <a:rPr lang="en-US" sz="2000" dirty="0">
                <a:latin typeface="Arial"/>
                <a:cs typeface="Arial"/>
              </a:rPr>
              <a:t>Approaches followed in our </a:t>
            </a:r>
            <a:r>
              <a:rPr lang="en-US" sz="2000" b="1" dirty="0">
                <a:latin typeface="Arial"/>
                <a:cs typeface="Arial"/>
              </a:rPr>
              <a:t>Active Bundle (AB)</a:t>
            </a:r>
            <a:r>
              <a:rPr lang="en-US" sz="2000" b="1" baseline="30000" dirty="0">
                <a:latin typeface="Arial"/>
                <a:cs typeface="Arial"/>
              </a:rPr>
              <a:t>8</a:t>
            </a:r>
            <a:r>
              <a:rPr lang="en-US" sz="2000" dirty="0">
                <a:latin typeface="Arial"/>
                <a:cs typeface="Arial"/>
              </a:rPr>
              <a:t> solution</a:t>
            </a:r>
          </a:p>
        </p:txBody>
      </p:sp>
      <p:sp>
        <p:nvSpPr>
          <p:cNvPr id="17" name="TextBox 16"/>
          <p:cNvSpPr txBox="1"/>
          <p:nvPr/>
        </p:nvSpPr>
        <p:spPr>
          <a:xfrm>
            <a:off x="346237" y="6321632"/>
            <a:ext cx="5902739" cy="369332"/>
          </a:xfrm>
          <a:prstGeom prst="rect">
            <a:avLst/>
          </a:prstGeom>
          <a:noFill/>
        </p:spPr>
        <p:txBody>
          <a:bodyPr wrap="square" rtlCol="0">
            <a:spAutoFit/>
          </a:bodyPr>
          <a:lstStyle/>
          <a:p>
            <a:r>
              <a:rPr lang="en-US" baseline="30000" dirty="0"/>
              <a:t>1</a:t>
            </a:r>
            <a:r>
              <a:rPr lang="en-US" dirty="0"/>
              <a:t>NGC Cyber Resilient Systems IRAD (Daniel Goodwin)</a:t>
            </a:r>
          </a:p>
        </p:txBody>
      </p:sp>
      <p:sp>
        <p:nvSpPr>
          <p:cNvPr id="18"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983845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Cyber Resilient Systems IRAD</a:t>
            </a:r>
            <a:r>
              <a:rPr lang="en-US" sz="2800" b="1" baseline="30000" dirty="0">
                <a:solidFill>
                  <a:srgbClr val="00467F"/>
                </a:solidFill>
              </a:rPr>
              <a:t>1</a:t>
            </a:r>
            <a:r>
              <a:rPr lang="en-US" sz="2800" dirty="0">
                <a:solidFill>
                  <a:srgbClr val="00467F"/>
                </a:solidFill>
              </a:rPr>
              <a:t>:</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32</a:t>
            </a:fld>
            <a:endParaRPr lang="en-US" sz="1300" dirty="0"/>
          </a:p>
        </p:txBody>
      </p:sp>
      <p:sp>
        <p:nvSpPr>
          <p:cNvPr id="8" name="Rectangle 7"/>
          <p:cNvSpPr/>
          <p:nvPr/>
        </p:nvSpPr>
        <p:spPr>
          <a:xfrm>
            <a:off x="472897" y="2546805"/>
            <a:ext cx="3256305" cy="3059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Data</a:t>
            </a:r>
          </a:p>
          <a:p>
            <a:pPr lvl="0"/>
            <a:r>
              <a:rPr lang="en-US" sz="2000" dirty="0">
                <a:solidFill>
                  <a:srgbClr val="FFFFFF"/>
                </a:solidFill>
              </a:rPr>
              <a:t> - Code </a:t>
            </a:r>
          </a:p>
          <a:p>
            <a:pPr lvl="0"/>
            <a:r>
              <a:rPr lang="en-US" sz="2000" dirty="0">
                <a:solidFill>
                  <a:srgbClr val="FFFFFF"/>
                </a:solidFill>
              </a:rPr>
              <a:t> - Infrastructure</a:t>
            </a:r>
          </a:p>
          <a:p>
            <a:pPr lvl="0"/>
            <a:r>
              <a:rPr lang="en-US" sz="2000" dirty="0">
                <a:solidFill>
                  <a:srgbClr val="FFFFFF"/>
                </a:solidFill>
              </a:rPr>
              <a:t> - Communications</a:t>
            </a:r>
          </a:p>
          <a:p>
            <a:pPr lvl="0"/>
            <a:r>
              <a:rPr lang="en-US" sz="2000" dirty="0">
                <a:solidFill>
                  <a:srgbClr val="FFFFFF"/>
                </a:solidFill>
              </a:rPr>
              <a:t> - People</a:t>
            </a:r>
          </a:p>
        </p:txBody>
      </p:sp>
      <p:sp>
        <p:nvSpPr>
          <p:cNvPr id="9" name="Rectangle 8"/>
          <p:cNvSpPr/>
          <p:nvPr/>
        </p:nvSpPr>
        <p:spPr>
          <a:xfrm>
            <a:off x="5349423" y="2550594"/>
            <a:ext cx="3256305" cy="30556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r>
              <a:rPr lang="en-US" sz="2000" dirty="0">
                <a:solidFill>
                  <a:srgbClr val="000000"/>
                </a:solidFill>
              </a:rPr>
              <a:t> </a:t>
            </a:r>
            <a:r>
              <a:rPr lang="en-US" sz="2000" dirty="0">
                <a:solidFill>
                  <a:srgbClr val="FFFFFF"/>
                </a:solidFill>
              </a:rPr>
              <a:t>- Moving Target Defense </a:t>
            </a:r>
            <a:br>
              <a:rPr lang="en-US" sz="2000" dirty="0">
                <a:solidFill>
                  <a:srgbClr val="FFFFFF"/>
                </a:solidFill>
              </a:rPr>
            </a:br>
            <a:r>
              <a:rPr lang="en-US" sz="2000" dirty="0">
                <a:solidFill>
                  <a:srgbClr val="FFFFFF"/>
                </a:solidFill>
              </a:rPr>
              <a:t>   (MTD)</a:t>
            </a:r>
          </a:p>
          <a:p>
            <a:pPr lvl="0"/>
            <a:r>
              <a:rPr lang="en-US" sz="2000" dirty="0">
                <a:solidFill>
                  <a:srgbClr val="FFFFFF"/>
                </a:solidFill>
              </a:rPr>
              <a:t> - Proactive Restore/C2</a:t>
            </a:r>
          </a:p>
          <a:p>
            <a:pPr lvl="0"/>
            <a:r>
              <a:rPr lang="en-US" sz="2000" dirty="0">
                <a:solidFill>
                  <a:srgbClr val="FFFFFF"/>
                </a:solidFill>
              </a:rPr>
              <a:t> - Least Privilege </a:t>
            </a:r>
            <a:br>
              <a:rPr lang="en-US" sz="2000" dirty="0">
                <a:solidFill>
                  <a:srgbClr val="FFFFFF"/>
                </a:solidFill>
              </a:rPr>
            </a:br>
            <a:r>
              <a:rPr lang="en-US" sz="2000" dirty="0">
                <a:solidFill>
                  <a:srgbClr val="FFFFFF"/>
                </a:solidFill>
              </a:rPr>
              <a:t>   Enforcement</a:t>
            </a:r>
          </a:p>
          <a:p>
            <a:pPr lvl="0"/>
            <a:r>
              <a:rPr lang="en-US" sz="2000" dirty="0">
                <a:solidFill>
                  <a:srgbClr val="FFFFFF"/>
                </a:solidFill>
              </a:rPr>
              <a:t> - Trust Zone Segmentation</a:t>
            </a:r>
          </a:p>
          <a:p>
            <a:pPr lvl="0"/>
            <a:r>
              <a:rPr lang="en-US" sz="2000" dirty="0">
                <a:solidFill>
                  <a:srgbClr val="FFFFFF"/>
                </a:solidFill>
              </a:rPr>
              <a:t> - Identity Attribution</a:t>
            </a:r>
          </a:p>
          <a:p>
            <a:pPr lvl="0"/>
            <a:r>
              <a:rPr lang="en-US" sz="2000" dirty="0">
                <a:solidFill>
                  <a:srgbClr val="FFFFFF"/>
                </a:solidFill>
              </a:rPr>
              <a:t> - Encryption </a:t>
            </a:r>
          </a:p>
          <a:p>
            <a:pPr lvl="0"/>
            <a:r>
              <a:rPr lang="en-US" sz="2000" dirty="0">
                <a:solidFill>
                  <a:srgbClr val="FFFFFF"/>
                </a:solidFill>
              </a:rPr>
              <a:t> - Root Trust  </a:t>
            </a:r>
          </a:p>
        </p:txBody>
      </p:sp>
      <p:sp>
        <p:nvSpPr>
          <p:cNvPr id="10" name="Chevron 9"/>
          <p:cNvSpPr/>
          <p:nvPr/>
        </p:nvSpPr>
        <p:spPr>
          <a:xfrm>
            <a:off x="4121053" y="3521849"/>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Chevron 10"/>
          <p:cNvSpPr/>
          <p:nvPr/>
        </p:nvSpPr>
        <p:spPr>
          <a:xfrm rot="10800000">
            <a:off x="4638276" y="3512128"/>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Chevron 11"/>
          <p:cNvSpPr/>
          <p:nvPr/>
        </p:nvSpPr>
        <p:spPr>
          <a:xfrm rot="10800000">
            <a:off x="4939308" y="3515918"/>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3" name="Chevron 12"/>
          <p:cNvSpPr/>
          <p:nvPr/>
        </p:nvSpPr>
        <p:spPr>
          <a:xfrm>
            <a:off x="3814045" y="3525639"/>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3" name="Oval 32"/>
          <p:cNvSpPr/>
          <p:nvPr/>
        </p:nvSpPr>
        <p:spPr>
          <a:xfrm>
            <a:off x="4796667" y="2551550"/>
            <a:ext cx="4150307" cy="1100002"/>
          </a:xfrm>
          <a:prstGeom prst="ellipse">
            <a:avLst/>
          </a:prstGeom>
          <a:noFill/>
          <a:ln w="508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002706" y="5596386"/>
            <a:ext cx="4692048" cy="707886"/>
          </a:xfrm>
          <a:prstGeom prst="rect">
            <a:avLst/>
          </a:prstGeom>
          <a:noFill/>
        </p:spPr>
        <p:txBody>
          <a:bodyPr wrap="square" rtlCol="0">
            <a:spAutoFit/>
          </a:bodyPr>
          <a:lstStyle/>
          <a:p>
            <a:pPr algn="just"/>
            <a:r>
              <a:rPr lang="en-US" sz="2000" dirty="0">
                <a:latin typeface="Arial"/>
                <a:cs typeface="Arial"/>
              </a:rPr>
              <a:t>Related to the proposed</a:t>
            </a:r>
            <a:r>
              <a:rPr lang="en-US" sz="2000" b="1" dirty="0">
                <a:latin typeface="Arial"/>
                <a:cs typeface="Arial"/>
              </a:rPr>
              <a:t> Moving Target Defense (MTD)</a:t>
            </a:r>
            <a:r>
              <a:rPr lang="en-US" sz="2000" b="1" baseline="30000" dirty="0">
                <a:latin typeface="Arial"/>
                <a:cs typeface="Arial"/>
              </a:rPr>
              <a:t>4,5,6</a:t>
            </a:r>
            <a:r>
              <a:rPr lang="en-US" sz="2000" dirty="0">
                <a:latin typeface="Arial"/>
                <a:cs typeface="Arial"/>
              </a:rPr>
              <a:t> solution</a:t>
            </a:r>
          </a:p>
        </p:txBody>
      </p:sp>
      <p:sp>
        <p:nvSpPr>
          <p:cNvPr id="16" name="TextBox 15"/>
          <p:cNvSpPr txBox="1"/>
          <p:nvPr/>
        </p:nvSpPr>
        <p:spPr>
          <a:xfrm>
            <a:off x="457201" y="2073954"/>
            <a:ext cx="8331018" cy="461665"/>
          </a:xfrm>
          <a:prstGeom prst="rect">
            <a:avLst/>
          </a:prstGeom>
          <a:noFill/>
        </p:spPr>
        <p:txBody>
          <a:bodyPr wrap="square" rtlCol="0">
            <a:spAutoFit/>
          </a:bodyPr>
          <a:lstStyle/>
          <a:p>
            <a:r>
              <a:rPr lang="en-US" sz="2400" dirty="0"/>
              <a:t>    </a:t>
            </a:r>
            <a:r>
              <a:rPr lang="en-US" sz="2200" b="1" dirty="0">
                <a:latin typeface="Arial"/>
                <a:cs typeface="Arial"/>
              </a:rPr>
              <a:t>Attack Vectors                                   Resilient Approaches</a:t>
            </a:r>
          </a:p>
        </p:txBody>
      </p:sp>
      <p:sp>
        <p:nvSpPr>
          <p:cNvPr id="17" name="TextBox 16"/>
          <p:cNvSpPr txBox="1"/>
          <p:nvPr/>
        </p:nvSpPr>
        <p:spPr>
          <a:xfrm>
            <a:off x="346237" y="6321632"/>
            <a:ext cx="5902739" cy="369332"/>
          </a:xfrm>
          <a:prstGeom prst="rect">
            <a:avLst/>
          </a:prstGeom>
          <a:noFill/>
        </p:spPr>
        <p:txBody>
          <a:bodyPr wrap="square" rtlCol="0">
            <a:spAutoFit/>
          </a:bodyPr>
          <a:lstStyle/>
          <a:p>
            <a:r>
              <a:rPr lang="en-US" baseline="30000" dirty="0"/>
              <a:t>1</a:t>
            </a:r>
            <a:r>
              <a:rPr lang="en-US" dirty="0"/>
              <a:t>NGC Cyber Resilient Systems IRAD (Daniel Goodwin)</a:t>
            </a:r>
          </a:p>
        </p:txBody>
      </p:sp>
      <p:sp>
        <p:nvSpPr>
          <p:cNvPr id="18"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3859539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Enterprise Resiliency IRAD</a:t>
            </a:r>
            <a:r>
              <a:rPr lang="en-US" sz="2800" b="1" baseline="30000" dirty="0">
                <a:solidFill>
                  <a:srgbClr val="00467F"/>
                </a:solidFill>
              </a:rPr>
              <a:t>2</a:t>
            </a:r>
            <a:r>
              <a:rPr lang="en-US" sz="2800" dirty="0">
                <a:solidFill>
                  <a:srgbClr val="00467F"/>
                </a:solidFill>
              </a:rPr>
              <a:t>:</a:t>
            </a:r>
          </a:p>
          <a:p>
            <a:pPr lvl="1" algn="just"/>
            <a:r>
              <a:rPr lang="en-US" sz="2400" dirty="0"/>
              <a:t>Monitoring a family of systems and performing real-time analytics to provide actionable artifacts that can automatically address system anomalies</a:t>
            </a:r>
          </a:p>
          <a:p>
            <a:pPr lvl="1" algn="just"/>
            <a:r>
              <a:rPr lang="en-US" sz="2400" dirty="0"/>
              <a:t>Identifies agnostics technologies and architecture patterns that facilitate solutions to maximize computation resources for the enterprise</a:t>
            </a:r>
          </a:p>
          <a:p>
            <a:pPr lvl="1" algn="just"/>
            <a:r>
              <a:rPr lang="en-US" sz="2400" dirty="0"/>
              <a:t>Enterprise Anomaly Discovery </a:t>
            </a:r>
          </a:p>
          <a:p>
            <a:pPr lvl="1" algn="just"/>
            <a:r>
              <a:rPr lang="en-US" sz="2400" dirty="0"/>
              <a:t>Enterprise Automatic Healing</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33</a:t>
            </a:fld>
            <a:endParaRPr lang="en-US" sz="1300" dirty="0"/>
          </a:p>
        </p:txBody>
      </p:sp>
      <p:sp>
        <p:nvSpPr>
          <p:cNvPr id="21" name="TextBox 20"/>
          <p:cNvSpPr txBox="1"/>
          <p:nvPr/>
        </p:nvSpPr>
        <p:spPr>
          <a:xfrm>
            <a:off x="346237" y="6321632"/>
            <a:ext cx="5452553" cy="369332"/>
          </a:xfrm>
          <a:prstGeom prst="rect">
            <a:avLst/>
          </a:prstGeom>
          <a:noFill/>
        </p:spPr>
        <p:txBody>
          <a:bodyPr wrap="square" rtlCol="0">
            <a:spAutoFit/>
          </a:bodyPr>
          <a:lstStyle/>
          <a:p>
            <a:r>
              <a:rPr lang="en-US" baseline="30000" dirty="0"/>
              <a:t>2</a:t>
            </a:r>
            <a:r>
              <a:rPr lang="en-US" dirty="0"/>
              <a:t>NGC Enterprise Resiliency IRAD (Frank Wilson)</a:t>
            </a:r>
          </a:p>
        </p:txBody>
      </p:sp>
      <p:sp>
        <p:nvSpPr>
          <p:cNvPr id="9"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107493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chemeClr val="accent1">
                    <a:lumMod val="75000"/>
                  </a:schemeClr>
                </a:solidFill>
              </a:rPr>
              <a:t>Enterprise Resiliency IRAD</a:t>
            </a:r>
            <a:r>
              <a:rPr lang="en-US" sz="2800" b="1" baseline="30000" dirty="0">
                <a:solidFill>
                  <a:schemeClr val="accent1">
                    <a:lumMod val="75000"/>
                  </a:schemeClr>
                </a:solidFill>
              </a:rPr>
              <a:t>2</a:t>
            </a:r>
            <a:r>
              <a:rPr lang="en-US" sz="2800" dirty="0"/>
              <a:t>:</a:t>
            </a:r>
          </a:p>
          <a:p>
            <a:pPr lvl="1" algn="just"/>
            <a:r>
              <a:rPr lang="en-US" sz="2400" dirty="0"/>
              <a:t>Monitoring a family of systems and performing real-time analytics to provide actionable artifacts that can automatically address system anomalies</a:t>
            </a:r>
          </a:p>
          <a:p>
            <a:pPr lvl="1" algn="just"/>
            <a:r>
              <a:rPr lang="en-US" sz="2400" dirty="0"/>
              <a:t>Identifies agnostics technologies and architecture patterns that facilitate solutions to maximize computation resources for the enterprise</a:t>
            </a:r>
          </a:p>
          <a:p>
            <a:pPr lvl="1" algn="just"/>
            <a:r>
              <a:rPr lang="en-US" sz="2400" dirty="0"/>
              <a:t>Enterprise Anomaly Discovery </a:t>
            </a:r>
          </a:p>
          <a:p>
            <a:pPr lvl="1" algn="just"/>
            <a:r>
              <a:rPr lang="en-US" sz="2400" dirty="0"/>
              <a:t>Enterprise Automatic Healing</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34</a:t>
            </a:fld>
            <a:endParaRPr lang="en-US" sz="1300" dirty="0"/>
          </a:p>
        </p:txBody>
      </p:sp>
      <p:sp>
        <p:nvSpPr>
          <p:cNvPr id="7" name="Oval 6"/>
          <p:cNvSpPr/>
          <p:nvPr/>
        </p:nvSpPr>
        <p:spPr>
          <a:xfrm>
            <a:off x="555643" y="1710018"/>
            <a:ext cx="8391332" cy="3214447"/>
          </a:xfrm>
          <a:prstGeom prst="ellipse">
            <a:avLst/>
          </a:prstGeom>
          <a:noFill/>
          <a:ln w="508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1"/>
          <p:cNvSpPr>
            <a:spLocks noGrp="1"/>
          </p:cNvSpPr>
          <p:nvPr>
            <p:ph type="title"/>
          </p:nvPr>
        </p:nvSpPr>
        <p:spPr>
          <a:xfrm>
            <a:off x="228600" y="73152"/>
            <a:ext cx="6705600" cy="838200"/>
          </a:xfrm>
        </p:spPr>
        <p:txBody>
          <a:bodyPr/>
          <a:lstStyle/>
          <a:p>
            <a:r>
              <a:rPr lang="en-US" sz="3600" dirty="0"/>
              <a:t>Collaboration with NGC IRADS</a:t>
            </a:r>
          </a:p>
        </p:txBody>
      </p:sp>
      <p:sp>
        <p:nvSpPr>
          <p:cNvPr id="9" name="TextBox 8"/>
          <p:cNvSpPr txBox="1"/>
          <p:nvPr/>
        </p:nvSpPr>
        <p:spPr>
          <a:xfrm>
            <a:off x="1112501" y="5435446"/>
            <a:ext cx="7441149" cy="707886"/>
          </a:xfrm>
          <a:prstGeom prst="rect">
            <a:avLst/>
          </a:prstGeom>
          <a:noFill/>
        </p:spPr>
        <p:txBody>
          <a:bodyPr wrap="square" rtlCol="0">
            <a:spAutoFit/>
          </a:bodyPr>
          <a:lstStyle/>
          <a:p>
            <a:pPr algn="just"/>
            <a:r>
              <a:rPr lang="en-US" sz="2000" dirty="0">
                <a:latin typeface="Arial"/>
                <a:cs typeface="Arial"/>
              </a:rPr>
              <a:t>Directed related to the proposed</a:t>
            </a:r>
            <a:r>
              <a:rPr lang="en-US" sz="2000" b="1" dirty="0">
                <a:latin typeface="Arial"/>
                <a:cs typeface="Arial"/>
              </a:rPr>
              <a:t> Moving Target Defense (MTD)</a:t>
            </a:r>
            <a:r>
              <a:rPr lang="en-US" sz="2000" b="1" baseline="30000" dirty="0">
                <a:latin typeface="Arial"/>
                <a:cs typeface="Arial"/>
              </a:rPr>
              <a:t>4,5,6</a:t>
            </a:r>
            <a:r>
              <a:rPr lang="en-US" sz="2000" dirty="0">
                <a:latin typeface="Arial"/>
                <a:cs typeface="Arial"/>
              </a:rPr>
              <a:t> solution</a:t>
            </a:r>
          </a:p>
        </p:txBody>
      </p:sp>
      <p:sp>
        <p:nvSpPr>
          <p:cNvPr id="11" name="TextBox 10"/>
          <p:cNvSpPr txBox="1"/>
          <p:nvPr/>
        </p:nvSpPr>
        <p:spPr>
          <a:xfrm>
            <a:off x="346237" y="6321632"/>
            <a:ext cx="5452553" cy="369332"/>
          </a:xfrm>
          <a:prstGeom prst="rect">
            <a:avLst/>
          </a:prstGeom>
          <a:noFill/>
        </p:spPr>
        <p:txBody>
          <a:bodyPr wrap="square" rtlCol="0">
            <a:spAutoFit/>
          </a:bodyPr>
          <a:lstStyle/>
          <a:p>
            <a:r>
              <a:rPr lang="en-US" baseline="30000" dirty="0"/>
              <a:t>2</a:t>
            </a:r>
            <a:r>
              <a:rPr lang="en-US" dirty="0"/>
              <a:t>NGC Enterprise Resiliency IRAD (Frank Wilson)</a:t>
            </a:r>
          </a:p>
        </p:txBody>
      </p:sp>
    </p:spTree>
    <p:extLst>
      <p:ext uri="{BB962C8B-B14F-4D97-AF65-F5344CB8AC3E}">
        <p14:creationId xmlns:p14="http://schemas.microsoft.com/office/powerpoint/2010/main" val="3781098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latin typeface="Arial"/>
                <a:cs typeface="Arial"/>
              </a:rPr>
              <a:t>The proposed</a:t>
            </a:r>
            <a:r>
              <a:rPr lang="en-US" sz="2800" b="1" dirty="0">
                <a:latin typeface="Arial"/>
                <a:cs typeface="Arial"/>
              </a:rPr>
              <a:t> </a:t>
            </a:r>
            <a:r>
              <a:rPr lang="en-US" sz="2800" b="1" dirty="0">
                <a:solidFill>
                  <a:schemeClr val="accent1">
                    <a:lumMod val="75000"/>
                  </a:schemeClr>
                </a:solidFill>
                <a:latin typeface="Arial"/>
                <a:cs typeface="Arial"/>
              </a:rPr>
              <a:t>Moving Target Defense (MTD)</a:t>
            </a:r>
            <a:r>
              <a:rPr lang="en-US" sz="2800" dirty="0">
                <a:solidFill>
                  <a:schemeClr val="accent1">
                    <a:lumMod val="75000"/>
                  </a:schemeClr>
                </a:solidFill>
                <a:latin typeface="Arial"/>
                <a:cs typeface="Arial"/>
              </a:rPr>
              <a:t> </a:t>
            </a:r>
            <a:r>
              <a:rPr lang="en-US" sz="2800" dirty="0">
                <a:latin typeface="Arial"/>
                <a:cs typeface="Arial"/>
              </a:rPr>
              <a:t>solution introduces resiliency and adaptability to the system through live monitoring, which transforms systems to be able to adapt and self-heal when ongoing attacks are detected</a:t>
            </a:r>
          </a:p>
          <a:p>
            <a:pPr marL="457200" lvl="1"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35</a:t>
            </a:fld>
            <a:endParaRPr lang="en-US" sz="1300" dirty="0"/>
          </a:p>
        </p:txBody>
      </p:sp>
      <p:sp>
        <p:nvSpPr>
          <p:cNvPr id="11" name="Title 1"/>
          <p:cNvSpPr>
            <a:spLocks noGrp="1"/>
          </p:cNvSpPr>
          <p:nvPr>
            <p:ph type="title"/>
          </p:nvPr>
        </p:nvSpPr>
        <p:spPr>
          <a:xfrm>
            <a:off x="228600" y="73152"/>
            <a:ext cx="6705600" cy="838200"/>
          </a:xfrm>
        </p:spPr>
        <p:txBody>
          <a:bodyPr/>
          <a:lstStyle/>
          <a:p>
            <a:r>
              <a:rPr lang="en-US" sz="3600" dirty="0"/>
              <a:t>Collaboration with NGC IRADS</a:t>
            </a:r>
          </a:p>
        </p:txBody>
      </p:sp>
    </p:spTree>
    <p:extLst>
      <p:ext uri="{BB962C8B-B14F-4D97-AF65-F5344CB8AC3E}">
        <p14:creationId xmlns:p14="http://schemas.microsoft.com/office/powerpoint/2010/main" val="5796966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Adversaries have an asymmetric advantage</a:t>
            </a:r>
            <a:r>
              <a:rPr lang="en-US" sz="2800" dirty="0">
                <a:solidFill>
                  <a:srgbClr val="00467F"/>
                </a:solidFill>
              </a:rPr>
              <a:t>:</a:t>
            </a:r>
            <a:r>
              <a:rPr lang="en-US" sz="2800" b="1" dirty="0">
                <a:solidFill>
                  <a:srgbClr val="00467F"/>
                </a:solidFill>
              </a:rPr>
              <a:t> </a:t>
            </a:r>
            <a:r>
              <a:rPr lang="en-US" sz="2800" dirty="0"/>
              <a:t>They have the time to study a system, identify its vulnerabilities, and choose the time and place of attack to gain the maximum benefit</a:t>
            </a:r>
          </a:p>
          <a:p>
            <a:pPr algn="just"/>
            <a:r>
              <a:rPr lang="en-US" sz="2800" b="1" dirty="0">
                <a:solidFill>
                  <a:srgbClr val="00467F"/>
                </a:solidFill>
              </a:rPr>
              <a:t>The idea of moving-target defense (MTD)</a:t>
            </a:r>
            <a:r>
              <a:rPr lang="en-US" sz="2800" dirty="0">
                <a:solidFill>
                  <a:srgbClr val="00467F"/>
                </a:solidFill>
              </a:rPr>
              <a:t>:</a:t>
            </a:r>
            <a:r>
              <a:rPr lang="en-US" sz="2800" dirty="0"/>
              <a:t> Imposing the same asymmetric disadvantage on attackers by making systems dynamic and therefore harder to explore and predict</a:t>
            </a:r>
            <a:endParaRPr lang="en-US" sz="2900" dirty="0">
              <a:latin typeface="Arial"/>
              <a:cs typeface="Arial"/>
            </a:endParaRPr>
          </a:p>
          <a:p>
            <a:pPr algn="just"/>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36</a:t>
            </a:fld>
            <a:endParaRPr lang="en-US" sz="1300" dirty="0"/>
          </a:p>
        </p:txBody>
      </p:sp>
      <p:sp>
        <p:nvSpPr>
          <p:cNvPr id="7" name="Title 1"/>
          <p:cNvSpPr>
            <a:spLocks noGrp="1"/>
          </p:cNvSpPr>
          <p:nvPr>
            <p:ph type="title"/>
          </p:nvPr>
        </p:nvSpPr>
        <p:spPr>
          <a:xfrm>
            <a:off x="228599" y="50472"/>
            <a:ext cx="7720487" cy="838200"/>
          </a:xfrm>
        </p:spPr>
        <p:txBody>
          <a:bodyPr/>
          <a:lstStyle/>
          <a:p>
            <a:r>
              <a:rPr lang="en-US" sz="3600" dirty="0"/>
              <a:t>Moving Target Defense (MTD)</a:t>
            </a:r>
          </a:p>
        </p:txBody>
      </p:sp>
      <p:sp>
        <p:nvSpPr>
          <p:cNvPr id="2" name="TextBox 1"/>
          <p:cNvSpPr txBox="1"/>
          <p:nvPr/>
        </p:nvSpPr>
        <p:spPr>
          <a:xfrm>
            <a:off x="1924379" y="5361971"/>
            <a:ext cx="5490889" cy="523220"/>
          </a:xfrm>
          <a:prstGeom prst="rect">
            <a:avLst/>
          </a:prstGeom>
          <a:noFill/>
        </p:spPr>
        <p:txBody>
          <a:bodyPr wrap="square" rtlCol="0">
            <a:spAutoFit/>
          </a:bodyPr>
          <a:lstStyle/>
          <a:p>
            <a:pPr algn="ctr"/>
            <a:r>
              <a:rPr lang="en-US" sz="2800" b="1" dirty="0">
                <a:solidFill>
                  <a:srgbClr val="FF0000"/>
                </a:solidFill>
                <a:latin typeface="Arial" pitchFamily="34" charset="0"/>
                <a:cs typeface="Arial" pitchFamily="34" charset="0"/>
              </a:rPr>
              <a:t>Threat Avoidance Techniques!</a:t>
            </a:r>
          </a:p>
        </p:txBody>
      </p:sp>
    </p:spTree>
    <p:extLst>
      <p:ext uri="{BB962C8B-B14F-4D97-AF65-F5344CB8AC3E}">
        <p14:creationId xmlns:p14="http://schemas.microsoft.com/office/powerpoint/2010/main" val="390259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37</a:t>
            </a:fld>
            <a:endParaRPr lang="en-US" sz="1300" dirty="0"/>
          </a:p>
        </p:txBody>
      </p:sp>
      <p:sp>
        <p:nvSpPr>
          <p:cNvPr id="6" name="Rectangle 5"/>
          <p:cNvSpPr/>
          <p:nvPr/>
        </p:nvSpPr>
        <p:spPr>
          <a:xfrm>
            <a:off x="472897" y="1806485"/>
            <a:ext cx="3256305" cy="3059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schemeClr val="bg1"/>
                </a:solidFill>
                <a:latin typeface="Times New Roman" panose="02020603050405020304" pitchFamily="18" charset="0"/>
                <a:cs typeface="Times New Roman" panose="02020603050405020304" pitchFamily="18" charset="0"/>
              </a:rPr>
              <a:t>Fault-Tolerance Systems</a:t>
            </a:r>
          </a:p>
          <a:p>
            <a:pPr lvl="0"/>
            <a:r>
              <a:rPr lang="en-US" sz="2000" b="1" dirty="0">
                <a:solidFill>
                  <a:schemeClr val="bg1"/>
                </a:solidFill>
                <a:latin typeface="Times New Roman" panose="02020603050405020304" pitchFamily="18" charset="0"/>
                <a:cs typeface="Times New Roman" panose="02020603050405020304" pitchFamily="18" charset="0"/>
              </a:rPr>
              <a:t> - </a:t>
            </a:r>
            <a:r>
              <a:rPr lang="en-US" sz="2000" dirty="0">
                <a:solidFill>
                  <a:schemeClr val="bg1"/>
                </a:solidFill>
                <a:latin typeface="Times New Roman" panose="02020603050405020304" pitchFamily="18" charset="0"/>
                <a:cs typeface="Times New Roman" panose="02020603050405020304" pitchFamily="18" charset="0"/>
              </a:rPr>
              <a:t>Solution: Replication/</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   Redundancy:</a:t>
            </a:r>
          </a:p>
          <a:p>
            <a:pPr lvl="0"/>
            <a:r>
              <a:rPr lang="en-US" sz="2000" dirty="0">
                <a:solidFill>
                  <a:schemeClr val="bg1"/>
                </a:solidFill>
                <a:latin typeface="Times New Roman" panose="02020603050405020304" pitchFamily="18" charset="0"/>
                <a:cs typeface="Times New Roman" panose="02020603050405020304" pitchFamily="18" charset="0"/>
              </a:rPr>
              <a:t> - Examples: Quorum, Chain</a:t>
            </a:r>
          </a:p>
          <a:p>
            <a:r>
              <a:rPr lang="en-US" sz="2000" dirty="0">
                <a:solidFill>
                  <a:schemeClr val="bg1"/>
                </a:solidFill>
                <a:latin typeface="Times New Roman" panose="02020603050405020304" pitchFamily="18" charset="0"/>
                <a:cs typeface="Times New Roman" panose="02020603050405020304" pitchFamily="18" charset="0"/>
              </a:rPr>
              <a:t> - Gives fault-resiliency but </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   increases attack surface at </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   application level (common </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   code base)</a:t>
            </a:r>
          </a:p>
          <a:p>
            <a:pPr lvl="0"/>
            <a:endParaRPr lang="en-US" dirty="0">
              <a:solidFill>
                <a:prstClr val="black"/>
              </a:solidFill>
              <a:latin typeface="Times New Roman" panose="02020603050405020304" pitchFamily="18" charset="0"/>
              <a:cs typeface="Times New Roman" panose="02020603050405020304" pitchFamily="18" charset="0"/>
            </a:endParaRPr>
          </a:p>
        </p:txBody>
      </p:sp>
      <p:sp>
        <p:nvSpPr>
          <p:cNvPr id="7" name="Rectangle 6"/>
          <p:cNvSpPr/>
          <p:nvPr/>
        </p:nvSpPr>
        <p:spPr>
          <a:xfrm>
            <a:off x="5349423" y="1810274"/>
            <a:ext cx="3256305" cy="305561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bg1"/>
                </a:solidFill>
                <a:latin typeface="Times New Roman" panose="02020603050405020304" pitchFamily="18" charset="0"/>
                <a:cs typeface="Times New Roman" panose="02020603050405020304" pitchFamily="18" charset="0"/>
              </a:rPr>
              <a:t>Fault-Tolerance Systems</a:t>
            </a:r>
            <a:endParaRPr lang="en-US" sz="2000" b="1" dirty="0">
              <a:solidFill>
                <a:srgbClr val="FFFFFF"/>
              </a:solidFill>
              <a:latin typeface="Times New Roman" panose="02020603050405020304" pitchFamily="18" charset="0"/>
              <a:cs typeface="Times New Roman" panose="02020603050405020304" pitchFamily="18" charset="0"/>
            </a:endParaRPr>
          </a:p>
          <a:p>
            <a:pPr lvl="0"/>
            <a:r>
              <a:rPr lang="en-US" sz="2000" b="1" dirty="0">
                <a:solidFill>
                  <a:srgbClr val="FFFFFF"/>
                </a:solidFill>
                <a:latin typeface="Times New Roman" panose="02020603050405020304" pitchFamily="18" charset="0"/>
                <a:cs typeface="Times New Roman" panose="02020603050405020304" pitchFamily="18" charset="0"/>
              </a:rPr>
              <a:t> </a:t>
            </a:r>
            <a:r>
              <a:rPr lang="en-US" sz="2000" dirty="0">
                <a:solidFill>
                  <a:srgbClr val="FFFFFF"/>
                </a:solidFill>
                <a:latin typeface="Times New Roman" panose="02020603050405020304" pitchFamily="18" charset="0"/>
                <a:cs typeface="Times New Roman" panose="02020603050405020304" pitchFamily="18" charset="0"/>
              </a:rPr>
              <a:t>- Solution: MTD</a:t>
            </a:r>
          </a:p>
          <a:p>
            <a:pPr lvl="0"/>
            <a:r>
              <a:rPr lang="en-US" sz="2000" dirty="0">
                <a:solidFill>
                  <a:srgbClr val="FFFFFF"/>
                </a:solidFill>
                <a:latin typeface="Times New Roman" panose="02020603050405020304" pitchFamily="18" charset="0"/>
                <a:cs typeface="Times New Roman" panose="02020603050405020304" pitchFamily="18" charset="0"/>
              </a:rPr>
              <a:t> - Examples: </a:t>
            </a:r>
            <a:r>
              <a:rPr lang="en-US" sz="2000" dirty="0" err="1">
                <a:solidFill>
                  <a:srgbClr val="FFFFFF"/>
                </a:solidFill>
                <a:latin typeface="Times New Roman" panose="02020603050405020304" pitchFamily="18" charset="0"/>
                <a:cs typeface="Times New Roman" panose="02020603050405020304" pitchFamily="18" charset="0"/>
              </a:rPr>
              <a:t>NVersion</a:t>
            </a:r>
            <a:r>
              <a:rPr lang="en-US" sz="2000" dirty="0">
                <a:solidFill>
                  <a:srgbClr val="FFFFFF"/>
                </a:solidFill>
                <a:latin typeface="Times New Roman" panose="02020603050405020304" pitchFamily="18" charset="0"/>
                <a:cs typeface="Times New Roman" panose="02020603050405020304" pitchFamily="18" charset="0"/>
              </a:rPr>
              <a:t> &amp; </a:t>
            </a:r>
            <a:br>
              <a:rPr lang="en-US" sz="2000" dirty="0">
                <a:solidFill>
                  <a:srgbClr val="FFFFFF"/>
                </a:solidFill>
                <a:latin typeface="Times New Roman" panose="02020603050405020304" pitchFamily="18" charset="0"/>
                <a:cs typeface="Times New Roman" panose="02020603050405020304" pitchFamily="18" charset="0"/>
              </a:rPr>
            </a:br>
            <a:r>
              <a:rPr lang="en-US" sz="2000" dirty="0">
                <a:solidFill>
                  <a:srgbClr val="FFFFFF"/>
                </a:solidFill>
                <a:latin typeface="Times New Roman" panose="02020603050405020304" pitchFamily="18" charset="0"/>
                <a:cs typeface="Times New Roman" panose="02020603050405020304" pitchFamily="18" charset="0"/>
              </a:rPr>
              <a:t>   </a:t>
            </a:r>
            <a:r>
              <a:rPr lang="en-US" sz="2000" dirty="0" err="1">
                <a:solidFill>
                  <a:srgbClr val="FFFFFF"/>
                </a:solidFill>
                <a:latin typeface="Times New Roman" panose="02020603050405020304" pitchFamily="18" charset="0"/>
                <a:cs typeface="Times New Roman" panose="02020603050405020304" pitchFamily="18" charset="0"/>
              </a:rPr>
              <a:t>NVariant</a:t>
            </a:r>
            <a:r>
              <a:rPr lang="en-US" sz="2000" dirty="0">
                <a:solidFill>
                  <a:srgbClr val="FFFFFF"/>
                </a:solidFill>
                <a:latin typeface="Times New Roman" panose="02020603050405020304" pitchFamily="18" charset="0"/>
                <a:cs typeface="Times New Roman" panose="02020603050405020304" pitchFamily="18" charset="0"/>
              </a:rPr>
              <a:t> Programming, </a:t>
            </a:r>
          </a:p>
          <a:p>
            <a:pPr lvl="0"/>
            <a:r>
              <a:rPr lang="en-US" sz="2000" dirty="0">
                <a:solidFill>
                  <a:srgbClr val="FFFFFF"/>
                </a:solidFill>
                <a:latin typeface="Times New Roman" panose="02020603050405020304" pitchFamily="18" charset="0"/>
                <a:cs typeface="Times New Roman" panose="02020603050405020304" pitchFamily="18" charset="0"/>
              </a:rPr>
              <a:t>    etc.</a:t>
            </a:r>
          </a:p>
        </p:txBody>
      </p:sp>
      <p:sp>
        <p:nvSpPr>
          <p:cNvPr id="8" name="Chevron 7"/>
          <p:cNvSpPr/>
          <p:nvPr/>
        </p:nvSpPr>
        <p:spPr>
          <a:xfrm>
            <a:off x="4631353" y="2781529"/>
            <a:ext cx="330231" cy="939583"/>
          </a:xfrm>
          <a:prstGeom prst="chevron">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Chevron 10"/>
          <p:cNvSpPr/>
          <p:nvPr/>
        </p:nvSpPr>
        <p:spPr>
          <a:xfrm>
            <a:off x="4324345" y="2785319"/>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2" name="Rectangle 11"/>
          <p:cNvSpPr/>
          <p:nvPr/>
        </p:nvSpPr>
        <p:spPr>
          <a:xfrm>
            <a:off x="472897" y="5129939"/>
            <a:ext cx="8132831" cy="134532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b="1" dirty="0">
                <a:solidFill>
                  <a:srgbClr val="FFFFFF"/>
                </a:solidFill>
                <a:latin typeface="Times New Roman" panose="02020603050405020304" pitchFamily="18" charset="0"/>
                <a:cs typeface="Times New Roman" panose="02020603050405020304" pitchFamily="18" charset="0"/>
              </a:rPr>
              <a:t>System level attacks</a:t>
            </a:r>
          </a:p>
          <a:p>
            <a:pPr lvl="0"/>
            <a:r>
              <a:rPr lang="en-US" sz="2000" b="1" dirty="0">
                <a:solidFill>
                  <a:srgbClr val="FFFFFF"/>
                </a:solidFill>
                <a:latin typeface="Times New Roman" panose="02020603050405020304" pitchFamily="18" charset="0"/>
                <a:cs typeface="Times New Roman" panose="02020603050405020304" pitchFamily="18" charset="0"/>
              </a:rPr>
              <a:t> - </a:t>
            </a:r>
            <a:r>
              <a:rPr lang="en-US" sz="2000" dirty="0">
                <a:solidFill>
                  <a:srgbClr val="FFFFFF"/>
                </a:solidFill>
                <a:latin typeface="Times New Roman" panose="02020603050405020304" pitchFamily="18" charset="0"/>
                <a:cs typeface="Times New Roman" panose="02020603050405020304" pitchFamily="18" charset="0"/>
              </a:rPr>
              <a:t>Solution: MTD</a:t>
            </a:r>
          </a:p>
          <a:p>
            <a:pPr lvl="0"/>
            <a:r>
              <a:rPr lang="en-US" sz="2000" dirty="0">
                <a:solidFill>
                  <a:srgbClr val="FFFFFF"/>
                </a:solidFill>
                <a:latin typeface="Times New Roman" panose="02020603050405020304" pitchFamily="18" charset="0"/>
                <a:cs typeface="Times New Roman" panose="02020603050405020304" pitchFamily="18" charset="0"/>
              </a:rPr>
              <a:t> - Examples: ASR, ISR, Inherent Issue- Low Entropy (JIT-ROP) </a:t>
            </a:r>
          </a:p>
          <a:p>
            <a:pPr marL="0" lvl="2"/>
            <a:r>
              <a:rPr lang="en-US" sz="2000" dirty="0">
                <a:solidFill>
                  <a:srgbClr val="FFFFFF"/>
                </a:solidFill>
                <a:latin typeface="Times New Roman" panose="02020603050405020304" pitchFamily="18" charset="0"/>
                <a:cs typeface="Times New Roman" panose="02020603050405020304" pitchFamily="18" charset="0"/>
              </a:rPr>
              <a:t> - New solutions: </a:t>
            </a:r>
            <a:r>
              <a:rPr lang="en-US" sz="2000" dirty="0" err="1">
                <a:solidFill>
                  <a:srgbClr val="FFFFFF"/>
                </a:solidFill>
                <a:latin typeface="Times New Roman" panose="02020603050405020304" pitchFamily="18" charset="0"/>
                <a:cs typeface="Times New Roman" panose="02020603050405020304" pitchFamily="18" charset="0"/>
              </a:rPr>
              <a:t>Isomeron</a:t>
            </a:r>
            <a:r>
              <a:rPr lang="en-US" sz="2000" dirty="0">
                <a:solidFill>
                  <a:srgbClr val="FFFFFF"/>
                </a:solidFill>
                <a:latin typeface="Times New Roman" panose="02020603050405020304" pitchFamily="18" charset="0"/>
                <a:cs typeface="Times New Roman" panose="02020603050405020304" pitchFamily="18" charset="0"/>
              </a:rPr>
              <a:t>, IP-Hopping in space</a:t>
            </a:r>
          </a:p>
        </p:txBody>
      </p:sp>
      <p:sp>
        <p:nvSpPr>
          <p:cNvPr id="3" name="TextBox 2"/>
          <p:cNvSpPr txBox="1"/>
          <p:nvPr/>
        </p:nvSpPr>
        <p:spPr>
          <a:xfrm>
            <a:off x="1077263" y="1179383"/>
            <a:ext cx="6985217" cy="523220"/>
          </a:xfrm>
          <a:prstGeom prst="rect">
            <a:avLst/>
          </a:prstGeom>
          <a:noFill/>
        </p:spPr>
        <p:txBody>
          <a:bodyPr wrap="square" rtlCol="0">
            <a:spAutoFit/>
          </a:bodyPr>
          <a:lstStyle/>
          <a:p>
            <a:pPr algn="ctr"/>
            <a:r>
              <a:rPr lang="en-US" sz="2800" b="1" dirty="0">
                <a:solidFill>
                  <a:srgbClr val="00467F"/>
                </a:solidFill>
                <a:latin typeface="Times New Roman" panose="02020603050405020304" pitchFamily="18" charset="0"/>
                <a:cs typeface="Times New Roman" panose="02020603050405020304" pitchFamily="18" charset="0"/>
              </a:rPr>
              <a:t>MTD: Diversification and Randomization</a:t>
            </a:r>
            <a:endParaRPr lang="en-US" sz="2800" b="1" dirty="0">
              <a:solidFill>
                <a:srgbClr val="00467F"/>
              </a:solidFill>
              <a:latin typeface="Arial" pitchFamily="34" charset="0"/>
              <a:cs typeface="Arial" pitchFamily="34" charset="0"/>
            </a:endParaRPr>
          </a:p>
        </p:txBody>
      </p:sp>
      <p:sp>
        <p:nvSpPr>
          <p:cNvPr id="13" name="Chevron 12"/>
          <p:cNvSpPr/>
          <p:nvPr/>
        </p:nvSpPr>
        <p:spPr>
          <a:xfrm>
            <a:off x="4034485" y="2778959"/>
            <a:ext cx="330231" cy="939583"/>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itle 1"/>
          <p:cNvSpPr>
            <a:spLocks noGrp="1"/>
          </p:cNvSpPr>
          <p:nvPr>
            <p:ph type="title"/>
          </p:nvPr>
        </p:nvSpPr>
        <p:spPr>
          <a:xfrm>
            <a:off x="228599" y="50472"/>
            <a:ext cx="7017429" cy="838200"/>
          </a:xfrm>
        </p:spPr>
        <p:txBody>
          <a:bodyPr/>
          <a:lstStyle/>
          <a:p>
            <a:r>
              <a:rPr lang="en-US" sz="3600" dirty="0"/>
              <a:t>State of the Art and Limitations</a:t>
            </a:r>
          </a:p>
        </p:txBody>
      </p:sp>
    </p:spTree>
    <p:extLst>
      <p:ext uri="{BB962C8B-B14F-4D97-AF65-F5344CB8AC3E}">
        <p14:creationId xmlns:p14="http://schemas.microsoft.com/office/powerpoint/2010/main" val="335148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2" grpId="0" animBg="1"/>
      <p:bldP spid="3" grpId="0"/>
      <p:bldP spid="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latin typeface="Times New Roman"/>
                <a:cs typeface="Times New Roman"/>
              </a:rPr>
              <a:t>The traditional defensive security strategy for distributed systems is to prevent attackers from gaining control of the system using well established techniques: Replication/Redundancy, Encryption, etc.</a:t>
            </a:r>
          </a:p>
          <a:p>
            <a:pPr algn="just"/>
            <a:r>
              <a:rPr lang="en-US" sz="2800" b="1" dirty="0">
                <a:solidFill>
                  <a:srgbClr val="00467F"/>
                </a:solidFill>
                <a:latin typeface="Times New Roman"/>
                <a:cs typeface="Times New Roman"/>
              </a:rPr>
              <a:t>Limitation</a:t>
            </a:r>
            <a:r>
              <a:rPr lang="en-US" sz="2800" dirty="0">
                <a:solidFill>
                  <a:srgbClr val="00467F"/>
                </a:solidFill>
                <a:latin typeface="Times New Roman"/>
                <a:cs typeface="Times New Roman"/>
              </a:rPr>
              <a:t>:</a:t>
            </a:r>
            <a:r>
              <a:rPr lang="en-US" sz="2800" b="1" dirty="0">
                <a:latin typeface="Times New Roman"/>
                <a:cs typeface="Times New Roman"/>
              </a:rPr>
              <a:t> </a:t>
            </a:r>
            <a:r>
              <a:rPr lang="en-US" sz="2800" dirty="0">
                <a:latin typeface="Times New Roman"/>
                <a:cs typeface="Times New Roman"/>
              </a:rPr>
              <a:t>Given sufficient time and resources, existing defensive methods can be defeated</a:t>
            </a:r>
          </a:p>
          <a:p>
            <a:pPr marL="0"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38</a:t>
            </a:fld>
            <a:endParaRPr lang="en-US" sz="1300" dirty="0"/>
          </a:p>
        </p:txBody>
      </p:sp>
      <p:sp>
        <p:nvSpPr>
          <p:cNvPr id="9" name="Title 1"/>
          <p:cNvSpPr>
            <a:spLocks noGrp="1"/>
          </p:cNvSpPr>
          <p:nvPr>
            <p:ph type="title"/>
          </p:nvPr>
        </p:nvSpPr>
        <p:spPr>
          <a:xfrm>
            <a:off x="228599" y="50472"/>
            <a:ext cx="7017429" cy="838200"/>
          </a:xfrm>
        </p:spPr>
        <p:txBody>
          <a:bodyPr/>
          <a:lstStyle/>
          <a:p>
            <a:r>
              <a:rPr lang="en-US" sz="3600" dirty="0"/>
              <a:t>State of the Art and Limitations</a:t>
            </a:r>
          </a:p>
        </p:txBody>
      </p:sp>
    </p:spTree>
    <p:extLst>
      <p:ext uri="{BB962C8B-B14F-4D97-AF65-F5344CB8AC3E}">
        <p14:creationId xmlns:p14="http://schemas.microsoft.com/office/powerpoint/2010/main" val="1610484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latin typeface="Times New Roman"/>
                <a:cs typeface="Times New Roman"/>
              </a:rPr>
              <a:t>The state of the art MTD solutions focus on randomization and diversification in particular layers of the system</a:t>
            </a:r>
          </a:p>
          <a:p>
            <a:pPr algn="just"/>
            <a:r>
              <a:rPr lang="en-US" sz="2800" b="1" dirty="0">
                <a:solidFill>
                  <a:srgbClr val="00467F"/>
                </a:solidFill>
                <a:latin typeface="Times New Roman"/>
                <a:cs typeface="Times New Roman"/>
              </a:rPr>
              <a:t>Limitation</a:t>
            </a:r>
            <a:r>
              <a:rPr lang="en-US" sz="2800" dirty="0">
                <a:solidFill>
                  <a:srgbClr val="00467F"/>
                </a:solidFill>
                <a:latin typeface="Times New Roman"/>
                <a:cs typeface="Times New Roman"/>
              </a:rPr>
              <a:t>:</a:t>
            </a:r>
            <a:r>
              <a:rPr lang="en-US" sz="2800" b="1" dirty="0">
                <a:latin typeface="Times New Roman"/>
                <a:cs typeface="Times New Roman"/>
              </a:rPr>
              <a:t> </a:t>
            </a:r>
            <a:r>
              <a:rPr lang="en-US" sz="2800" dirty="0">
                <a:latin typeface="Times New Roman"/>
                <a:cs typeface="Times New Roman"/>
              </a:rPr>
              <a:t>Do not protect the entire host</a:t>
            </a:r>
          </a:p>
          <a:p>
            <a:pPr marL="0"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39</a:t>
            </a:fld>
            <a:endParaRPr lang="en-US" sz="1300" dirty="0"/>
          </a:p>
        </p:txBody>
      </p:sp>
      <p:sp>
        <p:nvSpPr>
          <p:cNvPr id="8" name="Title 1"/>
          <p:cNvSpPr>
            <a:spLocks noGrp="1"/>
          </p:cNvSpPr>
          <p:nvPr>
            <p:ph type="title"/>
          </p:nvPr>
        </p:nvSpPr>
        <p:spPr>
          <a:xfrm>
            <a:off x="228599" y="50472"/>
            <a:ext cx="7017429" cy="838200"/>
          </a:xfrm>
        </p:spPr>
        <p:txBody>
          <a:bodyPr/>
          <a:lstStyle/>
          <a:p>
            <a:r>
              <a:rPr lang="en-US" sz="3600" dirty="0"/>
              <a:t>State of the Art and Limitations</a:t>
            </a:r>
          </a:p>
        </p:txBody>
      </p:sp>
    </p:spTree>
    <p:extLst>
      <p:ext uri="{BB962C8B-B14F-4D97-AF65-F5344CB8AC3E}">
        <p14:creationId xmlns:p14="http://schemas.microsoft.com/office/powerpoint/2010/main" val="2391702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228600" y="941292"/>
            <a:ext cx="8767440" cy="390164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WaxedPrune</a:t>
            </a:r>
            <a:r>
              <a:rPr kumimoji="0" lang="en-US" sz="2400" b="0" i="0" u="none" strike="noStrike" kern="0" cap="none" spc="-1" normalizeH="0" baseline="0" noProof="0" dirty="0">
                <a:ln>
                  <a:noFill/>
                </a:ln>
                <a:solidFill>
                  <a:srgbClr val="000000"/>
                </a:solidFill>
                <a:effectLst/>
                <a:uLnTx/>
                <a:uFill>
                  <a:solidFill>
                    <a:srgbClr val="FFFFFF"/>
                  </a:solidFill>
                </a:uFill>
              </a:rPr>
              <a:t>”  project: Web-based Access to Encrypted Data - Processing in Untrusted Environments</a:t>
            </a:r>
          </a:p>
          <a:p>
            <a:pPr marL="914400" marR="0" lvl="1"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Preserves privacy and integrity of data</a:t>
            </a:r>
          </a:p>
          <a:p>
            <a:pPr marL="1371600" marR="0" lvl="2" indent="-45648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Donald Steiner</a:t>
            </a:r>
          </a:p>
          <a:p>
            <a:pPr marL="1371600" marR="0" lvl="2" indent="-45648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Leon Li</a:t>
            </a:r>
          </a:p>
          <a:p>
            <a:pPr marL="1371600" marR="0" lvl="2" indent="-45648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Jason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Kobes</a:t>
            </a:r>
            <a:endPar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endParaRPr>
          </a:p>
          <a:p>
            <a:pPr marL="457200" marR="0" lvl="0" indent="-456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CURATE2 project  (Jason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Kobes</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p>
          <a:p>
            <a:pPr marL="720" marR="0" lvl="0" indent="0" defTabSz="914400" eaLnBrk="1" fontAlgn="auto" latinLnBrk="0" hangingPunct="1">
              <a:lnSpc>
                <a:spcPct val="15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720" marR="0" lvl="0" indent="0" defTabSz="914400" eaLnBrk="1" fontAlgn="auto" latinLnBrk="0" hangingPunct="1">
              <a:lnSpc>
                <a:spcPct val="15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72"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Collaboration with NGC</a:t>
            </a:r>
            <a:endParaRPr kumimoji="0" sz="1800" b="0" i="0" u="none" strike="noStrike" kern="0" cap="none" spc="0" normalizeH="0" baseline="0" noProof="0" dirty="0">
              <a:ln>
                <a:noFill/>
              </a:ln>
              <a:solidFill>
                <a:sysClr val="windowText" lastClr="000000"/>
              </a:solidFill>
              <a:effectLst/>
              <a:uLnTx/>
              <a:uFillTx/>
            </a:endParaRPr>
          </a:p>
        </p:txBody>
      </p:sp>
      <p:sp>
        <p:nvSpPr>
          <p:cNvPr id="173" name="CustomShape 3"/>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4</a:t>
            </a:r>
            <a:endParaRPr kumimoji="0" sz="1300" b="0" i="0" u="none" strike="noStrike" kern="0" cap="none" spc="0" normalizeH="0" baseline="0" noProof="0" dirty="0">
              <a:ln>
                <a:noFill/>
              </a:ln>
              <a:solidFill>
                <a:sysClr val="windowText" lastClr="000000"/>
              </a:solidFill>
              <a:effectLst/>
              <a:uLnTx/>
              <a:uFillTx/>
            </a:endParaRPr>
          </a:p>
        </p:txBody>
      </p:sp>
      <p:sp>
        <p:nvSpPr>
          <p:cNvPr id="6" name="CustomShape 38"/>
          <p:cNvSpPr/>
          <p:nvPr/>
        </p:nvSpPr>
        <p:spPr>
          <a:xfrm>
            <a:off x="81663" y="4784346"/>
            <a:ext cx="9062280" cy="82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“Authentication of User’s Device and Browser for Data Access in Untrusted Cloud,” D. </a:t>
            </a:r>
            <a:r>
              <a:rPr kumimoji="0" lang="en-US" sz="1600" b="0" i="0" u="none" strike="noStrike" kern="0" cap="none" spc="-1" normalizeH="0" baseline="0" noProof="0" dirty="0" err="1">
                <a:ln>
                  <a:noFill/>
                </a:ln>
                <a:solidFill>
                  <a:srgbClr val="000000"/>
                </a:solidFill>
                <a:effectLst/>
                <a:uLnTx/>
                <a:uFill>
                  <a:solidFill>
                    <a:srgbClr val="FFFFFF"/>
                  </a:solidFill>
                </a:uFill>
                <a:latin typeface="Tahoma"/>
                <a:ea typeface="DejaVu Sans"/>
              </a:rPr>
              <a:t>Ulybyshev</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B. Bhargava, L. Li, J. </a:t>
            </a:r>
            <a:r>
              <a:rPr kumimoji="0" lang="en-US" sz="1600" b="0" i="0" u="none" strike="noStrike" kern="0" cap="none" spc="-1" normalizeH="0" baseline="0" noProof="0" dirty="0" err="1">
                <a:ln>
                  <a:noFill/>
                </a:ln>
                <a:solidFill>
                  <a:srgbClr val="000000"/>
                </a:solidFill>
                <a:effectLst/>
                <a:uLnTx/>
                <a:uFill>
                  <a:solidFill>
                    <a:srgbClr val="FFFFFF"/>
                  </a:solidFill>
                </a:uFill>
                <a:latin typeface="Tahoma"/>
                <a:ea typeface="DejaVu Sans"/>
              </a:rPr>
              <a:t>Kobes</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D. Steiner, H. </a:t>
            </a:r>
            <a:r>
              <a:rPr kumimoji="0" lang="en-US" sz="1600" b="0" i="0" u="none" strike="noStrike" kern="0" cap="none" spc="-1" normalizeH="0" baseline="0" noProof="0" dirty="0" err="1">
                <a:ln>
                  <a:noFill/>
                </a:ln>
                <a:solidFill>
                  <a:srgbClr val="000000"/>
                </a:solidFill>
                <a:effectLst/>
                <a:uLnTx/>
                <a:uFill>
                  <a:solidFill>
                    <a:srgbClr val="FFFFFF"/>
                  </a:solidFill>
                </a:uFill>
                <a:latin typeface="Tahoma"/>
                <a:ea typeface="DejaVu Sans"/>
              </a:rPr>
              <a:t>Halpin</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B. An, M. Villarreal, R. </a:t>
            </a:r>
            <a:r>
              <a:rPr kumimoji="0" lang="en-US" sz="1600" b="0" i="0" u="none" strike="noStrike" kern="0" cap="none" spc="-1" normalizeH="0" baseline="0" noProof="0" dirty="0" err="1">
                <a:ln>
                  <a:noFill/>
                </a:ln>
                <a:solidFill>
                  <a:srgbClr val="000000"/>
                </a:solidFill>
                <a:effectLst/>
                <a:uLnTx/>
                <a:uFill>
                  <a:solidFill>
                    <a:srgbClr val="FFFFFF"/>
                  </a:solidFill>
                </a:uFill>
                <a:latin typeface="Tahoma"/>
                <a:ea typeface="DejaVu Sans"/>
              </a:rPr>
              <a:t>Ranchal</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 </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CERIAS Security Symposium, April 2016</a:t>
            </a:r>
            <a:r>
              <a:rPr kumimoji="0" lang="en-US" sz="1600" b="0" i="0" u="none" strike="noStrike" kern="0" cap="none" spc="-1" normalizeH="0" baseline="0" noProof="0" dirty="0">
                <a:ln>
                  <a:noFill/>
                </a:ln>
                <a:solidFill>
                  <a:srgbClr val="000000"/>
                </a:solidFill>
                <a:effectLst/>
                <a:uLnTx/>
                <a:uFill>
                  <a:solidFill>
                    <a:srgbClr val="FFFFFF"/>
                  </a:solidFill>
                </a:uFill>
                <a:latin typeface="Tahoma"/>
                <a:ea typeface="DejaVu Sans"/>
              </a:rPr>
              <a:t>.</a:t>
            </a:r>
            <a:endParaRPr kumimoji="0" sz="1800" b="0" i="0" u="none" strike="noStrike" kern="0" cap="none" spc="0" normalizeH="0" baseline="0" noProof="0" dirty="0">
              <a:ln>
                <a:noFill/>
              </a:ln>
              <a:solidFill>
                <a:sysClr val="windowText" lastClr="000000"/>
              </a:solidFill>
              <a:effectLst/>
              <a:uLnTx/>
              <a:uFillTx/>
            </a:endParaRPr>
          </a:p>
        </p:txBody>
      </p:sp>
      <p:sp>
        <p:nvSpPr>
          <p:cNvPr id="7" name="CustomShape 12"/>
          <p:cNvSpPr/>
          <p:nvPr/>
        </p:nvSpPr>
        <p:spPr>
          <a:xfrm>
            <a:off x="84288" y="5638293"/>
            <a:ext cx="8695080" cy="46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Paper submitted for ICDE-2017 Data Engineering conference:                  		  D.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Ulybyshev</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B. Bhargava, L. Li, D. Steiner, J.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Kobes</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H.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Halpin</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M. Villarreal and R. </a:t>
            </a:r>
            <a:r>
              <a:rPr kumimoji="0" lang="en-US" sz="1600" b="0" i="1" u="none" strike="noStrike" kern="0" cap="none" spc="-1" normalizeH="0" baseline="0" noProof="0" dirty="0" err="1">
                <a:ln>
                  <a:noFill/>
                </a:ln>
                <a:solidFill>
                  <a:srgbClr val="000000"/>
                </a:solidFill>
                <a:effectLst/>
                <a:uLnTx/>
                <a:uFill>
                  <a:solidFill>
                    <a:srgbClr val="FFFFFF"/>
                  </a:solidFill>
                </a:uFill>
                <a:latin typeface="Tahoma"/>
                <a:ea typeface="DejaVu Sans"/>
              </a:rPr>
              <a:t>Ranchal</a:t>
            </a: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 </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1" u="none" strike="noStrike" kern="0" cap="none" spc="-1" normalizeH="0" baseline="0" noProof="0" dirty="0">
                <a:ln>
                  <a:noFill/>
                </a:ln>
                <a:solidFill>
                  <a:srgbClr val="000000"/>
                </a:solidFill>
                <a:effectLst/>
                <a:uLnTx/>
                <a:uFill>
                  <a:solidFill>
                    <a:srgbClr val="FFFFFF"/>
                  </a:solidFill>
                </a:uFill>
                <a:latin typeface="Tahoma"/>
                <a:ea typeface="DejaVu Sans"/>
              </a:rPr>
              <a:t>“Privacy-Preserving Data Dissemination and Data Leakage Detection in SOA” </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45908378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“Stay one-step ahead” of sophisticated attack</a:t>
            </a:r>
          </a:p>
          <a:p>
            <a:pPr lvl="1" algn="just"/>
            <a:r>
              <a:rPr lang="en-US" sz="2400" dirty="0">
                <a:latin typeface="Arial"/>
                <a:cs typeface="Arial"/>
              </a:rPr>
              <a:t>Protect the entire stack through dynamic interval-based spatial randomization</a:t>
            </a:r>
          </a:p>
          <a:p>
            <a:pPr lvl="1" algn="just"/>
            <a:r>
              <a:rPr lang="en-US" sz="2400" dirty="0">
                <a:latin typeface="Arial"/>
                <a:cs typeface="Arial"/>
              </a:rPr>
              <a:t>Avoid threats in-time intervals rather than defending the entire runtime of systems through Mobility and Direction</a:t>
            </a:r>
          </a:p>
          <a:p>
            <a:pPr lvl="1" algn="just"/>
            <a:r>
              <a:rPr lang="en-US" sz="2400" dirty="0">
                <a:latin typeface="Arial"/>
                <a:ea typeface="+mn-ea"/>
                <a:cs typeface="Arial"/>
              </a:rPr>
              <a:t>System will start secure, stay secure and return secure</a:t>
            </a:r>
          </a:p>
          <a:p>
            <a:pPr lvl="1" algn="just"/>
            <a:r>
              <a:rPr lang="en-US" sz="2400" dirty="0">
                <a:latin typeface="Arial"/>
                <a:ea typeface="+mn-ea"/>
                <a:cs typeface="Arial"/>
              </a:rPr>
              <a:t>Increase agility, </a:t>
            </a:r>
            <a:r>
              <a:rPr lang="en-US" sz="2400" dirty="0" err="1">
                <a:latin typeface="Arial"/>
                <a:ea typeface="+mn-ea"/>
                <a:cs typeface="Arial"/>
              </a:rPr>
              <a:t>antifragility</a:t>
            </a:r>
            <a:r>
              <a:rPr lang="en-US" sz="2400" dirty="0">
                <a:latin typeface="Arial"/>
                <a:ea typeface="+mn-ea"/>
                <a:cs typeface="Arial"/>
              </a:rPr>
              <a:t> and adaptability of the system </a:t>
            </a:r>
          </a:p>
          <a:p>
            <a:pPr lvl="1" algn="just"/>
            <a:r>
              <a:rPr lang="en-US" sz="2400" dirty="0">
                <a:latin typeface="Arial"/>
                <a:cs typeface="Arial"/>
              </a:rPr>
              <a:t>Unified generic MTD framework that enables reasoning about behavior of deployed systems on cloud platforms</a:t>
            </a:r>
            <a:endParaRPr lang="en-US" sz="2400" b="1" dirty="0">
              <a:solidFill>
                <a:srgbClr val="00467F"/>
              </a:solidFill>
              <a:latin typeface="Arial"/>
              <a:ea typeface="+mn-ea"/>
              <a:cs typeface="Arial"/>
            </a:endParaRPr>
          </a:p>
          <a:p>
            <a:pPr algn="just"/>
            <a:endParaRPr lang="en-US" sz="2900" dirty="0">
              <a:latin typeface="Arial"/>
              <a:cs typeface="Arial"/>
            </a:endParaRPr>
          </a:p>
          <a:p>
            <a:pPr algn="just"/>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40</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Research Approach</a:t>
            </a:r>
          </a:p>
        </p:txBody>
      </p:sp>
    </p:spTree>
    <p:extLst>
      <p:ext uri="{BB962C8B-B14F-4D97-AF65-F5344CB8AC3E}">
        <p14:creationId xmlns:p14="http://schemas.microsoft.com/office/powerpoint/2010/main" val="42541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50472"/>
            <a:ext cx="7720487" cy="838200"/>
          </a:xfrm>
        </p:spPr>
        <p:txBody>
          <a:bodyPr/>
          <a:lstStyle/>
          <a:p>
            <a:r>
              <a:rPr lang="en-US" sz="3600" dirty="0"/>
              <a:t>Proposed Solution</a:t>
            </a:r>
          </a:p>
        </p:txBody>
      </p:sp>
      <p:sp>
        <p:nvSpPr>
          <p:cNvPr id="3" name="Content Placeholder 2"/>
          <p:cNvSpPr>
            <a:spLocks noGrp="1"/>
          </p:cNvSpPr>
          <p:nvPr>
            <p:ph idx="4294967295"/>
          </p:nvPr>
        </p:nvSpPr>
        <p:spPr>
          <a:xfrm>
            <a:off x="304800" y="1381088"/>
            <a:ext cx="8382000" cy="4524333"/>
          </a:xfrm>
          <a:prstGeom prst="rect">
            <a:avLst/>
          </a:prstGeom>
        </p:spPr>
        <p:txBody>
          <a:bodyPr>
            <a:normAutofit/>
          </a:bodyPr>
          <a:lstStyle/>
          <a:p>
            <a:pPr algn="just"/>
            <a:r>
              <a:rPr lang="en-US" sz="2800" dirty="0"/>
              <a:t>Attack-resilient virtualization-based framework </a:t>
            </a:r>
          </a:p>
          <a:p>
            <a:pPr algn="just"/>
            <a:r>
              <a:rPr lang="en-US" sz="2800" dirty="0"/>
              <a:t>Aims to reduce the need to continuously fight against attacks by decreasing the gain-loss balance perception of attackers. </a:t>
            </a:r>
          </a:p>
          <a:p>
            <a:pPr algn="just"/>
            <a:r>
              <a:rPr lang="en-US" sz="2800" dirty="0"/>
              <a:t>Narrows the exposure window of a node to such attacks, which increases the cost of attacks to systems and lowers the likelihood of success and the perceived benefit of compromising it </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41</a:t>
            </a:fld>
            <a:endParaRPr lang="en-US" sz="1300" dirty="0"/>
          </a:p>
        </p:txBody>
      </p:sp>
    </p:spTree>
    <p:extLst>
      <p:ext uri="{BB962C8B-B14F-4D97-AF65-F5344CB8AC3E}">
        <p14:creationId xmlns:p14="http://schemas.microsoft.com/office/powerpoint/2010/main" val="225974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50472"/>
            <a:ext cx="7720487" cy="838200"/>
          </a:xfrm>
        </p:spPr>
        <p:txBody>
          <a:bodyPr/>
          <a:lstStyle/>
          <a:p>
            <a:r>
              <a:rPr lang="en-US" sz="3600" dirty="0"/>
              <a:t>Proposed Solution</a:t>
            </a:r>
          </a:p>
        </p:txBody>
      </p:sp>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t>The reduction in the vulnerability window of nodes is mainly achieved through three steps: </a:t>
            </a:r>
          </a:p>
          <a:p>
            <a:pPr marL="914400" lvl="1" indent="-457200" algn="just"/>
            <a:r>
              <a:rPr lang="en-US" sz="2400" dirty="0"/>
              <a:t>Partitioning the runtime execution of nodes in time intervals</a:t>
            </a:r>
          </a:p>
          <a:p>
            <a:pPr marL="914400" lvl="1" indent="-457200" algn="just"/>
            <a:r>
              <a:rPr lang="en-US" sz="2400" dirty="0"/>
              <a:t>Allowing nodes to run only with a predefined lifespan (as low as a minute) on heterogeneous platforms (i.e. different OSs)</a:t>
            </a:r>
          </a:p>
          <a:p>
            <a:pPr marL="914400" lvl="1" indent="-457200" algn="just"/>
            <a:r>
              <a:rPr lang="en-US" sz="2400" dirty="0"/>
              <a:t>Proactively monitoring their runtime below the OS</a:t>
            </a:r>
          </a:p>
          <a:p>
            <a:pPr marL="1317625" lvl="2" indent="-457200" algn="just">
              <a:buFont typeface="+mj-lt"/>
              <a:buAutoNum type="arabicPeriod"/>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42</a:t>
            </a:fld>
            <a:endParaRPr lang="en-US" sz="1300" dirty="0"/>
          </a:p>
        </p:txBody>
      </p:sp>
    </p:spTree>
    <p:extLst>
      <p:ext uri="{BB962C8B-B14F-4D97-AF65-F5344CB8AC3E}">
        <p14:creationId xmlns:p14="http://schemas.microsoft.com/office/powerpoint/2010/main" val="2713074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50472"/>
            <a:ext cx="7720487" cy="838200"/>
          </a:xfrm>
        </p:spPr>
        <p:txBody>
          <a:bodyPr/>
          <a:lstStyle/>
          <a:p>
            <a:r>
              <a:rPr lang="en-US" sz="3600" dirty="0"/>
              <a:t>Proposed Solution</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43</a:t>
            </a:fld>
            <a:endParaRPr lang="en-US" sz="1300" dirty="0"/>
          </a:p>
        </p:txBody>
      </p:sp>
      <p:cxnSp>
        <p:nvCxnSpPr>
          <p:cNvPr id="59" name="Straight Connector 58"/>
          <p:cNvCxnSpPr/>
          <p:nvPr/>
        </p:nvCxnSpPr>
        <p:spPr>
          <a:xfrm>
            <a:off x="3083930" y="1392139"/>
            <a:ext cx="0" cy="1509514"/>
          </a:xfrm>
          <a:prstGeom prst="line">
            <a:avLst/>
          </a:prstGeom>
          <a:ln>
            <a:solidFill>
              <a:schemeClr val="tx1"/>
            </a:solidFill>
            <a:headEnd type="triangle"/>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083930" y="2709207"/>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3083930" y="2390576"/>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3083930" y="2037946"/>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3083930" y="1702902"/>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pic>
        <p:nvPicPr>
          <p:cNvPr id="64" name="Picture 63"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4490" y="3036369"/>
            <a:ext cx="870243" cy="1353712"/>
          </a:xfrm>
          <a:prstGeom prst="rect">
            <a:avLst/>
          </a:prstGeom>
        </p:spPr>
      </p:pic>
      <p:pic>
        <p:nvPicPr>
          <p:cNvPr id="65" name="Picture 64"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216" y="3036369"/>
            <a:ext cx="870243" cy="1353712"/>
          </a:xfrm>
          <a:prstGeom prst="rect">
            <a:avLst/>
          </a:prstGeom>
        </p:spPr>
      </p:pic>
      <p:pic>
        <p:nvPicPr>
          <p:cNvPr id="66" name="Picture 65"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5850" y="3036369"/>
            <a:ext cx="870243" cy="1353712"/>
          </a:xfrm>
          <a:prstGeom prst="rect">
            <a:avLst/>
          </a:prstGeom>
        </p:spPr>
      </p:pic>
      <p:pic>
        <p:nvPicPr>
          <p:cNvPr id="67" name="Picture 66"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7576" y="3036369"/>
            <a:ext cx="870243" cy="1353712"/>
          </a:xfrm>
          <a:prstGeom prst="rect">
            <a:avLst/>
          </a:prstGeom>
        </p:spPr>
      </p:pic>
      <p:sp>
        <p:nvSpPr>
          <p:cNvPr id="68" name="Oval 67"/>
          <p:cNvSpPr/>
          <p:nvPr/>
        </p:nvSpPr>
        <p:spPr>
          <a:xfrm>
            <a:off x="6500405" y="228177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7839605" y="159410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3773498" y="260040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4589263" y="4699320"/>
            <a:ext cx="2263211" cy="352095"/>
          </a:xfrm>
          <a:prstGeom prst="rect">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Network</a:t>
            </a:r>
          </a:p>
        </p:txBody>
      </p:sp>
      <p:cxnSp>
        <p:nvCxnSpPr>
          <p:cNvPr id="72" name="Straight Connector 71"/>
          <p:cNvCxnSpPr/>
          <p:nvPr/>
        </p:nvCxnSpPr>
        <p:spPr>
          <a:xfrm>
            <a:off x="5104757" y="4390081"/>
            <a:ext cx="0" cy="309239"/>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6439019" y="4379006"/>
            <a:ext cx="0" cy="309239"/>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7773281" y="4380506"/>
            <a:ext cx="0" cy="494862"/>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71" idx="3"/>
          </p:cNvCxnSpPr>
          <p:nvPr/>
        </p:nvCxnSpPr>
        <p:spPr>
          <a:xfrm>
            <a:off x="6852474" y="4875368"/>
            <a:ext cx="92080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798689" y="4391581"/>
            <a:ext cx="0" cy="48378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3786071" y="4875368"/>
            <a:ext cx="81576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8" name="Oval 77"/>
          <p:cNvSpPr/>
          <p:nvPr/>
        </p:nvSpPr>
        <p:spPr>
          <a:xfrm>
            <a:off x="5117330" y="1916573"/>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2766102" y="1506079"/>
            <a:ext cx="616096" cy="1384995"/>
          </a:xfrm>
          <a:prstGeom prst="rect">
            <a:avLst/>
          </a:prstGeom>
          <a:noFill/>
        </p:spPr>
        <p:txBody>
          <a:bodyPr wrap="square" rtlCol="0">
            <a:spAutoFit/>
          </a:bodyPr>
          <a:lstStyle/>
          <a:p>
            <a:r>
              <a:rPr lang="en-US" sz="1200" dirty="0"/>
              <a:t>t1</a:t>
            </a:r>
          </a:p>
          <a:p>
            <a:endParaRPr lang="en-US" sz="1200" dirty="0"/>
          </a:p>
          <a:p>
            <a:r>
              <a:rPr lang="en-US" sz="1200" dirty="0"/>
              <a:t>t3</a:t>
            </a:r>
          </a:p>
          <a:p>
            <a:endParaRPr lang="en-US" sz="1200" dirty="0"/>
          </a:p>
          <a:p>
            <a:r>
              <a:rPr lang="en-US" sz="1200" dirty="0"/>
              <a:t>t2</a:t>
            </a:r>
          </a:p>
          <a:p>
            <a:endParaRPr lang="en-US" sz="1200" dirty="0"/>
          </a:p>
          <a:p>
            <a:r>
              <a:rPr lang="en-US" sz="1200" dirty="0"/>
              <a:t>t1</a:t>
            </a:r>
          </a:p>
        </p:txBody>
      </p:sp>
      <p:sp>
        <p:nvSpPr>
          <p:cNvPr id="80" name="TextBox 79"/>
          <p:cNvSpPr txBox="1"/>
          <p:nvPr/>
        </p:nvSpPr>
        <p:spPr>
          <a:xfrm>
            <a:off x="2755053" y="1507579"/>
            <a:ext cx="616096" cy="1384995"/>
          </a:xfrm>
          <a:prstGeom prst="rect">
            <a:avLst/>
          </a:prstGeom>
          <a:noFill/>
        </p:spPr>
        <p:txBody>
          <a:bodyPr wrap="square" rtlCol="0">
            <a:spAutoFit/>
          </a:bodyPr>
          <a:lstStyle/>
          <a:p>
            <a:r>
              <a:rPr lang="en-US" sz="1200" dirty="0"/>
              <a:t>t8</a:t>
            </a:r>
          </a:p>
          <a:p>
            <a:endParaRPr lang="en-US" sz="1200" dirty="0"/>
          </a:p>
          <a:p>
            <a:r>
              <a:rPr lang="en-US" sz="1200" dirty="0"/>
              <a:t>t7</a:t>
            </a:r>
          </a:p>
          <a:p>
            <a:endParaRPr lang="en-US" sz="1200" dirty="0"/>
          </a:p>
          <a:p>
            <a:r>
              <a:rPr lang="en-US" sz="1200" dirty="0"/>
              <a:t>t6</a:t>
            </a:r>
          </a:p>
          <a:p>
            <a:endParaRPr lang="en-US" sz="1200" dirty="0"/>
          </a:p>
          <a:p>
            <a:r>
              <a:rPr lang="en-US" sz="1200" dirty="0"/>
              <a:t>t5</a:t>
            </a:r>
          </a:p>
        </p:txBody>
      </p:sp>
      <p:sp>
        <p:nvSpPr>
          <p:cNvPr id="81" name="Oval 80"/>
          <p:cNvSpPr/>
          <p:nvPr/>
        </p:nvSpPr>
        <p:spPr>
          <a:xfrm>
            <a:off x="6500405" y="260040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7826015" y="260040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5104757" y="159410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7839605" y="192914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3773498" y="226437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5104757" y="228177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6500405" y="1916573"/>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Oval 87"/>
          <p:cNvSpPr/>
          <p:nvPr/>
        </p:nvSpPr>
        <p:spPr>
          <a:xfrm>
            <a:off x="3786071" y="159410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Oval 88"/>
          <p:cNvSpPr/>
          <p:nvPr/>
        </p:nvSpPr>
        <p:spPr>
          <a:xfrm>
            <a:off x="5104757" y="260040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Oval 89"/>
          <p:cNvSpPr/>
          <p:nvPr/>
        </p:nvSpPr>
        <p:spPr>
          <a:xfrm>
            <a:off x="7826015" y="228177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TextBox 90"/>
          <p:cNvSpPr txBox="1"/>
          <p:nvPr/>
        </p:nvSpPr>
        <p:spPr>
          <a:xfrm>
            <a:off x="2750327" y="1509006"/>
            <a:ext cx="616096" cy="1384995"/>
          </a:xfrm>
          <a:prstGeom prst="rect">
            <a:avLst/>
          </a:prstGeom>
          <a:noFill/>
        </p:spPr>
        <p:txBody>
          <a:bodyPr wrap="square" rtlCol="0">
            <a:spAutoFit/>
          </a:bodyPr>
          <a:lstStyle/>
          <a:p>
            <a:r>
              <a:rPr lang="en-US" sz="1200" dirty="0"/>
              <a:t>t12</a:t>
            </a:r>
          </a:p>
          <a:p>
            <a:endParaRPr lang="en-US" sz="1200" dirty="0"/>
          </a:p>
          <a:p>
            <a:r>
              <a:rPr lang="en-US" sz="1200" dirty="0"/>
              <a:t>t11</a:t>
            </a:r>
          </a:p>
          <a:p>
            <a:endParaRPr lang="en-US" sz="1200" dirty="0"/>
          </a:p>
          <a:p>
            <a:r>
              <a:rPr lang="en-US" sz="1200" dirty="0"/>
              <a:t>t10</a:t>
            </a:r>
          </a:p>
          <a:p>
            <a:endParaRPr lang="en-US" sz="1200" dirty="0"/>
          </a:p>
          <a:p>
            <a:r>
              <a:rPr lang="en-US" sz="1200" dirty="0"/>
              <a:t>t9</a:t>
            </a:r>
          </a:p>
        </p:txBody>
      </p:sp>
      <p:sp>
        <p:nvSpPr>
          <p:cNvPr id="92" name="Oval 91"/>
          <p:cNvSpPr/>
          <p:nvPr/>
        </p:nvSpPr>
        <p:spPr>
          <a:xfrm>
            <a:off x="3786071" y="1916573"/>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6500405" y="159410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TextBox 93"/>
          <p:cNvSpPr txBox="1"/>
          <p:nvPr/>
        </p:nvSpPr>
        <p:spPr>
          <a:xfrm>
            <a:off x="2753540" y="1511274"/>
            <a:ext cx="616096" cy="1384995"/>
          </a:xfrm>
          <a:prstGeom prst="rect">
            <a:avLst/>
          </a:prstGeom>
          <a:noFill/>
        </p:spPr>
        <p:txBody>
          <a:bodyPr wrap="square" rtlCol="0">
            <a:spAutoFit/>
          </a:bodyPr>
          <a:lstStyle/>
          <a:p>
            <a:r>
              <a:rPr lang="en-US" sz="1200" dirty="0"/>
              <a:t>t16</a:t>
            </a:r>
          </a:p>
          <a:p>
            <a:endParaRPr lang="en-US" sz="1200" dirty="0"/>
          </a:p>
          <a:p>
            <a:r>
              <a:rPr lang="en-US" sz="1200" dirty="0"/>
              <a:t>t15</a:t>
            </a:r>
          </a:p>
          <a:p>
            <a:endParaRPr lang="en-US" sz="1200" dirty="0"/>
          </a:p>
          <a:p>
            <a:r>
              <a:rPr lang="en-US" sz="1200" dirty="0"/>
              <a:t>t14</a:t>
            </a:r>
          </a:p>
          <a:p>
            <a:endParaRPr lang="en-US" sz="1200" dirty="0"/>
          </a:p>
          <a:p>
            <a:r>
              <a:rPr lang="en-US" sz="1200" dirty="0"/>
              <a:t>t13</a:t>
            </a:r>
          </a:p>
        </p:txBody>
      </p:sp>
      <p:pic>
        <p:nvPicPr>
          <p:cNvPr id="95" name="Picture 94" descr="malici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720" y="4562117"/>
            <a:ext cx="1181100" cy="1485900"/>
          </a:xfrm>
          <a:prstGeom prst="rect">
            <a:avLst/>
          </a:prstGeom>
        </p:spPr>
      </p:pic>
      <p:grpSp>
        <p:nvGrpSpPr>
          <p:cNvPr id="96" name="Group 95"/>
          <p:cNvGrpSpPr/>
          <p:nvPr/>
        </p:nvGrpSpPr>
        <p:grpSpPr>
          <a:xfrm>
            <a:off x="712502" y="2965761"/>
            <a:ext cx="2217914" cy="1652917"/>
            <a:chOff x="6229951" y="4893207"/>
            <a:chExt cx="2250967" cy="1828270"/>
          </a:xfrm>
        </p:grpSpPr>
        <p:pic>
          <p:nvPicPr>
            <p:cNvPr id="97" name="Picture 96" descr="clou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9951" y="4893207"/>
              <a:ext cx="2250967" cy="1828270"/>
            </a:xfrm>
            <a:prstGeom prst="rect">
              <a:avLst/>
            </a:prstGeom>
          </p:spPr>
        </p:pic>
        <p:sp>
          <p:nvSpPr>
            <p:cNvPr id="98" name="TextBox 97"/>
            <p:cNvSpPr txBox="1"/>
            <p:nvPr/>
          </p:nvSpPr>
          <p:spPr>
            <a:xfrm>
              <a:off x="6613602" y="5109827"/>
              <a:ext cx="1483665" cy="707886"/>
            </a:xfrm>
            <a:prstGeom prst="rect">
              <a:avLst/>
            </a:prstGeom>
            <a:noFill/>
          </p:spPr>
          <p:txBody>
            <a:bodyPr wrap="square" rtlCol="0">
              <a:spAutoFit/>
            </a:bodyPr>
            <a:lstStyle/>
            <a:p>
              <a:r>
                <a:rPr lang="en-US" sz="2000" dirty="0"/>
                <a:t>I couldn’t succeed.</a:t>
              </a:r>
            </a:p>
          </p:txBody>
        </p:sp>
      </p:grpSp>
      <p:sp>
        <p:nvSpPr>
          <p:cNvPr id="99" name="TextBox 98"/>
          <p:cNvSpPr txBox="1"/>
          <p:nvPr/>
        </p:nvSpPr>
        <p:spPr>
          <a:xfrm>
            <a:off x="802799" y="1578618"/>
            <a:ext cx="1793345" cy="1323439"/>
          </a:xfrm>
          <a:prstGeom prst="rect">
            <a:avLst/>
          </a:prstGeom>
          <a:noFill/>
        </p:spPr>
        <p:txBody>
          <a:bodyPr wrap="square" rtlCol="0">
            <a:spAutoFit/>
          </a:bodyPr>
          <a:lstStyle/>
          <a:p>
            <a:r>
              <a:rPr lang="en-US" sz="2000" dirty="0"/>
              <a:t>Virtual </a:t>
            </a:r>
          </a:p>
          <a:p>
            <a:r>
              <a:rPr lang="en-US" sz="2000" dirty="0"/>
              <a:t>Machine (VM)</a:t>
            </a:r>
          </a:p>
          <a:p>
            <a:endParaRPr lang="en-US" sz="2000" dirty="0"/>
          </a:p>
          <a:p>
            <a:endParaRPr lang="en-US" sz="2000" dirty="0"/>
          </a:p>
        </p:txBody>
      </p:sp>
      <p:sp>
        <p:nvSpPr>
          <p:cNvPr id="100" name="Oval 99"/>
          <p:cNvSpPr/>
          <p:nvPr/>
        </p:nvSpPr>
        <p:spPr>
          <a:xfrm>
            <a:off x="501683" y="168234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TextBox 100"/>
          <p:cNvSpPr txBox="1"/>
          <p:nvPr/>
        </p:nvSpPr>
        <p:spPr>
          <a:xfrm>
            <a:off x="1194465" y="5563657"/>
            <a:ext cx="892707" cy="307777"/>
          </a:xfrm>
          <a:prstGeom prst="rect">
            <a:avLst/>
          </a:prstGeom>
          <a:noFill/>
        </p:spPr>
        <p:txBody>
          <a:bodyPr wrap="square" rtlCol="0">
            <a:spAutoFit/>
          </a:bodyPr>
          <a:lstStyle/>
          <a:p>
            <a:r>
              <a:rPr lang="en-US" sz="1400" dirty="0">
                <a:solidFill>
                  <a:schemeClr val="bg1"/>
                </a:solidFill>
              </a:rPr>
              <a:t>Bad Guy</a:t>
            </a:r>
          </a:p>
        </p:txBody>
      </p:sp>
      <p:cxnSp>
        <p:nvCxnSpPr>
          <p:cNvPr id="102" name="Curved Connector 101"/>
          <p:cNvCxnSpPr/>
          <p:nvPr/>
        </p:nvCxnSpPr>
        <p:spPr>
          <a:xfrm flipV="1">
            <a:off x="2087172" y="5051416"/>
            <a:ext cx="3230280" cy="673662"/>
          </a:xfrm>
          <a:prstGeom prst="curvedConnector3">
            <a:avLst/>
          </a:prstGeom>
          <a:ln>
            <a:solidFill>
              <a:schemeClr val="accent6">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03" name="Group 102"/>
          <p:cNvGrpSpPr/>
          <p:nvPr/>
        </p:nvGrpSpPr>
        <p:grpSpPr>
          <a:xfrm>
            <a:off x="712503" y="2975137"/>
            <a:ext cx="2217921" cy="1652917"/>
            <a:chOff x="6212384" y="4899386"/>
            <a:chExt cx="2250967" cy="1828270"/>
          </a:xfrm>
        </p:grpSpPr>
        <p:pic>
          <p:nvPicPr>
            <p:cNvPr id="104" name="Picture 103" descr="clou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2384" y="4899386"/>
              <a:ext cx="2250967" cy="1828270"/>
            </a:xfrm>
            <a:prstGeom prst="rect">
              <a:avLst/>
            </a:prstGeom>
          </p:spPr>
        </p:pic>
        <p:sp>
          <p:nvSpPr>
            <p:cNvPr id="105" name="TextBox 104"/>
            <p:cNvSpPr txBox="1"/>
            <p:nvPr/>
          </p:nvSpPr>
          <p:spPr>
            <a:xfrm>
              <a:off x="6613603" y="5109828"/>
              <a:ext cx="1483665" cy="782983"/>
            </a:xfrm>
            <a:prstGeom prst="rect">
              <a:avLst/>
            </a:prstGeom>
            <a:noFill/>
          </p:spPr>
          <p:txBody>
            <a:bodyPr wrap="square" rtlCol="0">
              <a:spAutoFit/>
            </a:bodyPr>
            <a:lstStyle/>
            <a:p>
              <a:r>
                <a:rPr lang="en-US" sz="2000" dirty="0"/>
                <a:t>Where is my target?</a:t>
              </a:r>
            </a:p>
          </p:txBody>
        </p:sp>
      </p:grpSp>
    </p:spTree>
    <p:extLst>
      <p:ext uri="{BB962C8B-B14F-4D97-AF65-F5344CB8AC3E}">
        <p14:creationId xmlns:p14="http://schemas.microsoft.com/office/powerpoint/2010/main" val="34353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xit" presetSubtype="0" fill="hold" grpId="1" nodeType="withEffect">
                                  <p:stCondLst>
                                    <p:cond delay="1000"/>
                                  </p:stCondLst>
                                  <p:childTnLst>
                                    <p:set>
                                      <p:cBhvr>
                                        <p:cTn id="16" dur="1" fill="hold">
                                          <p:stCondLst>
                                            <p:cond delay="0"/>
                                          </p:stCondLst>
                                        </p:cTn>
                                        <p:tgtEl>
                                          <p:spTgt spid="70"/>
                                        </p:tgtEl>
                                        <p:attrNameLst>
                                          <p:attrName>style.visibility</p:attrName>
                                        </p:attrNameLst>
                                      </p:cBhvr>
                                      <p:to>
                                        <p:strVal val="hidden"/>
                                      </p:to>
                                    </p:set>
                                  </p:childTnLst>
                                </p:cTn>
                              </p:par>
                              <p:par>
                                <p:cTn id="17" presetID="1" presetClass="entr" presetSubtype="0" fill="hold" grpId="0" nodeType="withEffect">
                                  <p:stCondLst>
                                    <p:cond delay="1000"/>
                                  </p:stCondLst>
                                  <p:childTnLst>
                                    <p:set>
                                      <p:cBhvr>
                                        <p:cTn id="18" dur="1" fill="hold">
                                          <p:stCondLst>
                                            <p:cond delay="0"/>
                                          </p:stCondLst>
                                        </p:cTn>
                                        <p:tgtEl>
                                          <p:spTgt spid="78"/>
                                        </p:tgtEl>
                                        <p:attrNameLst>
                                          <p:attrName>style.visibility</p:attrName>
                                        </p:attrNameLst>
                                      </p:cBhvr>
                                      <p:to>
                                        <p:strVal val="visible"/>
                                      </p:to>
                                    </p:set>
                                  </p:childTnLst>
                                </p:cTn>
                              </p:par>
                              <p:par>
                                <p:cTn id="19" presetID="1" presetClass="exit" presetSubtype="0" fill="hold" grpId="1" nodeType="withEffect">
                                  <p:stCondLst>
                                    <p:cond delay="2000"/>
                                  </p:stCondLst>
                                  <p:childTnLst>
                                    <p:set>
                                      <p:cBhvr>
                                        <p:cTn id="20" dur="1" fill="hold">
                                          <p:stCondLst>
                                            <p:cond delay="0"/>
                                          </p:stCondLst>
                                        </p:cTn>
                                        <p:tgtEl>
                                          <p:spTgt spid="78"/>
                                        </p:tgtEl>
                                        <p:attrNameLst>
                                          <p:attrName>style.visibility</p:attrName>
                                        </p:attrNameLst>
                                      </p:cBhvr>
                                      <p:to>
                                        <p:strVal val="hidden"/>
                                      </p:to>
                                    </p:set>
                                  </p:childTnLst>
                                </p:cTn>
                              </p:par>
                              <p:par>
                                <p:cTn id="21" presetID="1" presetClass="entr" presetSubtype="0" fill="hold" grpId="0" nodeType="withEffect">
                                  <p:stCondLst>
                                    <p:cond delay="200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nodeType="withEffect">
                                  <p:stCondLst>
                                    <p:cond delay="2000"/>
                                  </p:stCondLst>
                                  <p:childTnLst>
                                    <p:set>
                                      <p:cBhvr>
                                        <p:cTn id="24" dur="1" fill="hold">
                                          <p:stCondLst>
                                            <p:cond delay="0"/>
                                          </p:stCondLst>
                                        </p:cTn>
                                        <p:tgtEl>
                                          <p:spTgt spid="103"/>
                                        </p:tgtEl>
                                        <p:attrNameLst>
                                          <p:attrName>style.visibility</p:attrName>
                                        </p:attrNameLst>
                                      </p:cBhvr>
                                      <p:to>
                                        <p:strVal val="visible"/>
                                      </p:to>
                                    </p:set>
                                  </p:childTnLst>
                                </p:cTn>
                              </p:par>
                              <p:par>
                                <p:cTn id="25" presetID="1" presetClass="exit" presetSubtype="0" fill="hold" grpId="1" nodeType="withEffect">
                                  <p:stCondLst>
                                    <p:cond delay="3000"/>
                                  </p:stCondLst>
                                  <p:childTnLst>
                                    <p:set>
                                      <p:cBhvr>
                                        <p:cTn id="26" dur="1" fill="hold">
                                          <p:stCondLst>
                                            <p:cond delay="0"/>
                                          </p:stCondLst>
                                        </p:cTn>
                                        <p:tgtEl>
                                          <p:spTgt spid="68"/>
                                        </p:tgtEl>
                                        <p:attrNameLst>
                                          <p:attrName>style.visibility</p:attrName>
                                        </p:attrNameLst>
                                      </p:cBhvr>
                                      <p:to>
                                        <p:strVal val="hidden"/>
                                      </p:to>
                                    </p:set>
                                  </p:childTnLst>
                                </p:cTn>
                              </p:par>
                              <p:par>
                                <p:cTn id="27" presetID="1" presetClass="entr" presetSubtype="0" fill="hold" grpId="0" nodeType="withEffect">
                                  <p:stCondLst>
                                    <p:cond delay="3000"/>
                                  </p:stCondLst>
                                  <p:childTnLst>
                                    <p:set>
                                      <p:cBhvr>
                                        <p:cTn id="28" dur="1" fill="hold">
                                          <p:stCondLst>
                                            <p:cond delay="0"/>
                                          </p:stCondLst>
                                        </p:cTn>
                                        <p:tgtEl>
                                          <p:spTgt spid="69"/>
                                        </p:tgtEl>
                                        <p:attrNameLst>
                                          <p:attrName>style.visibility</p:attrName>
                                        </p:attrNameLst>
                                      </p:cBhvr>
                                      <p:to>
                                        <p:strVal val="visible"/>
                                      </p:to>
                                    </p:set>
                                  </p:childTnLst>
                                </p:cTn>
                              </p:par>
                              <p:par>
                                <p:cTn id="29" presetID="1" presetClass="exit" presetSubtype="0" fill="hold" grpId="1" nodeType="withEffect">
                                  <p:stCondLst>
                                    <p:cond delay="4000"/>
                                  </p:stCondLst>
                                  <p:childTnLst>
                                    <p:set>
                                      <p:cBhvr>
                                        <p:cTn id="30" dur="1" fill="hold">
                                          <p:stCondLst>
                                            <p:cond delay="0"/>
                                          </p:stCondLst>
                                        </p:cTn>
                                        <p:tgtEl>
                                          <p:spTgt spid="69"/>
                                        </p:tgtEl>
                                        <p:attrNameLst>
                                          <p:attrName>style.visibility</p:attrName>
                                        </p:attrNameLst>
                                      </p:cBhvr>
                                      <p:to>
                                        <p:strVal val="hidden"/>
                                      </p:to>
                                    </p:set>
                                  </p:childTnLst>
                                </p:cTn>
                              </p:par>
                              <p:par>
                                <p:cTn id="31" presetID="1" presetClass="exit" presetSubtype="0" fill="hold" grpId="0" nodeType="withEffect">
                                  <p:stCondLst>
                                    <p:cond delay="4000"/>
                                  </p:stCondLst>
                                  <p:childTnLst>
                                    <p:set>
                                      <p:cBhvr>
                                        <p:cTn id="32" dur="1" fill="hold">
                                          <p:stCondLst>
                                            <p:cond delay="0"/>
                                          </p:stCondLst>
                                        </p:cTn>
                                        <p:tgtEl>
                                          <p:spTgt spid="79"/>
                                        </p:tgtEl>
                                        <p:attrNameLst>
                                          <p:attrName>style.visibility</p:attrName>
                                        </p:attrNameLst>
                                      </p:cBhvr>
                                      <p:to>
                                        <p:strVal val="hidden"/>
                                      </p:to>
                                    </p:set>
                                  </p:childTnLst>
                                </p:cTn>
                              </p:par>
                              <p:par>
                                <p:cTn id="33" presetID="1" presetClass="entr" presetSubtype="0" fill="hold" grpId="1" nodeType="withEffect">
                                  <p:stCondLst>
                                    <p:cond delay="4000"/>
                                  </p:stCondLst>
                                  <p:childTnLst>
                                    <p:set>
                                      <p:cBhvr>
                                        <p:cTn id="34" dur="1" fill="hold">
                                          <p:stCondLst>
                                            <p:cond delay="0"/>
                                          </p:stCondLst>
                                        </p:cTn>
                                        <p:tgtEl>
                                          <p:spTgt spid="80"/>
                                        </p:tgtEl>
                                        <p:attrNameLst>
                                          <p:attrName>style.visibility</p:attrName>
                                        </p:attrNameLst>
                                      </p:cBhvr>
                                      <p:to>
                                        <p:strVal val="visible"/>
                                      </p:to>
                                    </p:set>
                                  </p:childTnLst>
                                </p:cTn>
                              </p:par>
                              <p:par>
                                <p:cTn id="35" presetID="1" presetClass="exit" presetSubtype="0" fill="hold" grpId="0" nodeType="withEffect">
                                  <p:stCondLst>
                                    <p:cond delay="8000"/>
                                  </p:stCondLst>
                                  <p:childTnLst>
                                    <p:set>
                                      <p:cBhvr>
                                        <p:cTn id="36" dur="1" fill="hold">
                                          <p:stCondLst>
                                            <p:cond delay="0"/>
                                          </p:stCondLst>
                                        </p:cTn>
                                        <p:tgtEl>
                                          <p:spTgt spid="80"/>
                                        </p:tgtEl>
                                        <p:attrNameLst>
                                          <p:attrName>style.visibility</p:attrName>
                                        </p:attrNameLst>
                                      </p:cBhvr>
                                      <p:to>
                                        <p:strVal val="hidden"/>
                                      </p:to>
                                    </p:set>
                                  </p:childTnLst>
                                </p:cTn>
                              </p:par>
                              <p:par>
                                <p:cTn id="37" presetID="1" presetClass="entr" presetSubtype="0" fill="hold" grpId="0" nodeType="withEffect">
                                  <p:stCondLst>
                                    <p:cond delay="4000"/>
                                  </p:stCondLst>
                                  <p:childTnLst>
                                    <p:set>
                                      <p:cBhvr>
                                        <p:cTn id="38" dur="1" fill="hold">
                                          <p:stCondLst>
                                            <p:cond delay="0"/>
                                          </p:stCondLst>
                                        </p:cTn>
                                        <p:tgtEl>
                                          <p:spTgt spid="81"/>
                                        </p:tgtEl>
                                        <p:attrNameLst>
                                          <p:attrName>style.visibility</p:attrName>
                                        </p:attrNameLst>
                                      </p:cBhvr>
                                      <p:to>
                                        <p:strVal val="visible"/>
                                      </p:to>
                                    </p:set>
                                  </p:childTnLst>
                                </p:cTn>
                              </p:par>
                              <p:par>
                                <p:cTn id="39" presetID="1" presetClass="exit" presetSubtype="0" fill="hold" grpId="1" nodeType="withEffect">
                                  <p:stCondLst>
                                    <p:cond delay="5000"/>
                                  </p:stCondLst>
                                  <p:childTnLst>
                                    <p:set>
                                      <p:cBhvr>
                                        <p:cTn id="40" dur="1" fill="hold">
                                          <p:stCondLst>
                                            <p:cond delay="0"/>
                                          </p:stCondLst>
                                        </p:cTn>
                                        <p:tgtEl>
                                          <p:spTgt spid="81"/>
                                        </p:tgtEl>
                                        <p:attrNameLst>
                                          <p:attrName>style.visibility</p:attrName>
                                        </p:attrNameLst>
                                      </p:cBhvr>
                                      <p:to>
                                        <p:strVal val="hidden"/>
                                      </p:to>
                                    </p:set>
                                  </p:childTnLst>
                                </p:cTn>
                              </p:par>
                              <p:par>
                                <p:cTn id="41" presetID="1" presetClass="entr" presetSubtype="0" fill="hold" grpId="0" nodeType="withEffect">
                                  <p:stCondLst>
                                    <p:cond delay="5000"/>
                                  </p:stCondLst>
                                  <p:childTnLst>
                                    <p:set>
                                      <p:cBhvr>
                                        <p:cTn id="42" dur="1" fill="hold">
                                          <p:stCondLst>
                                            <p:cond delay="0"/>
                                          </p:stCondLst>
                                        </p:cTn>
                                        <p:tgtEl>
                                          <p:spTgt spid="85"/>
                                        </p:tgtEl>
                                        <p:attrNameLst>
                                          <p:attrName>style.visibility</p:attrName>
                                        </p:attrNameLst>
                                      </p:cBhvr>
                                      <p:to>
                                        <p:strVal val="visible"/>
                                      </p:to>
                                    </p:set>
                                  </p:childTnLst>
                                </p:cTn>
                              </p:par>
                              <p:par>
                                <p:cTn id="43" presetID="1" presetClass="exit" presetSubtype="0" fill="hold" grpId="1" nodeType="withEffect">
                                  <p:stCondLst>
                                    <p:cond delay="6000"/>
                                  </p:stCondLst>
                                  <p:childTnLst>
                                    <p:set>
                                      <p:cBhvr>
                                        <p:cTn id="44" dur="1" fill="hold">
                                          <p:stCondLst>
                                            <p:cond delay="0"/>
                                          </p:stCondLst>
                                        </p:cTn>
                                        <p:tgtEl>
                                          <p:spTgt spid="85"/>
                                        </p:tgtEl>
                                        <p:attrNameLst>
                                          <p:attrName>style.visibility</p:attrName>
                                        </p:attrNameLst>
                                      </p:cBhvr>
                                      <p:to>
                                        <p:strVal val="hidden"/>
                                      </p:to>
                                    </p:set>
                                  </p:childTnLst>
                                </p:cTn>
                              </p:par>
                              <p:par>
                                <p:cTn id="45" presetID="1" presetClass="entr" presetSubtype="0" fill="hold" grpId="0" nodeType="withEffect">
                                  <p:stCondLst>
                                    <p:cond delay="6000"/>
                                  </p:stCondLst>
                                  <p:childTnLst>
                                    <p:set>
                                      <p:cBhvr>
                                        <p:cTn id="46" dur="1" fill="hold">
                                          <p:stCondLst>
                                            <p:cond delay="0"/>
                                          </p:stCondLst>
                                        </p:cTn>
                                        <p:tgtEl>
                                          <p:spTgt spid="84"/>
                                        </p:tgtEl>
                                        <p:attrNameLst>
                                          <p:attrName>style.visibility</p:attrName>
                                        </p:attrNameLst>
                                      </p:cBhvr>
                                      <p:to>
                                        <p:strVal val="visible"/>
                                      </p:to>
                                    </p:set>
                                  </p:childTnLst>
                                </p:cTn>
                              </p:par>
                              <p:par>
                                <p:cTn id="47" presetID="1" presetClass="exit" presetSubtype="0" fill="hold" grpId="1" nodeType="withEffect">
                                  <p:stCondLst>
                                    <p:cond delay="7000"/>
                                  </p:stCondLst>
                                  <p:childTnLst>
                                    <p:set>
                                      <p:cBhvr>
                                        <p:cTn id="48" dur="1" fill="hold">
                                          <p:stCondLst>
                                            <p:cond delay="0"/>
                                          </p:stCondLst>
                                        </p:cTn>
                                        <p:tgtEl>
                                          <p:spTgt spid="84"/>
                                        </p:tgtEl>
                                        <p:attrNameLst>
                                          <p:attrName>style.visibility</p:attrName>
                                        </p:attrNameLst>
                                      </p:cBhvr>
                                      <p:to>
                                        <p:strVal val="hidden"/>
                                      </p:to>
                                    </p:set>
                                  </p:childTnLst>
                                </p:cTn>
                              </p:par>
                              <p:par>
                                <p:cTn id="49" presetID="1" presetClass="entr" presetSubtype="0" fill="hold" grpId="0" nodeType="withEffect">
                                  <p:stCondLst>
                                    <p:cond delay="7000"/>
                                  </p:stCondLst>
                                  <p:childTnLst>
                                    <p:set>
                                      <p:cBhvr>
                                        <p:cTn id="50" dur="1" fill="hold">
                                          <p:stCondLst>
                                            <p:cond delay="0"/>
                                          </p:stCondLst>
                                        </p:cTn>
                                        <p:tgtEl>
                                          <p:spTgt spid="83"/>
                                        </p:tgtEl>
                                        <p:attrNameLst>
                                          <p:attrName>style.visibility</p:attrName>
                                        </p:attrNameLst>
                                      </p:cBhvr>
                                      <p:to>
                                        <p:strVal val="visible"/>
                                      </p:to>
                                    </p:set>
                                  </p:childTnLst>
                                </p:cTn>
                              </p:par>
                              <p:par>
                                <p:cTn id="51" presetID="1" presetClass="exit" presetSubtype="0" fill="hold" grpId="1" nodeType="withEffect">
                                  <p:stCondLst>
                                    <p:cond delay="8000"/>
                                  </p:stCondLst>
                                  <p:childTnLst>
                                    <p:set>
                                      <p:cBhvr>
                                        <p:cTn id="52" dur="1" fill="hold">
                                          <p:stCondLst>
                                            <p:cond delay="0"/>
                                          </p:stCondLst>
                                        </p:cTn>
                                        <p:tgtEl>
                                          <p:spTgt spid="83"/>
                                        </p:tgtEl>
                                        <p:attrNameLst>
                                          <p:attrName>style.visibility</p:attrName>
                                        </p:attrNameLst>
                                      </p:cBhvr>
                                      <p:to>
                                        <p:strVal val="hidden"/>
                                      </p:to>
                                    </p:set>
                                  </p:childTnLst>
                                </p:cTn>
                              </p:par>
                              <p:par>
                                <p:cTn id="53" presetID="1" presetClass="entr" presetSubtype="0" fill="hold" grpId="0" nodeType="withEffect">
                                  <p:stCondLst>
                                    <p:cond delay="8000"/>
                                  </p:stCondLst>
                                  <p:childTnLst>
                                    <p:set>
                                      <p:cBhvr>
                                        <p:cTn id="54" dur="1" fill="hold">
                                          <p:stCondLst>
                                            <p:cond delay="0"/>
                                          </p:stCondLst>
                                        </p:cTn>
                                        <p:tgtEl>
                                          <p:spTgt spid="91"/>
                                        </p:tgtEl>
                                        <p:attrNameLst>
                                          <p:attrName>style.visibility</p:attrName>
                                        </p:attrNameLst>
                                      </p:cBhvr>
                                      <p:to>
                                        <p:strVal val="visible"/>
                                      </p:to>
                                    </p:set>
                                  </p:childTnLst>
                                </p:cTn>
                              </p:par>
                              <p:par>
                                <p:cTn id="55" presetID="1" presetClass="exit" presetSubtype="0" fill="hold" grpId="1" nodeType="withEffect">
                                  <p:stCondLst>
                                    <p:cond delay="12000"/>
                                  </p:stCondLst>
                                  <p:childTnLst>
                                    <p:set>
                                      <p:cBhvr>
                                        <p:cTn id="56" dur="1" fill="hold">
                                          <p:stCondLst>
                                            <p:cond delay="0"/>
                                          </p:stCondLst>
                                        </p:cTn>
                                        <p:tgtEl>
                                          <p:spTgt spid="91"/>
                                        </p:tgtEl>
                                        <p:attrNameLst>
                                          <p:attrName>style.visibility</p:attrName>
                                        </p:attrNameLst>
                                      </p:cBhvr>
                                      <p:to>
                                        <p:strVal val="hidden"/>
                                      </p:to>
                                    </p:set>
                                  </p:childTnLst>
                                </p:cTn>
                              </p:par>
                              <p:par>
                                <p:cTn id="57" presetID="1" presetClass="entr" presetSubtype="0" fill="hold" grpId="0" nodeType="withEffect">
                                  <p:stCondLst>
                                    <p:cond delay="8000"/>
                                  </p:stCondLst>
                                  <p:childTnLst>
                                    <p:set>
                                      <p:cBhvr>
                                        <p:cTn id="58" dur="1" fill="hold">
                                          <p:stCondLst>
                                            <p:cond delay="0"/>
                                          </p:stCondLst>
                                        </p:cTn>
                                        <p:tgtEl>
                                          <p:spTgt spid="82"/>
                                        </p:tgtEl>
                                        <p:attrNameLst>
                                          <p:attrName>style.visibility</p:attrName>
                                        </p:attrNameLst>
                                      </p:cBhvr>
                                      <p:to>
                                        <p:strVal val="visible"/>
                                      </p:to>
                                    </p:set>
                                  </p:childTnLst>
                                </p:cTn>
                              </p:par>
                              <p:par>
                                <p:cTn id="59" presetID="1" presetClass="exit" presetSubtype="0" fill="hold" grpId="1" nodeType="withEffect">
                                  <p:stCondLst>
                                    <p:cond delay="9000"/>
                                  </p:stCondLst>
                                  <p:childTnLst>
                                    <p:set>
                                      <p:cBhvr>
                                        <p:cTn id="60" dur="1" fill="hold">
                                          <p:stCondLst>
                                            <p:cond delay="0"/>
                                          </p:stCondLst>
                                        </p:cTn>
                                        <p:tgtEl>
                                          <p:spTgt spid="82"/>
                                        </p:tgtEl>
                                        <p:attrNameLst>
                                          <p:attrName>style.visibility</p:attrName>
                                        </p:attrNameLst>
                                      </p:cBhvr>
                                      <p:to>
                                        <p:strVal val="hidden"/>
                                      </p:to>
                                    </p:set>
                                  </p:childTnLst>
                                </p:cTn>
                              </p:par>
                              <p:par>
                                <p:cTn id="61" presetID="1" presetClass="entr" presetSubtype="0" fill="hold" grpId="0" nodeType="withEffect">
                                  <p:stCondLst>
                                    <p:cond delay="9000"/>
                                  </p:stCondLst>
                                  <p:childTnLst>
                                    <p:set>
                                      <p:cBhvr>
                                        <p:cTn id="62" dur="1" fill="hold">
                                          <p:stCondLst>
                                            <p:cond delay="0"/>
                                          </p:stCondLst>
                                        </p:cTn>
                                        <p:tgtEl>
                                          <p:spTgt spid="86"/>
                                        </p:tgtEl>
                                        <p:attrNameLst>
                                          <p:attrName>style.visibility</p:attrName>
                                        </p:attrNameLst>
                                      </p:cBhvr>
                                      <p:to>
                                        <p:strVal val="visible"/>
                                      </p:to>
                                    </p:set>
                                  </p:childTnLst>
                                </p:cTn>
                              </p:par>
                              <p:par>
                                <p:cTn id="63" presetID="1" presetClass="exit" presetSubtype="0" fill="hold" grpId="1" nodeType="withEffect">
                                  <p:stCondLst>
                                    <p:cond delay="10000"/>
                                  </p:stCondLst>
                                  <p:childTnLst>
                                    <p:set>
                                      <p:cBhvr>
                                        <p:cTn id="64" dur="1" fill="hold">
                                          <p:stCondLst>
                                            <p:cond delay="0"/>
                                          </p:stCondLst>
                                        </p:cTn>
                                        <p:tgtEl>
                                          <p:spTgt spid="86"/>
                                        </p:tgtEl>
                                        <p:attrNameLst>
                                          <p:attrName>style.visibility</p:attrName>
                                        </p:attrNameLst>
                                      </p:cBhvr>
                                      <p:to>
                                        <p:strVal val="hidden"/>
                                      </p:to>
                                    </p:set>
                                  </p:childTnLst>
                                </p:cTn>
                              </p:par>
                              <p:par>
                                <p:cTn id="65" presetID="1" presetClass="entr" presetSubtype="0" fill="hold" grpId="0" nodeType="withEffect">
                                  <p:stCondLst>
                                    <p:cond delay="10000"/>
                                  </p:stCondLst>
                                  <p:childTnLst>
                                    <p:set>
                                      <p:cBhvr>
                                        <p:cTn id="66" dur="1" fill="hold">
                                          <p:stCondLst>
                                            <p:cond delay="0"/>
                                          </p:stCondLst>
                                        </p:cTn>
                                        <p:tgtEl>
                                          <p:spTgt spid="87"/>
                                        </p:tgtEl>
                                        <p:attrNameLst>
                                          <p:attrName>style.visibility</p:attrName>
                                        </p:attrNameLst>
                                      </p:cBhvr>
                                      <p:to>
                                        <p:strVal val="visible"/>
                                      </p:to>
                                    </p:set>
                                  </p:childTnLst>
                                </p:cTn>
                              </p:par>
                              <p:par>
                                <p:cTn id="67" presetID="1" presetClass="exit" presetSubtype="0" fill="hold" grpId="1" nodeType="withEffect">
                                  <p:stCondLst>
                                    <p:cond delay="11000"/>
                                  </p:stCondLst>
                                  <p:childTnLst>
                                    <p:set>
                                      <p:cBhvr>
                                        <p:cTn id="68" dur="1" fill="hold">
                                          <p:stCondLst>
                                            <p:cond delay="0"/>
                                          </p:stCondLst>
                                        </p:cTn>
                                        <p:tgtEl>
                                          <p:spTgt spid="87"/>
                                        </p:tgtEl>
                                        <p:attrNameLst>
                                          <p:attrName>style.visibility</p:attrName>
                                        </p:attrNameLst>
                                      </p:cBhvr>
                                      <p:to>
                                        <p:strVal val="hidden"/>
                                      </p:to>
                                    </p:set>
                                  </p:childTnLst>
                                </p:cTn>
                              </p:par>
                              <p:par>
                                <p:cTn id="69" presetID="1" presetClass="entr" presetSubtype="0" fill="hold" grpId="0" nodeType="withEffect">
                                  <p:stCondLst>
                                    <p:cond delay="11000"/>
                                  </p:stCondLst>
                                  <p:childTnLst>
                                    <p:set>
                                      <p:cBhvr>
                                        <p:cTn id="70" dur="1" fill="hold">
                                          <p:stCondLst>
                                            <p:cond delay="0"/>
                                          </p:stCondLst>
                                        </p:cTn>
                                        <p:tgtEl>
                                          <p:spTgt spid="88"/>
                                        </p:tgtEl>
                                        <p:attrNameLst>
                                          <p:attrName>style.visibility</p:attrName>
                                        </p:attrNameLst>
                                      </p:cBhvr>
                                      <p:to>
                                        <p:strVal val="visible"/>
                                      </p:to>
                                    </p:set>
                                  </p:childTnLst>
                                </p:cTn>
                              </p:par>
                              <p:par>
                                <p:cTn id="71" presetID="1" presetClass="exit" presetSubtype="0" fill="hold" grpId="1" nodeType="withEffect">
                                  <p:stCondLst>
                                    <p:cond delay="12000"/>
                                  </p:stCondLst>
                                  <p:childTnLst>
                                    <p:set>
                                      <p:cBhvr>
                                        <p:cTn id="72" dur="1" fill="hold">
                                          <p:stCondLst>
                                            <p:cond delay="0"/>
                                          </p:stCondLst>
                                        </p:cTn>
                                        <p:tgtEl>
                                          <p:spTgt spid="88"/>
                                        </p:tgtEl>
                                        <p:attrNameLst>
                                          <p:attrName>style.visibility</p:attrName>
                                        </p:attrNameLst>
                                      </p:cBhvr>
                                      <p:to>
                                        <p:strVal val="hidden"/>
                                      </p:to>
                                    </p:set>
                                  </p:childTnLst>
                                </p:cTn>
                              </p:par>
                              <p:par>
                                <p:cTn id="73" presetID="1" presetClass="entr" presetSubtype="0" fill="hold" grpId="0" nodeType="withEffect">
                                  <p:stCondLst>
                                    <p:cond delay="12000"/>
                                  </p:stCondLst>
                                  <p:childTnLst>
                                    <p:set>
                                      <p:cBhvr>
                                        <p:cTn id="74" dur="1" fill="hold">
                                          <p:stCondLst>
                                            <p:cond delay="0"/>
                                          </p:stCondLst>
                                        </p:cTn>
                                        <p:tgtEl>
                                          <p:spTgt spid="94"/>
                                        </p:tgtEl>
                                        <p:attrNameLst>
                                          <p:attrName>style.visibility</p:attrName>
                                        </p:attrNameLst>
                                      </p:cBhvr>
                                      <p:to>
                                        <p:strVal val="visible"/>
                                      </p:to>
                                    </p:set>
                                  </p:childTnLst>
                                </p:cTn>
                              </p:par>
                              <p:par>
                                <p:cTn id="75" presetID="1" presetClass="exit" presetSubtype="0" fill="hold" grpId="1" nodeType="withEffect">
                                  <p:stCondLst>
                                    <p:cond delay="16000"/>
                                  </p:stCondLst>
                                  <p:childTnLst>
                                    <p:set>
                                      <p:cBhvr>
                                        <p:cTn id="76" dur="1" fill="hold">
                                          <p:stCondLst>
                                            <p:cond delay="0"/>
                                          </p:stCondLst>
                                        </p:cTn>
                                        <p:tgtEl>
                                          <p:spTgt spid="94"/>
                                        </p:tgtEl>
                                        <p:attrNameLst>
                                          <p:attrName>style.visibility</p:attrName>
                                        </p:attrNameLst>
                                      </p:cBhvr>
                                      <p:to>
                                        <p:strVal val="hidden"/>
                                      </p:to>
                                    </p:set>
                                  </p:childTnLst>
                                </p:cTn>
                              </p:par>
                              <p:par>
                                <p:cTn id="77" presetID="1" presetClass="entr" presetSubtype="0" fill="hold" grpId="0" nodeType="withEffect">
                                  <p:stCondLst>
                                    <p:cond delay="12000"/>
                                  </p:stCondLst>
                                  <p:childTnLst>
                                    <p:set>
                                      <p:cBhvr>
                                        <p:cTn id="78" dur="1" fill="hold">
                                          <p:stCondLst>
                                            <p:cond delay="0"/>
                                          </p:stCondLst>
                                        </p:cTn>
                                        <p:tgtEl>
                                          <p:spTgt spid="89"/>
                                        </p:tgtEl>
                                        <p:attrNameLst>
                                          <p:attrName>style.visibility</p:attrName>
                                        </p:attrNameLst>
                                      </p:cBhvr>
                                      <p:to>
                                        <p:strVal val="visible"/>
                                      </p:to>
                                    </p:set>
                                  </p:childTnLst>
                                </p:cTn>
                              </p:par>
                              <p:par>
                                <p:cTn id="79" presetID="1" presetClass="exit" presetSubtype="0" fill="hold" grpId="1" nodeType="withEffect">
                                  <p:stCondLst>
                                    <p:cond delay="13000"/>
                                  </p:stCondLst>
                                  <p:childTnLst>
                                    <p:set>
                                      <p:cBhvr>
                                        <p:cTn id="80" dur="1" fill="hold">
                                          <p:stCondLst>
                                            <p:cond delay="0"/>
                                          </p:stCondLst>
                                        </p:cTn>
                                        <p:tgtEl>
                                          <p:spTgt spid="89"/>
                                        </p:tgtEl>
                                        <p:attrNameLst>
                                          <p:attrName>style.visibility</p:attrName>
                                        </p:attrNameLst>
                                      </p:cBhvr>
                                      <p:to>
                                        <p:strVal val="hidden"/>
                                      </p:to>
                                    </p:set>
                                  </p:childTnLst>
                                </p:cTn>
                              </p:par>
                              <p:par>
                                <p:cTn id="81" presetID="1" presetClass="entr" presetSubtype="0" fill="hold" grpId="0" nodeType="withEffect">
                                  <p:stCondLst>
                                    <p:cond delay="13000"/>
                                  </p:stCondLst>
                                  <p:childTnLst>
                                    <p:set>
                                      <p:cBhvr>
                                        <p:cTn id="82" dur="1" fill="hold">
                                          <p:stCondLst>
                                            <p:cond delay="0"/>
                                          </p:stCondLst>
                                        </p:cTn>
                                        <p:tgtEl>
                                          <p:spTgt spid="90"/>
                                        </p:tgtEl>
                                        <p:attrNameLst>
                                          <p:attrName>style.visibility</p:attrName>
                                        </p:attrNameLst>
                                      </p:cBhvr>
                                      <p:to>
                                        <p:strVal val="visible"/>
                                      </p:to>
                                    </p:set>
                                  </p:childTnLst>
                                </p:cTn>
                              </p:par>
                              <p:par>
                                <p:cTn id="83" presetID="1" presetClass="exit" presetSubtype="0" fill="hold" grpId="1" nodeType="withEffect">
                                  <p:stCondLst>
                                    <p:cond delay="14000"/>
                                  </p:stCondLst>
                                  <p:childTnLst>
                                    <p:set>
                                      <p:cBhvr>
                                        <p:cTn id="84" dur="1" fill="hold">
                                          <p:stCondLst>
                                            <p:cond delay="0"/>
                                          </p:stCondLst>
                                        </p:cTn>
                                        <p:tgtEl>
                                          <p:spTgt spid="90"/>
                                        </p:tgtEl>
                                        <p:attrNameLst>
                                          <p:attrName>style.visibility</p:attrName>
                                        </p:attrNameLst>
                                      </p:cBhvr>
                                      <p:to>
                                        <p:strVal val="hidden"/>
                                      </p:to>
                                    </p:set>
                                  </p:childTnLst>
                                </p:cTn>
                              </p:par>
                              <p:par>
                                <p:cTn id="85" presetID="1" presetClass="entr" presetSubtype="0" fill="hold" grpId="0" nodeType="withEffect">
                                  <p:stCondLst>
                                    <p:cond delay="14000"/>
                                  </p:stCondLst>
                                  <p:childTnLst>
                                    <p:set>
                                      <p:cBhvr>
                                        <p:cTn id="86" dur="1" fill="hold">
                                          <p:stCondLst>
                                            <p:cond delay="0"/>
                                          </p:stCondLst>
                                        </p:cTn>
                                        <p:tgtEl>
                                          <p:spTgt spid="92"/>
                                        </p:tgtEl>
                                        <p:attrNameLst>
                                          <p:attrName>style.visibility</p:attrName>
                                        </p:attrNameLst>
                                      </p:cBhvr>
                                      <p:to>
                                        <p:strVal val="visible"/>
                                      </p:to>
                                    </p:set>
                                  </p:childTnLst>
                                </p:cTn>
                              </p:par>
                              <p:par>
                                <p:cTn id="87" presetID="1" presetClass="exit" presetSubtype="0" fill="hold" grpId="1" nodeType="withEffect">
                                  <p:stCondLst>
                                    <p:cond delay="15000"/>
                                  </p:stCondLst>
                                  <p:childTnLst>
                                    <p:set>
                                      <p:cBhvr>
                                        <p:cTn id="88" dur="1" fill="hold">
                                          <p:stCondLst>
                                            <p:cond delay="0"/>
                                          </p:stCondLst>
                                        </p:cTn>
                                        <p:tgtEl>
                                          <p:spTgt spid="92"/>
                                        </p:tgtEl>
                                        <p:attrNameLst>
                                          <p:attrName>style.visibility</p:attrName>
                                        </p:attrNameLst>
                                      </p:cBhvr>
                                      <p:to>
                                        <p:strVal val="hidden"/>
                                      </p:to>
                                    </p:set>
                                  </p:childTnLst>
                                </p:cTn>
                              </p:par>
                              <p:par>
                                <p:cTn id="89" presetID="1" presetClass="entr" presetSubtype="0" fill="hold" grpId="0" nodeType="withEffect">
                                  <p:stCondLst>
                                    <p:cond delay="15000"/>
                                  </p:stCondLst>
                                  <p:childTnLst>
                                    <p:set>
                                      <p:cBhvr>
                                        <p:cTn id="90" dur="1" fill="hold">
                                          <p:stCondLst>
                                            <p:cond delay="0"/>
                                          </p:stCondLst>
                                        </p:cTn>
                                        <p:tgtEl>
                                          <p:spTgt spid="93"/>
                                        </p:tgtEl>
                                        <p:attrNameLst>
                                          <p:attrName>style.visibility</p:attrName>
                                        </p:attrNameLst>
                                      </p:cBhvr>
                                      <p:to>
                                        <p:strVal val="visible"/>
                                      </p:to>
                                    </p:set>
                                  </p:childTnLst>
                                </p:cTn>
                              </p:par>
                              <p:par>
                                <p:cTn id="91" presetID="1" presetClass="exit" presetSubtype="0" fill="hold" grpId="1" nodeType="withEffect">
                                  <p:stCondLst>
                                    <p:cond delay="16000"/>
                                  </p:stCondLst>
                                  <p:childTnLst>
                                    <p:set>
                                      <p:cBhvr>
                                        <p:cTn id="92" dur="1" fill="hold">
                                          <p:stCondLst>
                                            <p:cond delay="0"/>
                                          </p:stCondLst>
                                        </p:cTn>
                                        <p:tgtEl>
                                          <p:spTgt spid="93"/>
                                        </p:tgtEl>
                                        <p:attrNameLst>
                                          <p:attrName>style.visibility</p:attrName>
                                        </p:attrNameLst>
                                      </p:cBhvr>
                                      <p:to>
                                        <p:strVal val="hidden"/>
                                      </p:to>
                                    </p:set>
                                  </p:childTnLst>
                                </p:cTn>
                              </p:par>
                              <p:par>
                                <p:cTn id="93" presetID="1" presetClass="exit" presetSubtype="0" fill="hold" nodeType="withEffect">
                                  <p:stCondLst>
                                    <p:cond delay="16000"/>
                                  </p:stCondLst>
                                  <p:childTnLst>
                                    <p:set>
                                      <p:cBhvr>
                                        <p:cTn id="94" dur="1" fill="hold">
                                          <p:stCondLst>
                                            <p:cond delay="0"/>
                                          </p:stCondLst>
                                        </p:cTn>
                                        <p:tgtEl>
                                          <p:spTgt spid="103"/>
                                        </p:tgtEl>
                                        <p:attrNameLst>
                                          <p:attrName>style.visibility</p:attrName>
                                        </p:attrNameLst>
                                      </p:cBhvr>
                                      <p:to>
                                        <p:strVal val="hidden"/>
                                      </p:to>
                                    </p:set>
                                  </p:childTnLst>
                                </p:cTn>
                              </p:par>
                              <p:par>
                                <p:cTn id="95" presetID="1" presetClass="entr" presetSubtype="0" fill="hold" nodeType="withEffect">
                                  <p:stCondLst>
                                    <p:cond delay="16000"/>
                                  </p:stCondLst>
                                  <p:childTnLst>
                                    <p:set>
                                      <p:cBhvr>
                                        <p:cTn id="96" dur="1" fill="hold">
                                          <p:stCondLst>
                                            <p:cond delay="0"/>
                                          </p:stCondLst>
                                        </p:cTn>
                                        <p:tgtEl>
                                          <p:spTgt spid="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8" grpId="1" animBg="1"/>
      <p:bldP spid="69" grpId="0" animBg="1"/>
      <p:bldP spid="69" grpId="1" animBg="1"/>
      <p:bldP spid="70" grpId="0" animBg="1"/>
      <p:bldP spid="70" grpId="1" animBg="1"/>
      <p:bldP spid="78" grpId="0" animBg="1"/>
      <p:bldP spid="78" grpId="1" animBg="1"/>
      <p:bldP spid="79" grpId="0"/>
      <p:bldP spid="80" grpId="0"/>
      <p:bldP spid="80" grpId="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p:bldP spid="91" grpId="1"/>
      <p:bldP spid="92" grpId="0" animBg="1"/>
      <p:bldP spid="92" grpId="1" animBg="1"/>
      <p:bldP spid="93" grpId="0" animBg="1"/>
      <p:bldP spid="93" grpId="1" animBg="1"/>
      <p:bldP spid="94" grpId="0"/>
      <p:bldP spid="94" grpId="1"/>
      <p:bldP spid="99" grpId="0"/>
      <p:bldP spid="10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50472"/>
            <a:ext cx="7720487" cy="838200"/>
          </a:xfrm>
        </p:spPr>
        <p:txBody>
          <a:bodyPr/>
          <a:lstStyle/>
          <a:p>
            <a:r>
              <a:rPr lang="en-US" sz="3600" dirty="0"/>
              <a:t>Proposed Solution</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44</a:t>
            </a:fld>
            <a:endParaRPr lang="en-US" sz="1300" dirty="0"/>
          </a:p>
        </p:txBody>
      </p:sp>
      <p:cxnSp>
        <p:nvCxnSpPr>
          <p:cNvPr id="59" name="Straight Connector 58"/>
          <p:cNvCxnSpPr/>
          <p:nvPr/>
        </p:nvCxnSpPr>
        <p:spPr>
          <a:xfrm>
            <a:off x="3083930" y="1380799"/>
            <a:ext cx="0" cy="1509514"/>
          </a:xfrm>
          <a:prstGeom prst="line">
            <a:avLst/>
          </a:prstGeom>
          <a:ln>
            <a:solidFill>
              <a:schemeClr val="tx1"/>
            </a:solidFill>
            <a:headEnd type="triangle"/>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083930" y="2697867"/>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3083930" y="2379236"/>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3083930" y="2026606"/>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3083930" y="1691562"/>
            <a:ext cx="5289918" cy="0"/>
          </a:xfrm>
          <a:prstGeom prst="line">
            <a:avLst/>
          </a:prstGeom>
          <a:ln>
            <a:solidFill>
              <a:schemeClr val="tx1"/>
            </a:solidFill>
            <a:prstDash val="dash"/>
            <a:headEnd type="none"/>
          </a:ln>
          <a:effectLst/>
        </p:spPr>
        <p:style>
          <a:lnRef idx="2">
            <a:schemeClr val="accent1"/>
          </a:lnRef>
          <a:fillRef idx="0">
            <a:schemeClr val="accent1"/>
          </a:fillRef>
          <a:effectRef idx="1">
            <a:schemeClr val="accent1"/>
          </a:effectRef>
          <a:fontRef idx="minor">
            <a:schemeClr val="tx1"/>
          </a:fontRef>
        </p:style>
      </p:cxnSp>
      <p:pic>
        <p:nvPicPr>
          <p:cNvPr id="64" name="Picture 63"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4490" y="3025029"/>
            <a:ext cx="870243" cy="1353712"/>
          </a:xfrm>
          <a:prstGeom prst="rect">
            <a:avLst/>
          </a:prstGeom>
        </p:spPr>
      </p:pic>
      <p:pic>
        <p:nvPicPr>
          <p:cNvPr id="65" name="Picture 64"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6216" y="3025029"/>
            <a:ext cx="870243" cy="1353712"/>
          </a:xfrm>
          <a:prstGeom prst="rect">
            <a:avLst/>
          </a:prstGeom>
        </p:spPr>
      </p:pic>
      <p:pic>
        <p:nvPicPr>
          <p:cNvPr id="66" name="Picture 65"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5850" y="3025029"/>
            <a:ext cx="870243" cy="1353712"/>
          </a:xfrm>
          <a:prstGeom prst="rect">
            <a:avLst/>
          </a:prstGeom>
        </p:spPr>
      </p:pic>
      <p:pic>
        <p:nvPicPr>
          <p:cNvPr id="67" name="Picture 66" descr="serv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7576" y="3025029"/>
            <a:ext cx="870243" cy="1353712"/>
          </a:xfrm>
          <a:prstGeom prst="rect">
            <a:avLst/>
          </a:prstGeom>
        </p:spPr>
      </p:pic>
      <p:sp>
        <p:nvSpPr>
          <p:cNvPr id="68" name="Oval 67"/>
          <p:cNvSpPr/>
          <p:nvPr/>
        </p:nvSpPr>
        <p:spPr>
          <a:xfrm>
            <a:off x="6500405" y="227043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7839605" y="158276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5134464" y="1917808"/>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3773498" y="2589069"/>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4589263" y="4687980"/>
            <a:ext cx="2263211" cy="352095"/>
          </a:xfrm>
          <a:prstGeom prst="rect">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Network</a:t>
            </a:r>
          </a:p>
        </p:txBody>
      </p:sp>
      <p:cxnSp>
        <p:nvCxnSpPr>
          <p:cNvPr id="73" name="Straight Connector 72"/>
          <p:cNvCxnSpPr/>
          <p:nvPr/>
        </p:nvCxnSpPr>
        <p:spPr>
          <a:xfrm>
            <a:off x="5104757" y="4378741"/>
            <a:ext cx="0" cy="309239"/>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6439019" y="4367666"/>
            <a:ext cx="0" cy="309239"/>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7773281" y="4369166"/>
            <a:ext cx="0" cy="494862"/>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72" idx="3"/>
          </p:cNvCxnSpPr>
          <p:nvPr/>
        </p:nvCxnSpPr>
        <p:spPr>
          <a:xfrm>
            <a:off x="6852474" y="4864028"/>
            <a:ext cx="92080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3798689" y="4380241"/>
            <a:ext cx="0" cy="483787"/>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3786071" y="4864028"/>
            <a:ext cx="81576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p:nvPr/>
        </p:nvCxnSpPr>
        <p:spPr>
          <a:xfrm flipV="1">
            <a:off x="4006778" y="2488034"/>
            <a:ext cx="2432241" cy="101036"/>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flipH="1" flipV="1">
            <a:off x="5406527" y="2135405"/>
            <a:ext cx="1032492" cy="135033"/>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flipV="1">
            <a:off x="5406527" y="1691562"/>
            <a:ext cx="2366754" cy="226246"/>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802799" y="1567278"/>
            <a:ext cx="2303804" cy="1631216"/>
          </a:xfrm>
          <a:prstGeom prst="rect">
            <a:avLst/>
          </a:prstGeom>
          <a:noFill/>
        </p:spPr>
        <p:txBody>
          <a:bodyPr wrap="square" rtlCol="0">
            <a:spAutoFit/>
          </a:bodyPr>
          <a:lstStyle/>
          <a:p>
            <a:r>
              <a:rPr lang="en-US" sz="2000" dirty="0"/>
              <a:t>Virtual </a:t>
            </a:r>
          </a:p>
          <a:p>
            <a:r>
              <a:rPr lang="en-US" sz="2000" dirty="0"/>
              <a:t>Machine (VM)</a:t>
            </a:r>
          </a:p>
          <a:p>
            <a:endParaRPr lang="en-US" sz="2000" dirty="0"/>
          </a:p>
          <a:p>
            <a:r>
              <a:rPr lang="en-US" sz="2000" dirty="0"/>
              <a:t>VM Reincarnation</a:t>
            </a:r>
          </a:p>
          <a:p>
            <a:endParaRPr lang="en-US" sz="2000" dirty="0"/>
          </a:p>
        </p:txBody>
      </p:sp>
      <p:sp>
        <p:nvSpPr>
          <p:cNvPr id="83" name="Oval 82"/>
          <p:cNvSpPr/>
          <p:nvPr/>
        </p:nvSpPr>
        <p:spPr>
          <a:xfrm>
            <a:off x="501683" y="1671004"/>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4" name="Straight Arrow Connector 83"/>
          <p:cNvCxnSpPr/>
          <p:nvPr/>
        </p:nvCxnSpPr>
        <p:spPr>
          <a:xfrm>
            <a:off x="501683" y="2723139"/>
            <a:ext cx="283572" cy="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1194465" y="5687417"/>
            <a:ext cx="892707" cy="307777"/>
          </a:xfrm>
          <a:prstGeom prst="rect">
            <a:avLst/>
          </a:prstGeom>
          <a:noFill/>
        </p:spPr>
        <p:txBody>
          <a:bodyPr wrap="square" rtlCol="0">
            <a:spAutoFit/>
          </a:bodyPr>
          <a:lstStyle/>
          <a:p>
            <a:r>
              <a:rPr lang="en-US" sz="1400" dirty="0">
                <a:solidFill>
                  <a:schemeClr val="bg1"/>
                </a:solidFill>
              </a:rPr>
              <a:t>Bad Guy</a:t>
            </a:r>
          </a:p>
        </p:txBody>
      </p:sp>
      <p:sp>
        <p:nvSpPr>
          <p:cNvPr id="86" name="Rectangle 85"/>
          <p:cNvSpPr/>
          <p:nvPr/>
        </p:nvSpPr>
        <p:spPr>
          <a:xfrm>
            <a:off x="4286383" y="5536020"/>
            <a:ext cx="4062309" cy="36933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p>
          <a:p>
            <a:pPr algn="ctr"/>
            <a:r>
              <a:rPr lang="en-US" dirty="0">
                <a:solidFill>
                  <a:schemeClr val="tx1"/>
                </a:solidFill>
              </a:rPr>
              <a:t>“VM Reincarnation need to be fast”</a:t>
            </a:r>
          </a:p>
          <a:p>
            <a:pPr algn="ctr"/>
            <a:endParaRPr lang="en-US" dirty="0"/>
          </a:p>
        </p:txBody>
      </p:sp>
      <p:pic>
        <p:nvPicPr>
          <p:cNvPr id="87" name="Picture 86" descr="malici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720" y="4550777"/>
            <a:ext cx="1181100" cy="1485900"/>
          </a:xfrm>
          <a:prstGeom prst="rect">
            <a:avLst/>
          </a:prstGeom>
        </p:spPr>
      </p:pic>
      <p:cxnSp>
        <p:nvCxnSpPr>
          <p:cNvPr id="88" name="Curved Connector 87"/>
          <p:cNvCxnSpPr/>
          <p:nvPr/>
        </p:nvCxnSpPr>
        <p:spPr>
          <a:xfrm flipV="1">
            <a:off x="2087172" y="5040076"/>
            <a:ext cx="3230280" cy="673662"/>
          </a:xfrm>
          <a:prstGeom prst="curvedConnector3">
            <a:avLst/>
          </a:prstGeom>
          <a:ln>
            <a:solidFill>
              <a:schemeClr val="accent6">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3336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Virtual Reincarnation</a:t>
            </a:r>
            <a:r>
              <a:rPr lang="en-US" sz="2800" dirty="0"/>
              <a:t>:</a:t>
            </a:r>
            <a:r>
              <a:rPr lang="en-US" sz="2800" b="1" dirty="0">
                <a:solidFill>
                  <a:srgbClr val="00467F"/>
                </a:solidFill>
              </a:rPr>
              <a:t> </a:t>
            </a:r>
            <a:r>
              <a:rPr lang="en-US" sz="2800" dirty="0">
                <a:solidFill>
                  <a:srgbClr val="000000"/>
                </a:solidFill>
              </a:rPr>
              <a:t>Randomization and diversification technique where </a:t>
            </a:r>
            <a:r>
              <a:rPr lang="en-US" sz="2800" dirty="0"/>
              <a:t>nodes (virtual machines) vanish and reappear on a different virtual state with different guest OS, Host OS, hypervisor, and hardware </a:t>
            </a:r>
          </a:p>
          <a:p>
            <a:pPr algn="just"/>
            <a:r>
              <a:rPr lang="en-US" sz="2800" dirty="0"/>
              <a:t>Nodes run on a given computing platform only for a controlled period of time</a:t>
            </a:r>
          </a:p>
          <a:p>
            <a:pPr algn="just"/>
            <a:r>
              <a:rPr lang="en-US" sz="2800" dirty="0"/>
              <a:t>The running time is chosen in a way that successful ongoing attacks become ineffective</a:t>
            </a:r>
            <a:endParaRPr lang="en-US" sz="2400" dirty="0"/>
          </a:p>
          <a:p>
            <a:pPr algn="just"/>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45</a:t>
            </a:fld>
            <a:endParaRPr lang="en-US" sz="1300" dirty="0"/>
          </a:p>
        </p:txBody>
      </p:sp>
      <p:sp>
        <p:nvSpPr>
          <p:cNvPr id="11" name="Title 1"/>
          <p:cNvSpPr>
            <a:spLocks noGrp="1"/>
          </p:cNvSpPr>
          <p:nvPr>
            <p:ph type="title"/>
          </p:nvPr>
        </p:nvSpPr>
        <p:spPr>
          <a:xfrm>
            <a:off x="228599" y="50472"/>
            <a:ext cx="7720487" cy="838200"/>
          </a:xfrm>
        </p:spPr>
        <p:txBody>
          <a:bodyPr/>
          <a:lstStyle/>
          <a:p>
            <a:r>
              <a:rPr lang="en-US" sz="3600" dirty="0"/>
              <a:t>Proposed Solution</a:t>
            </a:r>
          </a:p>
        </p:txBody>
      </p:sp>
      <p:sp>
        <p:nvSpPr>
          <p:cNvPr id="6" name="Oval 5"/>
          <p:cNvSpPr/>
          <p:nvPr/>
        </p:nvSpPr>
        <p:spPr>
          <a:xfrm>
            <a:off x="5759592" y="3167385"/>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4883439" y="3025050"/>
            <a:ext cx="182988" cy="217596"/>
          </a:xfrm>
          <a:prstGeom prst="ellipse">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5088050" y="3184897"/>
            <a:ext cx="642456" cy="7348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45823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t>The new fresh machine will integrate to the system and continue running the application after getting up to date</a:t>
            </a:r>
          </a:p>
          <a:p>
            <a:pPr algn="just"/>
            <a:r>
              <a:rPr lang="en-US" sz="2800" dirty="0"/>
              <a:t>Two research directions: </a:t>
            </a:r>
            <a:r>
              <a:rPr lang="en-US" sz="2800" b="1" dirty="0">
                <a:solidFill>
                  <a:srgbClr val="00467F"/>
                </a:solidFill>
              </a:rPr>
              <a:t>Stateless</a:t>
            </a:r>
            <a:r>
              <a:rPr lang="en-US" sz="2800" dirty="0"/>
              <a:t> vs. </a:t>
            </a:r>
            <a:r>
              <a:rPr lang="en-US" sz="2800" b="1" dirty="0" err="1">
                <a:solidFill>
                  <a:srgbClr val="00467F"/>
                </a:solidFill>
              </a:rPr>
              <a:t>Stateful</a:t>
            </a:r>
            <a:r>
              <a:rPr lang="en-US" sz="2800" dirty="0"/>
              <a:t> applications</a:t>
            </a:r>
          </a:p>
          <a:p>
            <a:pPr algn="just"/>
            <a:r>
              <a:rPr lang="en-US" dirty="0"/>
              <a:t>Stateless application examples: BFT and pub/sub systems</a:t>
            </a:r>
            <a:endParaRPr lang="en-US" sz="2800" dirty="0"/>
          </a:p>
          <a:p>
            <a:pPr marL="0" indent="0" algn="just">
              <a:buNone/>
            </a:pPr>
            <a:endParaRPr lang="en-US" sz="2800" dirty="0"/>
          </a:p>
          <a:p>
            <a:pPr algn="just"/>
            <a:endParaRPr lang="en-US" sz="2800" dirty="0"/>
          </a:p>
          <a:p>
            <a:pPr marL="0" indent="0" algn="just">
              <a:buNone/>
            </a:pPr>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46</a:t>
            </a:fld>
            <a:endParaRPr lang="en-US" sz="1300" dirty="0"/>
          </a:p>
        </p:txBody>
      </p:sp>
      <p:sp>
        <p:nvSpPr>
          <p:cNvPr id="7" name="Title 1"/>
          <p:cNvSpPr>
            <a:spLocks noGrp="1"/>
          </p:cNvSpPr>
          <p:nvPr>
            <p:ph type="title"/>
          </p:nvPr>
        </p:nvSpPr>
        <p:spPr>
          <a:xfrm>
            <a:off x="228599" y="50472"/>
            <a:ext cx="7720487" cy="838200"/>
          </a:xfrm>
        </p:spPr>
        <p:txBody>
          <a:bodyPr/>
          <a:lstStyle/>
          <a:p>
            <a:r>
              <a:rPr lang="en-US" sz="3600" dirty="0"/>
              <a:t>Proposed Solution</a:t>
            </a:r>
          </a:p>
        </p:txBody>
      </p:sp>
      <p:sp>
        <p:nvSpPr>
          <p:cNvPr id="8" name="Oval 7"/>
          <p:cNvSpPr/>
          <p:nvPr/>
        </p:nvSpPr>
        <p:spPr>
          <a:xfrm>
            <a:off x="4708310" y="2617570"/>
            <a:ext cx="1873061" cy="461797"/>
          </a:xfrm>
          <a:prstGeom prst="ellipse">
            <a:avLst/>
          </a:prstGeom>
          <a:noFill/>
          <a:ln w="317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620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rot="5400000" flipH="1" flipV="1">
            <a:off x="2182781" y="3313859"/>
            <a:ext cx="762000" cy="1588"/>
          </a:xfrm>
          <a:prstGeom prst="line">
            <a:avLst/>
          </a:prstGeom>
          <a:ln w="5715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84" name="Rectangle 83"/>
          <p:cNvSpPr/>
          <p:nvPr/>
        </p:nvSpPr>
        <p:spPr>
          <a:xfrm>
            <a:off x="2405168" y="2972899"/>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2401934" y="2379883"/>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2401933" y="2660663"/>
            <a:ext cx="4639455" cy="308912"/>
          </a:xfrm>
          <a:prstGeom prst="rect">
            <a:avLst/>
          </a:prstGeom>
          <a:solidFill>
            <a:schemeClr val="bg1">
              <a:lumMod val="6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47</a:t>
            </a:fld>
            <a:endParaRPr lang="en-US" sz="1300" dirty="0"/>
          </a:p>
        </p:txBody>
      </p:sp>
      <p:cxnSp>
        <p:nvCxnSpPr>
          <p:cNvPr id="8" name="Straight Connector 7"/>
          <p:cNvCxnSpPr/>
          <p:nvPr/>
        </p:nvCxnSpPr>
        <p:spPr>
          <a:xfrm flipH="1" flipV="1">
            <a:off x="2340099" y="5693469"/>
            <a:ext cx="4966732" cy="794"/>
          </a:xfrm>
          <a:prstGeom prst="line">
            <a:avLst/>
          </a:prstGeom>
          <a:ln w="10160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12" name="Right Arrow 11"/>
          <p:cNvSpPr/>
          <p:nvPr/>
        </p:nvSpPr>
        <p:spPr>
          <a:xfrm>
            <a:off x="2360047" y="5694263"/>
            <a:ext cx="4966527" cy="9635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chemeClr val="tx1"/>
              </a:solidFill>
            </a:endParaRPr>
          </a:p>
        </p:txBody>
      </p:sp>
      <p:sp>
        <p:nvSpPr>
          <p:cNvPr id="13" name="Rectangle 12"/>
          <p:cNvSpPr/>
          <p:nvPr/>
        </p:nvSpPr>
        <p:spPr>
          <a:xfrm>
            <a:off x="3258322" y="6116092"/>
            <a:ext cx="3474960" cy="369332"/>
          </a:xfrm>
          <a:prstGeom prst="rect">
            <a:avLst/>
          </a:prstGeom>
        </p:spPr>
        <p:txBody>
          <a:bodyPr wrap="square">
            <a:spAutoFit/>
          </a:bodyPr>
          <a:lstStyle/>
          <a:p>
            <a:pPr algn="ctr" defTabSz="457200"/>
            <a:r>
              <a:rPr lang="en-US" dirty="0">
                <a:solidFill>
                  <a:prstClr val="black"/>
                </a:solidFill>
                <a:latin typeface="Arial"/>
                <a:cs typeface="Arial"/>
              </a:rPr>
              <a:t>Time Intervals (&lt; 1 sec)</a:t>
            </a:r>
          </a:p>
        </p:txBody>
      </p:sp>
      <p:pic>
        <p:nvPicPr>
          <p:cNvPr id="15" name="Picture 14"/>
          <p:cNvPicPr>
            <a:picLocks noChangeAspect="1"/>
          </p:cNvPicPr>
          <p:nvPr/>
        </p:nvPicPr>
        <p:blipFill>
          <a:blip r:embed="rId2" cstate="print"/>
          <a:stretch>
            <a:fillRect/>
          </a:stretch>
        </p:blipFill>
        <p:spPr>
          <a:xfrm rot="15995731">
            <a:off x="1787731" y="5100306"/>
            <a:ext cx="609600" cy="289636"/>
          </a:xfrm>
          <a:prstGeom prst="rect">
            <a:avLst/>
          </a:prstGeom>
        </p:spPr>
      </p:pic>
      <p:pic>
        <p:nvPicPr>
          <p:cNvPr id="20" name="Picture 19"/>
          <p:cNvPicPr>
            <a:picLocks noChangeAspect="1"/>
          </p:cNvPicPr>
          <p:nvPr/>
        </p:nvPicPr>
        <p:blipFill>
          <a:blip r:embed="rId2" cstate="print"/>
          <a:stretch>
            <a:fillRect/>
          </a:stretch>
        </p:blipFill>
        <p:spPr>
          <a:xfrm rot="15995731">
            <a:off x="1787733" y="4033506"/>
            <a:ext cx="609600" cy="289636"/>
          </a:xfrm>
          <a:prstGeom prst="rect">
            <a:avLst/>
          </a:prstGeom>
        </p:spPr>
      </p:pic>
      <p:pic>
        <p:nvPicPr>
          <p:cNvPr id="21" name="Picture 20"/>
          <p:cNvPicPr>
            <a:picLocks noChangeAspect="1"/>
          </p:cNvPicPr>
          <p:nvPr/>
        </p:nvPicPr>
        <p:blipFill>
          <a:blip r:embed="rId2" cstate="print"/>
          <a:stretch>
            <a:fillRect/>
          </a:stretch>
        </p:blipFill>
        <p:spPr>
          <a:xfrm rot="15995731">
            <a:off x="1787731" y="2651058"/>
            <a:ext cx="609600" cy="289636"/>
          </a:xfrm>
          <a:prstGeom prst="rect">
            <a:avLst/>
          </a:prstGeom>
        </p:spPr>
      </p:pic>
      <p:cxnSp>
        <p:nvCxnSpPr>
          <p:cNvPr id="40" name="Straight Connector 39"/>
          <p:cNvCxnSpPr/>
          <p:nvPr/>
        </p:nvCxnSpPr>
        <p:spPr>
          <a:xfrm>
            <a:off x="5626048" y="6008303"/>
            <a:ext cx="457200" cy="0"/>
          </a:xfrm>
          <a:prstGeom prst="line">
            <a:avLst/>
          </a:prstGeom>
          <a:ln w="5715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58" name="Rectangle 57"/>
          <p:cNvSpPr/>
          <p:nvPr/>
        </p:nvSpPr>
        <p:spPr>
          <a:xfrm>
            <a:off x="4210593" y="5770462"/>
            <a:ext cx="304800" cy="400110"/>
          </a:xfrm>
          <a:prstGeom prst="rect">
            <a:avLst/>
          </a:prstGeom>
        </p:spPr>
        <p:txBody>
          <a:bodyPr wrap="square">
            <a:spAutoFit/>
          </a:bodyPr>
          <a:lstStyle/>
          <a:p>
            <a:pPr defTabSz="457200"/>
            <a:r>
              <a:rPr lang="en-US" sz="2000" dirty="0">
                <a:solidFill>
                  <a:prstClr val="black"/>
                </a:solidFill>
              </a:rPr>
              <a:t>1</a:t>
            </a:r>
          </a:p>
        </p:txBody>
      </p:sp>
      <p:sp>
        <p:nvSpPr>
          <p:cNvPr id="59" name="Rectangle 58"/>
          <p:cNvSpPr/>
          <p:nvPr/>
        </p:nvSpPr>
        <p:spPr>
          <a:xfrm>
            <a:off x="4600467" y="5770462"/>
            <a:ext cx="228600" cy="400110"/>
          </a:xfrm>
          <a:prstGeom prst="rect">
            <a:avLst/>
          </a:prstGeom>
        </p:spPr>
        <p:txBody>
          <a:bodyPr wrap="square">
            <a:spAutoFit/>
          </a:bodyPr>
          <a:lstStyle/>
          <a:p>
            <a:pPr defTabSz="457200"/>
            <a:r>
              <a:rPr lang="en-US" sz="2000" dirty="0">
                <a:solidFill>
                  <a:prstClr val="black"/>
                </a:solidFill>
              </a:rPr>
              <a:t>2</a:t>
            </a:r>
          </a:p>
        </p:txBody>
      </p:sp>
      <p:sp>
        <p:nvSpPr>
          <p:cNvPr id="60" name="Rectangle 59"/>
          <p:cNvSpPr/>
          <p:nvPr/>
        </p:nvSpPr>
        <p:spPr>
          <a:xfrm>
            <a:off x="4999586" y="5770462"/>
            <a:ext cx="304800" cy="400110"/>
          </a:xfrm>
          <a:prstGeom prst="rect">
            <a:avLst/>
          </a:prstGeom>
        </p:spPr>
        <p:txBody>
          <a:bodyPr wrap="square">
            <a:spAutoFit/>
          </a:bodyPr>
          <a:lstStyle/>
          <a:p>
            <a:pPr defTabSz="457200"/>
            <a:r>
              <a:rPr lang="en-US" sz="2000" dirty="0">
                <a:solidFill>
                  <a:prstClr val="black"/>
                </a:solidFill>
              </a:rPr>
              <a:t>3</a:t>
            </a:r>
          </a:p>
        </p:txBody>
      </p:sp>
      <p:sp>
        <p:nvSpPr>
          <p:cNvPr id="61" name="Rectangle 60"/>
          <p:cNvSpPr/>
          <p:nvPr/>
        </p:nvSpPr>
        <p:spPr>
          <a:xfrm>
            <a:off x="6426800" y="5770462"/>
            <a:ext cx="304800" cy="400110"/>
          </a:xfrm>
          <a:prstGeom prst="rect">
            <a:avLst/>
          </a:prstGeom>
        </p:spPr>
        <p:txBody>
          <a:bodyPr wrap="square">
            <a:spAutoFit/>
          </a:bodyPr>
          <a:lstStyle/>
          <a:p>
            <a:pPr defTabSz="457200"/>
            <a:r>
              <a:rPr lang="en-US" sz="2000" dirty="0">
                <a:solidFill>
                  <a:prstClr val="black"/>
                </a:solidFill>
              </a:rPr>
              <a:t>n</a:t>
            </a:r>
          </a:p>
        </p:txBody>
      </p:sp>
      <p:sp>
        <p:nvSpPr>
          <p:cNvPr id="80" name="Title 1"/>
          <p:cNvSpPr>
            <a:spLocks noGrp="1"/>
          </p:cNvSpPr>
          <p:nvPr>
            <p:ph type="title"/>
          </p:nvPr>
        </p:nvSpPr>
        <p:spPr>
          <a:xfrm>
            <a:off x="228600" y="50472"/>
            <a:ext cx="7255562" cy="838200"/>
          </a:xfrm>
        </p:spPr>
        <p:txBody>
          <a:bodyPr/>
          <a:lstStyle/>
          <a:p>
            <a:r>
              <a:rPr lang="en-US" sz="3600" dirty="0"/>
              <a:t>Benefits of the Proposed Solution</a:t>
            </a:r>
          </a:p>
        </p:txBody>
      </p:sp>
      <p:sp>
        <p:nvSpPr>
          <p:cNvPr id="87" name="Rectangle 86"/>
          <p:cNvSpPr/>
          <p:nvPr/>
        </p:nvSpPr>
        <p:spPr>
          <a:xfrm>
            <a:off x="2406539" y="2360329"/>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88" name="Rectangle 87"/>
          <p:cNvSpPr/>
          <p:nvPr/>
        </p:nvSpPr>
        <p:spPr>
          <a:xfrm>
            <a:off x="2400179" y="2645083"/>
            <a:ext cx="1082745" cy="307777"/>
          </a:xfrm>
          <a:prstGeom prst="rect">
            <a:avLst/>
          </a:prstGeom>
        </p:spPr>
        <p:txBody>
          <a:bodyPr wrap="square">
            <a:spAutoFit/>
          </a:bodyPr>
          <a:lstStyle/>
          <a:p>
            <a:pPr defTabSz="457200"/>
            <a:r>
              <a:rPr lang="en-US" sz="1400" dirty="0">
                <a:solidFill>
                  <a:prstClr val="black"/>
                </a:solidFill>
              </a:rPr>
              <a:t>OS</a:t>
            </a:r>
          </a:p>
        </p:txBody>
      </p:sp>
      <p:sp>
        <p:nvSpPr>
          <p:cNvPr id="89" name="Rectangle 88"/>
          <p:cNvSpPr/>
          <p:nvPr/>
        </p:nvSpPr>
        <p:spPr>
          <a:xfrm>
            <a:off x="2400179" y="2954989"/>
            <a:ext cx="1082745" cy="307777"/>
          </a:xfrm>
          <a:prstGeom prst="rect">
            <a:avLst/>
          </a:prstGeom>
        </p:spPr>
        <p:txBody>
          <a:bodyPr wrap="square">
            <a:spAutoFit/>
          </a:bodyPr>
          <a:lstStyle/>
          <a:p>
            <a:pPr defTabSz="457200"/>
            <a:r>
              <a:rPr lang="en-US" sz="1400" dirty="0">
                <a:solidFill>
                  <a:prstClr val="black"/>
                </a:solidFill>
              </a:rPr>
              <a:t>Network</a:t>
            </a:r>
          </a:p>
        </p:txBody>
      </p:sp>
      <p:sp>
        <p:nvSpPr>
          <p:cNvPr id="11" name="Right Arrow 10"/>
          <p:cNvSpPr/>
          <p:nvPr/>
        </p:nvSpPr>
        <p:spPr>
          <a:xfrm rot="16200000" flipV="1">
            <a:off x="549910" y="3923614"/>
            <a:ext cx="3609722" cy="67422"/>
          </a:xfrm>
          <a:prstGeom prst="rightArrow">
            <a:avLst/>
          </a:prstGeom>
          <a:ln w="3175"/>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02" name="Rectangle 101"/>
          <p:cNvSpPr/>
          <p:nvPr/>
        </p:nvSpPr>
        <p:spPr>
          <a:xfrm>
            <a:off x="2394869" y="4336373"/>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2391635" y="3743357"/>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391634" y="4024137"/>
            <a:ext cx="4639455" cy="308912"/>
          </a:xfrm>
          <a:prstGeom prst="rect">
            <a:avLst/>
          </a:prstGeom>
          <a:solidFill>
            <a:schemeClr val="bg1">
              <a:lumMod val="6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Rectangle 104"/>
          <p:cNvSpPr/>
          <p:nvPr/>
        </p:nvSpPr>
        <p:spPr>
          <a:xfrm>
            <a:off x="2396240" y="3723803"/>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106" name="Rectangle 105"/>
          <p:cNvSpPr/>
          <p:nvPr/>
        </p:nvSpPr>
        <p:spPr>
          <a:xfrm>
            <a:off x="2389880" y="4008557"/>
            <a:ext cx="1082745" cy="307777"/>
          </a:xfrm>
          <a:prstGeom prst="rect">
            <a:avLst/>
          </a:prstGeom>
        </p:spPr>
        <p:txBody>
          <a:bodyPr wrap="square">
            <a:spAutoFit/>
          </a:bodyPr>
          <a:lstStyle/>
          <a:p>
            <a:pPr defTabSz="457200"/>
            <a:r>
              <a:rPr lang="en-US" sz="1400" dirty="0">
                <a:solidFill>
                  <a:prstClr val="black"/>
                </a:solidFill>
              </a:rPr>
              <a:t>OS</a:t>
            </a:r>
          </a:p>
        </p:txBody>
      </p:sp>
      <p:sp>
        <p:nvSpPr>
          <p:cNvPr id="107" name="Rectangle 106"/>
          <p:cNvSpPr/>
          <p:nvPr/>
        </p:nvSpPr>
        <p:spPr>
          <a:xfrm>
            <a:off x="2389880" y="4318463"/>
            <a:ext cx="1082745" cy="307777"/>
          </a:xfrm>
          <a:prstGeom prst="rect">
            <a:avLst/>
          </a:prstGeom>
        </p:spPr>
        <p:txBody>
          <a:bodyPr wrap="square">
            <a:spAutoFit/>
          </a:bodyPr>
          <a:lstStyle/>
          <a:p>
            <a:pPr defTabSz="457200"/>
            <a:r>
              <a:rPr lang="en-US" sz="1400" dirty="0">
                <a:solidFill>
                  <a:prstClr val="black"/>
                </a:solidFill>
              </a:rPr>
              <a:t>Network</a:t>
            </a:r>
          </a:p>
        </p:txBody>
      </p:sp>
      <p:sp>
        <p:nvSpPr>
          <p:cNvPr id="108" name="Rectangle 107"/>
          <p:cNvSpPr/>
          <p:nvPr/>
        </p:nvSpPr>
        <p:spPr>
          <a:xfrm>
            <a:off x="2394402" y="5358865"/>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2391168" y="4765849"/>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2391167" y="5046629"/>
            <a:ext cx="4639455" cy="308912"/>
          </a:xfrm>
          <a:prstGeom prst="rect">
            <a:avLst/>
          </a:prstGeom>
          <a:solidFill>
            <a:schemeClr val="bg1">
              <a:lumMod val="6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2395773" y="4746295"/>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112" name="Rectangle 111"/>
          <p:cNvSpPr/>
          <p:nvPr/>
        </p:nvSpPr>
        <p:spPr>
          <a:xfrm>
            <a:off x="2389413" y="5031049"/>
            <a:ext cx="1082745" cy="307777"/>
          </a:xfrm>
          <a:prstGeom prst="rect">
            <a:avLst/>
          </a:prstGeom>
        </p:spPr>
        <p:txBody>
          <a:bodyPr wrap="square">
            <a:spAutoFit/>
          </a:bodyPr>
          <a:lstStyle/>
          <a:p>
            <a:pPr defTabSz="457200"/>
            <a:r>
              <a:rPr lang="en-US" sz="1400" dirty="0">
                <a:solidFill>
                  <a:prstClr val="black"/>
                </a:solidFill>
              </a:rPr>
              <a:t>OS</a:t>
            </a:r>
          </a:p>
        </p:txBody>
      </p:sp>
      <p:sp>
        <p:nvSpPr>
          <p:cNvPr id="113" name="Rectangle 112"/>
          <p:cNvSpPr/>
          <p:nvPr/>
        </p:nvSpPr>
        <p:spPr>
          <a:xfrm>
            <a:off x="2389413" y="5340955"/>
            <a:ext cx="1082745" cy="307777"/>
          </a:xfrm>
          <a:prstGeom prst="rect">
            <a:avLst/>
          </a:prstGeom>
        </p:spPr>
        <p:txBody>
          <a:bodyPr wrap="square">
            <a:spAutoFit/>
          </a:bodyPr>
          <a:lstStyle/>
          <a:p>
            <a:pPr defTabSz="457200"/>
            <a:r>
              <a:rPr lang="en-US" sz="1400" dirty="0">
                <a:solidFill>
                  <a:prstClr val="black"/>
                </a:solidFill>
              </a:rPr>
              <a:t>Network</a:t>
            </a:r>
          </a:p>
        </p:txBody>
      </p:sp>
      <p:cxnSp>
        <p:nvCxnSpPr>
          <p:cNvPr id="26" name="Straight Connector 25"/>
          <p:cNvCxnSpPr/>
          <p:nvPr/>
        </p:nvCxnSpPr>
        <p:spPr>
          <a:xfrm>
            <a:off x="4146323" y="2152464"/>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4557421" y="2163768"/>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4956758" y="2151553"/>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5367855" y="2151096"/>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78662" y="2150638"/>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789760" y="2150180"/>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126" name="Rectangle 125"/>
          <p:cNvSpPr/>
          <p:nvPr/>
        </p:nvSpPr>
        <p:spPr>
          <a:xfrm rot="16200000">
            <a:off x="36349" y="3690461"/>
            <a:ext cx="3548388" cy="307777"/>
          </a:xfrm>
          <a:prstGeom prst="rect">
            <a:avLst/>
          </a:prstGeom>
        </p:spPr>
        <p:txBody>
          <a:bodyPr wrap="square">
            <a:spAutoFit/>
          </a:bodyPr>
          <a:lstStyle/>
          <a:p>
            <a:pPr defTabSz="457200"/>
            <a:r>
              <a:rPr lang="en-US" sz="1400" dirty="0">
                <a:solidFill>
                  <a:prstClr val="black"/>
                </a:solidFill>
                <a:latin typeface="Arial"/>
                <a:cs typeface="Arial"/>
              </a:rPr>
              <a:t>Replica 1       Replica 2             Replica 3</a:t>
            </a:r>
          </a:p>
        </p:txBody>
      </p:sp>
      <p:sp>
        <p:nvSpPr>
          <p:cNvPr id="134" name="Rectangle 133"/>
          <p:cNvSpPr/>
          <p:nvPr/>
        </p:nvSpPr>
        <p:spPr>
          <a:xfrm rot="16200000">
            <a:off x="-285737" y="3804395"/>
            <a:ext cx="3474960" cy="369332"/>
          </a:xfrm>
          <a:prstGeom prst="rect">
            <a:avLst/>
          </a:prstGeom>
        </p:spPr>
        <p:txBody>
          <a:bodyPr wrap="square">
            <a:spAutoFit/>
          </a:bodyPr>
          <a:lstStyle/>
          <a:p>
            <a:pPr algn="ctr" defTabSz="457200"/>
            <a:r>
              <a:rPr lang="en-US" dirty="0">
                <a:solidFill>
                  <a:prstClr val="black"/>
                </a:solidFill>
                <a:latin typeface="Arial"/>
                <a:cs typeface="Arial"/>
              </a:rPr>
              <a:t>Randomization Space</a:t>
            </a:r>
          </a:p>
        </p:txBody>
      </p:sp>
      <p:sp>
        <p:nvSpPr>
          <p:cNvPr id="41" name="Right Arrow 40"/>
          <p:cNvSpPr/>
          <p:nvPr/>
        </p:nvSpPr>
        <p:spPr>
          <a:xfrm rot="6702757">
            <a:off x="4283609" y="5078810"/>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36" name="Right Arrow 135"/>
          <p:cNvSpPr/>
          <p:nvPr/>
        </p:nvSpPr>
        <p:spPr>
          <a:xfrm rot="6702757">
            <a:off x="4199058" y="4283481"/>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37" name="Right Arrow 136"/>
          <p:cNvSpPr/>
          <p:nvPr/>
        </p:nvSpPr>
        <p:spPr>
          <a:xfrm rot="6702757">
            <a:off x="4218764" y="2360356"/>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38" name="Right Arrow 137"/>
          <p:cNvSpPr/>
          <p:nvPr/>
        </p:nvSpPr>
        <p:spPr>
          <a:xfrm rot="6702757">
            <a:off x="4598638" y="2654914"/>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39" name="Right Arrow 138"/>
          <p:cNvSpPr/>
          <p:nvPr/>
        </p:nvSpPr>
        <p:spPr>
          <a:xfrm rot="6702757">
            <a:off x="4655507" y="366898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0" name="Right Arrow 139"/>
          <p:cNvSpPr/>
          <p:nvPr/>
        </p:nvSpPr>
        <p:spPr>
          <a:xfrm rot="6702757">
            <a:off x="4683942" y="5299077"/>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1" name="Right Arrow 140"/>
          <p:cNvSpPr/>
          <p:nvPr/>
        </p:nvSpPr>
        <p:spPr>
          <a:xfrm rot="6702757">
            <a:off x="5063066" y="2323210"/>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2" name="Right Arrow 141"/>
          <p:cNvSpPr/>
          <p:nvPr/>
        </p:nvSpPr>
        <p:spPr>
          <a:xfrm rot="6702757">
            <a:off x="4987241" y="4275530"/>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3" name="Right Arrow 142"/>
          <p:cNvSpPr/>
          <p:nvPr/>
        </p:nvSpPr>
        <p:spPr>
          <a:xfrm rot="6702757">
            <a:off x="5015675" y="5005282"/>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4" name="Right Arrow 143"/>
          <p:cNvSpPr/>
          <p:nvPr/>
        </p:nvSpPr>
        <p:spPr>
          <a:xfrm rot="6702757">
            <a:off x="6457097" y="2627246"/>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5" name="Right Arrow 144"/>
          <p:cNvSpPr/>
          <p:nvPr/>
        </p:nvSpPr>
        <p:spPr>
          <a:xfrm rot="6702757">
            <a:off x="6438141" y="3736088"/>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6" name="Right Arrow 145"/>
          <p:cNvSpPr/>
          <p:nvPr/>
        </p:nvSpPr>
        <p:spPr>
          <a:xfrm rot="6702757">
            <a:off x="6409706" y="5309318"/>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7"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State of the Art System View:</a:t>
            </a:r>
            <a:endParaRPr lang="en-US" sz="2900" dirty="0">
              <a:latin typeface="Arial"/>
              <a:cs typeface="Arial"/>
            </a:endParaRPr>
          </a:p>
        </p:txBody>
      </p:sp>
      <p:sp>
        <p:nvSpPr>
          <p:cNvPr id="148" name="Right Arrow 147"/>
          <p:cNvSpPr/>
          <p:nvPr/>
        </p:nvSpPr>
        <p:spPr>
          <a:xfrm rot="6702757">
            <a:off x="1141464" y="619450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9" name="Rectangle 148"/>
          <p:cNvSpPr/>
          <p:nvPr/>
        </p:nvSpPr>
        <p:spPr>
          <a:xfrm>
            <a:off x="1395632" y="6090050"/>
            <a:ext cx="1996951" cy="369332"/>
          </a:xfrm>
          <a:prstGeom prst="rect">
            <a:avLst/>
          </a:prstGeom>
        </p:spPr>
        <p:txBody>
          <a:bodyPr wrap="square">
            <a:spAutoFit/>
          </a:bodyPr>
          <a:lstStyle/>
          <a:p>
            <a:pPr defTabSz="457200"/>
            <a:r>
              <a:rPr lang="en-US" dirty="0">
                <a:solidFill>
                  <a:prstClr val="black"/>
                </a:solidFill>
                <a:latin typeface="Arial"/>
                <a:cs typeface="Arial"/>
              </a:rPr>
              <a:t>Sate Verification</a:t>
            </a:r>
          </a:p>
        </p:txBody>
      </p:sp>
    </p:spTree>
    <p:extLst>
      <p:ext uri="{BB962C8B-B14F-4D97-AF65-F5344CB8AC3E}">
        <p14:creationId xmlns:p14="http://schemas.microsoft.com/office/powerpoint/2010/main" val="35777027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rot="5400000" flipH="1" flipV="1">
            <a:off x="2182781" y="3313859"/>
            <a:ext cx="762000" cy="1588"/>
          </a:xfrm>
          <a:prstGeom prst="line">
            <a:avLst/>
          </a:prstGeom>
          <a:ln w="5715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84" name="Rectangle 83"/>
          <p:cNvSpPr/>
          <p:nvPr/>
        </p:nvSpPr>
        <p:spPr>
          <a:xfrm>
            <a:off x="2405168" y="2972899"/>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Rectangle 84"/>
          <p:cNvSpPr/>
          <p:nvPr/>
        </p:nvSpPr>
        <p:spPr>
          <a:xfrm>
            <a:off x="2401934" y="2379883"/>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85"/>
          <p:cNvSpPr/>
          <p:nvPr/>
        </p:nvSpPr>
        <p:spPr>
          <a:xfrm>
            <a:off x="2401933" y="2660663"/>
            <a:ext cx="4639455" cy="308912"/>
          </a:xfrm>
          <a:prstGeom prst="rect">
            <a:avLst/>
          </a:prstGeom>
          <a:solidFill>
            <a:schemeClr val="bg1">
              <a:lumMod val="8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48</a:t>
            </a:fld>
            <a:endParaRPr lang="en-US" sz="1300" dirty="0"/>
          </a:p>
        </p:txBody>
      </p:sp>
      <p:cxnSp>
        <p:nvCxnSpPr>
          <p:cNvPr id="8" name="Straight Connector 7"/>
          <p:cNvCxnSpPr/>
          <p:nvPr/>
        </p:nvCxnSpPr>
        <p:spPr>
          <a:xfrm flipH="1" flipV="1">
            <a:off x="2340099" y="5693469"/>
            <a:ext cx="4966732" cy="794"/>
          </a:xfrm>
          <a:prstGeom prst="line">
            <a:avLst/>
          </a:prstGeom>
          <a:ln w="10160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12" name="Right Arrow 11"/>
          <p:cNvSpPr/>
          <p:nvPr/>
        </p:nvSpPr>
        <p:spPr>
          <a:xfrm>
            <a:off x="2360047" y="5694263"/>
            <a:ext cx="4966527" cy="9635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schemeClr val="tx1"/>
              </a:solidFill>
            </a:endParaRPr>
          </a:p>
        </p:txBody>
      </p:sp>
      <p:pic>
        <p:nvPicPr>
          <p:cNvPr id="15" name="Picture 14"/>
          <p:cNvPicPr>
            <a:picLocks noChangeAspect="1"/>
          </p:cNvPicPr>
          <p:nvPr/>
        </p:nvPicPr>
        <p:blipFill>
          <a:blip r:embed="rId2" cstate="print"/>
          <a:stretch>
            <a:fillRect/>
          </a:stretch>
        </p:blipFill>
        <p:spPr>
          <a:xfrm rot="15995731">
            <a:off x="1787731" y="5100306"/>
            <a:ext cx="609600" cy="289636"/>
          </a:xfrm>
          <a:prstGeom prst="rect">
            <a:avLst/>
          </a:prstGeom>
        </p:spPr>
      </p:pic>
      <p:pic>
        <p:nvPicPr>
          <p:cNvPr id="20" name="Picture 19"/>
          <p:cNvPicPr>
            <a:picLocks noChangeAspect="1"/>
          </p:cNvPicPr>
          <p:nvPr/>
        </p:nvPicPr>
        <p:blipFill>
          <a:blip r:embed="rId2" cstate="print"/>
          <a:stretch>
            <a:fillRect/>
          </a:stretch>
        </p:blipFill>
        <p:spPr>
          <a:xfrm rot="15995731">
            <a:off x="1787733" y="4033506"/>
            <a:ext cx="609600" cy="289636"/>
          </a:xfrm>
          <a:prstGeom prst="rect">
            <a:avLst/>
          </a:prstGeom>
        </p:spPr>
      </p:pic>
      <p:pic>
        <p:nvPicPr>
          <p:cNvPr id="21" name="Picture 20"/>
          <p:cNvPicPr>
            <a:picLocks noChangeAspect="1"/>
          </p:cNvPicPr>
          <p:nvPr/>
        </p:nvPicPr>
        <p:blipFill>
          <a:blip r:embed="rId2" cstate="print"/>
          <a:stretch>
            <a:fillRect/>
          </a:stretch>
        </p:blipFill>
        <p:spPr>
          <a:xfrm rot="15995731">
            <a:off x="1787731" y="2651058"/>
            <a:ext cx="609600" cy="289636"/>
          </a:xfrm>
          <a:prstGeom prst="rect">
            <a:avLst/>
          </a:prstGeom>
        </p:spPr>
      </p:pic>
      <p:sp>
        <p:nvSpPr>
          <p:cNvPr id="87" name="Rectangle 86"/>
          <p:cNvSpPr/>
          <p:nvPr/>
        </p:nvSpPr>
        <p:spPr>
          <a:xfrm>
            <a:off x="2406539" y="2360329"/>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88" name="Rectangle 87"/>
          <p:cNvSpPr/>
          <p:nvPr/>
        </p:nvSpPr>
        <p:spPr>
          <a:xfrm>
            <a:off x="2400179" y="2645083"/>
            <a:ext cx="1082745" cy="307777"/>
          </a:xfrm>
          <a:prstGeom prst="rect">
            <a:avLst/>
          </a:prstGeom>
        </p:spPr>
        <p:txBody>
          <a:bodyPr wrap="square">
            <a:spAutoFit/>
          </a:bodyPr>
          <a:lstStyle/>
          <a:p>
            <a:pPr defTabSz="457200"/>
            <a:r>
              <a:rPr lang="en-US" sz="1400" dirty="0">
                <a:solidFill>
                  <a:prstClr val="black"/>
                </a:solidFill>
              </a:rPr>
              <a:t>OS</a:t>
            </a:r>
          </a:p>
        </p:txBody>
      </p:sp>
      <p:sp>
        <p:nvSpPr>
          <p:cNvPr id="89" name="Rectangle 88"/>
          <p:cNvSpPr/>
          <p:nvPr/>
        </p:nvSpPr>
        <p:spPr>
          <a:xfrm>
            <a:off x="2400179" y="2954989"/>
            <a:ext cx="1082745" cy="307777"/>
          </a:xfrm>
          <a:prstGeom prst="rect">
            <a:avLst/>
          </a:prstGeom>
        </p:spPr>
        <p:txBody>
          <a:bodyPr wrap="square">
            <a:spAutoFit/>
          </a:bodyPr>
          <a:lstStyle/>
          <a:p>
            <a:pPr defTabSz="457200"/>
            <a:r>
              <a:rPr lang="en-US" sz="1400" dirty="0">
                <a:solidFill>
                  <a:prstClr val="black"/>
                </a:solidFill>
              </a:rPr>
              <a:t>Network</a:t>
            </a:r>
          </a:p>
        </p:txBody>
      </p:sp>
      <p:sp>
        <p:nvSpPr>
          <p:cNvPr id="11" name="Right Arrow 10"/>
          <p:cNvSpPr/>
          <p:nvPr/>
        </p:nvSpPr>
        <p:spPr>
          <a:xfrm rot="16200000" flipV="1">
            <a:off x="549910" y="3923614"/>
            <a:ext cx="3609722" cy="67422"/>
          </a:xfrm>
          <a:prstGeom prst="rightArrow">
            <a:avLst/>
          </a:prstGeom>
          <a:ln w="3175"/>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02" name="Rectangle 101"/>
          <p:cNvSpPr/>
          <p:nvPr/>
        </p:nvSpPr>
        <p:spPr>
          <a:xfrm>
            <a:off x="2394869" y="4336373"/>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Rectangle 102"/>
          <p:cNvSpPr/>
          <p:nvPr/>
        </p:nvSpPr>
        <p:spPr>
          <a:xfrm>
            <a:off x="2391635" y="3743357"/>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2391634" y="4024137"/>
            <a:ext cx="4639455" cy="308912"/>
          </a:xfrm>
          <a:prstGeom prst="rect">
            <a:avLst/>
          </a:prstGeom>
          <a:solidFill>
            <a:schemeClr val="bg1">
              <a:lumMod val="8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Rectangle 104"/>
          <p:cNvSpPr/>
          <p:nvPr/>
        </p:nvSpPr>
        <p:spPr>
          <a:xfrm>
            <a:off x="2396240" y="3723803"/>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106" name="Rectangle 105"/>
          <p:cNvSpPr/>
          <p:nvPr/>
        </p:nvSpPr>
        <p:spPr>
          <a:xfrm>
            <a:off x="2389880" y="4008557"/>
            <a:ext cx="1082745" cy="307777"/>
          </a:xfrm>
          <a:prstGeom prst="rect">
            <a:avLst/>
          </a:prstGeom>
        </p:spPr>
        <p:txBody>
          <a:bodyPr wrap="square">
            <a:spAutoFit/>
          </a:bodyPr>
          <a:lstStyle/>
          <a:p>
            <a:pPr defTabSz="457200"/>
            <a:r>
              <a:rPr lang="en-US" sz="1400" dirty="0">
                <a:solidFill>
                  <a:prstClr val="black"/>
                </a:solidFill>
              </a:rPr>
              <a:t>OS</a:t>
            </a:r>
          </a:p>
        </p:txBody>
      </p:sp>
      <p:sp>
        <p:nvSpPr>
          <p:cNvPr id="107" name="Rectangle 106"/>
          <p:cNvSpPr/>
          <p:nvPr/>
        </p:nvSpPr>
        <p:spPr>
          <a:xfrm>
            <a:off x="2389880" y="4318463"/>
            <a:ext cx="1082745" cy="307777"/>
          </a:xfrm>
          <a:prstGeom prst="rect">
            <a:avLst/>
          </a:prstGeom>
        </p:spPr>
        <p:txBody>
          <a:bodyPr wrap="square">
            <a:spAutoFit/>
          </a:bodyPr>
          <a:lstStyle/>
          <a:p>
            <a:pPr defTabSz="457200"/>
            <a:r>
              <a:rPr lang="en-US" sz="1400" dirty="0">
                <a:solidFill>
                  <a:prstClr val="black"/>
                </a:solidFill>
              </a:rPr>
              <a:t>Network</a:t>
            </a:r>
          </a:p>
        </p:txBody>
      </p:sp>
      <p:sp>
        <p:nvSpPr>
          <p:cNvPr id="108" name="Rectangle 107"/>
          <p:cNvSpPr/>
          <p:nvPr/>
        </p:nvSpPr>
        <p:spPr>
          <a:xfrm>
            <a:off x="2394402" y="5358865"/>
            <a:ext cx="4633426" cy="2801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Rectangle 108"/>
          <p:cNvSpPr/>
          <p:nvPr/>
        </p:nvSpPr>
        <p:spPr>
          <a:xfrm>
            <a:off x="2391168" y="4765849"/>
            <a:ext cx="4636660" cy="287756"/>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Rectangle 109"/>
          <p:cNvSpPr/>
          <p:nvPr/>
        </p:nvSpPr>
        <p:spPr>
          <a:xfrm>
            <a:off x="2391167" y="5046629"/>
            <a:ext cx="4639455" cy="308912"/>
          </a:xfrm>
          <a:prstGeom prst="rect">
            <a:avLst/>
          </a:prstGeom>
          <a:solidFill>
            <a:schemeClr val="bg1">
              <a:lumMod val="85000"/>
            </a:schemeClr>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a:off x="2395773" y="4746295"/>
            <a:ext cx="1082745" cy="307777"/>
          </a:xfrm>
          <a:prstGeom prst="rect">
            <a:avLst/>
          </a:prstGeom>
        </p:spPr>
        <p:txBody>
          <a:bodyPr wrap="square">
            <a:spAutoFit/>
          </a:bodyPr>
          <a:lstStyle/>
          <a:p>
            <a:pPr defTabSz="457200"/>
            <a:r>
              <a:rPr lang="en-US" sz="1400" dirty="0">
                <a:solidFill>
                  <a:prstClr val="black"/>
                </a:solidFill>
              </a:rPr>
              <a:t>Application</a:t>
            </a:r>
          </a:p>
        </p:txBody>
      </p:sp>
      <p:sp>
        <p:nvSpPr>
          <p:cNvPr id="112" name="Rectangle 111"/>
          <p:cNvSpPr/>
          <p:nvPr/>
        </p:nvSpPr>
        <p:spPr>
          <a:xfrm>
            <a:off x="2389413" y="5031049"/>
            <a:ext cx="1082745" cy="307777"/>
          </a:xfrm>
          <a:prstGeom prst="rect">
            <a:avLst/>
          </a:prstGeom>
        </p:spPr>
        <p:txBody>
          <a:bodyPr wrap="square">
            <a:spAutoFit/>
          </a:bodyPr>
          <a:lstStyle/>
          <a:p>
            <a:pPr defTabSz="457200"/>
            <a:r>
              <a:rPr lang="en-US" sz="1400" dirty="0">
                <a:solidFill>
                  <a:prstClr val="black"/>
                </a:solidFill>
              </a:rPr>
              <a:t>OS</a:t>
            </a:r>
          </a:p>
        </p:txBody>
      </p:sp>
      <p:sp>
        <p:nvSpPr>
          <p:cNvPr id="113" name="Rectangle 112"/>
          <p:cNvSpPr/>
          <p:nvPr/>
        </p:nvSpPr>
        <p:spPr>
          <a:xfrm>
            <a:off x="2389413" y="5340955"/>
            <a:ext cx="1082745" cy="307777"/>
          </a:xfrm>
          <a:prstGeom prst="rect">
            <a:avLst/>
          </a:prstGeom>
        </p:spPr>
        <p:txBody>
          <a:bodyPr wrap="square">
            <a:spAutoFit/>
          </a:bodyPr>
          <a:lstStyle/>
          <a:p>
            <a:pPr defTabSz="457200"/>
            <a:r>
              <a:rPr lang="en-US" sz="1400" dirty="0">
                <a:solidFill>
                  <a:prstClr val="black"/>
                </a:solidFill>
              </a:rPr>
              <a:t>Network</a:t>
            </a:r>
          </a:p>
        </p:txBody>
      </p:sp>
      <p:cxnSp>
        <p:nvCxnSpPr>
          <p:cNvPr id="26" name="Straight Connector 25"/>
          <p:cNvCxnSpPr/>
          <p:nvPr/>
        </p:nvCxnSpPr>
        <p:spPr>
          <a:xfrm>
            <a:off x="4146323" y="2152464"/>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4557421" y="2163768"/>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4956758" y="2151553"/>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5367855" y="2151096"/>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78662" y="2150638"/>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789760" y="2150180"/>
            <a:ext cx="23518" cy="3856706"/>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126" name="Rectangle 125"/>
          <p:cNvSpPr/>
          <p:nvPr/>
        </p:nvSpPr>
        <p:spPr>
          <a:xfrm rot="16200000">
            <a:off x="36349" y="3690461"/>
            <a:ext cx="3548388" cy="307777"/>
          </a:xfrm>
          <a:prstGeom prst="rect">
            <a:avLst/>
          </a:prstGeom>
        </p:spPr>
        <p:txBody>
          <a:bodyPr wrap="square">
            <a:spAutoFit/>
          </a:bodyPr>
          <a:lstStyle/>
          <a:p>
            <a:pPr defTabSz="457200"/>
            <a:r>
              <a:rPr lang="en-US" sz="1400" dirty="0">
                <a:solidFill>
                  <a:prstClr val="black"/>
                </a:solidFill>
                <a:latin typeface="Arial"/>
                <a:cs typeface="Arial"/>
              </a:rPr>
              <a:t>Replica 1       Replica 2             Replica 3</a:t>
            </a:r>
          </a:p>
        </p:txBody>
      </p:sp>
      <p:sp>
        <p:nvSpPr>
          <p:cNvPr id="134" name="Rectangle 133"/>
          <p:cNvSpPr/>
          <p:nvPr/>
        </p:nvSpPr>
        <p:spPr>
          <a:xfrm rot="16200000">
            <a:off x="-285737" y="3804395"/>
            <a:ext cx="3474960" cy="369332"/>
          </a:xfrm>
          <a:prstGeom prst="rect">
            <a:avLst/>
          </a:prstGeom>
        </p:spPr>
        <p:txBody>
          <a:bodyPr wrap="square">
            <a:spAutoFit/>
          </a:bodyPr>
          <a:lstStyle/>
          <a:p>
            <a:pPr algn="ctr" defTabSz="457200"/>
            <a:r>
              <a:rPr lang="en-US" dirty="0">
                <a:solidFill>
                  <a:prstClr val="black"/>
                </a:solidFill>
                <a:latin typeface="Arial"/>
                <a:cs typeface="Arial"/>
              </a:rPr>
              <a:t>Randomization Space</a:t>
            </a:r>
          </a:p>
        </p:txBody>
      </p:sp>
      <p:sp>
        <p:nvSpPr>
          <p:cNvPr id="137" name="Right Arrow 136"/>
          <p:cNvSpPr/>
          <p:nvPr/>
        </p:nvSpPr>
        <p:spPr>
          <a:xfrm rot="6702757">
            <a:off x="4218764" y="2104477"/>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38" name="Right Arrow 137"/>
          <p:cNvSpPr/>
          <p:nvPr/>
        </p:nvSpPr>
        <p:spPr>
          <a:xfrm rot="6702757">
            <a:off x="4598638" y="211472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1" name="Right Arrow 140"/>
          <p:cNvSpPr/>
          <p:nvPr/>
        </p:nvSpPr>
        <p:spPr>
          <a:xfrm rot="6702757">
            <a:off x="5063066" y="2105239"/>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4" name="Right Arrow 143"/>
          <p:cNvSpPr/>
          <p:nvPr/>
        </p:nvSpPr>
        <p:spPr>
          <a:xfrm rot="6702757">
            <a:off x="6457097" y="2106011"/>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47"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Proposed Solution System View:</a:t>
            </a:r>
            <a:endParaRPr lang="en-US" sz="2900" dirty="0">
              <a:latin typeface="Arial"/>
              <a:cs typeface="Arial"/>
            </a:endParaRPr>
          </a:p>
        </p:txBody>
      </p:sp>
      <p:sp>
        <p:nvSpPr>
          <p:cNvPr id="63" name="Right Arrow 62"/>
          <p:cNvSpPr/>
          <p:nvPr/>
        </p:nvSpPr>
        <p:spPr>
          <a:xfrm rot="6702757">
            <a:off x="1141464" y="619450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4" name="Rectangle 63"/>
          <p:cNvSpPr/>
          <p:nvPr/>
        </p:nvSpPr>
        <p:spPr>
          <a:xfrm>
            <a:off x="1395632" y="6090050"/>
            <a:ext cx="1996951" cy="369332"/>
          </a:xfrm>
          <a:prstGeom prst="rect">
            <a:avLst/>
          </a:prstGeom>
        </p:spPr>
        <p:txBody>
          <a:bodyPr wrap="square">
            <a:spAutoFit/>
          </a:bodyPr>
          <a:lstStyle/>
          <a:p>
            <a:pPr defTabSz="457200"/>
            <a:r>
              <a:rPr lang="en-US" dirty="0">
                <a:solidFill>
                  <a:prstClr val="black"/>
                </a:solidFill>
                <a:latin typeface="Arial"/>
                <a:cs typeface="Arial"/>
              </a:rPr>
              <a:t>Sate Verification</a:t>
            </a:r>
          </a:p>
        </p:txBody>
      </p:sp>
      <p:sp>
        <p:nvSpPr>
          <p:cNvPr id="65" name="Rectangle 64"/>
          <p:cNvSpPr/>
          <p:nvPr/>
        </p:nvSpPr>
        <p:spPr>
          <a:xfrm>
            <a:off x="3258322" y="6116092"/>
            <a:ext cx="3474960" cy="369332"/>
          </a:xfrm>
          <a:prstGeom prst="rect">
            <a:avLst/>
          </a:prstGeom>
        </p:spPr>
        <p:txBody>
          <a:bodyPr wrap="square">
            <a:spAutoFit/>
          </a:bodyPr>
          <a:lstStyle/>
          <a:p>
            <a:pPr algn="ctr" defTabSz="457200"/>
            <a:r>
              <a:rPr lang="en-US" dirty="0">
                <a:solidFill>
                  <a:prstClr val="black"/>
                </a:solidFill>
                <a:latin typeface="Arial"/>
                <a:cs typeface="Arial"/>
              </a:rPr>
              <a:t>Time Intervals (&lt; 1 sec)</a:t>
            </a:r>
          </a:p>
        </p:txBody>
      </p:sp>
      <p:cxnSp>
        <p:nvCxnSpPr>
          <p:cNvPr id="66" name="Straight Connector 65"/>
          <p:cNvCxnSpPr/>
          <p:nvPr/>
        </p:nvCxnSpPr>
        <p:spPr>
          <a:xfrm>
            <a:off x="5626048" y="6008303"/>
            <a:ext cx="457200" cy="0"/>
          </a:xfrm>
          <a:prstGeom prst="line">
            <a:avLst/>
          </a:prstGeom>
          <a:ln w="5715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67" name="Rectangle 66"/>
          <p:cNvSpPr/>
          <p:nvPr/>
        </p:nvSpPr>
        <p:spPr>
          <a:xfrm>
            <a:off x="4210593" y="5770462"/>
            <a:ext cx="304800" cy="400110"/>
          </a:xfrm>
          <a:prstGeom prst="rect">
            <a:avLst/>
          </a:prstGeom>
        </p:spPr>
        <p:txBody>
          <a:bodyPr wrap="square">
            <a:spAutoFit/>
          </a:bodyPr>
          <a:lstStyle/>
          <a:p>
            <a:pPr defTabSz="457200"/>
            <a:r>
              <a:rPr lang="en-US" sz="2000" dirty="0">
                <a:solidFill>
                  <a:prstClr val="black"/>
                </a:solidFill>
              </a:rPr>
              <a:t>1</a:t>
            </a:r>
          </a:p>
        </p:txBody>
      </p:sp>
      <p:sp>
        <p:nvSpPr>
          <p:cNvPr id="68" name="Rectangle 67"/>
          <p:cNvSpPr/>
          <p:nvPr/>
        </p:nvSpPr>
        <p:spPr>
          <a:xfrm>
            <a:off x="4600467" y="5770462"/>
            <a:ext cx="228600" cy="400110"/>
          </a:xfrm>
          <a:prstGeom prst="rect">
            <a:avLst/>
          </a:prstGeom>
        </p:spPr>
        <p:txBody>
          <a:bodyPr wrap="square">
            <a:spAutoFit/>
          </a:bodyPr>
          <a:lstStyle/>
          <a:p>
            <a:pPr defTabSz="457200"/>
            <a:r>
              <a:rPr lang="en-US" sz="2000" dirty="0">
                <a:solidFill>
                  <a:prstClr val="black"/>
                </a:solidFill>
              </a:rPr>
              <a:t>2</a:t>
            </a:r>
          </a:p>
        </p:txBody>
      </p:sp>
      <p:sp>
        <p:nvSpPr>
          <p:cNvPr id="69" name="Rectangle 68"/>
          <p:cNvSpPr/>
          <p:nvPr/>
        </p:nvSpPr>
        <p:spPr>
          <a:xfrm>
            <a:off x="4999586" y="5770462"/>
            <a:ext cx="304800" cy="400110"/>
          </a:xfrm>
          <a:prstGeom prst="rect">
            <a:avLst/>
          </a:prstGeom>
        </p:spPr>
        <p:txBody>
          <a:bodyPr wrap="square">
            <a:spAutoFit/>
          </a:bodyPr>
          <a:lstStyle/>
          <a:p>
            <a:pPr defTabSz="457200"/>
            <a:r>
              <a:rPr lang="en-US" sz="2000" dirty="0">
                <a:solidFill>
                  <a:prstClr val="black"/>
                </a:solidFill>
              </a:rPr>
              <a:t>3</a:t>
            </a:r>
          </a:p>
        </p:txBody>
      </p:sp>
      <p:sp>
        <p:nvSpPr>
          <p:cNvPr id="70" name="Rectangle 69"/>
          <p:cNvSpPr/>
          <p:nvPr/>
        </p:nvSpPr>
        <p:spPr>
          <a:xfrm>
            <a:off x="6426800" y="5770462"/>
            <a:ext cx="304800" cy="400110"/>
          </a:xfrm>
          <a:prstGeom prst="rect">
            <a:avLst/>
          </a:prstGeom>
        </p:spPr>
        <p:txBody>
          <a:bodyPr wrap="square">
            <a:spAutoFit/>
          </a:bodyPr>
          <a:lstStyle/>
          <a:p>
            <a:pPr defTabSz="457200"/>
            <a:r>
              <a:rPr lang="en-US" sz="2000" dirty="0">
                <a:solidFill>
                  <a:prstClr val="black"/>
                </a:solidFill>
              </a:rPr>
              <a:t>n</a:t>
            </a:r>
          </a:p>
        </p:txBody>
      </p:sp>
      <p:sp>
        <p:nvSpPr>
          <p:cNvPr id="71" name="Right Arrow 70"/>
          <p:cNvSpPr/>
          <p:nvPr/>
        </p:nvSpPr>
        <p:spPr>
          <a:xfrm rot="6702757">
            <a:off x="4213739" y="3474413"/>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2" name="Right Arrow 71"/>
          <p:cNvSpPr/>
          <p:nvPr/>
        </p:nvSpPr>
        <p:spPr>
          <a:xfrm rot="6702757">
            <a:off x="4593613" y="3484661"/>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3" name="Right Arrow 72"/>
          <p:cNvSpPr/>
          <p:nvPr/>
        </p:nvSpPr>
        <p:spPr>
          <a:xfrm rot="6702757">
            <a:off x="5058041" y="347517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4" name="Right Arrow 73"/>
          <p:cNvSpPr/>
          <p:nvPr/>
        </p:nvSpPr>
        <p:spPr>
          <a:xfrm rot="6702757">
            <a:off x="6452072" y="3475947"/>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5" name="Right Arrow 74"/>
          <p:cNvSpPr/>
          <p:nvPr/>
        </p:nvSpPr>
        <p:spPr>
          <a:xfrm rot="6702757">
            <a:off x="4213739" y="4524013"/>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6" name="Right Arrow 75"/>
          <p:cNvSpPr/>
          <p:nvPr/>
        </p:nvSpPr>
        <p:spPr>
          <a:xfrm rot="6702757">
            <a:off x="4593613" y="4534261"/>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7" name="Right Arrow 76"/>
          <p:cNvSpPr/>
          <p:nvPr/>
        </p:nvSpPr>
        <p:spPr>
          <a:xfrm rot="6702757">
            <a:off x="5058041" y="4524775"/>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78" name="Right Arrow 77"/>
          <p:cNvSpPr/>
          <p:nvPr/>
        </p:nvSpPr>
        <p:spPr>
          <a:xfrm rot="6702757">
            <a:off x="6452072" y="4525547"/>
            <a:ext cx="414230" cy="8110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1" name="Title 1"/>
          <p:cNvSpPr>
            <a:spLocks noGrp="1"/>
          </p:cNvSpPr>
          <p:nvPr>
            <p:ph type="title"/>
          </p:nvPr>
        </p:nvSpPr>
        <p:spPr>
          <a:xfrm>
            <a:off x="228600" y="50472"/>
            <a:ext cx="7255562" cy="838200"/>
          </a:xfrm>
        </p:spPr>
        <p:txBody>
          <a:bodyPr/>
          <a:lstStyle/>
          <a:p>
            <a:r>
              <a:rPr lang="en-US" sz="3600" dirty="0"/>
              <a:t>Benefits of the Proposed Solution</a:t>
            </a:r>
          </a:p>
        </p:txBody>
      </p:sp>
    </p:spTree>
    <p:extLst>
      <p:ext uri="{BB962C8B-B14F-4D97-AF65-F5344CB8AC3E}">
        <p14:creationId xmlns:p14="http://schemas.microsoft.com/office/powerpoint/2010/main" val="29925259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dirty="0">
                <a:latin typeface="Arial"/>
                <a:cs typeface="Arial"/>
              </a:rPr>
              <a:t>The framework will consist of the following four components:</a:t>
            </a:r>
          </a:p>
          <a:p>
            <a:pPr lvl="1" algn="just"/>
            <a:r>
              <a:rPr lang="en-US" sz="2400" dirty="0">
                <a:latin typeface="Arial"/>
                <a:cs typeface="Arial"/>
              </a:rPr>
              <a:t>Proactive Virtual Reincarnation (</a:t>
            </a:r>
            <a:r>
              <a:rPr lang="en-US" sz="2400" dirty="0" err="1">
                <a:latin typeface="Arial"/>
                <a:cs typeface="Arial"/>
              </a:rPr>
              <a:t>ViRA</a:t>
            </a:r>
            <a:r>
              <a:rPr lang="en-US" sz="2400" dirty="0">
                <a:latin typeface="Arial"/>
                <a:cs typeface="Arial"/>
              </a:rPr>
              <a:t>)</a:t>
            </a:r>
          </a:p>
          <a:p>
            <a:pPr lvl="1" algn="just"/>
            <a:r>
              <a:rPr lang="en-US" sz="2400" dirty="0">
                <a:latin typeface="Arial"/>
                <a:cs typeface="Arial"/>
              </a:rPr>
              <a:t>Proactive Monitoring</a:t>
            </a:r>
          </a:p>
          <a:p>
            <a:pPr lvl="1" algn="just"/>
            <a:r>
              <a:rPr lang="en-US" sz="2400" dirty="0">
                <a:latin typeface="Arial"/>
                <a:cs typeface="Arial"/>
              </a:rPr>
              <a:t>SDN Network Dynamics</a:t>
            </a:r>
          </a:p>
          <a:p>
            <a:pPr lvl="1" algn="just"/>
            <a:r>
              <a:rPr lang="en-US" sz="2400" dirty="0">
                <a:latin typeface="Arial"/>
                <a:cs typeface="Arial"/>
              </a:rPr>
              <a:t>Systems States and Application Runtime</a:t>
            </a:r>
            <a:endParaRPr lang="en-US" sz="2800" dirty="0">
              <a:latin typeface="Arial"/>
              <a:cs typeface="Arial"/>
            </a:endParaRPr>
          </a:p>
          <a:p>
            <a:pPr algn="just"/>
            <a:r>
              <a:rPr lang="en-US" sz="2800" dirty="0">
                <a:latin typeface="Arial"/>
                <a:cs typeface="Arial"/>
              </a:rPr>
              <a:t>The framework will protect the whole stack; not only particular layers</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49</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Components of the Framework</a:t>
            </a:r>
          </a:p>
        </p:txBody>
      </p:sp>
    </p:spTree>
    <p:extLst>
      <p:ext uri="{BB962C8B-B14F-4D97-AF65-F5344CB8AC3E}">
        <p14:creationId xmlns:p14="http://schemas.microsoft.com/office/powerpoint/2010/main" val="875110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Examples of Recent Data Leakages</a:t>
            </a:r>
            <a:endParaRPr kumimoji="0" sz="1800" b="0" i="0" u="none" strike="noStrike" kern="0" cap="none" spc="0" normalizeH="0" baseline="0" noProof="0" dirty="0">
              <a:ln>
                <a:noFill/>
              </a:ln>
              <a:solidFill>
                <a:sysClr val="windowText" lastClr="000000"/>
              </a:solidFill>
              <a:effectLst/>
              <a:uLnTx/>
              <a:uFillTx/>
            </a:endParaRPr>
          </a:p>
        </p:txBody>
      </p:sp>
      <p:sp>
        <p:nvSpPr>
          <p:cNvPr id="178"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5</a:t>
            </a:r>
            <a:endParaRPr kumimoji="0" sz="1300" b="0" i="0" u="none" strike="noStrike" kern="0" cap="none" spc="0" normalizeH="0" baseline="0" noProof="0" dirty="0">
              <a:ln>
                <a:noFill/>
              </a:ln>
              <a:solidFill>
                <a:sysClr val="windowText" lastClr="000000"/>
              </a:solidFill>
              <a:effectLst/>
              <a:uLnTx/>
              <a:uFillTx/>
            </a:endParaRPr>
          </a:p>
        </p:txBody>
      </p:sp>
      <p:graphicFrame>
        <p:nvGraphicFramePr>
          <p:cNvPr id="3" name="Таблица 2"/>
          <p:cNvGraphicFramePr>
            <a:graphicFrameLocks noGrp="1"/>
          </p:cNvGraphicFramePr>
          <p:nvPr>
            <p:extLst/>
          </p:nvPr>
        </p:nvGraphicFramePr>
        <p:xfrm>
          <a:off x="135466" y="1155238"/>
          <a:ext cx="8736591" cy="4469193"/>
        </p:xfrm>
        <a:graphic>
          <a:graphicData uri="http://schemas.openxmlformats.org/drawingml/2006/table">
            <a:tbl>
              <a:tblPr firstRow="1" bandRow="1">
                <a:tableStyleId>{5C22544A-7EE6-4342-B048-85BDC9FD1C3A}</a:tableStyleId>
              </a:tblPr>
              <a:tblGrid>
                <a:gridCol w="2856090">
                  <a:extLst>
                    <a:ext uri="{9D8B030D-6E8A-4147-A177-3AD203B41FA5}">
                      <a16:colId xmlns:a16="http://schemas.microsoft.com/office/drawing/2014/main" val="1520716256"/>
                    </a:ext>
                  </a:extLst>
                </a:gridCol>
                <a:gridCol w="1196622">
                  <a:extLst>
                    <a:ext uri="{9D8B030D-6E8A-4147-A177-3AD203B41FA5}">
                      <a16:colId xmlns:a16="http://schemas.microsoft.com/office/drawing/2014/main" val="3887016492"/>
                    </a:ext>
                  </a:extLst>
                </a:gridCol>
                <a:gridCol w="4683879">
                  <a:extLst>
                    <a:ext uri="{9D8B030D-6E8A-4147-A177-3AD203B41FA5}">
                      <a16:colId xmlns:a16="http://schemas.microsoft.com/office/drawing/2014/main" val="3877703858"/>
                    </a:ext>
                  </a:extLst>
                </a:gridCol>
              </a:tblGrid>
              <a:tr h="1223123">
                <a:tc>
                  <a:txBody>
                    <a:bodyPr/>
                    <a:lstStyle/>
                    <a:p>
                      <a:r>
                        <a:rPr lang="en-US" dirty="0"/>
                        <a:t>Company</a:t>
                      </a:r>
                    </a:p>
                  </a:txBody>
                  <a:tcPr/>
                </a:tc>
                <a:tc>
                  <a:txBody>
                    <a:bodyPr/>
                    <a:lstStyle/>
                    <a:p>
                      <a:r>
                        <a:rPr lang="en-US" dirty="0"/>
                        <a:t>Time</a:t>
                      </a:r>
                    </a:p>
                  </a:txBody>
                  <a:tcPr/>
                </a:tc>
                <a:tc>
                  <a:txBody>
                    <a:bodyPr/>
                    <a:lstStyle/>
                    <a:p>
                      <a:r>
                        <a:rPr lang="en-US" dirty="0"/>
                        <a:t>Incident Details</a:t>
                      </a:r>
                    </a:p>
                  </a:txBody>
                  <a:tcPr/>
                </a:tc>
                <a:extLst>
                  <a:ext uri="{0D108BD9-81ED-4DB2-BD59-A6C34878D82A}">
                    <a16:rowId xmlns:a16="http://schemas.microsoft.com/office/drawing/2014/main" val="3712892387"/>
                  </a:ext>
                </a:extLst>
              </a:tr>
              <a:tr h="708635">
                <a:tc>
                  <a:txBody>
                    <a:bodyPr/>
                    <a:lstStyle/>
                    <a:p>
                      <a:r>
                        <a:rPr lang="en-US" dirty="0"/>
                        <a:t>Adobe Systems</a:t>
                      </a:r>
                    </a:p>
                  </a:txBody>
                  <a:tcPr/>
                </a:tc>
                <a:tc>
                  <a:txBody>
                    <a:bodyPr/>
                    <a:lstStyle/>
                    <a:p>
                      <a:r>
                        <a:rPr lang="en-US" dirty="0"/>
                        <a:t>Oct.2013</a:t>
                      </a:r>
                    </a:p>
                  </a:txBody>
                  <a:tcPr/>
                </a:tc>
                <a:tc>
                  <a:txBody>
                    <a:bodyPr/>
                    <a:lstStyle/>
                    <a:p>
                      <a:r>
                        <a:rPr lang="en-US" dirty="0"/>
                        <a:t>150 million accounts of software subscription database got leaked</a:t>
                      </a:r>
                    </a:p>
                  </a:txBody>
                  <a:tcPr/>
                </a:tc>
                <a:extLst>
                  <a:ext uri="{0D108BD9-81ED-4DB2-BD59-A6C34878D82A}">
                    <a16:rowId xmlns:a16="http://schemas.microsoft.com/office/drawing/2014/main" val="1084315682"/>
                  </a:ext>
                </a:extLst>
              </a:tr>
              <a:tr h="708635">
                <a:tc>
                  <a:txBody>
                    <a:bodyPr/>
                    <a:lstStyle/>
                    <a:p>
                      <a:r>
                        <a:rPr lang="en-US" dirty="0"/>
                        <a:t>Anthem</a:t>
                      </a:r>
                    </a:p>
                  </a:txBody>
                  <a:tcPr/>
                </a:tc>
                <a:tc>
                  <a:txBody>
                    <a:bodyPr/>
                    <a:lstStyle/>
                    <a:p>
                      <a:r>
                        <a:rPr lang="en-US" dirty="0"/>
                        <a:t>Feb.2015</a:t>
                      </a:r>
                    </a:p>
                  </a:txBody>
                  <a:tcPr/>
                </a:tc>
                <a:tc>
                  <a:txBody>
                    <a:bodyPr/>
                    <a:lstStyle/>
                    <a:p>
                      <a:r>
                        <a:rPr lang="en-US" dirty="0"/>
                        <a:t>78.8</a:t>
                      </a:r>
                      <a:r>
                        <a:rPr lang="en-US" baseline="0" dirty="0"/>
                        <a:t> million of PII records got leaked </a:t>
                      </a:r>
                      <a:endParaRPr lang="en-US" dirty="0"/>
                    </a:p>
                  </a:txBody>
                  <a:tcPr/>
                </a:tc>
                <a:extLst>
                  <a:ext uri="{0D108BD9-81ED-4DB2-BD59-A6C34878D82A}">
                    <a16:rowId xmlns:a16="http://schemas.microsoft.com/office/drawing/2014/main" val="4071134582"/>
                  </a:ext>
                </a:extLst>
              </a:tr>
              <a:tr h="708635">
                <a:tc>
                  <a:txBody>
                    <a:bodyPr/>
                    <a:lstStyle/>
                    <a:p>
                      <a:r>
                        <a:rPr lang="en-US" dirty="0"/>
                        <a:t>Experian Information Solutions and T-Mobile, USA</a:t>
                      </a:r>
                    </a:p>
                  </a:txBody>
                  <a:tcPr/>
                </a:tc>
                <a:tc>
                  <a:txBody>
                    <a:bodyPr/>
                    <a:lstStyle/>
                    <a:p>
                      <a:r>
                        <a:rPr lang="en-US" dirty="0"/>
                        <a:t>Sep.2015</a:t>
                      </a:r>
                    </a:p>
                  </a:txBody>
                  <a:tcPr/>
                </a:tc>
                <a:tc>
                  <a:txBody>
                    <a:bodyPr/>
                    <a:lstStyle/>
                    <a:p>
                      <a:r>
                        <a:rPr lang="en-US" dirty="0"/>
                        <a:t>Data (SSN, credit card information) of about 15 million customers who applied for credit got leaked</a:t>
                      </a:r>
                    </a:p>
                  </a:txBody>
                  <a:tcPr/>
                </a:tc>
                <a:extLst>
                  <a:ext uri="{0D108BD9-81ED-4DB2-BD59-A6C34878D82A}">
                    <a16:rowId xmlns:a16="http://schemas.microsoft.com/office/drawing/2014/main" val="1442876647"/>
                  </a:ext>
                </a:extLst>
              </a:tr>
              <a:tr h="708635">
                <a:tc>
                  <a:txBody>
                    <a:bodyPr/>
                    <a:lstStyle/>
                    <a:p>
                      <a:r>
                        <a:rPr lang="en-US" dirty="0"/>
                        <a:t>U.S. Office of Personnel </a:t>
                      </a:r>
                      <a:r>
                        <a:rPr lang="en-US" dirty="0" err="1"/>
                        <a:t>Managenet</a:t>
                      </a:r>
                      <a:r>
                        <a:rPr lang="en-US" dirty="0"/>
                        <a:t>: Agency of</a:t>
                      </a:r>
                      <a:r>
                        <a:rPr lang="en-US" baseline="0" dirty="0"/>
                        <a:t> the U.S. Federal government</a:t>
                      </a:r>
                      <a:endParaRPr lang="en-US" dirty="0"/>
                    </a:p>
                  </a:txBody>
                  <a:tcPr/>
                </a:tc>
                <a:tc>
                  <a:txBody>
                    <a:bodyPr/>
                    <a:lstStyle/>
                    <a:p>
                      <a:r>
                        <a:rPr lang="en-US" dirty="0"/>
                        <a:t>Jun.2015</a:t>
                      </a:r>
                    </a:p>
                  </a:txBody>
                  <a:tcPr/>
                </a:tc>
                <a:tc>
                  <a:txBody>
                    <a:bodyPr/>
                    <a:lstStyle/>
                    <a:p>
                      <a:r>
                        <a:rPr lang="en-US" dirty="0"/>
                        <a:t>SSN, names, addresses, places</a:t>
                      </a:r>
                      <a:r>
                        <a:rPr lang="en-US" baseline="0" dirty="0"/>
                        <a:t> of birth of 22 million people got leaked</a:t>
                      </a:r>
                      <a:endParaRPr lang="en-US" dirty="0"/>
                    </a:p>
                  </a:txBody>
                  <a:tcPr/>
                </a:tc>
                <a:extLst>
                  <a:ext uri="{0D108BD9-81ED-4DB2-BD59-A6C34878D82A}">
                    <a16:rowId xmlns:a16="http://schemas.microsoft.com/office/drawing/2014/main" val="3045807896"/>
                  </a:ext>
                </a:extLst>
              </a:tr>
            </a:tbl>
          </a:graphicData>
        </a:graphic>
      </p:graphicFrame>
    </p:spTree>
    <p:extLst>
      <p:ext uri="{BB962C8B-B14F-4D97-AF65-F5344CB8AC3E}">
        <p14:creationId xmlns:p14="http://schemas.microsoft.com/office/powerpoint/2010/main" val="74721902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Proactive Virtual Reincarnation (</a:t>
            </a:r>
            <a:r>
              <a:rPr lang="en-US" sz="2800" b="1" dirty="0" err="1">
                <a:solidFill>
                  <a:srgbClr val="00467F"/>
                </a:solidFill>
                <a:latin typeface="Arial"/>
                <a:cs typeface="Arial"/>
              </a:rPr>
              <a:t>ViRA</a:t>
            </a:r>
            <a:r>
              <a:rPr lang="en-US" sz="2800" b="1" dirty="0">
                <a:solidFill>
                  <a:srgbClr val="00467F"/>
                </a:solidFill>
                <a:latin typeface="Arial"/>
                <a:cs typeface="Arial"/>
              </a:rPr>
              <a:t>):</a:t>
            </a:r>
          </a:p>
          <a:p>
            <a:pPr lvl="1" algn="just"/>
            <a:r>
              <a:rPr lang="en-US" sz="2400" dirty="0"/>
              <a:t>OpenStack: Widely adopted industry open source framework (key component: Nova)</a:t>
            </a:r>
          </a:p>
          <a:p>
            <a:pPr lvl="1" algn="just"/>
            <a:r>
              <a:rPr lang="en-US" sz="2400" dirty="0"/>
              <a:t>Nova: The cloud management software of OpenStack, which provides virtual machines on demand </a:t>
            </a:r>
          </a:p>
          <a:p>
            <a:pPr lvl="1" algn="just"/>
            <a:r>
              <a:rPr lang="en-US" sz="2400" dirty="0"/>
              <a:t>One approach is setting a fixed period of time for each machine and reincarnating them after that lifespan </a:t>
            </a:r>
          </a:p>
          <a:p>
            <a:pPr lvl="1" algn="just"/>
            <a:r>
              <a:rPr lang="en-US" sz="2400" dirty="0"/>
              <a:t>Machines to be reincarnated are selected either in Round Robin  or random fashion</a:t>
            </a:r>
          </a:p>
          <a:p>
            <a:pPr lvl="1" algn="just"/>
            <a:r>
              <a:rPr lang="en-US" sz="2400" dirty="0"/>
              <a:t>Attacks can occur within the lifespan of each machine, which makes </a:t>
            </a:r>
            <a:r>
              <a:rPr lang="en-US" sz="2400" b="1" dirty="0">
                <a:solidFill>
                  <a:srgbClr val="00467F"/>
                </a:solidFill>
              </a:rPr>
              <a:t>proactive monitoring </a:t>
            </a:r>
            <a:r>
              <a:rPr lang="en-US" sz="2400" dirty="0"/>
              <a:t>mechanisms a crucial element component</a:t>
            </a:r>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50</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Components of the Framework</a:t>
            </a:r>
          </a:p>
        </p:txBody>
      </p:sp>
    </p:spTree>
    <p:extLst>
      <p:ext uri="{BB962C8B-B14F-4D97-AF65-F5344CB8AC3E}">
        <p14:creationId xmlns:p14="http://schemas.microsoft.com/office/powerpoint/2010/main" val="25693292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Proactive Monitoring:</a:t>
            </a:r>
          </a:p>
          <a:p>
            <a:pPr lvl="1" algn="just"/>
            <a:r>
              <a:rPr lang="en-US" sz="2400" dirty="0">
                <a:latin typeface="Arial"/>
                <a:cs typeface="Arial"/>
              </a:rPr>
              <a:t>Virtual Machine Introspection (VMI)</a:t>
            </a:r>
          </a:p>
          <a:p>
            <a:pPr lvl="1" algn="just"/>
            <a:r>
              <a:rPr lang="en-US" sz="2400" dirty="0">
                <a:latin typeface="Arial"/>
                <a:ea typeface="+mn-ea"/>
                <a:cs typeface="Arial"/>
              </a:rPr>
              <a:t>Open Source Prototype</a:t>
            </a:r>
          </a:p>
          <a:p>
            <a:pPr lvl="1" algn="just"/>
            <a:r>
              <a:rPr lang="en-US" sz="2400" dirty="0">
                <a:latin typeface="Arial"/>
                <a:ea typeface="+mn-ea"/>
                <a:cs typeface="Arial"/>
              </a:rPr>
              <a:t>Will trigger reincarnations when attacks are detected</a:t>
            </a:r>
          </a:p>
          <a:p>
            <a:pPr lvl="1" algn="just"/>
            <a:r>
              <a:rPr lang="en-US" sz="2400" dirty="0"/>
              <a:t>Deployment Challenges: Semantic Gap, Interoperability Issues with Cloud Frameworks</a:t>
            </a:r>
          </a:p>
          <a:p>
            <a:pPr lvl="1" algn="just"/>
            <a:r>
              <a:rPr lang="en-US" sz="2400" b="1" dirty="0">
                <a:solidFill>
                  <a:schemeClr val="accent1">
                    <a:lumMod val="75000"/>
                  </a:schemeClr>
                </a:solidFill>
              </a:rPr>
              <a:t>Solution Approach</a:t>
            </a:r>
            <a:r>
              <a:rPr lang="en-US" sz="2400" b="1" baseline="30000" dirty="0">
                <a:solidFill>
                  <a:schemeClr val="accent1">
                    <a:lumMod val="75000"/>
                  </a:schemeClr>
                </a:solidFill>
              </a:rPr>
              <a:t>3</a:t>
            </a:r>
            <a:r>
              <a:rPr lang="en-US" sz="2400" dirty="0"/>
              <a:t>: Ahmed, N., and Bhargava, B. Towards Targeted Intrusion Detection Deployments in Cloud Computing. In the Int. Journal of Next-Generation Computing Vol. 6, No 2, IJNGC - JULY 2015. </a:t>
            </a:r>
          </a:p>
          <a:p>
            <a:pPr lvl="1" algn="just"/>
            <a:endParaRPr lang="en-US" sz="2400" dirty="0"/>
          </a:p>
          <a:p>
            <a:pPr marL="457200" lvl="1" indent="0" algn="just">
              <a:buNone/>
            </a:pPr>
            <a:endParaRPr lang="en-US" sz="2400" dirty="0"/>
          </a:p>
          <a:p>
            <a:pPr marL="0" indent="0" algn="just">
              <a:buNone/>
            </a:pPr>
            <a:endParaRPr lang="en-US" sz="2400" dirty="0">
              <a:latin typeface="Arial"/>
              <a:cs typeface="Arial"/>
            </a:endParaRPr>
          </a:p>
          <a:p>
            <a:pPr algn="just"/>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51</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Components of the Framework</a:t>
            </a:r>
          </a:p>
        </p:txBody>
      </p:sp>
    </p:spTree>
    <p:extLst>
      <p:ext uri="{BB962C8B-B14F-4D97-AF65-F5344CB8AC3E}">
        <p14:creationId xmlns:p14="http://schemas.microsoft.com/office/powerpoint/2010/main" val="10712557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SDN Network Dynamics:</a:t>
            </a:r>
          </a:p>
          <a:p>
            <a:pPr lvl="1" algn="just"/>
            <a:r>
              <a:rPr lang="en-US" sz="2400" dirty="0"/>
              <a:t>Based on Neutron, a component of Open Stack</a:t>
            </a:r>
          </a:p>
          <a:p>
            <a:pPr lvl="1" algn="just"/>
            <a:r>
              <a:rPr lang="en-US" sz="2400" dirty="0"/>
              <a:t>Neutron: An Open Stack implementation of Software Defined Networks (SDN), which provides networking as a service</a:t>
            </a:r>
          </a:p>
          <a:p>
            <a:pPr lvl="1" algn="just"/>
            <a:r>
              <a:rPr lang="en-US" sz="2400" dirty="0">
                <a:latin typeface="Arial"/>
                <a:cs typeface="Arial"/>
              </a:rPr>
              <a:t>Fresh VM must keep the same network configuration as the vanishing VM</a:t>
            </a:r>
          </a:p>
          <a:p>
            <a:pPr marL="0" indent="0" algn="just">
              <a:buNone/>
            </a:pPr>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52</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Components of the Framework</a:t>
            </a:r>
          </a:p>
        </p:txBody>
      </p:sp>
    </p:spTree>
    <p:extLst>
      <p:ext uri="{BB962C8B-B14F-4D97-AF65-F5344CB8AC3E}">
        <p14:creationId xmlns:p14="http://schemas.microsoft.com/office/powerpoint/2010/main" val="11464272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latin typeface="Arial"/>
                <a:cs typeface="Arial"/>
              </a:rPr>
              <a:t>System States and Application Runtime:</a:t>
            </a:r>
          </a:p>
          <a:p>
            <a:pPr lvl="1" algn="just"/>
            <a:r>
              <a:rPr lang="en-US" sz="2400" dirty="0"/>
              <a:t>System State: The state of the system at any given time (Secure vs. Unsecure)</a:t>
            </a:r>
          </a:p>
          <a:p>
            <a:pPr lvl="1" algn="just"/>
            <a:r>
              <a:rPr lang="en-US" sz="2400" dirty="0"/>
              <a:t>Application Runtime: At the application layer, we refresh and map one or more Apps/VMs (App1. . . Appn) to different platforms (Hardware1. . . </a:t>
            </a:r>
            <a:r>
              <a:rPr lang="en-US" sz="2400" dirty="0" err="1"/>
              <a:t>HWn</a:t>
            </a:r>
            <a:r>
              <a:rPr lang="en-US" sz="2400" dirty="0"/>
              <a:t>) in pre-specified time intervals, referred as time-interval runtime </a:t>
            </a:r>
          </a:p>
          <a:p>
            <a:pPr marL="0" indent="0" algn="just">
              <a:buNone/>
            </a:pPr>
            <a:endParaRPr lang="en-US" sz="2400" dirty="0">
              <a:latin typeface="Arial"/>
              <a:cs typeface="Arial"/>
            </a:endParaRPr>
          </a:p>
          <a:p>
            <a:pPr algn="just"/>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53</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Components of the Framework</a:t>
            </a:r>
          </a:p>
        </p:txBody>
      </p:sp>
    </p:spTree>
    <p:extLst>
      <p:ext uri="{BB962C8B-B14F-4D97-AF65-F5344CB8AC3E}">
        <p14:creationId xmlns:p14="http://schemas.microsoft.com/office/powerpoint/2010/main" val="3100293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Autofit/>
          </a:bodyPr>
          <a:lstStyle/>
          <a:p>
            <a:pPr lvl="0" algn="just"/>
            <a:r>
              <a:rPr lang="en-US" sz="2700" dirty="0"/>
              <a:t>Defining metrics to quantify effectiveness of system components (services, data, networks etc.) </a:t>
            </a:r>
          </a:p>
          <a:p>
            <a:pPr lvl="0" algn="just"/>
            <a:r>
              <a:rPr lang="en-US" sz="2700" dirty="0"/>
              <a:t>Defining costs of software-based reconfiguration/monitoring/healing of system components</a:t>
            </a:r>
          </a:p>
          <a:p>
            <a:pPr lvl="0" algn="just"/>
            <a:r>
              <a:rPr lang="en-US" sz="2700" dirty="0"/>
              <a:t>Developing models and mechanisms for optimized automated monitoring and reconfiguration of system architectures to achieve maximum possible resiliency with minimum operational cost</a:t>
            </a:r>
          </a:p>
          <a:p>
            <a:pPr lvl="0"/>
            <a:r>
              <a:rPr lang="en-US" sz="2700" dirty="0">
                <a:latin typeface="Arial"/>
                <a:cs typeface="Arial"/>
              </a:rPr>
              <a:t>Build a prototype of the MTD framework to conduct experiments to measure these metrics</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54</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Research Tasks</a:t>
            </a:r>
          </a:p>
        </p:txBody>
      </p:sp>
    </p:spTree>
    <p:extLst>
      <p:ext uri="{BB962C8B-B14F-4D97-AF65-F5344CB8AC3E}">
        <p14:creationId xmlns:p14="http://schemas.microsoft.com/office/powerpoint/2010/main" val="25278817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marL="0" indent="0" algn="ctr">
              <a:buNone/>
            </a:pPr>
            <a:r>
              <a:rPr lang="en-US" sz="2800" b="1" dirty="0">
                <a:solidFill>
                  <a:srgbClr val="00467F"/>
                </a:solidFill>
                <a:latin typeface="Arial"/>
                <a:cs typeface="Arial"/>
              </a:rPr>
              <a:t>MTD Framework</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55</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Framework Prototype</a:t>
            </a:r>
          </a:p>
        </p:txBody>
      </p:sp>
      <p:grpSp>
        <p:nvGrpSpPr>
          <p:cNvPr id="6" name="Group 5"/>
          <p:cNvGrpSpPr/>
          <p:nvPr/>
        </p:nvGrpSpPr>
        <p:grpSpPr>
          <a:xfrm>
            <a:off x="791445" y="2160268"/>
            <a:ext cx="7475018" cy="3992435"/>
            <a:chOff x="1905000" y="2487360"/>
            <a:chExt cx="5257038" cy="2922840"/>
          </a:xfrm>
        </p:grpSpPr>
        <p:sp>
          <p:nvSpPr>
            <p:cNvPr id="7" name="Trapezoid 6"/>
            <p:cNvSpPr/>
            <p:nvPr/>
          </p:nvSpPr>
          <p:spPr>
            <a:xfrm>
              <a:off x="1905000" y="5157358"/>
              <a:ext cx="2575713" cy="252842"/>
            </a:xfrm>
            <a:prstGeom prst="trapezoid">
              <a:avLst/>
            </a:prstGeom>
          </p:spPr>
          <p:style>
            <a:lnRef idx="1">
              <a:schemeClr val="accent3"/>
            </a:lnRef>
            <a:fillRef idx="1001">
              <a:schemeClr val="lt2"/>
            </a:fillRef>
            <a:effectRef idx="1">
              <a:schemeClr val="accent3"/>
            </a:effectRef>
            <a:fontRef idx="minor">
              <a:schemeClr val="dk1"/>
            </a:fontRef>
          </p:style>
          <p:txBody>
            <a:bodyPr rtlCol="0" anchor="ctr"/>
            <a:lstStyle/>
            <a:p>
              <a:pPr algn="ctr"/>
              <a:r>
                <a:rPr lang="en-US" sz="2400" b="1" dirty="0">
                  <a:solidFill>
                    <a:schemeClr val="tx1"/>
                  </a:solidFill>
                </a:rPr>
                <a:t>Hardware1</a:t>
              </a:r>
            </a:p>
          </p:txBody>
        </p:sp>
        <p:sp>
          <p:nvSpPr>
            <p:cNvPr id="8" name="Folded Corner 7"/>
            <p:cNvSpPr/>
            <p:nvPr/>
          </p:nvSpPr>
          <p:spPr>
            <a:xfrm>
              <a:off x="1999206" y="4825267"/>
              <a:ext cx="5107764" cy="332090"/>
            </a:xfrm>
            <a:prstGeom prst="foldedCorner">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lang="en-US" b="1" dirty="0">
                  <a:solidFill>
                    <a:schemeClr val="tx1"/>
                  </a:solidFill>
                </a:rPr>
                <a:t>Host OS</a:t>
              </a:r>
            </a:p>
          </p:txBody>
        </p:sp>
        <p:sp>
          <p:nvSpPr>
            <p:cNvPr id="9" name="Trapezoid 8"/>
            <p:cNvSpPr/>
            <p:nvPr/>
          </p:nvSpPr>
          <p:spPr>
            <a:xfrm>
              <a:off x="2777170" y="4858581"/>
              <a:ext cx="1481989" cy="250247"/>
            </a:xfrm>
            <a:prstGeom prst="trapezoid">
              <a:avLst/>
            </a:prstGeom>
          </p:spPr>
          <p:style>
            <a:lnRef idx="1">
              <a:schemeClr val="accent3"/>
            </a:lnRef>
            <a:fillRef idx="1003">
              <a:schemeClr val="lt1"/>
            </a:fillRef>
            <a:effectRef idx="1">
              <a:schemeClr val="accent3"/>
            </a:effectRef>
            <a:fontRef idx="minor">
              <a:schemeClr val="dk1"/>
            </a:fontRef>
          </p:style>
          <p:txBody>
            <a:bodyPr rtlCol="0" anchor="ctr"/>
            <a:lstStyle/>
            <a:p>
              <a:pPr algn="ctr"/>
              <a:r>
                <a:rPr lang="en-US" sz="1600" b="1" dirty="0">
                  <a:solidFill>
                    <a:schemeClr val="tx1"/>
                  </a:solidFill>
                </a:rPr>
                <a:t>KVM/QEMU/Xen</a:t>
              </a:r>
            </a:p>
          </p:txBody>
        </p:sp>
        <p:cxnSp>
          <p:nvCxnSpPr>
            <p:cNvPr id="11" name="Straight Connector 10"/>
            <p:cNvCxnSpPr/>
            <p:nvPr/>
          </p:nvCxnSpPr>
          <p:spPr>
            <a:xfrm>
              <a:off x="4434605" y="5006912"/>
              <a:ext cx="2575795" cy="0"/>
            </a:xfrm>
            <a:prstGeom prst="line">
              <a:avLst/>
            </a:prstGeom>
            <a:ln w="57150">
              <a:solidFill>
                <a:schemeClr val="tx1"/>
              </a:solidFill>
              <a:prstDash val="dashDot"/>
            </a:ln>
          </p:spPr>
          <p:style>
            <a:lnRef idx="1">
              <a:schemeClr val="dk1"/>
            </a:lnRef>
            <a:fillRef idx="0">
              <a:schemeClr val="dk1"/>
            </a:fillRef>
            <a:effectRef idx="0">
              <a:schemeClr val="dk1"/>
            </a:effectRef>
            <a:fontRef idx="minor">
              <a:schemeClr val="tx1"/>
            </a:fontRef>
          </p:style>
        </p:cxnSp>
        <p:sp>
          <p:nvSpPr>
            <p:cNvPr id="12" name="Frame 11"/>
            <p:cNvSpPr/>
            <p:nvPr/>
          </p:nvSpPr>
          <p:spPr>
            <a:xfrm rot="5400000">
              <a:off x="4263092" y="1640739"/>
              <a:ext cx="1936581" cy="3629823"/>
            </a:xfrm>
            <a:prstGeom prst="frame">
              <a:avLst>
                <a:gd name="adj1" fmla="val 0"/>
              </a:avLst>
            </a:prstGeom>
            <a:ln cmpd="dbl"/>
          </p:spPr>
          <p:style>
            <a:lnRef idx="2">
              <a:schemeClr val="dk1"/>
            </a:lnRef>
            <a:fillRef idx="1">
              <a:schemeClr val="lt1"/>
            </a:fillRef>
            <a:effectRef idx="0">
              <a:schemeClr val="dk1"/>
            </a:effectRef>
            <a:fontRef idx="minor">
              <a:schemeClr val="dk1"/>
            </a:fontRef>
          </p:style>
          <p:txBody>
            <a:bodyPr rtlCol="0" anchor="ctr"/>
            <a:lstStyle/>
            <a:p>
              <a:pPr algn="ctr"/>
              <a:endParaRPr lang="en-US" sz="2400">
                <a:solidFill>
                  <a:schemeClr val="tx1"/>
                </a:solidFill>
              </a:endParaRPr>
            </a:p>
          </p:txBody>
        </p:sp>
        <p:sp>
          <p:nvSpPr>
            <p:cNvPr id="13" name="Trapezoid 12"/>
            <p:cNvSpPr/>
            <p:nvPr/>
          </p:nvSpPr>
          <p:spPr>
            <a:xfrm>
              <a:off x="4724399" y="5190914"/>
              <a:ext cx="914401" cy="219286"/>
            </a:xfrm>
            <a:prstGeom prst="trapezoid">
              <a:avLst/>
            </a:prstGeom>
          </p:spPr>
          <p:style>
            <a:lnRef idx="1">
              <a:schemeClr val="accent3"/>
            </a:lnRef>
            <a:fillRef idx="1001">
              <a:schemeClr val="lt2"/>
            </a:fillRef>
            <a:effectRef idx="1">
              <a:schemeClr val="accent3"/>
            </a:effectRef>
            <a:fontRef idx="minor">
              <a:schemeClr val="dk1"/>
            </a:fontRef>
          </p:style>
          <p:txBody>
            <a:bodyPr rtlCol="0" anchor="ctr"/>
            <a:lstStyle/>
            <a:p>
              <a:pPr algn="ctr"/>
              <a:r>
                <a:rPr lang="en-US" sz="2400" b="1" dirty="0">
                  <a:solidFill>
                    <a:schemeClr val="tx1"/>
                  </a:solidFill>
                </a:rPr>
                <a:t>HW</a:t>
              </a:r>
              <a:r>
                <a:rPr lang="en-US" sz="2400" b="1" i="1" dirty="0">
                  <a:solidFill>
                    <a:schemeClr val="tx1"/>
                  </a:solidFill>
                </a:rPr>
                <a:t>2</a:t>
              </a:r>
              <a:endParaRPr lang="en-US" sz="2400" b="1" dirty="0">
                <a:solidFill>
                  <a:schemeClr val="tx1"/>
                </a:solidFill>
              </a:endParaRPr>
            </a:p>
          </p:txBody>
        </p:sp>
        <p:sp>
          <p:nvSpPr>
            <p:cNvPr id="14" name="Trapezoid 13"/>
            <p:cNvSpPr/>
            <p:nvPr/>
          </p:nvSpPr>
          <p:spPr>
            <a:xfrm>
              <a:off x="6388726" y="5182525"/>
              <a:ext cx="773312" cy="227675"/>
            </a:xfrm>
            <a:prstGeom prst="trapezoid">
              <a:avLst/>
            </a:prstGeom>
          </p:spPr>
          <p:style>
            <a:lnRef idx="1">
              <a:schemeClr val="accent3"/>
            </a:lnRef>
            <a:fillRef idx="1001">
              <a:schemeClr val="lt2"/>
            </a:fillRef>
            <a:effectRef idx="1">
              <a:schemeClr val="accent3"/>
            </a:effectRef>
            <a:fontRef idx="minor">
              <a:schemeClr val="dk1"/>
            </a:fontRef>
          </p:style>
          <p:txBody>
            <a:bodyPr rtlCol="0" anchor="ctr"/>
            <a:lstStyle/>
            <a:p>
              <a:pPr algn="ctr"/>
              <a:r>
                <a:rPr lang="en-US" sz="2400" b="1" dirty="0">
                  <a:solidFill>
                    <a:schemeClr val="tx1"/>
                  </a:solidFill>
                </a:rPr>
                <a:t>HWn</a:t>
              </a:r>
            </a:p>
          </p:txBody>
        </p:sp>
        <p:cxnSp>
          <p:nvCxnSpPr>
            <p:cNvPr id="15" name="Straight Connector 14"/>
            <p:cNvCxnSpPr/>
            <p:nvPr/>
          </p:nvCxnSpPr>
          <p:spPr>
            <a:xfrm flipH="1">
              <a:off x="5722502" y="5334001"/>
              <a:ext cx="666225" cy="0"/>
            </a:xfrm>
            <a:prstGeom prst="line">
              <a:avLst/>
            </a:prstGeom>
            <a:ln w="57150">
              <a:solidFill>
                <a:schemeClr val="tx1"/>
              </a:solidFill>
              <a:prstDash val="dashDot"/>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5464061" y="4654181"/>
              <a:ext cx="870274" cy="3773"/>
            </a:xfrm>
            <a:prstGeom prst="line">
              <a:avLst/>
            </a:prstGeom>
            <a:ln w="57150">
              <a:solidFill>
                <a:schemeClr val="tx1"/>
              </a:solidFill>
              <a:prstDash val="dash"/>
            </a:ln>
          </p:spPr>
          <p:style>
            <a:lnRef idx="1">
              <a:schemeClr val="dk1"/>
            </a:lnRef>
            <a:fillRef idx="0">
              <a:schemeClr val="dk1"/>
            </a:fillRef>
            <a:effectRef idx="0">
              <a:schemeClr val="dk1"/>
            </a:effectRef>
            <a:fontRef idx="minor">
              <a:schemeClr val="tx1"/>
            </a:fontRef>
          </p:style>
        </p:cxnSp>
        <p:sp>
          <p:nvSpPr>
            <p:cNvPr id="17" name="Rectangle 16"/>
            <p:cNvSpPr/>
            <p:nvPr/>
          </p:nvSpPr>
          <p:spPr>
            <a:xfrm>
              <a:off x="2301701" y="4533244"/>
              <a:ext cx="983055" cy="270386"/>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r>
                <a:rPr lang="en-US" sz="1600" b="1" i="1" dirty="0"/>
                <a:t>OpenStac</a:t>
              </a:r>
              <a:r>
                <a:rPr lang="en-US" b="1" i="1" dirty="0"/>
                <a:t>k</a:t>
              </a:r>
            </a:p>
          </p:txBody>
        </p:sp>
        <p:cxnSp>
          <p:nvCxnSpPr>
            <p:cNvPr id="18" name="Straight Connector 17"/>
            <p:cNvCxnSpPr/>
            <p:nvPr/>
          </p:nvCxnSpPr>
          <p:spPr>
            <a:xfrm>
              <a:off x="4724399" y="4677915"/>
              <a:ext cx="228601" cy="5445"/>
            </a:xfrm>
            <a:prstGeom prst="line">
              <a:avLst/>
            </a:prstGeom>
            <a:ln w="57150">
              <a:solidFill>
                <a:schemeClr val="tx1"/>
              </a:solidFill>
              <a:prstDash val="sysDash"/>
            </a:ln>
          </p:spPr>
          <p:style>
            <a:lnRef idx="1">
              <a:schemeClr val="dk1"/>
            </a:lnRef>
            <a:fillRef idx="0">
              <a:schemeClr val="dk1"/>
            </a:fillRef>
            <a:effectRef idx="0">
              <a:schemeClr val="dk1"/>
            </a:effectRef>
            <a:fontRef idx="minor">
              <a:schemeClr val="tx1"/>
            </a:fontRef>
          </p:style>
        </p:cxnSp>
        <p:sp>
          <p:nvSpPr>
            <p:cNvPr id="19" name="Folded Corner 18"/>
            <p:cNvSpPr/>
            <p:nvPr/>
          </p:nvSpPr>
          <p:spPr>
            <a:xfrm>
              <a:off x="6388726" y="4513823"/>
              <a:ext cx="718244" cy="280715"/>
            </a:xfrm>
            <a:prstGeom prst="foldedCorner">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lang="en-US" b="1" dirty="0">
                  <a:solidFill>
                    <a:schemeClr val="tx1"/>
                  </a:solidFill>
                </a:rPr>
                <a:t>VM1..</a:t>
              </a:r>
              <a:r>
                <a:rPr lang="en-US" sz="1100" b="1" i="1" dirty="0">
                  <a:solidFill>
                    <a:schemeClr val="tx1"/>
                  </a:solidFill>
                </a:rPr>
                <a:t>n</a:t>
              </a:r>
              <a:r>
                <a:rPr lang="en-US" b="1" dirty="0">
                  <a:solidFill>
                    <a:schemeClr val="tx1"/>
                  </a:solidFill>
                </a:rPr>
                <a:t> </a:t>
              </a:r>
            </a:p>
          </p:txBody>
        </p:sp>
        <p:sp>
          <p:nvSpPr>
            <p:cNvPr id="20" name="Folded Corner 19"/>
            <p:cNvSpPr/>
            <p:nvPr/>
          </p:nvSpPr>
          <p:spPr>
            <a:xfrm rot="16200000">
              <a:off x="1898298" y="3932420"/>
              <a:ext cx="1036592" cy="216004"/>
            </a:xfrm>
            <a:prstGeom prst="foldedCorner">
              <a:avLst/>
            </a:prstGeom>
          </p:spPr>
          <p:style>
            <a:lnRef idx="0">
              <a:schemeClr val="accent3"/>
            </a:lnRef>
            <a:fillRef idx="1002">
              <a:schemeClr val="lt1"/>
            </a:fillRef>
            <a:effectRef idx="3">
              <a:schemeClr val="accent3"/>
            </a:effectRef>
            <a:fontRef idx="minor">
              <a:schemeClr val="lt1"/>
            </a:fontRef>
          </p:style>
          <p:txBody>
            <a:bodyPr rtlCol="0" anchor="ctr"/>
            <a:lstStyle/>
            <a:p>
              <a:pPr algn="ctr"/>
              <a:r>
                <a:rPr lang="en-US" sz="2400" i="1" dirty="0">
                  <a:solidFill>
                    <a:schemeClr val="tx1"/>
                  </a:solidFill>
                </a:rPr>
                <a:t>Horizon</a:t>
              </a:r>
            </a:p>
          </p:txBody>
        </p:sp>
        <p:sp>
          <p:nvSpPr>
            <p:cNvPr id="21" name="Folded Corner 20"/>
            <p:cNvSpPr/>
            <p:nvPr/>
          </p:nvSpPr>
          <p:spPr>
            <a:xfrm rot="16200000">
              <a:off x="2150518" y="3935836"/>
              <a:ext cx="1036592" cy="216712"/>
            </a:xfrm>
            <a:prstGeom prst="foldedCorner">
              <a:avLst/>
            </a:prstGeom>
          </p:spPr>
          <p:style>
            <a:lnRef idx="0">
              <a:schemeClr val="accent3"/>
            </a:lnRef>
            <a:fillRef idx="1002">
              <a:schemeClr val="lt1"/>
            </a:fillRef>
            <a:effectRef idx="3">
              <a:schemeClr val="accent3"/>
            </a:effectRef>
            <a:fontRef idx="minor">
              <a:schemeClr val="lt1"/>
            </a:fontRef>
          </p:style>
          <p:txBody>
            <a:bodyPr rtlCol="0" anchor="ctr"/>
            <a:lstStyle/>
            <a:p>
              <a:pPr algn="ctr"/>
              <a:r>
                <a:rPr lang="en-US" sz="2400" i="1" dirty="0">
                  <a:solidFill>
                    <a:schemeClr val="tx1"/>
                  </a:solidFill>
                </a:rPr>
                <a:t>Glance</a:t>
              </a:r>
            </a:p>
          </p:txBody>
        </p:sp>
        <p:sp>
          <p:nvSpPr>
            <p:cNvPr id="22" name="Folded Corner 21"/>
            <p:cNvSpPr/>
            <p:nvPr/>
          </p:nvSpPr>
          <p:spPr>
            <a:xfrm rot="16200000">
              <a:off x="2415780" y="3947695"/>
              <a:ext cx="1040825" cy="198249"/>
            </a:xfrm>
            <a:prstGeom prst="foldedCorner">
              <a:avLst/>
            </a:prstGeom>
          </p:spPr>
          <p:style>
            <a:lnRef idx="0">
              <a:schemeClr val="accent3"/>
            </a:lnRef>
            <a:fillRef idx="1002">
              <a:schemeClr val="lt1"/>
            </a:fillRef>
            <a:effectRef idx="3">
              <a:schemeClr val="accent3"/>
            </a:effectRef>
            <a:fontRef idx="minor">
              <a:schemeClr val="lt1"/>
            </a:fontRef>
          </p:style>
          <p:txBody>
            <a:bodyPr rtlCol="0" anchor="ctr"/>
            <a:lstStyle/>
            <a:p>
              <a:pPr algn="ctr"/>
              <a:r>
                <a:rPr lang="en-US" sz="2400" i="1" dirty="0">
                  <a:solidFill>
                    <a:schemeClr val="tx1"/>
                  </a:solidFill>
                </a:rPr>
                <a:t>Neutron</a:t>
              </a:r>
            </a:p>
          </p:txBody>
        </p:sp>
        <p:sp>
          <p:nvSpPr>
            <p:cNvPr id="23" name="Folded Corner 22"/>
            <p:cNvSpPr/>
            <p:nvPr/>
          </p:nvSpPr>
          <p:spPr>
            <a:xfrm rot="16200000">
              <a:off x="2671807" y="3946695"/>
              <a:ext cx="1042104" cy="183799"/>
            </a:xfrm>
            <a:prstGeom prst="foldedCorner">
              <a:avLst/>
            </a:prstGeom>
          </p:spPr>
          <p:style>
            <a:lnRef idx="0">
              <a:schemeClr val="accent3"/>
            </a:lnRef>
            <a:fillRef idx="1002">
              <a:schemeClr val="lt1"/>
            </a:fillRef>
            <a:effectRef idx="3">
              <a:schemeClr val="accent3"/>
            </a:effectRef>
            <a:fontRef idx="minor">
              <a:schemeClr val="lt1"/>
            </a:fontRef>
          </p:style>
          <p:txBody>
            <a:bodyPr rtlCol="0" anchor="ctr"/>
            <a:lstStyle/>
            <a:p>
              <a:pPr algn="ctr"/>
              <a:r>
                <a:rPr lang="en-US" sz="2400" i="1" dirty="0">
                  <a:solidFill>
                    <a:schemeClr val="tx1"/>
                  </a:solidFill>
                </a:rPr>
                <a:t>Compute</a:t>
              </a:r>
            </a:p>
          </p:txBody>
        </p:sp>
        <p:sp>
          <p:nvSpPr>
            <p:cNvPr id="24" name="Folded Corner 23"/>
            <p:cNvSpPr/>
            <p:nvPr/>
          </p:nvSpPr>
          <p:spPr>
            <a:xfrm rot="16200000">
              <a:off x="1520568" y="4046851"/>
              <a:ext cx="1267323" cy="228050"/>
            </a:xfrm>
            <a:prstGeom prst="foldedCorner">
              <a:avLst/>
            </a:prstGeom>
            <a:ln w="19050">
              <a:prstDash val="sysDot"/>
            </a:ln>
          </p:spPr>
          <p:style>
            <a:lnRef idx="1">
              <a:schemeClr val="dk1"/>
            </a:lnRef>
            <a:fillRef idx="2">
              <a:schemeClr val="dk1"/>
            </a:fillRef>
            <a:effectRef idx="1">
              <a:schemeClr val="dk1"/>
            </a:effectRef>
            <a:fontRef idx="minor">
              <a:schemeClr val="dk1"/>
            </a:fontRef>
          </p:style>
          <p:txBody>
            <a:bodyPr rtlCol="0" anchor="ctr"/>
            <a:lstStyle/>
            <a:p>
              <a:pPr algn="ctr"/>
              <a:r>
                <a:rPr lang="en-US" sz="2400" i="1" dirty="0">
                  <a:solidFill>
                    <a:schemeClr val="tx1"/>
                  </a:solidFill>
                </a:rPr>
                <a:t>libvmi</a:t>
              </a:r>
            </a:p>
          </p:txBody>
        </p:sp>
        <p:sp>
          <p:nvSpPr>
            <p:cNvPr id="25" name="Rectangle 24"/>
            <p:cNvSpPr/>
            <p:nvPr/>
          </p:nvSpPr>
          <p:spPr>
            <a:xfrm>
              <a:off x="2040203" y="2761354"/>
              <a:ext cx="1308453" cy="225322"/>
            </a:xfrm>
            <a:prstGeom prst="rect">
              <a:avLst/>
            </a:prstGeom>
            <a:ln w="3175">
              <a:solidFill>
                <a:schemeClr val="tx1"/>
              </a:solidFill>
              <a:prstDash val="sysDot"/>
            </a:ln>
          </p:spPr>
          <p:style>
            <a:lnRef idx="0">
              <a:scrgbClr r="0" g="0" b="0"/>
            </a:lnRef>
            <a:fillRef idx="1001">
              <a:schemeClr val="lt1"/>
            </a:fillRef>
            <a:effectRef idx="0">
              <a:scrgbClr r="0" g="0" b="0"/>
            </a:effectRef>
            <a:fontRef idx="major"/>
          </p:style>
          <p:txBody>
            <a:bodyPr wrap="square">
              <a:spAutoFit/>
            </a:bodyPr>
            <a:lstStyle/>
            <a:p>
              <a:r>
                <a:rPr lang="en-US" sz="1400" b="1" i="1" dirty="0"/>
                <a:t>Cloud Framework</a:t>
              </a:r>
              <a:endParaRPr lang="en-US" sz="1400" dirty="0"/>
            </a:p>
          </p:txBody>
        </p:sp>
        <p:sp>
          <p:nvSpPr>
            <p:cNvPr id="26" name="Up-Down Arrow 25"/>
            <p:cNvSpPr/>
            <p:nvPr/>
          </p:nvSpPr>
          <p:spPr>
            <a:xfrm rot="5400000">
              <a:off x="3253481" y="3098552"/>
              <a:ext cx="169650" cy="598994"/>
            </a:xfrm>
            <a:prstGeom prst="up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7" name="Down Arrow 26"/>
            <p:cNvSpPr/>
            <p:nvPr/>
          </p:nvSpPr>
          <p:spPr>
            <a:xfrm rot="16200000">
              <a:off x="5163521" y="2436580"/>
              <a:ext cx="99831" cy="341647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cxnSp>
          <p:nvCxnSpPr>
            <p:cNvPr id="28" name="Straight Connector 27"/>
            <p:cNvCxnSpPr/>
            <p:nvPr/>
          </p:nvCxnSpPr>
          <p:spPr>
            <a:xfrm>
              <a:off x="3505200" y="4081318"/>
              <a:ext cx="3381172" cy="0"/>
            </a:xfrm>
            <a:prstGeom prst="line">
              <a:avLst/>
            </a:prstGeom>
            <a:ln w="7620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3505200" y="4146941"/>
              <a:ext cx="3381171" cy="220658"/>
            </a:xfrm>
            <a:prstGeom prst="rect">
              <a:avLst/>
            </a:prstGeom>
            <a:ln w="3175">
              <a:solidFill>
                <a:schemeClr val="tx1"/>
              </a:solidFill>
              <a:prstDash val="sysDot"/>
            </a:ln>
          </p:spPr>
          <p:txBody>
            <a:bodyPr wrap="square">
              <a:spAutoFit/>
            </a:bodyPr>
            <a:lstStyle/>
            <a:p>
              <a:pPr algn="ctr"/>
              <a:r>
                <a:rPr lang="en-US" sz="1600" b="1" i="1" dirty="0"/>
                <a:t>Time Interval Runtime </a:t>
              </a:r>
              <a:endParaRPr lang="en-US" sz="1600" dirty="0"/>
            </a:p>
          </p:txBody>
        </p:sp>
        <p:sp>
          <p:nvSpPr>
            <p:cNvPr id="30" name="Oval 29"/>
            <p:cNvSpPr/>
            <p:nvPr/>
          </p:nvSpPr>
          <p:spPr>
            <a:xfrm>
              <a:off x="3982204" y="2655302"/>
              <a:ext cx="997018" cy="779525"/>
            </a:xfrm>
            <a:prstGeom prst="ellipse">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1" name="Oval 30"/>
            <p:cNvSpPr/>
            <p:nvPr/>
          </p:nvSpPr>
          <p:spPr>
            <a:xfrm>
              <a:off x="5517810" y="2655300"/>
              <a:ext cx="997018" cy="779525"/>
            </a:xfrm>
            <a:prstGeom prst="ellipse">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2" name="Folded Corner 31"/>
            <p:cNvSpPr/>
            <p:nvPr/>
          </p:nvSpPr>
          <p:spPr>
            <a:xfrm>
              <a:off x="4979222" y="4548240"/>
              <a:ext cx="718244" cy="280715"/>
            </a:xfrm>
            <a:prstGeom prst="foldedCorner">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lang="en-US" b="1" dirty="0">
                  <a:solidFill>
                    <a:schemeClr val="tx1"/>
                  </a:solidFill>
                </a:rPr>
                <a:t>VM1..</a:t>
              </a:r>
              <a:r>
                <a:rPr lang="en-US" sz="1100" b="1" i="1" dirty="0">
                  <a:solidFill>
                    <a:schemeClr val="tx1"/>
                  </a:solidFill>
                </a:rPr>
                <a:t>n</a:t>
              </a:r>
              <a:r>
                <a:rPr lang="en-US" b="1" dirty="0">
                  <a:solidFill>
                    <a:schemeClr val="tx1"/>
                  </a:solidFill>
                </a:rPr>
                <a:t> </a:t>
              </a:r>
            </a:p>
          </p:txBody>
        </p:sp>
        <p:sp>
          <p:nvSpPr>
            <p:cNvPr id="33" name="Curved Right Arrow 32"/>
            <p:cNvSpPr/>
            <p:nvPr/>
          </p:nvSpPr>
          <p:spPr>
            <a:xfrm rot="5400000">
              <a:off x="5142485" y="2201870"/>
              <a:ext cx="219922" cy="927636"/>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tx1"/>
                </a:solidFill>
              </a:endParaRPr>
            </a:p>
          </p:txBody>
        </p:sp>
        <p:sp>
          <p:nvSpPr>
            <p:cNvPr id="34" name="Curved Right Arrow 33"/>
            <p:cNvSpPr/>
            <p:nvPr/>
          </p:nvSpPr>
          <p:spPr>
            <a:xfrm rot="16200000">
              <a:off x="5199585" y="2926599"/>
              <a:ext cx="239762" cy="1013013"/>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solidFill>
                  <a:schemeClr val="tx1"/>
                </a:solidFill>
              </a:endParaRPr>
            </a:p>
          </p:txBody>
        </p:sp>
        <p:sp>
          <p:nvSpPr>
            <p:cNvPr id="35" name="Rectangle 34"/>
            <p:cNvSpPr/>
            <p:nvPr/>
          </p:nvSpPr>
          <p:spPr>
            <a:xfrm>
              <a:off x="4122996" y="2922956"/>
              <a:ext cx="673828" cy="220658"/>
            </a:xfrm>
            <a:prstGeom prst="rect">
              <a:avLst/>
            </a:prstGeom>
          </p:spPr>
          <p:txBody>
            <a:bodyPr wrap="square">
              <a:spAutoFit/>
            </a:bodyPr>
            <a:lstStyle/>
            <a:p>
              <a:pPr algn="ctr"/>
              <a:r>
                <a:rPr lang="en-US" sz="1600" b="1" i="1" dirty="0"/>
                <a:t>Secure</a:t>
              </a:r>
              <a:endParaRPr lang="en-US" sz="1600" dirty="0"/>
            </a:p>
          </p:txBody>
        </p:sp>
        <p:sp>
          <p:nvSpPr>
            <p:cNvPr id="36" name="Rectangle 35"/>
            <p:cNvSpPr/>
            <p:nvPr/>
          </p:nvSpPr>
          <p:spPr>
            <a:xfrm>
              <a:off x="5602420" y="2937940"/>
              <a:ext cx="846032" cy="220658"/>
            </a:xfrm>
            <a:prstGeom prst="rect">
              <a:avLst/>
            </a:prstGeom>
          </p:spPr>
          <p:txBody>
            <a:bodyPr wrap="square">
              <a:spAutoFit/>
            </a:bodyPr>
            <a:lstStyle/>
            <a:p>
              <a:pPr algn="ctr"/>
              <a:r>
                <a:rPr lang="en-US" sz="1600" b="1" i="1" dirty="0"/>
                <a:t>Unsecure</a:t>
              </a:r>
              <a:endParaRPr lang="en-US" sz="1600" dirty="0"/>
            </a:p>
          </p:txBody>
        </p:sp>
        <p:cxnSp>
          <p:nvCxnSpPr>
            <p:cNvPr id="37" name="Straight Arrow Connector 36"/>
            <p:cNvCxnSpPr>
              <a:endCxn id="30" idx="3"/>
            </p:cNvCxnSpPr>
            <p:nvPr/>
          </p:nvCxnSpPr>
          <p:spPr>
            <a:xfrm flipV="1">
              <a:off x="3534888" y="3320668"/>
              <a:ext cx="593326" cy="758199"/>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flipV="1">
              <a:off x="4242088" y="3724689"/>
              <a:ext cx="482311" cy="306954"/>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flipH="1" flipV="1">
              <a:off x="4838699" y="3799683"/>
              <a:ext cx="114301" cy="243785"/>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flipH="1" flipV="1">
              <a:off x="5125387" y="3897675"/>
              <a:ext cx="149404" cy="145793"/>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flipH="1" flipV="1">
              <a:off x="5389359" y="3904282"/>
              <a:ext cx="149404" cy="145793"/>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2" name="Straight Arrow Connector 41"/>
            <p:cNvCxnSpPr/>
            <p:nvPr/>
          </p:nvCxnSpPr>
          <p:spPr>
            <a:xfrm flipV="1">
              <a:off x="5999197" y="3576607"/>
              <a:ext cx="0" cy="466862"/>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flipV="1">
              <a:off x="3830230" y="3763820"/>
              <a:ext cx="125098" cy="294705"/>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flipV="1">
              <a:off x="4114800" y="3699767"/>
              <a:ext cx="13414" cy="370336"/>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flipH="1" flipV="1">
              <a:off x="5538763" y="3799683"/>
              <a:ext cx="792371" cy="250847"/>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flipH="1" flipV="1">
              <a:off x="6399288" y="3912732"/>
              <a:ext cx="149404" cy="145793"/>
            </a:xfrm>
            <a:prstGeom prst="straightConnector1">
              <a:avLst/>
            </a:prstGeom>
            <a:ln>
              <a:prstDash val="lgDashDot"/>
              <a:tailEnd type="arrow"/>
            </a:ln>
          </p:spPr>
          <p:style>
            <a:lnRef idx="1">
              <a:schemeClr val="dk1"/>
            </a:lnRef>
            <a:fillRef idx="0">
              <a:schemeClr val="dk1"/>
            </a:fillRef>
            <a:effectRef idx="0">
              <a:schemeClr val="dk1"/>
            </a:effectRef>
            <a:fontRef idx="minor">
              <a:schemeClr val="tx1"/>
            </a:fontRef>
          </p:style>
        </p:cxnSp>
        <p:sp>
          <p:nvSpPr>
            <p:cNvPr id="47" name="Frame 46"/>
            <p:cNvSpPr/>
            <p:nvPr/>
          </p:nvSpPr>
          <p:spPr>
            <a:xfrm>
              <a:off x="1999206" y="3068243"/>
              <a:ext cx="1339098" cy="1757024"/>
            </a:xfrm>
            <a:prstGeom prst="frame">
              <a:avLst>
                <a:gd name="adj1" fmla="val 0"/>
              </a:avLst>
            </a:prstGeom>
            <a:ln cmpd="dbl"/>
          </p:spPr>
          <p:style>
            <a:lnRef idx="2">
              <a:schemeClr val="dk1"/>
            </a:lnRef>
            <a:fillRef idx="1">
              <a:schemeClr val="lt1"/>
            </a:fillRef>
            <a:effectRef idx="0">
              <a:schemeClr val="dk1"/>
            </a:effectRef>
            <a:fontRef idx="minor">
              <a:schemeClr val="dk1"/>
            </a:fontRef>
          </p:style>
          <p:txBody>
            <a:bodyPr rtlCol="0" anchor="ctr"/>
            <a:lstStyle/>
            <a:p>
              <a:pPr algn="ctr"/>
              <a:endParaRPr lang="en-US" sz="2400">
                <a:solidFill>
                  <a:schemeClr val="tx1"/>
                </a:solidFill>
              </a:endParaRPr>
            </a:p>
          </p:txBody>
        </p:sp>
        <p:sp>
          <p:nvSpPr>
            <p:cNvPr id="48" name="Folded Corner 47"/>
            <p:cNvSpPr/>
            <p:nvPr/>
          </p:nvSpPr>
          <p:spPr>
            <a:xfrm>
              <a:off x="3369598" y="4537557"/>
              <a:ext cx="1419029" cy="280715"/>
            </a:xfrm>
            <a:prstGeom prst="foldedCorner">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lang="en-US" b="1" dirty="0">
                  <a:solidFill>
                    <a:schemeClr val="tx1"/>
                  </a:solidFill>
                </a:rPr>
                <a:t>GuestOS VM1..</a:t>
              </a:r>
              <a:r>
                <a:rPr lang="en-US" sz="1100" b="1" i="1" dirty="0">
                  <a:solidFill>
                    <a:schemeClr val="tx1"/>
                  </a:solidFill>
                </a:rPr>
                <a:t>n</a:t>
              </a:r>
              <a:r>
                <a:rPr lang="en-US" b="1" dirty="0">
                  <a:solidFill>
                    <a:schemeClr val="tx1"/>
                  </a:solidFill>
                </a:rPr>
                <a:t> </a:t>
              </a:r>
            </a:p>
          </p:txBody>
        </p:sp>
        <p:cxnSp>
          <p:nvCxnSpPr>
            <p:cNvPr id="49" name="Straight Connector 48"/>
            <p:cNvCxnSpPr/>
            <p:nvPr/>
          </p:nvCxnSpPr>
          <p:spPr>
            <a:xfrm flipH="1">
              <a:off x="4226331" y="5300557"/>
              <a:ext cx="513823" cy="0"/>
            </a:xfrm>
            <a:prstGeom prst="line">
              <a:avLst/>
            </a:prstGeom>
            <a:ln w="57150">
              <a:solidFill>
                <a:schemeClr val="tx1"/>
              </a:solidFill>
              <a:prstDash val="dashDot"/>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1905720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Autofit/>
          </a:bodyPr>
          <a:lstStyle/>
          <a:p>
            <a:pPr algn="just"/>
            <a:r>
              <a:rPr lang="en-US" sz="2400" dirty="0"/>
              <a:t>The framework will be implemented using two main components: Nova, the cloud management software of OpenStack and the Software Defined Networking (SDN) tool Neutron</a:t>
            </a:r>
          </a:p>
          <a:p>
            <a:pPr algn="just"/>
            <a:r>
              <a:rPr lang="en-US" sz="2400" dirty="0"/>
              <a:t>Nova provides and de-provides virtual machines for cloud users on demand while Neutron provides networking as a service and runs on top of OpenStack</a:t>
            </a:r>
          </a:p>
          <a:p>
            <a:pPr algn="just"/>
            <a:r>
              <a:rPr lang="en-US" sz="2400" dirty="0"/>
              <a:t>The library </a:t>
            </a:r>
            <a:r>
              <a:rPr lang="en-US" sz="2400" i="1" dirty="0"/>
              <a:t>libvmi</a:t>
            </a:r>
            <a:r>
              <a:rPr lang="en-US" sz="2400" dirty="0"/>
              <a:t> will be installed for virtual machine introspection. Memory snapshots will be taken in time intervals at the host OS as applications to be protected run in the VM. The live memory data structure will be analyzed in real time and alarm any runtime integrity violation of the applications runtime as an intrusion</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56</a:t>
            </a:fld>
            <a:endParaRPr lang="en-US" sz="1300" dirty="0"/>
          </a:p>
        </p:txBody>
      </p:sp>
      <p:sp>
        <p:nvSpPr>
          <p:cNvPr id="6" name="Title 1"/>
          <p:cNvSpPr>
            <a:spLocks noGrp="1"/>
          </p:cNvSpPr>
          <p:nvPr>
            <p:ph type="title"/>
          </p:nvPr>
        </p:nvSpPr>
        <p:spPr>
          <a:xfrm>
            <a:off x="228600" y="50472"/>
            <a:ext cx="7255562" cy="838200"/>
          </a:xfrm>
        </p:spPr>
        <p:txBody>
          <a:bodyPr/>
          <a:lstStyle/>
          <a:p>
            <a:r>
              <a:rPr lang="en-US" sz="3600" dirty="0"/>
              <a:t>Framework Prototype</a:t>
            </a:r>
          </a:p>
        </p:txBody>
      </p:sp>
    </p:spTree>
    <p:extLst>
      <p:ext uri="{BB962C8B-B14F-4D97-AF65-F5344CB8AC3E}">
        <p14:creationId xmlns:p14="http://schemas.microsoft.com/office/powerpoint/2010/main" val="3755815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Purpose:</a:t>
            </a:r>
          </a:p>
          <a:p>
            <a:pPr lvl="1" algn="just"/>
            <a:r>
              <a:rPr lang="en-US" sz="2400" dirty="0"/>
              <a:t>With the increased sophistication of attacks, is it possible to construct a generic attack-resilient framework for distributed systems (</a:t>
            </a:r>
            <a:r>
              <a:rPr lang="en-US" sz="2400" b="1" dirty="0">
                <a:solidFill>
                  <a:srgbClr val="00467F"/>
                </a:solidFill>
              </a:rPr>
              <a:t>stateless application</a:t>
            </a:r>
            <a:r>
              <a:rPr lang="en-US" sz="2400" dirty="0"/>
              <a:t>) with a combination of mobility and direction capabilities?</a:t>
            </a:r>
          </a:p>
          <a:p>
            <a:pPr lvl="1" algn="just"/>
            <a:r>
              <a:rPr lang="en-US" sz="2400" dirty="0"/>
              <a:t>Taking into account the main components of the state of a virtual machine (i.e. memory and network), is it possible to build a generic resilient and application-agnostic platform without service (</a:t>
            </a:r>
            <a:r>
              <a:rPr lang="en-US" sz="2400" b="1" dirty="0">
                <a:solidFill>
                  <a:srgbClr val="00467F"/>
                </a:solidFill>
              </a:rPr>
              <a:t>stateful applications</a:t>
            </a:r>
            <a:r>
              <a:rPr lang="en-US" sz="2400" dirty="0"/>
              <a:t>) interruptions in the reincarnation process?</a:t>
            </a:r>
          </a:p>
          <a:p>
            <a:pPr lvl="1" algn="just"/>
            <a:endParaRPr lang="en-US" sz="2400" dirty="0"/>
          </a:p>
          <a:p>
            <a:pPr lvl="1" algn="just"/>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57</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1609572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Purpose:</a:t>
            </a:r>
          </a:p>
          <a:p>
            <a:pPr lvl="1" algn="just"/>
            <a:r>
              <a:rPr lang="en-US" sz="2400" dirty="0"/>
              <a:t>With the increased sophistication of attacks, is it possible to construct a generic attack-resilient framework for distributed systems (</a:t>
            </a:r>
            <a:r>
              <a:rPr lang="en-US" sz="2400" b="1" dirty="0">
                <a:solidFill>
                  <a:srgbClr val="00467F"/>
                </a:solidFill>
              </a:rPr>
              <a:t>stateless application</a:t>
            </a:r>
            <a:r>
              <a:rPr lang="en-US" sz="2400" dirty="0"/>
              <a:t>) with a combination of mobility and direction capabilities?</a:t>
            </a:r>
          </a:p>
          <a:p>
            <a:pPr lvl="1" algn="just"/>
            <a:r>
              <a:rPr lang="en-US" sz="2400" dirty="0"/>
              <a:t>Taking into account the main components of the state of a virtual machine (i.e. memory and network), is it possible to build a generic resilient and application-agnostic platform without service (</a:t>
            </a:r>
            <a:r>
              <a:rPr lang="en-US" sz="2400" b="1" dirty="0">
                <a:solidFill>
                  <a:srgbClr val="00467F"/>
                </a:solidFill>
              </a:rPr>
              <a:t>stateful applications</a:t>
            </a:r>
            <a:r>
              <a:rPr lang="en-US" sz="2400" dirty="0"/>
              <a:t>) interruptions in the reincarnation process?</a:t>
            </a:r>
          </a:p>
          <a:p>
            <a:pPr lvl="1" algn="just"/>
            <a:endParaRPr lang="en-US" sz="2400" dirty="0"/>
          </a:p>
          <a:p>
            <a:pPr lvl="1" algn="just"/>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58</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
        <p:nvSpPr>
          <p:cNvPr id="6" name="Oval 5"/>
          <p:cNvSpPr/>
          <p:nvPr/>
        </p:nvSpPr>
        <p:spPr>
          <a:xfrm>
            <a:off x="555643" y="1710891"/>
            <a:ext cx="8391332" cy="1941811"/>
          </a:xfrm>
          <a:prstGeom prst="ellipse">
            <a:avLst/>
          </a:prstGeom>
          <a:noFill/>
          <a:ln w="508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61655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Problem Statement:</a:t>
            </a:r>
          </a:p>
          <a:p>
            <a:pPr lvl="1" algn="just"/>
            <a:r>
              <a:rPr lang="en-US" sz="2400" dirty="0"/>
              <a:t>Verify the effectiveness of the virtual reincarnation process of the Moving Target Defense solution against system attacks, specifically attacks executed from compromised guest OS  </a:t>
            </a:r>
          </a:p>
          <a:p>
            <a:pPr lvl="1" algn="just"/>
            <a:r>
              <a:rPr lang="en-US" sz="2400" dirty="0"/>
              <a:t>Measure the impact of system attacks (compromised guest OS) on the Resilient Systems using  the MTD solution </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59</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3463607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228600" y="1004136"/>
            <a:ext cx="8767440" cy="517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1" normalizeH="0" baseline="0" noProof="0" dirty="0">
                <a:ln>
                  <a:noFill/>
                </a:ln>
                <a:solidFill>
                  <a:srgbClr val="000000"/>
                </a:solidFill>
                <a:effectLst/>
                <a:uLnTx/>
                <a:uFill>
                  <a:solidFill>
                    <a:srgbClr val="FFFFFF"/>
                  </a:solidFill>
                </a:uFill>
                <a:latin typeface="Arial"/>
                <a:ea typeface="DejaVu Sans"/>
              </a:rPr>
              <a:t>Policy-based Data Dissemination </a:t>
            </a:r>
            <a:endParaRPr kumimoji="0" sz="1800" b="0" i="0" u="none" strike="noStrike" kern="0" cap="none" spc="0" normalizeH="0" baseline="0" noProof="0" dirty="0">
              <a:ln>
                <a:noFill/>
              </a:ln>
              <a:solidFill>
                <a:sysClr val="windowText" lastClr="000000"/>
              </a:solidFill>
              <a:effectLst/>
              <a:uLnTx/>
              <a:uFillTx/>
            </a:endParaRPr>
          </a:p>
          <a:p>
            <a:pPr marL="343080" marR="0" lvl="0"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“Encore” (sticky policies) system is prone to Trusted Third Party (TTP)-related issues</a:t>
            </a:r>
          </a:p>
          <a:p>
            <a:pPr marL="343080" marR="0" lvl="0" indent="-342720" defTabSz="914400" eaLnBrk="1" fontAlgn="auto" latinLnBrk="0" hangingPunct="1">
              <a:lnSpc>
                <a:spcPct val="100000"/>
              </a:lnSpc>
              <a:spcBef>
                <a:spcPts val="0"/>
              </a:spcBef>
              <a:spcAft>
                <a:spcPts val="0"/>
              </a:spcAft>
              <a:buClrTx/>
              <a:buSzTx/>
              <a:buFont typeface="Arial"/>
              <a:buChar char="•"/>
              <a:tabLst/>
              <a:defRPr/>
            </a:pPr>
            <a:endParaRPr kumimoji="0" sz="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sz="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1" normalizeH="0" baseline="0" noProof="0" dirty="0">
                <a:ln>
                  <a:noFill/>
                </a:ln>
                <a:solidFill>
                  <a:srgbClr val="000000"/>
                </a:solidFill>
                <a:effectLst/>
                <a:uLnTx/>
                <a:uFill>
                  <a:solidFill>
                    <a:srgbClr val="FFFFFF"/>
                  </a:solidFill>
                </a:uFill>
                <a:latin typeface="Arial"/>
                <a:ea typeface="DejaVu Sans"/>
              </a:rPr>
              <a:t>Digital Rights Management (DRM) Systems</a:t>
            </a:r>
            <a:endParaRPr kumimoji="0" sz="1800" b="0" i="0" u="none" strike="noStrike" kern="0" cap="none" spc="0" normalizeH="0" baseline="0" noProof="0" dirty="0">
              <a:ln>
                <a:noFill/>
              </a:ln>
              <a:solidFill>
                <a:sysClr val="windowText" lastClr="000000"/>
              </a:solidFill>
              <a:effectLst/>
              <a:uLnTx/>
              <a:uFillTx/>
            </a:endParaRPr>
          </a:p>
          <a:p>
            <a:pPr marL="343080" marR="0" lvl="0" indent="-34272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Windows Media DRM (Microsoft)</a:t>
            </a:r>
          </a:p>
          <a:p>
            <a:pPr marL="800280" marR="0" lvl="1"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Disseminates audio and video data over IP network</a:t>
            </a:r>
            <a:endParaRPr kumimoji="0" sz="2200" b="0" i="0" u="none" strike="noStrike" kern="0" cap="none" spc="0" normalizeH="0" baseline="0" noProof="0" dirty="0">
              <a:ln>
                <a:noFill/>
              </a:ln>
              <a:solidFill>
                <a:sysClr val="windowText" lastClr="000000"/>
              </a:solidFill>
              <a:effectLst/>
              <a:uLnTx/>
              <a:uFillTx/>
            </a:endParaRPr>
          </a:p>
          <a:p>
            <a:pPr marL="343080" marR="0" lvl="0" indent="-34272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MediaSnap</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(protects pdf documents)</a:t>
            </a:r>
            <a:endParaRPr kumimoji="0" sz="1800" b="0" i="0" u="none" strike="noStrike" kern="0" cap="none" spc="0" normalizeH="0" baseline="0" noProof="0" dirty="0">
              <a:ln>
                <a:noFill/>
              </a:ln>
              <a:solidFill>
                <a:sysClr val="windowText" lastClr="000000"/>
              </a:solidFill>
              <a:effectLst/>
              <a:uLnTx/>
              <a:uFillTx/>
            </a:endParaRPr>
          </a:p>
          <a:p>
            <a:pPr marL="343080" marR="0" lvl="0" indent="-34272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Hardware-based DRM</a:t>
            </a:r>
          </a:p>
          <a:p>
            <a:pPr marL="800280" marR="0" lvl="1"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Resistant to security breaches in OS</a:t>
            </a:r>
          </a:p>
          <a:p>
            <a:pPr marL="800280" marR="0" lvl="1"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ea typeface="DejaVu Sans"/>
              </a:rPr>
              <a:t>Infeasible to change</a:t>
            </a:r>
            <a:r>
              <a:rPr kumimoji="0" lang="en-US" sz="2200" b="0" i="0" u="none" strike="noStrike" kern="0" cap="none" spc="-1" normalizeH="0" baseline="0" noProof="0" dirty="0">
                <a:ln>
                  <a:noFill/>
                </a:ln>
                <a:solidFill>
                  <a:srgbClr val="000000"/>
                </a:solidFill>
                <a:effectLst/>
                <a:uLnTx/>
                <a:uFill>
                  <a:solidFill>
                    <a:srgbClr val="FFFFFF"/>
                  </a:solidFill>
                </a:uFill>
              </a:rPr>
              <a:t>, bypass or uninstall security features</a:t>
            </a:r>
          </a:p>
          <a:p>
            <a:pPr marL="457560" marR="0" lvl="1"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rPr>
              <a:t>Cons: higher costs, limited flexibility and less interoperability</a:t>
            </a:r>
            <a:endParaRPr kumimoji="0" lang="en-US" sz="2400" b="0" i="0" u="none" strike="noStrike" kern="0" cap="none" spc="0" normalizeH="0" baseline="0" noProof="0" dirty="0">
              <a:ln>
                <a:noFill/>
              </a:ln>
              <a:solidFill>
                <a:sysClr val="windowText" lastClr="000000"/>
              </a:solidFill>
              <a:effectLst/>
              <a:uLnTx/>
              <a:uFillTx/>
            </a:endParaRPr>
          </a:p>
          <a:p>
            <a:pPr marL="343080" marR="0" lvl="0" indent="-342720" defTabSz="914400" eaLnBrk="1" fontAlgn="auto" latinLnBrk="0" hangingPunct="1">
              <a:lnSpc>
                <a:spcPct val="10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rPr>
              <a:t> Watermarking</a:t>
            </a:r>
          </a:p>
          <a:p>
            <a:pPr marL="800280" marR="0" lvl="1"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Digital (e.g. DCT for images), can be checked by web crawlers</a:t>
            </a:r>
          </a:p>
          <a:p>
            <a:pPr marL="800280" marR="0" lvl="1" indent="-342720"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1" normalizeH="0" baseline="0" noProof="0" dirty="0">
                <a:ln>
                  <a:noFill/>
                </a:ln>
                <a:solidFill>
                  <a:srgbClr val="000000"/>
                </a:solidFill>
                <a:effectLst/>
                <a:uLnTx/>
                <a:uFill>
                  <a:solidFill>
                    <a:srgbClr val="FFFFFF"/>
                  </a:solidFill>
                </a:uFill>
                <a:latin typeface="Arial"/>
              </a:rPr>
              <a:t>Visual: supported by modern printers</a:t>
            </a:r>
          </a:p>
          <a:p>
            <a:pPr marL="457560" marR="0" lvl="1"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p:txBody>
      </p:sp>
      <p:sp>
        <p:nvSpPr>
          <p:cNvPr id="176"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a:ln>
                  <a:noFill/>
                </a:ln>
                <a:solidFill>
                  <a:srgbClr val="000000"/>
                </a:solidFill>
                <a:effectLst/>
                <a:uLnTx/>
                <a:uFill>
                  <a:solidFill>
                    <a:srgbClr val="FFFFFF"/>
                  </a:solidFill>
                </a:uFill>
                <a:latin typeface="Arial"/>
                <a:ea typeface="DejaVu Sans"/>
              </a:rPr>
              <a:t>State of Current Technology</a:t>
            </a:r>
            <a:endParaRPr kumimoji="0" sz="1800" b="0" i="0" u="none" strike="noStrike" kern="0" cap="none" spc="0" normalizeH="0" baseline="0" noProof="0">
              <a:ln>
                <a:noFill/>
              </a:ln>
              <a:solidFill>
                <a:sysClr val="windowText" lastClr="000000"/>
              </a:solidFill>
              <a:effectLst/>
              <a:uLnTx/>
              <a:uFillTx/>
            </a:endParaRPr>
          </a:p>
        </p:txBody>
      </p:sp>
      <p:sp>
        <p:nvSpPr>
          <p:cNvPr id="178"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6</a:t>
            </a:r>
            <a:endParaRPr kumimoji="0"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7766798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958659"/>
          </a:xfrm>
          <a:prstGeom prst="rect">
            <a:avLst/>
          </a:prstGeom>
        </p:spPr>
        <p:txBody>
          <a:bodyPr>
            <a:normAutofit lnSpcReduction="10000"/>
          </a:bodyPr>
          <a:lstStyle/>
          <a:p>
            <a:pPr algn="just"/>
            <a:r>
              <a:rPr lang="en-US" sz="3000" b="1" dirty="0">
                <a:solidFill>
                  <a:srgbClr val="00467F"/>
                </a:solidFill>
              </a:rPr>
              <a:t>Inputs (types of systems to test </a:t>
            </a:r>
            <a:r>
              <a:rPr lang="en-US" sz="3000" b="1" dirty="0" err="1">
                <a:solidFill>
                  <a:srgbClr val="00467F"/>
                </a:solidFill>
              </a:rPr>
              <a:t>ViRA</a:t>
            </a:r>
            <a:r>
              <a:rPr lang="en-US" sz="3000" b="1" dirty="0">
                <a:solidFill>
                  <a:srgbClr val="00467F"/>
                </a:solidFill>
              </a:rPr>
              <a:t>):</a:t>
            </a:r>
          </a:p>
          <a:p>
            <a:pPr lvl="1" algn="just"/>
            <a:r>
              <a:rPr lang="en-US" sz="2600" dirty="0"/>
              <a:t>Experiments will be run on BFT-</a:t>
            </a:r>
            <a:r>
              <a:rPr lang="en-US" sz="2600" dirty="0" err="1"/>
              <a:t>SMaRt</a:t>
            </a:r>
            <a:r>
              <a:rPr lang="en-US" sz="2600" dirty="0"/>
              <a:t> (synchronous system)</a:t>
            </a:r>
          </a:p>
          <a:p>
            <a:pPr lvl="1" algn="just"/>
            <a:r>
              <a:rPr lang="en-US" sz="2600" dirty="0"/>
              <a:t>Experiments will be run on a basic Publish and Subscribe system (asynchronous system)</a:t>
            </a:r>
          </a:p>
          <a:p>
            <a:pPr algn="just"/>
            <a:r>
              <a:rPr lang="en-US" sz="3000" b="1" dirty="0">
                <a:solidFill>
                  <a:srgbClr val="00467F"/>
                </a:solidFill>
              </a:rPr>
              <a:t>Inputs (attacks to test proactive monitoring):</a:t>
            </a:r>
          </a:p>
          <a:p>
            <a:pPr lvl="1" algn="just"/>
            <a:r>
              <a:rPr lang="en-US" sz="2600" dirty="0"/>
              <a:t>Attack 1: We mimic a node compromise by logging into the VM, stopping the victim process, and starting a malicious one with the same name but different functionality; presumably stealing data </a:t>
            </a:r>
          </a:p>
          <a:p>
            <a:pPr lvl="1" algn="just"/>
            <a:r>
              <a:rPr lang="en-US" sz="2600" dirty="0"/>
              <a:t>Attack 2: We hijack the application by loading/injecting a shared library and diverting to make additional function calls without stopping the process</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60</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23021447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Outputs:</a:t>
            </a:r>
          </a:p>
          <a:p>
            <a:pPr lvl="1" algn="just"/>
            <a:r>
              <a:rPr lang="en-US" sz="2400" dirty="0"/>
              <a:t>Time required for virtual machine reincarnations triggered by ended lifespan for both BFT-</a:t>
            </a:r>
            <a:r>
              <a:rPr lang="en-US" sz="2400" dirty="0" err="1"/>
              <a:t>SMaRt</a:t>
            </a:r>
            <a:r>
              <a:rPr lang="en-US" sz="2400" dirty="0"/>
              <a:t>  and Publish and subscribe systems </a:t>
            </a:r>
          </a:p>
          <a:p>
            <a:pPr lvl="1" algn="just"/>
            <a:r>
              <a:rPr lang="en-US" sz="2400" dirty="0"/>
              <a:t>Time required for virtual machine reincarnations for both BFT-</a:t>
            </a:r>
            <a:r>
              <a:rPr lang="en-US" sz="2400" dirty="0" err="1"/>
              <a:t>SMaRt</a:t>
            </a:r>
            <a:r>
              <a:rPr lang="en-US" sz="2400" dirty="0"/>
              <a:t>  and Publish and subscribe systems under system attacks </a:t>
            </a:r>
          </a:p>
          <a:p>
            <a:pPr lvl="1" algn="just"/>
            <a:r>
              <a:rPr lang="en-US" sz="2400" dirty="0"/>
              <a:t>Detection rate of the Virtual Machine </a:t>
            </a:r>
            <a:r>
              <a:rPr lang="en-US" sz="2400" dirty="0" err="1"/>
              <a:t>Instrospection</a:t>
            </a:r>
            <a:r>
              <a:rPr lang="en-US" sz="2400" dirty="0"/>
              <a:t> technique.</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61</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1476594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717245"/>
          </a:xfrm>
          <a:prstGeom prst="rect">
            <a:avLst/>
          </a:prstGeom>
        </p:spPr>
        <p:txBody>
          <a:bodyPr>
            <a:noAutofit/>
          </a:bodyPr>
          <a:lstStyle/>
          <a:p>
            <a:pPr algn="just"/>
            <a:r>
              <a:rPr lang="en-US" sz="2800" b="1" dirty="0">
                <a:solidFill>
                  <a:srgbClr val="00467F"/>
                </a:solidFill>
              </a:rPr>
              <a:t>Methods:</a:t>
            </a:r>
          </a:p>
          <a:p>
            <a:pPr lvl="1" algn="just"/>
            <a:r>
              <a:rPr lang="en-US" sz="2200" dirty="0"/>
              <a:t>The framework will be implemented according to the prototype</a:t>
            </a:r>
          </a:p>
          <a:p>
            <a:pPr lvl="1" algn="just"/>
            <a:r>
              <a:rPr lang="en-US" sz="2200" dirty="0"/>
              <a:t>Nodes will be reincarnated without attacks. Reincarnation times will be measured</a:t>
            </a:r>
          </a:p>
          <a:p>
            <a:pPr lvl="1" algn="just"/>
            <a:r>
              <a:rPr lang="en-US" sz="2200" dirty="0"/>
              <a:t>Attacks will be launched. The library </a:t>
            </a:r>
            <a:r>
              <a:rPr lang="en-US" sz="2200" i="1" dirty="0"/>
              <a:t>libvmi</a:t>
            </a:r>
            <a:r>
              <a:rPr lang="en-US" sz="2200" dirty="0"/>
              <a:t> will be installed for virtual machine introspection. Effectiveness rate of the detection mechanism will be measured along with the time   of reincarnation times under attack.</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62</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71596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Preliminary Results:</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63</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pic>
        <p:nvPicPr>
          <p:cNvPr id="7" name="Picture 6" descr="result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024" y="2001114"/>
            <a:ext cx="7623236" cy="4411595"/>
          </a:xfrm>
          <a:prstGeom prst="rect">
            <a:avLst/>
          </a:prstGeom>
        </p:spPr>
      </p:pic>
    </p:spTree>
    <p:extLst>
      <p:ext uri="{BB962C8B-B14F-4D97-AF65-F5344CB8AC3E}">
        <p14:creationId xmlns:p14="http://schemas.microsoft.com/office/powerpoint/2010/main" val="31327486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Observations:</a:t>
            </a:r>
          </a:p>
          <a:p>
            <a:pPr lvl="1" algn="just"/>
            <a:r>
              <a:rPr lang="en-US" sz="2400" dirty="0"/>
              <a:t>Impact on Cyber Resilient Systems and providing Enterprise Resiliency </a:t>
            </a:r>
          </a:p>
          <a:p>
            <a:pPr lvl="1" algn="just"/>
            <a:r>
              <a:rPr lang="en-US" sz="2400" dirty="0"/>
              <a:t>Prototype will be extended to produce a demo for Tech Expo 2017</a:t>
            </a:r>
          </a:p>
          <a:p>
            <a:pPr lvl="1" algn="just"/>
            <a:r>
              <a:rPr lang="en-US" sz="2400" dirty="0"/>
              <a:t>The work will closely be conducted with NGC to find feasible solutions for Cyber Resilient Systems and Enterprise Resiliency  </a:t>
            </a:r>
          </a:p>
          <a:p>
            <a:pPr lvl="1" algn="just"/>
            <a:r>
              <a:rPr lang="en-US" sz="2400" dirty="0"/>
              <a:t>It will include publishing the collaborative work and exploring funding opportunities at BAA in AFRL and NSF to secure funding and realize MTD as a viable solution</a:t>
            </a:r>
          </a:p>
          <a:p>
            <a:pPr marL="0" indent="0">
              <a:buNone/>
            </a:pPr>
            <a:endParaRPr lang="en-US" sz="2400" dirty="0"/>
          </a:p>
          <a:p>
            <a:pPr lvl="1" algn="just"/>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64</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Experiments</a:t>
            </a:r>
          </a:p>
        </p:txBody>
      </p:sp>
    </p:spTree>
    <p:extLst>
      <p:ext uri="{BB962C8B-B14F-4D97-AF65-F5344CB8AC3E}">
        <p14:creationId xmlns:p14="http://schemas.microsoft.com/office/powerpoint/2010/main" val="39028477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Test other stateless applications on the MTD framework:</a:t>
            </a:r>
          </a:p>
          <a:p>
            <a:pPr lvl="1" algn="just"/>
            <a:r>
              <a:rPr lang="en-US" sz="2400" dirty="0"/>
              <a:t>E.g.: Upright (Public and Subscribe System)</a:t>
            </a:r>
          </a:p>
          <a:p>
            <a:pPr marL="457200" lvl="1" indent="0" algn="just">
              <a:buNone/>
            </a:pPr>
            <a:endParaRPr lang="en-US" sz="2800" b="1" dirty="0">
              <a:solidFill>
                <a:srgbClr val="00467F"/>
              </a:solidFill>
            </a:endParaRPr>
          </a:p>
          <a:p>
            <a:pPr algn="just"/>
            <a:r>
              <a:rPr lang="en-US" sz="2800" b="1" dirty="0">
                <a:solidFill>
                  <a:schemeClr val="accent1">
                    <a:lumMod val="75000"/>
                  </a:schemeClr>
                </a:solidFill>
              </a:rPr>
              <a:t>Stateful application support:</a:t>
            </a:r>
          </a:p>
          <a:p>
            <a:pPr lvl="1" algn="just"/>
            <a:r>
              <a:rPr lang="en-US" sz="2400" dirty="0">
                <a:solidFill>
                  <a:srgbClr val="000000"/>
                </a:solidFill>
              </a:rPr>
              <a:t>Can we preserve the state of the virtual machine during the reincarnation process to make the solution application-agnostic?</a:t>
            </a:r>
          </a:p>
          <a:p>
            <a:pPr lvl="1" algn="just"/>
            <a:r>
              <a:rPr lang="en-US" sz="2400" dirty="0"/>
              <a:t>Test the framework wit Secure SOA Services (stateful applications)</a:t>
            </a:r>
          </a:p>
          <a:p>
            <a:pPr marL="457200" lvl="1" indent="0" algn="just">
              <a:buNone/>
            </a:pPr>
            <a:endParaRPr lang="en-US" sz="2400" dirty="0">
              <a:solidFill>
                <a:srgbClr val="000000"/>
              </a:solidFill>
            </a:endParaRPr>
          </a:p>
          <a:p>
            <a:pPr lvl="1" algn="just"/>
            <a:endParaRPr lang="en-US" sz="2400" b="1" dirty="0">
              <a:solidFill>
                <a:srgbClr val="00467F"/>
              </a:solidFill>
            </a:endParaRPr>
          </a:p>
          <a:p>
            <a:pPr marL="0" indent="0">
              <a:buNone/>
            </a:pPr>
            <a:endParaRPr lang="en-US" sz="2400" dirty="0"/>
          </a:p>
          <a:p>
            <a:pPr lvl="1" algn="just"/>
            <a:endParaRPr lang="en-US" sz="2400" dirty="0"/>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65</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Future Directions</a:t>
            </a:r>
          </a:p>
        </p:txBody>
      </p:sp>
    </p:spTree>
    <p:extLst>
      <p:ext uri="{BB962C8B-B14F-4D97-AF65-F5344CB8AC3E}">
        <p14:creationId xmlns:p14="http://schemas.microsoft.com/office/powerpoint/2010/main" val="38938503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rmAutofit/>
          </a:bodyPr>
          <a:lstStyle/>
          <a:p>
            <a:pPr algn="just"/>
            <a:r>
              <a:rPr lang="en-US" sz="2800" b="1" dirty="0">
                <a:solidFill>
                  <a:srgbClr val="00467F"/>
                </a:solidFill>
              </a:rPr>
              <a:t>Stateful Application </a:t>
            </a:r>
            <a:r>
              <a:rPr lang="en-US" sz="2800" b="1" dirty="0">
                <a:solidFill>
                  <a:schemeClr val="accent1">
                    <a:lumMod val="75000"/>
                  </a:schemeClr>
                </a:solidFill>
              </a:rPr>
              <a:t>Support (</a:t>
            </a:r>
            <a:r>
              <a:rPr lang="en-US" sz="2800" b="1" dirty="0" err="1">
                <a:solidFill>
                  <a:schemeClr val="accent1">
                    <a:lumMod val="75000"/>
                  </a:schemeClr>
                </a:solidFill>
              </a:rPr>
              <a:t>Cont</a:t>
            </a:r>
            <a:r>
              <a:rPr lang="en-US" sz="2800" b="1" dirty="0">
                <a:solidFill>
                  <a:schemeClr val="accent1">
                    <a:lumMod val="75000"/>
                  </a:schemeClr>
                </a:solidFill>
              </a:rPr>
              <a:t>…): </a:t>
            </a:r>
          </a:p>
          <a:p>
            <a:pPr lvl="1" algn="just"/>
            <a:r>
              <a:rPr lang="en-US" sz="2400" dirty="0"/>
              <a:t>Virtual reincarnation must be fast. The source VM can continue running until the destination VM is ready to take over</a:t>
            </a:r>
            <a:endParaRPr lang="en-US" dirty="0">
              <a:latin typeface="Arial"/>
              <a:cs typeface="Arial"/>
            </a:endParaRPr>
          </a:p>
          <a:p>
            <a:pPr algn="just"/>
            <a:endParaRPr lang="en-US" sz="2900" dirty="0">
              <a:latin typeface="Arial"/>
              <a:cs typeface="Arial"/>
            </a:endParaRP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66</a:t>
            </a:fld>
            <a:endParaRPr lang="en-US" sz="1300" dirty="0"/>
          </a:p>
        </p:txBody>
      </p:sp>
      <p:sp>
        <p:nvSpPr>
          <p:cNvPr id="10" name="Title 1"/>
          <p:cNvSpPr>
            <a:spLocks noGrp="1"/>
          </p:cNvSpPr>
          <p:nvPr>
            <p:ph type="title"/>
          </p:nvPr>
        </p:nvSpPr>
        <p:spPr>
          <a:xfrm>
            <a:off x="228600" y="50472"/>
            <a:ext cx="7255562" cy="838200"/>
          </a:xfrm>
        </p:spPr>
        <p:txBody>
          <a:bodyPr/>
          <a:lstStyle/>
          <a:p>
            <a:r>
              <a:rPr lang="en-US" sz="3600" dirty="0"/>
              <a:t>Future Directions</a:t>
            </a:r>
          </a:p>
        </p:txBody>
      </p:sp>
      <p:pic>
        <p:nvPicPr>
          <p:cNvPr id="6" name="Picture 5" descr="mtd_approac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4293" y="3142783"/>
            <a:ext cx="4901960" cy="3401508"/>
          </a:xfrm>
          <a:prstGeom prst="rect">
            <a:avLst/>
          </a:prstGeom>
        </p:spPr>
      </p:pic>
    </p:spTree>
    <p:extLst>
      <p:ext uri="{BB962C8B-B14F-4D97-AF65-F5344CB8AC3E}">
        <p14:creationId xmlns:p14="http://schemas.microsoft.com/office/powerpoint/2010/main" val="6662486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02080"/>
            <a:ext cx="8382000" cy="4524333"/>
          </a:xfrm>
          <a:prstGeom prst="rect">
            <a:avLst/>
          </a:prstGeom>
        </p:spPr>
        <p:txBody>
          <a:bodyPr>
            <a:noAutofit/>
          </a:bodyPr>
          <a:lstStyle/>
          <a:p>
            <a:pPr marL="457200" indent="-457200">
              <a:buFont typeface="+mj-lt"/>
              <a:buAutoNum type="arabicPeriod"/>
            </a:pPr>
            <a:r>
              <a:rPr lang="en-US" sz="1500" dirty="0">
                <a:latin typeface="Arial"/>
                <a:cs typeface="Arial"/>
              </a:rPr>
              <a:t>NGC Cyber Resilient Systems IRAD (</a:t>
            </a:r>
            <a:r>
              <a:rPr lang="en-US" sz="1500" dirty="0">
                <a:latin typeface="Arial"/>
                <a:cs typeface="Arial"/>
                <a:hlinkClick r:id="rId2"/>
              </a:rPr>
              <a:t>http://www.northropgrumman.com</a:t>
            </a:r>
            <a:r>
              <a:rPr lang="en-US" sz="1500" dirty="0">
                <a:latin typeface="Arial"/>
                <a:cs typeface="Arial"/>
              </a:rPr>
              <a:t>) </a:t>
            </a:r>
          </a:p>
          <a:p>
            <a:pPr marL="457200" indent="-457200">
              <a:buFont typeface="+mj-lt"/>
              <a:buAutoNum type="arabicPeriod"/>
            </a:pPr>
            <a:r>
              <a:rPr lang="en-US" sz="1500" dirty="0">
                <a:latin typeface="Arial"/>
                <a:cs typeface="Arial"/>
              </a:rPr>
              <a:t>Enterprise Resiliency IRAD (</a:t>
            </a:r>
            <a:r>
              <a:rPr lang="en-US" sz="1500" dirty="0">
                <a:latin typeface="Arial"/>
                <a:cs typeface="Arial"/>
                <a:hlinkClick r:id="rId2"/>
              </a:rPr>
              <a:t>http://www.northropgrumman.com</a:t>
            </a:r>
            <a:r>
              <a:rPr lang="en-US" sz="1500" dirty="0">
                <a:latin typeface="Arial"/>
                <a:cs typeface="Arial"/>
              </a:rPr>
              <a:t>) </a:t>
            </a:r>
          </a:p>
          <a:p>
            <a:pPr marL="457200" indent="-457200">
              <a:buFont typeface="+mj-lt"/>
              <a:buAutoNum type="arabicPeriod"/>
            </a:pPr>
            <a:r>
              <a:rPr lang="en-US" sz="1500" dirty="0"/>
              <a:t>Ahmed, N., and Bhargava, B. Towards Targeted Intrusion Detection Deployments in Cloud Computing. In the Int. Journal of Next-Generation Computing Vol. 6, No 2, IJNGC - JULY 2015. </a:t>
            </a:r>
            <a:endParaRPr lang="en-US" sz="1500" b="1" i="1" dirty="0">
              <a:latin typeface="Arial"/>
              <a:cs typeface="Arial"/>
            </a:endParaRPr>
          </a:p>
          <a:p>
            <a:pPr marL="457200" indent="-457200" algn="just">
              <a:buFont typeface="+mj-lt"/>
              <a:buAutoNum type="arabicPeriod"/>
            </a:pPr>
            <a:r>
              <a:rPr lang="en-US" sz="1500" dirty="0">
                <a:latin typeface="Arial"/>
                <a:cs typeface="Arial"/>
              </a:rPr>
              <a:t>N. Ahmed. Design, Implementation, and Experiments for Moving Target Defense. PhD Thesis, Purdue University, 2016.</a:t>
            </a:r>
          </a:p>
          <a:p>
            <a:pPr marL="457200" indent="-457200" algn="just">
              <a:buFont typeface="+mj-lt"/>
              <a:buAutoNum type="arabicPeriod"/>
            </a:pPr>
            <a:r>
              <a:rPr lang="en-US" sz="1500" dirty="0">
                <a:latin typeface="Arial"/>
                <a:cs typeface="Arial"/>
              </a:rPr>
              <a:t>N. Ahmed and B. Bhargava. From Byzantine Fault-Tolerance to Fault-Avoidance: An Architectural Transformation to Attack and Failure Resilience. To  Appear in IEEE Transactions on Cloud Computing</a:t>
            </a:r>
            <a:r>
              <a:rPr lang="en-US" sz="1500">
                <a:latin typeface="Arial"/>
                <a:cs typeface="Arial"/>
              </a:rPr>
              <a:t>, TCC </a:t>
            </a:r>
            <a:r>
              <a:rPr lang="en-US" sz="1500" dirty="0">
                <a:latin typeface="Arial"/>
                <a:cs typeface="Arial"/>
              </a:rPr>
              <a:t>2016. </a:t>
            </a:r>
          </a:p>
          <a:p>
            <a:pPr marL="457200" indent="-457200" algn="just">
              <a:buFont typeface="+mj-lt"/>
              <a:buAutoNum type="arabicPeriod"/>
            </a:pPr>
            <a:r>
              <a:rPr lang="en-US" sz="1500" dirty="0">
                <a:latin typeface="Arial"/>
                <a:cs typeface="Arial"/>
              </a:rPr>
              <a:t>N. Ahmed and B. Bhargava. Disruption-Resilient Publish/Subscribe: A Moving Target Defense Approach. The 6th International Conference on Cloud Computing and Services Science, CLOSER 2016.</a:t>
            </a:r>
          </a:p>
          <a:p>
            <a:pPr marL="457200" indent="-457200" algn="just">
              <a:buFont typeface="+mj-lt"/>
              <a:buAutoNum type="arabicPeriod"/>
            </a:pPr>
            <a:r>
              <a:rPr lang="en-US" sz="1500" dirty="0">
                <a:latin typeface="Arial"/>
                <a:cs typeface="Arial"/>
              </a:rPr>
              <a:t>N. Ahmed and B. Bhargava. Mayflies: A Moving Target Defense Framework for Distributed Systems. 3rd ACM workshop on MTD in conjunction with ACM Conference on Computer and Communications Security (CCS), Vienna, 2016.</a:t>
            </a:r>
          </a:p>
          <a:p>
            <a:pPr marL="457200" indent="-457200" algn="just">
              <a:buFont typeface="+mj-lt"/>
              <a:buAutoNum type="arabicPeriod"/>
            </a:pPr>
            <a:r>
              <a:rPr lang="en-US" sz="1500" dirty="0">
                <a:latin typeface="Arial"/>
                <a:cs typeface="Arial"/>
              </a:rPr>
              <a:t>R. </a:t>
            </a:r>
            <a:r>
              <a:rPr lang="en-US" sz="1500" dirty="0" err="1">
                <a:latin typeface="Arial"/>
                <a:cs typeface="Arial"/>
              </a:rPr>
              <a:t>Ranchal</a:t>
            </a:r>
            <a:r>
              <a:rPr lang="en-US" sz="1500" dirty="0">
                <a:latin typeface="Arial"/>
                <a:cs typeface="Arial"/>
              </a:rPr>
              <a:t>, D. Ulybyshev, P. </a:t>
            </a:r>
            <a:r>
              <a:rPr lang="en-US" sz="1500" dirty="0" err="1">
                <a:latin typeface="Arial"/>
                <a:cs typeface="Arial"/>
              </a:rPr>
              <a:t>Angin</a:t>
            </a:r>
            <a:r>
              <a:rPr lang="en-US" sz="1500" dirty="0">
                <a:latin typeface="Arial"/>
                <a:cs typeface="Arial"/>
              </a:rPr>
              <a:t>, and B. Bhargava. Policy-based Distributed Data Dissemination.</a:t>
            </a:r>
            <a:r>
              <a:rPr lang="tr-TR" sz="1500" dirty="0">
                <a:latin typeface="Arial"/>
                <a:cs typeface="Arial"/>
              </a:rPr>
              <a:t> </a:t>
            </a:r>
            <a:r>
              <a:rPr lang="tr-TR" sz="1500" i="1" dirty="0">
                <a:latin typeface="Arial"/>
                <a:cs typeface="Arial"/>
              </a:rPr>
              <a:t>CERIAS Security </a:t>
            </a:r>
            <a:r>
              <a:rPr lang="tr-TR" sz="1500" i="1" dirty="0" err="1">
                <a:latin typeface="Arial"/>
                <a:cs typeface="Arial"/>
              </a:rPr>
              <a:t>Symposium</a:t>
            </a:r>
            <a:r>
              <a:rPr lang="tr-TR" sz="1500" i="1" dirty="0">
                <a:latin typeface="Arial"/>
                <a:cs typeface="Arial"/>
              </a:rPr>
              <a:t>, April 2015</a:t>
            </a:r>
            <a:r>
              <a:rPr lang="en-US" sz="1500" b="1" i="1" dirty="0">
                <a:latin typeface="Arial"/>
                <a:cs typeface="Arial"/>
              </a:rPr>
              <a:t> (Best poster award)</a:t>
            </a:r>
          </a:p>
        </p:txBody>
      </p:sp>
      <p:sp>
        <p:nvSpPr>
          <p:cNvPr id="4" name="Slide Number Placeholder 3"/>
          <p:cNvSpPr>
            <a:spLocks noGrp="1"/>
          </p:cNvSpPr>
          <p:nvPr>
            <p:ph type="sldNum" sz="quarter" idx="4294967295"/>
          </p:nvPr>
        </p:nvSpPr>
        <p:spPr>
          <a:xfrm>
            <a:off x="28411" y="6477000"/>
            <a:ext cx="400378" cy="297651"/>
          </a:xfrm>
          <a:prstGeom prst="rect">
            <a:avLst/>
          </a:prstGeom>
        </p:spPr>
        <p:txBody>
          <a:bodyPr/>
          <a:lstStyle/>
          <a:p>
            <a:fld id="{F6EFC63E-F8D9-44BB-A462-AC735E845F95}" type="slidenum">
              <a:rPr lang="en-US" sz="1300" smtClean="0"/>
              <a:pPr/>
              <a:t>67</a:t>
            </a:fld>
            <a:endParaRPr lang="en-US" sz="1300" dirty="0"/>
          </a:p>
        </p:txBody>
      </p:sp>
      <p:sp>
        <p:nvSpPr>
          <p:cNvPr id="7" name="Title 1"/>
          <p:cNvSpPr>
            <a:spLocks noGrp="1"/>
          </p:cNvSpPr>
          <p:nvPr>
            <p:ph type="title"/>
          </p:nvPr>
        </p:nvSpPr>
        <p:spPr>
          <a:xfrm>
            <a:off x="228600" y="73152"/>
            <a:ext cx="6705600" cy="838200"/>
          </a:xfrm>
        </p:spPr>
        <p:txBody>
          <a:bodyPr/>
          <a:lstStyle/>
          <a:p>
            <a:r>
              <a:rPr lang="en-US" sz="3600" dirty="0"/>
              <a:t>Presentations and Publications</a:t>
            </a:r>
          </a:p>
        </p:txBody>
      </p:sp>
    </p:spTree>
    <p:extLst>
      <p:ext uri="{BB962C8B-B14F-4D97-AF65-F5344CB8AC3E}">
        <p14:creationId xmlns:p14="http://schemas.microsoft.com/office/powerpoint/2010/main" val="2175689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7"/>
          </p:nvPr>
        </p:nvSpPr>
        <p:spPr>
          <a:xfrm>
            <a:off x="1675717" y="2839549"/>
            <a:ext cx="5873877" cy="457200"/>
          </a:xfrm>
        </p:spPr>
        <p:txBody>
          <a:bodyPr/>
          <a:lstStyle/>
          <a:p>
            <a:pPr algn="ctr"/>
            <a:r>
              <a:rPr lang="en-US" sz="3600" dirty="0">
                <a:solidFill>
                  <a:schemeClr val="accent1">
                    <a:lumMod val="75000"/>
                  </a:schemeClr>
                </a:solidFill>
              </a:rPr>
              <a:t>Thank you!</a:t>
            </a:r>
          </a:p>
        </p:txBody>
      </p:sp>
      <p:pic>
        <p:nvPicPr>
          <p:cNvPr id="8" name="Picture 2" descr="C:\Documents and Settings\s261757\Desktop\University Relationships\Consortium\Strategies\Branding\NGCRC_Logo.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09" y="4215591"/>
            <a:ext cx="2905760" cy="1499150"/>
          </a:xfrm>
          <a:prstGeom prst="rect">
            <a:avLst/>
          </a:prstGeom>
          <a:noFill/>
          <a:ln w="9525">
            <a:noFill/>
            <a:miter lim="800000"/>
            <a:headEnd/>
            <a:tailEnd/>
          </a:ln>
        </p:spPr>
      </p:pic>
    </p:spTree>
    <p:extLst>
      <p:ext uri="{BB962C8B-B14F-4D97-AF65-F5344CB8AC3E}">
        <p14:creationId xmlns:p14="http://schemas.microsoft.com/office/powerpoint/2010/main" val="240387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CustomShape 1"/>
          <p:cNvSpPr/>
          <p:nvPr/>
        </p:nvSpPr>
        <p:spPr>
          <a:xfrm>
            <a:off x="228600" y="1184760"/>
            <a:ext cx="8767440" cy="411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1" normalizeH="0" baseline="0" noProof="0" dirty="0">
                <a:ln>
                  <a:noFill/>
                </a:ln>
                <a:solidFill>
                  <a:srgbClr val="000000"/>
                </a:solidFill>
                <a:effectLst/>
                <a:uLnTx/>
                <a:uFill>
                  <a:solidFill>
                    <a:srgbClr val="FFFFFF"/>
                  </a:solidFill>
                </a:uFill>
                <a:latin typeface="Arial"/>
                <a:ea typeface="DejaVu Sans"/>
              </a:rPr>
              <a:t>Data Dissemination based on:</a:t>
            </a:r>
            <a:endParaRPr kumimoji="0" sz="1800" b="0" i="0" u="none" strike="noStrike" kern="0" cap="none" spc="0" normalizeH="0" baseline="0" noProof="0" dirty="0">
              <a:ln>
                <a:noFill/>
              </a:ln>
              <a:solidFill>
                <a:sysClr val="windowText" lastClr="000000"/>
              </a:solidFill>
              <a:effectLst/>
              <a:uLnTx/>
              <a:uFillTx/>
            </a:endParaRP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Access control policies</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Trust level of a subject (service, user)</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Context (e.g. emergency vs. normal)</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Security level of client’s browser (crypto capabilities)</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Authentication method (password-based, fingerprint </a:t>
            </a:r>
            <a:r>
              <a:rPr kumimoji="0" lang="en-US" sz="2400" b="0" i="0" u="none" strike="noStrike" kern="0" cap="none" spc="-1" normalizeH="0" baseline="0" noProof="0" dirty="0" err="1">
                <a:ln>
                  <a:noFill/>
                </a:ln>
                <a:solidFill>
                  <a:srgbClr val="000000"/>
                </a:solidFill>
                <a:effectLst/>
                <a:uLnTx/>
                <a:uFill>
                  <a:solidFill>
                    <a:srgbClr val="FFFFFF"/>
                  </a:solidFill>
                </a:uFill>
                <a:latin typeface="Arial"/>
                <a:ea typeface="DejaVu Sans"/>
              </a:rPr>
              <a:t>etc</a:t>
            </a: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Source network (secure intranet vs. unknown network)</a:t>
            </a:r>
          </a:p>
          <a:p>
            <a:pPr marL="914400" marR="0" lvl="1" indent="-456480" defTabSz="914400" eaLnBrk="1" fontAlgn="auto" latinLnBrk="0" hangingPunct="1">
              <a:lnSpc>
                <a:spcPct val="14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Type of client’s device: desktop vs. mobile (detected by Authentication Server)</a:t>
            </a:r>
            <a:endParaRPr kumimoji="0"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1" normalizeH="0" baseline="0" noProof="0" dirty="0">
                <a:ln>
                  <a:noFill/>
                </a:ln>
                <a:solidFill>
                  <a:srgbClr val="000000"/>
                </a:solidFill>
                <a:effectLst/>
                <a:uLnTx/>
                <a:uFill>
                  <a:solidFill>
                    <a:srgbClr val="FFFFFF"/>
                  </a:solidFill>
                </a:uFill>
                <a:latin typeface="Arial"/>
                <a:ea typeface="DejaVu Sans"/>
              </a:rPr>
              <a:t> </a:t>
            </a:r>
            <a:endParaRPr kumimoji="0" sz="1800" b="0" i="0" u="none" strike="noStrike" kern="0" cap="none" spc="0" normalizeH="0" baseline="0" noProof="0" dirty="0">
              <a:ln>
                <a:noFill/>
              </a:ln>
              <a:solidFill>
                <a:sysClr val="windowText" lastClr="000000"/>
              </a:solidFill>
              <a:effectLst/>
              <a:uLnTx/>
              <a:uFillTx/>
            </a:endParaRPr>
          </a:p>
        </p:txBody>
      </p:sp>
      <p:sp>
        <p:nvSpPr>
          <p:cNvPr id="184"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Research Approach </a:t>
            </a:r>
            <a:endParaRPr kumimoji="0" sz="1800" b="0" i="0" u="none" strike="noStrike" kern="0" cap="none" spc="0" normalizeH="0" baseline="0" noProof="0" dirty="0">
              <a:ln>
                <a:noFill/>
              </a:ln>
              <a:solidFill>
                <a:sysClr val="windowText" lastClr="000000"/>
              </a:solidFill>
              <a:effectLst/>
              <a:uLnTx/>
              <a:uFillTx/>
            </a:endParaRPr>
          </a:p>
        </p:txBody>
      </p:sp>
      <p:sp>
        <p:nvSpPr>
          <p:cNvPr id="186"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7</a:t>
            </a:r>
            <a:endParaRPr kumimoji="0"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9137698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228600" y="1184760"/>
            <a:ext cx="8767440" cy="411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1" u="none" strike="noStrike" kern="0" cap="none" spc="-1" normalizeH="0" baseline="0" noProof="0" dirty="0">
                <a:ln>
                  <a:noFill/>
                </a:ln>
                <a:solidFill>
                  <a:srgbClr val="000000"/>
                </a:solidFill>
                <a:effectLst/>
                <a:uLnTx/>
                <a:uFill>
                  <a:solidFill>
                    <a:srgbClr val="FFFFFF"/>
                  </a:solidFill>
                </a:uFill>
                <a:latin typeface="Arial"/>
                <a:ea typeface="DejaVu Sans"/>
              </a:rPr>
              <a:t>Data Leakage Detection </a:t>
            </a:r>
            <a:endParaRPr kumimoji="0" sz="1800" b="0" i="0" u="none" strike="noStrike" kern="0" cap="none" spc="0" normalizeH="0" baseline="0" noProof="0" dirty="0">
              <a:ln>
                <a:noFill/>
              </a:ln>
              <a:solidFill>
                <a:sysClr val="windowText" lastClr="000000"/>
              </a:solidFill>
              <a:effectLst/>
              <a:uLnTx/>
              <a:uFillTx/>
            </a:endParaRPr>
          </a:p>
          <a:p>
            <a:pPr marL="343260" marR="0" lvl="0"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For leaked encrypted data:</a:t>
            </a:r>
          </a:p>
          <a:p>
            <a:pPr marL="800460" marR="0" lvl="1"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Based on Obligations: how data is used by authorized party</a:t>
            </a:r>
          </a:p>
          <a:p>
            <a:pPr marL="800460" marR="0" lvl="1"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Obligations are </a:t>
            </a:r>
            <a:r>
              <a:rPr kumimoji="0" lang="en-US" sz="2400" b="0" i="0" u="none" strike="noStrike" kern="0" cap="none" spc="-1" normalizeH="0" baseline="0" noProof="0" dirty="0">
                <a:ln>
                  <a:noFill/>
                </a:ln>
                <a:solidFill>
                  <a:srgbClr val="000000"/>
                </a:solidFill>
                <a:effectLst/>
                <a:uLnTx/>
                <a:uFill>
                  <a:solidFill>
                    <a:srgbClr val="FFFFFF"/>
                  </a:solidFill>
                </a:uFill>
              </a:rPr>
              <a:t>enforced by Central Monitor</a:t>
            </a:r>
            <a:endParaRPr kumimoji="0" lang="en-US" sz="2400" b="0" i="0" u="none" strike="noStrike" kern="0" cap="none" spc="0" normalizeH="0" baseline="0" noProof="0" dirty="0">
              <a:ln>
                <a:noFill/>
              </a:ln>
              <a:solidFill>
                <a:sysClr val="windowText" lastClr="000000"/>
              </a:solidFill>
              <a:effectLst/>
              <a:uLnTx/>
              <a:uFillTx/>
            </a:endParaRPr>
          </a:p>
          <a:p>
            <a:pPr marL="343260" marR="0" lvl="0"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For leaked decrypted data:</a:t>
            </a:r>
          </a:p>
          <a:p>
            <a:pPr marL="800460" marR="0" lvl="1"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Based on watermarks embedded into sensitive data</a:t>
            </a:r>
          </a:p>
          <a:p>
            <a:pPr marL="1257660" marR="0" lvl="2"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 Digital watermarks</a:t>
            </a:r>
          </a:p>
          <a:p>
            <a:pPr marL="1257660" marR="0" lvl="2" indent="-342900" defTabSz="91440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rPr>
              <a:t> Visual watermarks</a:t>
            </a:r>
            <a:endParaRPr kumimoji="0" sz="2000" b="0" i="0" u="none" strike="noStrike" kern="0" cap="none" spc="0" normalizeH="0" baseline="0" noProof="0" dirty="0">
              <a:ln>
                <a:noFill/>
              </a:ln>
              <a:solidFill>
                <a:sysClr val="windowText" lastClr="000000"/>
              </a:solidFill>
              <a:effectLst/>
              <a:uLnTx/>
              <a:uFillTx/>
            </a:endParaRPr>
          </a:p>
        </p:txBody>
      </p:sp>
      <p:sp>
        <p:nvSpPr>
          <p:cNvPr id="188"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Research Approach (cont.) </a:t>
            </a:r>
            <a:endParaRPr kumimoji="0" sz="1800" b="0" i="0" u="none" strike="noStrike" kern="0" cap="none" spc="0" normalizeH="0" baseline="0" noProof="0" dirty="0">
              <a:ln>
                <a:noFill/>
              </a:ln>
              <a:solidFill>
                <a:sysClr val="windowText" lastClr="000000"/>
              </a:solidFill>
              <a:effectLst/>
              <a:uLnTx/>
              <a:uFillTx/>
            </a:endParaRPr>
          </a:p>
        </p:txBody>
      </p:sp>
      <p:sp>
        <p:nvSpPr>
          <p:cNvPr id="190"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1" normalizeH="0" baseline="0" noProof="0" dirty="0">
                <a:ln>
                  <a:noFill/>
                </a:ln>
                <a:solidFill>
                  <a:srgbClr val="000000"/>
                </a:solidFill>
                <a:effectLst/>
                <a:uLnTx/>
                <a:uFill>
                  <a:solidFill>
                    <a:srgbClr val="FFFFFF"/>
                  </a:solidFill>
                </a:uFill>
                <a:latin typeface="Arial"/>
              </a:rPr>
              <a:t>8</a:t>
            </a:r>
            <a:endParaRPr kumimoji="0"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23801230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160866" y="947691"/>
            <a:ext cx="8767440" cy="411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560" marR="0" lvl="1" indent="0" defTabSz="914400" eaLnBrk="1" fontAlgn="auto" latinLnBrk="0" hangingPunct="1">
              <a:lnSpc>
                <a:spcPct val="150000"/>
              </a:lnSpc>
              <a:spcBef>
                <a:spcPts val="0"/>
              </a:spcBef>
              <a:spcAft>
                <a:spcPts val="0"/>
              </a:spcAft>
              <a:buClrTx/>
              <a:buSzTx/>
              <a:buFontTx/>
              <a:buNone/>
              <a:tabLst/>
              <a:defRPr/>
            </a:pPr>
            <a:r>
              <a:rPr kumimoji="0" lang="en-US" sz="2400" b="0" i="1" u="none" strike="noStrike" kern="0" cap="none" spc="-1" normalizeH="0" baseline="0" noProof="0" dirty="0">
                <a:ln>
                  <a:noFill/>
                </a:ln>
                <a:solidFill>
                  <a:srgbClr val="000000"/>
                </a:solidFill>
                <a:effectLst/>
                <a:uLnTx/>
                <a:uFill>
                  <a:solidFill>
                    <a:srgbClr val="FFFFFF"/>
                  </a:solidFill>
                </a:uFill>
                <a:latin typeface="Arial"/>
                <a:ea typeface="DejaVu Sans"/>
              </a:rPr>
              <a:t>Contributes to Data Privacy, Integrity and Confidentiality</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Does not require data owner’s availability</a:t>
            </a:r>
            <a:endParaRPr kumimoji="0" sz="1800" b="0" i="0" u="none" strike="noStrike" kern="0" cap="none" spc="0" normalizeH="0" baseline="0" noProof="0" dirty="0">
              <a:ln>
                <a:noFill/>
              </a:ln>
              <a:solidFill>
                <a:sysClr val="windowText" lastClr="000000"/>
              </a:solidFill>
              <a:effectLst/>
              <a:uLnTx/>
              <a:uFillTx/>
            </a:endParaRP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Trust level of subjects is constantly recalculated </a:t>
            </a:r>
            <a:endParaRPr kumimoji="0" sz="1800" b="0" i="0" u="none" strike="noStrike" kern="0" cap="none" spc="0" normalizeH="0" baseline="0" noProof="0" dirty="0">
              <a:ln>
                <a:noFill/>
              </a:ln>
              <a:solidFill>
                <a:sysClr val="windowText" lastClr="000000"/>
              </a:solidFill>
              <a:effectLst/>
              <a:uLnTx/>
              <a:uFillTx/>
            </a:endParaRP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Supports data and policy updates for multiple subjects</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rPr>
              <a:t>Tamper-resistance: data and policies integrity is provided </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Supports encrypted search over database of ABs</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Data leakage detection and leakage damage assessment</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ea typeface="DejaVu Sans"/>
              </a:rPr>
              <a:t>Captures data provenance for use in leakage measure and forensics</a:t>
            </a:r>
          </a:p>
          <a:p>
            <a:pPr marL="743040" marR="0" lvl="1" indent="-285480" defTabSz="914400" eaLnBrk="1" fontAlgn="auto" latinLnBrk="0" hangingPunct="1">
              <a:lnSpc>
                <a:spcPct val="150000"/>
              </a:lnSpc>
              <a:spcBef>
                <a:spcPts val="0"/>
              </a:spcBef>
              <a:spcAft>
                <a:spcPts val="0"/>
              </a:spcAft>
              <a:buClrTx/>
              <a:buSzTx/>
              <a:buFont typeface="Arial"/>
              <a:buChar char="•"/>
              <a:tabLst/>
              <a:defRPr/>
            </a:pPr>
            <a:r>
              <a:rPr kumimoji="0" lang="en-US" sz="2400" b="0" i="0" u="none" strike="noStrike" kern="0" cap="none" spc="-1" normalizeH="0" baseline="0" noProof="0" dirty="0">
                <a:ln>
                  <a:noFill/>
                </a:ln>
                <a:solidFill>
                  <a:srgbClr val="000000"/>
                </a:solidFill>
                <a:effectLst/>
                <a:uLnTx/>
                <a:uFill>
                  <a:solidFill>
                    <a:srgbClr val="FFFFFF"/>
                  </a:solidFill>
                </a:uFill>
                <a:latin typeface="Arial"/>
              </a:rPr>
              <a:t>Compatible with industry-standard SOA/cloud frameworks</a:t>
            </a:r>
            <a:endParaRPr kumimoji="0" sz="1800" b="0" i="0" u="none" strike="noStrike" kern="0" cap="none" spc="0" normalizeH="0" baseline="0" noProof="0" dirty="0">
              <a:ln>
                <a:noFill/>
              </a:ln>
              <a:solidFill>
                <a:sysClr val="windowText" lastClr="000000"/>
              </a:solidFill>
              <a:effectLst/>
              <a:uLnTx/>
              <a:uFillTx/>
            </a:endParaRPr>
          </a:p>
        </p:txBody>
      </p:sp>
      <p:sp>
        <p:nvSpPr>
          <p:cNvPr id="188" name="CustomShape 2"/>
          <p:cNvSpPr/>
          <p:nvPr/>
        </p:nvSpPr>
        <p:spPr>
          <a:xfrm>
            <a:off x="27360" y="73080"/>
            <a:ext cx="7108200" cy="83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1" normalizeH="0" baseline="0" noProof="0" dirty="0">
                <a:ln>
                  <a:noFill/>
                </a:ln>
                <a:solidFill>
                  <a:srgbClr val="000000"/>
                </a:solidFill>
                <a:effectLst/>
                <a:uLnTx/>
                <a:uFill>
                  <a:solidFill>
                    <a:srgbClr val="FFFFFF"/>
                  </a:solidFill>
                </a:uFill>
                <a:latin typeface="Arial"/>
                <a:ea typeface="DejaVu Sans"/>
              </a:rPr>
              <a:t>Benefits</a:t>
            </a:r>
            <a:endParaRPr kumimoji="0" sz="1800" b="0" i="0" u="none" strike="noStrike" kern="0" cap="none" spc="0" normalizeH="0" baseline="0" noProof="0" dirty="0">
              <a:ln>
                <a:noFill/>
              </a:ln>
              <a:solidFill>
                <a:sysClr val="windowText" lastClr="000000"/>
              </a:solidFill>
              <a:effectLst/>
              <a:uLnTx/>
              <a:uFillTx/>
            </a:endParaRPr>
          </a:p>
        </p:txBody>
      </p:sp>
      <p:sp>
        <p:nvSpPr>
          <p:cNvPr id="5" name="CustomShape 4"/>
          <p:cNvSpPr/>
          <p:nvPr/>
        </p:nvSpPr>
        <p:spPr>
          <a:xfrm>
            <a:off x="38160" y="6477120"/>
            <a:ext cx="380520" cy="297000"/>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ysClr val="windowText" lastClr="000000"/>
                </a:solidFill>
                <a:effectLst/>
                <a:uLnTx/>
                <a:uFillTx/>
              </a:rPr>
              <a:t>9</a:t>
            </a:r>
            <a:endParaRPr kumimoji="0" sz="13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2860485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noc_PPT_tplt[4 business areas]</Template>
  <TotalTime>4486</TotalTime>
  <Words>4718</Words>
  <Application>Microsoft Office PowerPoint</Application>
  <PresentationFormat>Экран (4:3)</PresentationFormat>
  <Paragraphs>819</Paragraphs>
  <Slides>68</Slides>
  <Notes>5</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68</vt:i4>
      </vt:variant>
    </vt:vector>
  </HeadingPairs>
  <TitlesOfParts>
    <vt:vector size="78" baseType="lpstr">
      <vt:lpstr>Arial</vt:lpstr>
      <vt:lpstr>Arial Narrow</vt:lpstr>
      <vt:lpstr>Calibri</vt:lpstr>
      <vt:lpstr>DejaVu Sans</vt:lpstr>
      <vt:lpstr>Symbol</vt:lpstr>
      <vt:lpstr>Tahoma</vt:lpstr>
      <vt:lpstr>Times New Roman</vt:lpstr>
      <vt:lpstr>Wingdings</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Outline</vt:lpstr>
      <vt:lpstr>Collaboration with NGC IRADS</vt:lpstr>
      <vt:lpstr>Collaboration with NGC IRADS</vt:lpstr>
      <vt:lpstr>Collaboration with NGC IRADS</vt:lpstr>
      <vt:lpstr>Collaboration with NGC IRADS</vt:lpstr>
      <vt:lpstr>Collaboration with NGC IRADS</vt:lpstr>
      <vt:lpstr>Collaboration with NGC IRADS</vt:lpstr>
      <vt:lpstr>Collaboration with NGC IRADS</vt:lpstr>
      <vt:lpstr>Collaboration with NGC IRADS</vt:lpstr>
      <vt:lpstr>Moving Target Defense (MTD)</vt:lpstr>
      <vt:lpstr>State of the Art and Limitations</vt:lpstr>
      <vt:lpstr>State of the Art and Limitations</vt:lpstr>
      <vt:lpstr>State of the Art and Limitations</vt:lpstr>
      <vt:lpstr>Research Approach</vt:lpstr>
      <vt:lpstr>Proposed Solution</vt:lpstr>
      <vt:lpstr>Proposed Solution</vt:lpstr>
      <vt:lpstr>Proposed Solution</vt:lpstr>
      <vt:lpstr>Proposed Solution</vt:lpstr>
      <vt:lpstr>Proposed Solution</vt:lpstr>
      <vt:lpstr>Proposed Solution</vt:lpstr>
      <vt:lpstr>Benefits of the Proposed Solution</vt:lpstr>
      <vt:lpstr>Benefits of the Proposed Solution</vt:lpstr>
      <vt:lpstr>Components of the Framework</vt:lpstr>
      <vt:lpstr>Components of the Framework</vt:lpstr>
      <vt:lpstr>Components of the Framework</vt:lpstr>
      <vt:lpstr>Components of the Framework</vt:lpstr>
      <vt:lpstr>Components of the Framework</vt:lpstr>
      <vt:lpstr>Research Tasks</vt:lpstr>
      <vt:lpstr>Framework Prototype</vt:lpstr>
      <vt:lpstr>Framework Prototype</vt:lpstr>
      <vt:lpstr>Experiments</vt:lpstr>
      <vt:lpstr>Experiments</vt:lpstr>
      <vt:lpstr>Experiments</vt:lpstr>
      <vt:lpstr>Experiments</vt:lpstr>
      <vt:lpstr>Experiments</vt:lpstr>
      <vt:lpstr>Experiments</vt:lpstr>
      <vt:lpstr>Experiments</vt:lpstr>
      <vt:lpstr>Experiments</vt:lpstr>
      <vt:lpstr>Future Directions</vt:lpstr>
      <vt:lpstr>Future Directions</vt:lpstr>
      <vt:lpstr>Presentations and Publications</vt:lpstr>
      <vt:lpstr>Презентация PowerPoint</vt:lpstr>
    </vt:vector>
  </TitlesOfParts>
  <Company>Northrop Grumman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 Prado</dc:creator>
  <cp:lastModifiedBy>TA00258</cp:lastModifiedBy>
  <cp:revision>422</cp:revision>
  <dcterms:created xsi:type="dcterms:W3CDTF">2012-01-16T13:16:41Z</dcterms:created>
  <dcterms:modified xsi:type="dcterms:W3CDTF">2016-11-04T01:38:52Z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Northrop Grumman Corporation</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9</vt:i4>
  </property>
  <property fmtid="{D5CDD505-2E9C-101B-9397-08002B2CF9AE}" pid="9" name="PresentationFormat">
    <vt:lpwstr>Экран (4:3)</vt:lpwstr>
  </property>
  <property fmtid="{D5CDD505-2E9C-101B-9397-08002B2CF9AE}" pid="10" name="ScaleCrop">
    <vt:bool>false</vt:bool>
  </property>
  <property fmtid="{D5CDD505-2E9C-101B-9397-08002B2CF9AE}" pid="11" name="ShareDoc">
    <vt:bool>false</vt:bool>
  </property>
  <property fmtid="{D5CDD505-2E9C-101B-9397-08002B2CF9AE}" pid="12" name="Slides">
    <vt:i4>38</vt:i4>
  </property>
</Properties>
</file>