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1"/>
  </p:notesMasterIdLst>
  <p:sldIdLst>
    <p:sldId id="256" r:id="rId2"/>
    <p:sldId id="257" r:id="rId3"/>
    <p:sldId id="431" r:id="rId4"/>
    <p:sldId id="506" r:id="rId5"/>
    <p:sldId id="507" r:id="rId6"/>
    <p:sldId id="508" r:id="rId7"/>
    <p:sldId id="509" r:id="rId8"/>
    <p:sldId id="510" r:id="rId9"/>
    <p:sldId id="702" r:id="rId10"/>
    <p:sldId id="716" r:id="rId11"/>
    <p:sldId id="703" r:id="rId12"/>
    <p:sldId id="704" r:id="rId13"/>
    <p:sldId id="705" r:id="rId14"/>
    <p:sldId id="706" r:id="rId15"/>
    <p:sldId id="707" r:id="rId16"/>
    <p:sldId id="708" r:id="rId17"/>
    <p:sldId id="709" r:id="rId18"/>
    <p:sldId id="711" r:id="rId19"/>
    <p:sldId id="712" r:id="rId20"/>
    <p:sldId id="713" r:id="rId21"/>
    <p:sldId id="719" r:id="rId22"/>
    <p:sldId id="434" r:id="rId23"/>
    <p:sldId id="721" r:id="rId24"/>
    <p:sldId id="722" r:id="rId25"/>
    <p:sldId id="723" r:id="rId26"/>
    <p:sldId id="435" r:id="rId27"/>
    <p:sldId id="720" r:id="rId28"/>
    <p:sldId id="436" r:id="rId29"/>
    <p:sldId id="654" r:id="rId30"/>
    <p:sldId id="438" r:id="rId31"/>
    <p:sldId id="439" r:id="rId32"/>
    <p:sldId id="440" r:id="rId33"/>
    <p:sldId id="442" r:id="rId34"/>
    <p:sldId id="443" r:id="rId35"/>
    <p:sldId id="655" r:id="rId36"/>
    <p:sldId id="445" r:id="rId37"/>
    <p:sldId id="446" r:id="rId38"/>
    <p:sldId id="447" r:id="rId39"/>
    <p:sldId id="448" r:id="rId40"/>
    <p:sldId id="449" r:id="rId41"/>
    <p:sldId id="737" r:id="rId42"/>
    <p:sldId id="451" r:id="rId43"/>
    <p:sldId id="452" r:id="rId44"/>
    <p:sldId id="453" r:id="rId45"/>
    <p:sldId id="454" r:id="rId46"/>
    <p:sldId id="656" r:id="rId47"/>
    <p:sldId id="456" r:id="rId48"/>
    <p:sldId id="457" r:id="rId49"/>
    <p:sldId id="657" r:id="rId50"/>
    <p:sldId id="459" r:id="rId51"/>
    <p:sldId id="460" r:id="rId52"/>
    <p:sldId id="461" r:id="rId53"/>
    <p:sldId id="463" r:id="rId54"/>
    <p:sldId id="658" r:id="rId55"/>
    <p:sldId id="659" r:id="rId56"/>
    <p:sldId id="724" r:id="rId57"/>
    <p:sldId id="286" r:id="rId58"/>
    <p:sldId id="285" r:id="rId59"/>
    <p:sldId id="284" r:id="rId60"/>
    <p:sldId id="283" r:id="rId61"/>
    <p:sldId id="282" r:id="rId62"/>
    <p:sldId id="281" r:id="rId63"/>
    <p:sldId id="280" r:id="rId64"/>
    <p:sldId id="738" r:id="rId65"/>
    <p:sldId id="739" r:id="rId66"/>
    <p:sldId id="752" r:id="rId67"/>
    <p:sldId id="753" r:id="rId68"/>
    <p:sldId id="754" r:id="rId69"/>
    <p:sldId id="755" r:id="rId70"/>
    <p:sldId id="741" r:id="rId71"/>
    <p:sldId id="742" r:id="rId72"/>
    <p:sldId id="743" r:id="rId73"/>
    <p:sldId id="744" r:id="rId74"/>
    <p:sldId id="745" r:id="rId75"/>
    <p:sldId id="746" r:id="rId76"/>
    <p:sldId id="275" r:id="rId77"/>
    <p:sldId id="747" r:id="rId78"/>
    <p:sldId id="277" r:id="rId79"/>
    <p:sldId id="748" r:id="rId80"/>
    <p:sldId id="749" r:id="rId81"/>
    <p:sldId id="750" r:id="rId82"/>
    <p:sldId id="751" r:id="rId83"/>
    <p:sldId id="274" r:id="rId84"/>
    <p:sldId id="273" r:id="rId85"/>
    <p:sldId id="272" r:id="rId86"/>
    <p:sldId id="271" r:id="rId87"/>
    <p:sldId id="270" r:id="rId88"/>
    <p:sldId id="269" r:id="rId89"/>
    <p:sldId id="268" r:id="rId90"/>
    <p:sldId id="267" r:id="rId91"/>
    <p:sldId id="266" r:id="rId92"/>
    <p:sldId id="265" r:id="rId93"/>
    <p:sldId id="264" r:id="rId94"/>
    <p:sldId id="263" r:id="rId95"/>
    <p:sldId id="262" r:id="rId96"/>
    <p:sldId id="261" r:id="rId97"/>
    <p:sldId id="260" r:id="rId98"/>
    <p:sldId id="259" r:id="rId99"/>
    <p:sldId id="258"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5238" autoAdjust="0"/>
  </p:normalViewPr>
  <p:slideViewPr>
    <p:cSldViewPr snapToGrid="0">
      <p:cViewPr varScale="1">
        <p:scale>
          <a:sx n="108" d="100"/>
          <a:sy n="108" d="100"/>
        </p:scale>
        <p:origin x="14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0E9A4-797D-4D3B-9858-45A9B9577C26}" type="datetimeFigureOut">
              <a:t>2023/12/11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B2D88-7B50-4036-A377-FCC2FCE9D59E}" type="slidenum">
              <a:t>‹#›</a:t>
            </a:fld>
            <a:endParaRPr lang="en-US"/>
          </a:p>
        </p:txBody>
      </p:sp>
    </p:spTree>
    <p:extLst>
      <p:ext uri="{BB962C8B-B14F-4D97-AF65-F5344CB8AC3E}">
        <p14:creationId xmlns:p14="http://schemas.microsoft.com/office/powerpoint/2010/main" val="398876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B2D88-7B50-4036-A377-FCC2FCE9D59E}" type="slidenum">
              <a:rPr lang="en-US" smtClean="0"/>
              <a:t>1</a:t>
            </a:fld>
            <a:endParaRPr lang="en-US"/>
          </a:p>
        </p:txBody>
      </p:sp>
    </p:spTree>
    <p:extLst>
      <p:ext uri="{BB962C8B-B14F-4D97-AF65-F5344CB8AC3E}">
        <p14:creationId xmlns:p14="http://schemas.microsoft.com/office/powerpoint/2010/main" val="174210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14DD99-EF41-0264-DE78-82DD2C60527E}"/>
              </a:ext>
            </a:extLst>
          </p:cNvPr>
          <p:cNvSpPr>
            <a:spLocks noGrp="1" noChangeArrowheads="1"/>
          </p:cNvSpPr>
          <p:nvPr>
            <p:ph type="sldNum" sz="quarter" idx="5"/>
          </p:nvPr>
        </p:nvSpPr>
        <p:spPr>
          <a:ln/>
        </p:spPr>
        <p:txBody>
          <a:bodyPr/>
          <a:lstStyle/>
          <a:p>
            <a:fld id="{1567D11E-103D-4B53-B4C4-02973AF435D9}" type="slidenum">
              <a:rPr lang="en-US" altLang="en-US"/>
              <a:pPr/>
              <a:t>11</a:t>
            </a:fld>
            <a:endParaRPr lang="en-US" altLang="en-US"/>
          </a:p>
        </p:txBody>
      </p:sp>
      <p:sp>
        <p:nvSpPr>
          <p:cNvPr id="745474" name="Rectangle 2">
            <a:extLst>
              <a:ext uri="{FF2B5EF4-FFF2-40B4-BE49-F238E27FC236}">
                <a16:creationId xmlns:a16="http://schemas.microsoft.com/office/drawing/2014/main" id="{59EBDCDA-73BE-84FE-D52B-EBD1ECEB992C}"/>
              </a:ext>
            </a:extLst>
          </p:cNvPr>
          <p:cNvSpPr>
            <a:spLocks noGrp="1" noRot="1" noChangeAspect="1" noChangeArrowheads="1" noTextEdit="1"/>
          </p:cNvSpPr>
          <p:nvPr>
            <p:ph type="sldImg"/>
          </p:nvPr>
        </p:nvSpPr>
        <p:spPr>
          <a:xfrm>
            <a:off x="425450" y="709613"/>
            <a:ext cx="6299200" cy="3543300"/>
          </a:xfrm>
          <a:ln/>
        </p:spPr>
      </p:sp>
      <p:sp>
        <p:nvSpPr>
          <p:cNvPr id="745475" name="Rectangle 3">
            <a:extLst>
              <a:ext uri="{FF2B5EF4-FFF2-40B4-BE49-F238E27FC236}">
                <a16:creationId xmlns:a16="http://schemas.microsoft.com/office/drawing/2014/main" id="{01F38AFB-96F9-4EF4-203D-2E860CB7D290}"/>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F5D36E-8F30-3A67-375C-1EDC4AF7568F}"/>
              </a:ext>
            </a:extLst>
          </p:cNvPr>
          <p:cNvSpPr>
            <a:spLocks noGrp="1" noChangeArrowheads="1"/>
          </p:cNvSpPr>
          <p:nvPr>
            <p:ph type="sldNum" sz="quarter" idx="5"/>
          </p:nvPr>
        </p:nvSpPr>
        <p:spPr>
          <a:ln/>
        </p:spPr>
        <p:txBody>
          <a:bodyPr/>
          <a:lstStyle/>
          <a:p>
            <a:fld id="{12242596-8541-4BA5-8331-90FA924E1961}" type="slidenum">
              <a:rPr lang="en-US" altLang="en-US"/>
              <a:pPr/>
              <a:t>12</a:t>
            </a:fld>
            <a:endParaRPr lang="en-US" altLang="en-US"/>
          </a:p>
        </p:txBody>
      </p:sp>
      <p:sp>
        <p:nvSpPr>
          <p:cNvPr id="747522" name="Rectangle 2">
            <a:extLst>
              <a:ext uri="{FF2B5EF4-FFF2-40B4-BE49-F238E27FC236}">
                <a16:creationId xmlns:a16="http://schemas.microsoft.com/office/drawing/2014/main" id="{BDAEB03B-13D9-662F-85CB-8CDEB999DF55}"/>
              </a:ext>
            </a:extLst>
          </p:cNvPr>
          <p:cNvSpPr>
            <a:spLocks noGrp="1" noRot="1" noChangeAspect="1" noChangeArrowheads="1" noTextEdit="1"/>
          </p:cNvSpPr>
          <p:nvPr>
            <p:ph type="sldImg"/>
          </p:nvPr>
        </p:nvSpPr>
        <p:spPr>
          <a:xfrm>
            <a:off x="425450" y="709613"/>
            <a:ext cx="6299200" cy="3543300"/>
          </a:xfrm>
          <a:ln/>
        </p:spPr>
      </p:sp>
      <p:sp>
        <p:nvSpPr>
          <p:cNvPr id="747523" name="Rectangle 3">
            <a:extLst>
              <a:ext uri="{FF2B5EF4-FFF2-40B4-BE49-F238E27FC236}">
                <a16:creationId xmlns:a16="http://schemas.microsoft.com/office/drawing/2014/main" id="{424D1B27-FC3B-BDCE-E992-EC9424748044}"/>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5930BF-5322-79CD-F871-0FFDEE7AEC39}"/>
              </a:ext>
            </a:extLst>
          </p:cNvPr>
          <p:cNvSpPr>
            <a:spLocks noGrp="1" noChangeArrowheads="1"/>
          </p:cNvSpPr>
          <p:nvPr>
            <p:ph type="sldNum" sz="quarter" idx="5"/>
          </p:nvPr>
        </p:nvSpPr>
        <p:spPr>
          <a:ln/>
        </p:spPr>
        <p:txBody>
          <a:bodyPr/>
          <a:lstStyle/>
          <a:p>
            <a:fld id="{69A108F5-707C-4081-AB0E-F0DE0E9CD814}" type="slidenum">
              <a:rPr lang="en-US" altLang="en-US"/>
              <a:pPr/>
              <a:t>13</a:t>
            </a:fld>
            <a:endParaRPr lang="en-US" altLang="en-US"/>
          </a:p>
        </p:txBody>
      </p:sp>
      <p:sp>
        <p:nvSpPr>
          <p:cNvPr id="749570" name="Rectangle 2">
            <a:extLst>
              <a:ext uri="{FF2B5EF4-FFF2-40B4-BE49-F238E27FC236}">
                <a16:creationId xmlns:a16="http://schemas.microsoft.com/office/drawing/2014/main" id="{E1CA184C-E831-D32C-52B2-06F510396392}"/>
              </a:ext>
            </a:extLst>
          </p:cNvPr>
          <p:cNvSpPr>
            <a:spLocks noGrp="1" noRot="1" noChangeAspect="1" noChangeArrowheads="1" noTextEdit="1"/>
          </p:cNvSpPr>
          <p:nvPr>
            <p:ph type="sldImg"/>
          </p:nvPr>
        </p:nvSpPr>
        <p:spPr>
          <a:xfrm>
            <a:off x="425450" y="709613"/>
            <a:ext cx="6299200" cy="3543300"/>
          </a:xfrm>
          <a:ln/>
        </p:spPr>
      </p:sp>
      <p:sp>
        <p:nvSpPr>
          <p:cNvPr id="749571" name="Rectangle 3">
            <a:extLst>
              <a:ext uri="{FF2B5EF4-FFF2-40B4-BE49-F238E27FC236}">
                <a16:creationId xmlns:a16="http://schemas.microsoft.com/office/drawing/2014/main" id="{4E9A501E-8CBB-11E8-C68E-92B3542FDE01}"/>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73D86D-8362-EA28-A7AC-170EF16AC668}"/>
              </a:ext>
            </a:extLst>
          </p:cNvPr>
          <p:cNvSpPr>
            <a:spLocks noGrp="1" noChangeArrowheads="1"/>
          </p:cNvSpPr>
          <p:nvPr>
            <p:ph type="sldNum" sz="quarter" idx="5"/>
          </p:nvPr>
        </p:nvSpPr>
        <p:spPr>
          <a:ln/>
        </p:spPr>
        <p:txBody>
          <a:bodyPr/>
          <a:lstStyle/>
          <a:p>
            <a:fld id="{BCE95EC8-C8D1-4FC3-939A-D1687EF2C182}" type="slidenum">
              <a:rPr lang="en-US" altLang="en-US"/>
              <a:pPr/>
              <a:t>14</a:t>
            </a:fld>
            <a:endParaRPr lang="en-US" altLang="en-US"/>
          </a:p>
        </p:txBody>
      </p:sp>
      <p:sp>
        <p:nvSpPr>
          <p:cNvPr id="751618" name="Rectangle 2">
            <a:extLst>
              <a:ext uri="{FF2B5EF4-FFF2-40B4-BE49-F238E27FC236}">
                <a16:creationId xmlns:a16="http://schemas.microsoft.com/office/drawing/2014/main" id="{F6A284F7-933C-F188-4015-E2B9717A6AE4}"/>
              </a:ext>
            </a:extLst>
          </p:cNvPr>
          <p:cNvSpPr>
            <a:spLocks noGrp="1" noRot="1" noChangeAspect="1" noChangeArrowheads="1" noTextEdit="1"/>
          </p:cNvSpPr>
          <p:nvPr>
            <p:ph type="sldImg"/>
          </p:nvPr>
        </p:nvSpPr>
        <p:spPr>
          <a:xfrm>
            <a:off x="425450" y="709613"/>
            <a:ext cx="6299200" cy="3543300"/>
          </a:xfrm>
          <a:ln/>
        </p:spPr>
      </p:sp>
      <p:sp>
        <p:nvSpPr>
          <p:cNvPr id="751619" name="Rectangle 3">
            <a:extLst>
              <a:ext uri="{FF2B5EF4-FFF2-40B4-BE49-F238E27FC236}">
                <a16:creationId xmlns:a16="http://schemas.microsoft.com/office/drawing/2014/main" id="{CA0F71F6-BB53-2A4E-4583-055AFA0DBB98}"/>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73768C-B0BB-2424-6CC4-C71E879BAD97}"/>
              </a:ext>
            </a:extLst>
          </p:cNvPr>
          <p:cNvSpPr>
            <a:spLocks noGrp="1" noChangeArrowheads="1"/>
          </p:cNvSpPr>
          <p:nvPr>
            <p:ph type="sldNum" sz="quarter" idx="5"/>
          </p:nvPr>
        </p:nvSpPr>
        <p:spPr>
          <a:ln/>
        </p:spPr>
        <p:txBody>
          <a:bodyPr/>
          <a:lstStyle/>
          <a:p>
            <a:fld id="{7C806BF7-D36B-4430-BAB5-4976753B4D5F}" type="slidenum">
              <a:rPr lang="en-US" altLang="en-US"/>
              <a:pPr/>
              <a:t>15</a:t>
            </a:fld>
            <a:endParaRPr lang="en-US" altLang="en-US"/>
          </a:p>
        </p:txBody>
      </p:sp>
      <p:sp>
        <p:nvSpPr>
          <p:cNvPr id="753666" name="Rectangle 2">
            <a:extLst>
              <a:ext uri="{FF2B5EF4-FFF2-40B4-BE49-F238E27FC236}">
                <a16:creationId xmlns:a16="http://schemas.microsoft.com/office/drawing/2014/main" id="{030FB4A5-FDA4-145F-A6AA-985F64089B8D}"/>
              </a:ext>
            </a:extLst>
          </p:cNvPr>
          <p:cNvSpPr>
            <a:spLocks noGrp="1" noRot="1" noChangeAspect="1" noChangeArrowheads="1" noTextEdit="1"/>
          </p:cNvSpPr>
          <p:nvPr>
            <p:ph type="sldImg"/>
          </p:nvPr>
        </p:nvSpPr>
        <p:spPr>
          <a:xfrm>
            <a:off x="425450" y="709613"/>
            <a:ext cx="6299200" cy="3543300"/>
          </a:xfrm>
          <a:ln/>
        </p:spPr>
      </p:sp>
      <p:sp>
        <p:nvSpPr>
          <p:cNvPr id="753667" name="Rectangle 3">
            <a:extLst>
              <a:ext uri="{FF2B5EF4-FFF2-40B4-BE49-F238E27FC236}">
                <a16:creationId xmlns:a16="http://schemas.microsoft.com/office/drawing/2014/main" id="{B33CCC82-BB45-CE2D-5CEB-D151793A845E}"/>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24864D-6313-A15F-E667-48973FA327BD}"/>
              </a:ext>
            </a:extLst>
          </p:cNvPr>
          <p:cNvSpPr>
            <a:spLocks noGrp="1" noChangeArrowheads="1"/>
          </p:cNvSpPr>
          <p:nvPr>
            <p:ph type="sldNum" sz="quarter" idx="5"/>
          </p:nvPr>
        </p:nvSpPr>
        <p:spPr>
          <a:ln/>
        </p:spPr>
        <p:txBody>
          <a:bodyPr/>
          <a:lstStyle/>
          <a:p>
            <a:fld id="{0521DC48-4461-4D84-93E2-F602F2D35DBF}" type="slidenum">
              <a:rPr lang="en-US" altLang="en-US"/>
              <a:pPr/>
              <a:t>16</a:t>
            </a:fld>
            <a:endParaRPr lang="en-US" altLang="en-US"/>
          </a:p>
        </p:txBody>
      </p:sp>
      <p:sp>
        <p:nvSpPr>
          <p:cNvPr id="755714" name="Rectangle 2">
            <a:extLst>
              <a:ext uri="{FF2B5EF4-FFF2-40B4-BE49-F238E27FC236}">
                <a16:creationId xmlns:a16="http://schemas.microsoft.com/office/drawing/2014/main" id="{93736AD5-D314-7C09-4F78-B108EF8773FD}"/>
              </a:ext>
            </a:extLst>
          </p:cNvPr>
          <p:cNvSpPr>
            <a:spLocks noGrp="1" noRot="1" noChangeAspect="1" noChangeArrowheads="1" noTextEdit="1"/>
          </p:cNvSpPr>
          <p:nvPr>
            <p:ph type="sldImg"/>
          </p:nvPr>
        </p:nvSpPr>
        <p:spPr>
          <a:xfrm>
            <a:off x="425450" y="709613"/>
            <a:ext cx="6299200" cy="3543300"/>
          </a:xfrm>
          <a:ln/>
        </p:spPr>
      </p:sp>
      <p:sp>
        <p:nvSpPr>
          <p:cNvPr id="755715" name="Rectangle 3">
            <a:extLst>
              <a:ext uri="{FF2B5EF4-FFF2-40B4-BE49-F238E27FC236}">
                <a16:creationId xmlns:a16="http://schemas.microsoft.com/office/drawing/2014/main" id="{A82A740D-742E-1150-F32C-A7F75D04070F}"/>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623A0D-81A7-477D-C525-7D93BC4A480B}"/>
              </a:ext>
            </a:extLst>
          </p:cNvPr>
          <p:cNvSpPr>
            <a:spLocks noGrp="1" noChangeArrowheads="1"/>
          </p:cNvSpPr>
          <p:nvPr>
            <p:ph type="sldNum" sz="quarter" idx="5"/>
          </p:nvPr>
        </p:nvSpPr>
        <p:spPr>
          <a:ln/>
        </p:spPr>
        <p:txBody>
          <a:bodyPr/>
          <a:lstStyle/>
          <a:p>
            <a:fld id="{A35CA341-CEF3-4EC6-B78E-1B1AF9D1D848}" type="slidenum">
              <a:rPr lang="en-US" altLang="en-US"/>
              <a:pPr/>
              <a:t>17</a:t>
            </a:fld>
            <a:endParaRPr lang="en-US" altLang="en-US"/>
          </a:p>
        </p:txBody>
      </p:sp>
      <p:sp>
        <p:nvSpPr>
          <p:cNvPr id="757762" name="Rectangle 2">
            <a:extLst>
              <a:ext uri="{FF2B5EF4-FFF2-40B4-BE49-F238E27FC236}">
                <a16:creationId xmlns:a16="http://schemas.microsoft.com/office/drawing/2014/main" id="{A474C9D7-D482-3B65-3A6D-C067C9836472}"/>
              </a:ext>
            </a:extLst>
          </p:cNvPr>
          <p:cNvSpPr>
            <a:spLocks noGrp="1" noRot="1" noChangeAspect="1" noChangeArrowheads="1" noTextEdit="1"/>
          </p:cNvSpPr>
          <p:nvPr>
            <p:ph type="sldImg"/>
          </p:nvPr>
        </p:nvSpPr>
        <p:spPr>
          <a:xfrm>
            <a:off x="425450" y="709613"/>
            <a:ext cx="6299200" cy="3543300"/>
          </a:xfrm>
          <a:ln/>
        </p:spPr>
      </p:sp>
      <p:sp>
        <p:nvSpPr>
          <p:cNvPr id="757763" name="Rectangle 3">
            <a:extLst>
              <a:ext uri="{FF2B5EF4-FFF2-40B4-BE49-F238E27FC236}">
                <a16:creationId xmlns:a16="http://schemas.microsoft.com/office/drawing/2014/main" id="{8284CCC1-A9B7-3915-951C-868A313BCE10}"/>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CC26FB-0115-E445-EF52-DA7DBE4B0E95}"/>
              </a:ext>
            </a:extLst>
          </p:cNvPr>
          <p:cNvSpPr>
            <a:spLocks noGrp="1" noChangeArrowheads="1"/>
          </p:cNvSpPr>
          <p:nvPr>
            <p:ph type="sldNum" sz="quarter" idx="5"/>
          </p:nvPr>
        </p:nvSpPr>
        <p:spPr>
          <a:ln/>
        </p:spPr>
        <p:txBody>
          <a:bodyPr/>
          <a:lstStyle/>
          <a:p>
            <a:fld id="{5EAC3711-1D6F-4414-A3D2-9CB4B3FEF7E6}" type="slidenum">
              <a:rPr lang="en-US" altLang="en-US"/>
              <a:pPr/>
              <a:t>18</a:t>
            </a:fld>
            <a:endParaRPr lang="en-US" altLang="en-US"/>
          </a:p>
        </p:txBody>
      </p:sp>
      <p:sp>
        <p:nvSpPr>
          <p:cNvPr id="761858" name="Rectangle 2">
            <a:extLst>
              <a:ext uri="{FF2B5EF4-FFF2-40B4-BE49-F238E27FC236}">
                <a16:creationId xmlns:a16="http://schemas.microsoft.com/office/drawing/2014/main" id="{C43385F7-32E1-FC8D-F881-2B81FC5CA7D9}"/>
              </a:ext>
            </a:extLst>
          </p:cNvPr>
          <p:cNvSpPr>
            <a:spLocks noGrp="1" noRot="1" noChangeAspect="1" noChangeArrowheads="1" noTextEdit="1"/>
          </p:cNvSpPr>
          <p:nvPr>
            <p:ph type="sldImg"/>
          </p:nvPr>
        </p:nvSpPr>
        <p:spPr>
          <a:xfrm>
            <a:off x="425450" y="709613"/>
            <a:ext cx="6299200" cy="3543300"/>
          </a:xfrm>
          <a:ln/>
        </p:spPr>
      </p:sp>
      <p:sp>
        <p:nvSpPr>
          <p:cNvPr id="761859" name="Rectangle 3">
            <a:extLst>
              <a:ext uri="{FF2B5EF4-FFF2-40B4-BE49-F238E27FC236}">
                <a16:creationId xmlns:a16="http://schemas.microsoft.com/office/drawing/2014/main" id="{868E1A19-01D8-1533-58D3-FF4AD5870C33}"/>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E730DF-F179-410C-7312-06237585028B}"/>
              </a:ext>
            </a:extLst>
          </p:cNvPr>
          <p:cNvSpPr>
            <a:spLocks noGrp="1" noChangeArrowheads="1"/>
          </p:cNvSpPr>
          <p:nvPr>
            <p:ph type="sldNum" sz="quarter" idx="5"/>
          </p:nvPr>
        </p:nvSpPr>
        <p:spPr>
          <a:ln/>
        </p:spPr>
        <p:txBody>
          <a:bodyPr/>
          <a:lstStyle/>
          <a:p>
            <a:fld id="{8A5F0213-1D16-4AF8-BEB9-1B766C931026}" type="slidenum">
              <a:rPr lang="en-US" altLang="en-US"/>
              <a:pPr/>
              <a:t>19</a:t>
            </a:fld>
            <a:endParaRPr lang="en-US" altLang="en-US"/>
          </a:p>
        </p:txBody>
      </p:sp>
      <p:sp>
        <p:nvSpPr>
          <p:cNvPr id="763906" name="Rectangle 2">
            <a:extLst>
              <a:ext uri="{FF2B5EF4-FFF2-40B4-BE49-F238E27FC236}">
                <a16:creationId xmlns:a16="http://schemas.microsoft.com/office/drawing/2014/main" id="{EA3C0D31-1315-4698-AF5B-ED6F74EDA0DF}"/>
              </a:ext>
            </a:extLst>
          </p:cNvPr>
          <p:cNvSpPr>
            <a:spLocks noGrp="1" noRot="1" noChangeAspect="1" noChangeArrowheads="1" noTextEdit="1"/>
          </p:cNvSpPr>
          <p:nvPr>
            <p:ph type="sldImg"/>
          </p:nvPr>
        </p:nvSpPr>
        <p:spPr>
          <a:xfrm>
            <a:off x="425450" y="709613"/>
            <a:ext cx="6299200" cy="3543300"/>
          </a:xfrm>
          <a:ln/>
        </p:spPr>
      </p:sp>
      <p:sp>
        <p:nvSpPr>
          <p:cNvPr id="763907" name="Rectangle 3">
            <a:extLst>
              <a:ext uri="{FF2B5EF4-FFF2-40B4-BE49-F238E27FC236}">
                <a16:creationId xmlns:a16="http://schemas.microsoft.com/office/drawing/2014/main" id="{767CEF51-5646-DDC5-4E95-8277307A6D43}"/>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3AA877-1818-0A9F-12AF-386E92AE198C}"/>
              </a:ext>
            </a:extLst>
          </p:cNvPr>
          <p:cNvSpPr>
            <a:spLocks noGrp="1" noChangeArrowheads="1"/>
          </p:cNvSpPr>
          <p:nvPr>
            <p:ph type="sldNum" sz="quarter" idx="5"/>
          </p:nvPr>
        </p:nvSpPr>
        <p:spPr>
          <a:ln/>
        </p:spPr>
        <p:txBody>
          <a:bodyPr/>
          <a:lstStyle/>
          <a:p>
            <a:fld id="{79153883-3C80-4045-A970-B7F324BE19E3}" type="slidenum">
              <a:rPr lang="en-US" altLang="en-US"/>
              <a:pPr/>
              <a:t>20</a:t>
            </a:fld>
            <a:endParaRPr lang="en-US" altLang="en-US"/>
          </a:p>
        </p:txBody>
      </p:sp>
      <p:sp>
        <p:nvSpPr>
          <p:cNvPr id="765954" name="Rectangle 2">
            <a:extLst>
              <a:ext uri="{FF2B5EF4-FFF2-40B4-BE49-F238E27FC236}">
                <a16:creationId xmlns:a16="http://schemas.microsoft.com/office/drawing/2014/main" id="{A7C40C32-7A88-8475-F3E3-71A93FB7A670}"/>
              </a:ext>
            </a:extLst>
          </p:cNvPr>
          <p:cNvSpPr>
            <a:spLocks noGrp="1" noRot="1" noChangeAspect="1" noChangeArrowheads="1" noTextEdit="1"/>
          </p:cNvSpPr>
          <p:nvPr>
            <p:ph type="sldImg"/>
          </p:nvPr>
        </p:nvSpPr>
        <p:spPr>
          <a:xfrm>
            <a:off x="425450" y="709613"/>
            <a:ext cx="6299200" cy="3543300"/>
          </a:xfrm>
          <a:ln/>
        </p:spPr>
      </p:sp>
      <p:sp>
        <p:nvSpPr>
          <p:cNvPr id="765955" name="Rectangle 3">
            <a:extLst>
              <a:ext uri="{FF2B5EF4-FFF2-40B4-BE49-F238E27FC236}">
                <a16:creationId xmlns:a16="http://schemas.microsoft.com/office/drawing/2014/main" id="{5AD385DD-8C3C-B0AE-3F70-500C543BAF42}"/>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2BE3F7-D7E1-98E7-16C6-BBD839C5A40F}"/>
              </a:ext>
            </a:extLst>
          </p:cNvPr>
          <p:cNvSpPr>
            <a:spLocks noGrp="1" noChangeArrowheads="1"/>
          </p:cNvSpPr>
          <p:nvPr>
            <p:ph type="sldNum" sz="quarter" idx="5"/>
          </p:nvPr>
        </p:nvSpPr>
        <p:spPr>
          <a:ln/>
        </p:spPr>
        <p:txBody>
          <a:bodyPr/>
          <a:lstStyle/>
          <a:p>
            <a:fld id="{12011DA5-0FF0-46B2-AD4B-707AA57C3402}" type="slidenum">
              <a:rPr lang="en-US" altLang="en-US"/>
              <a:pPr/>
              <a:t>3</a:t>
            </a:fld>
            <a:endParaRPr lang="en-US" altLang="en-US"/>
          </a:p>
        </p:txBody>
      </p:sp>
      <p:sp>
        <p:nvSpPr>
          <p:cNvPr id="270338" name="Rectangle 2">
            <a:extLst>
              <a:ext uri="{FF2B5EF4-FFF2-40B4-BE49-F238E27FC236}">
                <a16:creationId xmlns:a16="http://schemas.microsoft.com/office/drawing/2014/main" id="{7AD5A701-DC74-8392-1572-6768893BB8D6}"/>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9E33361E-DD02-08E4-5508-274BCCD4D3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FBD820-EF9F-0734-DFA5-D7E205C33A6A}"/>
              </a:ext>
            </a:extLst>
          </p:cNvPr>
          <p:cNvSpPr>
            <a:spLocks noGrp="1" noChangeArrowheads="1"/>
          </p:cNvSpPr>
          <p:nvPr>
            <p:ph type="sldNum" sz="quarter" idx="5"/>
          </p:nvPr>
        </p:nvSpPr>
        <p:spPr>
          <a:ln/>
        </p:spPr>
        <p:txBody>
          <a:bodyPr/>
          <a:lstStyle/>
          <a:p>
            <a:fld id="{BB03DAA7-7F31-489F-91D2-54B7E847E533}" type="slidenum">
              <a:rPr lang="en-US" altLang="en-US"/>
              <a:pPr/>
              <a:t>21</a:t>
            </a:fld>
            <a:endParaRPr lang="en-US" altLang="en-US"/>
          </a:p>
        </p:txBody>
      </p:sp>
      <p:sp>
        <p:nvSpPr>
          <p:cNvPr id="778242" name="Rectangle 2">
            <a:extLst>
              <a:ext uri="{FF2B5EF4-FFF2-40B4-BE49-F238E27FC236}">
                <a16:creationId xmlns:a16="http://schemas.microsoft.com/office/drawing/2014/main" id="{9BF06F45-2B86-885E-8C35-4B1B5A820633}"/>
              </a:ext>
            </a:extLst>
          </p:cNvPr>
          <p:cNvSpPr>
            <a:spLocks noGrp="1" noRot="1" noChangeAspect="1" noChangeArrowheads="1" noTextEdit="1"/>
          </p:cNvSpPr>
          <p:nvPr>
            <p:ph type="sldImg"/>
          </p:nvPr>
        </p:nvSpPr>
        <p:spPr>
          <a:xfrm>
            <a:off x="425450" y="709613"/>
            <a:ext cx="6299200" cy="3543300"/>
          </a:xfrm>
          <a:ln/>
        </p:spPr>
      </p:sp>
      <p:sp>
        <p:nvSpPr>
          <p:cNvPr id="778243" name="Rectangle 3">
            <a:extLst>
              <a:ext uri="{FF2B5EF4-FFF2-40B4-BE49-F238E27FC236}">
                <a16:creationId xmlns:a16="http://schemas.microsoft.com/office/drawing/2014/main" id="{11B23438-8AD8-43EB-C105-9B8A693A374F}"/>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5D7BAD-6E54-A994-AB03-0B1C332AB0D8}"/>
              </a:ext>
            </a:extLst>
          </p:cNvPr>
          <p:cNvSpPr>
            <a:spLocks noGrp="1" noChangeArrowheads="1"/>
          </p:cNvSpPr>
          <p:nvPr>
            <p:ph type="sldNum" sz="quarter" idx="5"/>
          </p:nvPr>
        </p:nvSpPr>
        <p:spPr>
          <a:ln/>
        </p:spPr>
        <p:txBody>
          <a:bodyPr/>
          <a:lstStyle/>
          <a:p>
            <a:fld id="{3F814DF0-FD9D-4F99-9D47-B32D158B5D68}" type="slidenum">
              <a:rPr lang="en-US" altLang="en-US"/>
              <a:pPr/>
              <a:t>22</a:t>
            </a:fld>
            <a:endParaRPr lang="en-US" altLang="en-US"/>
          </a:p>
        </p:txBody>
      </p:sp>
      <p:sp>
        <p:nvSpPr>
          <p:cNvPr id="276482" name="Rectangle 2">
            <a:extLst>
              <a:ext uri="{FF2B5EF4-FFF2-40B4-BE49-F238E27FC236}">
                <a16:creationId xmlns:a16="http://schemas.microsoft.com/office/drawing/2014/main" id="{7FA27C27-B36A-8C1F-AA22-C116EC35EADD}"/>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E56FDC0F-8729-4B83-75EE-0889E338B7B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CF76F4-A19C-7766-3BBF-FDBB94D4072B}"/>
              </a:ext>
            </a:extLst>
          </p:cNvPr>
          <p:cNvSpPr>
            <a:spLocks noGrp="1" noChangeArrowheads="1"/>
          </p:cNvSpPr>
          <p:nvPr>
            <p:ph type="sldNum" sz="quarter" idx="5"/>
          </p:nvPr>
        </p:nvSpPr>
        <p:spPr>
          <a:ln/>
        </p:spPr>
        <p:txBody>
          <a:bodyPr/>
          <a:lstStyle/>
          <a:p>
            <a:fld id="{691939F7-BAB8-4C41-A768-A535C382B373}" type="slidenum">
              <a:rPr lang="en-US" altLang="en-US"/>
              <a:pPr/>
              <a:t>23</a:t>
            </a:fld>
            <a:endParaRPr lang="en-US" altLang="en-US"/>
          </a:p>
        </p:txBody>
      </p:sp>
      <p:sp>
        <p:nvSpPr>
          <p:cNvPr id="782338" name="Rectangle 2">
            <a:extLst>
              <a:ext uri="{FF2B5EF4-FFF2-40B4-BE49-F238E27FC236}">
                <a16:creationId xmlns:a16="http://schemas.microsoft.com/office/drawing/2014/main" id="{41EFA019-89CC-91FA-60CE-ED6B3B7C47E0}"/>
              </a:ext>
            </a:extLst>
          </p:cNvPr>
          <p:cNvSpPr>
            <a:spLocks noGrp="1" noRot="1" noChangeAspect="1" noChangeArrowheads="1" noTextEdit="1"/>
          </p:cNvSpPr>
          <p:nvPr>
            <p:ph type="sldImg"/>
          </p:nvPr>
        </p:nvSpPr>
        <p:spPr>
          <a:ln/>
        </p:spPr>
      </p:sp>
      <p:sp>
        <p:nvSpPr>
          <p:cNvPr id="782339" name="Rectangle 3">
            <a:extLst>
              <a:ext uri="{FF2B5EF4-FFF2-40B4-BE49-F238E27FC236}">
                <a16:creationId xmlns:a16="http://schemas.microsoft.com/office/drawing/2014/main" id="{77EEB9F6-0EF7-8176-2D8C-436F2B1C64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9822EF-60D5-BE3E-A746-3296BC7F7749}"/>
              </a:ext>
            </a:extLst>
          </p:cNvPr>
          <p:cNvSpPr>
            <a:spLocks noGrp="1" noChangeArrowheads="1"/>
          </p:cNvSpPr>
          <p:nvPr>
            <p:ph type="sldNum" sz="quarter" idx="5"/>
          </p:nvPr>
        </p:nvSpPr>
        <p:spPr>
          <a:ln/>
        </p:spPr>
        <p:txBody>
          <a:bodyPr/>
          <a:lstStyle/>
          <a:p>
            <a:fld id="{A53CFDB8-391B-4C26-9C26-2DFEF30282A9}" type="slidenum">
              <a:rPr lang="en-US" altLang="en-US"/>
              <a:pPr/>
              <a:t>24</a:t>
            </a:fld>
            <a:endParaRPr lang="en-US" altLang="en-US"/>
          </a:p>
        </p:txBody>
      </p:sp>
      <p:sp>
        <p:nvSpPr>
          <p:cNvPr id="784386" name="Rectangle 2">
            <a:extLst>
              <a:ext uri="{FF2B5EF4-FFF2-40B4-BE49-F238E27FC236}">
                <a16:creationId xmlns:a16="http://schemas.microsoft.com/office/drawing/2014/main" id="{74BC3543-D7BE-B031-4F60-E8455F74ED6A}"/>
              </a:ext>
            </a:extLst>
          </p:cNvPr>
          <p:cNvSpPr>
            <a:spLocks noGrp="1" noRot="1" noChangeAspect="1" noChangeArrowheads="1" noTextEdit="1"/>
          </p:cNvSpPr>
          <p:nvPr>
            <p:ph type="sldImg"/>
          </p:nvPr>
        </p:nvSpPr>
        <p:spPr>
          <a:xfrm>
            <a:off x="425450" y="709613"/>
            <a:ext cx="6299200" cy="3543300"/>
          </a:xfrm>
          <a:ln/>
        </p:spPr>
      </p:sp>
      <p:sp>
        <p:nvSpPr>
          <p:cNvPr id="784387" name="Rectangle 3">
            <a:extLst>
              <a:ext uri="{FF2B5EF4-FFF2-40B4-BE49-F238E27FC236}">
                <a16:creationId xmlns:a16="http://schemas.microsoft.com/office/drawing/2014/main" id="{2A0956AC-C3F2-95BB-A2CD-0100BC27160F}"/>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13CD4E-2ED2-7B98-A35D-3C9E21D8D9D8}"/>
              </a:ext>
            </a:extLst>
          </p:cNvPr>
          <p:cNvSpPr>
            <a:spLocks noGrp="1" noChangeArrowheads="1"/>
          </p:cNvSpPr>
          <p:nvPr>
            <p:ph type="sldNum" sz="quarter" idx="5"/>
          </p:nvPr>
        </p:nvSpPr>
        <p:spPr>
          <a:ln/>
        </p:spPr>
        <p:txBody>
          <a:bodyPr/>
          <a:lstStyle/>
          <a:p>
            <a:fld id="{34543F2E-6A34-408C-A1A4-7E1DB953C2D0}" type="slidenum">
              <a:rPr lang="en-US" altLang="en-US"/>
              <a:pPr/>
              <a:t>25</a:t>
            </a:fld>
            <a:endParaRPr lang="en-US" altLang="en-US"/>
          </a:p>
        </p:txBody>
      </p:sp>
      <p:sp>
        <p:nvSpPr>
          <p:cNvPr id="786434" name="Rectangle 2">
            <a:extLst>
              <a:ext uri="{FF2B5EF4-FFF2-40B4-BE49-F238E27FC236}">
                <a16:creationId xmlns:a16="http://schemas.microsoft.com/office/drawing/2014/main" id="{00DA60EB-E33D-F2AE-E626-C19AFCB71043}"/>
              </a:ext>
            </a:extLst>
          </p:cNvPr>
          <p:cNvSpPr>
            <a:spLocks noGrp="1" noRot="1" noChangeAspect="1" noChangeArrowheads="1" noTextEdit="1"/>
          </p:cNvSpPr>
          <p:nvPr>
            <p:ph type="sldImg"/>
          </p:nvPr>
        </p:nvSpPr>
        <p:spPr>
          <a:xfrm>
            <a:off x="425450" y="709613"/>
            <a:ext cx="6299200" cy="3543300"/>
          </a:xfrm>
          <a:ln/>
        </p:spPr>
      </p:sp>
      <p:sp>
        <p:nvSpPr>
          <p:cNvPr id="786435" name="Rectangle 3">
            <a:extLst>
              <a:ext uri="{FF2B5EF4-FFF2-40B4-BE49-F238E27FC236}">
                <a16:creationId xmlns:a16="http://schemas.microsoft.com/office/drawing/2014/main" id="{44624713-17E7-F269-42A1-01FAFFB3F194}"/>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25D224-DAAF-5AA8-CC9F-EA6FCC868C15}"/>
              </a:ext>
            </a:extLst>
          </p:cNvPr>
          <p:cNvSpPr>
            <a:spLocks noGrp="1" noChangeArrowheads="1"/>
          </p:cNvSpPr>
          <p:nvPr>
            <p:ph type="sldNum" sz="quarter" idx="5"/>
          </p:nvPr>
        </p:nvSpPr>
        <p:spPr>
          <a:ln/>
        </p:spPr>
        <p:txBody>
          <a:bodyPr/>
          <a:lstStyle/>
          <a:p>
            <a:fld id="{D579F675-59AC-4F72-9F3D-2958A08DC4F3}" type="slidenum">
              <a:rPr lang="en-US" altLang="en-US"/>
              <a:pPr/>
              <a:t>26</a:t>
            </a:fld>
            <a:endParaRPr lang="en-US" altLang="en-US"/>
          </a:p>
        </p:txBody>
      </p:sp>
      <p:sp>
        <p:nvSpPr>
          <p:cNvPr id="278530" name="Rectangle 2">
            <a:extLst>
              <a:ext uri="{FF2B5EF4-FFF2-40B4-BE49-F238E27FC236}">
                <a16:creationId xmlns:a16="http://schemas.microsoft.com/office/drawing/2014/main" id="{C017308D-BDBF-77FA-CED2-F2923DF9DCD3}"/>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7C2A54D4-B9B7-4784-0B3D-4A53DF8A7A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4DE8EF-5BF7-D539-0F63-CF840251ABB1}"/>
              </a:ext>
            </a:extLst>
          </p:cNvPr>
          <p:cNvSpPr>
            <a:spLocks noGrp="1" noChangeArrowheads="1"/>
          </p:cNvSpPr>
          <p:nvPr>
            <p:ph type="sldNum" sz="quarter" idx="5"/>
          </p:nvPr>
        </p:nvSpPr>
        <p:spPr>
          <a:ln/>
        </p:spPr>
        <p:txBody>
          <a:bodyPr/>
          <a:lstStyle/>
          <a:p>
            <a:fld id="{9DAD115A-5760-4BB9-8CFD-4471C6DA3BFF}" type="slidenum">
              <a:rPr lang="en-US" altLang="en-US"/>
              <a:pPr/>
              <a:t>27</a:t>
            </a:fld>
            <a:endParaRPr lang="en-US" altLang="en-US"/>
          </a:p>
        </p:txBody>
      </p:sp>
      <p:sp>
        <p:nvSpPr>
          <p:cNvPr id="780290" name="Rectangle 2">
            <a:extLst>
              <a:ext uri="{FF2B5EF4-FFF2-40B4-BE49-F238E27FC236}">
                <a16:creationId xmlns:a16="http://schemas.microsoft.com/office/drawing/2014/main" id="{A2AB65B8-7AC5-866B-6A0E-4209F29DBBC2}"/>
              </a:ext>
            </a:extLst>
          </p:cNvPr>
          <p:cNvSpPr>
            <a:spLocks noGrp="1" noRot="1" noChangeAspect="1" noChangeArrowheads="1" noTextEdit="1"/>
          </p:cNvSpPr>
          <p:nvPr>
            <p:ph type="sldImg"/>
          </p:nvPr>
        </p:nvSpPr>
        <p:spPr>
          <a:ln/>
        </p:spPr>
      </p:sp>
      <p:sp>
        <p:nvSpPr>
          <p:cNvPr id="780291" name="Rectangle 3">
            <a:extLst>
              <a:ext uri="{FF2B5EF4-FFF2-40B4-BE49-F238E27FC236}">
                <a16:creationId xmlns:a16="http://schemas.microsoft.com/office/drawing/2014/main" id="{2AFFD9A7-932B-728C-0D85-984B28F2F6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C264C8-AEB0-1555-0C68-DFF8ECF3D1C9}"/>
              </a:ext>
            </a:extLst>
          </p:cNvPr>
          <p:cNvSpPr>
            <a:spLocks noGrp="1" noChangeArrowheads="1"/>
          </p:cNvSpPr>
          <p:nvPr>
            <p:ph type="sldNum" sz="quarter" idx="5"/>
          </p:nvPr>
        </p:nvSpPr>
        <p:spPr>
          <a:ln/>
        </p:spPr>
        <p:txBody>
          <a:bodyPr/>
          <a:lstStyle/>
          <a:p>
            <a:fld id="{06A0ACF7-D6C4-4D39-A345-CB296E341A40}" type="slidenum">
              <a:rPr lang="en-US" altLang="en-US"/>
              <a:pPr/>
              <a:t>28</a:t>
            </a:fld>
            <a:endParaRPr lang="en-US" altLang="en-US"/>
          </a:p>
        </p:txBody>
      </p:sp>
      <p:sp>
        <p:nvSpPr>
          <p:cNvPr id="280578" name="Rectangle 2">
            <a:extLst>
              <a:ext uri="{FF2B5EF4-FFF2-40B4-BE49-F238E27FC236}">
                <a16:creationId xmlns:a16="http://schemas.microsoft.com/office/drawing/2014/main" id="{61DDD04C-220F-0FDD-916F-8BFEB6776EF7}"/>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37460C67-B18B-1844-2398-4C290A26C6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19C4C7-CBFB-C594-722D-8E1D3B1D7CBA}"/>
              </a:ext>
            </a:extLst>
          </p:cNvPr>
          <p:cNvSpPr>
            <a:spLocks noGrp="1" noChangeArrowheads="1"/>
          </p:cNvSpPr>
          <p:nvPr>
            <p:ph type="sldNum" sz="quarter" idx="5"/>
          </p:nvPr>
        </p:nvSpPr>
        <p:spPr>
          <a:ln/>
        </p:spPr>
        <p:txBody>
          <a:bodyPr/>
          <a:lstStyle/>
          <a:p>
            <a:fld id="{1FAC7AD4-E41E-40BB-8E31-191D12AF53CA}" type="slidenum">
              <a:rPr lang="en-US" altLang="en-US"/>
              <a:pPr/>
              <a:t>29</a:t>
            </a:fld>
            <a:endParaRPr lang="en-US" altLang="en-US"/>
          </a:p>
        </p:txBody>
      </p:sp>
      <p:sp>
        <p:nvSpPr>
          <p:cNvPr id="644098" name="Rectangle 2">
            <a:extLst>
              <a:ext uri="{FF2B5EF4-FFF2-40B4-BE49-F238E27FC236}">
                <a16:creationId xmlns:a16="http://schemas.microsoft.com/office/drawing/2014/main" id="{A65C79EA-F21C-CBB1-67D9-8B40746A81E3}"/>
              </a:ext>
            </a:extLst>
          </p:cNvPr>
          <p:cNvSpPr>
            <a:spLocks noGrp="1" noRot="1" noChangeAspect="1" noChangeArrowheads="1" noTextEdit="1"/>
          </p:cNvSpPr>
          <p:nvPr>
            <p:ph type="sldImg"/>
          </p:nvPr>
        </p:nvSpPr>
        <p:spPr>
          <a:ln/>
        </p:spPr>
      </p:sp>
      <p:sp>
        <p:nvSpPr>
          <p:cNvPr id="644099" name="Rectangle 3">
            <a:extLst>
              <a:ext uri="{FF2B5EF4-FFF2-40B4-BE49-F238E27FC236}">
                <a16:creationId xmlns:a16="http://schemas.microsoft.com/office/drawing/2014/main" id="{B71D76D3-FF97-3E42-B977-A488605E7B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F7F61E-29C7-EB29-5455-02BDB787A168}"/>
              </a:ext>
            </a:extLst>
          </p:cNvPr>
          <p:cNvSpPr>
            <a:spLocks noGrp="1" noChangeArrowheads="1"/>
          </p:cNvSpPr>
          <p:nvPr>
            <p:ph type="sldNum" sz="quarter" idx="5"/>
          </p:nvPr>
        </p:nvSpPr>
        <p:spPr>
          <a:ln/>
        </p:spPr>
        <p:txBody>
          <a:bodyPr/>
          <a:lstStyle/>
          <a:p>
            <a:fld id="{8F77B601-8A8F-41F3-8B65-75CC24447998}" type="slidenum">
              <a:rPr lang="en-US" altLang="en-US"/>
              <a:pPr/>
              <a:t>30</a:t>
            </a:fld>
            <a:endParaRPr lang="en-US" altLang="en-US"/>
          </a:p>
        </p:txBody>
      </p:sp>
      <p:sp>
        <p:nvSpPr>
          <p:cNvPr id="284674" name="Rectangle 2">
            <a:extLst>
              <a:ext uri="{FF2B5EF4-FFF2-40B4-BE49-F238E27FC236}">
                <a16:creationId xmlns:a16="http://schemas.microsoft.com/office/drawing/2014/main" id="{BC28B151-8EF7-3BE7-22F9-BD14908B29D5}"/>
              </a:ext>
            </a:extLst>
          </p:cNvPr>
          <p:cNvSpPr>
            <a:spLocks noGrp="1" noRot="1" noChangeAspect="1" noChangeArrowheads="1" noTextEdit="1"/>
          </p:cNvSpPr>
          <p:nvPr>
            <p:ph type="sldImg"/>
          </p:nvPr>
        </p:nvSpPr>
        <p:spPr>
          <a:ln/>
        </p:spPr>
      </p:sp>
      <p:sp>
        <p:nvSpPr>
          <p:cNvPr id="284675" name="Rectangle 3">
            <a:extLst>
              <a:ext uri="{FF2B5EF4-FFF2-40B4-BE49-F238E27FC236}">
                <a16:creationId xmlns:a16="http://schemas.microsoft.com/office/drawing/2014/main" id="{2404052F-389E-6CAE-701C-D1FC439BEF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BB93A8-D925-1397-6CA2-2EF67D7D3E8E}"/>
              </a:ext>
            </a:extLst>
          </p:cNvPr>
          <p:cNvSpPr>
            <a:spLocks noGrp="1" noChangeArrowheads="1"/>
          </p:cNvSpPr>
          <p:nvPr>
            <p:ph type="sldNum" sz="quarter" idx="5"/>
          </p:nvPr>
        </p:nvSpPr>
        <p:spPr>
          <a:ln/>
        </p:spPr>
        <p:txBody>
          <a:bodyPr/>
          <a:lstStyle/>
          <a:p>
            <a:fld id="{10E0F12C-9D36-497D-9DAC-DF2F70627C7A}" type="slidenum">
              <a:rPr lang="en-US" altLang="en-US"/>
              <a:pPr/>
              <a:t>4</a:t>
            </a:fld>
            <a:endParaRPr lang="en-US" altLang="en-US"/>
          </a:p>
        </p:txBody>
      </p:sp>
      <p:sp>
        <p:nvSpPr>
          <p:cNvPr id="578562" name="Rectangle 2">
            <a:extLst>
              <a:ext uri="{FF2B5EF4-FFF2-40B4-BE49-F238E27FC236}">
                <a16:creationId xmlns:a16="http://schemas.microsoft.com/office/drawing/2014/main" id="{75FE4988-EB9E-52C5-4042-C5C0DFAB7FE3}"/>
              </a:ext>
            </a:extLst>
          </p:cNvPr>
          <p:cNvSpPr>
            <a:spLocks noGrp="1" noRot="1" noChangeAspect="1" noChangeArrowheads="1" noTextEdit="1"/>
          </p:cNvSpPr>
          <p:nvPr>
            <p:ph type="sldImg"/>
          </p:nvPr>
        </p:nvSpPr>
        <p:spPr>
          <a:ln/>
        </p:spPr>
      </p:sp>
      <p:sp>
        <p:nvSpPr>
          <p:cNvPr id="578563" name="Rectangle 3">
            <a:extLst>
              <a:ext uri="{FF2B5EF4-FFF2-40B4-BE49-F238E27FC236}">
                <a16:creationId xmlns:a16="http://schemas.microsoft.com/office/drawing/2014/main" id="{79C2BF9C-E415-A2F8-9574-A4D6B0C31A4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AAE049-2667-A627-2FC3-6008048B529D}"/>
              </a:ext>
            </a:extLst>
          </p:cNvPr>
          <p:cNvSpPr>
            <a:spLocks noGrp="1" noChangeArrowheads="1"/>
          </p:cNvSpPr>
          <p:nvPr>
            <p:ph type="sldNum" sz="quarter" idx="5"/>
          </p:nvPr>
        </p:nvSpPr>
        <p:spPr>
          <a:ln/>
        </p:spPr>
        <p:txBody>
          <a:bodyPr/>
          <a:lstStyle/>
          <a:p>
            <a:fld id="{63C9D953-4D5E-4C1E-B49F-9B07FCE0F538}" type="slidenum">
              <a:rPr lang="en-US" altLang="en-US"/>
              <a:pPr/>
              <a:t>31</a:t>
            </a:fld>
            <a:endParaRPr lang="en-US" altLang="en-US"/>
          </a:p>
        </p:txBody>
      </p:sp>
      <p:sp>
        <p:nvSpPr>
          <p:cNvPr id="286722" name="Rectangle 2">
            <a:extLst>
              <a:ext uri="{FF2B5EF4-FFF2-40B4-BE49-F238E27FC236}">
                <a16:creationId xmlns:a16="http://schemas.microsoft.com/office/drawing/2014/main" id="{56D7DEB2-5A38-6D11-176E-C84772C337A1}"/>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7F04DE96-6779-41EA-6E1F-77DFB7CC5D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A3F99C-9981-F30A-40F4-723BDAC78E3A}"/>
              </a:ext>
            </a:extLst>
          </p:cNvPr>
          <p:cNvSpPr>
            <a:spLocks noGrp="1" noChangeArrowheads="1"/>
          </p:cNvSpPr>
          <p:nvPr>
            <p:ph type="sldNum" sz="quarter" idx="5"/>
          </p:nvPr>
        </p:nvSpPr>
        <p:spPr>
          <a:ln/>
        </p:spPr>
        <p:txBody>
          <a:bodyPr/>
          <a:lstStyle/>
          <a:p>
            <a:fld id="{4CFD410A-65EF-4719-BE11-2556EE6FD636}" type="slidenum">
              <a:rPr lang="en-US" altLang="en-US"/>
              <a:pPr/>
              <a:t>32</a:t>
            </a:fld>
            <a:endParaRPr lang="en-US" altLang="en-US"/>
          </a:p>
        </p:txBody>
      </p:sp>
      <p:sp>
        <p:nvSpPr>
          <p:cNvPr id="288770" name="Rectangle 2">
            <a:extLst>
              <a:ext uri="{FF2B5EF4-FFF2-40B4-BE49-F238E27FC236}">
                <a16:creationId xmlns:a16="http://schemas.microsoft.com/office/drawing/2014/main" id="{4349DADE-3E97-FEA8-FD91-8959A25AD944}"/>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F74302FA-0A7D-AFB9-BB34-3D603AE791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84BCC9-56C1-16F8-46AA-CFC3F00F19D7}"/>
              </a:ext>
            </a:extLst>
          </p:cNvPr>
          <p:cNvSpPr>
            <a:spLocks noGrp="1" noChangeArrowheads="1"/>
          </p:cNvSpPr>
          <p:nvPr>
            <p:ph type="sldNum" sz="quarter" idx="5"/>
          </p:nvPr>
        </p:nvSpPr>
        <p:spPr>
          <a:ln/>
        </p:spPr>
        <p:txBody>
          <a:bodyPr/>
          <a:lstStyle/>
          <a:p>
            <a:fld id="{D4BC7C6D-1A1C-437E-8645-F6483FD956FA}" type="slidenum">
              <a:rPr lang="en-US" altLang="en-US"/>
              <a:pPr/>
              <a:t>33</a:t>
            </a:fld>
            <a:endParaRPr lang="en-US" altLang="en-US"/>
          </a:p>
        </p:txBody>
      </p:sp>
      <p:sp>
        <p:nvSpPr>
          <p:cNvPr id="292866" name="Rectangle 2">
            <a:extLst>
              <a:ext uri="{FF2B5EF4-FFF2-40B4-BE49-F238E27FC236}">
                <a16:creationId xmlns:a16="http://schemas.microsoft.com/office/drawing/2014/main" id="{87B64544-45C9-C50F-A0C7-6DBE6C8027AF}"/>
              </a:ext>
            </a:extLst>
          </p:cNvPr>
          <p:cNvSpPr>
            <a:spLocks noGrp="1" noRot="1" noChangeAspect="1" noChangeArrowheads="1" noTextEdit="1"/>
          </p:cNvSpPr>
          <p:nvPr>
            <p:ph type="sldImg"/>
          </p:nvPr>
        </p:nvSpPr>
        <p:spPr>
          <a:ln/>
        </p:spPr>
      </p:sp>
      <p:sp>
        <p:nvSpPr>
          <p:cNvPr id="292867" name="Rectangle 3">
            <a:extLst>
              <a:ext uri="{FF2B5EF4-FFF2-40B4-BE49-F238E27FC236}">
                <a16:creationId xmlns:a16="http://schemas.microsoft.com/office/drawing/2014/main" id="{73826AD1-15D0-73FC-F4EB-DE5CB14A93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B4C68E-72C3-E88E-9E9F-0A4DA0586B9A}"/>
              </a:ext>
            </a:extLst>
          </p:cNvPr>
          <p:cNvSpPr>
            <a:spLocks noGrp="1" noChangeArrowheads="1"/>
          </p:cNvSpPr>
          <p:nvPr>
            <p:ph type="sldNum" sz="quarter" idx="5"/>
          </p:nvPr>
        </p:nvSpPr>
        <p:spPr>
          <a:ln/>
        </p:spPr>
        <p:txBody>
          <a:bodyPr/>
          <a:lstStyle/>
          <a:p>
            <a:fld id="{2D72A0E8-6664-4896-87BB-545740B0358F}" type="slidenum">
              <a:rPr lang="en-US" altLang="en-US"/>
              <a:pPr/>
              <a:t>34</a:t>
            </a:fld>
            <a:endParaRPr lang="en-US" altLang="en-US"/>
          </a:p>
        </p:txBody>
      </p:sp>
      <p:sp>
        <p:nvSpPr>
          <p:cNvPr id="294914" name="Rectangle 2">
            <a:extLst>
              <a:ext uri="{FF2B5EF4-FFF2-40B4-BE49-F238E27FC236}">
                <a16:creationId xmlns:a16="http://schemas.microsoft.com/office/drawing/2014/main" id="{5AD52B9B-0697-0D8F-2540-44CC716F0A85}"/>
              </a:ext>
            </a:extLst>
          </p:cNvPr>
          <p:cNvSpPr>
            <a:spLocks noGrp="1" noRot="1" noChangeAspect="1" noChangeArrowheads="1" noTextEdit="1"/>
          </p:cNvSpPr>
          <p:nvPr>
            <p:ph type="sldImg"/>
          </p:nvPr>
        </p:nvSpPr>
        <p:spPr>
          <a:ln/>
        </p:spPr>
      </p:sp>
      <p:sp>
        <p:nvSpPr>
          <p:cNvPr id="294915" name="Rectangle 3">
            <a:extLst>
              <a:ext uri="{FF2B5EF4-FFF2-40B4-BE49-F238E27FC236}">
                <a16:creationId xmlns:a16="http://schemas.microsoft.com/office/drawing/2014/main" id="{8AC2B232-A0E3-1B03-CD76-522BC5C55F6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6E7527-4CA8-AD8C-9084-0348204022F0}"/>
              </a:ext>
            </a:extLst>
          </p:cNvPr>
          <p:cNvSpPr>
            <a:spLocks noGrp="1" noChangeArrowheads="1"/>
          </p:cNvSpPr>
          <p:nvPr>
            <p:ph type="sldNum" sz="quarter" idx="5"/>
          </p:nvPr>
        </p:nvSpPr>
        <p:spPr>
          <a:ln/>
        </p:spPr>
        <p:txBody>
          <a:bodyPr/>
          <a:lstStyle/>
          <a:p>
            <a:fld id="{B628A7F0-CFE0-4D4B-8C8E-9CD029025371}" type="slidenum">
              <a:rPr lang="en-US" altLang="en-US"/>
              <a:pPr/>
              <a:t>35</a:t>
            </a:fld>
            <a:endParaRPr lang="en-US" altLang="en-US"/>
          </a:p>
        </p:txBody>
      </p:sp>
      <p:sp>
        <p:nvSpPr>
          <p:cNvPr id="646146" name="Rectangle 2">
            <a:extLst>
              <a:ext uri="{FF2B5EF4-FFF2-40B4-BE49-F238E27FC236}">
                <a16:creationId xmlns:a16="http://schemas.microsoft.com/office/drawing/2014/main" id="{198AC875-892A-A2DE-B9A5-63D9C8C61907}"/>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FBD2134A-8805-0F06-1890-872A4E2637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AAD10A-414C-24A6-0C49-74A23945F79F}"/>
              </a:ext>
            </a:extLst>
          </p:cNvPr>
          <p:cNvSpPr>
            <a:spLocks noGrp="1" noChangeArrowheads="1"/>
          </p:cNvSpPr>
          <p:nvPr>
            <p:ph type="sldNum" sz="quarter" idx="5"/>
          </p:nvPr>
        </p:nvSpPr>
        <p:spPr>
          <a:ln/>
        </p:spPr>
        <p:txBody>
          <a:bodyPr/>
          <a:lstStyle/>
          <a:p>
            <a:fld id="{A50D2875-7F2B-4108-B13A-3A386C6F551F}" type="slidenum">
              <a:rPr lang="en-US" altLang="en-US"/>
              <a:pPr/>
              <a:t>36</a:t>
            </a:fld>
            <a:endParaRPr lang="en-US" altLang="en-US"/>
          </a:p>
        </p:txBody>
      </p:sp>
      <p:sp>
        <p:nvSpPr>
          <p:cNvPr id="299010" name="Rectangle 2">
            <a:extLst>
              <a:ext uri="{FF2B5EF4-FFF2-40B4-BE49-F238E27FC236}">
                <a16:creationId xmlns:a16="http://schemas.microsoft.com/office/drawing/2014/main" id="{C011EA03-7338-F068-D687-090F8E5B45B6}"/>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8775C000-C596-E90C-E437-2CE35F1CC5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E9A793-0E94-2FF6-DED1-EA22545409A6}"/>
              </a:ext>
            </a:extLst>
          </p:cNvPr>
          <p:cNvSpPr>
            <a:spLocks noGrp="1" noChangeArrowheads="1"/>
          </p:cNvSpPr>
          <p:nvPr>
            <p:ph type="sldNum" sz="quarter" idx="5"/>
          </p:nvPr>
        </p:nvSpPr>
        <p:spPr>
          <a:ln/>
        </p:spPr>
        <p:txBody>
          <a:bodyPr/>
          <a:lstStyle/>
          <a:p>
            <a:fld id="{086E0A26-80C6-45A4-918F-CAC0E7311EED}" type="slidenum">
              <a:rPr lang="en-US" altLang="en-US"/>
              <a:pPr/>
              <a:t>37</a:t>
            </a:fld>
            <a:endParaRPr lang="en-US" altLang="en-US"/>
          </a:p>
        </p:txBody>
      </p:sp>
      <p:sp>
        <p:nvSpPr>
          <p:cNvPr id="301058" name="Rectangle 2">
            <a:extLst>
              <a:ext uri="{FF2B5EF4-FFF2-40B4-BE49-F238E27FC236}">
                <a16:creationId xmlns:a16="http://schemas.microsoft.com/office/drawing/2014/main" id="{4C6C124A-D6D3-288D-1491-C6EBEBC5F4E8}"/>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4E3C495D-B649-D478-FC70-91F8100328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2C86D8-2EA4-F399-3F15-571F1F090AF1}"/>
              </a:ext>
            </a:extLst>
          </p:cNvPr>
          <p:cNvSpPr>
            <a:spLocks noGrp="1" noChangeArrowheads="1"/>
          </p:cNvSpPr>
          <p:nvPr>
            <p:ph type="sldNum" sz="quarter" idx="5"/>
          </p:nvPr>
        </p:nvSpPr>
        <p:spPr>
          <a:ln/>
        </p:spPr>
        <p:txBody>
          <a:bodyPr/>
          <a:lstStyle/>
          <a:p>
            <a:fld id="{55311804-DEC0-4B2F-BFEE-A9FFEA7EB613}" type="slidenum">
              <a:rPr lang="en-US" altLang="en-US"/>
              <a:pPr/>
              <a:t>38</a:t>
            </a:fld>
            <a:endParaRPr lang="en-US" altLang="en-US"/>
          </a:p>
        </p:txBody>
      </p:sp>
      <p:sp>
        <p:nvSpPr>
          <p:cNvPr id="303106" name="Rectangle 2">
            <a:extLst>
              <a:ext uri="{FF2B5EF4-FFF2-40B4-BE49-F238E27FC236}">
                <a16:creationId xmlns:a16="http://schemas.microsoft.com/office/drawing/2014/main" id="{B22C55F3-644F-4BAA-7B43-32933F53CDAE}"/>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40857DE4-EC3E-2875-1419-500501B2F56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EB089D-65C1-5BB2-BC5C-D74177578242}"/>
              </a:ext>
            </a:extLst>
          </p:cNvPr>
          <p:cNvSpPr>
            <a:spLocks noGrp="1" noChangeArrowheads="1"/>
          </p:cNvSpPr>
          <p:nvPr>
            <p:ph type="sldNum" sz="quarter" idx="5"/>
          </p:nvPr>
        </p:nvSpPr>
        <p:spPr>
          <a:ln/>
        </p:spPr>
        <p:txBody>
          <a:bodyPr/>
          <a:lstStyle/>
          <a:p>
            <a:fld id="{6B4E6B9B-9427-43F6-B988-37C64F788F9D}" type="slidenum">
              <a:rPr lang="en-US" altLang="en-US"/>
              <a:pPr/>
              <a:t>39</a:t>
            </a:fld>
            <a:endParaRPr lang="en-US" altLang="en-US"/>
          </a:p>
        </p:txBody>
      </p:sp>
      <p:sp>
        <p:nvSpPr>
          <p:cNvPr id="584706" name="Rectangle 2">
            <a:extLst>
              <a:ext uri="{FF2B5EF4-FFF2-40B4-BE49-F238E27FC236}">
                <a16:creationId xmlns:a16="http://schemas.microsoft.com/office/drawing/2014/main" id="{7E75BBD7-E966-12CA-69BE-D6F430C0FC25}"/>
              </a:ext>
            </a:extLst>
          </p:cNvPr>
          <p:cNvSpPr>
            <a:spLocks noGrp="1" noRot="1" noChangeAspect="1" noChangeArrowheads="1" noTextEdit="1"/>
          </p:cNvSpPr>
          <p:nvPr>
            <p:ph type="sldImg"/>
          </p:nvPr>
        </p:nvSpPr>
        <p:spPr>
          <a:ln/>
        </p:spPr>
      </p:sp>
      <p:sp>
        <p:nvSpPr>
          <p:cNvPr id="584707" name="Rectangle 3">
            <a:extLst>
              <a:ext uri="{FF2B5EF4-FFF2-40B4-BE49-F238E27FC236}">
                <a16:creationId xmlns:a16="http://schemas.microsoft.com/office/drawing/2014/main" id="{284FE1EA-AC15-9930-0FBE-1BB0F15E47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13FD617-2A48-F78B-D728-7933C7B7571F}"/>
              </a:ext>
            </a:extLst>
          </p:cNvPr>
          <p:cNvSpPr>
            <a:spLocks noGrp="1" noChangeArrowheads="1"/>
          </p:cNvSpPr>
          <p:nvPr>
            <p:ph type="sldNum" sz="quarter" idx="5"/>
          </p:nvPr>
        </p:nvSpPr>
        <p:spPr>
          <a:ln/>
        </p:spPr>
        <p:txBody>
          <a:bodyPr/>
          <a:lstStyle/>
          <a:p>
            <a:fld id="{811697C7-FA12-4204-BE93-C80F88E7CF24}" type="slidenum">
              <a:rPr lang="en-US" altLang="en-US"/>
              <a:pPr/>
              <a:t>40</a:t>
            </a:fld>
            <a:endParaRPr lang="en-US" altLang="en-US"/>
          </a:p>
        </p:txBody>
      </p:sp>
      <p:sp>
        <p:nvSpPr>
          <p:cNvPr id="585730" name="Rectangle 2">
            <a:extLst>
              <a:ext uri="{FF2B5EF4-FFF2-40B4-BE49-F238E27FC236}">
                <a16:creationId xmlns:a16="http://schemas.microsoft.com/office/drawing/2014/main" id="{C2EC476A-8DB5-87DD-7459-99B666482BD2}"/>
              </a:ext>
            </a:extLst>
          </p:cNvPr>
          <p:cNvSpPr>
            <a:spLocks noGrp="1" noRot="1" noChangeAspect="1" noChangeArrowheads="1" noTextEdit="1"/>
          </p:cNvSpPr>
          <p:nvPr>
            <p:ph type="sldImg"/>
          </p:nvPr>
        </p:nvSpPr>
        <p:spPr>
          <a:ln/>
        </p:spPr>
      </p:sp>
      <p:sp>
        <p:nvSpPr>
          <p:cNvPr id="585731" name="Rectangle 3">
            <a:extLst>
              <a:ext uri="{FF2B5EF4-FFF2-40B4-BE49-F238E27FC236}">
                <a16:creationId xmlns:a16="http://schemas.microsoft.com/office/drawing/2014/main" id="{FE62C32B-77C6-3FEA-F67A-26BCF867E8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0CA835-AEE0-F070-2496-381B7FC40351}"/>
              </a:ext>
            </a:extLst>
          </p:cNvPr>
          <p:cNvSpPr>
            <a:spLocks noGrp="1" noChangeArrowheads="1"/>
          </p:cNvSpPr>
          <p:nvPr>
            <p:ph type="sldNum" sz="quarter" idx="5"/>
          </p:nvPr>
        </p:nvSpPr>
        <p:spPr>
          <a:ln/>
        </p:spPr>
        <p:txBody>
          <a:bodyPr/>
          <a:lstStyle/>
          <a:p>
            <a:fld id="{1E16DD13-5C24-412F-8C58-4784983EE0AD}" type="slidenum">
              <a:rPr lang="en-US" altLang="en-US"/>
              <a:pPr/>
              <a:t>5</a:t>
            </a:fld>
            <a:endParaRPr lang="en-US" altLang="en-US"/>
          </a:p>
        </p:txBody>
      </p:sp>
      <p:sp>
        <p:nvSpPr>
          <p:cNvPr id="579586" name="Rectangle 2">
            <a:extLst>
              <a:ext uri="{FF2B5EF4-FFF2-40B4-BE49-F238E27FC236}">
                <a16:creationId xmlns:a16="http://schemas.microsoft.com/office/drawing/2014/main" id="{4B17DB51-12ED-D12E-0952-147771206B61}"/>
              </a:ext>
            </a:extLst>
          </p:cNvPr>
          <p:cNvSpPr>
            <a:spLocks noGrp="1" noRot="1" noChangeAspect="1" noChangeArrowheads="1" noTextEdit="1"/>
          </p:cNvSpPr>
          <p:nvPr>
            <p:ph type="sldImg"/>
          </p:nvPr>
        </p:nvSpPr>
        <p:spPr>
          <a:ln/>
        </p:spPr>
      </p:sp>
      <p:sp>
        <p:nvSpPr>
          <p:cNvPr id="579587" name="Rectangle 3">
            <a:extLst>
              <a:ext uri="{FF2B5EF4-FFF2-40B4-BE49-F238E27FC236}">
                <a16:creationId xmlns:a16="http://schemas.microsoft.com/office/drawing/2014/main" id="{6EC948B7-A11B-458E-07B2-F160B88127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2602C8-4626-73A9-6710-460E9728EAA0}"/>
              </a:ext>
            </a:extLst>
          </p:cNvPr>
          <p:cNvSpPr>
            <a:spLocks noGrp="1" noChangeArrowheads="1"/>
          </p:cNvSpPr>
          <p:nvPr>
            <p:ph type="sldNum" sz="quarter" idx="5"/>
          </p:nvPr>
        </p:nvSpPr>
        <p:spPr>
          <a:ln/>
        </p:spPr>
        <p:txBody>
          <a:bodyPr/>
          <a:lstStyle/>
          <a:p>
            <a:fld id="{591696CC-30DC-4F1C-9B40-034C49737A9C}" type="slidenum">
              <a:rPr lang="en-US" altLang="en-US"/>
              <a:pPr/>
              <a:t>42</a:t>
            </a:fld>
            <a:endParaRPr lang="en-US" altLang="en-US"/>
          </a:p>
        </p:txBody>
      </p:sp>
      <p:sp>
        <p:nvSpPr>
          <p:cNvPr id="308226" name="Rectangle 2">
            <a:extLst>
              <a:ext uri="{FF2B5EF4-FFF2-40B4-BE49-F238E27FC236}">
                <a16:creationId xmlns:a16="http://schemas.microsoft.com/office/drawing/2014/main" id="{1C7A7BC9-B156-1DDC-C665-2825A02BFB47}"/>
              </a:ext>
            </a:extLst>
          </p:cNvPr>
          <p:cNvSpPr>
            <a:spLocks noGrp="1" noRot="1" noChangeAspect="1" noChangeArrowheads="1" noTextEdit="1"/>
          </p:cNvSpPr>
          <p:nvPr>
            <p:ph type="sldImg"/>
          </p:nvPr>
        </p:nvSpPr>
        <p:spPr>
          <a:ln/>
        </p:spPr>
      </p:sp>
      <p:sp>
        <p:nvSpPr>
          <p:cNvPr id="308227" name="Rectangle 3">
            <a:extLst>
              <a:ext uri="{FF2B5EF4-FFF2-40B4-BE49-F238E27FC236}">
                <a16:creationId xmlns:a16="http://schemas.microsoft.com/office/drawing/2014/main" id="{438748E0-3E9E-6013-B829-859FFC79F6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5CE0B3-62E3-42EA-DF36-76E108FF7B35}"/>
              </a:ext>
            </a:extLst>
          </p:cNvPr>
          <p:cNvSpPr>
            <a:spLocks noGrp="1" noChangeArrowheads="1"/>
          </p:cNvSpPr>
          <p:nvPr>
            <p:ph type="sldNum" sz="quarter" idx="5"/>
          </p:nvPr>
        </p:nvSpPr>
        <p:spPr>
          <a:ln/>
        </p:spPr>
        <p:txBody>
          <a:bodyPr/>
          <a:lstStyle/>
          <a:p>
            <a:fld id="{4D4AFC24-CE72-4BFC-AA2B-3D650FEE3FA5}" type="slidenum">
              <a:rPr lang="en-US" altLang="en-US"/>
              <a:pPr/>
              <a:t>43</a:t>
            </a:fld>
            <a:endParaRPr lang="en-US" altLang="en-US"/>
          </a:p>
        </p:txBody>
      </p:sp>
      <p:sp>
        <p:nvSpPr>
          <p:cNvPr id="310274" name="Rectangle 2">
            <a:extLst>
              <a:ext uri="{FF2B5EF4-FFF2-40B4-BE49-F238E27FC236}">
                <a16:creationId xmlns:a16="http://schemas.microsoft.com/office/drawing/2014/main" id="{655365B2-31E3-47F3-EFA0-7A788993D6E7}"/>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13DAA7C4-A11D-7035-0320-4F4CDD8099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C9DC5D-FBF9-8D3D-CC12-C29BC74EBC55}"/>
              </a:ext>
            </a:extLst>
          </p:cNvPr>
          <p:cNvSpPr>
            <a:spLocks noGrp="1" noChangeArrowheads="1"/>
          </p:cNvSpPr>
          <p:nvPr>
            <p:ph type="sldNum" sz="quarter" idx="5"/>
          </p:nvPr>
        </p:nvSpPr>
        <p:spPr>
          <a:ln/>
        </p:spPr>
        <p:txBody>
          <a:bodyPr/>
          <a:lstStyle/>
          <a:p>
            <a:fld id="{22B07F93-495F-4EFF-8F09-678F58377698}" type="slidenum">
              <a:rPr lang="en-US" altLang="en-US"/>
              <a:pPr/>
              <a:t>44</a:t>
            </a:fld>
            <a:endParaRPr lang="en-US" altLang="en-US"/>
          </a:p>
        </p:txBody>
      </p:sp>
      <p:sp>
        <p:nvSpPr>
          <p:cNvPr id="312322" name="Rectangle 2">
            <a:extLst>
              <a:ext uri="{FF2B5EF4-FFF2-40B4-BE49-F238E27FC236}">
                <a16:creationId xmlns:a16="http://schemas.microsoft.com/office/drawing/2014/main" id="{B11520F0-7F81-F8A8-3A1A-6DF31354E1D2}"/>
              </a:ext>
            </a:extLst>
          </p:cNvPr>
          <p:cNvSpPr>
            <a:spLocks noGrp="1" noRot="1" noChangeAspect="1" noChangeArrowheads="1" noTextEdit="1"/>
          </p:cNvSpPr>
          <p:nvPr>
            <p:ph type="sldImg"/>
          </p:nvPr>
        </p:nvSpPr>
        <p:spPr>
          <a:ln/>
        </p:spPr>
      </p:sp>
      <p:sp>
        <p:nvSpPr>
          <p:cNvPr id="312323" name="Rectangle 3">
            <a:extLst>
              <a:ext uri="{FF2B5EF4-FFF2-40B4-BE49-F238E27FC236}">
                <a16:creationId xmlns:a16="http://schemas.microsoft.com/office/drawing/2014/main" id="{C138687D-E11D-90FC-9AC2-123A2D1B7C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089E07-C4D5-8AC6-9733-357C621C2F29}"/>
              </a:ext>
            </a:extLst>
          </p:cNvPr>
          <p:cNvSpPr>
            <a:spLocks noGrp="1" noChangeArrowheads="1"/>
          </p:cNvSpPr>
          <p:nvPr>
            <p:ph type="sldNum" sz="quarter" idx="5"/>
          </p:nvPr>
        </p:nvSpPr>
        <p:spPr>
          <a:ln/>
        </p:spPr>
        <p:txBody>
          <a:bodyPr/>
          <a:lstStyle/>
          <a:p>
            <a:fld id="{97E189F4-4437-450A-860D-FFAD02F6F2F3}" type="slidenum">
              <a:rPr lang="en-US" altLang="en-US"/>
              <a:pPr/>
              <a:t>45</a:t>
            </a:fld>
            <a:endParaRPr lang="en-US" altLang="en-US"/>
          </a:p>
        </p:txBody>
      </p:sp>
      <p:sp>
        <p:nvSpPr>
          <p:cNvPr id="314370" name="Rectangle 2">
            <a:extLst>
              <a:ext uri="{FF2B5EF4-FFF2-40B4-BE49-F238E27FC236}">
                <a16:creationId xmlns:a16="http://schemas.microsoft.com/office/drawing/2014/main" id="{6647398E-F851-04F4-1D37-5540DA242C48}"/>
              </a:ext>
            </a:extLst>
          </p:cNvPr>
          <p:cNvSpPr>
            <a:spLocks noGrp="1" noRot="1" noChangeAspect="1" noChangeArrowheads="1" noTextEdit="1"/>
          </p:cNvSpPr>
          <p:nvPr>
            <p:ph type="sldImg"/>
          </p:nvPr>
        </p:nvSpPr>
        <p:spPr>
          <a:ln/>
        </p:spPr>
      </p:sp>
      <p:sp>
        <p:nvSpPr>
          <p:cNvPr id="314371" name="Rectangle 3">
            <a:extLst>
              <a:ext uri="{FF2B5EF4-FFF2-40B4-BE49-F238E27FC236}">
                <a16:creationId xmlns:a16="http://schemas.microsoft.com/office/drawing/2014/main" id="{53316355-AC9A-78BC-3181-1C983718F7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EF4678-E229-B46A-0978-CABE1A41B8DC}"/>
              </a:ext>
            </a:extLst>
          </p:cNvPr>
          <p:cNvSpPr>
            <a:spLocks noGrp="1" noChangeArrowheads="1"/>
          </p:cNvSpPr>
          <p:nvPr>
            <p:ph type="sldNum" sz="quarter" idx="5"/>
          </p:nvPr>
        </p:nvSpPr>
        <p:spPr>
          <a:ln/>
        </p:spPr>
        <p:txBody>
          <a:bodyPr/>
          <a:lstStyle/>
          <a:p>
            <a:fld id="{F1F9F8C6-78FD-464E-B8AE-DF25A383298A}" type="slidenum">
              <a:rPr lang="en-US" altLang="en-US"/>
              <a:pPr/>
              <a:t>46</a:t>
            </a:fld>
            <a:endParaRPr lang="en-US" altLang="en-US"/>
          </a:p>
        </p:txBody>
      </p:sp>
      <p:sp>
        <p:nvSpPr>
          <p:cNvPr id="648194" name="Rectangle 2">
            <a:extLst>
              <a:ext uri="{FF2B5EF4-FFF2-40B4-BE49-F238E27FC236}">
                <a16:creationId xmlns:a16="http://schemas.microsoft.com/office/drawing/2014/main" id="{4850C6D7-04F6-F1E6-3069-71BE3BFF9DC0}"/>
              </a:ext>
            </a:extLst>
          </p:cNvPr>
          <p:cNvSpPr>
            <a:spLocks noGrp="1" noRot="1" noChangeAspect="1" noChangeArrowheads="1" noTextEdit="1"/>
          </p:cNvSpPr>
          <p:nvPr>
            <p:ph type="sldImg"/>
          </p:nvPr>
        </p:nvSpPr>
        <p:spPr>
          <a:ln/>
        </p:spPr>
      </p:sp>
      <p:sp>
        <p:nvSpPr>
          <p:cNvPr id="648195" name="Rectangle 3">
            <a:extLst>
              <a:ext uri="{FF2B5EF4-FFF2-40B4-BE49-F238E27FC236}">
                <a16:creationId xmlns:a16="http://schemas.microsoft.com/office/drawing/2014/main" id="{4422E040-44FA-244D-A558-78422EB744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70A758-10AB-02B8-F7F7-04CA8A07379D}"/>
              </a:ext>
            </a:extLst>
          </p:cNvPr>
          <p:cNvSpPr>
            <a:spLocks noGrp="1" noChangeArrowheads="1"/>
          </p:cNvSpPr>
          <p:nvPr>
            <p:ph type="sldNum" sz="quarter" idx="5"/>
          </p:nvPr>
        </p:nvSpPr>
        <p:spPr>
          <a:ln/>
        </p:spPr>
        <p:txBody>
          <a:bodyPr/>
          <a:lstStyle/>
          <a:p>
            <a:fld id="{0727D060-6768-4D88-9391-0729E1DECFB9}" type="slidenum">
              <a:rPr lang="en-US" altLang="en-US"/>
              <a:pPr/>
              <a:t>47</a:t>
            </a:fld>
            <a:endParaRPr lang="en-US" altLang="en-US"/>
          </a:p>
        </p:txBody>
      </p:sp>
      <p:sp>
        <p:nvSpPr>
          <p:cNvPr id="318466" name="Rectangle 2">
            <a:extLst>
              <a:ext uri="{FF2B5EF4-FFF2-40B4-BE49-F238E27FC236}">
                <a16:creationId xmlns:a16="http://schemas.microsoft.com/office/drawing/2014/main" id="{5B085FBC-8B0C-FF93-0F33-A9C31C27ACAD}"/>
              </a:ext>
            </a:extLst>
          </p:cNvPr>
          <p:cNvSpPr>
            <a:spLocks noGrp="1" noRot="1" noChangeAspect="1" noChangeArrowheads="1" noTextEdit="1"/>
          </p:cNvSpPr>
          <p:nvPr>
            <p:ph type="sldImg"/>
          </p:nvPr>
        </p:nvSpPr>
        <p:spPr>
          <a:ln/>
        </p:spPr>
      </p:sp>
      <p:sp>
        <p:nvSpPr>
          <p:cNvPr id="318467" name="Rectangle 3">
            <a:extLst>
              <a:ext uri="{FF2B5EF4-FFF2-40B4-BE49-F238E27FC236}">
                <a16:creationId xmlns:a16="http://schemas.microsoft.com/office/drawing/2014/main" id="{4DBBC6EE-E226-AF72-AAF7-30CA702FF5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4B0A6B-3827-622B-1DC1-B39453C9381F}"/>
              </a:ext>
            </a:extLst>
          </p:cNvPr>
          <p:cNvSpPr>
            <a:spLocks noGrp="1" noChangeArrowheads="1"/>
          </p:cNvSpPr>
          <p:nvPr>
            <p:ph type="sldNum" sz="quarter" idx="5"/>
          </p:nvPr>
        </p:nvSpPr>
        <p:spPr>
          <a:ln/>
        </p:spPr>
        <p:txBody>
          <a:bodyPr/>
          <a:lstStyle/>
          <a:p>
            <a:fld id="{97C84B02-313B-4B0E-ABB6-6CAA727E0339}" type="slidenum">
              <a:rPr lang="en-US" altLang="en-US"/>
              <a:pPr/>
              <a:t>48</a:t>
            </a:fld>
            <a:endParaRPr lang="en-US" altLang="en-US"/>
          </a:p>
        </p:txBody>
      </p:sp>
      <p:sp>
        <p:nvSpPr>
          <p:cNvPr id="320514" name="Rectangle 2">
            <a:extLst>
              <a:ext uri="{FF2B5EF4-FFF2-40B4-BE49-F238E27FC236}">
                <a16:creationId xmlns:a16="http://schemas.microsoft.com/office/drawing/2014/main" id="{93094764-E7FF-F8AC-4BC6-9A1DD8CA040D}"/>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09232C3A-8A75-52F6-0067-F8D392B4AF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E29C60-C0D5-CB40-C289-C8BCA48BFF8F}"/>
              </a:ext>
            </a:extLst>
          </p:cNvPr>
          <p:cNvSpPr>
            <a:spLocks noGrp="1" noChangeArrowheads="1"/>
          </p:cNvSpPr>
          <p:nvPr>
            <p:ph type="sldNum" sz="quarter" idx="5"/>
          </p:nvPr>
        </p:nvSpPr>
        <p:spPr>
          <a:ln/>
        </p:spPr>
        <p:txBody>
          <a:bodyPr/>
          <a:lstStyle/>
          <a:p>
            <a:fld id="{819429CE-5EB8-4102-9B60-099734C8425F}" type="slidenum">
              <a:rPr lang="en-US" altLang="en-US"/>
              <a:pPr/>
              <a:t>49</a:t>
            </a:fld>
            <a:endParaRPr lang="en-US" altLang="en-US"/>
          </a:p>
        </p:txBody>
      </p:sp>
      <p:sp>
        <p:nvSpPr>
          <p:cNvPr id="650242" name="Rectangle 2">
            <a:extLst>
              <a:ext uri="{FF2B5EF4-FFF2-40B4-BE49-F238E27FC236}">
                <a16:creationId xmlns:a16="http://schemas.microsoft.com/office/drawing/2014/main" id="{0BDA5329-4DFC-5114-E8C8-997EC285E9FE}"/>
              </a:ext>
            </a:extLst>
          </p:cNvPr>
          <p:cNvSpPr>
            <a:spLocks noGrp="1" noRot="1" noChangeAspect="1" noChangeArrowheads="1" noTextEdit="1"/>
          </p:cNvSpPr>
          <p:nvPr>
            <p:ph type="sldImg"/>
          </p:nvPr>
        </p:nvSpPr>
        <p:spPr>
          <a:ln/>
        </p:spPr>
      </p:sp>
      <p:sp>
        <p:nvSpPr>
          <p:cNvPr id="650243" name="Rectangle 3">
            <a:extLst>
              <a:ext uri="{FF2B5EF4-FFF2-40B4-BE49-F238E27FC236}">
                <a16:creationId xmlns:a16="http://schemas.microsoft.com/office/drawing/2014/main" id="{3452DD26-B877-6829-4E37-07EE52B9FC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002864-D501-3206-CE56-7AF83E8504D8}"/>
              </a:ext>
            </a:extLst>
          </p:cNvPr>
          <p:cNvSpPr>
            <a:spLocks noGrp="1" noChangeArrowheads="1"/>
          </p:cNvSpPr>
          <p:nvPr>
            <p:ph type="sldNum" sz="quarter" idx="5"/>
          </p:nvPr>
        </p:nvSpPr>
        <p:spPr>
          <a:ln/>
        </p:spPr>
        <p:txBody>
          <a:bodyPr/>
          <a:lstStyle/>
          <a:p>
            <a:fld id="{9FE927D0-9C61-48C8-B464-A39E36265DAA}" type="slidenum">
              <a:rPr lang="en-US" altLang="en-US"/>
              <a:pPr/>
              <a:t>50</a:t>
            </a:fld>
            <a:endParaRPr lang="en-US" altLang="en-US"/>
          </a:p>
        </p:txBody>
      </p:sp>
      <p:sp>
        <p:nvSpPr>
          <p:cNvPr id="324610" name="Rectangle 2">
            <a:extLst>
              <a:ext uri="{FF2B5EF4-FFF2-40B4-BE49-F238E27FC236}">
                <a16:creationId xmlns:a16="http://schemas.microsoft.com/office/drawing/2014/main" id="{68CCA29F-AA85-7DA9-B4C1-16220F46FE33}"/>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A53F3E6E-5356-1665-D22B-8EE6F35893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0FEF79-49EA-B634-1484-FAA1262C742C}"/>
              </a:ext>
            </a:extLst>
          </p:cNvPr>
          <p:cNvSpPr>
            <a:spLocks noGrp="1" noChangeArrowheads="1"/>
          </p:cNvSpPr>
          <p:nvPr>
            <p:ph type="sldNum" sz="quarter" idx="5"/>
          </p:nvPr>
        </p:nvSpPr>
        <p:spPr>
          <a:ln/>
        </p:spPr>
        <p:txBody>
          <a:bodyPr/>
          <a:lstStyle/>
          <a:p>
            <a:fld id="{A2A5E5DA-5374-4B16-A9A8-384AAFC24FDA}" type="slidenum">
              <a:rPr lang="en-US" altLang="en-US"/>
              <a:pPr/>
              <a:t>51</a:t>
            </a:fld>
            <a:endParaRPr lang="en-US" altLang="en-US"/>
          </a:p>
        </p:txBody>
      </p:sp>
      <p:sp>
        <p:nvSpPr>
          <p:cNvPr id="326658" name="Rectangle 2">
            <a:extLst>
              <a:ext uri="{FF2B5EF4-FFF2-40B4-BE49-F238E27FC236}">
                <a16:creationId xmlns:a16="http://schemas.microsoft.com/office/drawing/2014/main" id="{488D59A8-A730-3D4D-9CED-6FAEC4A7101F}"/>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4FD36BAD-3BE9-1010-6231-198E9ED1BD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4D3F94-6FCA-EC28-FEB9-D7895C0638D6}"/>
              </a:ext>
            </a:extLst>
          </p:cNvPr>
          <p:cNvSpPr>
            <a:spLocks noGrp="1" noChangeArrowheads="1"/>
          </p:cNvSpPr>
          <p:nvPr>
            <p:ph type="sldNum" sz="quarter" idx="5"/>
          </p:nvPr>
        </p:nvSpPr>
        <p:spPr>
          <a:ln/>
        </p:spPr>
        <p:txBody>
          <a:bodyPr/>
          <a:lstStyle/>
          <a:p>
            <a:fld id="{A3BBA927-CED6-470E-BF79-72A48FA16C2E}" type="slidenum">
              <a:rPr lang="en-US" altLang="en-US"/>
              <a:pPr/>
              <a:t>6</a:t>
            </a:fld>
            <a:endParaRPr lang="en-US" altLang="en-US"/>
          </a:p>
        </p:txBody>
      </p:sp>
      <p:sp>
        <p:nvSpPr>
          <p:cNvPr id="580610" name="Rectangle 2">
            <a:extLst>
              <a:ext uri="{FF2B5EF4-FFF2-40B4-BE49-F238E27FC236}">
                <a16:creationId xmlns:a16="http://schemas.microsoft.com/office/drawing/2014/main" id="{61ED34BA-4736-EEC3-728B-F69DC99D7FE1}"/>
              </a:ext>
            </a:extLst>
          </p:cNvPr>
          <p:cNvSpPr>
            <a:spLocks noGrp="1" noRot="1" noChangeAspect="1" noChangeArrowheads="1" noTextEdit="1"/>
          </p:cNvSpPr>
          <p:nvPr>
            <p:ph type="sldImg"/>
          </p:nvPr>
        </p:nvSpPr>
        <p:spPr>
          <a:ln/>
        </p:spPr>
      </p:sp>
      <p:sp>
        <p:nvSpPr>
          <p:cNvPr id="580611" name="Rectangle 3">
            <a:extLst>
              <a:ext uri="{FF2B5EF4-FFF2-40B4-BE49-F238E27FC236}">
                <a16:creationId xmlns:a16="http://schemas.microsoft.com/office/drawing/2014/main" id="{7140616F-30D4-759D-7F4E-E062380D1C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AC5E92-DE2F-2CFD-D80F-4DCEF51513CD}"/>
              </a:ext>
            </a:extLst>
          </p:cNvPr>
          <p:cNvSpPr>
            <a:spLocks noGrp="1" noChangeArrowheads="1"/>
          </p:cNvSpPr>
          <p:nvPr>
            <p:ph type="sldNum" sz="quarter" idx="5"/>
          </p:nvPr>
        </p:nvSpPr>
        <p:spPr>
          <a:ln/>
        </p:spPr>
        <p:txBody>
          <a:bodyPr/>
          <a:lstStyle/>
          <a:p>
            <a:fld id="{42F9D121-79F0-41C7-80DF-635CCAEF9070}" type="slidenum">
              <a:rPr lang="en-US" altLang="en-US"/>
              <a:pPr/>
              <a:t>52</a:t>
            </a:fld>
            <a:endParaRPr lang="en-US" altLang="en-US"/>
          </a:p>
        </p:txBody>
      </p:sp>
      <p:sp>
        <p:nvSpPr>
          <p:cNvPr id="328706" name="Rectangle 2">
            <a:extLst>
              <a:ext uri="{FF2B5EF4-FFF2-40B4-BE49-F238E27FC236}">
                <a16:creationId xmlns:a16="http://schemas.microsoft.com/office/drawing/2014/main" id="{A954E8C3-C1D7-7725-0740-BCA5773340CB}"/>
              </a:ext>
            </a:extLst>
          </p:cNvPr>
          <p:cNvSpPr>
            <a:spLocks noGrp="1" noRot="1" noChangeAspect="1" noChangeArrowheads="1" noTextEdit="1"/>
          </p:cNvSpPr>
          <p:nvPr>
            <p:ph type="sldImg"/>
          </p:nvPr>
        </p:nvSpPr>
        <p:spPr>
          <a:ln/>
        </p:spPr>
      </p:sp>
      <p:sp>
        <p:nvSpPr>
          <p:cNvPr id="328707" name="Rectangle 3">
            <a:extLst>
              <a:ext uri="{FF2B5EF4-FFF2-40B4-BE49-F238E27FC236}">
                <a16:creationId xmlns:a16="http://schemas.microsoft.com/office/drawing/2014/main" id="{FF9B6353-984B-BC72-6925-0953148147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9E8297-21C0-A14E-825E-1608ED6A5A20}"/>
              </a:ext>
            </a:extLst>
          </p:cNvPr>
          <p:cNvSpPr>
            <a:spLocks noGrp="1" noChangeArrowheads="1"/>
          </p:cNvSpPr>
          <p:nvPr>
            <p:ph type="sldNum" sz="quarter" idx="5"/>
          </p:nvPr>
        </p:nvSpPr>
        <p:spPr>
          <a:ln/>
        </p:spPr>
        <p:txBody>
          <a:bodyPr/>
          <a:lstStyle/>
          <a:p>
            <a:fld id="{36A149B5-D993-4D8E-ABE5-E88AA2EA16FD}" type="slidenum">
              <a:rPr lang="en-US" altLang="en-US"/>
              <a:pPr/>
              <a:t>53</a:t>
            </a:fld>
            <a:endParaRPr lang="en-US" altLang="en-US"/>
          </a:p>
        </p:txBody>
      </p:sp>
      <p:sp>
        <p:nvSpPr>
          <p:cNvPr id="332802" name="Rectangle 2">
            <a:extLst>
              <a:ext uri="{FF2B5EF4-FFF2-40B4-BE49-F238E27FC236}">
                <a16:creationId xmlns:a16="http://schemas.microsoft.com/office/drawing/2014/main" id="{34ED67E4-CE52-ADBF-F47F-2C8005A1CDEB}"/>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6ABB2AE3-4CBB-FD43-FA73-C1F46F7804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975DA7-B717-BF3A-0826-75B4126A1811}"/>
              </a:ext>
            </a:extLst>
          </p:cNvPr>
          <p:cNvSpPr>
            <a:spLocks noGrp="1" noChangeArrowheads="1"/>
          </p:cNvSpPr>
          <p:nvPr>
            <p:ph type="sldNum" sz="quarter" idx="5"/>
          </p:nvPr>
        </p:nvSpPr>
        <p:spPr>
          <a:ln/>
        </p:spPr>
        <p:txBody>
          <a:bodyPr/>
          <a:lstStyle/>
          <a:p>
            <a:fld id="{D703B1FF-3451-4AA6-AF3F-338C8409F41E}" type="slidenum">
              <a:rPr lang="en-US" altLang="en-US"/>
              <a:pPr/>
              <a:t>54</a:t>
            </a:fld>
            <a:endParaRPr lang="en-US" altLang="en-US"/>
          </a:p>
        </p:txBody>
      </p:sp>
      <p:sp>
        <p:nvSpPr>
          <p:cNvPr id="652290" name="Rectangle 2">
            <a:extLst>
              <a:ext uri="{FF2B5EF4-FFF2-40B4-BE49-F238E27FC236}">
                <a16:creationId xmlns:a16="http://schemas.microsoft.com/office/drawing/2014/main" id="{936C4FA6-B3A6-FA5C-803A-F8F9ADE3AD0F}"/>
              </a:ext>
            </a:extLst>
          </p:cNvPr>
          <p:cNvSpPr>
            <a:spLocks noGrp="1" noRot="1" noChangeAspect="1" noChangeArrowheads="1" noTextEdit="1"/>
          </p:cNvSpPr>
          <p:nvPr>
            <p:ph type="sldImg"/>
          </p:nvPr>
        </p:nvSpPr>
        <p:spPr>
          <a:ln/>
        </p:spPr>
      </p:sp>
      <p:sp>
        <p:nvSpPr>
          <p:cNvPr id="652291" name="Rectangle 3">
            <a:extLst>
              <a:ext uri="{FF2B5EF4-FFF2-40B4-BE49-F238E27FC236}">
                <a16:creationId xmlns:a16="http://schemas.microsoft.com/office/drawing/2014/main" id="{7EFD0078-ACFC-24EF-8BE1-E6E9838EC8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46D629-2869-5771-C723-2E609A5FB492}"/>
              </a:ext>
            </a:extLst>
          </p:cNvPr>
          <p:cNvSpPr>
            <a:spLocks noGrp="1" noChangeArrowheads="1"/>
          </p:cNvSpPr>
          <p:nvPr>
            <p:ph type="sldNum" sz="quarter" idx="5"/>
          </p:nvPr>
        </p:nvSpPr>
        <p:spPr>
          <a:ln/>
        </p:spPr>
        <p:txBody>
          <a:bodyPr/>
          <a:lstStyle/>
          <a:p>
            <a:fld id="{93376E35-C4A0-4820-A114-AAB9AF1FF0D6}" type="slidenum">
              <a:rPr lang="en-US" altLang="en-US"/>
              <a:pPr/>
              <a:t>55</a:t>
            </a:fld>
            <a:endParaRPr lang="en-US" altLang="en-US"/>
          </a:p>
        </p:txBody>
      </p:sp>
      <p:sp>
        <p:nvSpPr>
          <p:cNvPr id="654338" name="Rectangle 2">
            <a:extLst>
              <a:ext uri="{FF2B5EF4-FFF2-40B4-BE49-F238E27FC236}">
                <a16:creationId xmlns:a16="http://schemas.microsoft.com/office/drawing/2014/main" id="{8D95089D-2329-F6BE-CF48-3086E84BC8DC}"/>
              </a:ext>
            </a:extLst>
          </p:cNvPr>
          <p:cNvSpPr>
            <a:spLocks noGrp="1" noRot="1" noChangeAspect="1" noChangeArrowheads="1" noTextEdit="1"/>
          </p:cNvSpPr>
          <p:nvPr>
            <p:ph type="sldImg"/>
          </p:nvPr>
        </p:nvSpPr>
        <p:spPr>
          <a:ln/>
        </p:spPr>
      </p:sp>
      <p:sp>
        <p:nvSpPr>
          <p:cNvPr id="654339" name="Rectangle 3">
            <a:extLst>
              <a:ext uri="{FF2B5EF4-FFF2-40B4-BE49-F238E27FC236}">
                <a16:creationId xmlns:a16="http://schemas.microsoft.com/office/drawing/2014/main" id="{9B41BE03-C441-32AE-FBAE-7BFEA84936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C0DED2-EB5D-2FF9-90EC-7A861160E83D}"/>
              </a:ext>
            </a:extLst>
          </p:cNvPr>
          <p:cNvSpPr>
            <a:spLocks noGrp="1" noChangeArrowheads="1"/>
          </p:cNvSpPr>
          <p:nvPr>
            <p:ph type="sldNum" sz="quarter" idx="5"/>
          </p:nvPr>
        </p:nvSpPr>
        <p:spPr>
          <a:ln/>
        </p:spPr>
        <p:txBody>
          <a:bodyPr/>
          <a:lstStyle/>
          <a:p>
            <a:fld id="{86EF2401-EDD4-474B-B3E2-F193594ED757}" type="slidenum">
              <a:rPr lang="en-US" altLang="en-US"/>
              <a:pPr/>
              <a:t>56</a:t>
            </a:fld>
            <a:endParaRPr lang="en-US" altLang="en-US"/>
          </a:p>
        </p:txBody>
      </p:sp>
      <p:sp>
        <p:nvSpPr>
          <p:cNvPr id="336898" name="Rectangle 2">
            <a:extLst>
              <a:ext uri="{FF2B5EF4-FFF2-40B4-BE49-F238E27FC236}">
                <a16:creationId xmlns:a16="http://schemas.microsoft.com/office/drawing/2014/main" id="{F7473B85-8D8C-D29E-A39B-75C3F1EDC19B}"/>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85F498CF-37D5-4AA7-23C3-9EBCE0AC83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1F551-9CE8-4E48-8D99-F8560638BB19}" type="slidenum">
              <a:rPr lang="en-US" smtClean="0"/>
              <a:t>57</a:t>
            </a:fld>
            <a:endParaRPr lang="en-US"/>
          </a:p>
        </p:txBody>
      </p:sp>
    </p:spTree>
    <p:extLst>
      <p:ext uri="{BB962C8B-B14F-4D97-AF65-F5344CB8AC3E}">
        <p14:creationId xmlns:p14="http://schemas.microsoft.com/office/powerpoint/2010/main" val="56998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8997B6-0029-5370-A43B-652D6F95C505}"/>
              </a:ext>
            </a:extLst>
          </p:cNvPr>
          <p:cNvSpPr>
            <a:spLocks noGrp="1" noChangeArrowheads="1"/>
          </p:cNvSpPr>
          <p:nvPr>
            <p:ph type="sldNum" sz="quarter" idx="5"/>
          </p:nvPr>
        </p:nvSpPr>
        <p:spPr>
          <a:ln/>
        </p:spPr>
        <p:txBody>
          <a:bodyPr/>
          <a:lstStyle/>
          <a:p>
            <a:fld id="{C2E9A7E2-3906-4B51-8522-7B8875817534}" type="slidenum">
              <a:rPr lang="en-US" altLang="en-US"/>
              <a:pPr/>
              <a:t>7</a:t>
            </a:fld>
            <a:endParaRPr lang="en-US" altLang="en-US"/>
          </a:p>
        </p:txBody>
      </p:sp>
      <p:sp>
        <p:nvSpPr>
          <p:cNvPr id="581634" name="Rectangle 2">
            <a:extLst>
              <a:ext uri="{FF2B5EF4-FFF2-40B4-BE49-F238E27FC236}">
                <a16:creationId xmlns:a16="http://schemas.microsoft.com/office/drawing/2014/main" id="{715BB01E-4769-BCB3-306F-B0B1D59FC5B6}"/>
              </a:ext>
            </a:extLst>
          </p:cNvPr>
          <p:cNvSpPr>
            <a:spLocks noGrp="1" noRot="1" noChangeAspect="1" noChangeArrowheads="1" noTextEdit="1"/>
          </p:cNvSpPr>
          <p:nvPr>
            <p:ph type="sldImg"/>
          </p:nvPr>
        </p:nvSpPr>
        <p:spPr>
          <a:ln/>
        </p:spPr>
      </p:sp>
      <p:sp>
        <p:nvSpPr>
          <p:cNvPr id="581635" name="Rectangle 3">
            <a:extLst>
              <a:ext uri="{FF2B5EF4-FFF2-40B4-BE49-F238E27FC236}">
                <a16:creationId xmlns:a16="http://schemas.microsoft.com/office/drawing/2014/main" id="{0ABF6630-BCA3-9339-4672-1A8AB6F9CE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B0BCD2-45BA-6048-A04F-7BD065A302E2}"/>
              </a:ext>
            </a:extLst>
          </p:cNvPr>
          <p:cNvSpPr>
            <a:spLocks noGrp="1" noChangeArrowheads="1"/>
          </p:cNvSpPr>
          <p:nvPr>
            <p:ph type="sldNum" sz="quarter" idx="5"/>
          </p:nvPr>
        </p:nvSpPr>
        <p:spPr>
          <a:ln/>
        </p:spPr>
        <p:txBody>
          <a:bodyPr/>
          <a:lstStyle/>
          <a:p>
            <a:fld id="{FE1AE02D-7A78-47F1-AE27-E986A691E6D4}" type="slidenum">
              <a:rPr lang="en-US" altLang="en-US"/>
              <a:pPr/>
              <a:t>8</a:t>
            </a:fld>
            <a:endParaRPr lang="en-US" altLang="en-US"/>
          </a:p>
        </p:txBody>
      </p:sp>
      <p:sp>
        <p:nvSpPr>
          <p:cNvPr id="582658" name="Rectangle 2">
            <a:extLst>
              <a:ext uri="{FF2B5EF4-FFF2-40B4-BE49-F238E27FC236}">
                <a16:creationId xmlns:a16="http://schemas.microsoft.com/office/drawing/2014/main" id="{C70D328F-8910-A991-6F9D-6F06A67DE922}"/>
              </a:ext>
            </a:extLst>
          </p:cNvPr>
          <p:cNvSpPr>
            <a:spLocks noGrp="1" noRot="1" noChangeAspect="1" noChangeArrowheads="1" noTextEdit="1"/>
          </p:cNvSpPr>
          <p:nvPr>
            <p:ph type="sldImg"/>
          </p:nvPr>
        </p:nvSpPr>
        <p:spPr>
          <a:ln/>
        </p:spPr>
      </p:sp>
      <p:sp>
        <p:nvSpPr>
          <p:cNvPr id="582659" name="Rectangle 3">
            <a:extLst>
              <a:ext uri="{FF2B5EF4-FFF2-40B4-BE49-F238E27FC236}">
                <a16:creationId xmlns:a16="http://schemas.microsoft.com/office/drawing/2014/main" id="{EA91E052-D3FF-C7CA-9087-CC5A93F4B4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9F54BE-5889-BBD0-8015-815DE8A3A1D6}"/>
              </a:ext>
            </a:extLst>
          </p:cNvPr>
          <p:cNvSpPr>
            <a:spLocks noGrp="1" noChangeArrowheads="1"/>
          </p:cNvSpPr>
          <p:nvPr>
            <p:ph type="sldNum" sz="quarter" idx="5"/>
          </p:nvPr>
        </p:nvSpPr>
        <p:spPr>
          <a:ln/>
        </p:spPr>
        <p:txBody>
          <a:bodyPr/>
          <a:lstStyle/>
          <a:p>
            <a:fld id="{2CFEF774-51F7-4134-9B42-2040CAF5CC19}" type="slidenum">
              <a:rPr lang="en-US" altLang="en-US"/>
              <a:pPr/>
              <a:t>9</a:t>
            </a:fld>
            <a:endParaRPr lang="en-US" altLang="en-US"/>
          </a:p>
        </p:txBody>
      </p:sp>
      <p:sp>
        <p:nvSpPr>
          <p:cNvPr id="743426" name="Rectangle 2">
            <a:extLst>
              <a:ext uri="{FF2B5EF4-FFF2-40B4-BE49-F238E27FC236}">
                <a16:creationId xmlns:a16="http://schemas.microsoft.com/office/drawing/2014/main" id="{D030B78C-1616-3C0D-C8FE-2EF44AC1E4C1}"/>
              </a:ext>
            </a:extLst>
          </p:cNvPr>
          <p:cNvSpPr>
            <a:spLocks noGrp="1" noRot="1" noChangeAspect="1" noChangeArrowheads="1" noTextEdit="1"/>
          </p:cNvSpPr>
          <p:nvPr>
            <p:ph type="sldImg"/>
          </p:nvPr>
        </p:nvSpPr>
        <p:spPr>
          <a:xfrm>
            <a:off x="425450" y="709613"/>
            <a:ext cx="6299200" cy="3543300"/>
          </a:xfrm>
          <a:ln/>
        </p:spPr>
      </p:sp>
      <p:sp>
        <p:nvSpPr>
          <p:cNvPr id="743427" name="Rectangle 3">
            <a:extLst>
              <a:ext uri="{FF2B5EF4-FFF2-40B4-BE49-F238E27FC236}">
                <a16:creationId xmlns:a16="http://schemas.microsoft.com/office/drawing/2014/main" id="{F869E101-8BFC-BAD3-56F2-025F40A24EA6}"/>
              </a:ext>
            </a:extLst>
          </p:cNvPr>
          <p:cNvSpPr>
            <a:spLocks noGrp="1" noChangeArrowheads="1"/>
          </p:cNvSpPr>
          <p:nvPr>
            <p:ph type="body" idx="1"/>
          </p:nvPr>
        </p:nvSpPr>
        <p:spPr>
          <a:xfrm>
            <a:off x="954088" y="4487863"/>
            <a:ext cx="5241925" cy="4251325"/>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A869D6-D234-04AA-417F-8391461FF0EE}"/>
              </a:ext>
            </a:extLst>
          </p:cNvPr>
          <p:cNvSpPr>
            <a:spLocks noGrp="1" noChangeArrowheads="1"/>
          </p:cNvSpPr>
          <p:nvPr>
            <p:ph type="sldNum" sz="quarter" idx="5"/>
          </p:nvPr>
        </p:nvSpPr>
        <p:spPr>
          <a:ln/>
        </p:spPr>
        <p:txBody>
          <a:bodyPr/>
          <a:lstStyle/>
          <a:p>
            <a:fld id="{80385747-C275-42F6-9664-983B8EE4A284}" type="slidenum">
              <a:rPr lang="en-US" altLang="en-US"/>
              <a:pPr/>
              <a:t>10</a:t>
            </a:fld>
            <a:endParaRPr lang="en-US" altLang="en-US"/>
          </a:p>
        </p:txBody>
      </p:sp>
      <p:sp>
        <p:nvSpPr>
          <p:cNvPr id="772098" name="Rectangle 2">
            <a:extLst>
              <a:ext uri="{FF2B5EF4-FFF2-40B4-BE49-F238E27FC236}">
                <a16:creationId xmlns:a16="http://schemas.microsoft.com/office/drawing/2014/main" id="{4DF81B9F-8B1E-2FB1-E346-0A9883F763ED}"/>
              </a:ext>
            </a:extLst>
          </p:cNvPr>
          <p:cNvSpPr>
            <a:spLocks noGrp="1" noRot="1" noChangeAspect="1" noChangeArrowheads="1" noTextEdit="1"/>
          </p:cNvSpPr>
          <p:nvPr>
            <p:ph type="sldImg"/>
          </p:nvPr>
        </p:nvSpPr>
        <p:spPr>
          <a:ln/>
        </p:spPr>
      </p:sp>
      <p:sp>
        <p:nvSpPr>
          <p:cNvPr id="772099" name="Rectangle 3">
            <a:extLst>
              <a:ext uri="{FF2B5EF4-FFF2-40B4-BE49-F238E27FC236}">
                <a16:creationId xmlns:a16="http://schemas.microsoft.com/office/drawing/2014/main" id="{F811CC0C-2A7D-A937-7ED8-DBCC03C12367}"/>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2F7091-A03A-5E40-9AB1-D5049304EB88}" type="datetime1">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6B79D-F1C6-A240-9C09-D484D5BF56C6}" type="datetime1">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FD983-5886-7D4D-8E76-B0733D6E36FA}" type="datetime1">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97D8-378C-3B34-9946-698A767F21D7}"/>
              </a:ext>
            </a:extLst>
          </p:cNvPr>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A212079F-6FF1-8B0F-1D7D-0DC6D8FF3693}"/>
              </a:ext>
            </a:extLst>
          </p:cNvPr>
          <p:cNvSpPr>
            <a:spLocks noGrp="1"/>
          </p:cNvSpPr>
          <p:nvPr>
            <p:ph type="tbl" idx="1"/>
          </p:nvPr>
        </p:nvSpPr>
        <p:spPr>
          <a:xfrm>
            <a:off x="609600" y="1600201"/>
            <a:ext cx="10972800" cy="4525963"/>
          </a:xfrm>
        </p:spPr>
        <p:txBody>
          <a:bodyPr/>
          <a:lstStyle/>
          <a:p>
            <a:endParaRPr lang="en-US"/>
          </a:p>
        </p:txBody>
      </p:sp>
      <p:sp>
        <p:nvSpPr>
          <p:cNvPr id="4" name="Date Placeholder 3">
            <a:extLst>
              <a:ext uri="{FF2B5EF4-FFF2-40B4-BE49-F238E27FC236}">
                <a16:creationId xmlns:a16="http://schemas.microsoft.com/office/drawing/2014/main" id="{8CC7067F-EA4E-2E42-32CF-811D82E3A8AD}"/>
              </a:ext>
            </a:extLst>
          </p:cNvPr>
          <p:cNvSpPr>
            <a:spLocks noGrp="1"/>
          </p:cNvSpPr>
          <p:nvPr>
            <p:ph type="dt" sz="half" idx="10"/>
          </p:nvPr>
        </p:nvSpPr>
        <p:spPr>
          <a:xfrm>
            <a:off x="609600" y="6245225"/>
            <a:ext cx="2844800" cy="476250"/>
          </a:xfrm>
        </p:spPr>
        <p:txBody>
          <a:bodyPr/>
          <a:lstStyle>
            <a:lvl1pPr>
              <a:defRPr/>
            </a:lvl1pPr>
          </a:lstStyle>
          <a:p>
            <a:fld id="{D013448B-4136-3341-A6A2-AE8C2AB6744A}" type="datetime1">
              <a:rPr lang="en-US" altLang="en-US" smtClean="0"/>
              <a:t>12/11/23</a:t>
            </a:fld>
            <a:endParaRPr lang="en-US" altLang="en-US"/>
          </a:p>
        </p:txBody>
      </p:sp>
      <p:sp>
        <p:nvSpPr>
          <p:cNvPr id="5" name="Footer Placeholder 4">
            <a:extLst>
              <a:ext uri="{FF2B5EF4-FFF2-40B4-BE49-F238E27FC236}">
                <a16:creationId xmlns:a16="http://schemas.microsoft.com/office/drawing/2014/main" id="{B8D0A8D4-215E-6BAE-A5F5-FEA8C9C0BC18}"/>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3E9A2B-A1EF-F4E1-9139-A8F3EDEC7B44}"/>
              </a:ext>
            </a:extLst>
          </p:cNvPr>
          <p:cNvSpPr>
            <a:spLocks noGrp="1"/>
          </p:cNvSpPr>
          <p:nvPr>
            <p:ph type="sldNum" sz="quarter" idx="12"/>
          </p:nvPr>
        </p:nvSpPr>
        <p:spPr>
          <a:xfrm>
            <a:off x="8737600" y="6245225"/>
            <a:ext cx="2844800" cy="476250"/>
          </a:xfrm>
        </p:spPr>
        <p:txBody>
          <a:bodyPr/>
          <a:lstStyle>
            <a:lvl1pPr>
              <a:defRPr/>
            </a:lvl1pPr>
          </a:lstStyle>
          <a:p>
            <a:fld id="{D6F79CA3-C3A6-475A-A74D-0E1311904239}" type="slidenum">
              <a:rPr lang="en-US" altLang="en-US"/>
              <a:pPr/>
              <a:t>‹#›</a:t>
            </a:fld>
            <a:endParaRPr lang="en-US" altLang="en-US"/>
          </a:p>
        </p:txBody>
      </p:sp>
    </p:spTree>
    <p:extLst>
      <p:ext uri="{BB962C8B-B14F-4D97-AF65-F5344CB8AC3E}">
        <p14:creationId xmlns:p14="http://schemas.microsoft.com/office/powerpoint/2010/main" val="413988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369BE0-5996-5079-8E07-4822487629EF}"/>
              </a:ext>
            </a:extLst>
          </p:cNvPr>
          <p:cNvSpPr>
            <a:spLocks noGrp="1"/>
          </p:cNvSpPr>
          <p:nvPr>
            <p:ph/>
          </p:nvPr>
        </p:nvSpPr>
        <p:spPr>
          <a:xfrm>
            <a:off x="609600" y="381001"/>
            <a:ext cx="109728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16792E6-339D-0DB0-F56A-CA8165C11896}"/>
              </a:ext>
            </a:extLst>
          </p:cNvPr>
          <p:cNvSpPr>
            <a:spLocks noGrp="1"/>
          </p:cNvSpPr>
          <p:nvPr>
            <p:ph type="dt" sz="half" idx="10"/>
          </p:nvPr>
        </p:nvSpPr>
        <p:spPr>
          <a:xfrm>
            <a:off x="609600" y="6245225"/>
            <a:ext cx="2844800" cy="476250"/>
          </a:xfrm>
        </p:spPr>
        <p:txBody>
          <a:bodyPr/>
          <a:lstStyle>
            <a:lvl1pPr>
              <a:defRPr/>
            </a:lvl1pPr>
          </a:lstStyle>
          <a:p>
            <a:fld id="{89804188-BE54-AE40-B052-7BD2F3AE53A0}" type="datetime1">
              <a:rPr lang="en-US" altLang="en-US" smtClean="0"/>
              <a:t>12/11/23</a:t>
            </a:fld>
            <a:endParaRPr lang="en-US" altLang="en-US"/>
          </a:p>
        </p:txBody>
      </p:sp>
      <p:sp>
        <p:nvSpPr>
          <p:cNvPr id="4" name="Footer Placeholder 3">
            <a:extLst>
              <a:ext uri="{FF2B5EF4-FFF2-40B4-BE49-F238E27FC236}">
                <a16:creationId xmlns:a16="http://schemas.microsoft.com/office/drawing/2014/main" id="{86D9EE2D-D355-88CF-A1C8-E6FBFF0E8BD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C97EBA0-409A-A1AD-7205-22E51CC01D00}"/>
              </a:ext>
            </a:extLst>
          </p:cNvPr>
          <p:cNvSpPr>
            <a:spLocks noGrp="1"/>
          </p:cNvSpPr>
          <p:nvPr>
            <p:ph type="sldNum" sz="quarter" idx="12"/>
          </p:nvPr>
        </p:nvSpPr>
        <p:spPr>
          <a:xfrm>
            <a:off x="8737600" y="6245225"/>
            <a:ext cx="2844800" cy="476250"/>
          </a:xfrm>
        </p:spPr>
        <p:txBody>
          <a:bodyPr/>
          <a:lstStyle>
            <a:lvl1pPr>
              <a:defRPr/>
            </a:lvl1pPr>
          </a:lstStyle>
          <a:p>
            <a:fld id="{18D37D8A-8502-4DAF-A3F4-BCA22224E1B1}" type="slidenum">
              <a:rPr lang="en-US" altLang="en-US"/>
              <a:pPr/>
              <a:t>‹#›</a:t>
            </a:fld>
            <a:endParaRPr lang="en-US" altLang="en-US"/>
          </a:p>
        </p:txBody>
      </p:sp>
    </p:spTree>
    <p:extLst>
      <p:ext uri="{BB962C8B-B14F-4D97-AF65-F5344CB8AC3E}">
        <p14:creationId xmlns:p14="http://schemas.microsoft.com/office/powerpoint/2010/main" val="255124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48F73-57DA-A044-87D2-750D578EC337}" type="datetime1">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4E070-86F7-9B47-88C8-63BA51668701}" type="datetime1">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54DDB-8C70-FC4F-A3A6-1198E9D06A42}" type="datetime1">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0EA217-779D-7147-8A50-151A662E8E31}" type="datetime1">
              <a:rPr lang="en-US" smtClean="0"/>
              <a:t>12/11/23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64A7-D5C4-594F-82C5-23235F03360B}" type="datetime1">
              <a:rPr lang="en-US" smtClean="0"/>
              <a:t>12/11/23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8C3D1-55AD-3F4B-B2BC-3CB4CA3013B3}" type="datetime1">
              <a:rPr lang="en-US" smtClean="0"/>
              <a:t>12/11/23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B904B-6916-794A-9550-A9E4F98144B5}" type="datetime1">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41E738-FB2C-C54F-8C43-3D6C9AA5D007}" type="datetime1">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B2FDA-0EA0-6547-B3FB-8775484A38DB}" type="datetime1">
              <a:rPr lang="en-US" smtClean="0"/>
              <a:t>12/11/23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COLLABORATIVE ATTACKS AND DEFENSE</a:t>
            </a:r>
            <a:endParaRPr lang="en-US" dirty="0"/>
          </a:p>
        </p:txBody>
      </p:sp>
      <p:sp>
        <p:nvSpPr>
          <p:cNvPr id="3" name="Subtitle 2"/>
          <p:cNvSpPr>
            <a:spLocks noGrp="1"/>
          </p:cNvSpPr>
          <p:nvPr>
            <p:ph type="subTitle" idx="1"/>
          </p:nvPr>
        </p:nvSpPr>
        <p:spPr/>
        <p:txBody>
          <a:bodyPr>
            <a:normAutofit lnSpcReduction="10000"/>
          </a:bodyPr>
          <a:lstStyle/>
          <a:p>
            <a:r>
              <a:rPr lang="en-US" dirty="0"/>
              <a:t>Bharat Bhargava</a:t>
            </a:r>
          </a:p>
          <a:p>
            <a:r>
              <a:rPr lang="en-US" dirty="0"/>
              <a:t>CERIAS and CS department</a:t>
            </a:r>
          </a:p>
          <a:p>
            <a:r>
              <a:rPr lang="en-US" dirty="0"/>
              <a:t>Purdue University</a:t>
            </a:r>
          </a:p>
          <a:p>
            <a:r>
              <a:rPr lang="en-US" dirty="0"/>
              <a:t>www.cs.purdue.edu/homes/bb</a:t>
            </a:r>
          </a:p>
        </p:txBody>
      </p:sp>
      <p:sp>
        <p:nvSpPr>
          <p:cNvPr id="4" name="Slide Number Placeholder 3">
            <a:extLst>
              <a:ext uri="{FF2B5EF4-FFF2-40B4-BE49-F238E27FC236}">
                <a16:creationId xmlns:a16="http://schemas.microsoft.com/office/drawing/2014/main" id="{4B08775D-2AC9-9829-8E5A-34ED8899ED1F}"/>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4D89-80A0-2E77-7A2C-F609292BEE16}"/>
              </a:ext>
            </a:extLst>
          </p:cNvPr>
          <p:cNvSpPr>
            <a:spLocks noGrp="1"/>
          </p:cNvSpPr>
          <p:nvPr>
            <p:ph type="title"/>
          </p:nvPr>
        </p:nvSpPr>
        <p:spPr/>
        <p:txBody>
          <a:bodyPr/>
          <a:lstStyle/>
          <a:p>
            <a:r>
              <a:rPr lang="en-US" altLang="en-US" dirty="0"/>
              <a:t>Related Work</a:t>
            </a:r>
            <a:endParaRPr lang="en-US" dirty="0"/>
          </a:p>
        </p:txBody>
      </p:sp>
      <p:sp>
        <p:nvSpPr>
          <p:cNvPr id="771074" name="Rectangle 2">
            <a:extLst>
              <a:ext uri="{FF2B5EF4-FFF2-40B4-BE49-F238E27FC236}">
                <a16:creationId xmlns:a16="http://schemas.microsoft.com/office/drawing/2014/main" id="{DBBF2D30-3ED7-A5FC-0DE3-6F64526FAE83}"/>
              </a:ext>
            </a:extLst>
          </p:cNvPr>
          <p:cNvSpPr>
            <a:spLocks noGrp="1" noChangeArrowheads="1"/>
          </p:cNvSpPr>
          <p:nvPr>
            <p:ph idx="1"/>
          </p:nvPr>
        </p:nvSpPr>
        <p:spPr/>
        <p:txBody>
          <a:bodyPr/>
          <a:lstStyle/>
          <a:p>
            <a:r>
              <a:rPr lang="en-US" altLang="en-US" dirty="0"/>
              <a:t>Vulnerability model of ad hoc routing protocols [Yang </a:t>
            </a:r>
            <a:r>
              <a:rPr lang="en-US" altLang="en-US" i="1" dirty="0"/>
              <a:t>et al.</a:t>
            </a:r>
            <a:r>
              <a:rPr lang="en-US" altLang="en-US" dirty="0"/>
              <a:t>, </a:t>
            </a:r>
            <a:r>
              <a:rPr lang="en-US" altLang="en-US" dirty="0" err="1"/>
              <a:t>SASN</a:t>
            </a:r>
            <a:r>
              <a:rPr lang="en-US" altLang="en-US" dirty="0"/>
              <a:t> ’03]</a:t>
            </a:r>
          </a:p>
          <a:p>
            <a:r>
              <a:rPr lang="en-US" altLang="en-US" dirty="0"/>
              <a:t>A generic multi layer integrated IDS structure [Zhang and Lee, </a:t>
            </a:r>
            <a:r>
              <a:rPr lang="en-US" altLang="en-US" dirty="0" err="1"/>
              <a:t>MobiCom</a:t>
            </a:r>
            <a:r>
              <a:rPr lang="en-US" altLang="en-US" dirty="0"/>
              <a:t> ’00]</a:t>
            </a:r>
          </a:p>
          <a:p>
            <a:r>
              <a:rPr lang="en-US" altLang="en-US" dirty="0"/>
              <a:t>IDS combining with trust [Albert </a:t>
            </a:r>
            <a:r>
              <a:rPr lang="en-US" altLang="en-US" i="1" dirty="0"/>
              <a:t>et al.</a:t>
            </a:r>
            <a:r>
              <a:rPr lang="en-US" altLang="en-US" dirty="0"/>
              <a:t>, </a:t>
            </a:r>
            <a:r>
              <a:rPr lang="en-US" altLang="en-US" dirty="0" err="1"/>
              <a:t>ICEIS</a:t>
            </a:r>
            <a:r>
              <a:rPr lang="en-US" altLang="en-US" dirty="0"/>
              <a:t> ’02]</a:t>
            </a:r>
          </a:p>
          <a:p>
            <a:r>
              <a:rPr lang="en-US" altLang="en-US" dirty="0"/>
              <a:t>Information theoretic measures using entropy [Okazaki </a:t>
            </a:r>
            <a:r>
              <a:rPr lang="en-US" altLang="en-US" i="1" dirty="0"/>
              <a:t>et al</a:t>
            </a:r>
            <a:r>
              <a:rPr lang="en-US" altLang="en-US" dirty="0"/>
              <a:t>., SAINT ’02]</a:t>
            </a:r>
          </a:p>
          <a:p>
            <a:r>
              <a:rPr lang="en-US" altLang="en-US" dirty="0" err="1"/>
              <a:t>SAODV</a:t>
            </a:r>
            <a:r>
              <a:rPr lang="en-US" altLang="en-US" dirty="0"/>
              <a:t> adopts both hash chain and digital signature to protect routing information [Zapata </a:t>
            </a:r>
            <a:r>
              <a:rPr lang="en-US" altLang="en-US" i="1" dirty="0"/>
              <a:t>et al</a:t>
            </a:r>
            <a:r>
              <a:rPr lang="en-US" altLang="en-US" dirty="0"/>
              <a:t>, </a:t>
            </a:r>
            <a:r>
              <a:rPr lang="en-US" altLang="en-US" dirty="0" err="1"/>
              <a:t>WiSe’03</a:t>
            </a:r>
            <a:r>
              <a:rPr lang="en-US" altLang="en-US" dirty="0"/>
              <a:t>]</a:t>
            </a:r>
          </a:p>
          <a:p>
            <a:r>
              <a:rPr lang="en-US" altLang="en-US" dirty="0"/>
              <a:t>Security-aware ad hoc routing [</a:t>
            </a:r>
            <a:r>
              <a:rPr lang="en-US" altLang="en-US" dirty="0" err="1"/>
              <a:t>Kravets</a:t>
            </a:r>
            <a:r>
              <a:rPr lang="en-US" altLang="en-US" dirty="0"/>
              <a:t> </a:t>
            </a:r>
            <a:r>
              <a:rPr lang="en-US" altLang="en-US" i="1" dirty="0"/>
              <a:t>et al</a:t>
            </a:r>
            <a:r>
              <a:rPr lang="en-US" altLang="en-US" dirty="0"/>
              <a:t>, </a:t>
            </a:r>
            <a:r>
              <a:rPr lang="en-US" altLang="en-US" dirty="0" err="1"/>
              <a:t>MobiHOC’01</a:t>
            </a:r>
            <a:r>
              <a:rPr lang="en-US" altLang="en-US" dirty="0"/>
              <a:t>]</a:t>
            </a:r>
          </a:p>
        </p:txBody>
      </p:sp>
      <p:sp>
        <p:nvSpPr>
          <p:cNvPr id="4" name="Slide Number Placeholder 5">
            <a:extLst>
              <a:ext uri="{FF2B5EF4-FFF2-40B4-BE49-F238E27FC236}">
                <a16:creationId xmlns:a16="http://schemas.microsoft.com/office/drawing/2014/main" id="{1814B2A4-1D82-FC2D-86D6-623A91D99266}"/>
              </a:ext>
            </a:extLst>
          </p:cNvPr>
          <p:cNvSpPr>
            <a:spLocks noGrp="1"/>
          </p:cNvSpPr>
          <p:nvPr>
            <p:ph type="sldNum" sz="quarter" idx="12"/>
          </p:nvPr>
        </p:nvSpPr>
        <p:spPr/>
        <p:txBody>
          <a:bodyPr/>
          <a:lstStyle/>
          <a:p>
            <a:fld id="{B255A249-1E8B-47D0-AB75-1CB3C3EA082D}" type="slidenum">
              <a:rPr lang="en-US" altLang="en-US"/>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a:extLst>
              <a:ext uri="{FF2B5EF4-FFF2-40B4-BE49-F238E27FC236}">
                <a16:creationId xmlns:a16="http://schemas.microsoft.com/office/drawing/2014/main" id="{52054EE5-F033-E82C-14D8-BC0B6F6AFDBA}"/>
              </a:ext>
            </a:extLst>
          </p:cNvPr>
          <p:cNvSpPr>
            <a:spLocks noGrp="1" noChangeArrowheads="1"/>
          </p:cNvSpPr>
          <p:nvPr>
            <p:ph type="title"/>
          </p:nvPr>
        </p:nvSpPr>
        <p:spPr/>
        <p:txBody>
          <a:bodyPr/>
          <a:lstStyle/>
          <a:p>
            <a:r>
              <a:rPr lang="en-US" altLang="en-US" dirty="0"/>
              <a:t>Related Work </a:t>
            </a:r>
            <a:r>
              <a:rPr lang="en-US" altLang="en-US" sz="3000" dirty="0"/>
              <a:t>in wired Networks</a:t>
            </a:r>
          </a:p>
        </p:txBody>
      </p:sp>
      <p:sp>
        <p:nvSpPr>
          <p:cNvPr id="744451" name="Rectangle 3">
            <a:extLst>
              <a:ext uri="{FF2B5EF4-FFF2-40B4-BE49-F238E27FC236}">
                <a16:creationId xmlns:a16="http://schemas.microsoft.com/office/drawing/2014/main" id="{89D009AA-8E6F-0A11-4B1D-4A477B2A3601}"/>
              </a:ext>
            </a:extLst>
          </p:cNvPr>
          <p:cNvSpPr>
            <a:spLocks noGrp="1" noChangeArrowheads="1"/>
          </p:cNvSpPr>
          <p:nvPr>
            <p:ph idx="1"/>
          </p:nvPr>
        </p:nvSpPr>
        <p:spPr/>
        <p:txBody>
          <a:bodyPr/>
          <a:lstStyle/>
          <a:p>
            <a:pPr>
              <a:lnSpc>
                <a:spcPct val="90000"/>
              </a:lnSpc>
            </a:pPr>
            <a:r>
              <a:rPr lang="en-US" altLang="en-US"/>
              <a:t>Secure routing / intrusion detection in wired networks</a:t>
            </a:r>
          </a:p>
          <a:p>
            <a:pPr lvl="1">
              <a:lnSpc>
                <a:spcPct val="90000"/>
              </a:lnSpc>
              <a:buFontTx/>
              <a:buChar char="•"/>
            </a:pPr>
            <a:r>
              <a:rPr lang="en-US" altLang="en-US"/>
              <a:t>Routers have more bandwidth and CPU power</a:t>
            </a:r>
          </a:p>
          <a:p>
            <a:pPr lvl="1">
              <a:lnSpc>
                <a:spcPct val="90000"/>
              </a:lnSpc>
              <a:buFontTx/>
              <a:buChar char="•"/>
            </a:pPr>
            <a:r>
              <a:rPr lang="en-US" altLang="en-US"/>
              <a:t>Steady network topology enables the use of static routing and default routers</a:t>
            </a:r>
          </a:p>
          <a:p>
            <a:pPr lvl="1">
              <a:lnSpc>
                <a:spcPct val="90000"/>
              </a:lnSpc>
              <a:buFontTx/>
              <a:buChar char="•"/>
            </a:pPr>
            <a:r>
              <a:rPr lang="en-US" altLang="en-US"/>
              <a:t>Large storage and history of operations enable the system to collect enough information to extract traffic patterns</a:t>
            </a:r>
          </a:p>
          <a:p>
            <a:pPr lvl="1">
              <a:lnSpc>
                <a:spcPct val="90000"/>
              </a:lnSpc>
              <a:buFontTx/>
              <a:buChar char="•"/>
            </a:pPr>
            <a:r>
              <a:rPr lang="en-US" altLang="en-US"/>
              <a:t>Easier to establish trust relation in the hierarchical infrastructure</a:t>
            </a:r>
          </a:p>
        </p:txBody>
      </p:sp>
      <p:sp>
        <p:nvSpPr>
          <p:cNvPr id="4" name="Slide Number Placeholder 5">
            <a:extLst>
              <a:ext uri="{FF2B5EF4-FFF2-40B4-BE49-F238E27FC236}">
                <a16:creationId xmlns:a16="http://schemas.microsoft.com/office/drawing/2014/main" id="{897C3377-9345-CE92-354E-AF9BD6FFBF8A}"/>
              </a:ext>
            </a:extLst>
          </p:cNvPr>
          <p:cNvSpPr>
            <a:spLocks noGrp="1"/>
          </p:cNvSpPr>
          <p:nvPr>
            <p:ph type="sldNum" sz="quarter" idx="12"/>
          </p:nvPr>
        </p:nvSpPr>
        <p:spPr/>
        <p:txBody>
          <a:bodyPr/>
          <a:lstStyle/>
          <a:p>
            <a:fld id="{DE8629C2-2681-44EA-8F95-81EED653EFB1}"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a:extLst>
              <a:ext uri="{FF2B5EF4-FFF2-40B4-BE49-F238E27FC236}">
                <a16:creationId xmlns:a16="http://schemas.microsoft.com/office/drawing/2014/main" id="{EB54C060-FD59-6170-7D9E-ECDA4F803D47}"/>
              </a:ext>
            </a:extLst>
          </p:cNvPr>
          <p:cNvSpPr>
            <a:spLocks noGrp="1" noChangeArrowheads="1"/>
          </p:cNvSpPr>
          <p:nvPr>
            <p:ph type="title"/>
          </p:nvPr>
        </p:nvSpPr>
        <p:spPr/>
        <p:txBody>
          <a:bodyPr/>
          <a:lstStyle/>
          <a:p>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Related Work </a:t>
            </a:r>
            <a:r>
              <a:rPr kumimoji="0" lang="en-US" alt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in wired Networks</a:t>
            </a:r>
            <a:endParaRPr lang="en-US" altLang="zh-CN" sz="3600" dirty="0">
              <a:ea typeface="宋体" panose="02010600030101010101" pitchFamily="2" charset="-122"/>
            </a:endParaRPr>
          </a:p>
        </p:txBody>
      </p:sp>
      <p:sp>
        <p:nvSpPr>
          <p:cNvPr id="746499" name="Rectangle 3">
            <a:extLst>
              <a:ext uri="{FF2B5EF4-FFF2-40B4-BE49-F238E27FC236}">
                <a16:creationId xmlns:a16="http://schemas.microsoft.com/office/drawing/2014/main" id="{160D93BA-BCB6-AD87-9C42-6FD409A5DB0A}"/>
              </a:ext>
            </a:extLst>
          </p:cNvPr>
          <p:cNvSpPr>
            <a:spLocks noGrp="1" noChangeArrowheads="1"/>
          </p:cNvSpPr>
          <p:nvPr>
            <p:ph idx="1"/>
          </p:nvPr>
        </p:nvSpPr>
        <p:spPr>
          <a:noFill/>
          <a:ln/>
        </p:spPr>
        <p:txBody>
          <a:bodyPr/>
          <a:lstStyle/>
          <a:p>
            <a:r>
              <a:rPr lang="en-US" altLang="zh-CN">
                <a:ea typeface="宋体" panose="02010600030101010101" pitchFamily="2" charset="-122"/>
              </a:rPr>
              <a:t>Attack on RIP (Distance Vector)</a:t>
            </a:r>
          </a:p>
          <a:p>
            <a:pPr lvl="1">
              <a:buFontTx/>
              <a:buChar char="•"/>
            </a:pPr>
            <a:r>
              <a:rPr lang="en-US" altLang="zh-CN">
                <a:ea typeface="宋体" panose="02010600030101010101" pitchFamily="2" charset="-122"/>
              </a:rPr>
              <a:t>False distance vector</a:t>
            </a:r>
          </a:p>
          <a:p>
            <a:r>
              <a:rPr lang="en-US" altLang="zh-CN">
                <a:ea typeface="宋体" panose="02010600030101010101" pitchFamily="2" charset="-122"/>
              </a:rPr>
              <a:t>Solution (Bellovin 89)</a:t>
            </a:r>
          </a:p>
          <a:p>
            <a:pPr lvl="1">
              <a:buFontTx/>
              <a:buChar char="•"/>
            </a:pPr>
            <a:r>
              <a:rPr lang="en-US" altLang="zh-CN">
                <a:ea typeface="宋体" panose="02010600030101010101" pitchFamily="2" charset="-122"/>
              </a:rPr>
              <a:t>Static routing</a:t>
            </a:r>
          </a:p>
          <a:p>
            <a:pPr lvl="1">
              <a:buFontTx/>
              <a:buChar char="•"/>
            </a:pPr>
            <a:r>
              <a:rPr lang="en-US" altLang="zh-CN">
                <a:ea typeface="宋体" panose="02010600030101010101" pitchFamily="2" charset="-122"/>
              </a:rPr>
              <a:t>Listen to specific IP address</a:t>
            </a:r>
          </a:p>
          <a:p>
            <a:pPr lvl="1">
              <a:buFontTx/>
              <a:buChar char="•"/>
            </a:pPr>
            <a:r>
              <a:rPr lang="en-US" altLang="zh-CN">
                <a:ea typeface="宋体" panose="02010600030101010101" pitchFamily="2" charset="-122"/>
              </a:rPr>
              <a:t>Default router</a:t>
            </a:r>
          </a:p>
          <a:p>
            <a:pPr lvl="1">
              <a:buFontTx/>
              <a:buChar char="•"/>
            </a:pPr>
            <a:r>
              <a:rPr lang="en-US" altLang="zh-CN">
                <a:ea typeface="宋体" panose="02010600030101010101" pitchFamily="2" charset="-122"/>
              </a:rPr>
              <a:t>Cannot apply in Ad Hoc networks</a:t>
            </a:r>
          </a:p>
        </p:txBody>
      </p:sp>
      <p:sp>
        <p:nvSpPr>
          <p:cNvPr id="4" name="Slide Number Placeholder 5">
            <a:extLst>
              <a:ext uri="{FF2B5EF4-FFF2-40B4-BE49-F238E27FC236}">
                <a16:creationId xmlns:a16="http://schemas.microsoft.com/office/drawing/2014/main" id="{29B4621F-BB0B-145E-69C8-9F5BFA651C6F}"/>
              </a:ext>
            </a:extLst>
          </p:cNvPr>
          <p:cNvSpPr>
            <a:spLocks noGrp="1"/>
          </p:cNvSpPr>
          <p:nvPr>
            <p:ph type="sldNum" sz="quarter" idx="12"/>
          </p:nvPr>
        </p:nvSpPr>
        <p:spPr/>
        <p:txBody>
          <a:bodyPr/>
          <a:lstStyle/>
          <a:p>
            <a:fld id="{05DC2324-1B50-4ABC-8A2C-C828B4331E2B}" type="slidenum">
              <a:rPr lang="en-US" altLang="en-US"/>
              <a:pPr/>
              <a:t>12</a:t>
            </a:fld>
            <a:endParaRPr lang="en-US" altLang="en-US"/>
          </a:p>
        </p:txBody>
      </p:sp>
    </p:spTree>
  </p:cSld>
  <p:clrMapOvr>
    <a:masterClrMapping/>
  </p:clrMapOvr>
  <p:transition advTm="13073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467F5F6E-E50A-E2F2-4B93-8C8976A30DA5}"/>
              </a:ext>
            </a:extLst>
          </p:cNvPr>
          <p:cNvSpPr>
            <a:spLocks noGrp="1" noChangeArrowheads="1"/>
          </p:cNvSpPr>
          <p:nvPr>
            <p:ph type="title"/>
          </p:nvPr>
        </p:nvSpPr>
        <p:spPr/>
        <p:txBody>
          <a:bodyPr/>
          <a:lstStyle/>
          <a:p>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Related Work </a:t>
            </a:r>
            <a:r>
              <a:rPr kumimoji="0" lang="en-US" alt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in wired Networks</a:t>
            </a:r>
            <a:endParaRPr lang="en-US" altLang="en-US" sz="1600" dirty="0"/>
          </a:p>
        </p:txBody>
      </p:sp>
      <p:sp>
        <p:nvSpPr>
          <p:cNvPr id="748547" name="Rectangle 3">
            <a:extLst>
              <a:ext uri="{FF2B5EF4-FFF2-40B4-BE49-F238E27FC236}">
                <a16:creationId xmlns:a16="http://schemas.microsoft.com/office/drawing/2014/main" id="{5765D55D-3901-DA16-C14B-93F60F1756AD}"/>
              </a:ext>
            </a:extLst>
          </p:cNvPr>
          <p:cNvSpPr>
            <a:spLocks noGrp="1" noChangeArrowheads="1"/>
          </p:cNvSpPr>
          <p:nvPr>
            <p:ph idx="1"/>
          </p:nvPr>
        </p:nvSpPr>
        <p:spPr/>
        <p:txBody>
          <a:bodyPr/>
          <a:lstStyle/>
          <a:p>
            <a:r>
              <a:rPr lang="en-US" altLang="zh-CN">
                <a:ea typeface="宋体" panose="02010600030101010101" pitchFamily="2" charset="-122"/>
              </a:rPr>
              <a:t>Attack on OSPF (Link State)</a:t>
            </a:r>
          </a:p>
          <a:p>
            <a:pPr lvl="1">
              <a:buFontTx/>
              <a:buChar char="•"/>
            </a:pPr>
            <a:r>
              <a:rPr lang="en-US" altLang="zh-CN">
                <a:ea typeface="宋体" panose="02010600030101010101" pitchFamily="2" charset="-122"/>
              </a:rPr>
              <a:t>False connectivity</a:t>
            </a:r>
          </a:p>
          <a:p>
            <a:pPr lvl="1">
              <a:buFontTx/>
              <a:buChar char="•"/>
            </a:pPr>
            <a:r>
              <a:rPr lang="en-US" altLang="zh-CN">
                <a:ea typeface="宋体" panose="02010600030101010101" pitchFamily="2" charset="-122"/>
              </a:rPr>
              <a:t>Attack on Sequence Number</a:t>
            </a:r>
          </a:p>
          <a:p>
            <a:pPr lvl="1">
              <a:buFontTx/>
              <a:buChar char="•"/>
            </a:pPr>
            <a:r>
              <a:rPr lang="en-US" altLang="zh-CN">
                <a:ea typeface="宋体" panose="02010600030101010101" pitchFamily="2" charset="-122"/>
              </a:rPr>
              <a:t>Attack on lifetime</a:t>
            </a:r>
          </a:p>
          <a:p>
            <a:r>
              <a:rPr lang="en-US" altLang="zh-CN">
                <a:ea typeface="宋体" panose="02010600030101010101" pitchFamily="2" charset="-122"/>
              </a:rPr>
              <a:t>Solution</a:t>
            </a:r>
          </a:p>
          <a:p>
            <a:pPr lvl="1">
              <a:buFontTx/>
              <a:buChar char="•"/>
            </a:pPr>
            <a:r>
              <a:rPr lang="en-US" altLang="zh-CN">
                <a:ea typeface="宋体" panose="02010600030101010101" pitchFamily="2" charset="-122"/>
              </a:rPr>
              <a:t>JiNAO:NCSU and MCNC</a:t>
            </a:r>
          </a:p>
          <a:p>
            <a:pPr lvl="1">
              <a:buFontTx/>
              <a:buChar char="•"/>
            </a:pPr>
            <a:r>
              <a:rPr lang="en-US" altLang="zh-CN">
                <a:ea typeface="宋体" panose="02010600030101010101" pitchFamily="2" charset="-122"/>
              </a:rPr>
              <a:t>Encryption and digital signature</a:t>
            </a:r>
            <a:endParaRPr lang="en-US" altLang="en-US"/>
          </a:p>
        </p:txBody>
      </p:sp>
      <p:sp>
        <p:nvSpPr>
          <p:cNvPr id="4" name="Slide Number Placeholder 5">
            <a:extLst>
              <a:ext uri="{FF2B5EF4-FFF2-40B4-BE49-F238E27FC236}">
                <a16:creationId xmlns:a16="http://schemas.microsoft.com/office/drawing/2014/main" id="{BAB2E0DE-9A37-5777-1C66-50C6CC858D3B}"/>
              </a:ext>
            </a:extLst>
          </p:cNvPr>
          <p:cNvSpPr>
            <a:spLocks noGrp="1"/>
          </p:cNvSpPr>
          <p:nvPr>
            <p:ph type="sldNum" sz="quarter" idx="12"/>
          </p:nvPr>
        </p:nvSpPr>
        <p:spPr/>
        <p:txBody>
          <a:bodyPr/>
          <a:lstStyle/>
          <a:p>
            <a:fld id="{912761D6-4619-47E6-8EB9-05DD2A53D1BE}"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a:extLst>
              <a:ext uri="{FF2B5EF4-FFF2-40B4-BE49-F238E27FC236}">
                <a16:creationId xmlns:a16="http://schemas.microsoft.com/office/drawing/2014/main" id="{FE6145B8-D625-5523-D038-6D801C05ABF6}"/>
              </a:ext>
            </a:extLst>
          </p:cNvPr>
          <p:cNvSpPr>
            <a:spLocks noGrp="1" noChangeArrowheads="1"/>
          </p:cNvSpPr>
          <p:nvPr>
            <p:ph type="title"/>
          </p:nvPr>
        </p:nvSpPr>
        <p:spPr/>
        <p:txBody>
          <a:bodyPr/>
          <a:lstStyle/>
          <a:p>
            <a:r>
              <a:rPr lang="en-US" altLang="zh-CN" dirty="0">
                <a:ea typeface="宋体" panose="02010600030101010101" pitchFamily="2" charset="-122"/>
              </a:rPr>
              <a:t>Related Work </a:t>
            </a:r>
            <a:r>
              <a:rPr lang="en-US" altLang="zh-CN" sz="3000" dirty="0">
                <a:ea typeface="宋体" panose="02010600030101010101" pitchFamily="2" charset="-122"/>
              </a:rPr>
              <a:t>in Ad Hoc Networks</a:t>
            </a:r>
          </a:p>
        </p:txBody>
      </p:sp>
      <p:sp>
        <p:nvSpPr>
          <p:cNvPr id="750595" name="Rectangle 3">
            <a:extLst>
              <a:ext uri="{FF2B5EF4-FFF2-40B4-BE49-F238E27FC236}">
                <a16:creationId xmlns:a16="http://schemas.microsoft.com/office/drawing/2014/main" id="{4B8A2FA0-A093-2331-5BEC-BB4F195979A3}"/>
              </a:ext>
            </a:extLst>
          </p:cNvPr>
          <p:cNvSpPr>
            <a:spLocks noGrp="1" noChangeArrowheads="1"/>
          </p:cNvSpPr>
          <p:nvPr>
            <p:ph idx="1"/>
          </p:nvPr>
        </p:nvSpPr>
        <p:spPr/>
        <p:txBody>
          <a:bodyPr/>
          <a:lstStyle/>
          <a:p>
            <a:r>
              <a:rPr lang="en-US" altLang="zh-CN" dirty="0">
                <a:ea typeface="宋体" panose="02010600030101010101" pitchFamily="2" charset="-122"/>
              </a:rPr>
              <a:t>Lee at </a:t>
            </a:r>
            <a:r>
              <a:rPr lang="en-US" altLang="zh-CN" dirty="0" err="1">
                <a:ea typeface="宋体" panose="02010600030101010101" pitchFamily="2" charset="-122"/>
              </a:rPr>
              <a:t>GaTech</a:t>
            </a:r>
            <a:r>
              <a:rPr lang="en-US" altLang="zh-CN" dirty="0">
                <a:ea typeface="宋体" panose="02010600030101010101" pitchFamily="2" charset="-122"/>
              </a:rPr>
              <a:t> summarizes the difficulties in building IDS in Ad Hoc networks and raises questions: </a:t>
            </a:r>
          </a:p>
          <a:p>
            <a:pPr lvl="1">
              <a:buFontTx/>
              <a:buChar char="•"/>
            </a:pPr>
            <a:r>
              <a:rPr lang="en-US" altLang="zh-CN" dirty="0">
                <a:ea typeface="宋体" panose="02010600030101010101" pitchFamily="2" charset="-122"/>
              </a:rPr>
              <a:t>what is a good architecture and response system?</a:t>
            </a:r>
          </a:p>
          <a:p>
            <a:pPr lvl="1">
              <a:buFontTx/>
              <a:buChar char="•"/>
            </a:pPr>
            <a:r>
              <a:rPr lang="en-US" altLang="zh-CN" dirty="0">
                <a:ea typeface="宋体" panose="02010600030101010101" pitchFamily="2" charset="-122"/>
              </a:rPr>
              <a:t>what are the appropriated audit data sources?</a:t>
            </a:r>
          </a:p>
          <a:p>
            <a:pPr lvl="1">
              <a:buFontTx/>
              <a:buChar char="•"/>
            </a:pPr>
            <a:r>
              <a:rPr lang="en-US" altLang="zh-CN" dirty="0">
                <a:ea typeface="宋体" panose="02010600030101010101" pitchFamily="2" charset="-122"/>
              </a:rPr>
              <a:t>what is the good model to separate normal and anomaly patterns?</a:t>
            </a:r>
          </a:p>
          <a:p>
            <a:r>
              <a:rPr lang="en-US" altLang="zh-CN" dirty="0">
                <a:ea typeface="宋体" panose="02010600030101010101" pitchFamily="2" charset="-122"/>
              </a:rPr>
              <a:t>Haas at Cornell lists the 2 challenges in securing Ad Hoc networks:</a:t>
            </a:r>
          </a:p>
          <a:p>
            <a:pPr lvl="1">
              <a:buFontTx/>
              <a:buChar char="•"/>
            </a:pPr>
            <a:r>
              <a:rPr lang="en-US" altLang="zh-CN" dirty="0">
                <a:ea typeface="宋体" panose="02010600030101010101" pitchFamily="2" charset="-122"/>
              </a:rPr>
              <a:t>secure routing</a:t>
            </a:r>
          </a:p>
          <a:p>
            <a:pPr lvl="1">
              <a:buFontTx/>
              <a:buChar char="•"/>
            </a:pPr>
            <a:r>
              <a:rPr lang="en-US" altLang="zh-CN" dirty="0">
                <a:ea typeface="宋体" panose="02010600030101010101" pitchFamily="2" charset="-122"/>
              </a:rPr>
              <a:t>key management service</a:t>
            </a:r>
          </a:p>
        </p:txBody>
      </p:sp>
      <p:sp>
        <p:nvSpPr>
          <p:cNvPr id="4" name="Slide Number Placeholder 6">
            <a:extLst>
              <a:ext uri="{FF2B5EF4-FFF2-40B4-BE49-F238E27FC236}">
                <a16:creationId xmlns:a16="http://schemas.microsoft.com/office/drawing/2014/main" id="{29F15917-83F2-02E2-FDC9-0DC10AA6DA6C}"/>
              </a:ext>
            </a:extLst>
          </p:cNvPr>
          <p:cNvSpPr>
            <a:spLocks noGrp="1"/>
          </p:cNvSpPr>
          <p:nvPr>
            <p:ph type="sldNum" sz="quarter" idx="12"/>
          </p:nvPr>
        </p:nvSpPr>
        <p:spPr/>
        <p:txBody>
          <a:bodyPr/>
          <a:lstStyle/>
          <a:p>
            <a:fld id="{1A23C390-F1DF-4B3C-A9D1-DA15F1889F0F}" type="slidenum">
              <a:rPr lang="en-US" altLang="en-US"/>
              <a:pPr/>
              <a:t>14</a:t>
            </a:fld>
            <a:endParaRPr lang="en-US" altLang="en-US"/>
          </a:p>
        </p:txBody>
      </p:sp>
    </p:spTree>
  </p:cSld>
  <p:clrMapOvr>
    <a:masterClrMapping/>
  </p:clrMapOvr>
  <p:transition advTm="4033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6A16E342-5979-AC12-D4F8-50FFE0C0A81E}"/>
              </a:ext>
            </a:extLst>
          </p:cNvPr>
          <p:cNvSpPr>
            <a:spLocks noGrp="1" noChangeArrowheads="1"/>
          </p:cNvSpPr>
          <p:nvPr>
            <p:ph type="title"/>
          </p:nvPr>
        </p:nvSpPr>
        <p:spPr/>
        <p:txBody>
          <a:bodyPr/>
          <a:lstStyle/>
          <a:p>
            <a:r>
              <a:rPr kumimoji="0" lang="en-US" altLang="zh-CN" sz="44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Related Work </a:t>
            </a:r>
            <a:r>
              <a:rPr kumimoji="0" lang="en-US" altLang="zh-CN" sz="3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in Ad Hoc Networks</a:t>
            </a:r>
            <a:endParaRPr lang="en-US" altLang="en-US" sz="1600" dirty="0"/>
          </a:p>
        </p:txBody>
      </p:sp>
      <p:sp>
        <p:nvSpPr>
          <p:cNvPr id="752643" name="Rectangle 3">
            <a:extLst>
              <a:ext uri="{FF2B5EF4-FFF2-40B4-BE49-F238E27FC236}">
                <a16:creationId xmlns:a16="http://schemas.microsoft.com/office/drawing/2014/main" id="{9952EE2F-88A7-2076-7B21-6AB3C0E1D068}"/>
              </a:ext>
            </a:extLst>
          </p:cNvPr>
          <p:cNvSpPr>
            <a:spLocks noGrp="1" noChangeArrowheads="1"/>
          </p:cNvSpPr>
          <p:nvPr>
            <p:ph idx="1"/>
          </p:nvPr>
        </p:nvSpPr>
        <p:spPr/>
        <p:txBody>
          <a:bodyPr/>
          <a:lstStyle/>
          <a:p>
            <a:r>
              <a:rPr lang="en-US" altLang="en-US"/>
              <a:t>Agrawal at University of Cincinnati presents the general security schemes for the secure routing in Ad Hoc networks</a:t>
            </a:r>
          </a:p>
          <a:p>
            <a:r>
              <a:rPr lang="en-US" altLang="en-US"/>
              <a:t>Nikander at Helsinki discusses the authentication, authorization, and accounting in Ad Hoc networks</a:t>
            </a:r>
          </a:p>
          <a:p>
            <a:r>
              <a:rPr lang="en-US" altLang="en-US"/>
              <a:t>Bhargavan at UIUC presents the method to enhance security by dynamic virtual infrastructure</a:t>
            </a:r>
          </a:p>
          <a:p>
            <a:r>
              <a:rPr lang="en-US" altLang="en-US"/>
              <a:t>Vaidya at UIUC presents the idea of securing Ad Hoc networks with directional antennas</a:t>
            </a:r>
          </a:p>
        </p:txBody>
      </p:sp>
      <p:sp>
        <p:nvSpPr>
          <p:cNvPr id="4" name="Slide Number Placeholder 5">
            <a:extLst>
              <a:ext uri="{FF2B5EF4-FFF2-40B4-BE49-F238E27FC236}">
                <a16:creationId xmlns:a16="http://schemas.microsoft.com/office/drawing/2014/main" id="{5D213B7F-0E1F-E70B-B1C1-E9A1D975AD55}"/>
              </a:ext>
            </a:extLst>
          </p:cNvPr>
          <p:cNvSpPr>
            <a:spLocks noGrp="1"/>
          </p:cNvSpPr>
          <p:nvPr>
            <p:ph type="sldNum" sz="quarter" idx="12"/>
          </p:nvPr>
        </p:nvSpPr>
        <p:spPr/>
        <p:txBody>
          <a:bodyPr/>
          <a:lstStyle/>
          <a:p>
            <a:fld id="{B3D76139-EF28-4D39-B916-86B16C87C4E1}"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a:extLst>
              <a:ext uri="{FF2B5EF4-FFF2-40B4-BE49-F238E27FC236}">
                <a16:creationId xmlns:a16="http://schemas.microsoft.com/office/drawing/2014/main" id="{21422584-AC08-E3BE-AB11-36DD78992D98}"/>
              </a:ext>
            </a:extLst>
          </p:cNvPr>
          <p:cNvSpPr>
            <a:spLocks noGrp="1" noChangeArrowheads="1"/>
          </p:cNvSpPr>
          <p:nvPr>
            <p:ph type="title"/>
          </p:nvPr>
        </p:nvSpPr>
        <p:spPr/>
        <p:txBody>
          <a:bodyPr/>
          <a:lstStyle/>
          <a:p>
            <a:r>
              <a:rPr lang="en-US" altLang="zh-CN" dirty="0">
                <a:ea typeface="宋体" panose="02010600030101010101" pitchFamily="2" charset="-122"/>
              </a:rPr>
              <a:t>Related Work </a:t>
            </a:r>
            <a:r>
              <a:rPr lang="en-US" altLang="zh-CN" sz="3000" dirty="0">
                <a:ea typeface="宋体" panose="02010600030101010101" pitchFamily="2" charset="-122"/>
              </a:rPr>
              <a:t>ongoing projects</a:t>
            </a:r>
          </a:p>
        </p:txBody>
      </p:sp>
      <p:sp>
        <p:nvSpPr>
          <p:cNvPr id="754691" name="Rectangle 3">
            <a:extLst>
              <a:ext uri="{FF2B5EF4-FFF2-40B4-BE49-F238E27FC236}">
                <a16:creationId xmlns:a16="http://schemas.microsoft.com/office/drawing/2014/main" id="{CF58FC4F-40D5-D163-297C-9F4F1D094BAB}"/>
              </a:ext>
            </a:extLst>
          </p:cNvPr>
          <p:cNvSpPr>
            <a:spLocks noGrp="1" noChangeArrowheads="1"/>
          </p:cNvSpPr>
          <p:nvPr>
            <p:ph idx="1"/>
          </p:nvPr>
        </p:nvSpPr>
        <p:spPr/>
        <p:txBody>
          <a:bodyPr/>
          <a:lstStyle/>
          <a:p>
            <a:r>
              <a:rPr lang="en-US" altLang="zh-CN" sz="2400">
                <a:ea typeface="宋体" panose="02010600030101010101" pitchFamily="2" charset="-122"/>
              </a:rPr>
              <a:t>TIARA: Techniques for Intrusion Resistant Ad-Hoc Routing Algorithm (DARPA)</a:t>
            </a:r>
          </a:p>
          <a:p>
            <a:pPr lvl="1">
              <a:buFontTx/>
              <a:buChar char="•"/>
            </a:pPr>
            <a:r>
              <a:rPr lang="en-US" altLang="zh-CN">
                <a:ea typeface="宋体" panose="02010600030101010101" pitchFamily="2" charset="-122"/>
              </a:rPr>
              <a:t>develop general design techniques</a:t>
            </a:r>
          </a:p>
          <a:p>
            <a:pPr lvl="1">
              <a:buFontTx/>
              <a:buChar char="•"/>
            </a:pPr>
            <a:r>
              <a:rPr lang="en-US" altLang="zh-CN">
                <a:ea typeface="宋体" panose="02010600030101010101" pitchFamily="2" charset="-122"/>
              </a:rPr>
              <a:t>focus on DoS attack</a:t>
            </a:r>
          </a:p>
          <a:p>
            <a:pPr lvl="1">
              <a:buFontTx/>
              <a:buChar char="•"/>
            </a:pPr>
            <a:r>
              <a:rPr lang="en-US" altLang="zh-CN">
                <a:ea typeface="宋体" panose="02010600030101010101" pitchFamily="2" charset="-122"/>
              </a:rPr>
              <a:t>sustain continued network operations </a:t>
            </a:r>
          </a:p>
          <a:p>
            <a:r>
              <a:rPr lang="en-US" altLang="zh-CN" sz="2400">
                <a:ea typeface="宋体" panose="02010600030101010101" pitchFamily="2" charset="-122"/>
              </a:rPr>
              <a:t>Secure Communication for Ad Hoc Networking (NSF)</a:t>
            </a:r>
            <a:endParaRPr lang="en-US" altLang="zh-CN">
              <a:ea typeface="宋体" panose="02010600030101010101" pitchFamily="2" charset="-122"/>
            </a:endParaRPr>
          </a:p>
          <a:p>
            <a:pPr lvl="1">
              <a:buFontTx/>
              <a:buChar char="•"/>
            </a:pPr>
            <a:r>
              <a:rPr lang="en-US" altLang="zh-CN">
                <a:ea typeface="宋体" panose="02010600030101010101" pitchFamily="2" charset="-122"/>
              </a:rPr>
              <a:t>Two main principles:</a:t>
            </a:r>
          </a:p>
          <a:p>
            <a:pPr lvl="2"/>
            <a:r>
              <a:rPr lang="en-US" altLang="zh-CN">
                <a:ea typeface="宋体" panose="02010600030101010101" pitchFamily="2" charset="-122"/>
              </a:rPr>
              <a:t>redundancy in networking topology, route discovery and maintenance</a:t>
            </a:r>
          </a:p>
          <a:p>
            <a:pPr lvl="2"/>
            <a:r>
              <a:rPr lang="en-US" altLang="zh-CN">
                <a:ea typeface="宋体" panose="02010600030101010101" pitchFamily="2" charset="-122"/>
              </a:rPr>
              <a:t>distribution of trust, quorum for trust</a:t>
            </a:r>
          </a:p>
        </p:txBody>
      </p:sp>
      <p:sp>
        <p:nvSpPr>
          <p:cNvPr id="4" name="Slide Number Placeholder 6">
            <a:extLst>
              <a:ext uri="{FF2B5EF4-FFF2-40B4-BE49-F238E27FC236}">
                <a16:creationId xmlns:a16="http://schemas.microsoft.com/office/drawing/2014/main" id="{97EBFF44-48C3-BD44-A8D8-9515158B2672}"/>
              </a:ext>
            </a:extLst>
          </p:cNvPr>
          <p:cNvSpPr>
            <a:spLocks noGrp="1"/>
          </p:cNvSpPr>
          <p:nvPr>
            <p:ph type="sldNum" sz="quarter" idx="12"/>
          </p:nvPr>
        </p:nvSpPr>
        <p:spPr/>
        <p:txBody>
          <a:bodyPr/>
          <a:lstStyle/>
          <a:p>
            <a:fld id="{1943BFA4-CA55-41A0-9C9C-221C52F2CC2A}" type="slidenum">
              <a:rPr lang="en-US" altLang="en-US"/>
              <a:pPr/>
              <a:t>16</a:t>
            </a:fld>
            <a:endParaRPr lang="en-US" altLang="en-US"/>
          </a:p>
        </p:txBody>
      </p:sp>
    </p:spTree>
  </p:cSld>
  <p:clrMapOvr>
    <a:masterClrMapping/>
  </p:clrMapOvr>
  <p:transition advTm="5627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C60F0E88-0EAD-162F-DC42-E68B0C26B59D}"/>
              </a:ext>
            </a:extLst>
          </p:cNvPr>
          <p:cNvSpPr>
            <a:spLocks noGrp="1" noChangeArrowheads="1"/>
          </p:cNvSpPr>
          <p:nvPr>
            <p:ph type="title"/>
          </p:nvPr>
        </p:nvSpPr>
        <p:spPr/>
        <p:txBody>
          <a:bodyPr/>
          <a:lstStyle/>
          <a:p>
            <a:r>
              <a:rPr kumimoji="0" lang="en-US" altLang="zh-CN" sz="44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Related Work </a:t>
            </a:r>
            <a:r>
              <a:rPr kumimoji="0" lang="en-US" altLang="zh-CN" sz="30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ongoing projects</a:t>
            </a:r>
            <a:endParaRPr lang="en-US" altLang="zh-CN" sz="1600" dirty="0">
              <a:ea typeface="宋体" panose="02010600030101010101" pitchFamily="2" charset="-122"/>
            </a:endParaRPr>
          </a:p>
        </p:txBody>
      </p:sp>
      <p:sp>
        <p:nvSpPr>
          <p:cNvPr id="756739" name="Rectangle 3">
            <a:extLst>
              <a:ext uri="{FF2B5EF4-FFF2-40B4-BE49-F238E27FC236}">
                <a16:creationId xmlns:a16="http://schemas.microsoft.com/office/drawing/2014/main" id="{9B97BCAC-5A3A-2F1F-4361-8181E26CE5F7}"/>
              </a:ext>
            </a:extLst>
          </p:cNvPr>
          <p:cNvSpPr>
            <a:spLocks noGrp="1" noChangeArrowheads="1"/>
          </p:cNvSpPr>
          <p:nvPr>
            <p:ph idx="1"/>
          </p:nvPr>
        </p:nvSpPr>
        <p:spPr/>
        <p:txBody>
          <a:bodyPr/>
          <a:lstStyle/>
          <a:p>
            <a:pPr>
              <a:lnSpc>
                <a:spcPct val="90000"/>
              </a:lnSpc>
            </a:pPr>
            <a:r>
              <a:rPr lang="en-US" altLang="zh-CN" sz="2400">
                <a:ea typeface="宋体" panose="02010600030101010101" pitchFamily="2" charset="-122"/>
              </a:rPr>
              <a:t>On Robust and Secure Mobile Ad Hoc and Sensor Network (NSF)</a:t>
            </a:r>
            <a:endParaRPr lang="en-US" altLang="zh-CN">
              <a:ea typeface="宋体" panose="02010600030101010101" pitchFamily="2" charset="-122"/>
            </a:endParaRPr>
          </a:p>
          <a:p>
            <a:pPr lvl="1">
              <a:lnSpc>
                <a:spcPct val="90000"/>
              </a:lnSpc>
              <a:buFontTx/>
              <a:buChar char="•"/>
            </a:pPr>
            <a:r>
              <a:rPr lang="en-US" altLang="zh-CN">
                <a:ea typeface="宋体" panose="02010600030101010101" pitchFamily="2" charset="-122"/>
              </a:rPr>
              <a:t>local route repair</a:t>
            </a:r>
          </a:p>
          <a:p>
            <a:pPr lvl="1">
              <a:lnSpc>
                <a:spcPct val="90000"/>
              </a:lnSpc>
              <a:buFontTx/>
              <a:buChar char="•"/>
            </a:pPr>
            <a:r>
              <a:rPr lang="en-US" altLang="zh-CN">
                <a:ea typeface="宋体" panose="02010600030101010101" pitchFamily="2" charset="-122"/>
              </a:rPr>
              <a:t>performance analysis</a:t>
            </a:r>
          </a:p>
          <a:p>
            <a:pPr lvl="1">
              <a:lnSpc>
                <a:spcPct val="90000"/>
              </a:lnSpc>
              <a:buFontTx/>
              <a:buChar char="•"/>
            </a:pPr>
            <a:r>
              <a:rPr lang="en-US" altLang="zh-CN">
                <a:ea typeface="宋体" panose="02010600030101010101" pitchFamily="2" charset="-122"/>
              </a:rPr>
              <a:t>malicious traffic profile extraction</a:t>
            </a:r>
          </a:p>
          <a:p>
            <a:pPr lvl="1">
              <a:lnSpc>
                <a:spcPct val="90000"/>
              </a:lnSpc>
              <a:buFontTx/>
              <a:buChar char="•"/>
            </a:pPr>
            <a:r>
              <a:rPr lang="en-US" altLang="zh-CN">
                <a:ea typeface="宋体" panose="02010600030101010101" pitchFamily="2" charset="-122"/>
              </a:rPr>
              <a:t>distributed IDs</a:t>
            </a:r>
          </a:p>
          <a:p>
            <a:pPr lvl="1">
              <a:lnSpc>
                <a:spcPct val="90000"/>
              </a:lnSpc>
              <a:buFontTx/>
              <a:buChar char="•"/>
            </a:pPr>
            <a:r>
              <a:rPr lang="en-US" altLang="zh-CN">
                <a:ea typeface="宋体" panose="02010600030101010101" pitchFamily="2" charset="-122"/>
              </a:rPr>
              <a:t>proposed a scalable routing protocol</a:t>
            </a:r>
          </a:p>
          <a:p>
            <a:pPr>
              <a:lnSpc>
                <a:spcPct val="90000"/>
              </a:lnSpc>
            </a:pPr>
            <a:r>
              <a:rPr lang="en-US" altLang="en-US" sz="2400"/>
              <a:t>Adaptive Intrusion Detection System (NSF)</a:t>
            </a:r>
          </a:p>
          <a:p>
            <a:pPr lvl="1">
              <a:lnSpc>
                <a:spcPct val="90000"/>
              </a:lnSpc>
              <a:buFontTx/>
              <a:buChar char="•"/>
            </a:pPr>
            <a:r>
              <a:rPr lang="en-US" altLang="en-US"/>
              <a:t>enable data mining approach</a:t>
            </a:r>
          </a:p>
          <a:p>
            <a:pPr lvl="1">
              <a:lnSpc>
                <a:spcPct val="90000"/>
              </a:lnSpc>
              <a:buFontTx/>
              <a:buChar char="•"/>
            </a:pPr>
            <a:r>
              <a:rPr lang="en-US" altLang="en-US"/>
              <a:t>proactive intrusion detection</a:t>
            </a:r>
          </a:p>
          <a:p>
            <a:pPr lvl="1">
              <a:lnSpc>
                <a:spcPct val="90000"/>
              </a:lnSpc>
              <a:buFontTx/>
              <a:buChar char="•"/>
            </a:pPr>
            <a:r>
              <a:rPr lang="en-US" altLang="en-US"/>
              <a:t>establish algorithms for auditing data</a:t>
            </a:r>
            <a:endParaRPr lang="en-US" altLang="zh-CN">
              <a:ea typeface="宋体" panose="02010600030101010101" pitchFamily="2" charset="-122"/>
            </a:endParaRPr>
          </a:p>
        </p:txBody>
      </p:sp>
      <p:sp>
        <p:nvSpPr>
          <p:cNvPr id="4" name="Slide Number Placeholder 6">
            <a:extLst>
              <a:ext uri="{FF2B5EF4-FFF2-40B4-BE49-F238E27FC236}">
                <a16:creationId xmlns:a16="http://schemas.microsoft.com/office/drawing/2014/main" id="{859B0AA4-1F9C-6708-240A-1A404A076180}"/>
              </a:ext>
            </a:extLst>
          </p:cNvPr>
          <p:cNvSpPr>
            <a:spLocks noGrp="1"/>
          </p:cNvSpPr>
          <p:nvPr>
            <p:ph type="sldNum" sz="quarter" idx="12"/>
          </p:nvPr>
        </p:nvSpPr>
        <p:spPr/>
        <p:txBody>
          <a:bodyPr/>
          <a:lstStyle/>
          <a:p>
            <a:fld id="{92FF5453-4484-43A8-BC0B-8D63222918AB}" type="slidenum">
              <a:rPr lang="en-US" altLang="en-US"/>
              <a:pPr/>
              <a:t>17</a:t>
            </a:fld>
            <a:endParaRPr lang="en-US" altLang="en-US"/>
          </a:p>
        </p:txBody>
      </p:sp>
    </p:spTree>
  </p:cSld>
  <p:clrMapOvr>
    <a:masterClrMapping/>
  </p:clrMapOvr>
  <p:transition advTm="3017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a:extLst>
              <a:ext uri="{FF2B5EF4-FFF2-40B4-BE49-F238E27FC236}">
                <a16:creationId xmlns:a16="http://schemas.microsoft.com/office/drawing/2014/main" id="{8B777876-65E0-C8AA-E093-469B02ED7747}"/>
              </a:ext>
            </a:extLst>
          </p:cNvPr>
          <p:cNvSpPr>
            <a:spLocks noGrp="1" noChangeArrowheads="1"/>
          </p:cNvSpPr>
          <p:nvPr>
            <p:ph type="title"/>
          </p:nvPr>
        </p:nvSpPr>
        <p:spPr/>
        <p:txBody>
          <a:bodyPr>
            <a:normAutofit/>
          </a:bodyPr>
          <a:lstStyle/>
          <a:p>
            <a:r>
              <a:rPr lang="en-US" altLang="en-US" dirty="0"/>
              <a:t>Evaluation Criteria</a:t>
            </a:r>
          </a:p>
        </p:txBody>
      </p:sp>
      <p:sp>
        <p:nvSpPr>
          <p:cNvPr id="760835" name="Rectangle 3">
            <a:extLst>
              <a:ext uri="{FF2B5EF4-FFF2-40B4-BE49-F238E27FC236}">
                <a16:creationId xmlns:a16="http://schemas.microsoft.com/office/drawing/2014/main" id="{FEE49E24-39D6-E898-7DC1-02899CC86765}"/>
              </a:ext>
            </a:extLst>
          </p:cNvPr>
          <p:cNvSpPr>
            <a:spLocks noGrp="1" noChangeArrowheads="1"/>
          </p:cNvSpPr>
          <p:nvPr>
            <p:ph idx="1"/>
          </p:nvPr>
        </p:nvSpPr>
        <p:spPr/>
        <p:txBody>
          <a:bodyPr/>
          <a:lstStyle/>
          <a:p>
            <a:r>
              <a:rPr lang="en-US" altLang="en-US"/>
              <a:t>Accuracy</a:t>
            </a:r>
          </a:p>
          <a:p>
            <a:pPr lvl="1">
              <a:buFontTx/>
              <a:buChar char="•"/>
            </a:pPr>
            <a:r>
              <a:rPr lang="en-US" altLang="en-US"/>
              <a:t>False coverage: Number of normal hosts that are incorrectly marked as suspected. </a:t>
            </a:r>
          </a:p>
          <a:p>
            <a:pPr lvl="1">
              <a:buFontTx/>
              <a:buChar char="•"/>
            </a:pPr>
            <a:r>
              <a:rPr lang="en-US" altLang="en-US"/>
              <a:t>False exclusion: Number of malicious hosts that are not identified as such.</a:t>
            </a:r>
          </a:p>
          <a:p>
            <a:r>
              <a:rPr lang="en-US" altLang="en-US"/>
              <a:t>Overhead </a:t>
            </a:r>
          </a:p>
          <a:p>
            <a:pPr lvl="1">
              <a:buFontTx/>
              <a:buChar char="•"/>
            </a:pPr>
            <a:r>
              <a:rPr lang="en-US" altLang="en-US"/>
              <a:t>Overhead measures the increases in control packets and computation costs for identifying the attackers (e.g. verifying signed packets, updating blacklists).</a:t>
            </a:r>
          </a:p>
          <a:p>
            <a:pPr lvl="1">
              <a:buFontTx/>
              <a:buChar char="•"/>
            </a:pPr>
            <a:r>
              <a:rPr lang="en-US" altLang="en-US"/>
              <a:t>Workload of identifying the malicious hosts in multiple rounds</a:t>
            </a:r>
          </a:p>
        </p:txBody>
      </p:sp>
      <p:sp>
        <p:nvSpPr>
          <p:cNvPr id="4" name="Slide Number Placeholder 6">
            <a:extLst>
              <a:ext uri="{FF2B5EF4-FFF2-40B4-BE49-F238E27FC236}">
                <a16:creationId xmlns:a16="http://schemas.microsoft.com/office/drawing/2014/main" id="{3A587D61-9F7A-642A-EB20-AA28A92ABE42}"/>
              </a:ext>
            </a:extLst>
          </p:cNvPr>
          <p:cNvSpPr>
            <a:spLocks noGrp="1"/>
          </p:cNvSpPr>
          <p:nvPr>
            <p:ph type="sldNum" sz="quarter" idx="12"/>
          </p:nvPr>
        </p:nvSpPr>
        <p:spPr/>
        <p:txBody>
          <a:bodyPr/>
          <a:lstStyle/>
          <a:p>
            <a:fld id="{22F8F0CF-FD2D-4C77-9D1B-BE86EF8CA1D2}" type="slidenum">
              <a:rPr lang="en-US" altLang="en-US"/>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a:extLst>
              <a:ext uri="{FF2B5EF4-FFF2-40B4-BE49-F238E27FC236}">
                <a16:creationId xmlns:a16="http://schemas.microsoft.com/office/drawing/2014/main" id="{CA7AB510-40CB-6EFC-BD65-71C6B53AB04F}"/>
              </a:ext>
            </a:extLst>
          </p:cNvPr>
          <p:cNvSpPr>
            <a:spLocks noGrp="1" noChangeArrowheads="1"/>
          </p:cNvSpPr>
          <p:nvPr>
            <p:ph type="title"/>
          </p:nvPr>
        </p:nvSpPr>
        <p:spPr/>
        <p:txBody>
          <a:bodyPr>
            <a:normAutofit/>
          </a:bodyPr>
          <a:lstStyle/>
          <a:p>
            <a:r>
              <a:rPr lang="en-US" altLang="en-US" dirty="0"/>
              <a:t>Evaluation Criteria - cont.</a:t>
            </a:r>
          </a:p>
        </p:txBody>
      </p:sp>
      <p:sp>
        <p:nvSpPr>
          <p:cNvPr id="762883" name="Rectangle 3">
            <a:extLst>
              <a:ext uri="{FF2B5EF4-FFF2-40B4-BE49-F238E27FC236}">
                <a16:creationId xmlns:a16="http://schemas.microsoft.com/office/drawing/2014/main" id="{04472320-F678-8E1C-E4FA-63059559AC1B}"/>
              </a:ext>
            </a:extLst>
          </p:cNvPr>
          <p:cNvSpPr>
            <a:spLocks noGrp="1" noChangeArrowheads="1"/>
          </p:cNvSpPr>
          <p:nvPr>
            <p:ph idx="1"/>
          </p:nvPr>
        </p:nvSpPr>
        <p:spPr/>
        <p:txBody>
          <a:bodyPr/>
          <a:lstStyle/>
          <a:p>
            <a:r>
              <a:rPr lang="en-US" altLang="en-US"/>
              <a:t>Effectiveness </a:t>
            </a:r>
          </a:p>
          <a:p>
            <a:pPr lvl="1"/>
            <a:r>
              <a:rPr lang="en-US" altLang="en-US"/>
              <a:t>Effectiveness: Increase in the performance of ad hoc networks after the malicious hosts are identified and isolated. Metrics include the increase of the packet delivery ratio, the decrease of average delay, or the decrease of normalized protocol overhead (control packets/delivered packets).</a:t>
            </a:r>
          </a:p>
          <a:p>
            <a:r>
              <a:rPr lang="en-US" altLang="en-US"/>
              <a:t>Robustness </a:t>
            </a:r>
          </a:p>
          <a:p>
            <a:pPr lvl="1"/>
            <a:r>
              <a:rPr lang="en-US" altLang="en-US"/>
              <a:t>Robustness of the algorithm: Its ability to resist different kinds of attacks.</a:t>
            </a:r>
          </a:p>
        </p:txBody>
      </p:sp>
      <p:sp>
        <p:nvSpPr>
          <p:cNvPr id="4" name="Slide Number Placeholder 5">
            <a:extLst>
              <a:ext uri="{FF2B5EF4-FFF2-40B4-BE49-F238E27FC236}">
                <a16:creationId xmlns:a16="http://schemas.microsoft.com/office/drawing/2014/main" id="{ED098748-8CF6-E411-F8A0-3A458D7672B1}"/>
              </a:ext>
            </a:extLst>
          </p:cNvPr>
          <p:cNvSpPr>
            <a:spLocks noGrp="1"/>
          </p:cNvSpPr>
          <p:nvPr>
            <p:ph type="sldNum" sz="quarter" idx="12"/>
          </p:nvPr>
        </p:nvSpPr>
        <p:spPr/>
        <p:txBody>
          <a:bodyPr/>
          <a:lstStyle/>
          <a:p>
            <a:fld id="{D73CFE83-8103-4497-86FD-C470406876B3}"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E927-EA0A-58D1-EA61-7B05D3884D09}"/>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8138FA9B-9321-C1CB-D6A0-96D7B5D28581}"/>
              </a:ext>
            </a:extLst>
          </p:cNvPr>
          <p:cNvSpPr>
            <a:spLocks noGrp="1"/>
          </p:cNvSpPr>
          <p:nvPr>
            <p:ph idx="1"/>
          </p:nvPr>
        </p:nvSpPr>
        <p:spPr/>
        <p:txBody>
          <a:bodyPr/>
          <a:lstStyle/>
          <a:p>
            <a:r>
              <a:rPr lang="en-US" dirty="0"/>
              <a:t>Thanks to all my sponsors in Motorola, Northrup Grumman corporation, Air Force</a:t>
            </a:r>
          </a:p>
          <a:p>
            <a:r>
              <a:rPr lang="en-US" dirty="0"/>
              <a:t>Thanks to my students</a:t>
            </a:r>
          </a:p>
          <a:p>
            <a:r>
              <a:rPr lang="en-US" dirty="0"/>
              <a:t>Thanks to Infosys Cyber security initiative</a:t>
            </a:r>
          </a:p>
          <a:p>
            <a:r>
              <a:rPr lang="en-US" dirty="0"/>
              <a:t>With respect to Bharat Mata whose Matti is my Chandan</a:t>
            </a:r>
          </a:p>
          <a:p>
            <a:pPr marL="0" indent="0">
              <a:buNone/>
            </a:pPr>
            <a:r>
              <a:rPr lang="en-US" dirty="0"/>
              <a:t>and all great people of India.</a:t>
            </a:r>
          </a:p>
          <a:p>
            <a:pPr marL="0" indent="0">
              <a:buNone/>
            </a:pPr>
            <a:endParaRPr lang="en-US" dirty="0"/>
          </a:p>
        </p:txBody>
      </p:sp>
      <p:sp>
        <p:nvSpPr>
          <p:cNvPr id="4" name="Slide Number Placeholder 3">
            <a:extLst>
              <a:ext uri="{FF2B5EF4-FFF2-40B4-BE49-F238E27FC236}">
                <a16:creationId xmlns:a16="http://schemas.microsoft.com/office/drawing/2014/main" id="{DA512B57-7ED7-FDC8-DDD0-391AB9D1396F}"/>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1789549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387CDBF0-2128-78DD-217E-612B01E6DE26}"/>
              </a:ext>
            </a:extLst>
          </p:cNvPr>
          <p:cNvSpPr>
            <a:spLocks noGrp="1" noChangeArrowheads="1"/>
          </p:cNvSpPr>
          <p:nvPr>
            <p:ph type="title"/>
          </p:nvPr>
        </p:nvSpPr>
        <p:spPr/>
        <p:txBody>
          <a:bodyPr>
            <a:normAutofit/>
          </a:bodyPr>
          <a:lstStyle/>
          <a:p>
            <a:r>
              <a:rPr lang="en-US" altLang="en-US" dirty="0"/>
              <a:t>Assumptions</a:t>
            </a:r>
          </a:p>
        </p:txBody>
      </p:sp>
      <p:sp>
        <p:nvSpPr>
          <p:cNvPr id="764931" name="Rectangle 3">
            <a:extLst>
              <a:ext uri="{FF2B5EF4-FFF2-40B4-BE49-F238E27FC236}">
                <a16:creationId xmlns:a16="http://schemas.microsoft.com/office/drawing/2014/main" id="{954E313F-BA06-50DB-EBDD-EF6384DB40B0}"/>
              </a:ext>
            </a:extLst>
          </p:cNvPr>
          <p:cNvSpPr>
            <a:spLocks noGrp="1" noChangeArrowheads="1"/>
          </p:cNvSpPr>
          <p:nvPr>
            <p:ph idx="1"/>
          </p:nvPr>
        </p:nvSpPr>
        <p:spPr/>
        <p:txBody>
          <a:bodyPr>
            <a:normAutofit/>
          </a:bodyPr>
          <a:lstStyle/>
          <a:p>
            <a:pPr marL="533400" indent="-533400">
              <a:buNone/>
            </a:pPr>
            <a:r>
              <a:rPr lang="en-US" altLang="en-US" sz="2000" dirty="0">
                <a:cs typeface="Arial" panose="020B0604020202020204" pitchFamily="34" charset="0"/>
              </a:rPr>
              <a:t>A1. Every host can be uniquely identified, and its ID cannot be changed throughout the lifetime of the ad hoc network. The ID is used in the identification procedure.</a:t>
            </a:r>
            <a:endParaRPr lang="en-US" altLang="en-US" sz="2000" dirty="0">
              <a:cs typeface="Times New Roman" panose="02020603050405020304" pitchFamily="18" charset="0"/>
            </a:endParaRPr>
          </a:p>
          <a:p>
            <a:pPr marL="533400" indent="-533400">
              <a:buNone/>
            </a:pPr>
            <a:r>
              <a:rPr lang="en-US" altLang="en-US" sz="2000" dirty="0">
                <a:cs typeface="Arial" panose="020B0604020202020204" pitchFamily="34" charset="0"/>
              </a:rPr>
              <a:t>A2. A malicious host has total control on the time, the target and the mechanism of an attack. The malicious hosts continue attacking the network.</a:t>
            </a:r>
            <a:r>
              <a:rPr lang="en-US" altLang="en-US" sz="2000" dirty="0">
                <a:cs typeface="Times New Roman" panose="02020603050405020304" pitchFamily="18" charset="0"/>
              </a:rPr>
              <a:t> </a:t>
            </a:r>
          </a:p>
          <a:p>
            <a:pPr marL="533400" indent="-533400">
              <a:buNone/>
            </a:pPr>
            <a:r>
              <a:rPr lang="en-US" altLang="en-US" sz="2000" dirty="0">
                <a:cs typeface="Arial" panose="020B0604020202020204" pitchFamily="34" charset="0"/>
              </a:rPr>
              <a:t>A3. Digital signature and verification keys of the hosts have been distributed to every host. The key distribution in ad hoc networks is a tough problem and deserves further research. Several solutions have been proposed. We assume that the distribution procedure is finished, so that all hosts can examine the genuineness of the signed packets.</a:t>
            </a:r>
            <a:endParaRPr lang="en-US" altLang="en-US" sz="2000" dirty="0">
              <a:cs typeface="Times New Roman" panose="02020603050405020304" pitchFamily="18" charset="0"/>
            </a:endParaRPr>
          </a:p>
          <a:p>
            <a:pPr marL="533400" indent="-533400">
              <a:buNone/>
            </a:pPr>
            <a:r>
              <a:rPr lang="en-US" altLang="en-US" sz="2000" dirty="0">
                <a:cs typeface="Arial" panose="020B0604020202020204" pitchFamily="34" charset="0"/>
              </a:rPr>
              <a:t>A4. Every host has a local blacklist to record the hosts it suspects. The host has total control on adding and deleting elements from its list. For the clarity of the remainder of this paper, we call the real attacker as “malicious host”, while the hosts in blacklists are called “suspected hosts”.</a:t>
            </a:r>
            <a:endParaRPr lang="en-US" altLang="en-US" sz="2000" dirty="0"/>
          </a:p>
        </p:txBody>
      </p:sp>
      <p:sp>
        <p:nvSpPr>
          <p:cNvPr id="4" name="Slide Number Placeholder 5">
            <a:extLst>
              <a:ext uri="{FF2B5EF4-FFF2-40B4-BE49-F238E27FC236}">
                <a16:creationId xmlns:a16="http://schemas.microsoft.com/office/drawing/2014/main" id="{77E0AA32-F217-F7D8-C70F-0903CA2D404E}"/>
              </a:ext>
            </a:extLst>
          </p:cNvPr>
          <p:cNvSpPr>
            <a:spLocks noGrp="1"/>
          </p:cNvSpPr>
          <p:nvPr>
            <p:ph type="sldNum" sz="quarter" idx="12"/>
          </p:nvPr>
        </p:nvSpPr>
        <p:spPr/>
        <p:txBody>
          <a:bodyPr/>
          <a:lstStyle/>
          <a:p>
            <a:fld id="{AABFEFE9-6EEC-4B84-BDF4-33A8E4771928}" type="slidenum">
              <a:rPr lang="en-US" altLang="en-US"/>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a:extLst>
              <a:ext uri="{FF2B5EF4-FFF2-40B4-BE49-F238E27FC236}">
                <a16:creationId xmlns:a16="http://schemas.microsoft.com/office/drawing/2014/main" id="{9207164B-BE3E-047B-F4B5-8C1ECD73978C}"/>
              </a:ext>
            </a:extLst>
          </p:cNvPr>
          <p:cNvSpPr>
            <a:spLocks noGrp="1" noChangeArrowheads="1"/>
          </p:cNvSpPr>
          <p:nvPr>
            <p:ph type="title"/>
          </p:nvPr>
        </p:nvSpPr>
        <p:spPr/>
        <p:txBody>
          <a:bodyPr>
            <a:normAutofit/>
          </a:bodyPr>
          <a:lstStyle/>
          <a:p>
            <a:r>
              <a:rPr lang="en-US" altLang="en-US" dirty="0"/>
              <a:t>Applying Reverse Labeling Restriction to Protect </a:t>
            </a:r>
            <a:r>
              <a:rPr lang="en-US" altLang="en-US" dirty="0" err="1"/>
              <a:t>AODV</a:t>
            </a:r>
            <a:endParaRPr lang="en-US" altLang="en-US" dirty="0"/>
          </a:p>
        </p:txBody>
      </p:sp>
      <p:sp>
        <p:nvSpPr>
          <p:cNvPr id="777219" name="Rectangle 3">
            <a:extLst>
              <a:ext uri="{FF2B5EF4-FFF2-40B4-BE49-F238E27FC236}">
                <a16:creationId xmlns:a16="http://schemas.microsoft.com/office/drawing/2014/main" id="{7538CC4C-9226-A634-094E-6984545FA61C}"/>
              </a:ext>
            </a:extLst>
          </p:cNvPr>
          <p:cNvSpPr>
            <a:spLocks noGrp="1" noChangeArrowheads="1"/>
          </p:cNvSpPr>
          <p:nvPr>
            <p:ph idx="1"/>
          </p:nvPr>
        </p:nvSpPr>
        <p:spPr/>
        <p:txBody>
          <a:bodyPr/>
          <a:lstStyle/>
          <a:p>
            <a:r>
              <a:rPr lang="en-US" altLang="en-US"/>
              <a:t>Introduction to AODV</a:t>
            </a:r>
          </a:p>
          <a:p>
            <a:r>
              <a:rPr lang="en-US" altLang="en-US"/>
              <a:t>Attacks on AODV and their impacts</a:t>
            </a:r>
          </a:p>
          <a:p>
            <a:r>
              <a:rPr lang="en-US" altLang="en-US"/>
              <a:t>Detecting False Destination Sequence Attack</a:t>
            </a:r>
          </a:p>
          <a:p>
            <a:r>
              <a:rPr lang="en-US" altLang="en-US"/>
              <a:t>Reverse Labeling Restriction Protocol</a:t>
            </a:r>
          </a:p>
          <a:p>
            <a:r>
              <a:rPr lang="en-US" altLang="en-US"/>
              <a:t>Simulation results</a:t>
            </a:r>
          </a:p>
        </p:txBody>
      </p:sp>
      <p:sp>
        <p:nvSpPr>
          <p:cNvPr id="4" name="Slide Number Placeholder 5">
            <a:extLst>
              <a:ext uri="{FF2B5EF4-FFF2-40B4-BE49-F238E27FC236}">
                <a16:creationId xmlns:a16="http://schemas.microsoft.com/office/drawing/2014/main" id="{B1654E39-DBA3-C3AB-C2DE-7DA479E5B827}"/>
              </a:ext>
            </a:extLst>
          </p:cNvPr>
          <p:cNvSpPr>
            <a:spLocks noGrp="1"/>
          </p:cNvSpPr>
          <p:nvPr>
            <p:ph type="sldNum" sz="quarter" idx="12"/>
          </p:nvPr>
        </p:nvSpPr>
        <p:spPr/>
        <p:txBody>
          <a:bodyPr/>
          <a:lstStyle/>
          <a:p>
            <a:fld id="{71D6EF1C-275F-4D49-8BA9-980FF6F22CCC}"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46895ED1-1240-81EE-584E-3D06DE65B2EF}"/>
              </a:ext>
            </a:extLst>
          </p:cNvPr>
          <p:cNvSpPr>
            <a:spLocks noGrp="1" noChangeArrowheads="1"/>
          </p:cNvSpPr>
          <p:nvPr>
            <p:ph type="title"/>
          </p:nvPr>
        </p:nvSpPr>
        <p:spPr/>
        <p:txBody>
          <a:bodyPr>
            <a:normAutofit/>
          </a:bodyPr>
          <a:lstStyle/>
          <a:p>
            <a:r>
              <a:rPr lang="en-US" altLang="zh-CN" dirty="0">
                <a:ea typeface="宋体" panose="02010600030101010101" pitchFamily="2" charset="-122"/>
              </a:rPr>
              <a:t>Introduction to </a:t>
            </a:r>
            <a:r>
              <a:rPr lang="en-US" altLang="zh-CN" dirty="0" err="1">
                <a:ea typeface="宋体" panose="02010600030101010101" pitchFamily="2" charset="-122"/>
              </a:rPr>
              <a:t>AODV</a:t>
            </a:r>
            <a:endParaRPr lang="en-US" altLang="zh-CN" dirty="0">
              <a:ea typeface="宋体" panose="02010600030101010101" pitchFamily="2" charset="-122"/>
            </a:endParaRPr>
          </a:p>
        </p:txBody>
      </p:sp>
      <p:sp>
        <p:nvSpPr>
          <p:cNvPr id="275459" name="Rectangle 3">
            <a:extLst>
              <a:ext uri="{FF2B5EF4-FFF2-40B4-BE49-F238E27FC236}">
                <a16:creationId xmlns:a16="http://schemas.microsoft.com/office/drawing/2014/main" id="{9EB4287B-1873-56CC-32B6-F8C83EE19D35}"/>
              </a:ext>
            </a:extLst>
          </p:cNvPr>
          <p:cNvSpPr>
            <a:spLocks noGrp="1" noChangeArrowheads="1"/>
          </p:cNvSpPr>
          <p:nvPr>
            <p:ph idx="1"/>
          </p:nvPr>
        </p:nvSpPr>
        <p:spPr/>
        <p:txBody>
          <a:bodyPr/>
          <a:lstStyle/>
          <a:p>
            <a:r>
              <a:rPr lang="en-US" altLang="zh-CN">
                <a:ea typeface="宋体" panose="02010600030101010101" pitchFamily="2" charset="-122"/>
              </a:rPr>
              <a:t>Introduced in 97 by Perkins at NOKIA, Royer at UCSB</a:t>
            </a:r>
          </a:p>
          <a:p>
            <a:r>
              <a:rPr lang="en-US" altLang="zh-CN">
                <a:ea typeface="宋体" panose="02010600030101010101" pitchFamily="2" charset="-122"/>
              </a:rPr>
              <a:t>12 versions of IETF draft in 4 years, 4 academic implementations, 2 simulations</a:t>
            </a:r>
          </a:p>
          <a:p>
            <a:r>
              <a:rPr lang="en-US" altLang="zh-CN">
                <a:ea typeface="宋体" panose="02010600030101010101" pitchFamily="2" charset="-122"/>
              </a:rPr>
              <a:t>Combines on-demand and distance vector</a:t>
            </a:r>
          </a:p>
          <a:p>
            <a:r>
              <a:rPr lang="en-US" altLang="zh-CN">
                <a:ea typeface="宋体" panose="02010600030101010101" pitchFamily="2" charset="-122"/>
              </a:rPr>
              <a:t>Broadcast Route Query, Unicast Route Reply</a:t>
            </a:r>
          </a:p>
          <a:p>
            <a:r>
              <a:rPr lang="en-US" altLang="zh-CN">
                <a:ea typeface="宋体" panose="02010600030101010101" pitchFamily="2" charset="-122"/>
              </a:rPr>
              <a:t>Quick adaptation to dynamic link condition and scalability to large scale network</a:t>
            </a:r>
          </a:p>
          <a:p>
            <a:r>
              <a:rPr lang="en-US" altLang="zh-CN">
                <a:ea typeface="宋体" panose="02010600030101010101" pitchFamily="2" charset="-122"/>
              </a:rPr>
              <a:t>Support multicast </a:t>
            </a:r>
          </a:p>
        </p:txBody>
      </p:sp>
      <p:sp>
        <p:nvSpPr>
          <p:cNvPr id="4" name="Slide Number Placeholder 5">
            <a:extLst>
              <a:ext uri="{FF2B5EF4-FFF2-40B4-BE49-F238E27FC236}">
                <a16:creationId xmlns:a16="http://schemas.microsoft.com/office/drawing/2014/main" id="{73594CD3-61DA-58E0-26F8-B75DA4846B57}"/>
              </a:ext>
            </a:extLst>
          </p:cNvPr>
          <p:cNvSpPr>
            <a:spLocks noGrp="1"/>
          </p:cNvSpPr>
          <p:nvPr>
            <p:ph type="sldNum" sz="quarter" idx="12"/>
          </p:nvPr>
        </p:nvSpPr>
        <p:spPr/>
        <p:txBody>
          <a:bodyPr/>
          <a:lstStyle/>
          <a:p>
            <a:fld id="{07B2907F-0F0E-4AE6-8750-D64B1E788DBD}" type="slidenum">
              <a:rPr lang="en-US" altLang="en-US"/>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7D646D0E-0965-7532-2DCB-71BBAA634C2E}"/>
              </a:ext>
            </a:extLst>
          </p:cNvPr>
          <p:cNvSpPr>
            <a:spLocks noGrp="1" noChangeArrowheads="1"/>
          </p:cNvSpPr>
          <p:nvPr>
            <p:ph type="title"/>
          </p:nvPr>
        </p:nvSpPr>
        <p:spPr/>
        <p:txBody>
          <a:bodyPr/>
          <a:lstStyle/>
          <a:p>
            <a:r>
              <a:rPr lang="en-US" altLang="en-US" dirty="0"/>
              <a:t>Ideas</a:t>
            </a:r>
          </a:p>
        </p:txBody>
      </p:sp>
      <p:sp>
        <p:nvSpPr>
          <p:cNvPr id="781315" name="Rectangle 3">
            <a:extLst>
              <a:ext uri="{FF2B5EF4-FFF2-40B4-BE49-F238E27FC236}">
                <a16:creationId xmlns:a16="http://schemas.microsoft.com/office/drawing/2014/main" id="{FDCA9622-E40F-965D-08D1-019D86C9C9A4}"/>
              </a:ext>
            </a:extLst>
          </p:cNvPr>
          <p:cNvSpPr>
            <a:spLocks noGrp="1" noChangeArrowheads="1"/>
          </p:cNvSpPr>
          <p:nvPr>
            <p:ph idx="1"/>
          </p:nvPr>
        </p:nvSpPr>
        <p:spPr/>
        <p:txBody>
          <a:bodyPr/>
          <a:lstStyle/>
          <a:p>
            <a:r>
              <a:rPr lang="en-US" altLang="en-US"/>
              <a:t>Monitor the sequence numbers in the route request packets to detect abnormal conditions</a:t>
            </a:r>
          </a:p>
          <a:p>
            <a:r>
              <a:rPr lang="en-US" altLang="en-US"/>
              <a:t>Apply reverse labeling restriction to identify and isolate attackers</a:t>
            </a:r>
          </a:p>
          <a:p>
            <a:r>
              <a:rPr lang="en-US" altLang="en-US"/>
              <a:t>Combine local decisions with knowledge from other hosts to achieve consistent conclusions</a:t>
            </a:r>
          </a:p>
          <a:p>
            <a:r>
              <a:rPr lang="en-US" altLang="en-US"/>
              <a:t>Combine with trust assessment methods to improve robustness</a:t>
            </a:r>
          </a:p>
          <a:p>
            <a:pPr>
              <a:buFontTx/>
              <a:buNone/>
            </a:pPr>
            <a:endParaRPr lang="en-US" altLang="en-US"/>
          </a:p>
        </p:txBody>
      </p:sp>
      <p:sp>
        <p:nvSpPr>
          <p:cNvPr id="4" name="Slide Number Placeholder 5">
            <a:extLst>
              <a:ext uri="{FF2B5EF4-FFF2-40B4-BE49-F238E27FC236}">
                <a16:creationId xmlns:a16="http://schemas.microsoft.com/office/drawing/2014/main" id="{6AFF945B-D3E2-E175-48C5-36E2EA967282}"/>
              </a:ext>
            </a:extLst>
          </p:cNvPr>
          <p:cNvSpPr>
            <a:spLocks noGrp="1"/>
          </p:cNvSpPr>
          <p:nvPr>
            <p:ph type="sldNum" sz="quarter" idx="12"/>
          </p:nvPr>
        </p:nvSpPr>
        <p:spPr/>
        <p:txBody>
          <a:bodyPr/>
          <a:lstStyle/>
          <a:p>
            <a:fld id="{AC980BB9-5AC9-40F1-A2D1-61A48ACE4857}" type="slidenum">
              <a:rPr lang="en-US" altLang="en-US"/>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D93638E7-B958-983E-E8CE-52F9AA614C5E}"/>
              </a:ext>
            </a:extLst>
          </p:cNvPr>
          <p:cNvSpPr>
            <a:spLocks noGrp="1" noChangeArrowheads="1"/>
          </p:cNvSpPr>
          <p:nvPr>
            <p:ph type="title"/>
          </p:nvPr>
        </p:nvSpPr>
        <p:spPr/>
        <p:txBody>
          <a:bodyPr/>
          <a:lstStyle/>
          <a:p>
            <a:r>
              <a:rPr lang="en-US" altLang="en-US" dirty="0"/>
              <a:t>Security Considerations for </a:t>
            </a:r>
            <a:r>
              <a:rPr lang="en-US" altLang="en-US" dirty="0" err="1"/>
              <a:t>AODV</a:t>
            </a:r>
            <a:endParaRPr lang="en-US" altLang="en-US" dirty="0"/>
          </a:p>
        </p:txBody>
      </p:sp>
      <p:sp>
        <p:nvSpPr>
          <p:cNvPr id="783363" name="Rectangle 3">
            <a:extLst>
              <a:ext uri="{FF2B5EF4-FFF2-40B4-BE49-F238E27FC236}">
                <a16:creationId xmlns:a16="http://schemas.microsoft.com/office/drawing/2014/main" id="{77215CED-C2C6-2BE2-0A52-1AE56A6E51D1}"/>
              </a:ext>
            </a:extLst>
          </p:cNvPr>
          <p:cNvSpPr>
            <a:spLocks noGrp="1" noChangeArrowheads="1"/>
          </p:cNvSpPr>
          <p:nvPr>
            <p:ph idx="1"/>
          </p:nvPr>
        </p:nvSpPr>
        <p:spPr/>
        <p:txBody>
          <a:bodyPr/>
          <a:lstStyle/>
          <a:p>
            <a:pPr>
              <a:buFontTx/>
              <a:buNone/>
            </a:pPr>
            <a:r>
              <a:rPr lang="en-US" altLang="en-US">
                <a:latin typeface="Arial Unicode MS" pitchFamily="34" charset="-128"/>
              </a:rPr>
              <a:t>“</a:t>
            </a:r>
            <a:r>
              <a:rPr lang="en-US" altLang="en-US" sz="2400">
                <a:latin typeface="Arial Unicode MS" pitchFamily="34" charset="-128"/>
              </a:rPr>
              <a:t>AODV does not specify any special security measures. Route protocols, however, are prime targets for impersonation attacks. If there is danger of such attacks, AODV control messages must be protected by use of authentication techniques, such as those involving generation of unforgeable and cryptographically strong message digests or digital signatures.</a:t>
            </a:r>
            <a:r>
              <a:rPr lang="en-US" altLang="en-US"/>
              <a:t> ”</a:t>
            </a:r>
          </a:p>
          <a:p>
            <a:pPr>
              <a:buFontTx/>
              <a:buNone/>
            </a:pPr>
            <a:r>
              <a:rPr lang="en-US" altLang="en-US"/>
              <a:t>		- </a:t>
            </a:r>
            <a:r>
              <a:rPr lang="en-US" altLang="en-US" sz="2000"/>
              <a:t>http://www.ietf.org/internet-drafts/draft-ietf-manet-aodv-11.txt</a:t>
            </a:r>
          </a:p>
        </p:txBody>
      </p:sp>
      <p:sp>
        <p:nvSpPr>
          <p:cNvPr id="4" name="Slide Number Placeholder 5">
            <a:extLst>
              <a:ext uri="{FF2B5EF4-FFF2-40B4-BE49-F238E27FC236}">
                <a16:creationId xmlns:a16="http://schemas.microsoft.com/office/drawing/2014/main" id="{159749D8-B738-28A3-F877-3566BDE75A99}"/>
              </a:ext>
            </a:extLst>
          </p:cNvPr>
          <p:cNvSpPr>
            <a:spLocks noGrp="1"/>
          </p:cNvSpPr>
          <p:nvPr>
            <p:ph type="sldNum" sz="quarter" idx="12"/>
          </p:nvPr>
        </p:nvSpPr>
        <p:spPr/>
        <p:txBody>
          <a:bodyPr/>
          <a:lstStyle/>
          <a:p>
            <a:fld id="{B41C8957-7FA2-48E3-9520-D51F7ADDD506}" type="slidenum">
              <a:rPr lang="en-US" altLang="en-US"/>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2C64A0AD-DB60-25A9-A3A8-6F6234023824}"/>
              </a:ext>
            </a:extLst>
          </p:cNvPr>
          <p:cNvSpPr>
            <a:spLocks noGrp="1" noChangeArrowheads="1"/>
          </p:cNvSpPr>
          <p:nvPr>
            <p:ph type="title"/>
          </p:nvPr>
        </p:nvSpPr>
        <p:spPr/>
        <p:txBody>
          <a:bodyPr>
            <a:normAutofit/>
          </a:bodyPr>
          <a:lstStyle/>
          <a:p>
            <a:r>
              <a:rPr lang="en-US" altLang="en-US" dirty="0"/>
              <a:t>Message Types in </a:t>
            </a:r>
            <a:r>
              <a:rPr lang="en-US" altLang="en-US" dirty="0" err="1"/>
              <a:t>AODV</a:t>
            </a:r>
            <a:endParaRPr lang="en-US" altLang="en-US" dirty="0"/>
          </a:p>
        </p:txBody>
      </p:sp>
      <p:sp>
        <p:nvSpPr>
          <p:cNvPr id="785411" name="Rectangle 3">
            <a:extLst>
              <a:ext uri="{FF2B5EF4-FFF2-40B4-BE49-F238E27FC236}">
                <a16:creationId xmlns:a16="http://schemas.microsoft.com/office/drawing/2014/main" id="{37822573-F7DC-2037-ABCB-1F14972B87AA}"/>
              </a:ext>
            </a:extLst>
          </p:cNvPr>
          <p:cNvSpPr>
            <a:spLocks noGrp="1" noChangeArrowheads="1"/>
          </p:cNvSpPr>
          <p:nvPr>
            <p:ph idx="1"/>
          </p:nvPr>
        </p:nvSpPr>
        <p:spPr/>
        <p:txBody>
          <a:bodyPr/>
          <a:lstStyle/>
          <a:p>
            <a:r>
              <a:rPr lang="en-US" altLang="en-US"/>
              <a:t>RREQ: route request</a:t>
            </a:r>
          </a:p>
          <a:p>
            <a:r>
              <a:rPr lang="en-US" altLang="en-US"/>
              <a:t>RREP: route reply</a:t>
            </a:r>
          </a:p>
          <a:p>
            <a:r>
              <a:rPr lang="en-US" altLang="en-US"/>
              <a:t>RERR: route error</a:t>
            </a:r>
          </a:p>
        </p:txBody>
      </p:sp>
      <p:sp>
        <p:nvSpPr>
          <p:cNvPr id="4" name="Slide Number Placeholder 5">
            <a:extLst>
              <a:ext uri="{FF2B5EF4-FFF2-40B4-BE49-F238E27FC236}">
                <a16:creationId xmlns:a16="http://schemas.microsoft.com/office/drawing/2014/main" id="{2DE4DB1F-E518-1E2F-9AFF-DF17CF7A8098}"/>
              </a:ext>
            </a:extLst>
          </p:cNvPr>
          <p:cNvSpPr>
            <a:spLocks noGrp="1"/>
          </p:cNvSpPr>
          <p:nvPr>
            <p:ph type="sldNum" sz="quarter" idx="12"/>
          </p:nvPr>
        </p:nvSpPr>
        <p:spPr/>
        <p:txBody>
          <a:bodyPr/>
          <a:lstStyle/>
          <a:p>
            <a:fld id="{4D01E3EE-0F67-44E0-9D62-2B6462DF6C4B}" type="slidenum">
              <a:rPr lang="en-US" altLang="en-US"/>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A94E1A13-32D0-A888-1EC8-D7D77910D24A}"/>
              </a:ext>
            </a:extLst>
          </p:cNvPr>
          <p:cNvSpPr>
            <a:spLocks noGrp="1" noChangeArrowheads="1"/>
          </p:cNvSpPr>
          <p:nvPr>
            <p:ph type="title"/>
          </p:nvPr>
        </p:nvSpPr>
        <p:spPr/>
        <p:txBody>
          <a:bodyPr>
            <a:noAutofit/>
          </a:bodyPr>
          <a:lstStyle/>
          <a:p>
            <a:r>
              <a:rPr lang="en-US" altLang="zh-CN" dirty="0">
                <a:solidFill>
                  <a:schemeClr val="tx1"/>
                </a:solidFill>
                <a:ea typeface="宋体" panose="02010600030101010101" pitchFamily="2" charset="-122"/>
              </a:rPr>
              <a:t>Route Discovery in </a:t>
            </a:r>
            <a:r>
              <a:rPr lang="en-US" altLang="zh-CN" dirty="0" err="1">
                <a:solidFill>
                  <a:schemeClr val="tx1"/>
                </a:solidFill>
                <a:ea typeface="宋体" panose="02010600030101010101" pitchFamily="2" charset="-122"/>
              </a:rPr>
              <a:t>AODV</a:t>
            </a:r>
            <a:r>
              <a:rPr lang="en-US" altLang="zh-CN" dirty="0">
                <a:solidFill>
                  <a:schemeClr val="tx1"/>
                </a:solidFill>
                <a:ea typeface="宋体" panose="02010600030101010101" pitchFamily="2" charset="-122"/>
              </a:rPr>
              <a:t> (An Example)</a:t>
            </a:r>
            <a:endParaRPr lang="en-US" altLang="zh-CN" dirty="0">
              <a:ea typeface="宋体" panose="02010600030101010101" pitchFamily="2" charset="-122"/>
            </a:endParaRPr>
          </a:p>
        </p:txBody>
      </p:sp>
      <p:sp>
        <p:nvSpPr>
          <p:cNvPr id="2" name="Content Placeholder 1">
            <a:extLst>
              <a:ext uri="{FF2B5EF4-FFF2-40B4-BE49-F238E27FC236}">
                <a16:creationId xmlns:a16="http://schemas.microsoft.com/office/drawing/2014/main" id="{598A4079-36AA-C7A4-DF0F-A12E4F16A1EF}"/>
              </a:ext>
            </a:extLst>
          </p:cNvPr>
          <p:cNvSpPr>
            <a:spLocks noGrp="1"/>
          </p:cNvSpPr>
          <p:nvPr>
            <p:ph idx="1"/>
          </p:nvPr>
        </p:nvSpPr>
        <p:spPr/>
        <p:txBody>
          <a:bodyPr/>
          <a:lstStyle/>
          <a:p>
            <a:endParaRPr lang="en-US"/>
          </a:p>
        </p:txBody>
      </p:sp>
      <p:sp>
        <p:nvSpPr>
          <p:cNvPr id="4" name="Slide Number Placeholder 5">
            <a:extLst>
              <a:ext uri="{FF2B5EF4-FFF2-40B4-BE49-F238E27FC236}">
                <a16:creationId xmlns:a16="http://schemas.microsoft.com/office/drawing/2014/main" id="{7696952C-6381-54EC-39B3-5FE7BFCA9A0D}"/>
              </a:ext>
            </a:extLst>
          </p:cNvPr>
          <p:cNvSpPr>
            <a:spLocks noGrp="1"/>
          </p:cNvSpPr>
          <p:nvPr>
            <p:ph type="sldNum" sz="quarter" idx="12"/>
          </p:nvPr>
        </p:nvSpPr>
        <p:spPr/>
        <p:txBody>
          <a:bodyPr/>
          <a:lstStyle/>
          <a:p>
            <a:fld id="{317A7001-B58F-433A-9102-8F4E34D9B022}" type="slidenum">
              <a:rPr lang="en-US" altLang="en-US"/>
              <a:pPr/>
              <a:t>26</a:t>
            </a:fld>
            <a:endParaRPr lang="en-US" altLang="en-US"/>
          </a:p>
        </p:txBody>
      </p:sp>
      <p:sp>
        <p:nvSpPr>
          <p:cNvPr id="277507" name="Oval 3">
            <a:extLst>
              <a:ext uri="{FF2B5EF4-FFF2-40B4-BE49-F238E27FC236}">
                <a16:creationId xmlns:a16="http://schemas.microsoft.com/office/drawing/2014/main" id="{691A1B4E-C3DD-9BDE-47B1-FB0EDBA5E085}"/>
              </a:ext>
            </a:extLst>
          </p:cNvPr>
          <p:cNvSpPr>
            <a:spLocks noChangeArrowheads="1"/>
          </p:cNvSpPr>
          <p:nvPr/>
        </p:nvSpPr>
        <p:spPr bwMode="auto">
          <a:xfrm>
            <a:off x="5419726" y="1828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77508" name="Text Box 4">
            <a:extLst>
              <a:ext uri="{FF2B5EF4-FFF2-40B4-BE49-F238E27FC236}">
                <a16:creationId xmlns:a16="http://schemas.microsoft.com/office/drawing/2014/main" id="{F2066EA5-205E-A3B8-38DE-10B88D5C405C}"/>
              </a:ext>
            </a:extLst>
          </p:cNvPr>
          <p:cNvSpPr txBox="1">
            <a:spLocks noChangeArrowheads="1"/>
          </p:cNvSpPr>
          <p:nvPr/>
        </p:nvSpPr>
        <p:spPr bwMode="auto">
          <a:xfrm>
            <a:off x="5410200" y="47244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200">
                <a:latin typeface="Times New Roman" panose="02020603050405020304" pitchFamily="18" charset="0"/>
                <a:ea typeface="宋体" panose="02010600030101010101" pitchFamily="2" charset="-122"/>
              </a:rPr>
              <a:t>S</a:t>
            </a:r>
            <a:endParaRPr kumimoji="1" lang="en-US" altLang="zh-CN" sz="900">
              <a:latin typeface="Times New Roman" panose="02020603050405020304" pitchFamily="18" charset="0"/>
              <a:ea typeface="宋体" panose="02010600030101010101" pitchFamily="2" charset="-122"/>
            </a:endParaRPr>
          </a:p>
        </p:txBody>
      </p:sp>
      <p:sp>
        <p:nvSpPr>
          <p:cNvPr id="277509" name="Text Box 5">
            <a:extLst>
              <a:ext uri="{FF2B5EF4-FFF2-40B4-BE49-F238E27FC236}">
                <a16:creationId xmlns:a16="http://schemas.microsoft.com/office/drawing/2014/main" id="{38B9566E-C54D-C890-CEA5-E7C476647B51}"/>
              </a:ext>
            </a:extLst>
          </p:cNvPr>
          <p:cNvSpPr txBox="1">
            <a:spLocks noChangeArrowheads="1"/>
          </p:cNvSpPr>
          <p:nvPr/>
        </p:nvSpPr>
        <p:spPr bwMode="auto">
          <a:xfrm>
            <a:off x="5638800" y="1676400"/>
            <a:ext cx="3429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200">
                <a:latin typeface="Times New Roman" panose="02020603050405020304" pitchFamily="18" charset="0"/>
                <a:ea typeface="宋体" panose="02010600030101010101" pitchFamily="2" charset="-122"/>
              </a:rPr>
              <a:t>D</a:t>
            </a:r>
            <a:endParaRPr kumimoji="1" lang="en-US" altLang="zh-CN" sz="900">
              <a:latin typeface="Times New Roman" panose="02020603050405020304" pitchFamily="18" charset="0"/>
              <a:ea typeface="宋体" panose="02010600030101010101" pitchFamily="2" charset="-122"/>
            </a:endParaRPr>
          </a:p>
        </p:txBody>
      </p:sp>
      <p:sp>
        <p:nvSpPr>
          <p:cNvPr id="277510" name="Oval 6">
            <a:extLst>
              <a:ext uri="{FF2B5EF4-FFF2-40B4-BE49-F238E27FC236}">
                <a16:creationId xmlns:a16="http://schemas.microsoft.com/office/drawing/2014/main" id="{7F4E74D9-3162-04EE-0032-1E140B4586AF}"/>
              </a:ext>
            </a:extLst>
          </p:cNvPr>
          <p:cNvSpPr>
            <a:spLocks noChangeArrowheads="1"/>
          </p:cNvSpPr>
          <p:nvPr/>
        </p:nvSpPr>
        <p:spPr bwMode="auto">
          <a:xfrm>
            <a:off x="5410201" y="2819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77511" name="Oval 7">
            <a:extLst>
              <a:ext uri="{FF2B5EF4-FFF2-40B4-BE49-F238E27FC236}">
                <a16:creationId xmlns:a16="http://schemas.microsoft.com/office/drawing/2014/main" id="{4C044E5B-8E03-F3A5-9133-A07FBD7E9FC0}"/>
              </a:ext>
            </a:extLst>
          </p:cNvPr>
          <p:cNvSpPr>
            <a:spLocks noChangeArrowheads="1"/>
          </p:cNvSpPr>
          <p:nvPr/>
        </p:nvSpPr>
        <p:spPr bwMode="auto">
          <a:xfrm>
            <a:off x="5715001" y="4648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77512" name="Oval 8">
            <a:extLst>
              <a:ext uri="{FF2B5EF4-FFF2-40B4-BE49-F238E27FC236}">
                <a16:creationId xmlns:a16="http://schemas.microsoft.com/office/drawing/2014/main" id="{A2E027CC-36EC-B882-43C7-DE8229FD260A}"/>
              </a:ext>
            </a:extLst>
          </p:cNvPr>
          <p:cNvSpPr>
            <a:spLocks noChangeArrowheads="1"/>
          </p:cNvSpPr>
          <p:nvPr/>
        </p:nvSpPr>
        <p:spPr bwMode="auto">
          <a:xfrm>
            <a:off x="6629401" y="2819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77513" name="Oval 9">
            <a:extLst>
              <a:ext uri="{FF2B5EF4-FFF2-40B4-BE49-F238E27FC236}">
                <a16:creationId xmlns:a16="http://schemas.microsoft.com/office/drawing/2014/main" id="{97308D90-A054-4662-2F34-FEA16DF409CE}"/>
              </a:ext>
            </a:extLst>
          </p:cNvPr>
          <p:cNvSpPr>
            <a:spLocks noChangeArrowheads="1"/>
          </p:cNvSpPr>
          <p:nvPr/>
        </p:nvSpPr>
        <p:spPr bwMode="auto">
          <a:xfrm>
            <a:off x="6324601" y="38100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77514" name="Oval 10">
            <a:extLst>
              <a:ext uri="{FF2B5EF4-FFF2-40B4-BE49-F238E27FC236}">
                <a16:creationId xmlns:a16="http://schemas.microsoft.com/office/drawing/2014/main" id="{47A91C63-6311-C0B0-EE16-EADABFE5E327}"/>
              </a:ext>
            </a:extLst>
          </p:cNvPr>
          <p:cNvSpPr>
            <a:spLocks noChangeArrowheads="1"/>
          </p:cNvSpPr>
          <p:nvPr/>
        </p:nvSpPr>
        <p:spPr bwMode="auto">
          <a:xfrm>
            <a:off x="5410201" y="3657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77515" name="Text Box 11">
            <a:extLst>
              <a:ext uri="{FF2B5EF4-FFF2-40B4-BE49-F238E27FC236}">
                <a16:creationId xmlns:a16="http://schemas.microsoft.com/office/drawing/2014/main" id="{7BD38D78-DB7F-06A1-BFEC-5100BA227965}"/>
              </a:ext>
            </a:extLst>
          </p:cNvPr>
          <p:cNvSpPr txBox="1">
            <a:spLocks noChangeArrowheads="1"/>
          </p:cNvSpPr>
          <p:nvPr/>
        </p:nvSpPr>
        <p:spPr bwMode="auto">
          <a:xfrm>
            <a:off x="5029200" y="2819400"/>
            <a:ext cx="4953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200">
                <a:latin typeface="Times New Roman" panose="02020603050405020304" pitchFamily="18" charset="0"/>
                <a:ea typeface="宋体" panose="02010600030101010101" pitchFamily="2" charset="-122"/>
              </a:rPr>
              <a:t>S1</a:t>
            </a:r>
            <a:endParaRPr kumimoji="1" lang="en-US" altLang="zh-CN" sz="900">
              <a:latin typeface="Times New Roman" panose="02020603050405020304" pitchFamily="18" charset="0"/>
              <a:ea typeface="宋体" panose="02010600030101010101" pitchFamily="2" charset="-122"/>
            </a:endParaRPr>
          </a:p>
        </p:txBody>
      </p:sp>
      <p:sp>
        <p:nvSpPr>
          <p:cNvPr id="277516" name="Text Box 12">
            <a:extLst>
              <a:ext uri="{FF2B5EF4-FFF2-40B4-BE49-F238E27FC236}">
                <a16:creationId xmlns:a16="http://schemas.microsoft.com/office/drawing/2014/main" id="{8BFCD1C0-F935-AE52-0DB0-9C841362AC2C}"/>
              </a:ext>
            </a:extLst>
          </p:cNvPr>
          <p:cNvSpPr txBox="1">
            <a:spLocks noChangeArrowheads="1"/>
          </p:cNvSpPr>
          <p:nvPr/>
        </p:nvSpPr>
        <p:spPr bwMode="auto">
          <a:xfrm>
            <a:off x="5029200" y="3657600"/>
            <a:ext cx="4953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200">
                <a:latin typeface="Times New Roman" panose="02020603050405020304" pitchFamily="18" charset="0"/>
                <a:ea typeface="宋体" panose="02010600030101010101" pitchFamily="2" charset="-122"/>
              </a:rPr>
              <a:t>S2</a:t>
            </a:r>
            <a:endParaRPr kumimoji="1" lang="en-US" altLang="zh-CN" sz="900">
              <a:latin typeface="Times New Roman" panose="02020603050405020304" pitchFamily="18" charset="0"/>
              <a:ea typeface="宋体" panose="02010600030101010101" pitchFamily="2" charset="-122"/>
            </a:endParaRPr>
          </a:p>
        </p:txBody>
      </p:sp>
      <p:sp>
        <p:nvSpPr>
          <p:cNvPr id="277517" name="Text Box 13">
            <a:extLst>
              <a:ext uri="{FF2B5EF4-FFF2-40B4-BE49-F238E27FC236}">
                <a16:creationId xmlns:a16="http://schemas.microsoft.com/office/drawing/2014/main" id="{16E2B0F7-E3F1-026E-3338-6A8AC7372D06}"/>
              </a:ext>
            </a:extLst>
          </p:cNvPr>
          <p:cNvSpPr txBox="1">
            <a:spLocks noChangeArrowheads="1"/>
          </p:cNvSpPr>
          <p:nvPr/>
        </p:nvSpPr>
        <p:spPr bwMode="auto">
          <a:xfrm>
            <a:off x="6781800" y="2819400"/>
            <a:ext cx="4953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200">
                <a:latin typeface="Times New Roman" panose="02020603050405020304" pitchFamily="18" charset="0"/>
                <a:ea typeface="宋体" panose="02010600030101010101" pitchFamily="2" charset="-122"/>
              </a:rPr>
              <a:t>S3</a:t>
            </a:r>
            <a:endParaRPr kumimoji="1" lang="en-US" altLang="zh-CN" sz="900">
              <a:latin typeface="Times New Roman" panose="02020603050405020304" pitchFamily="18" charset="0"/>
              <a:ea typeface="宋体" panose="02010600030101010101" pitchFamily="2" charset="-122"/>
            </a:endParaRPr>
          </a:p>
        </p:txBody>
      </p:sp>
      <p:sp>
        <p:nvSpPr>
          <p:cNvPr id="277518" name="Text Box 14">
            <a:extLst>
              <a:ext uri="{FF2B5EF4-FFF2-40B4-BE49-F238E27FC236}">
                <a16:creationId xmlns:a16="http://schemas.microsoft.com/office/drawing/2014/main" id="{5242038A-12A6-D4CF-5F25-B3C0DA159A6E}"/>
              </a:ext>
            </a:extLst>
          </p:cNvPr>
          <p:cNvSpPr txBox="1">
            <a:spLocks noChangeArrowheads="1"/>
          </p:cNvSpPr>
          <p:nvPr/>
        </p:nvSpPr>
        <p:spPr bwMode="auto">
          <a:xfrm>
            <a:off x="6553200" y="3810000"/>
            <a:ext cx="4953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200">
                <a:latin typeface="Times New Roman" panose="02020603050405020304" pitchFamily="18" charset="0"/>
                <a:ea typeface="宋体" panose="02010600030101010101" pitchFamily="2" charset="-122"/>
              </a:rPr>
              <a:t>S4</a:t>
            </a:r>
            <a:endParaRPr kumimoji="1" lang="en-US" altLang="zh-CN" sz="900">
              <a:latin typeface="Times New Roman" panose="02020603050405020304" pitchFamily="18" charset="0"/>
              <a:ea typeface="宋体" panose="02010600030101010101" pitchFamily="2" charset="-122"/>
            </a:endParaRPr>
          </a:p>
        </p:txBody>
      </p:sp>
      <p:grpSp>
        <p:nvGrpSpPr>
          <p:cNvPr id="277519" name="Group 15">
            <a:extLst>
              <a:ext uri="{FF2B5EF4-FFF2-40B4-BE49-F238E27FC236}">
                <a16:creationId xmlns:a16="http://schemas.microsoft.com/office/drawing/2014/main" id="{6BE60B47-10CE-78ED-32D3-19F5E2E9A952}"/>
              </a:ext>
            </a:extLst>
          </p:cNvPr>
          <p:cNvGrpSpPr>
            <a:grpSpLocks/>
          </p:cNvGrpSpPr>
          <p:nvPr/>
        </p:nvGrpSpPr>
        <p:grpSpPr bwMode="auto">
          <a:xfrm>
            <a:off x="5486400" y="3886200"/>
            <a:ext cx="838200" cy="762000"/>
            <a:chOff x="1632" y="2592"/>
            <a:chExt cx="528" cy="480"/>
          </a:xfrm>
        </p:grpSpPr>
        <p:sp>
          <p:nvSpPr>
            <p:cNvPr id="277520" name="Line 16">
              <a:extLst>
                <a:ext uri="{FF2B5EF4-FFF2-40B4-BE49-F238E27FC236}">
                  <a16:creationId xmlns:a16="http://schemas.microsoft.com/office/drawing/2014/main" id="{1276128C-D808-ACC9-38BC-E36F02A45531}"/>
                </a:ext>
              </a:extLst>
            </p:cNvPr>
            <p:cNvSpPr>
              <a:spLocks noChangeShapeType="1"/>
            </p:cNvSpPr>
            <p:nvPr/>
          </p:nvSpPr>
          <p:spPr bwMode="auto">
            <a:xfrm>
              <a:off x="1632" y="2592"/>
              <a:ext cx="144" cy="48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1" name="Line 17">
              <a:extLst>
                <a:ext uri="{FF2B5EF4-FFF2-40B4-BE49-F238E27FC236}">
                  <a16:creationId xmlns:a16="http://schemas.microsoft.com/office/drawing/2014/main" id="{0EC9D714-1806-92AE-C784-37FDA6815E7B}"/>
                </a:ext>
              </a:extLst>
            </p:cNvPr>
            <p:cNvSpPr>
              <a:spLocks noChangeShapeType="1"/>
            </p:cNvSpPr>
            <p:nvPr/>
          </p:nvSpPr>
          <p:spPr bwMode="auto">
            <a:xfrm flipH="1">
              <a:off x="1824" y="2688"/>
              <a:ext cx="336" cy="38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7522" name="Line 18">
            <a:extLst>
              <a:ext uri="{FF2B5EF4-FFF2-40B4-BE49-F238E27FC236}">
                <a16:creationId xmlns:a16="http://schemas.microsoft.com/office/drawing/2014/main" id="{FD416B86-3094-9F16-6730-BD390D522D01}"/>
              </a:ext>
            </a:extLst>
          </p:cNvPr>
          <p:cNvSpPr>
            <a:spLocks noChangeShapeType="1"/>
          </p:cNvSpPr>
          <p:nvPr/>
        </p:nvSpPr>
        <p:spPr bwMode="auto">
          <a:xfrm>
            <a:off x="5486400" y="2057400"/>
            <a:ext cx="0" cy="7620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77523" name="Group 19">
            <a:extLst>
              <a:ext uri="{FF2B5EF4-FFF2-40B4-BE49-F238E27FC236}">
                <a16:creationId xmlns:a16="http://schemas.microsoft.com/office/drawing/2014/main" id="{F9C659E7-E5C6-CB94-FA80-9E43E57C9A78}"/>
              </a:ext>
            </a:extLst>
          </p:cNvPr>
          <p:cNvGrpSpPr>
            <a:grpSpLocks/>
          </p:cNvGrpSpPr>
          <p:nvPr/>
        </p:nvGrpSpPr>
        <p:grpSpPr bwMode="auto">
          <a:xfrm>
            <a:off x="5486400" y="3048000"/>
            <a:ext cx="1219200" cy="762000"/>
            <a:chOff x="1584" y="2064"/>
            <a:chExt cx="768" cy="480"/>
          </a:xfrm>
        </p:grpSpPr>
        <p:sp>
          <p:nvSpPr>
            <p:cNvPr id="277524" name="Line 20">
              <a:extLst>
                <a:ext uri="{FF2B5EF4-FFF2-40B4-BE49-F238E27FC236}">
                  <a16:creationId xmlns:a16="http://schemas.microsoft.com/office/drawing/2014/main" id="{1ED7C3F3-CA03-DD52-E9A4-869560E295D7}"/>
                </a:ext>
              </a:extLst>
            </p:cNvPr>
            <p:cNvSpPr>
              <a:spLocks noChangeShapeType="1"/>
            </p:cNvSpPr>
            <p:nvPr/>
          </p:nvSpPr>
          <p:spPr bwMode="auto">
            <a:xfrm>
              <a:off x="1584" y="2064"/>
              <a:ext cx="0" cy="36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5" name="Line 21">
              <a:extLst>
                <a:ext uri="{FF2B5EF4-FFF2-40B4-BE49-F238E27FC236}">
                  <a16:creationId xmlns:a16="http://schemas.microsoft.com/office/drawing/2014/main" id="{2D5329F0-9798-ECA3-3C2F-27DD29548520}"/>
                </a:ext>
              </a:extLst>
            </p:cNvPr>
            <p:cNvSpPr>
              <a:spLocks noChangeShapeType="1"/>
            </p:cNvSpPr>
            <p:nvPr/>
          </p:nvSpPr>
          <p:spPr bwMode="auto">
            <a:xfrm flipH="1">
              <a:off x="2208" y="2064"/>
              <a:ext cx="144" cy="48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7540" name="Line 36">
            <a:extLst>
              <a:ext uri="{FF2B5EF4-FFF2-40B4-BE49-F238E27FC236}">
                <a16:creationId xmlns:a16="http://schemas.microsoft.com/office/drawing/2014/main" id="{1C87A303-4DA1-F4F5-B2A3-141058A1C365}"/>
              </a:ext>
            </a:extLst>
          </p:cNvPr>
          <p:cNvSpPr>
            <a:spLocks noChangeShapeType="1"/>
          </p:cNvSpPr>
          <p:nvPr/>
        </p:nvSpPr>
        <p:spPr bwMode="auto">
          <a:xfrm flipV="1">
            <a:off x="5562600" y="2057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41" name="Line 37">
            <a:extLst>
              <a:ext uri="{FF2B5EF4-FFF2-40B4-BE49-F238E27FC236}">
                <a16:creationId xmlns:a16="http://schemas.microsoft.com/office/drawing/2014/main" id="{273E27FE-5F74-A662-7709-3CFA67E1185B}"/>
              </a:ext>
            </a:extLst>
          </p:cNvPr>
          <p:cNvSpPr>
            <a:spLocks noChangeShapeType="1"/>
          </p:cNvSpPr>
          <p:nvPr/>
        </p:nvSpPr>
        <p:spPr bwMode="auto">
          <a:xfrm flipV="1">
            <a:off x="5562600" y="3048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42" name="Line 38">
            <a:extLst>
              <a:ext uri="{FF2B5EF4-FFF2-40B4-BE49-F238E27FC236}">
                <a16:creationId xmlns:a16="http://schemas.microsoft.com/office/drawing/2014/main" id="{700CF0E4-094D-FD57-3163-82E1700AA467}"/>
              </a:ext>
            </a:extLst>
          </p:cNvPr>
          <p:cNvSpPr>
            <a:spLocks noChangeShapeType="1"/>
          </p:cNvSpPr>
          <p:nvPr/>
        </p:nvSpPr>
        <p:spPr bwMode="auto">
          <a:xfrm flipH="1" flipV="1">
            <a:off x="5562600" y="38100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43" name="Text Box 39">
            <a:extLst>
              <a:ext uri="{FF2B5EF4-FFF2-40B4-BE49-F238E27FC236}">
                <a16:creationId xmlns:a16="http://schemas.microsoft.com/office/drawing/2014/main" id="{66A559F9-1B7E-DEDC-5A42-61B0B77F7905}"/>
              </a:ext>
            </a:extLst>
          </p:cNvPr>
          <p:cNvSpPr txBox="1">
            <a:spLocks noChangeArrowheads="1"/>
          </p:cNvSpPr>
          <p:nvPr/>
        </p:nvSpPr>
        <p:spPr bwMode="auto">
          <a:xfrm>
            <a:off x="5943600" y="5105401"/>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b="1">
                <a:latin typeface="Times New Roman" panose="02020603050405020304" pitchFamily="18" charset="0"/>
                <a:ea typeface="宋体" panose="02010600030101010101" pitchFamily="2" charset="-122"/>
              </a:rPr>
              <a:t>Route to the source </a:t>
            </a:r>
          </a:p>
        </p:txBody>
      </p:sp>
      <p:sp>
        <p:nvSpPr>
          <p:cNvPr id="277554" name="Text Box 50">
            <a:extLst>
              <a:ext uri="{FF2B5EF4-FFF2-40B4-BE49-F238E27FC236}">
                <a16:creationId xmlns:a16="http://schemas.microsoft.com/office/drawing/2014/main" id="{C6D5460C-901E-71D4-AEB7-B704AA6FCF3B}"/>
              </a:ext>
            </a:extLst>
          </p:cNvPr>
          <p:cNvSpPr txBox="1">
            <a:spLocks noChangeArrowheads="1"/>
          </p:cNvSpPr>
          <p:nvPr/>
        </p:nvSpPr>
        <p:spPr bwMode="auto">
          <a:xfrm>
            <a:off x="5943600" y="5638801"/>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b="1">
                <a:latin typeface="Times New Roman" panose="02020603050405020304" pitchFamily="18" charset="0"/>
                <a:ea typeface="宋体" panose="02010600030101010101" pitchFamily="2" charset="-122"/>
              </a:rPr>
              <a:t>Route to the destination</a:t>
            </a:r>
          </a:p>
        </p:txBody>
      </p:sp>
      <p:sp>
        <p:nvSpPr>
          <p:cNvPr id="277555" name="Line 51">
            <a:extLst>
              <a:ext uri="{FF2B5EF4-FFF2-40B4-BE49-F238E27FC236}">
                <a16:creationId xmlns:a16="http://schemas.microsoft.com/office/drawing/2014/main" id="{64571AF3-D50E-28BD-DFDC-FD1647D153E3}"/>
              </a:ext>
            </a:extLst>
          </p:cNvPr>
          <p:cNvSpPr>
            <a:spLocks noChangeShapeType="1"/>
          </p:cNvSpPr>
          <p:nvPr/>
        </p:nvSpPr>
        <p:spPr bwMode="auto">
          <a:xfrm>
            <a:off x="4572000" y="5257800"/>
            <a:ext cx="6858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56" name="Line 52">
            <a:extLst>
              <a:ext uri="{FF2B5EF4-FFF2-40B4-BE49-F238E27FC236}">
                <a16:creationId xmlns:a16="http://schemas.microsoft.com/office/drawing/2014/main" id="{99E48487-3B61-920E-94B8-9A389F8949C3}"/>
              </a:ext>
            </a:extLst>
          </p:cNvPr>
          <p:cNvSpPr>
            <a:spLocks noChangeShapeType="1"/>
          </p:cNvSpPr>
          <p:nvPr/>
        </p:nvSpPr>
        <p:spPr bwMode="auto">
          <a:xfrm flipV="1">
            <a:off x="4572000" y="5867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a:extLst>
              <a:ext uri="{FF2B5EF4-FFF2-40B4-BE49-F238E27FC236}">
                <a16:creationId xmlns:a16="http://schemas.microsoft.com/office/drawing/2014/main" id="{B25DCBBD-6232-2FC8-47EF-72A46224C53E}"/>
              </a:ext>
            </a:extLst>
          </p:cNvPr>
          <p:cNvSpPr>
            <a:spLocks noGrp="1" noChangeArrowheads="1"/>
          </p:cNvSpPr>
          <p:nvPr>
            <p:ph type="title"/>
          </p:nvPr>
        </p:nvSpPr>
        <p:spPr>
          <a:noFill/>
          <a:ln/>
        </p:spPr>
        <p:txBody>
          <a:bodyPr>
            <a:noAutofit/>
          </a:bodyPr>
          <a:lstStyle/>
          <a:p>
            <a:r>
              <a:rPr lang="en-US" altLang="en-US" dirty="0"/>
              <a:t>Attacks on routing in mobile ad hoc networks</a:t>
            </a:r>
          </a:p>
        </p:txBody>
      </p:sp>
      <p:sp>
        <p:nvSpPr>
          <p:cNvPr id="2" name="Content Placeholder 1">
            <a:extLst>
              <a:ext uri="{FF2B5EF4-FFF2-40B4-BE49-F238E27FC236}">
                <a16:creationId xmlns:a16="http://schemas.microsoft.com/office/drawing/2014/main" id="{8588C61A-D21B-29A9-9B1B-C8AE89A98EDF}"/>
              </a:ext>
            </a:extLst>
          </p:cNvPr>
          <p:cNvSpPr>
            <a:spLocks noGrp="1"/>
          </p:cNvSpPr>
          <p:nvPr>
            <p:ph idx="1"/>
          </p:nvPr>
        </p:nvSpPr>
        <p:spPr/>
        <p:txBody>
          <a:bodyPr/>
          <a:lstStyle/>
          <a:p>
            <a:endParaRPr lang="en-US"/>
          </a:p>
        </p:txBody>
      </p:sp>
      <p:sp>
        <p:nvSpPr>
          <p:cNvPr id="4" name="Slide Number Placeholder 5">
            <a:extLst>
              <a:ext uri="{FF2B5EF4-FFF2-40B4-BE49-F238E27FC236}">
                <a16:creationId xmlns:a16="http://schemas.microsoft.com/office/drawing/2014/main" id="{8F49E708-906A-A0C1-CE6E-AEE317C018C4}"/>
              </a:ext>
            </a:extLst>
          </p:cNvPr>
          <p:cNvSpPr>
            <a:spLocks noGrp="1"/>
          </p:cNvSpPr>
          <p:nvPr>
            <p:ph type="sldNum" sz="quarter" idx="12"/>
          </p:nvPr>
        </p:nvSpPr>
        <p:spPr/>
        <p:txBody>
          <a:bodyPr/>
          <a:lstStyle/>
          <a:p>
            <a:fld id="{A782A429-EBDA-4382-AA47-E1A52E9B3689}" type="slidenum">
              <a:rPr lang="en-US" altLang="en-US"/>
              <a:pPr/>
              <a:t>27</a:t>
            </a:fld>
            <a:endParaRPr lang="en-US" altLang="en-US"/>
          </a:p>
        </p:txBody>
      </p:sp>
      <p:sp>
        <p:nvSpPr>
          <p:cNvPr id="779267" name="Text Box 3">
            <a:extLst>
              <a:ext uri="{FF2B5EF4-FFF2-40B4-BE49-F238E27FC236}">
                <a16:creationId xmlns:a16="http://schemas.microsoft.com/office/drawing/2014/main" id="{35AA584B-B97D-E370-33CF-36220316888E}"/>
              </a:ext>
            </a:extLst>
          </p:cNvPr>
          <p:cNvSpPr txBox="1">
            <a:spLocks noChangeArrowheads="1"/>
          </p:cNvSpPr>
          <p:nvPr/>
        </p:nvSpPr>
        <p:spPr bwMode="auto">
          <a:xfrm>
            <a:off x="5105400" y="16002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Attacks on routing</a:t>
            </a:r>
          </a:p>
        </p:txBody>
      </p:sp>
      <p:sp>
        <p:nvSpPr>
          <p:cNvPr id="779268" name="Text Box 4">
            <a:extLst>
              <a:ext uri="{FF2B5EF4-FFF2-40B4-BE49-F238E27FC236}">
                <a16:creationId xmlns:a16="http://schemas.microsoft.com/office/drawing/2014/main" id="{790FA5C4-3CCD-C2A5-B446-EB8E07F8C35B}"/>
              </a:ext>
            </a:extLst>
          </p:cNvPr>
          <p:cNvSpPr txBox="1">
            <a:spLocks noChangeArrowheads="1"/>
          </p:cNvSpPr>
          <p:nvPr/>
        </p:nvSpPr>
        <p:spPr bwMode="auto">
          <a:xfrm>
            <a:off x="3657600" y="259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Active attacks</a:t>
            </a:r>
          </a:p>
        </p:txBody>
      </p:sp>
      <p:sp>
        <p:nvSpPr>
          <p:cNvPr id="779269" name="Text Box 5">
            <a:extLst>
              <a:ext uri="{FF2B5EF4-FFF2-40B4-BE49-F238E27FC236}">
                <a16:creationId xmlns:a16="http://schemas.microsoft.com/office/drawing/2014/main" id="{19CAE591-0EB0-ED22-3151-CBC9631047D4}"/>
              </a:ext>
            </a:extLst>
          </p:cNvPr>
          <p:cNvSpPr txBox="1">
            <a:spLocks noChangeArrowheads="1"/>
          </p:cNvSpPr>
          <p:nvPr/>
        </p:nvSpPr>
        <p:spPr bwMode="auto">
          <a:xfrm>
            <a:off x="7696200" y="2590800"/>
            <a:ext cx="167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Passive attacks</a:t>
            </a:r>
          </a:p>
        </p:txBody>
      </p:sp>
      <p:sp>
        <p:nvSpPr>
          <p:cNvPr id="779270" name="Text Box 6">
            <a:extLst>
              <a:ext uri="{FF2B5EF4-FFF2-40B4-BE49-F238E27FC236}">
                <a16:creationId xmlns:a16="http://schemas.microsoft.com/office/drawing/2014/main" id="{C63CBE01-0061-AB32-6E7A-AE6B27CDFF38}"/>
              </a:ext>
            </a:extLst>
          </p:cNvPr>
          <p:cNvSpPr txBox="1">
            <a:spLocks noChangeArrowheads="1"/>
          </p:cNvSpPr>
          <p:nvPr/>
        </p:nvSpPr>
        <p:spPr bwMode="auto">
          <a:xfrm>
            <a:off x="6858000" y="3505201"/>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Packet silent discard</a:t>
            </a:r>
          </a:p>
        </p:txBody>
      </p:sp>
      <p:sp>
        <p:nvSpPr>
          <p:cNvPr id="779271" name="Text Box 7">
            <a:extLst>
              <a:ext uri="{FF2B5EF4-FFF2-40B4-BE49-F238E27FC236}">
                <a16:creationId xmlns:a16="http://schemas.microsoft.com/office/drawing/2014/main" id="{CB7AA9E0-50EC-B2D7-8E1D-EB3DBA44A000}"/>
              </a:ext>
            </a:extLst>
          </p:cNvPr>
          <p:cNvSpPr txBox="1">
            <a:spLocks noChangeArrowheads="1"/>
          </p:cNvSpPr>
          <p:nvPr/>
        </p:nvSpPr>
        <p:spPr bwMode="auto">
          <a:xfrm>
            <a:off x="8458200" y="35052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Routing information hiding</a:t>
            </a:r>
          </a:p>
        </p:txBody>
      </p:sp>
      <p:sp>
        <p:nvSpPr>
          <p:cNvPr id="779272" name="Text Box 8">
            <a:extLst>
              <a:ext uri="{FF2B5EF4-FFF2-40B4-BE49-F238E27FC236}">
                <a16:creationId xmlns:a16="http://schemas.microsoft.com/office/drawing/2014/main" id="{FCBA2F0E-A701-AD80-4A5B-653CD2D8D71E}"/>
              </a:ext>
            </a:extLst>
          </p:cNvPr>
          <p:cNvSpPr txBox="1">
            <a:spLocks noChangeArrowheads="1"/>
          </p:cNvSpPr>
          <p:nvPr/>
        </p:nvSpPr>
        <p:spPr bwMode="auto">
          <a:xfrm>
            <a:off x="2590800" y="3505201"/>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Routing procedure</a:t>
            </a:r>
          </a:p>
        </p:txBody>
      </p:sp>
      <p:sp>
        <p:nvSpPr>
          <p:cNvPr id="779273" name="Text Box 9">
            <a:extLst>
              <a:ext uri="{FF2B5EF4-FFF2-40B4-BE49-F238E27FC236}">
                <a16:creationId xmlns:a16="http://schemas.microsoft.com/office/drawing/2014/main" id="{1C687F56-89AA-D24C-78D9-CEA2EC2DE5D1}"/>
              </a:ext>
            </a:extLst>
          </p:cNvPr>
          <p:cNvSpPr txBox="1">
            <a:spLocks noChangeArrowheads="1"/>
          </p:cNvSpPr>
          <p:nvPr/>
        </p:nvSpPr>
        <p:spPr bwMode="auto">
          <a:xfrm>
            <a:off x="4800600" y="35814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Flood network</a:t>
            </a:r>
          </a:p>
        </p:txBody>
      </p:sp>
      <p:sp>
        <p:nvSpPr>
          <p:cNvPr id="779274" name="Text Box 10">
            <a:extLst>
              <a:ext uri="{FF2B5EF4-FFF2-40B4-BE49-F238E27FC236}">
                <a16:creationId xmlns:a16="http://schemas.microsoft.com/office/drawing/2014/main" id="{6D78CE83-C927-A94F-7F05-7AA52D781868}"/>
              </a:ext>
            </a:extLst>
          </p:cNvPr>
          <p:cNvSpPr txBox="1">
            <a:spLocks noChangeArrowheads="1"/>
          </p:cNvSpPr>
          <p:nvPr/>
        </p:nvSpPr>
        <p:spPr bwMode="auto">
          <a:xfrm>
            <a:off x="1752600" y="46482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False reply</a:t>
            </a:r>
          </a:p>
        </p:txBody>
      </p:sp>
      <p:sp>
        <p:nvSpPr>
          <p:cNvPr id="779275" name="Text Box 11">
            <a:extLst>
              <a:ext uri="{FF2B5EF4-FFF2-40B4-BE49-F238E27FC236}">
                <a16:creationId xmlns:a16="http://schemas.microsoft.com/office/drawing/2014/main" id="{349ACF63-F643-A88C-1267-B311E202CA32}"/>
              </a:ext>
            </a:extLst>
          </p:cNvPr>
          <p:cNvSpPr txBox="1">
            <a:spLocks noChangeArrowheads="1"/>
          </p:cNvSpPr>
          <p:nvPr/>
        </p:nvSpPr>
        <p:spPr bwMode="auto">
          <a:xfrm>
            <a:off x="3124200" y="4648201"/>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Wormhole attacks</a:t>
            </a:r>
          </a:p>
        </p:txBody>
      </p:sp>
      <p:sp>
        <p:nvSpPr>
          <p:cNvPr id="779276" name="Text Box 12">
            <a:extLst>
              <a:ext uri="{FF2B5EF4-FFF2-40B4-BE49-F238E27FC236}">
                <a16:creationId xmlns:a16="http://schemas.microsoft.com/office/drawing/2014/main" id="{0D1A80C5-51B1-F6AA-D9E8-456EF1D59A31}"/>
              </a:ext>
            </a:extLst>
          </p:cNvPr>
          <p:cNvSpPr txBox="1">
            <a:spLocks noChangeArrowheads="1"/>
          </p:cNvSpPr>
          <p:nvPr/>
        </p:nvSpPr>
        <p:spPr bwMode="auto">
          <a:xfrm>
            <a:off x="4495800" y="45720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Route request</a:t>
            </a:r>
          </a:p>
        </p:txBody>
      </p:sp>
      <p:sp>
        <p:nvSpPr>
          <p:cNvPr id="779277" name="Text Box 13">
            <a:extLst>
              <a:ext uri="{FF2B5EF4-FFF2-40B4-BE49-F238E27FC236}">
                <a16:creationId xmlns:a16="http://schemas.microsoft.com/office/drawing/2014/main" id="{474F9810-0CFD-7DD9-7DB6-EF726ACC9A2D}"/>
              </a:ext>
            </a:extLst>
          </p:cNvPr>
          <p:cNvSpPr txBox="1">
            <a:spLocks noChangeArrowheads="1"/>
          </p:cNvSpPr>
          <p:nvPr/>
        </p:nvSpPr>
        <p:spPr bwMode="auto">
          <a:xfrm>
            <a:off x="5943600" y="4572000"/>
            <a:ext cx="106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Route broken message</a:t>
            </a:r>
          </a:p>
        </p:txBody>
      </p:sp>
      <p:sp>
        <p:nvSpPr>
          <p:cNvPr id="779278" name="Line 14">
            <a:extLst>
              <a:ext uri="{FF2B5EF4-FFF2-40B4-BE49-F238E27FC236}">
                <a16:creationId xmlns:a16="http://schemas.microsoft.com/office/drawing/2014/main" id="{A315D500-D0E7-D5B7-359E-135678682901}"/>
              </a:ext>
            </a:extLst>
          </p:cNvPr>
          <p:cNvSpPr>
            <a:spLocks noChangeShapeType="1"/>
          </p:cNvSpPr>
          <p:nvPr/>
        </p:nvSpPr>
        <p:spPr bwMode="auto">
          <a:xfrm>
            <a:off x="6096000" y="1981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79" name="Line 15">
            <a:extLst>
              <a:ext uri="{FF2B5EF4-FFF2-40B4-BE49-F238E27FC236}">
                <a16:creationId xmlns:a16="http://schemas.microsoft.com/office/drawing/2014/main" id="{B69DBFC7-C2FA-282A-8F90-99AE19E3C949}"/>
              </a:ext>
            </a:extLst>
          </p:cNvPr>
          <p:cNvSpPr>
            <a:spLocks noChangeShapeType="1"/>
          </p:cNvSpPr>
          <p:nvPr/>
        </p:nvSpPr>
        <p:spPr bwMode="auto">
          <a:xfrm>
            <a:off x="4419600" y="23622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0" name="Line 16">
            <a:extLst>
              <a:ext uri="{FF2B5EF4-FFF2-40B4-BE49-F238E27FC236}">
                <a16:creationId xmlns:a16="http://schemas.microsoft.com/office/drawing/2014/main" id="{21763361-7152-49D1-5E25-39C1D2E46E63}"/>
              </a:ext>
            </a:extLst>
          </p:cNvPr>
          <p:cNvSpPr>
            <a:spLocks noChangeShapeType="1"/>
          </p:cNvSpPr>
          <p:nvPr/>
        </p:nvSpPr>
        <p:spPr bwMode="auto">
          <a:xfrm>
            <a:off x="4419600" y="2362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1" name="Line 17">
            <a:extLst>
              <a:ext uri="{FF2B5EF4-FFF2-40B4-BE49-F238E27FC236}">
                <a16:creationId xmlns:a16="http://schemas.microsoft.com/office/drawing/2014/main" id="{FABE0020-0D70-5139-7C74-6A0C31FBB175}"/>
              </a:ext>
            </a:extLst>
          </p:cNvPr>
          <p:cNvSpPr>
            <a:spLocks noChangeShapeType="1"/>
          </p:cNvSpPr>
          <p:nvPr/>
        </p:nvSpPr>
        <p:spPr bwMode="auto">
          <a:xfrm>
            <a:off x="8153400" y="2362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2" name="Line 18">
            <a:extLst>
              <a:ext uri="{FF2B5EF4-FFF2-40B4-BE49-F238E27FC236}">
                <a16:creationId xmlns:a16="http://schemas.microsoft.com/office/drawing/2014/main" id="{FA714700-75E6-ED87-79EC-8E54A8DEECFA}"/>
              </a:ext>
            </a:extLst>
          </p:cNvPr>
          <p:cNvSpPr>
            <a:spLocks noChangeShapeType="1"/>
          </p:cNvSpPr>
          <p:nvPr/>
        </p:nvSpPr>
        <p:spPr bwMode="auto">
          <a:xfrm>
            <a:off x="44196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3" name="Line 19">
            <a:extLst>
              <a:ext uri="{FF2B5EF4-FFF2-40B4-BE49-F238E27FC236}">
                <a16:creationId xmlns:a16="http://schemas.microsoft.com/office/drawing/2014/main" id="{EC219B0F-4F19-981D-EB22-193271D9F7F2}"/>
              </a:ext>
            </a:extLst>
          </p:cNvPr>
          <p:cNvSpPr>
            <a:spLocks noChangeShapeType="1"/>
          </p:cNvSpPr>
          <p:nvPr/>
        </p:nvSpPr>
        <p:spPr bwMode="auto">
          <a:xfrm>
            <a:off x="8153400" y="3124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4" name="Line 20">
            <a:extLst>
              <a:ext uri="{FF2B5EF4-FFF2-40B4-BE49-F238E27FC236}">
                <a16:creationId xmlns:a16="http://schemas.microsoft.com/office/drawing/2014/main" id="{3DD06E79-5F9B-03BB-BDA7-EFC5FD2E617B}"/>
              </a:ext>
            </a:extLst>
          </p:cNvPr>
          <p:cNvSpPr>
            <a:spLocks noChangeShapeType="1"/>
          </p:cNvSpPr>
          <p:nvPr/>
        </p:nvSpPr>
        <p:spPr bwMode="auto">
          <a:xfrm>
            <a:off x="3124200" y="32766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5" name="Line 21">
            <a:extLst>
              <a:ext uri="{FF2B5EF4-FFF2-40B4-BE49-F238E27FC236}">
                <a16:creationId xmlns:a16="http://schemas.microsoft.com/office/drawing/2014/main" id="{EF05A30A-111C-2C62-EA54-C32627F8F3BB}"/>
              </a:ext>
            </a:extLst>
          </p:cNvPr>
          <p:cNvSpPr>
            <a:spLocks noChangeShapeType="1"/>
          </p:cNvSpPr>
          <p:nvPr/>
        </p:nvSpPr>
        <p:spPr bwMode="auto">
          <a:xfrm>
            <a:off x="7467600" y="3276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6" name="Line 22">
            <a:extLst>
              <a:ext uri="{FF2B5EF4-FFF2-40B4-BE49-F238E27FC236}">
                <a16:creationId xmlns:a16="http://schemas.microsoft.com/office/drawing/2014/main" id="{96FA825E-C17B-EF34-04A5-8C023BF822E3}"/>
              </a:ext>
            </a:extLst>
          </p:cNvPr>
          <p:cNvSpPr>
            <a:spLocks noChangeShapeType="1"/>
          </p:cNvSpPr>
          <p:nvPr/>
        </p:nvSpPr>
        <p:spPr bwMode="auto">
          <a:xfrm>
            <a:off x="74676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7" name="Line 23">
            <a:extLst>
              <a:ext uri="{FF2B5EF4-FFF2-40B4-BE49-F238E27FC236}">
                <a16:creationId xmlns:a16="http://schemas.microsoft.com/office/drawing/2014/main" id="{7500A802-9016-B8F1-E4DB-EC9C2A9E82E3}"/>
              </a:ext>
            </a:extLst>
          </p:cNvPr>
          <p:cNvSpPr>
            <a:spLocks noChangeShapeType="1"/>
          </p:cNvSpPr>
          <p:nvPr/>
        </p:nvSpPr>
        <p:spPr bwMode="auto">
          <a:xfrm>
            <a:off x="89154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8" name="Line 24">
            <a:extLst>
              <a:ext uri="{FF2B5EF4-FFF2-40B4-BE49-F238E27FC236}">
                <a16:creationId xmlns:a16="http://schemas.microsoft.com/office/drawing/2014/main" id="{B8667600-5B54-E7E7-5D92-FE1D5222FA69}"/>
              </a:ext>
            </a:extLst>
          </p:cNvPr>
          <p:cNvSpPr>
            <a:spLocks noChangeShapeType="1"/>
          </p:cNvSpPr>
          <p:nvPr/>
        </p:nvSpPr>
        <p:spPr bwMode="auto">
          <a:xfrm>
            <a:off x="31242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89" name="Line 25">
            <a:extLst>
              <a:ext uri="{FF2B5EF4-FFF2-40B4-BE49-F238E27FC236}">
                <a16:creationId xmlns:a16="http://schemas.microsoft.com/office/drawing/2014/main" id="{4F2C6438-168D-0DAF-431E-5A71FFBDB2E1}"/>
              </a:ext>
            </a:extLst>
          </p:cNvPr>
          <p:cNvSpPr>
            <a:spLocks noChangeShapeType="1"/>
          </p:cNvSpPr>
          <p:nvPr/>
        </p:nvSpPr>
        <p:spPr bwMode="auto">
          <a:xfrm>
            <a:off x="5562600"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0" name="Line 26">
            <a:extLst>
              <a:ext uri="{FF2B5EF4-FFF2-40B4-BE49-F238E27FC236}">
                <a16:creationId xmlns:a16="http://schemas.microsoft.com/office/drawing/2014/main" id="{9480A072-1118-81A6-5EA7-51231DD3A6B8}"/>
              </a:ext>
            </a:extLst>
          </p:cNvPr>
          <p:cNvSpPr>
            <a:spLocks noChangeShapeType="1"/>
          </p:cNvSpPr>
          <p:nvPr/>
        </p:nvSpPr>
        <p:spPr bwMode="auto">
          <a:xfrm>
            <a:off x="3124200" y="4038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1" name="Line 27">
            <a:extLst>
              <a:ext uri="{FF2B5EF4-FFF2-40B4-BE49-F238E27FC236}">
                <a16:creationId xmlns:a16="http://schemas.microsoft.com/office/drawing/2014/main" id="{2613E5D6-696F-5021-99DE-1AF917714316}"/>
              </a:ext>
            </a:extLst>
          </p:cNvPr>
          <p:cNvSpPr>
            <a:spLocks noChangeShapeType="1"/>
          </p:cNvSpPr>
          <p:nvPr/>
        </p:nvSpPr>
        <p:spPr bwMode="auto">
          <a:xfrm>
            <a:off x="5562600" y="3886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2" name="Line 28">
            <a:extLst>
              <a:ext uri="{FF2B5EF4-FFF2-40B4-BE49-F238E27FC236}">
                <a16:creationId xmlns:a16="http://schemas.microsoft.com/office/drawing/2014/main" id="{E270101C-97FC-119D-9E79-D85F322431E2}"/>
              </a:ext>
            </a:extLst>
          </p:cNvPr>
          <p:cNvSpPr>
            <a:spLocks noChangeShapeType="1"/>
          </p:cNvSpPr>
          <p:nvPr/>
        </p:nvSpPr>
        <p:spPr bwMode="auto">
          <a:xfrm>
            <a:off x="2286000" y="4343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3" name="Line 29">
            <a:extLst>
              <a:ext uri="{FF2B5EF4-FFF2-40B4-BE49-F238E27FC236}">
                <a16:creationId xmlns:a16="http://schemas.microsoft.com/office/drawing/2014/main" id="{57B592A4-E7FA-9D3C-78B7-DB5CD72A3560}"/>
              </a:ext>
            </a:extLst>
          </p:cNvPr>
          <p:cNvSpPr>
            <a:spLocks noChangeShapeType="1"/>
          </p:cNvSpPr>
          <p:nvPr/>
        </p:nvSpPr>
        <p:spPr bwMode="auto">
          <a:xfrm>
            <a:off x="22860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4" name="Line 30">
            <a:extLst>
              <a:ext uri="{FF2B5EF4-FFF2-40B4-BE49-F238E27FC236}">
                <a16:creationId xmlns:a16="http://schemas.microsoft.com/office/drawing/2014/main" id="{0BB09CA5-5C3A-5B27-E117-C4DDD395D9BD}"/>
              </a:ext>
            </a:extLst>
          </p:cNvPr>
          <p:cNvSpPr>
            <a:spLocks noChangeShapeType="1"/>
          </p:cNvSpPr>
          <p:nvPr/>
        </p:nvSpPr>
        <p:spPr bwMode="auto">
          <a:xfrm>
            <a:off x="36576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5" name="Line 31">
            <a:extLst>
              <a:ext uri="{FF2B5EF4-FFF2-40B4-BE49-F238E27FC236}">
                <a16:creationId xmlns:a16="http://schemas.microsoft.com/office/drawing/2014/main" id="{4D6C60E3-B4F5-41FA-7E1F-6DF2B157FA06}"/>
              </a:ext>
            </a:extLst>
          </p:cNvPr>
          <p:cNvSpPr>
            <a:spLocks noChangeShapeType="1"/>
          </p:cNvSpPr>
          <p:nvPr/>
        </p:nvSpPr>
        <p:spPr bwMode="auto">
          <a:xfrm>
            <a:off x="4876800" y="4191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6" name="Line 32">
            <a:extLst>
              <a:ext uri="{FF2B5EF4-FFF2-40B4-BE49-F238E27FC236}">
                <a16:creationId xmlns:a16="http://schemas.microsoft.com/office/drawing/2014/main" id="{D451F143-44D8-945D-25AF-AA8FB97D760C}"/>
              </a:ext>
            </a:extLst>
          </p:cNvPr>
          <p:cNvSpPr>
            <a:spLocks noChangeShapeType="1"/>
          </p:cNvSpPr>
          <p:nvPr/>
        </p:nvSpPr>
        <p:spPr bwMode="auto">
          <a:xfrm>
            <a:off x="4876800" y="4191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97" name="Line 33">
            <a:extLst>
              <a:ext uri="{FF2B5EF4-FFF2-40B4-BE49-F238E27FC236}">
                <a16:creationId xmlns:a16="http://schemas.microsoft.com/office/drawing/2014/main" id="{D898EDA6-EBB6-8485-935A-05172DCC4BD1}"/>
              </a:ext>
            </a:extLst>
          </p:cNvPr>
          <p:cNvSpPr>
            <a:spLocks noChangeShapeType="1"/>
          </p:cNvSpPr>
          <p:nvPr/>
        </p:nvSpPr>
        <p:spPr bwMode="auto">
          <a:xfrm>
            <a:off x="6324600" y="4191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AE08F1ED-D094-C275-782E-C1C89BFCE9FB}"/>
              </a:ext>
            </a:extLst>
          </p:cNvPr>
          <p:cNvSpPr>
            <a:spLocks noGrp="1" noChangeArrowheads="1"/>
          </p:cNvSpPr>
          <p:nvPr>
            <p:ph type="title"/>
          </p:nvPr>
        </p:nvSpPr>
        <p:spPr/>
        <p:txBody>
          <a:bodyPr>
            <a:normAutofit/>
          </a:bodyPr>
          <a:lstStyle/>
          <a:p>
            <a:r>
              <a:rPr lang="en-US" altLang="zh-CN" dirty="0">
                <a:ea typeface="宋体" panose="02010600030101010101" pitchFamily="2" charset="-122"/>
              </a:rPr>
              <a:t>Attacks on </a:t>
            </a:r>
            <a:r>
              <a:rPr lang="en-US" altLang="zh-CN" dirty="0" err="1">
                <a:ea typeface="宋体" panose="02010600030101010101" pitchFamily="2" charset="-122"/>
              </a:rPr>
              <a:t>AODV</a:t>
            </a:r>
            <a:endParaRPr lang="en-US" altLang="zh-CN" dirty="0">
              <a:ea typeface="宋体" panose="02010600030101010101" pitchFamily="2" charset="-122"/>
            </a:endParaRPr>
          </a:p>
        </p:txBody>
      </p:sp>
      <p:sp>
        <p:nvSpPr>
          <p:cNvPr id="279555" name="Rectangle 3">
            <a:extLst>
              <a:ext uri="{FF2B5EF4-FFF2-40B4-BE49-F238E27FC236}">
                <a16:creationId xmlns:a16="http://schemas.microsoft.com/office/drawing/2014/main" id="{E7963C6D-4AB3-3658-261B-6BCEAE351221}"/>
              </a:ext>
            </a:extLst>
          </p:cNvPr>
          <p:cNvSpPr>
            <a:spLocks noGrp="1" noChangeArrowheads="1"/>
          </p:cNvSpPr>
          <p:nvPr>
            <p:ph idx="1"/>
          </p:nvPr>
        </p:nvSpPr>
        <p:spPr/>
        <p:txBody>
          <a:bodyPr/>
          <a:lstStyle/>
          <a:p>
            <a:pPr>
              <a:lnSpc>
                <a:spcPct val="90000"/>
              </a:lnSpc>
            </a:pPr>
            <a:r>
              <a:rPr lang="en-US" altLang="zh-CN" sz="2400">
                <a:ea typeface="宋体" panose="02010600030101010101" pitchFamily="2" charset="-122"/>
              </a:rPr>
              <a:t>Route request flooding</a:t>
            </a:r>
          </a:p>
          <a:p>
            <a:pPr lvl="1">
              <a:lnSpc>
                <a:spcPct val="90000"/>
              </a:lnSpc>
            </a:pPr>
            <a:r>
              <a:rPr lang="en-US" altLang="zh-CN" sz="2000">
                <a:ea typeface="宋体" panose="02010600030101010101" pitchFamily="2" charset="-122"/>
              </a:rPr>
              <a:t>query non-existing host (RREQ will flood throughout the network)</a:t>
            </a:r>
          </a:p>
          <a:p>
            <a:pPr>
              <a:lnSpc>
                <a:spcPct val="90000"/>
              </a:lnSpc>
            </a:pPr>
            <a:r>
              <a:rPr lang="en-US" altLang="zh-CN" sz="2400">
                <a:ea typeface="宋体" panose="02010600030101010101" pitchFamily="2" charset="-122"/>
              </a:rPr>
              <a:t>False distance vector</a:t>
            </a:r>
          </a:p>
          <a:p>
            <a:pPr lvl="1">
              <a:lnSpc>
                <a:spcPct val="90000"/>
              </a:lnSpc>
            </a:pPr>
            <a:r>
              <a:rPr lang="en-US" altLang="zh-CN" sz="2000">
                <a:ea typeface="宋体" panose="02010600030101010101" pitchFamily="2" charset="-122"/>
              </a:rPr>
              <a:t>reply “one hop to destination” to every request and select a large enough sequence number</a:t>
            </a:r>
          </a:p>
          <a:p>
            <a:pPr>
              <a:lnSpc>
                <a:spcPct val="90000"/>
              </a:lnSpc>
            </a:pPr>
            <a:r>
              <a:rPr lang="en-US" altLang="zh-CN" sz="2400">
                <a:ea typeface="宋体" panose="02010600030101010101" pitchFamily="2" charset="-122"/>
              </a:rPr>
              <a:t>False destination sequence number</a:t>
            </a:r>
          </a:p>
          <a:p>
            <a:pPr lvl="1">
              <a:lnSpc>
                <a:spcPct val="90000"/>
              </a:lnSpc>
            </a:pPr>
            <a:r>
              <a:rPr lang="en-US" altLang="zh-CN" sz="2000">
                <a:ea typeface="宋体" panose="02010600030101010101" pitchFamily="2" charset="-122"/>
              </a:rPr>
              <a:t>select a large number (even beat the reply from the real destination)</a:t>
            </a:r>
          </a:p>
          <a:p>
            <a:pPr>
              <a:lnSpc>
                <a:spcPct val="90000"/>
              </a:lnSpc>
            </a:pPr>
            <a:r>
              <a:rPr lang="en-US" altLang="zh-CN" sz="2400">
                <a:ea typeface="宋体" panose="02010600030101010101" pitchFamily="2" charset="-122"/>
              </a:rPr>
              <a:t>Wormhole attacks</a:t>
            </a:r>
          </a:p>
          <a:p>
            <a:pPr lvl="1">
              <a:lnSpc>
                <a:spcPct val="90000"/>
              </a:lnSpc>
            </a:pPr>
            <a:r>
              <a:rPr lang="en-US" altLang="zh-CN" sz="2000">
                <a:ea typeface="宋体" panose="02010600030101010101" pitchFamily="2" charset="-122"/>
              </a:rPr>
              <a:t>tunnel route request through wormhole and attract the data traffic to the wormhole</a:t>
            </a:r>
          </a:p>
          <a:p>
            <a:pPr>
              <a:lnSpc>
                <a:spcPct val="90000"/>
              </a:lnSpc>
            </a:pPr>
            <a:r>
              <a:rPr lang="en-US" altLang="zh-CN" sz="2400">
                <a:ea typeface="宋体" panose="02010600030101010101" pitchFamily="2" charset="-122"/>
              </a:rPr>
              <a:t>Coordinated attacks</a:t>
            </a:r>
          </a:p>
          <a:p>
            <a:pPr lvl="1">
              <a:lnSpc>
                <a:spcPct val="90000"/>
              </a:lnSpc>
            </a:pPr>
            <a:r>
              <a:rPr lang="en-US" altLang="zh-CN" sz="2000">
                <a:ea typeface="宋体" panose="02010600030101010101" pitchFamily="2" charset="-122"/>
              </a:rPr>
              <a:t>The malicious hosts establish trust to frame other hosts, or conduct attacks alternatively to avoid being identified</a:t>
            </a:r>
          </a:p>
        </p:txBody>
      </p:sp>
      <p:sp>
        <p:nvSpPr>
          <p:cNvPr id="4" name="Slide Number Placeholder 6">
            <a:extLst>
              <a:ext uri="{FF2B5EF4-FFF2-40B4-BE49-F238E27FC236}">
                <a16:creationId xmlns:a16="http://schemas.microsoft.com/office/drawing/2014/main" id="{7A38A0B7-1C9F-0712-363C-A65D6962D4B3}"/>
              </a:ext>
            </a:extLst>
          </p:cNvPr>
          <p:cNvSpPr>
            <a:spLocks noGrp="1"/>
          </p:cNvSpPr>
          <p:nvPr>
            <p:ph type="sldNum" sz="quarter" idx="12"/>
          </p:nvPr>
        </p:nvSpPr>
        <p:spPr/>
        <p:txBody>
          <a:bodyPr/>
          <a:lstStyle/>
          <a:p>
            <a:fld id="{5EE4979C-7D99-40F6-807D-7BA018AD5C84}" type="slidenum">
              <a:rPr lang="en-US" altLang="en-US"/>
              <a:pPr/>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a:extLst>
              <a:ext uri="{FF2B5EF4-FFF2-40B4-BE49-F238E27FC236}">
                <a16:creationId xmlns:a16="http://schemas.microsoft.com/office/drawing/2014/main" id="{CBDFA7EB-B2E2-6F67-7F1F-0A881229EF2D}"/>
              </a:ext>
            </a:extLst>
          </p:cNvPr>
          <p:cNvSpPr>
            <a:spLocks noGrp="1" noChangeArrowheads="1"/>
          </p:cNvSpPr>
          <p:nvPr>
            <p:ph type="title"/>
          </p:nvPr>
        </p:nvSpPr>
        <p:spPr/>
        <p:txBody>
          <a:bodyPr>
            <a:normAutofit/>
          </a:bodyPr>
          <a:lstStyle/>
          <a:p>
            <a:r>
              <a:rPr lang="en-US" altLang="en-US" dirty="0"/>
              <a:t>Impacts of Attacks on </a:t>
            </a:r>
            <a:r>
              <a:rPr lang="en-US" altLang="en-US" dirty="0" err="1"/>
              <a:t>AODV</a:t>
            </a:r>
            <a:endParaRPr lang="en-US" altLang="en-US" dirty="0"/>
          </a:p>
        </p:txBody>
      </p:sp>
      <p:sp>
        <p:nvSpPr>
          <p:cNvPr id="2" name="Content Placeholder 1">
            <a:extLst>
              <a:ext uri="{FF2B5EF4-FFF2-40B4-BE49-F238E27FC236}">
                <a16:creationId xmlns:a16="http://schemas.microsoft.com/office/drawing/2014/main" id="{E6607A1B-1E0E-3E75-28CB-03ECC468E12B}"/>
              </a:ext>
            </a:extLst>
          </p:cNvPr>
          <p:cNvSpPr>
            <a:spLocks noGrp="1"/>
          </p:cNvSpPr>
          <p:nvPr>
            <p:ph idx="1"/>
          </p:nvPr>
        </p:nvSpPr>
        <p:spPr>
          <a:xfrm>
            <a:off x="838200" y="1443962"/>
            <a:ext cx="10515600" cy="4351338"/>
          </a:xfrm>
        </p:spPr>
        <p:txBody>
          <a:bodyPr/>
          <a:lstStyle/>
          <a:p>
            <a:r>
              <a:rPr lang="en-US" dirty="0"/>
              <a:t>We simulate the attacks and measure their impacts on packet delivery ratios and protocol overhead</a:t>
            </a:r>
          </a:p>
        </p:txBody>
      </p:sp>
      <p:sp>
        <p:nvSpPr>
          <p:cNvPr id="4" name="Slide Number Placeholder 5">
            <a:extLst>
              <a:ext uri="{FF2B5EF4-FFF2-40B4-BE49-F238E27FC236}">
                <a16:creationId xmlns:a16="http://schemas.microsoft.com/office/drawing/2014/main" id="{3C5F988C-C7E7-DF3A-B3C7-F79EA867D693}"/>
              </a:ext>
            </a:extLst>
          </p:cNvPr>
          <p:cNvSpPr>
            <a:spLocks noGrp="1"/>
          </p:cNvSpPr>
          <p:nvPr>
            <p:ph type="sldNum" sz="quarter" idx="12"/>
          </p:nvPr>
        </p:nvSpPr>
        <p:spPr/>
        <p:txBody>
          <a:bodyPr/>
          <a:lstStyle/>
          <a:p>
            <a:fld id="{4C9AF2DB-588F-403F-8BD9-D3D65B667588}" type="slidenum">
              <a:rPr lang="en-US" altLang="en-US"/>
              <a:pPr/>
              <a:t>29</a:t>
            </a:fld>
            <a:endParaRPr lang="en-US" altLang="en-US"/>
          </a:p>
        </p:txBody>
      </p:sp>
      <p:graphicFrame>
        <p:nvGraphicFramePr>
          <p:cNvPr id="643075" name="Group 3">
            <a:extLst>
              <a:ext uri="{FF2B5EF4-FFF2-40B4-BE49-F238E27FC236}">
                <a16:creationId xmlns:a16="http://schemas.microsoft.com/office/drawing/2014/main" id="{D6E146DC-EB5B-5A5F-D535-989C6ACA71AD}"/>
              </a:ext>
            </a:extLst>
          </p:cNvPr>
          <p:cNvGraphicFramePr>
            <a:graphicFrameLocks noGrp="1"/>
          </p:cNvGraphicFramePr>
          <p:nvPr>
            <p:extLst>
              <p:ext uri="{D42A27DB-BD31-4B8C-83A1-F6EECF244321}">
                <p14:modId xmlns:p14="http://schemas.microsoft.com/office/powerpoint/2010/main" val="2143855628"/>
              </p:ext>
            </p:extLst>
          </p:nvPr>
        </p:nvGraphicFramePr>
        <p:xfrm>
          <a:off x="1379552" y="2365691"/>
          <a:ext cx="7924800" cy="4355784"/>
        </p:xfrm>
        <a:graphic>
          <a:graphicData uri="http://schemas.openxmlformats.org/drawingml/2006/table">
            <a:tbl>
              <a:tblPr/>
              <a:tblGrid>
                <a:gridCol w="2641600">
                  <a:extLst>
                    <a:ext uri="{9D8B030D-6E8A-4147-A177-3AD203B41FA5}">
                      <a16:colId xmlns:a16="http://schemas.microsoft.com/office/drawing/2014/main" val="1829198315"/>
                    </a:ext>
                  </a:extLst>
                </a:gridCol>
                <a:gridCol w="2641600">
                  <a:extLst>
                    <a:ext uri="{9D8B030D-6E8A-4147-A177-3AD203B41FA5}">
                      <a16:colId xmlns:a16="http://schemas.microsoft.com/office/drawing/2014/main" val="3576207749"/>
                    </a:ext>
                  </a:extLst>
                </a:gridCol>
                <a:gridCol w="2641600">
                  <a:extLst>
                    <a:ext uri="{9D8B030D-6E8A-4147-A177-3AD203B41FA5}">
                      <a16:colId xmlns:a16="http://schemas.microsoft.com/office/drawing/2014/main" val="690998230"/>
                    </a:ext>
                  </a:extLst>
                </a:gridCol>
              </a:tblGrid>
              <a:tr h="373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Packet Delivery Ratio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Control packet / data packet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8044490"/>
                  </a:ext>
                </a:extLst>
              </a:tr>
              <a:tr h="676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No Attacks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0.38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266621"/>
                  </a:ext>
                </a:extLst>
              </a:tr>
              <a:tr h="677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Vicious Flooding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9801376"/>
                  </a:ext>
                </a:extLst>
              </a:tr>
              <a:tr h="677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False Distance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0.38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6124671"/>
                  </a:ext>
                </a:extLst>
              </a:tr>
              <a:tr h="676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False Destination 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0.66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4330528"/>
                  </a:ext>
                </a:extLst>
              </a:tr>
              <a:tr h="677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Wormhole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0.41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542813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869-0AC1-33EA-849D-DD2E1C989B6B}"/>
              </a:ext>
            </a:extLst>
          </p:cNvPr>
          <p:cNvSpPr>
            <a:spLocks noGrp="1"/>
          </p:cNvSpPr>
          <p:nvPr>
            <p:ph type="title"/>
          </p:nvPr>
        </p:nvSpPr>
        <p:spPr/>
        <p:txBody>
          <a:bodyPr/>
          <a:lstStyle/>
          <a:p>
            <a:r>
              <a:rPr lang="en-US" dirty="0"/>
              <a:t>Intruder Identification in Ad Hoc Networks</a:t>
            </a:r>
          </a:p>
        </p:txBody>
      </p:sp>
      <p:sp>
        <p:nvSpPr>
          <p:cNvPr id="269314" name="Rectangle 2">
            <a:extLst>
              <a:ext uri="{FF2B5EF4-FFF2-40B4-BE49-F238E27FC236}">
                <a16:creationId xmlns:a16="http://schemas.microsoft.com/office/drawing/2014/main" id="{3E0459EF-12C1-D2B5-367B-DADD33471C46}"/>
              </a:ext>
            </a:extLst>
          </p:cNvPr>
          <p:cNvSpPr>
            <a:spLocks noGrp="1" noChangeArrowheads="1"/>
          </p:cNvSpPr>
          <p:nvPr>
            <p:ph idx="1"/>
          </p:nvPr>
        </p:nvSpPr>
        <p:spPr/>
        <p:txBody>
          <a:bodyPr>
            <a:normAutofit fontScale="92500" lnSpcReduction="10000"/>
          </a:bodyPr>
          <a:lstStyle/>
          <a:p>
            <a:r>
              <a:rPr lang="en-US" altLang="en-US" dirty="0"/>
              <a:t>Problem Statement</a:t>
            </a:r>
          </a:p>
          <a:p>
            <a:pPr>
              <a:lnSpc>
                <a:spcPct val="90000"/>
              </a:lnSpc>
              <a:buFontTx/>
              <a:buNone/>
            </a:pPr>
            <a:r>
              <a:rPr lang="en-US" altLang="en-US" dirty="0"/>
              <a:t>   Intruder identification in ad hoc networks is the procedure of identifying the user or host that conducts the inappropriate, incorrect, or anomalous activities that threaten the connectivity or reliability of the networks and the authenticity of the data traffic in the networks</a:t>
            </a:r>
          </a:p>
          <a:p>
            <a:pPr>
              <a:lnSpc>
                <a:spcPct val="90000"/>
              </a:lnSpc>
              <a:buFontTx/>
              <a:buNone/>
            </a:pPr>
            <a:endParaRPr lang="en-US" altLang="en-US" dirty="0"/>
          </a:p>
          <a:p>
            <a:pPr>
              <a:lnSpc>
                <a:spcPct val="90000"/>
              </a:lnSpc>
              <a:buFontTx/>
              <a:buNone/>
            </a:pPr>
            <a:r>
              <a:rPr lang="en-US" altLang="en-US" sz="2000" dirty="0"/>
              <a:t>Some old Papers with fundamentals:</a:t>
            </a:r>
          </a:p>
          <a:p>
            <a:pPr>
              <a:lnSpc>
                <a:spcPct val="90000"/>
              </a:lnSpc>
              <a:buFontTx/>
              <a:buNone/>
            </a:pPr>
            <a:r>
              <a:rPr lang="en-US" altLang="en-US" sz="2000" dirty="0"/>
              <a:t>	“</a:t>
            </a:r>
            <a:r>
              <a:rPr lang="en-US" altLang="en-US" sz="2000" i="1" dirty="0"/>
              <a:t>On Security Study of Two Distance Vector Routing Protocols for Mobile Ad Hoc Networks”</a:t>
            </a:r>
            <a:r>
              <a:rPr lang="en-US" altLang="en-US" sz="2000" dirty="0"/>
              <a:t>, in Proceedings of IEEE International Conference on Pervasive Computing and Communications (</a:t>
            </a:r>
            <a:r>
              <a:rPr lang="en-US" altLang="en-US" sz="2000" dirty="0" err="1"/>
              <a:t>PerCom</a:t>
            </a:r>
            <a:r>
              <a:rPr lang="en-US" altLang="en-US" sz="2000" dirty="0"/>
              <a:t>),</a:t>
            </a:r>
            <a:r>
              <a:rPr lang="en-US" altLang="en-US" dirty="0"/>
              <a:t> </a:t>
            </a:r>
            <a:r>
              <a:rPr lang="en-US" altLang="en-US" sz="2000" dirty="0"/>
              <a:t>2003.</a:t>
            </a:r>
          </a:p>
          <a:p>
            <a:pPr>
              <a:lnSpc>
                <a:spcPct val="90000"/>
              </a:lnSpc>
              <a:buFontTx/>
              <a:buNone/>
            </a:pPr>
            <a:r>
              <a:rPr lang="en-US" altLang="en-US" sz="2000" dirty="0"/>
              <a:t>	“</a:t>
            </a:r>
            <a:r>
              <a:rPr lang="en-US" altLang="en-US" sz="2000" i="1" dirty="0"/>
              <a:t>On Vulnerability and Protection of Ad Hoc On-demand Distance Vector Protocol”</a:t>
            </a:r>
            <a:r>
              <a:rPr lang="en-US" altLang="en-US" sz="2000" dirty="0"/>
              <a:t>, in Proceedings of 10</a:t>
            </a:r>
            <a:r>
              <a:rPr lang="en-US" altLang="en-US" sz="2000" baseline="30000" dirty="0"/>
              <a:t>th</a:t>
            </a:r>
            <a:r>
              <a:rPr lang="en-US" altLang="en-US" sz="2000" dirty="0"/>
              <a:t> IEEE International Conference on Telecommunication (ICT),</a:t>
            </a:r>
            <a:r>
              <a:rPr lang="en-US" altLang="en-US" dirty="0"/>
              <a:t> </a:t>
            </a:r>
            <a:r>
              <a:rPr lang="en-US" altLang="en-US" sz="2000" dirty="0"/>
              <a:t>2003.</a:t>
            </a:r>
          </a:p>
        </p:txBody>
      </p:sp>
      <p:sp>
        <p:nvSpPr>
          <p:cNvPr id="4" name="Slide Number Placeholder 5">
            <a:extLst>
              <a:ext uri="{FF2B5EF4-FFF2-40B4-BE49-F238E27FC236}">
                <a16:creationId xmlns:a16="http://schemas.microsoft.com/office/drawing/2014/main" id="{50138B59-A6E7-E302-3133-2D80062FCC57}"/>
              </a:ext>
            </a:extLst>
          </p:cNvPr>
          <p:cNvSpPr>
            <a:spLocks noGrp="1"/>
          </p:cNvSpPr>
          <p:nvPr>
            <p:ph type="sldNum" sz="quarter" idx="12"/>
          </p:nvPr>
        </p:nvSpPr>
        <p:spPr/>
        <p:txBody>
          <a:bodyPr/>
          <a:lstStyle/>
          <a:p>
            <a:fld id="{A8C05C45-A03F-41CE-8BA5-F5F7778B033F}" type="slidenum">
              <a:rPr lang="en-US" altLang="en-US"/>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054F91F6-ED4D-5728-72AF-9F74C2E9DDA5}"/>
              </a:ext>
            </a:extLst>
          </p:cNvPr>
          <p:cNvSpPr>
            <a:spLocks noGrp="1" noChangeArrowheads="1"/>
          </p:cNvSpPr>
          <p:nvPr>
            <p:ph type="title"/>
          </p:nvPr>
        </p:nvSpPr>
        <p:spPr/>
        <p:txBody>
          <a:bodyPr>
            <a:normAutofit/>
          </a:bodyPr>
          <a:lstStyle/>
          <a:p>
            <a:r>
              <a:rPr lang="en-US" altLang="zh-CN" dirty="0">
                <a:solidFill>
                  <a:schemeClr val="tx1"/>
                </a:solidFill>
                <a:ea typeface="宋体" panose="02010600030101010101" pitchFamily="2" charset="-122"/>
              </a:rPr>
              <a:t>False Destination Sequence Attack</a:t>
            </a:r>
          </a:p>
        </p:txBody>
      </p:sp>
      <p:sp>
        <p:nvSpPr>
          <p:cNvPr id="2" name="Content Placeholder 1">
            <a:extLst>
              <a:ext uri="{FF2B5EF4-FFF2-40B4-BE49-F238E27FC236}">
                <a16:creationId xmlns:a16="http://schemas.microsoft.com/office/drawing/2014/main" id="{7BD3B7B9-42C6-F1A2-860D-1456AFEBD04B}"/>
              </a:ext>
            </a:extLst>
          </p:cNvPr>
          <p:cNvSpPr>
            <a:spLocks noGrp="1"/>
          </p:cNvSpPr>
          <p:nvPr>
            <p:ph idx="1"/>
          </p:nvPr>
        </p:nvSpPr>
        <p:spPr/>
        <p:txBody>
          <a:bodyPr/>
          <a:lstStyle/>
          <a:p>
            <a:endParaRPr lang="en-US"/>
          </a:p>
        </p:txBody>
      </p:sp>
      <p:sp>
        <p:nvSpPr>
          <p:cNvPr id="4" name="Slide Number Placeholder 5">
            <a:extLst>
              <a:ext uri="{FF2B5EF4-FFF2-40B4-BE49-F238E27FC236}">
                <a16:creationId xmlns:a16="http://schemas.microsoft.com/office/drawing/2014/main" id="{190B30B2-3102-43E8-79BE-9B08EE9E234A}"/>
              </a:ext>
            </a:extLst>
          </p:cNvPr>
          <p:cNvSpPr>
            <a:spLocks noGrp="1"/>
          </p:cNvSpPr>
          <p:nvPr>
            <p:ph type="sldNum" sz="quarter" idx="12"/>
          </p:nvPr>
        </p:nvSpPr>
        <p:spPr/>
        <p:txBody>
          <a:bodyPr/>
          <a:lstStyle/>
          <a:p>
            <a:fld id="{91D46919-37B5-4F0A-883C-29B96F2AF960}" type="slidenum">
              <a:rPr lang="en-US" altLang="en-US"/>
              <a:pPr/>
              <a:t>30</a:t>
            </a:fld>
            <a:endParaRPr lang="en-US" altLang="en-US"/>
          </a:p>
        </p:txBody>
      </p:sp>
      <p:sp>
        <p:nvSpPr>
          <p:cNvPr id="283651" name="Oval 3">
            <a:extLst>
              <a:ext uri="{FF2B5EF4-FFF2-40B4-BE49-F238E27FC236}">
                <a16:creationId xmlns:a16="http://schemas.microsoft.com/office/drawing/2014/main" id="{84FED2FA-8F4B-3F45-8BBD-50EE9FD6889A}"/>
              </a:ext>
            </a:extLst>
          </p:cNvPr>
          <p:cNvSpPr>
            <a:spLocks noChangeArrowheads="1"/>
          </p:cNvSpPr>
          <p:nvPr/>
        </p:nvSpPr>
        <p:spPr bwMode="auto">
          <a:xfrm>
            <a:off x="7086601" y="2438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652" name="Text Box 4">
            <a:extLst>
              <a:ext uri="{FF2B5EF4-FFF2-40B4-BE49-F238E27FC236}">
                <a16:creationId xmlns:a16="http://schemas.microsoft.com/office/drawing/2014/main" id="{893F4DB6-464B-9290-4040-E2429F06C4BA}"/>
              </a:ext>
            </a:extLst>
          </p:cNvPr>
          <p:cNvSpPr txBox="1">
            <a:spLocks noChangeArrowheads="1"/>
          </p:cNvSpPr>
          <p:nvPr/>
        </p:nvSpPr>
        <p:spPr bwMode="auto">
          <a:xfrm>
            <a:off x="7391400" y="2362200"/>
            <a:ext cx="5334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S4</a:t>
            </a:r>
            <a:endParaRPr kumimoji="1" lang="en-US" altLang="zh-CN" sz="900">
              <a:latin typeface="Times New Roman" panose="02020603050405020304" pitchFamily="18" charset="0"/>
              <a:ea typeface="宋体" panose="02010600030101010101" pitchFamily="2" charset="-122"/>
            </a:endParaRPr>
          </a:p>
        </p:txBody>
      </p:sp>
      <p:sp>
        <p:nvSpPr>
          <p:cNvPr id="283653" name="Oval 5">
            <a:extLst>
              <a:ext uri="{FF2B5EF4-FFF2-40B4-BE49-F238E27FC236}">
                <a16:creationId xmlns:a16="http://schemas.microsoft.com/office/drawing/2014/main" id="{5AA63C97-56E4-5139-861D-7790EE5BCC03}"/>
              </a:ext>
            </a:extLst>
          </p:cNvPr>
          <p:cNvSpPr>
            <a:spLocks noChangeArrowheads="1"/>
          </p:cNvSpPr>
          <p:nvPr/>
        </p:nvSpPr>
        <p:spPr bwMode="auto">
          <a:xfrm>
            <a:off x="5791201" y="2743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654" name="Oval 6">
            <a:extLst>
              <a:ext uri="{FF2B5EF4-FFF2-40B4-BE49-F238E27FC236}">
                <a16:creationId xmlns:a16="http://schemas.microsoft.com/office/drawing/2014/main" id="{FCAF25D5-9023-E1E0-DD60-B5FC3E876D5D}"/>
              </a:ext>
            </a:extLst>
          </p:cNvPr>
          <p:cNvSpPr>
            <a:spLocks noChangeArrowheads="1"/>
          </p:cNvSpPr>
          <p:nvPr/>
        </p:nvSpPr>
        <p:spPr bwMode="auto">
          <a:xfrm>
            <a:off x="3505201" y="3352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655" name="Oval 7">
            <a:extLst>
              <a:ext uri="{FF2B5EF4-FFF2-40B4-BE49-F238E27FC236}">
                <a16:creationId xmlns:a16="http://schemas.microsoft.com/office/drawing/2014/main" id="{3C85DCCC-0F23-2D60-CAE7-9C8C75829D2E}"/>
              </a:ext>
            </a:extLst>
          </p:cNvPr>
          <p:cNvSpPr>
            <a:spLocks noChangeArrowheads="1"/>
          </p:cNvSpPr>
          <p:nvPr/>
        </p:nvSpPr>
        <p:spPr bwMode="auto">
          <a:xfrm>
            <a:off x="6934201" y="3962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656" name="Oval 8">
            <a:extLst>
              <a:ext uri="{FF2B5EF4-FFF2-40B4-BE49-F238E27FC236}">
                <a16:creationId xmlns:a16="http://schemas.microsoft.com/office/drawing/2014/main" id="{49F4E4C7-2026-00C8-4216-BD5C194318F2}"/>
              </a:ext>
            </a:extLst>
          </p:cNvPr>
          <p:cNvSpPr>
            <a:spLocks noChangeArrowheads="1"/>
          </p:cNvSpPr>
          <p:nvPr/>
        </p:nvSpPr>
        <p:spPr bwMode="auto">
          <a:xfrm>
            <a:off x="5791201" y="3886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657" name="Oval 9">
            <a:extLst>
              <a:ext uri="{FF2B5EF4-FFF2-40B4-BE49-F238E27FC236}">
                <a16:creationId xmlns:a16="http://schemas.microsoft.com/office/drawing/2014/main" id="{897AA528-A017-F9EC-8266-B293B496A722}"/>
              </a:ext>
            </a:extLst>
          </p:cNvPr>
          <p:cNvSpPr>
            <a:spLocks noChangeArrowheads="1"/>
          </p:cNvSpPr>
          <p:nvPr/>
        </p:nvSpPr>
        <p:spPr bwMode="auto">
          <a:xfrm>
            <a:off x="4648201" y="34290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658" name="Text Box 10">
            <a:extLst>
              <a:ext uri="{FF2B5EF4-FFF2-40B4-BE49-F238E27FC236}">
                <a16:creationId xmlns:a16="http://schemas.microsoft.com/office/drawing/2014/main" id="{C0C95AA9-02F8-05EB-B5DC-A1793DD9B7E5}"/>
              </a:ext>
            </a:extLst>
          </p:cNvPr>
          <p:cNvSpPr txBox="1">
            <a:spLocks noChangeArrowheads="1"/>
          </p:cNvSpPr>
          <p:nvPr/>
        </p:nvSpPr>
        <p:spPr bwMode="auto">
          <a:xfrm>
            <a:off x="3200400" y="3352800"/>
            <a:ext cx="3429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a:t>
            </a:r>
            <a:endParaRPr kumimoji="1" lang="en-US" altLang="zh-CN" sz="900">
              <a:latin typeface="Times New Roman" panose="02020603050405020304" pitchFamily="18" charset="0"/>
              <a:ea typeface="宋体" panose="02010600030101010101" pitchFamily="2" charset="-122"/>
            </a:endParaRPr>
          </a:p>
        </p:txBody>
      </p:sp>
      <p:sp>
        <p:nvSpPr>
          <p:cNvPr id="283659" name="Text Box 11">
            <a:extLst>
              <a:ext uri="{FF2B5EF4-FFF2-40B4-BE49-F238E27FC236}">
                <a16:creationId xmlns:a16="http://schemas.microsoft.com/office/drawing/2014/main" id="{B9E82241-22BA-4E32-DF07-1B83B1900E86}"/>
              </a:ext>
            </a:extLst>
          </p:cNvPr>
          <p:cNvSpPr txBox="1">
            <a:spLocks noChangeArrowheads="1"/>
          </p:cNvSpPr>
          <p:nvPr/>
        </p:nvSpPr>
        <p:spPr bwMode="auto">
          <a:xfrm>
            <a:off x="4953000" y="33528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S1</a:t>
            </a:r>
            <a:endParaRPr kumimoji="1" lang="en-US" altLang="zh-CN" sz="900">
              <a:latin typeface="Times New Roman" panose="02020603050405020304" pitchFamily="18" charset="0"/>
              <a:ea typeface="宋体" panose="02010600030101010101" pitchFamily="2" charset="-122"/>
            </a:endParaRPr>
          </a:p>
        </p:txBody>
      </p:sp>
      <p:sp>
        <p:nvSpPr>
          <p:cNvPr id="283660" name="Text Box 12">
            <a:extLst>
              <a:ext uri="{FF2B5EF4-FFF2-40B4-BE49-F238E27FC236}">
                <a16:creationId xmlns:a16="http://schemas.microsoft.com/office/drawing/2014/main" id="{C41E9F20-2FAF-34D1-0F13-421B6EF57DB8}"/>
              </a:ext>
            </a:extLst>
          </p:cNvPr>
          <p:cNvSpPr txBox="1">
            <a:spLocks noChangeArrowheads="1"/>
          </p:cNvSpPr>
          <p:nvPr/>
        </p:nvSpPr>
        <p:spPr bwMode="auto">
          <a:xfrm>
            <a:off x="5715000" y="41148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S2</a:t>
            </a:r>
            <a:endParaRPr kumimoji="1" lang="en-US" altLang="zh-CN" sz="900">
              <a:latin typeface="Times New Roman" panose="02020603050405020304" pitchFamily="18" charset="0"/>
              <a:ea typeface="宋体" panose="02010600030101010101" pitchFamily="2" charset="-122"/>
            </a:endParaRPr>
          </a:p>
        </p:txBody>
      </p:sp>
      <p:sp>
        <p:nvSpPr>
          <p:cNvPr id="283661" name="Text Box 13">
            <a:extLst>
              <a:ext uri="{FF2B5EF4-FFF2-40B4-BE49-F238E27FC236}">
                <a16:creationId xmlns:a16="http://schemas.microsoft.com/office/drawing/2014/main" id="{269AFA34-72C3-4E8B-4984-F7FBDDDCDBA4}"/>
              </a:ext>
            </a:extLst>
          </p:cNvPr>
          <p:cNvSpPr txBox="1">
            <a:spLocks noChangeArrowheads="1"/>
          </p:cNvSpPr>
          <p:nvPr/>
        </p:nvSpPr>
        <p:spPr bwMode="auto">
          <a:xfrm>
            <a:off x="6858000" y="41910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p>
        </p:txBody>
      </p:sp>
      <p:sp>
        <p:nvSpPr>
          <p:cNvPr id="283662" name="Text Box 14">
            <a:extLst>
              <a:ext uri="{FF2B5EF4-FFF2-40B4-BE49-F238E27FC236}">
                <a16:creationId xmlns:a16="http://schemas.microsoft.com/office/drawing/2014/main" id="{9BA266EE-7F01-1CB3-A46E-0873960B47A4}"/>
              </a:ext>
            </a:extLst>
          </p:cNvPr>
          <p:cNvSpPr txBox="1">
            <a:spLocks noChangeArrowheads="1"/>
          </p:cNvSpPr>
          <p:nvPr/>
        </p:nvSpPr>
        <p:spPr bwMode="auto">
          <a:xfrm>
            <a:off x="5638800" y="2362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S3</a:t>
            </a:r>
            <a:endParaRPr kumimoji="1" lang="en-US" altLang="zh-CN" sz="900">
              <a:latin typeface="Times New Roman" panose="02020603050405020304" pitchFamily="18" charset="0"/>
              <a:ea typeface="宋体" panose="02010600030101010101" pitchFamily="2" charset="-122"/>
            </a:endParaRPr>
          </a:p>
        </p:txBody>
      </p:sp>
      <p:sp>
        <p:nvSpPr>
          <p:cNvPr id="283685" name="Rectangle 37">
            <a:extLst>
              <a:ext uri="{FF2B5EF4-FFF2-40B4-BE49-F238E27FC236}">
                <a16:creationId xmlns:a16="http://schemas.microsoft.com/office/drawing/2014/main" id="{262ADDE4-57EC-B88F-24B0-2E1D46753AB8}"/>
              </a:ext>
            </a:extLst>
          </p:cNvPr>
          <p:cNvSpPr>
            <a:spLocks noChangeArrowheads="1"/>
          </p:cNvSpPr>
          <p:nvPr/>
        </p:nvSpPr>
        <p:spPr bwMode="auto">
          <a:xfrm>
            <a:off x="5867400" y="34290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RREQ(D, 3)</a:t>
            </a:r>
            <a:endParaRPr lang="en-US" altLang="zh-CN" sz="2000">
              <a:ea typeface="宋体" panose="02010600030101010101" pitchFamily="2" charset="-122"/>
            </a:endParaRPr>
          </a:p>
        </p:txBody>
      </p:sp>
      <p:grpSp>
        <p:nvGrpSpPr>
          <p:cNvPr id="283701" name="Group 53">
            <a:extLst>
              <a:ext uri="{FF2B5EF4-FFF2-40B4-BE49-F238E27FC236}">
                <a16:creationId xmlns:a16="http://schemas.microsoft.com/office/drawing/2014/main" id="{BC0E55BB-B800-D7E6-6A46-C9308EAD27B1}"/>
              </a:ext>
            </a:extLst>
          </p:cNvPr>
          <p:cNvGrpSpPr>
            <a:grpSpLocks/>
          </p:cNvGrpSpPr>
          <p:nvPr/>
        </p:nvGrpSpPr>
        <p:grpSpPr bwMode="auto">
          <a:xfrm>
            <a:off x="2895600" y="2209800"/>
            <a:ext cx="4495800" cy="1752600"/>
            <a:chOff x="864" y="1392"/>
            <a:chExt cx="2832" cy="1104"/>
          </a:xfrm>
        </p:grpSpPr>
        <p:sp>
          <p:nvSpPr>
            <p:cNvPr id="283670" name="Rectangle 22">
              <a:extLst>
                <a:ext uri="{FF2B5EF4-FFF2-40B4-BE49-F238E27FC236}">
                  <a16:creationId xmlns:a16="http://schemas.microsoft.com/office/drawing/2014/main" id="{4E426483-BCAB-B69F-2E72-664A0230AF35}"/>
                </a:ext>
              </a:extLst>
            </p:cNvPr>
            <p:cNvSpPr>
              <a:spLocks noChangeArrowheads="1"/>
            </p:cNvSpPr>
            <p:nvPr/>
          </p:nvSpPr>
          <p:spPr bwMode="auto">
            <a:xfrm>
              <a:off x="864" y="1872"/>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RREQ(D, 3)</a:t>
              </a:r>
              <a:endParaRPr lang="en-US" altLang="zh-CN" sz="2000">
                <a:ea typeface="宋体" panose="02010600030101010101" pitchFamily="2" charset="-122"/>
              </a:endParaRPr>
            </a:p>
          </p:txBody>
        </p:sp>
        <p:sp>
          <p:nvSpPr>
            <p:cNvPr id="283671" name="Line 23">
              <a:extLst>
                <a:ext uri="{FF2B5EF4-FFF2-40B4-BE49-F238E27FC236}">
                  <a16:creationId xmlns:a16="http://schemas.microsoft.com/office/drawing/2014/main" id="{7A80E0B9-B62E-703B-F000-0EA96BBAD563}"/>
                </a:ext>
              </a:extLst>
            </p:cNvPr>
            <p:cNvSpPr>
              <a:spLocks noChangeShapeType="1"/>
            </p:cNvSpPr>
            <p:nvPr/>
          </p:nvSpPr>
          <p:spPr bwMode="auto">
            <a:xfrm>
              <a:off x="1392" y="2112"/>
              <a:ext cx="528" cy="48"/>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3681" name="Group 33">
              <a:extLst>
                <a:ext uri="{FF2B5EF4-FFF2-40B4-BE49-F238E27FC236}">
                  <a16:creationId xmlns:a16="http://schemas.microsoft.com/office/drawing/2014/main" id="{12DA29AA-D725-5D2C-2BBC-76BADCD8F443}"/>
                </a:ext>
              </a:extLst>
            </p:cNvPr>
            <p:cNvGrpSpPr>
              <a:grpSpLocks/>
            </p:cNvGrpSpPr>
            <p:nvPr/>
          </p:nvGrpSpPr>
          <p:grpSpPr bwMode="auto">
            <a:xfrm>
              <a:off x="2832" y="1632"/>
              <a:ext cx="624" cy="864"/>
              <a:chOff x="2976" y="1968"/>
              <a:chExt cx="720" cy="912"/>
            </a:xfrm>
          </p:grpSpPr>
          <p:sp>
            <p:nvSpPr>
              <p:cNvPr id="283682" name="Line 34">
                <a:extLst>
                  <a:ext uri="{FF2B5EF4-FFF2-40B4-BE49-F238E27FC236}">
                    <a16:creationId xmlns:a16="http://schemas.microsoft.com/office/drawing/2014/main" id="{89927A58-6D43-B888-B50A-17E29946FDEC}"/>
                  </a:ext>
                </a:extLst>
              </p:cNvPr>
              <p:cNvSpPr>
                <a:spLocks noChangeShapeType="1"/>
              </p:cNvSpPr>
              <p:nvPr/>
            </p:nvSpPr>
            <p:spPr bwMode="auto">
              <a:xfrm flipV="1">
                <a:off x="3024" y="1968"/>
                <a:ext cx="672" cy="144"/>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83" name="Line 35">
                <a:extLst>
                  <a:ext uri="{FF2B5EF4-FFF2-40B4-BE49-F238E27FC236}">
                    <a16:creationId xmlns:a16="http://schemas.microsoft.com/office/drawing/2014/main" id="{8C6F24BE-2F50-0F34-785A-FCDC1C440524}"/>
                  </a:ext>
                </a:extLst>
              </p:cNvPr>
              <p:cNvSpPr>
                <a:spLocks noChangeShapeType="1"/>
              </p:cNvSpPr>
              <p:nvPr/>
            </p:nvSpPr>
            <p:spPr bwMode="auto">
              <a:xfrm>
                <a:off x="2976" y="2832"/>
                <a:ext cx="624" cy="48"/>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3684" name="Rectangle 36">
              <a:extLst>
                <a:ext uri="{FF2B5EF4-FFF2-40B4-BE49-F238E27FC236}">
                  <a16:creationId xmlns:a16="http://schemas.microsoft.com/office/drawing/2014/main" id="{0A45532C-E81E-6D8E-4450-C175AAE74230}"/>
                </a:ext>
              </a:extLst>
            </p:cNvPr>
            <p:cNvSpPr>
              <a:spLocks noChangeArrowheads="1"/>
            </p:cNvSpPr>
            <p:nvPr/>
          </p:nvSpPr>
          <p:spPr bwMode="auto">
            <a:xfrm>
              <a:off x="2736" y="1392"/>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RREQ(D, 3)</a:t>
              </a:r>
              <a:endParaRPr lang="en-US" altLang="zh-CN" sz="2000">
                <a:ea typeface="宋体" panose="02010600030101010101" pitchFamily="2" charset="-122"/>
              </a:endParaRPr>
            </a:p>
          </p:txBody>
        </p:sp>
        <p:grpSp>
          <p:nvGrpSpPr>
            <p:cNvPr id="283686" name="Group 38">
              <a:extLst>
                <a:ext uri="{FF2B5EF4-FFF2-40B4-BE49-F238E27FC236}">
                  <a16:creationId xmlns:a16="http://schemas.microsoft.com/office/drawing/2014/main" id="{E4C9678F-1763-D872-5E27-0B2B8100597A}"/>
                </a:ext>
              </a:extLst>
            </p:cNvPr>
            <p:cNvGrpSpPr>
              <a:grpSpLocks/>
            </p:cNvGrpSpPr>
            <p:nvPr/>
          </p:nvGrpSpPr>
          <p:grpSpPr bwMode="auto">
            <a:xfrm>
              <a:off x="1728" y="1872"/>
              <a:ext cx="1008" cy="576"/>
              <a:chOff x="1872" y="2160"/>
              <a:chExt cx="1056" cy="624"/>
            </a:xfrm>
          </p:grpSpPr>
          <p:grpSp>
            <p:nvGrpSpPr>
              <p:cNvPr id="283687" name="Group 39">
                <a:extLst>
                  <a:ext uri="{FF2B5EF4-FFF2-40B4-BE49-F238E27FC236}">
                    <a16:creationId xmlns:a16="http://schemas.microsoft.com/office/drawing/2014/main" id="{6897DE16-C350-E8B6-671A-419BBD65EABE}"/>
                  </a:ext>
                </a:extLst>
              </p:cNvPr>
              <p:cNvGrpSpPr>
                <a:grpSpLocks/>
              </p:cNvGrpSpPr>
              <p:nvPr/>
            </p:nvGrpSpPr>
            <p:grpSpPr bwMode="auto">
              <a:xfrm>
                <a:off x="2256" y="2160"/>
                <a:ext cx="672" cy="624"/>
                <a:chOff x="2256" y="2160"/>
                <a:chExt cx="672" cy="624"/>
              </a:xfrm>
            </p:grpSpPr>
            <p:sp>
              <p:nvSpPr>
                <p:cNvPr id="283688" name="Line 40">
                  <a:extLst>
                    <a:ext uri="{FF2B5EF4-FFF2-40B4-BE49-F238E27FC236}">
                      <a16:creationId xmlns:a16="http://schemas.microsoft.com/office/drawing/2014/main" id="{242E837E-24D5-81A5-B06D-F695D7B22ACA}"/>
                    </a:ext>
                  </a:extLst>
                </p:cNvPr>
                <p:cNvSpPr>
                  <a:spLocks noChangeShapeType="1"/>
                </p:cNvSpPr>
                <p:nvPr/>
              </p:nvSpPr>
              <p:spPr bwMode="auto">
                <a:xfrm flipV="1">
                  <a:off x="2256" y="2160"/>
                  <a:ext cx="624" cy="336"/>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89" name="Line 41">
                  <a:extLst>
                    <a:ext uri="{FF2B5EF4-FFF2-40B4-BE49-F238E27FC236}">
                      <a16:creationId xmlns:a16="http://schemas.microsoft.com/office/drawing/2014/main" id="{B39EB28C-ED69-3BF2-F33B-4662171D61F1}"/>
                    </a:ext>
                  </a:extLst>
                </p:cNvPr>
                <p:cNvSpPr>
                  <a:spLocks noChangeShapeType="1"/>
                </p:cNvSpPr>
                <p:nvPr/>
              </p:nvSpPr>
              <p:spPr bwMode="auto">
                <a:xfrm>
                  <a:off x="2304" y="2544"/>
                  <a:ext cx="624" cy="240"/>
                </a:xfrm>
                <a:prstGeom prst="line">
                  <a:avLst/>
                </a:prstGeom>
                <a:noFill/>
                <a:ln w="952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3690" name="Rectangle 42">
                <a:extLst>
                  <a:ext uri="{FF2B5EF4-FFF2-40B4-BE49-F238E27FC236}">
                    <a16:creationId xmlns:a16="http://schemas.microsoft.com/office/drawing/2014/main" id="{CBC047C3-A649-5242-AF3F-678B40CC6CCA}"/>
                  </a:ext>
                </a:extLst>
              </p:cNvPr>
              <p:cNvSpPr>
                <a:spLocks noChangeArrowheads="1"/>
              </p:cNvSpPr>
              <p:nvPr/>
            </p:nvSpPr>
            <p:spPr bwMode="auto">
              <a:xfrm>
                <a:off x="1872" y="2208"/>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RREQ(D, 3)</a:t>
                </a:r>
                <a:endParaRPr lang="en-US" altLang="zh-CN" sz="2000">
                  <a:ea typeface="宋体" panose="02010600030101010101" pitchFamily="2" charset="-122"/>
                </a:endParaRPr>
              </a:p>
            </p:txBody>
          </p:sp>
        </p:grpSp>
      </p:grpSp>
      <p:sp>
        <p:nvSpPr>
          <p:cNvPr id="283664" name="Line 16">
            <a:extLst>
              <a:ext uri="{FF2B5EF4-FFF2-40B4-BE49-F238E27FC236}">
                <a16:creationId xmlns:a16="http://schemas.microsoft.com/office/drawing/2014/main" id="{C8245AEE-08D8-BD48-CF41-6C8F72141C8E}"/>
              </a:ext>
            </a:extLst>
          </p:cNvPr>
          <p:cNvSpPr>
            <a:spLocks noChangeShapeType="1"/>
          </p:cNvSpPr>
          <p:nvPr/>
        </p:nvSpPr>
        <p:spPr bwMode="auto">
          <a:xfrm flipH="1">
            <a:off x="6096000" y="2743200"/>
            <a:ext cx="1066800" cy="228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665" name="Rectangle 17">
            <a:extLst>
              <a:ext uri="{FF2B5EF4-FFF2-40B4-BE49-F238E27FC236}">
                <a16:creationId xmlns:a16="http://schemas.microsoft.com/office/drawing/2014/main" id="{AC4B105F-FC0D-3293-93AF-DC53644AA6F4}"/>
              </a:ext>
            </a:extLst>
          </p:cNvPr>
          <p:cNvSpPr>
            <a:spLocks noChangeArrowheads="1"/>
          </p:cNvSpPr>
          <p:nvPr/>
        </p:nvSpPr>
        <p:spPr bwMode="auto">
          <a:xfrm>
            <a:off x="7086600" y="21336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RREP(D, 4)</a:t>
            </a:r>
            <a:endParaRPr lang="en-US" altLang="zh-CN" sz="2000">
              <a:ea typeface="宋体" panose="02010600030101010101" pitchFamily="2" charset="-122"/>
            </a:endParaRPr>
          </a:p>
        </p:txBody>
      </p:sp>
      <p:sp>
        <p:nvSpPr>
          <p:cNvPr id="283667" name="Line 19">
            <a:extLst>
              <a:ext uri="{FF2B5EF4-FFF2-40B4-BE49-F238E27FC236}">
                <a16:creationId xmlns:a16="http://schemas.microsoft.com/office/drawing/2014/main" id="{04184C82-3228-EDDE-33A3-6E6E73E28A04}"/>
              </a:ext>
            </a:extLst>
          </p:cNvPr>
          <p:cNvSpPr>
            <a:spLocks noChangeShapeType="1"/>
          </p:cNvSpPr>
          <p:nvPr/>
        </p:nvSpPr>
        <p:spPr bwMode="auto">
          <a:xfrm flipH="1" flipV="1">
            <a:off x="6019800" y="3962400"/>
            <a:ext cx="914400" cy="762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668" name="Rectangle 20">
            <a:extLst>
              <a:ext uri="{FF2B5EF4-FFF2-40B4-BE49-F238E27FC236}">
                <a16:creationId xmlns:a16="http://schemas.microsoft.com/office/drawing/2014/main" id="{68683FBD-7626-7369-06E2-C1A2DF37B48C}"/>
              </a:ext>
            </a:extLst>
          </p:cNvPr>
          <p:cNvSpPr>
            <a:spLocks noChangeArrowheads="1"/>
          </p:cNvSpPr>
          <p:nvPr/>
        </p:nvSpPr>
        <p:spPr bwMode="auto">
          <a:xfrm>
            <a:off x="6934200" y="35814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RREP(D, 20)</a:t>
            </a:r>
            <a:endParaRPr lang="en-US" altLang="zh-CN" sz="2000">
              <a:ea typeface="宋体" panose="02010600030101010101" pitchFamily="2" charset="-122"/>
            </a:endParaRPr>
          </a:p>
        </p:txBody>
      </p:sp>
      <p:sp>
        <p:nvSpPr>
          <p:cNvPr id="283692" name="Line 44">
            <a:extLst>
              <a:ext uri="{FF2B5EF4-FFF2-40B4-BE49-F238E27FC236}">
                <a16:creationId xmlns:a16="http://schemas.microsoft.com/office/drawing/2014/main" id="{E68EB307-D368-242F-7F43-1199BC349599}"/>
              </a:ext>
            </a:extLst>
          </p:cNvPr>
          <p:cNvSpPr>
            <a:spLocks noChangeShapeType="1"/>
          </p:cNvSpPr>
          <p:nvPr/>
        </p:nvSpPr>
        <p:spPr bwMode="auto">
          <a:xfrm flipH="1">
            <a:off x="5181600" y="3048000"/>
            <a:ext cx="685800" cy="3810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695" name="Line 47">
            <a:extLst>
              <a:ext uri="{FF2B5EF4-FFF2-40B4-BE49-F238E27FC236}">
                <a16:creationId xmlns:a16="http://schemas.microsoft.com/office/drawing/2014/main" id="{E81B79F9-F79E-CEFE-806A-C40768750AE9}"/>
              </a:ext>
            </a:extLst>
          </p:cNvPr>
          <p:cNvSpPr>
            <a:spLocks noChangeShapeType="1"/>
          </p:cNvSpPr>
          <p:nvPr/>
        </p:nvSpPr>
        <p:spPr bwMode="auto">
          <a:xfrm flipH="1" flipV="1">
            <a:off x="4876800" y="3657600"/>
            <a:ext cx="838200" cy="3048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698" name="Line 50">
            <a:extLst>
              <a:ext uri="{FF2B5EF4-FFF2-40B4-BE49-F238E27FC236}">
                <a16:creationId xmlns:a16="http://schemas.microsoft.com/office/drawing/2014/main" id="{7F4A8FE9-6B7A-D210-9F93-ED94AACED6A5}"/>
              </a:ext>
            </a:extLst>
          </p:cNvPr>
          <p:cNvSpPr>
            <a:spLocks noChangeShapeType="1"/>
          </p:cNvSpPr>
          <p:nvPr/>
        </p:nvSpPr>
        <p:spPr bwMode="auto">
          <a:xfrm flipH="1" flipV="1">
            <a:off x="3733800" y="3505200"/>
            <a:ext cx="838200" cy="762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700" name="Text Box 52">
            <a:extLst>
              <a:ext uri="{FF2B5EF4-FFF2-40B4-BE49-F238E27FC236}">
                <a16:creationId xmlns:a16="http://schemas.microsoft.com/office/drawing/2014/main" id="{4723CF1F-2EB8-EEB2-CF80-F947035762B8}"/>
              </a:ext>
            </a:extLst>
          </p:cNvPr>
          <p:cNvSpPr txBox="1">
            <a:spLocks noChangeArrowheads="1"/>
          </p:cNvSpPr>
          <p:nvPr/>
        </p:nvSpPr>
        <p:spPr bwMode="auto">
          <a:xfrm>
            <a:off x="2286000" y="4800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sz="2400" b="1">
                <a:latin typeface="Times New Roman" panose="02020603050405020304" pitchFamily="18" charset="0"/>
                <a:ea typeface="宋体" panose="02010600030101010101" pitchFamily="2" charset="-122"/>
              </a:rPr>
              <a:t>Packets from S to D are sinking at M. </a:t>
            </a:r>
          </a:p>
        </p:txBody>
      </p:sp>
      <p:sp>
        <p:nvSpPr>
          <p:cNvPr id="283704" name="Oval 56">
            <a:extLst>
              <a:ext uri="{FF2B5EF4-FFF2-40B4-BE49-F238E27FC236}">
                <a16:creationId xmlns:a16="http://schemas.microsoft.com/office/drawing/2014/main" id="{B17FA049-9DB4-6E8F-24FB-607D74E543D9}"/>
              </a:ext>
            </a:extLst>
          </p:cNvPr>
          <p:cNvSpPr>
            <a:spLocks noChangeArrowheads="1"/>
          </p:cNvSpPr>
          <p:nvPr/>
        </p:nvSpPr>
        <p:spPr bwMode="auto">
          <a:xfrm>
            <a:off x="8791576" y="2057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3705" name="Text Box 57">
            <a:extLst>
              <a:ext uri="{FF2B5EF4-FFF2-40B4-BE49-F238E27FC236}">
                <a16:creationId xmlns:a16="http://schemas.microsoft.com/office/drawing/2014/main" id="{2014BB43-71E9-E167-CBE4-E07F7134CF1F}"/>
              </a:ext>
            </a:extLst>
          </p:cNvPr>
          <p:cNvSpPr txBox="1">
            <a:spLocks noChangeArrowheads="1"/>
          </p:cNvSpPr>
          <p:nvPr/>
        </p:nvSpPr>
        <p:spPr bwMode="auto">
          <a:xfrm>
            <a:off x="8763000" y="22860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a:t>
            </a:r>
          </a:p>
        </p:txBody>
      </p:sp>
      <p:sp>
        <p:nvSpPr>
          <p:cNvPr id="283706" name="Rectangle 58">
            <a:extLst>
              <a:ext uri="{FF2B5EF4-FFF2-40B4-BE49-F238E27FC236}">
                <a16:creationId xmlns:a16="http://schemas.microsoft.com/office/drawing/2014/main" id="{B8B2F415-E2B7-A20F-C7F0-5655BC0EA18B}"/>
              </a:ext>
            </a:extLst>
          </p:cNvPr>
          <p:cNvSpPr>
            <a:spLocks noChangeArrowheads="1"/>
          </p:cNvSpPr>
          <p:nvPr/>
        </p:nvSpPr>
        <p:spPr bwMode="auto">
          <a:xfrm>
            <a:off x="8610600" y="1600200"/>
            <a:ext cx="1752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Sequence number 5</a:t>
            </a:r>
            <a:endParaRPr lang="en-US" altLang="zh-CN" sz="200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90283-3F91-C906-E854-0A5B778EA6F6}"/>
              </a:ext>
            </a:extLst>
          </p:cNvPr>
          <p:cNvSpPr>
            <a:spLocks noGrp="1"/>
          </p:cNvSpPr>
          <p:nvPr>
            <p:ph idx="1"/>
          </p:nvPr>
        </p:nvSpPr>
        <p:spPr>
          <a:xfrm>
            <a:off x="838200" y="563562"/>
            <a:ext cx="10515600" cy="4351338"/>
          </a:xfrm>
        </p:spPr>
        <p:txBody>
          <a:bodyPr/>
          <a:lstStyle/>
          <a:p>
            <a:r>
              <a:rPr lang="en-US" dirty="0"/>
              <a:t>During Route Rediscovery, False Destination Sequence Number Attack Is Detected, S needs to find D again.</a:t>
            </a:r>
          </a:p>
        </p:txBody>
      </p:sp>
      <p:sp>
        <p:nvSpPr>
          <p:cNvPr id="4" name="Slide Number Placeholder 5">
            <a:extLst>
              <a:ext uri="{FF2B5EF4-FFF2-40B4-BE49-F238E27FC236}">
                <a16:creationId xmlns:a16="http://schemas.microsoft.com/office/drawing/2014/main" id="{0AB882C3-C551-A92A-7967-4C76E9A1223E}"/>
              </a:ext>
            </a:extLst>
          </p:cNvPr>
          <p:cNvSpPr>
            <a:spLocks noGrp="1"/>
          </p:cNvSpPr>
          <p:nvPr>
            <p:ph type="sldNum" sz="quarter" idx="12"/>
          </p:nvPr>
        </p:nvSpPr>
        <p:spPr/>
        <p:txBody>
          <a:bodyPr/>
          <a:lstStyle/>
          <a:p>
            <a:fld id="{E67D7C3D-5430-4AC0-BF98-F7D23FE902D5}" type="slidenum">
              <a:rPr lang="en-US" altLang="en-US"/>
              <a:pPr/>
              <a:t>31</a:t>
            </a:fld>
            <a:endParaRPr lang="en-US" altLang="en-US"/>
          </a:p>
        </p:txBody>
      </p:sp>
      <p:sp>
        <p:nvSpPr>
          <p:cNvPr id="285699" name="Oval 3">
            <a:extLst>
              <a:ext uri="{FF2B5EF4-FFF2-40B4-BE49-F238E27FC236}">
                <a16:creationId xmlns:a16="http://schemas.microsoft.com/office/drawing/2014/main" id="{FB861F6C-E0FC-8676-8463-ACE5FB9ABA24}"/>
              </a:ext>
            </a:extLst>
          </p:cNvPr>
          <p:cNvSpPr>
            <a:spLocks noChangeArrowheads="1"/>
          </p:cNvSpPr>
          <p:nvPr/>
        </p:nvSpPr>
        <p:spPr bwMode="auto">
          <a:xfrm>
            <a:off x="7162801" y="2971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0" name="Text Box 4">
            <a:extLst>
              <a:ext uri="{FF2B5EF4-FFF2-40B4-BE49-F238E27FC236}">
                <a16:creationId xmlns:a16="http://schemas.microsoft.com/office/drawing/2014/main" id="{E2CEC901-2310-364E-1DB8-6D8CC6D8FB68}"/>
              </a:ext>
            </a:extLst>
          </p:cNvPr>
          <p:cNvSpPr txBox="1">
            <a:spLocks noChangeArrowheads="1"/>
          </p:cNvSpPr>
          <p:nvPr/>
        </p:nvSpPr>
        <p:spPr bwMode="auto">
          <a:xfrm>
            <a:off x="7086600" y="2667000"/>
            <a:ext cx="3429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a:t>
            </a:r>
            <a:endParaRPr kumimoji="1" lang="en-US" altLang="zh-CN" sz="900">
              <a:latin typeface="Times New Roman" panose="02020603050405020304" pitchFamily="18" charset="0"/>
              <a:ea typeface="宋体" panose="02010600030101010101" pitchFamily="2" charset="-122"/>
            </a:endParaRPr>
          </a:p>
        </p:txBody>
      </p:sp>
      <p:sp>
        <p:nvSpPr>
          <p:cNvPr id="285701" name="Oval 5">
            <a:extLst>
              <a:ext uri="{FF2B5EF4-FFF2-40B4-BE49-F238E27FC236}">
                <a16:creationId xmlns:a16="http://schemas.microsoft.com/office/drawing/2014/main" id="{936C3D5A-6977-0DC2-9C10-C52EAB1099E3}"/>
              </a:ext>
            </a:extLst>
          </p:cNvPr>
          <p:cNvSpPr>
            <a:spLocks noChangeArrowheads="1"/>
          </p:cNvSpPr>
          <p:nvPr/>
        </p:nvSpPr>
        <p:spPr bwMode="auto">
          <a:xfrm>
            <a:off x="5867401" y="3276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2" name="Oval 6">
            <a:extLst>
              <a:ext uri="{FF2B5EF4-FFF2-40B4-BE49-F238E27FC236}">
                <a16:creationId xmlns:a16="http://schemas.microsoft.com/office/drawing/2014/main" id="{BA129963-736B-21CA-08E4-90556BB2C767}"/>
              </a:ext>
            </a:extLst>
          </p:cNvPr>
          <p:cNvSpPr>
            <a:spLocks noChangeArrowheads="1"/>
          </p:cNvSpPr>
          <p:nvPr/>
        </p:nvSpPr>
        <p:spPr bwMode="auto">
          <a:xfrm>
            <a:off x="3581401" y="3886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3" name="Oval 7">
            <a:extLst>
              <a:ext uri="{FF2B5EF4-FFF2-40B4-BE49-F238E27FC236}">
                <a16:creationId xmlns:a16="http://schemas.microsoft.com/office/drawing/2014/main" id="{B8ADE24C-F1B7-F4F2-5CC5-1E6839C2AB47}"/>
              </a:ext>
            </a:extLst>
          </p:cNvPr>
          <p:cNvSpPr>
            <a:spLocks noChangeArrowheads="1"/>
          </p:cNvSpPr>
          <p:nvPr/>
        </p:nvSpPr>
        <p:spPr bwMode="auto">
          <a:xfrm>
            <a:off x="7010401" y="4495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4" name="Oval 8">
            <a:extLst>
              <a:ext uri="{FF2B5EF4-FFF2-40B4-BE49-F238E27FC236}">
                <a16:creationId xmlns:a16="http://schemas.microsoft.com/office/drawing/2014/main" id="{CBAEDEEF-8A80-86C6-C756-F0A32C9E5432}"/>
              </a:ext>
            </a:extLst>
          </p:cNvPr>
          <p:cNvSpPr>
            <a:spLocks noChangeArrowheads="1"/>
          </p:cNvSpPr>
          <p:nvPr/>
        </p:nvSpPr>
        <p:spPr bwMode="auto">
          <a:xfrm>
            <a:off x="5867401" y="4419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5" name="Oval 9">
            <a:extLst>
              <a:ext uri="{FF2B5EF4-FFF2-40B4-BE49-F238E27FC236}">
                <a16:creationId xmlns:a16="http://schemas.microsoft.com/office/drawing/2014/main" id="{D62A7D85-DD6C-B66D-6F71-F8638DD35AA0}"/>
              </a:ext>
            </a:extLst>
          </p:cNvPr>
          <p:cNvSpPr>
            <a:spLocks noChangeArrowheads="1"/>
          </p:cNvSpPr>
          <p:nvPr/>
        </p:nvSpPr>
        <p:spPr bwMode="auto">
          <a:xfrm>
            <a:off x="4724401" y="3962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6" name="Oval 10">
            <a:extLst>
              <a:ext uri="{FF2B5EF4-FFF2-40B4-BE49-F238E27FC236}">
                <a16:creationId xmlns:a16="http://schemas.microsoft.com/office/drawing/2014/main" id="{F5A478A3-F541-1048-96FC-439A5CF10037}"/>
              </a:ext>
            </a:extLst>
          </p:cNvPr>
          <p:cNvSpPr>
            <a:spLocks noChangeArrowheads="1"/>
          </p:cNvSpPr>
          <p:nvPr/>
        </p:nvSpPr>
        <p:spPr bwMode="auto">
          <a:xfrm>
            <a:off x="3124201" y="4800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85707" name="Text Box 11">
            <a:extLst>
              <a:ext uri="{FF2B5EF4-FFF2-40B4-BE49-F238E27FC236}">
                <a16:creationId xmlns:a16="http://schemas.microsoft.com/office/drawing/2014/main" id="{8B9D96BE-EBB3-EFFB-0C8D-A96D0DFCCB4C}"/>
              </a:ext>
            </a:extLst>
          </p:cNvPr>
          <p:cNvSpPr txBox="1">
            <a:spLocks noChangeArrowheads="1"/>
          </p:cNvSpPr>
          <p:nvPr/>
        </p:nvSpPr>
        <p:spPr bwMode="auto">
          <a:xfrm>
            <a:off x="3276600" y="3886200"/>
            <a:ext cx="3429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a:t>
            </a:r>
            <a:endParaRPr kumimoji="1" lang="en-US" altLang="zh-CN" sz="900">
              <a:latin typeface="Times New Roman" panose="02020603050405020304" pitchFamily="18" charset="0"/>
              <a:ea typeface="宋体" panose="02010600030101010101" pitchFamily="2" charset="-122"/>
            </a:endParaRPr>
          </a:p>
        </p:txBody>
      </p:sp>
      <p:sp>
        <p:nvSpPr>
          <p:cNvPr id="285708" name="Text Box 12">
            <a:extLst>
              <a:ext uri="{FF2B5EF4-FFF2-40B4-BE49-F238E27FC236}">
                <a16:creationId xmlns:a16="http://schemas.microsoft.com/office/drawing/2014/main" id="{13CE2203-1AAA-EEF3-52EF-755D192B0FF4}"/>
              </a:ext>
            </a:extLst>
          </p:cNvPr>
          <p:cNvSpPr txBox="1">
            <a:spLocks noChangeArrowheads="1"/>
          </p:cNvSpPr>
          <p:nvPr/>
        </p:nvSpPr>
        <p:spPr bwMode="auto">
          <a:xfrm>
            <a:off x="5029200" y="3886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S1</a:t>
            </a:r>
            <a:endParaRPr kumimoji="1" lang="en-US" altLang="zh-CN" sz="900">
              <a:latin typeface="Times New Roman" panose="02020603050405020304" pitchFamily="18" charset="0"/>
              <a:ea typeface="宋体" panose="02010600030101010101" pitchFamily="2" charset="-122"/>
            </a:endParaRPr>
          </a:p>
        </p:txBody>
      </p:sp>
      <p:sp>
        <p:nvSpPr>
          <p:cNvPr id="285709" name="Text Box 13">
            <a:extLst>
              <a:ext uri="{FF2B5EF4-FFF2-40B4-BE49-F238E27FC236}">
                <a16:creationId xmlns:a16="http://schemas.microsoft.com/office/drawing/2014/main" id="{15C6B6AA-A34C-AB87-820B-5EA871DF1F82}"/>
              </a:ext>
            </a:extLst>
          </p:cNvPr>
          <p:cNvSpPr txBox="1">
            <a:spLocks noChangeArrowheads="1"/>
          </p:cNvSpPr>
          <p:nvPr/>
        </p:nvSpPr>
        <p:spPr bwMode="auto">
          <a:xfrm>
            <a:off x="5791200" y="4648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S2</a:t>
            </a:r>
            <a:endParaRPr kumimoji="1" lang="en-US" altLang="zh-CN" sz="900">
              <a:latin typeface="Times New Roman" panose="02020603050405020304" pitchFamily="18" charset="0"/>
              <a:ea typeface="宋体" panose="02010600030101010101" pitchFamily="2" charset="-122"/>
            </a:endParaRPr>
          </a:p>
        </p:txBody>
      </p:sp>
      <p:sp>
        <p:nvSpPr>
          <p:cNvPr id="285710" name="Text Box 14">
            <a:extLst>
              <a:ext uri="{FF2B5EF4-FFF2-40B4-BE49-F238E27FC236}">
                <a16:creationId xmlns:a16="http://schemas.microsoft.com/office/drawing/2014/main" id="{63786344-FAC2-2B53-FE77-E375272028DD}"/>
              </a:ext>
            </a:extLst>
          </p:cNvPr>
          <p:cNvSpPr txBox="1">
            <a:spLocks noChangeArrowheads="1"/>
          </p:cNvSpPr>
          <p:nvPr/>
        </p:nvSpPr>
        <p:spPr bwMode="auto">
          <a:xfrm>
            <a:off x="6934200" y="47244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p>
        </p:txBody>
      </p:sp>
      <p:sp>
        <p:nvSpPr>
          <p:cNvPr id="285711" name="Text Box 15">
            <a:extLst>
              <a:ext uri="{FF2B5EF4-FFF2-40B4-BE49-F238E27FC236}">
                <a16:creationId xmlns:a16="http://schemas.microsoft.com/office/drawing/2014/main" id="{7C38C421-2E51-470D-54EF-2CFBE64EFB56}"/>
              </a:ext>
            </a:extLst>
          </p:cNvPr>
          <p:cNvSpPr txBox="1">
            <a:spLocks noChangeArrowheads="1"/>
          </p:cNvSpPr>
          <p:nvPr/>
        </p:nvSpPr>
        <p:spPr bwMode="auto">
          <a:xfrm>
            <a:off x="5715000" y="28956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S3</a:t>
            </a:r>
            <a:endParaRPr kumimoji="1" lang="en-US" altLang="zh-CN" sz="900">
              <a:latin typeface="Times New Roman" panose="02020603050405020304" pitchFamily="18" charset="0"/>
              <a:ea typeface="宋体" panose="02010600030101010101" pitchFamily="2" charset="-122"/>
            </a:endParaRPr>
          </a:p>
        </p:txBody>
      </p:sp>
      <p:sp>
        <p:nvSpPr>
          <p:cNvPr id="285712" name="Text Box 16">
            <a:extLst>
              <a:ext uri="{FF2B5EF4-FFF2-40B4-BE49-F238E27FC236}">
                <a16:creationId xmlns:a16="http://schemas.microsoft.com/office/drawing/2014/main" id="{103D98C6-49F2-E1F4-BD0C-5B5DEA46B700}"/>
              </a:ext>
            </a:extLst>
          </p:cNvPr>
          <p:cNvSpPr txBox="1">
            <a:spLocks noChangeArrowheads="1"/>
          </p:cNvSpPr>
          <p:nvPr/>
        </p:nvSpPr>
        <p:spPr bwMode="auto">
          <a:xfrm>
            <a:off x="3276600" y="51054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S4</a:t>
            </a:r>
            <a:endParaRPr kumimoji="1" lang="en-US" altLang="zh-CN" sz="900">
              <a:latin typeface="Times New Roman" panose="02020603050405020304" pitchFamily="18" charset="0"/>
              <a:ea typeface="宋体" panose="02010600030101010101" pitchFamily="2" charset="-122"/>
            </a:endParaRPr>
          </a:p>
        </p:txBody>
      </p:sp>
      <p:sp>
        <p:nvSpPr>
          <p:cNvPr id="285713" name="Rectangle 17">
            <a:extLst>
              <a:ext uri="{FF2B5EF4-FFF2-40B4-BE49-F238E27FC236}">
                <a16:creationId xmlns:a16="http://schemas.microsoft.com/office/drawing/2014/main" id="{E47E8FC0-7A0A-C3B3-A732-B8FD54039926}"/>
              </a:ext>
            </a:extLst>
          </p:cNvPr>
          <p:cNvSpPr>
            <a:spLocks noChangeArrowheads="1"/>
          </p:cNvSpPr>
          <p:nvPr/>
        </p:nvSpPr>
        <p:spPr bwMode="auto">
          <a:xfrm>
            <a:off x="3048000" y="34290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RREQ(D, 21)</a:t>
            </a:r>
            <a:endParaRPr lang="en-US" altLang="zh-CN" sz="2000">
              <a:ea typeface="宋体" panose="02010600030101010101" pitchFamily="2" charset="-122"/>
            </a:endParaRPr>
          </a:p>
        </p:txBody>
      </p:sp>
      <p:sp>
        <p:nvSpPr>
          <p:cNvPr id="285714" name="Text Box 18">
            <a:extLst>
              <a:ext uri="{FF2B5EF4-FFF2-40B4-BE49-F238E27FC236}">
                <a16:creationId xmlns:a16="http://schemas.microsoft.com/office/drawing/2014/main" id="{9EA94DC2-BE0C-79CC-AD91-A55FB27F354B}"/>
              </a:ext>
            </a:extLst>
          </p:cNvPr>
          <p:cNvSpPr txBox="1">
            <a:spLocks noChangeArrowheads="1"/>
          </p:cNvSpPr>
          <p:nvPr/>
        </p:nvSpPr>
        <p:spPr bwMode="auto">
          <a:xfrm>
            <a:off x="2209800" y="2438400"/>
            <a:ext cx="2362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sz="1600" b="1">
                <a:latin typeface="Times New Roman" panose="02020603050405020304" pitchFamily="18" charset="0"/>
                <a:ea typeface="宋体" panose="02010600030101010101" pitchFamily="2" charset="-122"/>
              </a:rPr>
              <a:t>(1). S broadcasts a request that carries the old sequence + 1 = 21</a:t>
            </a:r>
          </a:p>
        </p:txBody>
      </p:sp>
      <p:sp>
        <p:nvSpPr>
          <p:cNvPr id="285715" name="Line 19">
            <a:extLst>
              <a:ext uri="{FF2B5EF4-FFF2-40B4-BE49-F238E27FC236}">
                <a16:creationId xmlns:a16="http://schemas.microsoft.com/office/drawing/2014/main" id="{89920569-9DA3-372F-47B4-DE5CE3A3031D}"/>
              </a:ext>
            </a:extLst>
          </p:cNvPr>
          <p:cNvSpPr>
            <a:spLocks noChangeShapeType="1"/>
          </p:cNvSpPr>
          <p:nvPr/>
        </p:nvSpPr>
        <p:spPr bwMode="auto">
          <a:xfrm>
            <a:off x="3810000" y="4038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16" name="Line 20">
            <a:extLst>
              <a:ext uri="{FF2B5EF4-FFF2-40B4-BE49-F238E27FC236}">
                <a16:creationId xmlns:a16="http://schemas.microsoft.com/office/drawing/2014/main" id="{D05A95F1-F4C2-4EEC-66D5-31C8ABADA2AB}"/>
              </a:ext>
            </a:extLst>
          </p:cNvPr>
          <p:cNvSpPr>
            <a:spLocks noChangeShapeType="1"/>
          </p:cNvSpPr>
          <p:nvPr/>
        </p:nvSpPr>
        <p:spPr bwMode="auto">
          <a:xfrm flipV="1">
            <a:off x="4953000" y="35052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17" name="Line 21">
            <a:extLst>
              <a:ext uri="{FF2B5EF4-FFF2-40B4-BE49-F238E27FC236}">
                <a16:creationId xmlns:a16="http://schemas.microsoft.com/office/drawing/2014/main" id="{962A2EDC-80D9-6B21-BA09-922FF582C64A}"/>
              </a:ext>
            </a:extLst>
          </p:cNvPr>
          <p:cNvSpPr>
            <a:spLocks noChangeShapeType="1"/>
          </p:cNvSpPr>
          <p:nvPr/>
        </p:nvSpPr>
        <p:spPr bwMode="auto">
          <a:xfrm>
            <a:off x="4953000" y="4114800"/>
            <a:ext cx="838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18" name="Line 22">
            <a:extLst>
              <a:ext uri="{FF2B5EF4-FFF2-40B4-BE49-F238E27FC236}">
                <a16:creationId xmlns:a16="http://schemas.microsoft.com/office/drawing/2014/main" id="{587A0160-2A4E-BFD7-C045-452FFDDF8EFF}"/>
              </a:ext>
            </a:extLst>
          </p:cNvPr>
          <p:cNvSpPr>
            <a:spLocks noChangeShapeType="1"/>
          </p:cNvSpPr>
          <p:nvPr/>
        </p:nvSpPr>
        <p:spPr bwMode="auto">
          <a:xfrm flipH="1">
            <a:off x="3352800" y="41148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19" name="Line 23">
            <a:extLst>
              <a:ext uri="{FF2B5EF4-FFF2-40B4-BE49-F238E27FC236}">
                <a16:creationId xmlns:a16="http://schemas.microsoft.com/office/drawing/2014/main" id="{EF1FFD5F-4A6B-6E10-BC09-D93192F05EF5}"/>
              </a:ext>
            </a:extLst>
          </p:cNvPr>
          <p:cNvSpPr>
            <a:spLocks noChangeShapeType="1"/>
          </p:cNvSpPr>
          <p:nvPr/>
        </p:nvSpPr>
        <p:spPr bwMode="auto">
          <a:xfrm flipV="1">
            <a:off x="6096000" y="3124200"/>
            <a:ext cx="1066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20" name="Text Box 24">
            <a:extLst>
              <a:ext uri="{FF2B5EF4-FFF2-40B4-BE49-F238E27FC236}">
                <a16:creationId xmlns:a16="http://schemas.microsoft.com/office/drawing/2014/main" id="{1780A1E6-9211-E451-591A-7F2C7E3DE9CA}"/>
              </a:ext>
            </a:extLst>
          </p:cNvPr>
          <p:cNvSpPr txBox="1">
            <a:spLocks noChangeArrowheads="1"/>
          </p:cNvSpPr>
          <p:nvPr/>
        </p:nvSpPr>
        <p:spPr bwMode="auto">
          <a:xfrm>
            <a:off x="7543800" y="2590801"/>
            <a:ext cx="2590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600" b="1">
                <a:latin typeface="Times New Roman" panose="02020603050405020304" pitchFamily="18" charset="0"/>
                <a:ea typeface="宋体" panose="02010600030101010101" pitchFamily="2" charset="-122"/>
              </a:rPr>
              <a:t>(2) D receives the RREQ. Local sequence is 5, but the sequence in RREQ is 21. D detects the false desti-nation sequence number attack.</a:t>
            </a:r>
            <a:endParaRPr kumimoji="1" lang="en-US" altLang="en-US" sz="1600" b="1">
              <a:latin typeface="Times New Roman" panose="02020603050405020304" pitchFamily="18" charset="0"/>
              <a:ea typeface="宋体" panose="02010600030101010101" pitchFamily="2" charset="-122"/>
            </a:endParaRPr>
          </a:p>
        </p:txBody>
      </p:sp>
      <p:sp>
        <p:nvSpPr>
          <p:cNvPr id="285721" name="Line 25">
            <a:extLst>
              <a:ext uri="{FF2B5EF4-FFF2-40B4-BE49-F238E27FC236}">
                <a16:creationId xmlns:a16="http://schemas.microsoft.com/office/drawing/2014/main" id="{64648564-77C7-33F2-0E0C-6EF7F1779AAE}"/>
              </a:ext>
            </a:extLst>
          </p:cNvPr>
          <p:cNvSpPr>
            <a:spLocks noChangeShapeType="1"/>
          </p:cNvSpPr>
          <p:nvPr/>
        </p:nvSpPr>
        <p:spPr bwMode="auto">
          <a:xfrm>
            <a:off x="5486400" y="544195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22" name="Text Box 26">
            <a:extLst>
              <a:ext uri="{FF2B5EF4-FFF2-40B4-BE49-F238E27FC236}">
                <a16:creationId xmlns:a16="http://schemas.microsoft.com/office/drawing/2014/main" id="{AD9DDA63-9D7E-2304-740C-E7E5BEA96AEA}"/>
              </a:ext>
            </a:extLst>
          </p:cNvPr>
          <p:cNvSpPr txBox="1">
            <a:spLocks noChangeArrowheads="1"/>
          </p:cNvSpPr>
          <p:nvPr/>
        </p:nvSpPr>
        <p:spPr bwMode="auto">
          <a:xfrm>
            <a:off x="6400800" y="528955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sz="1600" b="1">
                <a:latin typeface="Times New Roman" panose="02020603050405020304" pitchFamily="18" charset="0"/>
                <a:ea typeface="宋体" panose="02010600030101010101" pitchFamily="2" charset="-122"/>
              </a:rPr>
              <a:t>Propagation of RREQ</a:t>
            </a:r>
          </a:p>
        </p:txBody>
      </p:sp>
      <p:sp>
        <p:nvSpPr>
          <p:cNvPr id="285723" name="Text Box 27">
            <a:extLst>
              <a:ext uri="{FF2B5EF4-FFF2-40B4-BE49-F238E27FC236}">
                <a16:creationId xmlns:a16="http://schemas.microsoft.com/office/drawing/2014/main" id="{6F7687DB-3252-8B8B-2B65-39A19CCF6322}"/>
              </a:ext>
            </a:extLst>
          </p:cNvPr>
          <p:cNvSpPr txBox="1">
            <a:spLocks noChangeArrowheads="1"/>
          </p:cNvSpPr>
          <p:nvPr/>
        </p:nvSpPr>
        <p:spPr bwMode="auto">
          <a:xfrm>
            <a:off x="2438400" y="160020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b="1"/>
              <a:t>Node movement breaks the path from S to M (trigger route rediscovery).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D75DE222-FD8F-DBA6-1E5B-96B09923DE59}"/>
              </a:ext>
            </a:extLst>
          </p:cNvPr>
          <p:cNvSpPr>
            <a:spLocks noGrp="1" noChangeArrowheads="1"/>
          </p:cNvSpPr>
          <p:nvPr>
            <p:ph type="title"/>
          </p:nvPr>
        </p:nvSpPr>
        <p:spPr/>
        <p:txBody>
          <a:bodyPr>
            <a:normAutofit/>
          </a:bodyPr>
          <a:lstStyle/>
          <a:p>
            <a:r>
              <a:rPr lang="en-US" altLang="zh-CN" dirty="0">
                <a:ea typeface="宋体" panose="02010600030101010101" pitchFamily="2" charset="-122"/>
              </a:rPr>
              <a:t>Reverse Labeling Restriction (</a:t>
            </a:r>
            <a:r>
              <a:rPr lang="en-US" altLang="zh-CN" dirty="0" err="1">
                <a:ea typeface="宋体" panose="02010600030101010101" pitchFamily="2" charset="-122"/>
              </a:rPr>
              <a:t>RLR</a:t>
            </a:r>
            <a:r>
              <a:rPr lang="en-US" altLang="zh-CN" dirty="0">
                <a:ea typeface="宋体" panose="02010600030101010101" pitchFamily="2" charset="-122"/>
              </a:rPr>
              <a:t>)</a:t>
            </a:r>
            <a:r>
              <a:rPr lang="en-US" altLang="zh-CN" sz="1900" dirty="0">
                <a:ea typeface="宋体" panose="02010600030101010101" pitchFamily="2" charset="-122"/>
              </a:rPr>
              <a:t> </a:t>
            </a:r>
          </a:p>
        </p:txBody>
      </p:sp>
      <p:sp>
        <p:nvSpPr>
          <p:cNvPr id="287747" name="Rectangle 3">
            <a:extLst>
              <a:ext uri="{FF2B5EF4-FFF2-40B4-BE49-F238E27FC236}">
                <a16:creationId xmlns:a16="http://schemas.microsoft.com/office/drawing/2014/main" id="{62A7C4E4-BA76-87DD-E6C3-06B01FD11226}"/>
              </a:ext>
            </a:extLst>
          </p:cNvPr>
          <p:cNvSpPr>
            <a:spLocks noGrp="1" noChangeArrowheads="1"/>
          </p:cNvSpPr>
          <p:nvPr>
            <p:ph idx="1"/>
          </p:nvPr>
        </p:nvSpPr>
        <p:spPr/>
        <p:txBody>
          <a:bodyPr/>
          <a:lstStyle/>
          <a:p>
            <a:pPr>
              <a:buFontTx/>
              <a:buNone/>
            </a:pPr>
            <a:r>
              <a:rPr lang="en-US" altLang="zh-CN">
                <a:ea typeface="宋体" panose="02010600030101010101" pitchFamily="2" charset="-122"/>
              </a:rPr>
              <a:t>Blacklists are updated after an attack is detected.</a:t>
            </a:r>
          </a:p>
          <a:p>
            <a:r>
              <a:rPr lang="en-US" altLang="zh-CN">
                <a:ea typeface="宋体" panose="02010600030101010101" pitchFamily="2" charset="-122"/>
              </a:rPr>
              <a:t>Basic Ideas</a:t>
            </a:r>
          </a:p>
          <a:p>
            <a:pPr lvl="1">
              <a:buFontTx/>
              <a:buChar char="•"/>
            </a:pPr>
            <a:r>
              <a:rPr lang="en-US" altLang="zh-CN">
                <a:ea typeface="宋体" panose="02010600030101010101" pitchFamily="2" charset="-122"/>
              </a:rPr>
              <a:t>Every host maintains a blacklist to record suspicious hosts who gave wrong route related information.</a:t>
            </a:r>
          </a:p>
          <a:p>
            <a:pPr lvl="1">
              <a:buFontTx/>
              <a:buChar char="•"/>
            </a:pPr>
            <a:r>
              <a:rPr lang="en-US" altLang="zh-CN">
                <a:ea typeface="宋体" panose="02010600030101010101" pitchFamily="2" charset="-122"/>
              </a:rPr>
              <a:t>The destination host will broadcast an INVALID packet with its signature. The packet carries the host’s identification, current sequence, new sequence, and its own blacklist. </a:t>
            </a:r>
          </a:p>
          <a:p>
            <a:pPr lvl="1">
              <a:buFontTx/>
              <a:buChar char="•"/>
            </a:pPr>
            <a:r>
              <a:rPr lang="en-US" altLang="zh-CN">
                <a:ea typeface="宋体" panose="02010600030101010101" pitchFamily="2" charset="-122"/>
              </a:rPr>
              <a:t>Every host receiving this packet will examine its route entry to the destination host. The previous host that provides the false route will be added into this host’s blacklist.</a:t>
            </a:r>
          </a:p>
        </p:txBody>
      </p:sp>
      <p:sp>
        <p:nvSpPr>
          <p:cNvPr id="4" name="Slide Number Placeholder 5">
            <a:extLst>
              <a:ext uri="{FF2B5EF4-FFF2-40B4-BE49-F238E27FC236}">
                <a16:creationId xmlns:a16="http://schemas.microsoft.com/office/drawing/2014/main" id="{FE7BD983-C995-BF39-1C3A-E3A48774AC19}"/>
              </a:ext>
            </a:extLst>
          </p:cNvPr>
          <p:cNvSpPr>
            <a:spLocks noGrp="1"/>
          </p:cNvSpPr>
          <p:nvPr>
            <p:ph type="sldNum" sz="quarter" idx="12"/>
          </p:nvPr>
        </p:nvSpPr>
        <p:spPr/>
        <p:txBody>
          <a:bodyPr/>
          <a:lstStyle/>
          <a:p>
            <a:fld id="{3A62D40B-63C7-4152-B2B2-C287CFBA55C8}" type="slidenum">
              <a:rPr lang="en-US" altLang="en-US"/>
              <a:pPr/>
              <a:t>32</a:t>
            </a:fld>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902496-1FEF-34FF-7F7E-219E1DE4DBE4}"/>
              </a:ext>
            </a:extLst>
          </p:cNvPr>
          <p:cNvSpPr>
            <a:spLocks noGrp="1"/>
          </p:cNvSpPr>
          <p:nvPr>
            <p:ph type="sldNum" sz="quarter" idx="12"/>
          </p:nvPr>
        </p:nvSpPr>
        <p:spPr/>
        <p:txBody>
          <a:bodyPr/>
          <a:lstStyle/>
          <a:p>
            <a:fld id="{B7EEF105-EB7D-4D97-A1C4-0132AAC4F5DF}" type="slidenum">
              <a:rPr lang="en-US" altLang="en-US"/>
              <a:pPr/>
              <a:t>33</a:t>
            </a:fld>
            <a:endParaRPr lang="en-US" altLang="en-US"/>
          </a:p>
        </p:txBody>
      </p:sp>
      <p:sp>
        <p:nvSpPr>
          <p:cNvPr id="291842" name="Oval 2">
            <a:extLst>
              <a:ext uri="{FF2B5EF4-FFF2-40B4-BE49-F238E27FC236}">
                <a16:creationId xmlns:a16="http://schemas.microsoft.com/office/drawing/2014/main" id="{A5DF0249-8832-9131-8B21-5B3983F41BF8}"/>
              </a:ext>
            </a:extLst>
          </p:cNvPr>
          <p:cNvSpPr>
            <a:spLocks noChangeArrowheads="1"/>
          </p:cNvSpPr>
          <p:nvPr/>
        </p:nvSpPr>
        <p:spPr bwMode="auto">
          <a:xfrm>
            <a:off x="7772400" y="1109664"/>
            <a:ext cx="192088" cy="198437"/>
          </a:xfrm>
          <a:prstGeom prst="ellipse">
            <a:avLst/>
          </a:prstGeom>
          <a:solidFill>
            <a:srgbClr val="C0C0C0"/>
          </a:solidFill>
          <a:ln w="9525">
            <a:solidFill>
              <a:srgbClr val="000000"/>
            </a:solidFill>
            <a:round/>
            <a:headEnd/>
            <a:tailEnd/>
          </a:ln>
        </p:spPr>
        <p:txBody>
          <a:bodyPr/>
          <a:lstStyle/>
          <a:p>
            <a:endParaRPr lang="en-US"/>
          </a:p>
        </p:txBody>
      </p:sp>
      <p:sp>
        <p:nvSpPr>
          <p:cNvPr id="291843" name="Text Box 3">
            <a:extLst>
              <a:ext uri="{FF2B5EF4-FFF2-40B4-BE49-F238E27FC236}">
                <a16:creationId xmlns:a16="http://schemas.microsoft.com/office/drawing/2014/main" id="{272B2DF4-2D6D-4005-2E75-34D8E802579C}"/>
              </a:ext>
            </a:extLst>
          </p:cNvPr>
          <p:cNvSpPr txBox="1">
            <a:spLocks noChangeArrowheads="1"/>
          </p:cNvSpPr>
          <p:nvPr/>
        </p:nvSpPr>
        <p:spPr bwMode="auto">
          <a:xfrm>
            <a:off x="8153400" y="1033463"/>
            <a:ext cx="330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a:t>
            </a:r>
            <a:endParaRPr kumimoji="1" lang="en-US" altLang="zh-CN" sz="900">
              <a:latin typeface="Times New Roman" panose="02020603050405020304" pitchFamily="18" charset="0"/>
              <a:ea typeface="宋体" panose="02010600030101010101" pitchFamily="2" charset="-122"/>
            </a:endParaRPr>
          </a:p>
        </p:txBody>
      </p:sp>
      <p:sp>
        <p:nvSpPr>
          <p:cNvPr id="291844" name="Oval 4">
            <a:extLst>
              <a:ext uri="{FF2B5EF4-FFF2-40B4-BE49-F238E27FC236}">
                <a16:creationId xmlns:a16="http://schemas.microsoft.com/office/drawing/2014/main" id="{54D429B7-1BC3-DD57-0749-34D64A368FA1}"/>
              </a:ext>
            </a:extLst>
          </p:cNvPr>
          <p:cNvSpPr>
            <a:spLocks noChangeArrowheads="1"/>
          </p:cNvSpPr>
          <p:nvPr/>
        </p:nvSpPr>
        <p:spPr bwMode="auto">
          <a:xfrm>
            <a:off x="5638801" y="1414464"/>
            <a:ext cx="200025" cy="198437"/>
          </a:xfrm>
          <a:prstGeom prst="ellipse">
            <a:avLst/>
          </a:prstGeom>
          <a:solidFill>
            <a:srgbClr val="C0C0C0"/>
          </a:solidFill>
          <a:ln w="9525">
            <a:solidFill>
              <a:srgbClr val="000000"/>
            </a:solidFill>
            <a:round/>
            <a:headEnd/>
            <a:tailEnd/>
          </a:ln>
        </p:spPr>
        <p:txBody>
          <a:bodyPr/>
          <a:lstStyle/>
          <a:p>
            <a:endParaRPr lang="en-US"/>
          </a:p>
        </p:txBody>
      </p:sp>
      <p:sp>
        <p:nvSpPr>
          <p:cNvPr id="291845" name="Oval 5">
            <a:extLst>
              <a:ext uri="{FF2B5EF4-FFF2-40B4-BE49-F238E27FC236}">
                <a16:creationId xmlns:a16="http://schemas.microsoft.com/office/drawing/2014/main" id="{E400D318-A407-ED65-E7DA-5A5B3B476BFA}"/>
              </a:ext>
            </a:extLst>
          </p:cNvPr>
          <p:cNvSpPr>
            <a:spLocks noChangeArrowheads="1"/>
          </p:cNvSpPr>
          <p:nvPr/>
        </p:nvSpPr>
        <p:spPr bwMode="auto">
          <a:xfrm>
            <a:off x="3352801" y="2024064"/>
            <a:ext cx="200025" cy="198437"/>
          </a:xfrm>
          <a:prstGeom prst="ellipse">
            <a:avLst/>
          </a:prstGeom>
          <a:solidFill>
            <a:srgbClr val="C0C0C0"/>
          </a:solidFill>
          <a:ln w="9525">
            <a:solidFill>
              <a:srgbClr val="000000"/>
            </a:solidFill>
            <a:round/>
            <a:headEnd/>
            <a:tailEnd/>
          </a:ln>
        </p:spPr>
        <p:txBody>
          <a:bodyPr/>
          <a:lstStyle/>
          <a:p>
            <a:endParaRPr lang="en-US"/>
          </a:p>
        </p:txBody>
      </p:sp>
      <p:sp>
        <p:nvSpPr>
          <p:cNvPr id="291846" name="Oval 6">
            <a:extLst>
              <a:ext uri="{FF2B5EF4-FFF2-40B4-BE49-F238E27FC236}">
                <a16:creationId xmlns:a16="http://schemas.microsoft.com/office/drawing/2014/main" id="{13F9C0F9-5174-3D40-CF9E-06BD997F06EE}"/>
              </a:ext>
            </a:extLst>
          </p:cNvPr>
          <p:cNvSpPr>
            <a:spLocks noChangeArrowheads="1"/>
          </p:cNvSpPr>
          <p:nvPr/>
        </p:nvSpPr>
        <p:spPr bwMode="auto">
          <a:xfrm>
            <a:off x="6781801" y="2633664"/>
            <a:ext cx="200025" cy="198437"/>
          </a:xfrm>
          <a:prstGeom prst="ellipse">
            <a:avLst/>
          </a:prstGeom>
          <a:solidFill>
            <a:srgbClr val="C0C0C0"/>
          </a:solidFill>
          <a:ln w="9525">
            <a:solidFill>
              <a:srgbClr val="000000"/>
            </a:solidFill>
            <a:round/>
            <a:headEnd/>
            <a:tailEnd/>
          </a:ln>
        </p:spPr>
        <p:txBody>
          <a:bodyPr/>
          <a:lstStyle/>
          <a:p>
            <a:endParaRPr lang="en-US"/>
          </a:p>
        </p:txBody>
      </p:sp>
      <p:sp>
        <p:nvSpPr>
          <p:cNvPr id="291847" name="Oval 7">
            <a:extLst>
              <a:ext uri="{FF2B5EF4-FFF2-40B4-BE49-F238E27FC236}">
                <a16:creationId xmlns:a16="http://schemas.microsoft.com/office/drawing/2014/main" id="{E83C2A8B-4FAA-8DF7-ECC4-077978A19BB3}"/>
              </a:ext>
            </a:extLst>
          </p:cNvPr>
          <p:cNvSpPr>
            <a:spLocks noChangeArrowheads="1"/>
          </p:cNvSpPr>
          <p:nvPr/>
        </p:nvSpPr>
        <p:spPr bwMode="auto">
          <a:xfrm>
            <a:off x="5638801" y="2557464"/>
            <a:ext cx="200025" cy="198437"/>
          </a:xfrm>
          <a:prstGeom prst="ellipse">
            <a:avLst/>
          </a:prstGeom>
          <a:solidFill>
            <a:srgbClr val="C0C0C0"/>
          </a:solidFill>
          <a:ln w="9525">
            <a:solidFill>
              <a:srgbClr val="000000"/>
            </a:solidFill>
            <a:round/>
            <a:headEnd/>
            <a:tailEnd/>
          </a:ln>
        </p:spPr>
        <p:txBody>
          <a:bodyPr/>
          <a:lstStyle/>
          <a:p>
            <a:endParaRPr lang="en-US"/>
          </a:p>
        </p:txBody>
      </p:sp>
      <p:sp>
        <p:nvSpPr>
          <p:cNvPr id="291848" name="Oval 8">
            <a:extLst>
              <a:ext uri="{FF2B5EF4-FFF2-40B4-BE49-F238E27FC236}">
                <a16:creationId xmlns:a16="http://schemas.microsoft.com/office/drawing/2014/main" id="{11B40383-5BF7-97D5-DC8C-CF577BCCA617}"/>
              </a:ext>
            </a:extLst>
          </p:cNvPr>
          <p:cNvSpPr>
            <a:spLocks noChangeArrowheads="1"/>
          </p:cNvSpPr>
          <p:nvPr/>
        </p:nvSpPr>
        <p:spPr bwMode="auto">
          <a:xfrm>
            <a:off x="4495801" y="2100264"/>
            <a:ext cx="200025" cy="198437"/>
          </a:xfrm>
          <a:prstGeom prst="ellipse">
            <a:avLst/>
          </a:prstGeom>
          <a:solidFill>
            <a:srgbClr val="C0C0C0"/>
          </a:solidFill>
          <a:ln w="9525">
            <a:solidFill>
              <a:srgbClr val="000000"/>
            </a:solidFill>
            <a:round/>
            <a:headEnd/>
            <a:tailEnd/>
          </a:ln>
        </p:spPr>
        <p:txBody>
          <a:bodyPr/>
          <a:lstStyle/>
          <a:p>
            <a:endParaRPr lang="en-US"/>
          </a:p>
        </p:txBody>
      </p:sp>
      <p:sp>
        <p:nvSpPr>
          <p:cNvPr id="291849" name="Oval 9">
            <a:extLst>
              <a:ext uri="{FF2B5EF4-FFF2-40B4-BE49-F238E27FC236}">
                <a16:creationId xmlns:a16="http://schemas.microsoft.com/office/drawing/2014/main" id="{BE99A327-5362-F0BA-9639-D0C69A20B440}"/>
              </a:ext>
            </a:extLst>
          </p:cNvPr>
          <p:cNvSpPr>
            <a:spLocks noChangeArrowheads="1"/>
          </p:cNvSpPr>
          <p:nvPr/>
        </p:nvSpPr>
        <p:spPr bwMode="auto">
          <a:xfrm>
            <a:off x="2895601" y="2938464"/>
            <a:ext cx="200025" cy="198437"/>
          </a:xfrm>
          <a:prstGeom prst="ellipse">
            <a:avLst/>
          </a:prstGeom>
          <a:solidFill>
            <a:srgbClr val="C0C0C0"/>
          </a:solidFill>
          <a:ln w="9525">
            <a:solidFill>
              <a:srgbClr val="000000"/>
            </a:solidFill>
            <a:round/>
            <a:headEnd/>
            <a:tailEnd/>
          </a:ln>
        </p:spPr>
        <p:txBody>
          <a:bodyPr/>
          <a:lstStyle/>
          <a:p>
            <a:endParaRPr lang="en-US"/>
          </a:p>
        </p:txBody>
      </p:sp>
      <p:sp>
        <p:nvSpPr>
          <p:cNvPr id="291850" name="Text Box 10">
            <a:extLst>
              <a:ext uri="{FF2B5EF4-FFF2-40B4-BE49-F238E27FC236}">
                <a16:creationId xmlns:a16="http://schemas.microsoft.com/office/drawing/2014/main" id="{C2FEE3D8-55DF-36B1-B268-C8D83B01C764}"/>
              </a:ext>
            </a:extLst>
          </p:cNvPr>
          <p:cNvSpPr txBox="1">
            <a:spLocks noChangeArrowheads="1"/>
          </p:cNvSpPr>
          <p:nvPr/>
        </p:nvSpPr>
        <p:spPr bwMode="auto">
          <a:xfrm>
            <a:off x="3048000" y="2024063"/>
            <a:ext cx="3429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a:t>
            </a:r>
            <a:endParaRPr kumimoji="1" lang="en-US" altLang="zh-CN" sz="900">
              <a:latin typeface="Times New Roman" panose="02020603050405020304" pitchFamily="18" charset="0"/>
              <a:ea typeface="宋体" panose="02010600030101010101" pitchFamily="2" charset="-122"/>
            </a:endParaRPr>
          </a:p>
        </p:txBody>
      </p:sp>
      <p:sp>
        <p:nvSpPr>
          <p:cNvPr id="291851" name="Text Box 11">
            <a:extLst>
              <a:ext uri="{FF2B5EF4-FFF2-40B4-BE49-F238E27FC236}">
                <a16:creationId xmlns:a16="http://schemas.microsoft.com/office/drawing/2014/main" id="{2697A5DA-2C9E-2548-0B89-9669D7B0052D}"/>
              </a:ext>
            </a:extLst>
          </p:cNvPr>
          <p:cNvSpPr txBox="1">
            <a:spLocks noChangeArrowheads="1"/>
          </p:cNvSpPr>
          <p:nvPr/>
        </p:nvSpPr>
        <p:spPr bwMode="auto">
          <a:xfrm>
            <a:off x="4800600" y="2024063"/>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S1</a:t>
            </a:r>
            <a:endParaRPr kumimoji="1" lang="en-US" altLang="zh-CN" sz="900">
              <a:latin typeface="Times New Roman" panose="02020603050405020304" pitchFamily="18" charset="0"/>
              <a:ea typeface="宋体" panose="02010600030101010101" pitchFamily="2" charset="-122"/>
            </a:endParaRPr>
          </a:p>
        </p:txBody>
      </p:sp>
      <p:sp>
        <p:nvSpPr>
          <p:cNvPr id="291852" name="Text Box 12">
            <a:extLst>
              <a:ext uri="{FF2B5EF4-FFF2-40B4-BE49-F238E27FC236}">
                <a16:creationId xmlns:a16="http://schemas.microsoft.com/office/drawing/2014/main" id="{ECCB346E-58EC-1E4A-1F19-D199FB602284}"/>
              </a:ext>
            </a:extLst>
          </p:cNvPr>
          <p:cNvSpPr txBox="1">
            <a:spLocks noChangeArrowheads="1"/>
          </p:cNvSpPr>
          <p:nvPr/>
        </p:nvSpPr>
        <p:spPr bwMode="auto">
          <a:xfrm>
            <a:off x="5562600" y="2786063"/>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S2</a:t>
            </a:r>
            <a:endParaRPr kumimoji="1" lang="en-US" altLang="zh-CN" sz="900">
              <a:latin typeface="Times New Roman" panose="02020603050405020304" pitchFamily="18" charset="0"/>
              <a:ea typeface="宋体" panose="02010600030101010101" pitchFamily="2" charset="-122"/>
            </a:endParaRPr>
          </a:p>
        </p:txBody>
      </p:sp>
      <p:sp>
        <p:nvSpPr>
          <p:cNvPr id="291853" name="Text Box 13">
            <a:extLst>
              <a:ext uri="{FF2B5EF4-FFF2-40B4-BE49-F238E27FC236}">
                <a16:creationId xmlns:a16="http://schemas.microsoft.com/office/drawing/2014/main" id="{9B18060E-6D82-2424-3F17-36BEE7788ADF}"/>
              </a:ext>
            </a:extLst>
          </p:cNvPr>
          <p:cNvSpPr txBox="1">
            <a:spLocks noChangeArrowheads="1"/>
          </p:cNvSpPr>
          <p:nvPr/>
        </p:nvSpPr>
        <p:spPr bwMode="auto">
          <a:xfrm>
            <a:off x="7086600" y="25908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p>
        </p:txBody>
      </p:sp>
      <p:sp>
        <p:nvSpPr>
          <p:cNvPr id="291854" name="Text Box 14">
            <a:extLst>
              <a:ext uri="{FF2B5EF4-FFF2-40B4-BE49-F238E27FC236}">
                <a16:creationId xmlns:a16="http://schemas.microsoft.com/office/drawing/2014/main" id="{84666A89-810E-4059-874C-7E046266578D}"/>
              </a:ext>
            </a:extLst>
          </p:cNvPr>
          <p:cNvSpPr txBox="1">
            <a:spLocks noChangeArrowheads="1"/>
          </p:cNvSpPr>
          <p:nvPr/>
        </p:nvSpPr>
        <p:spPr bwMode="auto">
          <a:xfrm>
            <a:off x="5486400" y="1033463"/>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S3</a:t>
            </a:r>
            <a:endParaRPr kumimoji="1" lang="en-US" altLang="zh-CN" sz="900">
              <a:latin typeface="Times New Roman" panose="02020603050405020304" pitchFamily="18" charset="0"/>
              <a:ea typeface="宋体" panose="02010600030101010101" pitchFamily="2" charset="-122"/>
            </a:endParaRPr>
          </a:p>
        </p:txBody>
      </p:sp>
      <p:sp>
        <p:nvSpPr>
          <p:cNvPr id="291855" name="Text Box 15">
            <a:extLst>
              <a:ext uri="{FF2B5EF4-FFF2-40B4-BE49-F238E27FC236}">
                <a16:creationId xmlns:a16="http://schemas.microsoft.com/office/drawing/2014/main" id="{61AAD19C-C49B-5646-5AD0-FF653320A5BE}"/>
              </a:ext>
            </a:extLst>
          </p:cNvPr>
          <p:cNvSpPr txBox="1">
            <a:spLocks noChangeArrowheads="1"/>
          </p:cNvSpPr>
          <p:nvPr/>
        </p:nvSpPr>
        <p:spPr bwMode="auto">
          <a:xfrm>
            <a:off x="3048000" y="3243263"/>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S4</a:t>
            </a:r>
            <a:endParaRPr kumimoji="1" lang="en-US" altLang="zh-CN" sz="900">
              <a:latin typeface="Times New Roman" panose="02020603050405020304" pitchFamily="18" charset="0"/>
              <a:ea typeface="宋体" panose="02010600030101010101" pitchFamily="2" charset="-122"/>
            </a:endParaRPr>
          </a:p>
        </p:txBody>
      </p:sp>
      <p:sp>
        <p:nvSpPr>
          <p:cNvPr id="291858" name="Rectangle 18">
            <a:extLst>
              <a:ext uri="{FF2B5EF4-FFF2-40B4-BE49-F238E27FC236}">
                <a16:creationId xmlns:a16="http://schemas.microsoft.com/office/drawing/2014/main" id="{540022BF-A030-758C-1BAB-5667CCA5D7A5}"/>
              </a:ext>
            </a:extLst>
          </p:cNvPr>
          <p:cNvSpPr>
            <a:spLocks noChangeArrowheads="1"/>
          </p:cNvSpPr>
          <p:nvPr/>
        </p:nvSpPr>
        <p:spPr bwMode="auto">
          <a:xfrm>
            <a:off x="5638800" y="838200"/>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a:t>
            </a:r>
            <a:endParaRPr lang="en-US" altLang="zh-CN" sz="2000">
              <a:ea typeface="宋体" panose="02010600030101010101" pitchFamily="2" charset="-122"/>
            </a:endParaRPr>
          </a:p>
        </p:txBody>
      </p:sp>
      <p:sp>
        <p:nvSpPr>
          <p:cNvPr id="291860" name="Line 20">
            <a:extLst>
              <a:ext uri="{FF2B5EF4-FFF2-40B4-BE49-F238E27FC236}">
                <a16:creationId xmlns:a16="http://schemas.microsoft.com/office/drawing/2014/main" id="{25E52F0B-D019-D150-C08E-B6195FCFB90E}"/>
              </a:ext>
            </a:extLst>
          </p:cNvPr>
          <p:cNvSpPr>
            <a:spLocks noChangeShapeType="1"/>
          </p:cNvSpPr>
          <p:nvPr/>
        </p:nvSpPr>
        <p:spPr bwMode="auto">
          <a:xfrm flipH="1">
            <a:off x="4724400" y="1600200"/>
            <a:ext cx="914400" cy="5334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61" name="Rectangle 21">
            <a:extLst>
              <a:ext uri="{FF2B5EF4-FFF2-40B4-BE49-F238E27FC236}">
                <a16:creationId xmlns:a16="http://schemas.microsoft.com/office/drawing/2014/main" id="{1D74B2F4-5F94-0354-8B73-89F99F49BC0C}"/>
              </a:ext>
            </a:extLst>
          </p:cNvPr>
          <p:cNvSpPr>
            <a:spLocks noChangeArrowheads="1"/>
          </p:cNvSpPr>
          <p:nvPr/>
        </p:nvSpPr>
        <p:spPr bwMode="auto">
          <a:xfrm>
            <a:off x="5105400" y="2057400"/>
            <a:ext cx="9144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{S2}</a:t>
            </a:r>
            <a:endParaRPr lang="en-US" altLang="zh-CN" sz="2000">
              <a:ea typeface="宋体" panose="02010600030101010101" pitchFamily="2" charset="-122"/>
            </a:endParaRPr>
          </a:p>
        </p:txBody>
      </p:sp>
      <p:grpSp>
        <p:nvGrpSpPr>
          <p:cNvPr id="291863" name="Group 23">
            <a:extLst>
              <a:ext uri="{FF2B5EF4-FFF2-40B4-BE49-F238E27FC236}">
                <a16:creationId xmlns:a16="http://schemas.microsoft.com/office/drawing/2014/main" id="{D69081D8-3A2E-2C29-2062-CEC9DCCD86C9}"/>
              </a:ext>
            </a:extLst>
          </p:cNvPr>
          <p:cNvGrpSpPr>
            <a:grpSpLocks/>
          </p:cNvGrpSpPr>
          <p:nvPr/>
        </p:nvGrpSpPr>
        <p:grpSpPr bwMode="auto">
          <a:xfrm>
            <a:off x="2057400" y="2057400"/>
            <a:ext cx="6096000" cy="1752600"/>
            <a:chOff x="432" y="2064"/>
            <a:chExt cx="3840" cy="1104"/>
          </a:xfrm>
        </p:grpSpPr>
        <p:sp>
          <p:nvSpPr>
            <p:cNvPr id="291864" name="Line 24">
              <a:extLst>
                <a:ext uri="{FF2B5EF4-FFF2-40B4-BE49-F238E27FC236}">
                  <a16:creationId xmlns:a16="http://schemas.microsoft.com/office/drawing/2014/main" id="{5A62A4FA-5B9D-C933-A8FD-FB6DE74A2944}"/>
                </a:ext>
              </a:extLst>
            </p:cNvPr>
            <p:cNvSpPr>
              <a:spLocks noChangeShapeType="1"/>
            </p:cNvSpPr>
            <p:nvPr/>
          </p:nvSpPr>
          <p:spPr bwMode="auto">
            <a:xfrm flipH="1" flipV="1">
              <a:off x="2064" y="2160"/>
              <a:ext cx="624" cy="240"/>
            </a:xfrm>
            <a:prstGeom prst="line">
              <a:avLst/>
            </a:prstGeom>
            <a:noFill/>
            <a:ln w="9525">
              <a:solidFill>
                <a:srgbClr val="C0C0C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91865" name="Line 25">
              <a:extLst>
                <a:ext uri="{FF2B5EF4-FFF2-40B4-BE49-F238E27FC236}">
                  <a16:creationId xmlns:a16="http://schemas.microsoft.com/office/drawing/2014/main" id="{5380E9B2-92CB-85FC-963F-EDCE5FFBDBB5}"/>
                </a:ext>
              </a:extLst>
            </p:cNvPr>
            <p:cNvSpPr>
              <a:spLocks noChangeShapeType="1"/>
            </p:cNvSpPr>
            <p:nvPr/>
          </p:nvSpPr>
          <p:spPr bwMode="auto">
            <a:xfrm flipH="1" flipV="1">
              <a:off x="1392" y="2064"/>
              <a:ext cx="576" cy="48"/>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66" name="Rectangle 26">
              <a:extLst>
                <a:ext uri="{FF2B5EF4-FFF2-40B4-BE49-F238E27FC236}">
                  <a16:creationId xmlns:a16="http://schemas.microsoft.com/office/drawing/2014/main" id="{B18102A4-63B2-EE2F-D801-AEA7F453E482}"/>
                </a:ext>
              </a:extLst>
            </p:cNvPr>
            <p:cNvSpPr>
              <a:spLocks noChangeArrowheads="1"/>
            </p:cNvSpPr>
            <p:nvPr/>
          </p:nvSpPr>
          <p:spPr bwMode="auto">
            <a:xfrm>
              <a:off x="3312" y="2544"/>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a:t>
              </a:r>
              <a:endParaRPr lang="en-US" altLang="zh-CN" sz="2000">
                <a:ea typeface="宋体" panose="02010600030101010101" pitchFamily="2" charset="-122"/>
              </a:endParaRPr>
            </a:p>
          </p:txBody>
        </p:sp>
        <p:sp>
          <p:nvSpPr>
            <p:cNvPr id="291867" name="Rectangle 27">
              <a:extLst>
                <a:ext uri="{FF2B5EF4-FFF2-40B4-BE49-F238E27FC236}">
                  <a16:creationId xmlns:a16="http://schemas.microsoft.com/office/drawing/2014/main" id="{697FAF07-C424-E0AD-B19B-C49386143771}"/>
                </a:ext>
              </a:extLst>
            </p:cNvPr>
            <p:cNvSpPr>
              <a:spLocks noChangeArrowheads="1"/>
            </p:cNvSpPr>
            <p:nvPr/>
          </p:nvSpPr>
          <p:spPr bwMode="auto">
            <a:xfrm>
              <a:off x="2256" y="2640"/>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{M}</a:t>
              </a:r>
              <a:endParaRPr lang="en-US" altLang="zh-CN" sz="2000">
                <a:ea typeface="宋体" panose="02010600030101010101" pitchFamily="2" charset="-122"/>
              </a:endParaRPr>
            </a:p>
          </p:txBody>
        </p:sp>
        <p:sp>
          <p:nvSpPr>
            <p:cNvPr id="291868" name="Rectangle 28">
              <a:extLst>
                <a:ext uri="{FF2B5EF4-FFF2-40B4-BE49-F238E27FC236}">
                  <a16:creationId xmlns:a16="http://schemas.microsoft.com/office/drawing/2014/main" id="{C5FC11B4-1DE8-A39F-DCC6-6E20F32CCC8D}"/>
                </a:ext>
              </a:extLst>
            </p:cNvPr>
            <p:cNvSpPr>
              <a:spLocks noChangeArrowheads="1"/>
            </p:cNvSpPr>
            <p:nvPr/>
          </p:nvSpPr>
          <p:spPr bwMode="auto">
            <a:xfrm>
              <a:off x="432" y="2160"/>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{S1}</a:t>
              </a:r>
              <a:endParaRPr lang="en-US" altLang="zh-CN" sz="2000">
                <a:ea typeface="宋体" panose="02010600030101010101" pitchFamily="2" charset="-122"/>
              </a:endParaRPr>
            </a:p>
          </p:txBody>
        </p:sp>
        <p:sp>
          <p:nvSpPr>
            <p:cNvPr id="291869" name="Rectangle 29">
              <a:extLst>
                <a:ext uri="{FF2B5EF4-FFF2-40B4-BE49-F238E27FC236}">
                  <a16:creationId xmlns:a16="http://schemas.microsoft.com/office/drawing/2014/main" id="{D1BCAF60-4583-9832-3F7D-AC872DF1EE1E}"/>
                </a:ext>
              </a:extLst>
            </p:cNvPr>
            <p:cNvSpPr>
              <a:spLocks noChangeArrowheads="1"/>
            </p:cNvSpPr>
            <p:nvPr/>
          </p:nvSpPr>
          <p:spPr bwMode="auto">
            <a:xfrm>
              <a:off x="768" y="2928"/>
              <a:ext cx="96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a:t>
              </a:r>
              <a:endParaRPr lang="en-US" altLang="zh-CN" sz="2000">
                <a:ea typeface="宋体" panose="02010600030101010101" pitchFamily="2" charset="-122"/>
              </a:endParaRPr>
            </a:p>
          </p:txBody>
        </p:sp>
      </p:grpSp>
      <p:sp>
        <p:nvSpPr>
          <p:cNvPr id="291870" name="Line 30">
            <a:extLst>
              <a:ext uri="{FF2B5EF4-FFF2-40B4-BE49-F238E27FC236}">
                <a16:creationId xmlns:a16="http://schemas.microsoft.com/office/drawing/2014/main" id="{83D8B549-40AD-6354-0877-FF935723F8A7}"/>
              </a:ext>
            </a:extLst>
          </p:cNvPr>
          <p:cNvSpPr>
            <a:spLocks noChangeShapeType="1"/>
          </p:cNvSpPr>
          <p:nvPr/>
        </p:nvSpPr>
        <p:spPr bwMode="auto">
          <a:xfrm flipH="1">
            <a:off x="3048000" y="2209800"/>
            <a:ext cx="457200" cy="6858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72" name="Text Box 32">
            <a:extLst>
              <a:ext uri="{FF2B5EF4-FFF2-40B4-BE49-F238E27FC236}">
                <a16:creationId xmlns:a16="http://schemas.microsoft.com/office/drawing/2014/main" id="{24DB3F80-AA98-2A62-AC37-4312A9C96326}"/>
              </a:ext>
            </a:extLst>
          </p:cNvPr>
          <p:cNvSpPr txBox="1">
            <a:spLocks noChangeArrowheads="1"/>
          </p:cNvSpPr>
          <p:nvPr/>
        </p:nvSpPr>
        <p:spPr bwMode="auto">
          <a:xfrm>
            <a:off x="8534400" y="1033464"/>
            <a:ext cx="1981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1600">
                <a:latin typeface="Times New Roman" panose="02020603050405020304" pitchFamily="18" charset="0"/>
                <a:ea typeface="宋体" panose="02010600030101010101" pitchFamily="2" charset="-122"/>
              </a:rPr>
              <a:t>INVALID ( D, 5, 21, BL{}, Signature )</a:t>
            </a:r>
            <a:endParaRPr kumimoji="1" lang="en-US" altLang="en-US" sz="1600">
              <a:latin typeface="Times New Roman" panose="02020603050405020304" pitchFamily="18" charset="0"/>
              <a:ea typeface="宋体" panose="02010600030101010101" pitchFamily="2" charset="-122"/>
            </a:endParaRPr>
          </a:p>
        </p:txBody>
      </p:sp>
      <p:sp>
        <p:nvSpPr>
          <p:cNvPr id="291873" name="Text Box 33">
            <a:extLst>
              <a:ext uri="{FF2B5EF4-FFF2-40B4-BE49-F238E27FC236}">
                <a16:creationId xmlns:a16="http://schemas.microsoft.com/office/drawing/2014/main" id="{109D3CB3-B22C-DC71-5E80-941E9B386CA1}"/>
              </a:ext>
            </a:extLst>
          </p:cNvPr>
          <p:cNvSpPr txBox="1">
            <a:spLocks noChangeArrowheads="1"/>
          </p:cNvSpPr>
          <p:nvPr/>
        </p:nvSpPr>
        <p:spPr bwMode="auto">
          <a:xfrm>
            <a:off x="2362200" y="4343401"/>
            <a:ext cx="72390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latin typeface="Times New Roman" panose="02020603050405020304" pitchFamily="18" charset="0"/>
                <a:ea typeface="宋体" panose="02010600030101010101" pitchFamily="2" charset="-122"/>
              </a:rPr>
              <a:t>Correct destination sequence number is broadcasted. </a:t>
            </a:r>
          </a:p>
          <a:p>
            <a:pPr>
              <a:spcBef>
                <a:spcPct val="20000"/>
              </a:spcBef>
            </a:pPr>
            <a:r>
              <a:rPr kumimoji="1" lang="en-US" altLang="zh-CN" sz="2400" b="1">
                <a:latin typeface="Times New Roman" panose="02020603050405020304" pitchFamily="18" charset="0"/>
                <a:ea typeface="宋体" panose="02010600030101010101" pitchFamily="2" charset="-122"/>
              </a:rPr>
              <a:t>Blacklist at each host in the path is determined.</a:t>
            </a:r>
            <a:endParaRPr kumimoji="1" lang="en-US" altLang="en-US" sz="2400" b="1">
              <a:latin typeface="Times New Roman" panose="02020603050405020304" pitchFamily="18" charset="0"/>
              <a:ea typeface="宋体" panose="02010600030101010101" pitchFamily="2" charset="-122"/>
            </a:endParaRPr>
          </a:p>
        </p:txBody>
      </p:sp>
      <p:sp>
        <p:nvSpPr>
          <p:cNvPr id="291875" name="Oval 35">
            <a:extLst>
              <a:ext uri="{FF2B5EF4-FFF2-40B4-BE49-F238E27FC236}">
                <a16:creationId xmlns:a16="http://schemas.microsoft.com/office/drawing/2014/main" id="{70F46E17-55A5-A33D-BF8E-0B6761BC2DF9}"/>
              </a:ext>
            </a:extLst>
          </p:cNvPr>
          <p:cNvSpPr>
            <a:spLocks noChangeArrowheads="1"/>
          </p:cNvSpPr>
          <p:nvPr/>
        </p:nvSpPr>
        <p:spPr bwMode="auto">
          <a:xfrm>
            <a:off x="6629401" y="1295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1876" name="Text Box 36">
            <a:extLst>
              <a:ext uri="{FF2B5EF4-FFF2-40B4-BE49-F238E27FC236}">
                <a16:creationId xmlns:a16="http://schemas.microsoft.com/office/drawing/2014/main" id="{B1BF4698-6AD9-E0D9-F82E-2F68E7801966}"/>
              </a:ext>
            </a:extLst>
          </p:cNvPr>
          <p:cNvSpPr txBox="1">
            <a:spLocks noChangeArrowheads="1"/>
          </p:cNvSpPr>
          <p:nvPr/>
        </p:nvSpPr>
        <p:spPr bwMode="auto">
          <a:xfrm>
            <a:off x="6477000" y="1600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S4</a:t>
            </a:r>
            <a:endParaRPr kumimoji="1" lang="en-US" altLang="zh-CN" sz="900">
              <a:latin typeface="Times New Roman" panose="02020603050405020304" pitchFamily="18" charset="0"/>
              <a:ea typeface="宋体" panose="02010600030101010101" pitchFamily="2" charset="-122"/>
            </a:endParaRPr>
          </a:p>
        </p:txBody>
      </p:sp>
      <p:sp>
        <p:nvSpPr>
          <p:cNvPr id="291877" name="Rectangle 37">
            <a:extLst>
              <a:ext uri="{FF2B5EF4-FFF2-40B4-BE49-F238E27FC236}">
                <a16:creationId xmlns:a16="http://schemas.microsoft.com/office/drawing/2014/main" id="{366F3B10-DADC-E8D2-05D9-4D57F4F5BB77}"/>
              </a:ext>
            </a:extLst>
          </p:cNvPr>
          <p:cNvSpPr>
            <a:spLocks noChangeArrowheads="1"/>
          </p:cNvSpPr>
          <p:nvPr/>
        </p:nvSpPr>
        <p:spPr bwMode="auto">
          <a:xfrm>
            <a:off x="67818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1000">
                <a:ea typeface="宋体" panose="02010600030101010101" pitchFamily="2" charset="-122"/>
              </a:rPr>
              <a:t>BL {}</a:t>
            </a:r>
            <a:endParaRPr lang="en-US" altLang="zh-CN" sz="2000">
              <a:ea typeface="宋体" panose="02010600030101010101" pitchFamily="2" charset="-122"/>
            </a:endParaRPr>
          </a:p>
        </p:txBody>
      </p:sp>
      <p:sp>
        <p:nvSpPr>
          <p:cNvPr id="291878" name="Line 38">
            <a:extLst>
              <a:ext uri="{FF2B5EF4-FFF2-40B4-BE49-F238E27FC236}">
                <a16:creationId xmlns:a16="http://schemas.microsoft.com/office/drawing/2014/main" id="{F82F24D6-FE66-BCAC-B64E-C4CA81825CD6}"/>
              </a:ext>
            </a:extLst>
          </p:cNvPr>
          <p:cNvSpPr>
            <a:spLocks noChangeShapeType="1"/>
          </p:cNvSpPr>
          <p:nvPr/>
        </p:nvSpPr>
        <p:spPr bwMode="auto">
          <a:xfrm flipH="1">
            <a:off x="5867400" y="1447800"/>
            <a:ext cx="762000" cy="762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79" name="Line 39">
            <a:extLst>
              <a:ext uri="{FF2B5EF4-FFF2-40B4-BE49-F238E27FC236}">
                <a16:creationId xmlns:a16="http://schemas.microsoft.com/office/drawing/2014/main" id="{373B5DEA-E9C9-14B5-E264-AEE69DCA12FD}"/>
              </a:ext>
            </a:extLst>
          </p:cNvPr>
          <p:cNvSpPr>
            <a:spLocks noChangeShapeType="1"/>
          </p:cNvSpPr>
          <p:nvPr/>
        </p:nvSpPr>
        <p:spPr bwMode="auto">
          <a:xfrm flipH="1">
            <a:off x="6858000" y="1219200"/>
            <a:ext cx="914400" cy="1524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1983436-D68B-5D99-D40D-4EEB2F24AF80}"/>
              </a:ext>
            </a:extLst>
          </p:cNvPr>
          <p:cNvSpPr>
            <a:spLocks noGrp="1"/>
          </p:cNvSpPr>
          <p:nvPr>
            <p:ph type="sldNum" sz="quarter" idx="12"/>
          </p:nvPr>
        </p:nvSpPr>
        <p:spPr/>
        <p:txBody>
          <a:bodyPr/>
          <a:lstStyle/>
          <a:p>
            <a:fld id="{1805C744-FCB5-45CA-AAEF-AF02ADD9FFCD}" type="slidenum">
              <a:rPr lang="en-US" altLang="en-US"/>
              <a:pPr/>
              <a:t>34</a:t>
            </a:fld>
            <a:endParaRPr lang="en-US" altLang="en-US"/>
          </a:p>
        </p:txBody>
      </p:sp>
      <p:sp>
        <p:nvSpPr>
          <p:cNvPr id="293890" name="Oval 2">
            <a:extLst>
              <a:ext uri="{FF2B5EF4-FFF2-40B4-BE49-F238E27FC236}">
                <a16:creationId xmlns:a16="http://schemas.microsoft.com/office/drawing/2014/main" id="{C8A48524-F9FC-AE28-27AF-D655438F6180}"/>
              </a:ext>
            </a:extLst>
          </p:cNvPr>
          <p:cNvSpPr>
            <a:spLocks noChangeArrowheads="1"/>
          </p:cNvSpPr>
          <p:nvPr/>
        </p:nvSpPr>
        <p:spPr bwMode="auto">
          <a:xfrm>
            <a:off x="8991601" y="1219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891" name="Text Box 3">
            <a:extLst>
              <a:ext uri="{FF2B5EF4-FFF2-40B4-BE49-F238E27FC236}">
                <a16:creationId xmlns:a16="http://schemas.microsoft.com/office/drawing/2014/main" id="{AB55D467-B7A3-6550-1205-466A53C64196}"/>
              </a:ext>
            </a:extLst>
          </p:cNvPr>
          <p:cNvSpPr txBox="1">
            <a:spLocks noChangeArrowheads="1"/>
          </p:cNvSpPr>
          <p:nvPr/>
        </p:nvSpPr>
        <p:spPr bwMode="auto">
          <a:xfrm>
            <a:off x="7239000" y="21336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D4</a:t>
            </a:r>
            <a:endParaRPr kumimoji="1" lang="en-US" altLang="zh-CN" sz="900">
              <a:latin typeface="Times New Roman" panose="02020603050405020304" pitchFamily="18" charset="0"/>
              <a:ea typeface="宋体" panose="02010600030101010101" pitchFamily="2" charset="-122"/>
            </a:endParaRPr>
          </a:p>
        </p:txBody>
      </p:sp>
      <p:sp>
        <p:nvSpPr>
          <p:cNvPr id="293892" name="Text Box 4">
            <a:extLst>
              <a:ext uri="{FF2B5EF4-FFF2-40B4-BE49-F238E27FC236}">
                <a16:creationId xmlns:a16="http://schemas.microsoft.com/office/drawing/2014/main" id="{C3D8796E-44A1-EC8F-4D54-1C0324A36303}"/>
              </a:ext>
            </a:extLst>
          </p:cNvPr>
          <p:cNvSpPr txBox="1">
            <a:spLocks noChangeArrowheads="1"/>
          </p:cNvSpPr>
          <p:nvPr/>
        </p:nvSpPr>
        <p:spPr bwMode="auto">
          <a:xfrm>
            <a:off x="3962400" y="457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D1</a:t>
            </a:r>
            <a:endParaRPr kumimoji="1" lang="en-US" altLang="zh-CN" sz="900">
              <a:latin typeface="Times New Roman" panose="02020603050405020304" pitchFamily="18" charset="0"/>
              <a:ea typeface="宋体" panose="02010600030101010101" pitchFamily="2" charset="-122"/>
            </a:endParaRPr>
          </a:p>
        </p:txBody>
      </p:sp>
      <p:sp>
        <p:nvSpPr>
          <p:cNvPr id="293893" name="Oval 5">
            <a:extLst>
              <a:ext uri="{FF2B5EF4-FFF2-40B4-BE49-F238E27FC236}">
                <a16:creationId xmlns:a16="http://schemas.microsoft.com/office/drawing/2014/main" id="{FE574967-069D-0095-4113-4CBC2236E736}"/>
              </a:ext>
            </a:extLst>
          </p:cNvPr>
          <p:cNvSpPr>
            <a:spLocks noChangeArrowheads="1"/>
          </p:cNvSpPr>
          <p:nvPr/>
        </p:nvSpPr>
        <p:spPr bwMode="auto">
          <a:xfrm>
            <a:off x="8153401" y="1676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894" name="Text Box 6">
            <a:extLst>
              <a:ext uri="{FF2B5EF4-FFF2-40B4-BE49-F238E27FC236}">
                <a16:creationId xmlns:a16="http://schemas.microsoft.com/office/drawing/2014/main" id="{8264C6AE-8A33-D9CD-4001-7F7D159D837F}"/>
              </a:ext>
            </a:extLst>
          </p:cNvPr>
          <p:cNvSpPr txBox="1">
            <a:spLocks noChangeArrowheads="1"/>
          </p:cNvSpPr>
          <p:nvPr/>
        </p:nvSpPr>
        <p:spPr bwMode="auto">
          <a:xfrm>
            <a:off x="9144000" y="10668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S3</a:t>
            </a:r>
            <a:endParaRPr kumimoji="1" lang="en-US" altLang="zh-CN" sz="900">
              <a:latin typeface="Times New Roman" panose="02020603050405020304" pitchFamily="18" charset="0"/>
              <a:ea typeface="宋体" panose="02010600030101010101" pitchFamily="2" charset="-122"/>
            </a:endParaRPr>
          </a:p>
        </p:txBody>
      </p:sp>
      <p:sp>
        <p:nvSpPr>
          <p:cNvPr id="293895" name="Line 7">
            <a:extLst>
              <a:ext uri="{FF2B5EF4-FFF2-40B4-BE49-F238E27FC236}">
                <a16:creationId xmlns:a16="http://schemas.microsoft.com/office/drawing/2014/main" id="{0C483047-E4A6-94B9-1040-A22AB27FFDB5}"/>
              </a:ext>
            </a:extLst>
          </p:cNvPr>
          <p:cNvSpPr>
            <a:spLocks noChangeShapeType="1"/>
          </p:cNvSpPr>
          <p:nvPr/>
        </p:nvSpPr>
        <p:spPr bwMode="auto">
          <a:xfrm flipV="1">
            <a:off x="4419600" y="838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6" name="Oval 8">
            <a:extLst>
              <a:ext uri="{FF2B5EF4-FFF2-40B4-BE49-F238E27FC236}">
                <a16:creationId xmlns:a16="http://schemas.microsoft.com/office/drawing/2014/main" id="{F322AE8E-2F7D-A705-46F4-6867B6935232}"/>
              </a:ext>
            </a:extLst>
          </p:cNvPr>
          <p:cNvSpPr>
            <a:spLocks noChangeArrowheads="1"/>
          </p:cNvSpPr>
          <p:nvPr/>
        </p:nvSpPr>
        <p:spPr bwMode="auto">
          <a:xfrm>
            <a:off x="5638801" y="1600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897" name="Oval 9">
            <a:extLst>
              <a:ext uri="{FF2B5EF4-FFF2-40B4-BE49-F238E27FC236}">
                <a16:creationId xmlns:a16="http://schemas.microsoft.com/office/drawing/2014/main" id="{F61EF28B-75E5-68C7-87B5-2D36BE049044}"/>
              </a:ext>
            </a:extLst>
          </p:cNvPr>
          <p:cNvSpPr>
            <a:spLocks noChangeArrowheads="1"/>
          </p:cNvSpPr>
          <p:nvPr/>
        </p:nvSpPr>
        <p:spPr bwMode="auto">
          <a:xfrm>
            <a:off x="4343401" y="609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898" name="Oval 10">
            <a:extLst>
              <a:ext uri="{FF2B5EF4-FFF2-40B4-BE49-F238E27FC236}">
                <a16:creationId xmlns:a16="http://schemas.microsoft.com/office/drawing/2014/main" id="{B46A325E-7612-1B16-F3AA-1F716D934950}"/>
              </a:ext>
            </a:extLst>
          </p:cNvPr>
          <p:cNvSpPr>
            <a:spLocks noChangeArrowheads="1"/>
          </p:cNvSpPr>
          <p:nvPr/>
        </p:nvSpPr>
        <p:spPr bwMode="auto">
          <a:xfrm>
            <a:off x="7086601" y="2057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899" name="Oval 11">
            <a:extLst>
              <a:ext uri="{FF2B5EF4-FFF2-40B4-BE49-F238E27FC236}">
                <a16:creationId xmlns:a16="http://schemas.microsoft.com/office/drawing/2014/main" id="{CD93F76E-5306-134D-6DDF-B52E6F14BCA7}"/>
              </a:ext>
            </a:extLst>
          </p:cNvPr>
          <p:cNvSpPr>
            <a:spLocks noChangeArrowheads="1"/>
          </p:cNvSpPr>
          <p:nvPr/>
        </p:nvSpPr>
        <p:spPr bwMode="auto">
          <a:xfrm>
            <a:off x="4343401" y="1371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00" name="Oval 12">
            <a:extLst>
              <a:ext uri="{FF2B5EF4-FFF2-40B4-BE49-F238E27FC236}">
                <a16:creationId xmlns:a16="http://schemas.microsoft.com/office/drawing/2014/main" id="{9537887D-365C-499B-048A-EAB7EC66DC81}"/>
              </a:ext>
            </a:extLst>
          </p:cNvPr>
          <p:cNvSpPr>
            <a:spLocks noChangeArrowheads="1"/>
          </p:cNvSpPr>
          <p:nvPr/>
        </p:nvSpPr>
        <p:spPr bwMode="auto">
          <a:xfrm>
            <a:off x="4343401" y="2133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01" name="Oval 13">
            <a:extLst>
              <a:ext uri="{FF2B5EF4-FFF2-40B4-BE49-F238E27FC236}">
                <a16:creationId xmlns:a16="http://schemas.microsoft.com/office/drawing/2014/main" id="{12F27380-4AB9-5D75-1E47-21A85B13635E}"/>
              </a:ext>
            </a:extLst>
          </p:cNvPr>
          <p:cNvSpPr>
            <a:spLocks noChangeArrowheads="1"/>
          </p:cNvSpPr>
          <p:nvPr/>
        </p:nvSpPr>
        <p:spPr bwMode="auto">
          <a:xfrm>
            <a:off x="4343401" y="3733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02" name="Text Box 14">
            <a:extLst>
              <a:ext uri="{FF2B5EF4-FFF2-40B4-BE49-F238E27FC236}">
                <a16:creationId xmlns:a16="http://schemas.microsoft.com/office/drawing/2014/main" id="{4F219EE8-C877-7306-3A84-00C392F6D176}"/>
              </a:ext>
            </a:extLst>
          </p:cNvPr>
          <p:cNvSpPr txBox="1">
            <a:spLocks noChangeArrowheads="1"/>
          </p:cNvSpPr>
          <p:nvPr/>
        </p:nvSpPr>
        <p:spPr bwMode="auto">
          <a:xfrm>
            <a:off x="4114800" y="3886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S1</a:t>
            </a:r>
            <a:endParaRPr kumimoji="1" lang="en-US" altLang="zh-CN" sz="900">
              <a:latin typeface="Times New Roman" panose="02020603050405020304" pitchFamily="18" charset="0"/>
              <a:ea typeface="宋体" panose="02010600030101010101" pitchFamily="2" charset="-122"/>
            </a:endParaRPr>
          </a:p>
        </p:txBody>
      </p:sp>
      <p:sp>
        <p:nvSpPr>
          <p:cNvPr id="293903" name="Text Box 15">
            <a:extLst>
              <a:ext uri="{FF2B5EF4-FFF2-40B4-BE49-F238E27FC236}">
                <a16:creationId xmlns:a16="http://schemas.microsoft.com/office/drawing/2014/main" id="{DE7C091F-B27F-CF87-D427-7ECF46D0D324}"/>
              </a:ext>
            </a:extLst>
          </p:cNvPr>
          <p:cNvSpPr txBox="1">
            <a:spLocks noChangeArrowheads="1"/>
          </p:cNvSpPr>
          <p:nvPr/>
        </p:nvSpPr>
        <p:spPr bwMode="auto">
          <a:xfrm>
            <a:off x="5562600" y="1219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p>
        </p:txBody>
      </p:sp>
      <p:sp>
        <p:nvSpPr>
          <p:cNvPr id="293904" name="Text Box 16">
            <a:extLst>
              <a:ext uri="{FF2B5EF4-FFF2-40B4-BE49-F238E27FC236}">
                <a16:creationId xmlns:a16="http://schemas.microsoft.com/office/drawing/2014/main" id="{C0A95F0C-6BCB-17E8-C3C9-E6E4B701B6B0}"/>
              </a:ext>
            </a:extLst>
          </p:cNvPr>
          <p:cNvSpPr txBox="1">
            <a:spLocks noChangeArrowheads="1"/>
          </p:cNvSpPr>
          <p:nvPr/>
        </p:nvSpPr>
        <p:spPr bwMode="auto">
          <a:xfrm>
            <a:off x="3962400" y="22098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D3</a:t>
            </a:r>
            <a:endParaRPr kumimoji="1" lang="en-US" altLang="zh-CN" sz="900">
              <a:latin typeface="Times New Roman" panose="02020603050405020304" pitchFamily="18" charset="0"/>
              <a:ea typeface="宋体" panose="02010600030101010101" pitchFamily="2" charset="-122"/>
            </a:endParaRPr>
          </a:p>
        </p:txBody>
      </p:sp>
      <p:sp>
        <p:nvSpPr>
          <p:cNvPr id="293905" name="Oval 17">
            <a:extLst>
              <a:ext uri="{FF2B5EF4-FFF2-40B4-BE49-F238E27FC236}">
                <a16:creationId xmlns:a16="http://schemas.microsoft.com/office/drawing/2014/main" id="{1C31FBFE-CAB1-019A-C65C-EFD4D28954BE}"/>
              </a:ext>
            </a:extLst>
          </p:cNvPr>
          <p:cNvSpPr>
            <a:spLocks noChangeArrowheads="1"/>
          </p:cNvSpPr>
          <p:nvPr/>
        </p:nvSpPr>
        <p:spPr bwMode="auto">
          <a:xfrm>
            <a:off x="7086601" y="3657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06" name="Oval 18">
            <a:extLst>
              <a:ext uri="{FF2B5EF4-FFF2-40B4-BE49-F238E27FC236}">
                <a16:creationId xmlns:a16="http://schemas.microsoft.com/office/drawing/2014/main" id="{CA736FD3-93CF-A8EF-3134-FA673D53AFDD}"/>
              </a:ext>
            </a:extLst>
          </p:cNvPr>
          <p:cNvSpPr>
            <a:spLocks noChangeArrowheads="1"/>
          </p:cNvSpPr>
          <p:nvPr/>
        </p:nvSpPr>
        <p:spPr bwMode="auto">
          <a:xfrm>
            <a:off x="7086601" y="2895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07" name="Oval 19">
            <a:extLst>
              <a:ext uri="{FF2B5EF4-FFF2-40B4-BE49-F238E27FC236}">
                <a16:creationId xmlns:a16="http://schemas.microsoft.com/office/drawing/2014/main" id="{18C806AF-8A76-7C6C-5ECE-8F9FB16B7E9D}"/>
              </a:ext>
            </a:extLst>
          </p:cNvPr>
          <p:cNvSpPr>
            <a:spLocks noChangeArrowheads="1"/>
          </p:cNvSpPr>
          <p:nvPr/>
        </p:nvSpPr>
        <p:spPr bwMode="auto">
          <a:xfrm>
            <a:off x="4343401" y="2895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08" name="Text Box 20">
            <a:extLst>
              <a:ext uri="{FF2B5EF4-FFF2-40B4-BE49-F238E27FC236}">
                <a16:creationId xmlns:a16="http://schemas.microsoft.com/office/drawing/2014/main" id="{029536CB-A3F1-E24A-3DED-17C8D90F9154}"/>
              </a:ext>
            </a:extLst>
          </p:cNvPr>
          <p:cNvSpPr txBox="1">
            <a:spLocks noChangeArrowheads="1"/>
          </p:cNvSpPr>
          <p:nvPr/>
        </p:nvSpPr>
        <p:spPr bwMode="auto">
          <a:xfrm>
            <a:off x="2133600" y="11430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S4</a:t>
            </a:r>
            <a:endParaRPr kumimoji="1" lang="en-US" altLang="zh-CN" sz="900">
              <a:latin typeface="Times New Roman" panose="02020603050405020304" pitchFamily="18" charset="0"/>
              <a:ea typeface="宋体" panose="02010600030101010101" pitchFamily="2" charset="-122"/>
            </a:endParaRPr>
          </a:p>
        </p:txBody>
      </p:sp>
      <p:sp>
        <p:nvSpPr>
          <p:cNvPr id="293909" name="Oval 21">
            <a:extLst>
              <a:ext uri="{FF2B5EF4-FFF2-40B4-BE49-F238E27FC236}">
                <a16:creationId xmlns:a16="http://schemas.microsoft.com/office/drawing/2014/main" id="{F2102EE4-9643-BDAE-191C-CE33B18C962C}"/>
              </a:ext>
            </a:extLst>
          </p:cNvPr>
          <p:cNvSpPr>
            <a:spLocks noChangeArrowheads="1"/>
          </p:cNvSpPr>
          <p:nvPr/>
        </p:nvSpPr>
        <p:spPr bwMode="auto">
          <a:xfrm>
            <a:off x="7086601" y="1295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10" name="Text Box 22">
            <a:extLst>
              <a:ext uri="{FF2B5EF4-FFF2-40B4-BE49-F238E27FC236}">
                <a16:creationId xmlns:a16="http://schemas.microsoft.com/office/drawing/2014/main" id="{62E10C8F-C035-6EE7-731E-27E5F0AA833A}"/>
              </a:ext>
            </a:extLst>
          </p:cNvPr>
          <p:cNvSpPr txBox="1">
            <a:spLocks noChangeArrowheads="1"/>
          </p:cNvSpPr>
          <p:nvPr/>
        </p:nvSpPr>
        <p:spPr bwMode="auto">
          <a:xfrm>
            <a:off x="7162800" y="38100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S2</a:t>
            </a:r>
            <a:endParaRPr kumimoji="1" lang="en-US" altLang="zh-CN" sz="900">
              <a:latin typeface="Times New Roman" panose="02020603050405020304" pitchFamily="18" charset="0"/>
              <a:ea typeface="宋体" panose="02010600030101010101" pitchFamily="2" charset="-122"/>
            </a:endParaRPr>
          </a:p>
        </p:txBody>
      </p:sp>
      <p:sp>
        <p:nvSpPr>
          <p:cNvPr id="293911" name="Line 23">
            <a:extLst>
              <a:ext uri="{FF2B5EF4-FFF2-40B4-BE49-F238E27FC236}">
                <a16:creationId xmlns:a16="http://schemas.microsoft.com/office/drawing/2014/main" id="{FB89D641-856F-1391-2C5E-2D72A058790B}"/>
              </a:ext>
            </a:extLst>
          </p:cNvPr>
          <p:cNvSpPr>
            <a:spLocks noChangeShapeType="1"/>
          </p:cNvSpPr>
          <p:nvPr/>
        </p:nvSpPr>
        <p:spPr bwMode="auto">
          <a:xfrm flipV="1">
            <a:off x="4572000" y="1752600"/>
            <a:ext cx="990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2" name="Line 24">
            <a:extLst>
              <a:ext uri="{FF2B5EF4-FFF2-40B4-BE49-F238E27FC236}">
                <a16:creationId xmlns:a16="http://schemas.microsoft.com/office/drawing/2014/main" id="{9E1EB01E-B9F5-D07F-3C25-0E63F5320B77}"/>
              </a:ext>
            </a:extLst>
          </p:cNvPr>
          <p:cNvSpPr>
            <a:spLocks noChangeShapeType="1"/>
          </p:cNvSpPr>
          <p:nvPr/>
        </p:nvSpPr>
        <p:spPr bwMode="auto">
          <a:xfrm flipV="1">
            <a:off x="4419600" y="3124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3" name="Line 25">
            <a:extLst>
              <a:ext uri="{FF2B5EF4-FFF2-40B4-BE49-F238E27FC236}">
                <a16:creationId xmlns:a16="http://schemas.microsoft.com/office/drawing/2014/main" id="{19E500C5-A660-03AB-A2C9-24202E55485F}"/>
              </a:ext>
            </a:extLst>
          </p:cNvPr>
          <p:cNvSpPr>
            <a:spLocks noChangeShapeType="1"/>
          </p:cNvSpPr>
          <p:nvPr/>
        </p:nvSpPr>
        <p:spPr bwMode="auto">
          <a:xfrm flipV="1">
            <a:off x="4419600" y="1600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4" name="Line 26">
            <a:extLst>
              <a:ext uri="{FF2B5EF4-FFF2-40B4-BE49-F238E27FC236}">
                <a16:creationId xmlns:a16="http://schemas.microsoft.com/office/drawing/2014/main" id="{CBF3CC2E-FC9D-5659-FB05-AD5065D55D66}"/>
              </a:ext>
            </a:extLst>
          </p:cNvPr>
          <p:cNvSpPr>
            <a:spLocks noChangeShapeType="1"/>
          </p:cNvSpPr>
          <p:nvPr/>
        </p:nvSpPr>
        <p:spPr bwMode="auto">
          <a:xfrm flipH="1" flipV="1">
            <a:off x="4419600" y="2362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5" name="Oval 27">
            <a:extLst>
              <a:ext uri="{FF2B5EF4-FFF2-40B4-BE49-F238E27FC236}">
                <a16:creationId xmlns:a16="http://schemas.microsoft.com/office/drawing/2014/main" id="{CFDCE94D-B336-EC23-CC54-E68313B921D4}"/>
              </a:ext>
            </a:extLst>
          </p:cNvPr>
          <p:cNvSpPr>
            <a:spLocks noChangeArrowheads="1"/>
          </p:cNvSpPr>
          <p:nvPr/>
        </p:nvSpPr>
        <p:spPr bwMode="auto">
          <a:xfrm>
            <a:off x="3429001" y="1828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16" name="Text Box 28">
            <a:extLst>
              <a:ext uri="{FF2B5EF4-FFF2-40B4-BE49-F238E27FC236}">
                <a16:creationId xmlns:a16="http://schemas.microsoft.com/office/drawing/2014/main" id="{7E14DEB1-C1B1-254B-84B2-E08267C6AEED}"/>
              </a:ext>
            </a:extLst>
          </p:cNvPr>
          <p:cNvSpPr txBox="1">
            <a:spLocks noChangeArrowheads="1"/>
          </p:cNvSpPr>
          <p:nvPr/>
        </p:nvSpPr>
        <p:spPr bwMode="auto">
          <a:xfrm>
            <a:off x="7239000" y="457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D2</a:t>
            </a:r>
            <a:endParaRPr kumimoji="1" lang="en-US" altLang="zh-CN" sz="900">
              <a:latin typeface="Times New Roman" panose="02020603050405020304" pitchFamily="18" charset="0"/>
              <a:ea typeface="宋体" panose="02010600030101010101" pitchFamily="2" charset="-122"/>
            </a:endParaRPr>
          </a:p>
        </p:txBody>
      </p:sp>
      <p:sp>
        <p:nvSpPr>
          <p:cNvPr id="293917" name="Line 29">
            <a:extLst>
              <a:ext uri="{FF2B5EF4-FFF2-40B4-BE49-F238E27FC236}">
                <a16:creationId xmlns:a16="http://schemas.microsoft.com/office/drawing/2014/main" id="{D39E5B75-D14B-30B1-CF8A-D5E5D3DC62C5}"/>
              </a:ext>
            </a:extLst>
          </p:cNvPr>
          <p:cNvSpPr>
            <a:spLocks noChangeShapeType="1"/>
          </p:cNvSpPr>
          <p:nvPr/>
        </p:nvSpPr>
        <p:spPr bwMode="auto">
          <a:xfrm flipH="1" flipV="1">
            <a:off x="5943600" y="1752600"/>
            <a:ext cx="1066800"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8" name="Line 30">
            <a:extLst>
              <a:ext uri="{FF2B5EF4-FFF2-40B4-BE49-F238E27FC236}">
                <a16:creationId xmlns:a16="http://schemas.microsoft.com/office/drawing/2014/main" id="{7CDAE97E-78C8-29B9-EAF9-9CDAECE76309}"/>
              </a:ext>
            </a:extLst>
          </p:cNvPr>
          <p:cNvSpPr>
            <a:spLocks noChangeShapeType="1"/>
          </p:cNvSpPr>
          <p:nvPr/>
        </p:nvSpPr>
        <p:spPr bwMode="auto">
          <a:xfrm flipV="1">
            <a:off x="7162800" y="838200"/>
            <a:ext cx="0" cy="381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9" name="Oval 31">
            <a:extLst>
              <a:ext uri="{FF2B5EF4-FFF2-40B4-BE49-F238E27FC236}">
                <a16:creationId xmlns:a16="http://schemas.microsoft.com/office/drawing/2014/main" id="{30F53A7A-2C0F-3FD5-60C3-ED9714602912}"/>
              </a:ext>
            </a:extLst>
          </p:cNvPr>
          <p:cNvSpPr>
            <a:spLocks noChangeArrowheads="1"/>
          </p:cNvSpPr>
          <p:nvPr/>
        </p:nvSpPr>
        <p:spPr bwMode="auto">
          <a:xfrm>
            <a:off x="2438401" y="1371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20" name="Line 32">
            <a:extLst>
              <a:ext uri="{FF2B5EF4-FFF2-40B4-BE49-F238E27FC236}">
                <a16:creationId xmlns:a16="http://schemas.microsoft.com/office/drawing/2014/main" id="{C93AC420-86E6-369E-6E56-2A578C570F9B}"/>
              </a:ext>
            </a:extLst>
          </p:cNvPr>
          <p:cNvSpPr>
            <a:spLocks noChangeShapeType="1"/>
          </p:cNvSpPr>
          <p:nvPr/>
        </p:nvSpPr>
        <p:spPr bwMode="auto">
          <a:xfrm flipH="1" flipV="1">
            <a:off x="7162800" y="1524000"/>
            <a:ext cx="0" cy="457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1" name="Line 33">
            <a:extLst>
              <a:ext uri="{FF2B5EF4-FFF2-40B4-BE49-F238E27FC236}">
                <a16:creationId xmlns:a16="http://schemas.microsoft.com/office/drawing/2014/main" id="{51D217A5-1038-0810-2DAF-0AB58FB518DF}"/>
              </a:ext>
            </a:extLst>
          </p:cNvPr>
          <p:cNvSpPr>
            <a:spLocks noChangeShapeType="1"/>
          </p:cNvSpPr>
          <p:nvPr/>
        </p:nvSpPr>
        <p:spPr bwMode="auto">
          <a:xfrm flipH="1" flipV="1">
            <a:off x="7162800" y="2286000"/>
            <a:ext cx="0" cy="533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2" name="Line 34">
            <a:extLst>
              <a:ext uri="{FF2B5EF4-FFF2-40B4-BE49-F238E27FC236}">
                <a16:creationId xmlns:a16="http://schemas.microsoft.com/office/drawing/2014/main" id="{9EF8D066-26A8-8F49-9DBB-FA7920A0C8F3}"/>
              </a:ext>
            </a:extLst>
          </p:cNvPr>
          <p:cNvSpPr>
            <a:spLocks noChangeShapeType="1"/>
          </p:cNvSpPr>
          <p:nvPr/>
        </p:nvSpPr>
        <p:spPr bwMode="auto">
          <a:xfrm flipH="1" flipV="1">
            <a:off x="7162800" y="3124200"/>
            <a:ext cx="0" cy="457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3" name="Oval 35">
            <a:extLst>
              <a:ext uri="{FF2B5EF4-FFF2-40B4-BE49-F238E27FC236}">
                <a16:creationId xmlns:a16="http://schemas.microsoft.com/office/drawing/2014/main" id="{97DF19EF-D49D-51C1-E26E-AE9C359F5375}"/>
              </a:ext>
            </a:extLst>
          </p:cNvPr>
          <p:cNvSpPr>
            <a:spLocks noChangeArrowheads="1"/>
          </p:cNvSpPr>
          <p:nvPr/>
        </p:nvSpPr>
        <p:spPr bwMode="auto">
          <a:xfrm>
            <a:off x="7086601" y="609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3924" name="Line 36">
            <a:extLst>
              <a:ext uri="{FF2B5EF4-FFF2-40B4-BE49-F238E27FC236}">
                <a16:creationId xmlns:a16="http://schemas.microsoft.com/office/drawing/2014/main" id="{BA4A53ED-B783-69B0-F03A-44899F032455}"/>
              </a:ext>
            </a:extLst>
          </p:cNvPr>
          <p:cNvSpPr>
            <a:spLocks noChangeShapeType="1"/>
          </p:cNvSpPr>
          <p:nvPr/>
        </p:nvSpPr>
        <p:spPr bwMode="auto">
          <a:xfrm flipH="1">
            <a:off x="8382000" y="1371600"/>
            <a:ext cx="609600" cy="304800"/>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5" name="Line 37">
            <a:extLst>
              <a:ext uri="{FF2B5EF4-FFF2-40B4-BE49-F238E27FC236}">
                <a16:creationId xmlns:a16="http://schemas.microsoft.com/office/drawing/2014/main" id="{55136790-C3B1-488D-1BD2-B4414BBB0D60}"/>
              </a:ext>
            </a:extLst>
          </p:cNvPr>
          <p:cNvSpPr>
            <a:spLocks noChangeShapeType="1"/>
          </p:cNvSpPr>
          <p:nvPr/>
        </p:nvSpPr>
        <p:spPr bwMode="auto">
          <a:xfrm>
            <a:off x="4648200" y="1524000"/>
            <a:ext cx="914400" cy="1524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6" name="Line 38">
            <a:extLst>
              <a:ext uri="{FF2B5EF4-FFF2-40B4-BE49-F238E27FC236}">
                <a16:creationId xmlns:a16="http://schemas.microsoft.com/office/drawing/2014/main" id="{2B8D8A2C-B2D7-3C43-40B2-57B9AC4F38C6}"/>
              </a:ext>
            </a:extLst>
          </p:cNvPr>
          <p:cNvSpPr>
            <a:spLocks noChangeShapeType="1"/>
          </p:cNvSpPr>
          <p:nvPr/>
        </p:nvSpPr>
        <p:spPr bwMode="auto">
          <a:xfrm flipV="1">
            <a:off x="3657600" y="1524000"/>
            <a:ext cx="609600" cy="3048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7" name="Line 39">
            <a:extLst>
              <a:ext uri="{FF2B5EF4-FFF2-40B4-BE49-F238E27FC236}">
                <a16:creationId xmlns:a16="http://schemas.microsoft.com/office/drawing/2014/main" id="{6D66434E-FE66-7C9D-94C4-0FFA39DAB84E}"/>
              </a:ext>
            </a:extLst>
          </p:cNvPr>
          <p:cNvSpPr>
            <a:spLocks noChangeShapeType="1"/>
          </p:cNvSpPr>
          <p:nvPr/>
        </p:nvSpPr>
        <p:spPr bwMode="auto">
          <a:xfrm>
            <a:off x="2667000" y="1524000"/>
            <a:ext cx="762000" cy="3810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8" name="Line 40">
            <a:extLst>
              <a:ext uri="{FF2B5EF4-FFF2-40B4-BE49-F238E27FC236}">
                <a16:creationId xmlns:a16="http://schemas.microsoft.com/office/drawing/2014/main" id="{53F7F436-D384-0CA1-2576-E7A431C32E4B}"/>
              </a:ext>
            </a:extLst>
          </p:cNvPr>
          <p:cNvSpPr>
            <a:spLocks noChangeShapeType="1"/>
          </p:cNvSpPr>
          <p:nvPr/>
        </p:nvSpPr>
        <p:spPr bwMode="auto">
          <a:xfrm flipH="1">
            <a:off x="5867400" y="1371600"/>
            <a:ext cx="1143000" cy="304800"/>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29" name="Line 41">
            <a:extLst>
              <a:ext uri="{FF2B5EF4-FFF2-40B4-BE49-F238E27FC236}">
                <a16:creationId xmlns:a16="http://schemas.microsoft.com/office/drawing/2014/main" id="{A4F0EA43-8158-B38A-313F-B6B17E700A23}"/>
              </a:ext>
            </a:extLst>
          </p:cNvPr>
          <p:cNvSpPr>
            <a:spLocks noChangeShapeType="1"/>
          </p:cNvSpPr>
          <p:nvPr/>
        </p:nvSpPr>
        <p:spPr bwMode="auto">
          <a:xfrm flipH="1" flipV="1">
            <a:off x="7315200" y="1447800"/>
            <a:ext cx="762000" cy="304800"/>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30" name="Text Box 42">
            <a:extLst>
              <a:ext uri="{FF2B5EF4-FFF2-40B4-BE49-F238E27FC236}">
                <a16:creationId xmlns:a16="http://schemas.microsoft.com/office/drawing/2014/main" id="{F93D48D3-F789-AF9B-D275-0EF288EF39CD}"/>
              </a:ext>
            </a:extLst>
          </p:cNvPr>
          <p:cNvSpPr txBox="1">
            <a:spLocks noChangeArrowheads="1"/>
          </p:cNvSpPr>
          <p:nvPr/>
        </p:nvSpPr>
        <p:spPr bwMode="auto">
          <a:xfrm>
            <a:off x="2362200" y="4191000"/>
            <a:ext cx="7391400" cy="12192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a:latin typeface="Times New Roman" panose="02020603050405020304" pitchFamily="18" charset="0"/>
                <a:ea typeface="宋体" panose="02010600030101010101" pitchFamily="2" charset="-122"/>
              </a:rPr>
              <a:t>M attacks 4 routes (S1-D1, S2-D2, S3-D3, and S4-D4). When the first two false routes are detected, D3 and D4 add M into their blacklists. When later D3 and D4 become victim destinations, they will broadcast their blacklists, and every host will get two votes that M is malicious host.</a:t>
            </a:r>
          </a:p>
        </p:txBody>
      </p:sp>
      <p:sp>
        <p:nvSpPr>
          <p:cNvPr id="293931" name="Text Box 43">
            <a:extLst>
              <a:ext uri="{FF2B5EF4-FFF2-40B4-BE49-F238E27FC236}">
                <a16:creationId xmlns:a16="http://schemas.microsoft.com/office/drawing/2014/main" id="{7DC23087-C675-0F8E-48B8-83A4C8463C3B}"/>
              </a:ext>
            </a:extLst>
          </p:cNvPr>
          <p:cNvSpPr txBox="1">
            <a:spLocks noChangeArrowheads="1"/>
          </p:cNvSpPr>
          <p:nvPr/>
        </p:nvSpPr>
        <p:spPr bwMode="auto">
          <a:xfrm>
            <a:off x="3886200" y="24384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endParaRPr kumimoji="1" lang="en-US" altLang="zh-CN" sz="900">
              <a:latin typeface="Times New Roman" panose="02020603050405020304" pitchFamily="18" charset="0"/>
              <a:ea typeface="宋体" panose="02010600030101010101" pitchFamily="2" charset="-122"/>
            </a:endParaRPr>
          </a:p>
        </p:txBody>
      </p:sp>
      <p:sp>
        <p:nvSpPr>
          <p:cNvPr id="293932" name="Text Box 44">
            <a:extLst>
              <a:ext uri="{FF2B5EF4-FFF2-40B4-BE49-F238E27FC236}">
                <a16:creationId xmlns:a16="http://schemas.microsoft.com/office/drawing/2014/main" id="{E1DDD918-C5AC-AD20-8EF0-F4050054D132}"/>
              </a:ext>
            </a:extLst>
          </p:cNvPr>
          <p:cNvSpPr txBox="1">
            <a:spLocks noChangeArrowheads="1"/>
          </p:cNvSpPr>
          <p:nvPr/>
        </p:nvSpPr>
        <p:spPr bwMode="auto">
          <a:xfrm>
            <a:off x="7315200" y="2362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endParaRPr kumimoji="1" lang="en-US" altLang="zh-CN" sz="900">
              <a:latin typeface="Times New Roman" panose="02020603050405020304" pitchFamily="18" charset="0"/>
              <a:ea typeface="宋体" panose="02010600030101010101" pitchFamily="2" charset="-122"/>
            </a:endParaRPr>
          </a:p>
        </p:txBody>
      </p:sp>
      <p:sp>
        <p:nvSpPr>
          <p:cNvPr id="293933" name="Text Box 45">
            <a:extLst>
              <a:ext uri="{FF2B5EF4-FFF2-40B4-BE49-F238E27FC236}">
                <a16:creationId xmlns:a16="http://schemas.microsoft.com/office/drawing/2014/main" id="{AF10A5D9-1D0F-367B-5FEB-D433F25AB4DC}"/>
              </a:ext>
            </a:extLst>
          </p:cNvPr>
          <p:cNvSpPr txBox="1">
            <a:spLocks noChangeArrowheads="1"/>
          </p:cNvSpPr>
          <p:nvPr/>
        </p:nvSpPr>
        <p:spPr bwMode="auto">
          <a:xfrm>
            <a:off x="3886200" y="11430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endParaRPr kumimoji="1" lang="en-US" altLang="zh-CN" sz="900">
              <a:latin typeface="Times New Roman" panose="02020603050405020304" pitchFamily="18" charset="0"/>
              <a:ea typeface="宋体" panose="02010600030101010101" pitchFamily="2" charset="-122"/>
            </a:endParaRPr>
          </a:p>
        </p:txBody>
      </p:sp>
      <p:sp>
        <p:nvSpPr>
          <p:cNvPr id="293934" name="Text Box 46">
            <a:extLst>
              <a:ext uri="{FF2B5EF4-FFF2-40B4-BE49-F238E27FC236}">
                <a16:creationId xmlns:a16="http://schemas.microsoft.com/office/drawing/2014/main" id="{223B79C1-C3DA-5FD4-60D5-4C829F5A1DEF}"/>
              </a:ext>
            </a:extLst>
          </p:cNvPr>
          <p:cNvSpPr txBox="1">
            <a:spLocks noChangeArrowheads="1"/>
          </p:cNvSpPr>
          <p:nvPr/>
        </p:nvSpPr>
        <p:spPr bwMode="auto">
          <a:xfrm>
            <a:off x="7315200" y="10668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a:t>
            </a:r>
            <a:endParaRPr kumimoji="1" lang="en-US" altLang="zh-CN" sz="900">
              <a:latin typeface="Times New Roman" panose="02020603050405020304" pitchFamily="18" charset="0"/>
              <a:ea typeface="宋体" panose="02010600030101010101" pitchFamily="2" charset="-122"/>
            </a:endParaRPr>
          </a:p>
        </p:txBody>
      </p:sp>
      <p:sp>
        <p:nvSpPr>
          <p:cNvPr id="293935" name="Text Box 47">
            <a:extLst>
              <a:ext uri="{FF2B5EF4-FFF2-40B4-BE49-F238E27FC236}">
                <a16:creationId xmlns:a16="http://schemas.microsoft.com/office/drawing/2014/main" id="{B1474A7F-3032-FF58-4C3F-747ADDBCAA11}"/>
              </a:ext>
            </a:extLst>
          </p:cNvPr>
          <p:cNvSpPr txBox="1">
            <a:spLocks noChangeArrowheads="1"/>
          </p:cNvSpPr>
          <p:nvPr/>
        </p:nvSpPr>
        <p:spPr bwMode="auto">
          <a:xfrm>
            <a:off x="2057400" y="5715000"/>
            <a:ext cx="8001000" cy="5334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2400" b="1">
                <a:latin typeface="Times New Roman" panose="02020603050405020304" pitchFamily="18" charset="0"/>
                <a:ea typeface="宋体" panose="02010600030101010101" pitchFamily="2" charset="-122"/>
              </a:rPr>
              <a:t>Malicious site is in blacklists of multiple destination hosts.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a:extLst>
              <a:ext uri="{FF2B5EF4-FFF2-40B4-BE49-F238E27FC236}">
                <a16:creationId xmlns:a16="http://schemas.microsoft.com/office/drawing/2014/main" id="{9FAD7C9F-1A20-6D05-76DA-8044BC19FF41}"/>
              </a:ext>
            </a:extLst>
          </p:cNvPr>
          <p:cNvSpPr>
            <a:spLocks noGrp="1" noChangeArrowheads="1"/>
          </p:cNvSpPr>
          <p:nvPr>
            <p:ph type="title"/>
          </p:nvPr>
        </p:nvSpPr>
        <p:spPr/>
        <p:txBody>
          <a:bodyPr>
            <a:normAutofit/>
          </a:bodyPr>
          <a:lstStyle/>
          <a:p>
            <a:r>
              <a:rPr lang="en-US" altLang="en-US" dirty="0"/>
              <a:t>Combine Local Decisions with Knowledge from Other Hosts</a:t>
            </a:r>
          </a:p>
        </p:txBody>
      </p:sp>
      <p:sp>
        <p:nvSpPr>
          <p:cNvPr id="645123" name="Rectangle 3">
            <a:extLst>
              <a:ext uri="{FF2B5EF4-FFF2-40B4-BE49-F238E27FC236}">
                <a16:creationId xmlns:a16="http://schemas.microsoft.com/office/drawing/2014/main" id="{AC1ECE50-1988-7006-C17A-5E64B81C6F1E}"/>
              </a:ext>
            </a:extLst>
          </p:cNvPr>
          <p:cNvSpPr>
            <a:spLocks noGrp="1" noChangeArrowheads="1"/>
          </p:cNvSpPr>
          <p:nvPr>
            <p:ph idx="1"/>
          </p:nvPr>
        </p:nvSpPr>
        <p:spPr/>
        <p:txBody>
          <a:bodyPr/>
          <a:lstStyle/>
          <a:p>
            <a:pPr>
              <a:lnSpc>
                <a:spcPct val="90000"/>
              </a:lnSpc>
            </a:pPr>
            <a:r>
              <a:rPr lang="en-US" altLang="en-US" sz="3000"/>
              <a:t>When a host is destination of a route and is victim by any malicious host, it will broadcast its blacklist.</a:t>
            </a:r>
          </a:p>
          <a:p>
            <a:pPr>
              <a:lnSpc>
                <a:spcPct val="90000"/>
              </a:lnSpc>
            </a:pPr>
            <a:r>
              <a:rPr lang="en-US" altLang="en-US" sz="3000"/>
              <a:t>Each host obtains blacklists from victim hosts.</a:t>
            </a:r>
          </a:p>
          <a:p>
            <a:pPr>
              <a:lnSpc>
                <a:spcPct val="90000"/>
              </a:lnSpc>
            </a:pPr>
            <a:r>
              <a:rPr lang="en-US" altLang="en-US" sz="3000"/>
              <a:t>If M is in multiple blacklists, M is classified as a malicious host based on certain threshold.</a:t>
            </a:r>
          </a:p>
          <a:p>
            <a:pPr>
              <a:lnSpc>
                <a:spcPct val="90000"/>
              </a:lnSpc>
            </a:pPr>
            <a:r>
              <a:rPr lang="en-US" altLang="en-US" sz="3000"/>
              <a:t>Intruder is identified.</a:t>
            </a:r>
          </a:p>
          <a:p>
            <a:pPr>
              <a:lnSpc>
                <a:spcPct val="90000"/>
              </a:lnSpc>
            </a:pPr>
            <a:r>
              <a:rPr lang="en-US" altLang="en-US" sz="3000"/>
              <a:t>Trust values can be assigned to other hosts based on past information.</a:t>
            </a:r>
          </a:p>
        </p:txBody>
      </p:sp>
      <p:sp>
        <p:nvSpPr>
          <p:cNvPr id="4" name="Slide Number Placeholder 5">
            <a:extLst>
              <a:ext uri="{FF2B5EF4-FFF2-40B4-BE49-F238E27FC236}">
                <a16:creationId xmlns:a16="http://schemas.microsoft.com/office/drawing/2014/main" id="{AA35DD2B-62FF-92E7-893A-627F98DCB8ED}"/>
              </a:ext>
            </a:extLst>
          </p:cNvPr>
          <p:cNvSpPr>
            <a:spLocks noGrp="1"/>
          </p:cNvSpPr>
          <p:nvPr>
            <p:ph type="sldNum" sz="quarter" idx="12"/>
          </p:nvPr>
        </p:nvSpPr>
        <p:spPr/>
        <p:txBody>
          <a:bodyPr/>
          <a:lstStyle/>
          <a:p>
            <a:fld id="{61D1B8A5-21BF-4BF7-9B28-8ADB1370B430}" type="slidenum">
              <a:rPr lang="en-US" altLang="en-US"/>
              <a:pPr/>
              <a:t>35</a:t>
            </a:fld>
            <a:endParaRPr lang="en-US" altLang="en-US"/>
          </a:p>
        </p:txBody>
      </p:sp>
      <p:sp>
        <p:nvSpPr>
          <p:cNvPr id="645124" name="Rectangle 4">
            <a:extLst>
              <a:ext uri="{FF2B5EF4-FFF2-40B4-BE49-F238E27FC236}">
                <a16:creationId xmlns:a16="http://schemas.microsoft.com/office/drawing/2014/main" id="{15068574-7BD5-A63D-7532-93BBF0AEF94D}"/>
              </a:ext>
            </a:extLst>
          </p:cNvPr>
          <p:cNvSpPr>
            <a:spLocks noChangeArrowheads="1"/>
          </p:cNvSpPr>
          <p:nvPr/>
        </p:nvSpPr>
        <p:spPr bwMode="auto">
          <a:xfrm>
            <a:off x="1524001" y="2763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3DCD-2B00-15A3-767C-52FD91C52D83}"/>
              </a:ext>
            </a:extLst>
          </p:cNvPr>
          <p:cNvSpPr>
            <a:spLocks noGrp="1"/>
          </p:cNvSpPr>
          <p:nvPr>
            <p:ph type="title"/>
          </p:nvPr>
        </p:nvSpPr>
        <p:spPr/>
        <p:txBody>
          <a:bodyPr/>
          <a:lstStyle/>
          <a:p>
            <a:r>
              <a:rPr kumimoji="1" lang="en-US" altLang="zh-CN" sz="4400" dirty="0">
                <a:ea typeface="宋体" panose="02010600030101010101" pitchFamily="2" charset="-122"/>
              </a:rPr>
              <a:t>Acceleration in Intruder Identification</a:t>
            </a:r>
            <a:endParaRPr lang="en-US" dirty="0"/>
          </a:p>
        </p:txBody>
      </p:sp>
      <p:sp>
        <p:nvSpPr>
          <p:cNvPr id="3" name="Content Placeholder 2">
            <a:extLst>
              <a:ext uri="{FF2B5EF4-FFF2-40B4-BE49-F238E27FC236}">
                <a16:creationId xmlns:a16="http://schemas.microsoft.com/office/drawing/2014/main" id="{C764FB94-701A-5832-5CDF-E7977321760A}"/>
              </a:ext>
            </a:extLst>
          </p:cNvPr>
          <p:cNvSpPr>
            <a:spLocks noGrp="1"/>
          </p:cNvSpPr>
          <p:nvPr>
            <p:ph idx="1"/>
          </p:nvPr>
        </p:nvSpPr>
        <p:spPr/>
        <p:txBody>
          <a:bodyPr/>
          <a:lstStyle/>
          <a:p>
            <a:endParaRPr lang="en-US"/>
          </a:p>
        </p:txBody>
      </p:sp>
      <p:sp>
        <p:nvSpPr>
          <p:cNvPr id="4" name="Slide Number Placeholder 5">
            <a:extLst>
              <a:ext uri="{FF2B5EF4-FFF2-40B4-BE49-F238E27FC236}">
                <a16:creationId xmlns:a16="http://schemas.microsoft.com/office/drawing/2014/main" id="{327F6BC8-6081-F0CD-CC11-7C216A144CDA}"/>
              </a:ext>
            </a:extLst>
          </p:cNvPr>
          <p:cNvSpPr>
            <a:spLocks noGrp="1"/>
          </p:cNvSpPr>
          <p:nvPr>
            <p:ph type="sldNum" sz="quarter" idx="12"/>
          </p:nvPr>
        </p:nvSpPr>
        <p:spPr/>
        <p:txBody>
          <a:bodyPr/>
          <a:lstStyle/>
          <a:p>
            <a:fld id="{A74EEECE-9B3E-4656-9BE5-6768465AAF9B}" type="slidenum">
              <a:rPr lang="en-US" altLang="en-US"/>
              <a:pPr/>
              <a:t>36</a:t>
            </a:fld>
            <a:endParaRPr lang="en-US" altLang="en-US"/>
          </a:p>
        </p:txBody>
      </p:sp>
      <p:sp>
        <p:nvSpPr>
          <p:cNvPr id="297986" name="Oval 2">
            <a:extLst>
              <a:ext uri="{FF2B5EF4-FFF2-40B4-BE49-F238E27FC236}">
                <a16:creationId xmlns:a16="http://schemas.microsoft.com/office/drawing/2014/main" id="{30641C1E-6FF7-3E0B-0B9D-5DA153C5D499}"/>
              </a:ext>
            </a:extLst>
          </p:cNvPr>
          <p:cNvSpPr>
            <a:spLocks noChangeArrowheads="1"/>
          </p:cNvSpPr>
          <p:nvPr/>
        </p:nvSpPr>
        <p:spPr bwMode="auto">
          <a:xfrm>
            <a:off x="4552951" y="2971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87" name="Oval 3">
            <a:extLst>
              <a:ext uri="{FF2B5EF4-FFF2-40B4-BE49-F238E27FC236}">
                <a16:creationId xmlns:a16="http://schemas.microsoft.com/office/drawing/2014/main" id="{0287F1F8-BC8F-1EA5-1F3F-05C0B92B79F2}"/>
              </a:ext>
            </a:extLst>
          </p:cNvPr>
          <p:cNvSpPr>
            <a:spLocks noChangeArrowheads="1"/>
          </p:cNvSpPr>
          <p:nvPr/>
        </p:nvSpPr>
        <p:spPr bwMode="auto">
          <a:xfrm>
            <a:off x="4933951" y="2438400"/>
            <a:ext cx="200025" cy="198438"/>
          </a:xfrm>
          <a:prstGeom prst="ellipse">
            <a:avLst/>
          </a:prstGeom>
          <a:solidFill>
            <a:srgbClr val="FF0000"/>
          </a:solidFill>
          <a:ln w="9525">
            <a:solidFill>
              <a:srgbClr val="000000"/>
            </a:solidFill>
            <a:round/>
            <a:headEnd/>
            <a:tailEnd/>
          </a:ln>
        </p:spPr>
        <p:txBody>
          <a:bodyPr/>
          <a:lstStyle/>
          <a:p>
            <a:endParaRPr lang="en-US"/>
          </a:p>
        </p:txBody>
      </p:sp>
      <p:sp>
        <p:nvSpPr>
          <p:cNvPr id="297988" name="Oval 4">
            <a:extLst>
              <a:ext uri="{FF2B5EF4-FFF2-40B4-BE49-F238E27FC236}">
                <a16:creationId xmlns:a16="http://schemas.microsoft.com/office/drawing/2014/main" id="{4B6F0328-B6A5-5457-3F81-7372F3FC4667}"/>
              </a:ext>
            </a:extLst>
          </p:cNvPr>
          <p:cNvSpPr>
            <a:spLocks noChangeArrowheads="1"/>
          </p:cNvSpPr>
          <p:nvPr/>
        </p:nvSpPr>
        <p:spPr bwMode="auto">
          <a:xfrm>
            <a:off x="7419976" y="15240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89" name="Oval 5">
            <a:extLst>
              <a:ext uri="{FF2B5EF4-FFF2-40B4-BE49-F238E27FC236}">
                <a16:creationId xmlns:a16="http://schemas.microsoft.com/office/drawing/2014/main" id="{99CC6D45-D9B5-1F7E-BF4B-E492071BE9A6}"/>
              </a:ext>
            </a:extLst>
          </p:cNvPr>
          <p:cNvSpPr>
            <a:spLocks noChangeArrowheads="1"/>
          </p:cNvSpPr>
          <p:nvPr/>
        </p:nvSpPr>
        <p:spPr bwMode="auto">
          <a:xfrm>
            <a:off x="5438776" y="16002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0" name="Oval 6">
            <a:extLst>
              <a:ext uri="{FF2B5EF4-FFF2-40B4-BE49-F238E27FC236}">
                <a16:creationId xmlns:a16="http://schemas.microsoft.com/office/drawing/2014/main" id="{43318838-EE2F-EB06-885A-D60CA5AF9DA3}"/>
              </a:ext>
            </a:extLst>
          </p:cNvPr>
          <p:cNvSpPr>
            <a:spLocks noChangeArrowheads="1"/>
          </p:cNvSpPr>
          <p:nvPr/>
        </p:nvSpPr>
        <p:spPr bwMode="auto">
          <a:xfrm>
            <a:off x="6353176" y="2895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1" name="Oval 7">
            <a:extLst>
              <a:ext uri="{FF2B5EF4-FFF2-40B4-BE49-F238E27FC236}">
                <a16:creationId xmlns:a16="http://schemas.microsoft.com/office/drawing/2014/main" id="{36BD09E1-FC8B-1114-CE2B-511F2B15D446}"/>
              </a:ext>
            </a:extLst>
          </p:cNvPr>
          <p:cNvSpPr>
            <a:spLocks noChangeArrowheads="1"/>
          </p:cNvSpPr>
          <p:nvPr/>
        </p:nvSpPr>
        <p:spPr bwMode="auto">
          <a:xfrm>
            <a:off x="4171951" y="4419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2" name="Text Box 8">
            <a:extLst>
              <a:ext uri="{FF2B5EF4-FFF2-40B4-BE49-F238E27FC236}">
                <a16:creationId xmlns:a16="http://schemas.microsoft.com/office/drawing/2014/main" id="{DDD57099-37AB-E5D6-585E-4D0E7B27FCD2}"/>
              </a:ext>
            </a:extLst>
          </p:cNvPr>
          <p:cNvSpPr txBox="1">
            <a:spLocks noChangeArrowheads="1"/>
          </p:cNvSpPr>
          <p:nvPr/>
        </p:nvSpPr>
        <p:spPr bwMode="auto">
          <a:xfrm>
            <a:off x="7239000" y="1219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D3</a:t>
            </a:r>
            <a:endParaRPr kumimoji="1" lang="en-US" altLang="zh-CN" sz="900">
              <a:latin typeface="Times New Roman" panose="02020603050405020304" pitchFamily="18" charset="0"/>
              <a:ea typeface="宋体" panose="02010600030101010101" pitchFamily="2" charset="-122"/>
            </a:endParaRPr>
          </a:p>
        </p:txBody>
      </p:sp>
      <p:sp>
        <p:nvSpPr>
          <p:cNvPr id="297993" name="Text Box 9">
            <a:extLst>
              <a:ext uri="{FF2B5EF4-FFF2-40B4-BE49-F238E27FC236}">
                <a16:creationId xmlns:a16="http://schemas.microsoft.com/office/drawing/2014/main" id="{805C4D88-CB0E-FAA8-00DA-AEC85D5C6776}"/>
              </a:ext>
            </a:extLst>
          </p:cNvPr>
          <p:cNvSpPr txBox="1">
            <a:spLocks noChangeArrowheads="1"/>
          </p:cNvSpPr>
          <p:nvPr/>
        </p:nvSpPr>
        <p:spPr bwMode="auto">
          <a:xfrm>
            <a:off x="4857750" y="2133600"/>
            <a:ext cx="5334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M1</a:t>
            </a:r>
            <a:endParaRPr kumimoji="1" lang="en-US" altLang="zh-CN" sz="900">
              <a:latin typeface="Times New Roman" panose="02020603050405020304" pitchFamily="18" charset="0"/>
              <a:ea typeface="宋体" panose="02010600030101010101" pitchFamily="2" charset="-122"/>
            </a:endParaRPr>
          </a:p>
        </p:txBody>
      </p:sp>
      <p:sp>
        <p:nvSpPr>
          <p:cNvPr id="297994" name="Oval 10">
            <a:extLst>
              <a:ext uri="{FF2B5EF4-FFF2-40B4-BE49-F238E27FC236}">
                <a16:creationId xmlns:a16="http://schemas.microsoft.com/office/drawing/2014/main" id="{3D6C8AC1-DABA-08B0-1E29-36824706294B}"/>
              </a:ext>
            </a:extLst>
          </p:cNvPr>
          <p:cNvSpPr>
            <a:spLocks noChangeArrowheads="1"/>
          </p:cNvSpPr>
          <p:nvPr/>
        </p:nvSpPr>
        <p:spPr bwMode="auto">
          <a:xfrm>
            <a:off x="4476751" y="3657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5" name="Oval 11">
            <a:extLst>
              <a:ext uri="{FF2B5EF4-FFF2-40B4-BE49-F238E27FC236}">
                <a16:creationId xmlns:a16="http://schemas.microsoft.com/office/drawing/2014/main" id="{D83B3714-5605-988D-ACFF-10F7093088FD}"/>
              </a:ext>
            </a:extLst>
          </p:cNvPr>
          <p:cNvSpPr>
            <a:spLocks noChangeArrowheads="1"/>
          </p:cNvSpPr>
          <p:nvPr/>
        </p:nvSpPr>
        <p:spPr bwMode="auto">
          <a:xfrm>
            <a:off x="7343776" y="2209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6" name="Oval 12">
            <a:extLst>
              <a:ext uri="{FF2B5EF4-FFF2-40B4-BE49-F238E27FC236}">
                <a16:creationId xmlns:a16="http://schemas.microsoft.com/office/drawing/2014/main" id="{C8D20EB6-2F12-F175-CCF6-E7E2BAB1BF43}"/>
              </a:ext>
            </a:extLst>
          </p:cNvPr>
          <p:cNvSpPr>
            <a:spLocks noChangeArrowheads="1"/>
          </p:cNvSpPr>
          <p:nvPr/>
        </p:nvSpPr>
        <p:spPr bwMode="auto">
          <a:xfrm>
            <a:off x="6124576" y="3581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7" name="Oval 13">
            <a:extLst>
              <a:ext uri="{FF2B5EF4-FFF2-40B4-BE49-F238E27FC236}">
                <a16:creationId xmlns:a16="http://schemas.microsoft.com/office/drawing/2014/main" id="{D51F2747-27F8-184E-FACD-D844E58D2C3A}"/>
              </a:ext>
            </a:extLst>
          </p:cNvPr>
          <p:cNvSpPr>
            <a:spLocks noChangeArrowheads="1"/>
          </p:cNvSpPr>
          <p:nvPr/>
        </p:nvSpPr>
        <p:spPr bwMode="auto">
          <a:xfrm>
            <a:off x="6810376" y="2133600"/>
            <a:ext cx="200025" cy="198438"/>
          </a:xfrm>
          <a:prstGeom prst="ellipse">
            <a:avLst/>
          </a:prstGeom>
          <a:solidFill>
            <a:srgbClr val="FF0000"/>
          </a:solidFill>
          <a:ln w="9525">
            <a:solidFill>
              <a:srgbClr val="000000"/>
            </a:solidFill>
            <a:round/>
            <a:headEnd/>
            <a:tailEnd/>
          </a:ln>
        </p:spPr>
        <p:txBody>
          <a:bodyPr/>
          <a:lstStyle/>
          <a:p>
            <a:endParaRPr lang="en-US"/>
          </a:p>
        </p:txBody>
      </p:sp>
      <p:sp>
        <p:nvSpPr>
          <p:cNvPr id="297998" name="Oval 14">
            <a:extLst>
              <a:ext uri="{FF2B5EF4-FFF2-40B4-BE49-F238E27FC236}">
                <a16:creationId xmlns:a16="http://schemas.microsoft.com/office/drawing/2014/main" id="{50D845E3-7D6E-2451-7353-B72DD4FF29BA}"/>
              </a:ext>
            </a:extLst>
          </p:cNvPr>
          <p:cNvSpPr>
            <a:spLocks noChangeArrowheads="1"/>
          </p:cNvSpPr>
          <p:nvPr/>
        </p:nvSpPr>
        <p:spPr bwMode="auto">
          <a:xfrm>
            <a:off x="5591176" y="2209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7999" name="Text Box 15">
            <a:extLst>
              <a:ext uri="{FF2B5EF4-FFF2-40B4-BE49-F238E27FC236}">
                <a16:creationId xmlns:a16="http://schemas.microsoft.com/office/drawing/2014/main" id="{4D2B7C60-FA28-31DE-BDF8-AF33B005B687}"/>
              </a:ext>
            </a:extLst>
          </p:cNvPr>
          <p:cNvSpPr txBox="1">
            <a:spLocks noChangeArrowheads="1"/>
          </p:cNvSpPr>
          <p:nvPr/>
        </p:nvSpPr>
        <p:spPr bwMode="auto">
          <a:xfrm>
            <a:off x="4067175" y="46482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S1</a:t>
            </a:r>
            <a:endParaRPr kumimoji="1" lang="en-US" altLang="zh-CN" sz="900">
              <a:latin typeface="Times New Roman" panose="02020603050405020304" pitchFamily="18" charset="0"/>
              <a:ea typeface="宋体" panose="02010600030101010101" pitchFamily="2" charset="-122"/>
            </a:endParaRPr>
          </a:p>
        </p:txBody>
      </p:sp>
      <p:grpSp>
        <p:nvGrpSpPr>
          <p:cNvPr id="298000" name="Group 16">
            <a:extLst>
              <a:ext uri="{FF2B5EF4-FFF2-40B4-BE49-F238E27FC236}">
                <a16:creationId xmlns:a16="http://schemas.microsoft.com/office/drawing/2014/main" id="{6F494215-D0F9-571A-4018-3DA6F8ACBD6E}"/>
              </a:ext>
            </a:extLst>
          </p:cNvPr>
          <p:cNvGrpSpPr>
            <a:grpSpLocks/>
          </p:cNvGrpSpPr>
          <p:nvPr/>
        </p:nvGrpSpPr>
        <p:grpSpPr bwMode="auto">
          <a:xfrm>
            <a:off x="4067175" y="2057400"/>
            <a:ext cx="914400" cy="2286000"/>
            <a:chOff x="288" y="1104"/>
            <a:chExt cx="576" cy="1440"/>
          </a:xfrm>
        </p:grpSpPr>
        <p:sp>
          <p:nvSpPr>
            <p:cNvPr id="298001" name="Line 17">
              <a:extLst>
                <a:ext uri="{FF2B5EF4-FFF2-40B4-BE49-F238E27FC236}">
                  <a16:creationId xmlns:a16="http://schemas.microsoft.com/office/drawing/2014/main" id="{0A7A1B42-535A-50EE-933F-15C5918345FB}"/>
                </a:ext>
              </a:extLst>
            </p:cNvPr>
            <p:cNvSpPr>
              <a:spLocks noChangeShapeType="1"/>
            </p:cNvSpPr>
            <p:nvPr/>
          </p:nvSpPr>
          <p:spPr bwMode="auto">
            <a:xfrm>
              <a:off x="432" y="1536"/>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02" name="Line 18">
              <a:extLst>
                <a:ext uri="{FF2B5EF4-FFF2-40B4-BE49-F238E27FC236}">
                  <a16:creationId xmlns:a16="http://schemas.microsoft.com/office/drawing/2014/main" id="{D283403F-57C3-9709-B066-1E273A5B76AF}"/>
                </a:ext>
              </a:extLst>
            </p:cNvPr>
            <p:cNvSpPr>
              <a:spLocks noChangeShapeType="1"/>
            </p:cNvSpPr>
            <p:nvPr/>
          </p:nvSpPr>
          <p:spPr bwMode="auto">
            <a:xfrm flipH="1">
              <a:off x="480" y="2256"/>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03" name="Line 19">
              <a:extLst>
                <a:ext uri="{FF2B5EF4-FFF2-40B4-BE49-F238E27FC236}">
                  <a16:creationId xmlns:a16="http://schemas.microsoft.com/office/drawing/2014/main" id="{10ADE20F-3AC2-6CF0-D9A4-3DF0B0A3B1FA}"/>
                </a:ext>
              </a:extLst>
            </p:cNvPr>
            <p:cNvSpPr>
              <a:spLocks noChangeShapeType="1"/>
            </p:cNvSpPr>
            <p:nvPr/>
          </p:nvSpPr>
          <p:spPr bwMode="auto">
            <a:xfrm>
              <a:off x="288" y="1104"/>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04" name="Line 20">
              <a:extLst>
                <a:ext uri="{FF2B5EF4-FFF2-40B4-BE49-F238E27FC236}">
                  <a16:creationId xmlns:a16="http://schemas.microsoft.com/office/drawing/2014/main" id="{ED8AFCB5-D82F-C748-7BFB-95548E6DB4B1}"/>
                </a:ext>
              </a:extLst>
            </p:cNvPr>
            <p:cNvSpPr>
              <a:spLocks noChangeShapeType="1"/>
            </p:cNvSpPr>
            <p:nvPr/>
          </p:nvSpPr>
          <p:spPr bwMode="auto">
            <a:xfrm flipH="1">
              <a:off x="624" y="1824"/>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05" name="Line 21">
              <a:extLst>
                <a:ext uri="{FF2B5EF4-FFF2-40B4-BE49-F238E27FC236}">
                  <a16:creationId xmlns:a16="http://schemas.microsoft.com/office/drawing/2014/main" id="{A56394FB-4D06-2B3F-AE23-77C99AB867F8}"/>
                </a:ext>
              </a:extLst>
            </p:cNvPr>
            <p:cNvSpPr>
              <a:spLocks noChangeShapeType="1"/>
            </p:cNvSpPr>
            <p:nvPr/>
          </p:nvSpPr>
          <p:spPr bwMode="auto">
            <a:xfrm flipH="1">
              <a:off x="720" y="1488"/>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8006" name="Oval 22">
            <a:extLst>
              <a:ext uri="{FF2B5EF4-FFF2-40B4-BE49-F238E27FC236}">
                <a16:creationId xmlns:a16="http://schemas.microsoft.com/office/drawing/2014/main" id="{9A82E626-003D-7263-C74F-61260AB839F9}"/>
              </a:ext>
            </a:extLst>
          </p:cNvPr>
          <p:cNvSpPr>
            <a:spLocks noChangeArrowheads="1"/>
          </p:cNvSpPr>
          <p:nvPr/>
        </p:nvSpPr>
        <p:spPr bwMode="auto">
          <a:xfrm>
            <a:off x="4095751" y="2514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8007" name="Text Box 23">
            <a:extLst>
              <a:ext uri="{FF2B5EF4-FFF2-40B4-BE49-F238E27FC236}">
                <a16:creationId xmlns:a16="http://schemas.microsoft.com/office/drawing/2014/main" id="{22E44F0B-54DE-7286-7F04-06D9C4B426DA}"/>
              </a:ext>
            </a:extLst>
          </p:cNvPr>
          <p:cNvSpPr txBox="1">
            <a:spLocks noChangeArrowheads="1"/>
          </p:cNvSpPr>
          <p:nvPr/>
        </p:nvSpPr>
        <p:spPr bwMode="auto">
          <a:xfrm>
            <a:off x="3838575" y="15240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D1</a:t>
            </a:r>
            <a:endParaRPr kumimoji="1" lang="en-US" altLang="zh-CN" sz="900">
              <a:latin typeface="Times New Roman" panose="02020603050405020304" pitchFamily="18" charset="0"/>
              <a:ea typeface="宋体" panose="02010600030101010101" pitchFamily="2" charset="-122"/>
            </a:endParaRPr>
          </a:p>
        </p:txBody>
      </p:sp>
      <p:sp>
        <p:nvSpPr>
          <p:cNvPr id="298008" name="Text Box 24">
            <a:extLst>
              <a:ext uri="{FF2B5EF4-FFF2-40B4-BE49-F238E27FC236}">
                <a16:creationId xmlns:a16="http://schemas.microsoft.com/office/drawing/2014/main" id="{E86120BC-78DF-D1A5-43FA-3E4FE34E4321}"/>
              </a:ext>
            </a:extLst>
          </p:cNvPr>
          <p:cNvSpPr txBox="1">
            <a:spLocks noChangeArrowheads="1"/>
          </p:cNvSpPr>
          <p:nvPr/>
        </p:nvSpPr>
        <p:spPr bwMode="auto">
          <a:xfrm>
            <a:off x="3581400" y="5105400"/>
            <a:ext cx="4191000" cy="4572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a:latin typeface="Times New Roman" panose="02020603050405020304" pitchFamily="18" charset="0"/>
                <a:ea typeface="宋体" panose="02010600030101010101" pitchFamily="2" charset="-122"/>
              </a:rPr>
              <a:t>Coordinated attacks by M1, M2, and M3</a:t>
            </a:r>
          </a:p>
        </p:txBody>
      </p:sp>
      <p:sp>
        <p:nvSpPr>
          <p:cNvPr id="298010" name="Oval 26">
            <a:extLst>
              <a:ext uri="{FF2B5EF4-FFF2-40B4-BE49-F238E27FC236}">
                <a16:creationId xmlns:a16="http://schemas.microsoft.com/office/drawing/2014/main" id="{9CD67EA7-0582-2CE8-A40D-A17CDC0A4C3B}"/>
              </a:ext>
            </a:extLst>
          </p:cNvPr>
          <p:cNvSpPr>
            <a:spLocks noChangeArrowheads="1"/>
          </p:cNvSpPr>
          <p:nvPr/>
        </p:nvSpPr>
        <p:spPr bwMode="auto">
          <a:xfrm>
            <a:off x="3914776" y="18288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8011" name="Oval 27">
            <a:extLst>
              <a:ext uri="{FF2B5EF4-FFF2-40B4-BE49-F238E27FC236}">
                <a16:creationId xmlns:a16="http://schemas.microsoft.com/office/drawing/2014/main" id="{F5CC8371-DA32-6DED-1E59-56C551EB79AB}"/>
              </a:ext>
            </a:extLst>
          </p:cNvPr>
          <p:cNvSpPr>
            <a:spLocks noChangeArrowheads="1"/>
          </p:cNvSpPr>
          <p:nvPr/>
        </p:nvSpPr>
        <p:spPr bwMode="auto">
          <a:xfrm>
            <a:off x="6200776" y="2133600"/>
            <a:ext cx="200025" cy="198438"/>
          </a:xfrm>
          <a:prstGeom prst="ellipse">
            <a:avLst/>
          </a:prstGeom>
          <a:solidFill>
            <a:srgbClr val="FF0000"/>
          </a:solidFill>
          <a:ln w="9525">
            <a:solidFill>
              <a:srgbClr val="000000"/>
            </a:solidFill>
            <a:round/>
            <a:headEnd/>
            <a:tailEnd/>
          </a:ln>
        </p:spPr>
        <p:txBody>
          <a:bodyPr/>
          <a:lstStyle/>
          <a:p>
            <a:endParaRPr lang="en-US"/>
          </a:p>
        </p:txBody>
      </p:sp>
      <p:sp>
        <p:nvSpPr>
          <p:cNvPr id="298012" name="Text Box 28">
            <a:extLst>
              <a:ext uri="{FF2B5EF4-FFF2-40B4-BE49-F238E27FC236}">
                <a16:creationId xmlns:a16="http://schemas.microsoft.com/office/drawing/2014/main" id="{3189ED73-0BBE-7CC4-AAEA-3CA03435FF41}"/>
              </a:ext>
            </a:extLst>
          </p:cNvPr>
          <p:cNvSpPr txBox="1">
            <a:spLocks noChangeArrowheads="1"/>
          </p:cNvSpPr>
          <p:nvPr/>
        </p:nvSpPr>
        <p:spPr bwMode="auto">
          <a:xfrm>
            <a:off x="2057400" y="5715000"/>
            <a:ext cx="7924800" cy="6858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2000" b="1">
                <a:latin typeface="Times New Roman" panose="02020603050405020304" pitchFamily="18" charset="0"/>
                <a:ea typeface="宋体" panose="02010600030101010101" pitchFamily="2" charset="-122"/>
              </a:rPr>
              <a:t>Multiple attackers trigger more blacklists to be broadcasted by D1, D2, D3. </a:t>
            </a:r>
          </a:p>
        </p:txBody>
      </p:sp>
      <p:sp>
        <p:nvSpPr>
          <p:cNvPr id="298013" name="Oval 29">
            <a:extLst>
              <a:ext uri="{FF2B5EF4-FFF2-40B4-BE49-F238E27FC236}">
                <a16:creationId xmlns:a16="http://schemas.microsoft.com/office/drawing/2014/main" id="{70326C7D-8042-CE3C-8955-FD43F0F4AF5B}"/>
              </a:ext>
            </a:extLst>
          </p:cNvPr>
          <p:cNvSpPr>
            <a:spLocks noChangeArrowheads="1"/>
          </p:cNvSpPr>
          <p:nvPr/>
        </p:nvSpPr>
        <p:spPr bwMode="auto">
          <a:xfrm>
            <a:off x="5591176" y="43434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8014" name="Oval 30">
            <a:extLst>
              <a:ext uri="{FF2B5EF4-FFF2-40B4-BE49-F238E27FC236}">
                <a16:creationId xmlns:a16="http://schemas.microsoft.com/office/drawing/2014/main" id="{FF1DF4C9-CABA-15F4-E192-27AB540AD5BF}"/>
              </a:ext>
            </a:extLst>
          </p:cNvPr>
          <p:cNvSpPr>
            <a:spLocks noChangeArrowheads="1"/>
          </p:cNvSpPr>
          <p:nvPr/>
        </p:nvSpPr>
        <p:spPr bwMode="auto">
          <a:xfrm>
            <a:off x="6429376" y="4419600"/>
            <a:ext cx="200025" cy="198438"/>
          </a:xfrm>
          <a:prstGeom prst="ellipse">
            <a:avLst/>
          </a:prstGeom>
          <a:solidFill>
            <a:srgbClr val="C0C0C0"/>
          </a:solidFill>
          <a:ln w="9525">
            <a:solidFill>
              <a:srgbClr val="000000"/>
            </a:solidFill>
            <a:round/>
            <a:headEnd/>
            <a:tailEnd/>
          </a:ln>
        </p:spPr>
        <p:txBody>
          <a:bodyPr/>
          <a:lstStyle/>
          <a:p>
            <a:endParaRPr lang="en-US"/>
          </a:p>
        </p:txBody>
      </p:sp>
      <p:sp>
        <p:nvSpPr>
          <p:cNvPr id="298015" name="Text Box 31">
            <a:extLst>
              <a:ext uri="{FF2B5EF4-FFF2-40B4-BE49-F238E27FC236}">
                <a16:creationId xmlns:a16="http://schemas.microsoft.com/office/drawing/2014/main" id="{6D246E79-AE6C-1FBC-335D-15E6559374DF}"/>
              </a:ext>
            </a:extLst>
          </p:cNvPr>
          <p:cNvSpPr txBox="1">
            <a:spLocks noChangeArrowheads="1"/>
          </p:cNvSpPr>
          <p:nvPr/>
        </p:nvSpPr>
        <p:spPr bwMode="auto">
          <a:xfrm>
            <a:off x="5286375" y="1295400"/>
            <a:ext cx="4572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D2</a:t>
            </a:r>
            <a:endParaRPr kumimoji="1" lang="en-US" altLang="zh-CN" sz="900">
              <a:latin typeface="Times New Roman" panose="02020603050405020304" pitchFamily="18" charset="0"/>
              <a:ea typeface="宋体" panose="02010600030101010101" pitchFamily="2" charset="-122"/>
            </a:endParaRPr>
          </a:p>
        </p:txBody>
      </p:sp>
      <p:sp>
        <p:nvSpPr>
          <p:cNvPr id="298016" name="Text Box 32">
            <a:extLst>
              <a:ext uri="{FF2B5EF4-FFF2-40B4-BE49-F238E27FC236}">
                <a16:creationId xmlns:a16="http://schemas.microsoft.com/office/drawing/2014/main" id="{55B8F947-50EE-1441-4895-70BF817820D5}"/>
              </a:ext>
            </a:extLst>
          </p:cNvPr>
          <p:cNvSpPr txBox="1">
            <a:spLocks noChangeArrowheads="1"/>
          </p:cNvSpPr>
          <p:nvPr/>
        </p:nvSpPr>
        <p:spPr bwMode="auto">
          <a:xfrm>
            <a:off x="6048375" y="1828800"/>
            <a:ext cx="5334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M2</a:t>
            </a:r>
            <a:endParaRPr kumimoji="1" lang="en-US" altLang="zh-CN" sz="900">
              <a:latin typeface="Times New Roman" panose="02020603050405020304" pitchFamily="18" charset="0"/>
              <a:ea typeface="宋体" panose="02010600030101010101" pitchFamily="2" charset="-122"/>
            </a:endParaRPr>
          </a:p>
        </p:txBody>
      </p:sp>
      <p:sp>
        <p:nvSpPr>
          <p:cNvPr id="298017" name="Text Box 33">
            <a:extLst>
              <a:ext uri="{FF2B5EF4-FFF2-40B4-BE49-F238E27FC236}">
                <a16:creationId xmlns:a16="http://schemas.microsoft.com/office/drawing/2014/main" id="{D68B5CAC-6757-D010-5000-AF0C56FCBCAB}"/>
              </a:ext>
            </a:extLst>
          </p:cNvPr>
          <p:cNvSpPr txBox="1">
            <a:spLocks noChangeArrowheads="1"/>
          </p:cNvSpPr>
          <p:nvPr/>
        </p:nvSpPr>
        <p:spPr bwMode="auto">
          <a:xfrm>
            <a:off x="6657975" y="1828800"/>
            <a:ext cx="5334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M3</a:t>
            </a:r>
            <a:endParaRPr kumimoji="1" lang="en-US" altLang="zh-CN" sz="900">
              <a:latin typeface="Times New Roman" panose="02020603050405020304" pitchFamily="18" charset="0"/>
              <a:ea typeface="宋体" panose="02010600030101010101" pitchFamily="2" charset="-122"/>
            </a:endParaRPr>
          </a:p>
        </p:txBody>
      </p:sp>
      <p:sp>
        <p:nvSpPr>
          <p:cNvPr id="298018" name="Text Box 34">
            <a:extLst>
              <a:ext uri="{FF2B5EF4-FFF2-40B4-BE49-F238E27FC236}">
                <a16:creationId xmlns:a16="http://schemas.microsoft.com/office/drawing/2014/main" id="{23A15B94-8F9A-5E0F-2753-B4B357955102}"/>
              </a:ext>
            </a:extLst>
          </p:cNvPr>
          <p:cNvSpPr txBox="1">
            <a:spLocks noChangeArrowheads="1"/>
          </p:cNvSpPr>
          <p:nvPr/>
        </p:nvSpPr>
        <p:spPr bwMode="auto">
          <a:xfrm>
            <a:off x="5514975" y="4572000"/>
            <a:ext cx="5334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S2</a:t>
            </a:r>
            <a:endParaRPr kumimoji="1" lang="en-US" altLang="zh-CN" sz="900">
              <a:latin typeface="Times New Roman" panose="02020603050405020304" pitchFamily="18" charset="0"/>
              <a:ea typeface="宋体" panose="02010600030101010101" pitchFamily="2" charset="-122"/>
            </a:endParaRPr>
          </a:p>
        </p:txBody>
      </p:sp>
      <p:sp>
        <p:nvSpPr>
          <p:cNvPr id="298019" name="Text Box 35">
            <a:extLst>
              <a:ext uri="{FF2B5EF4-FFF2-40B4-BE49-F238E27FC236}">
                <a16:creationId xmlns:a16="http://schemas.microsoft.com/office/drawing/2014/main" id="{4CE9FB8F-1A34-A3C7-A595-3DDA79B3DC70}"/>
              </a:ext>
            </a:extLst>
          </p:cNvPr>
          <p:cNvSpPr txBox="1">
            <a:spLocks noChangeArrowheads="1"/>
          </p:cNvSpPr>
          <p:nvPr/>
        </p:nvSpPr>
        <p:spPr bwMode="auto">
          <a:xfrm>
            <a:off x="6353175" y="4648200"/>
            <a:ext cx="533400" cy="22860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kumimoji="1" lang="en-US" altLang="zh-CN" sz="1600">
                <a:latin typeface="Times New Roman" panose="02020603050405020304" pitchFamily="18" charset="0"/>
                <a:ea typeface="宋体" panose="02010600030101010101" pitchFamily="2" charset="-122"/>
              </a:rPr>
              <a:t>S3</a:t>
            </a:r>
            <a:endParaRPr kumimoji="1" lang="en-US" altLang="zh-CN" sz="900">
              <a:latin typeface="Times New Roman" panose="02020603050405020304" pitchFamily="18" charset="0"/>
              <a:ea typeface="宋体" panose="02010600030101010101" pitchFamily="2" charset="-122"/>
            </a:endParaRPr>
          </a:p>
        </p:txBody>
      </p:sp>
      <p:grpSp>
        <p:nvGrpSpPr>
          <p:cNvPr id="298049" name="Group 65">
            <a:extLst>
              <a:ext uri="{FF2B5EF4-FFF2-40B4-BE49-F238E27FC236}">
                <a16:creationId xmlns:a16="http://schemas.microsoft.com/office/drawing/2014/main" id="{A3CC3D44-AD0D-0B1D-9C89-A65B5AA5654A}"/>
              </a:ext>
            </a:extLst>
          </p:cNvPr>
          <p:cNvGrpSpPr>
            <a:grpSpLocks/>
          </p:cNvGrpSpPr>
          <p:nvPr/>
        </p:nvGrpSpPr>
        <p:grpSpPr bwMode="auto">
          <a:xfrm>
            <a:off x="5591175" y="1828800"/>
            <a:ext cx="838200" cy="2514600"/>
            <a:chOff x="1248" y="960"/>
            <a:chExt cx="528" cy="1584"/>
          </a:xfrm>
        </p:grpSpPr>
        <p:sp>
          <p:nvSpPr>
            <p:cNvPr id="298050" name="Line 66">
              <a:extLst>
                <a:ext uri="{FF2B5EF4-FFF2-40B4-BE49-F238E27FC236}">
                  <a16:creationId xmlns:a16="http://schemas.microsoft.com/office/drawing/2014/main" id="{45DBE868-E756-5249-BEF7-28263E9230DB}"/>
                </a:ext>
              </a:extLst>
            </p:cNvPr>
            <p:cNvSpPr>
              <a:spLocks noChangeShapeType="1"/>
            </p:cNvSpPr>
            <p:nvPr/>
          </p:nvSpPr>
          <p:spPr bwMode="auto">
            <a:xfrm>
              <a:off x="1248" y="960"/>
              <a:ext cx="48"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51" name="Line 67">
              <a:extLst>
                <a:ext uri="{FF2B5EF4-FFF2-40B4-BE49-F238E27FC236}">
                  <a16:creationId xmlns:a16="http://schemas.microsoft.com/office/drawing/2014/main" id="{299CA1A0-0C89-B5D7-7E97-5374021EDA40}"/>
                </a:ext>
              </a:extLst>
            </p:cNvPr>
            <p:cNvSpPr>
              <a:spLocks noChangeShapeType="1"/>
            </p:cNvSpPr>
            <p:nvPr/>
          </p:nvSpPr>
          <p:spPr bwMode="auto">
            <a:xfrm>
              <a:off x="1392" y="1344"/>
              <a:ext cx="336" cy="28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52" name="Line 68">
              <a:extLst>
                <a:ext uri="{FF2B5EF4-FFF2-40B4-BE49-F238E27FC236}">
                  <a16:creationId xmlns:a16="http://schemas.microsoft.com/office/drawing/2014/main" id="{9A7B8171-6B1B-0956-96F0-6E9ECD39790A}"/>
                </a:ext>
              </a:extLst>
            </p:cNvPr>
            <p:cNvSpPr>
              <a:spLocks noChangeShapeType="1"/>
            </p:cNvSpPr>
            <p:nvPr/>
          </p:nvSpPr>
          <p:spPr bwMode="auto">
            <a:xfrm>
              <a:off x="1728" y="1296"/>
              <a:ext cx="48" cy="28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53" name="Line 69">
              <a:extLst>
                <a:ext uri="{FF2B5EF4-FFF2-40B4-BE49-F238E27FC236}">
                  <a16:creationId xmlns:a16="http://schemas.microsoft.com/office/drawing/2014/main" id="{4C13F747-691B-7466-D2D5-C9F9527310C5}"/>
                </a:ext>
              </a:extLst>
            </p:cNvPr>
            <p:cNvSpPr>
              <a:spLocks noChangeShapeType="1"/>
            </p:cNvSpPr>
            <p:nvPr/>
          </p:nvSpPr>
          <p:spPr bwMode="auto">
            <a:xfrm flipH="1">
              <a:off x="1680" y="1776"/>
              <a:ext cx="96" cy="28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54" name="Line 70">
              <a:extLst>
                <a:ext uri="{FF2B5EF4-FFF2-40B4-BE49-F238E27FC236}">
                  <a16:creationId xmlns:a16="http://schemas.microsoft.com/office/drawing/2014/main" id="{64A27EAE-1EA3-24DC-8E5A-E2C6533F9C8B}"/>
                </a:ext>
              </a:extLst>
            </p:cNvPr>
            <p:cNvSpPr>
              <a:spLocks noChangeShapeType="1"/>
            </p:cNvSpPr>
            <p:nvPr/>
          </p:nvSpPr>
          <p:spPr bwMode="auto">
            <a:xfrm flipH="1">
              <a:off x="1344" y="2208"/>
              <a:ext cx="288" cy="336"/>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8059" name="Group 75">
            <a:extLst>
              <a:ext uri="{FF2B5EF4-FFF2-40B4-BE49-F238E27FC236}">
                <a16:creationId xmlns:a16="http://schemas.microsoft.com/office/drawing/2014/main" id="{B09E5864-9B77-F02B-DC1E-780F622817AD}"/>
              </a:ext>
            </a:extLst>
          </p:cNvPr>
          <p:cNvGrpSpPr>
            <a:grpSpLocks/>
          </p:cNvGrpSpPr>
          <p:nvPr/>
        </p:nvGrpSpPr>
        <p:grpSpPr bwMode="auto">
          <a:xfrm>
            <a:off x="6353175" y="1752600"/>
            <a:ext cx="1219200" cy="2590800"/>
            <a:chOff x="1728" y="912"/>
            <a:chExt cx="768" cy="1632"/>
          </a:xfrm>
        </p:grpSpPr>
        <p:sp>
          <p:nvSpPr>
            <p:cNvPr id="298060" name="Line 76">
              <a:extLst>
                <a:ext uri="{FF2B5EF4-FFF2-40B4-BE49-F238E27FC236}">
                  <a16:creationId xmlns:a16="http://schemas.microsoft.com/office/drawing/2014/main" id="{BA1AE30E-769C-5D56-B725-D3D0B2E0289E}"/>
                </a:ext>
              </a:extLst>
            </p:cNvPr>
            <p:cNvSpPr>
              <a:spLocks noChangeShapeType="1"/>
            </p:cNvSpPr>
            <p:nvPr/>
          </p:nvSpPr>
          <p:spPr bwMode="auto">
            <a:xfrm flipH="1">
              <a:off x="2448" y="912"/>
              <a:ext cx="48" cy="240"/>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61" name="Line 77">
              <a:extLst>
                <a:ext uri="{FF2B5EF4-FFF2-40B4-BE49-F238E27FC236}">
                  <a16:creationId xmlns:a16="http://schemas.microsoft.com/office/drawing/2014/main" id="{71A2F526-69B0-54FE-DF07-93AB0B645A52}"/>
                </a:ext>
              </a:extLst>
            </p:cNvPr>
            <p:cNvSpPr>
              <a:spLocks noChangeShapeType="1"/>
            </p:cNvSpPr>
            <p:nvPr/>
          </p:nvSpPr>
          <p:spPr bwMode="auto">
            <a:xfrm flipH="1">
              <a:off x="1872" y="1344"/>
              <a:ext cx="528" cy="288"/>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62" name="Line 78">
              <a:extLst>
                <a:ext uri="{FF2B5EF4-FFF2-40B4-BE49-F238E27FC236}">
                  <a16:creationId xmlns:a16="http://schemas.microsoft.com/office/drawing/2014/main" id="{25890A9D-681E-B6A5-5C1C-D6DFE40C8D4E}"/>
                </a:ext>
              </a:extLst>
            </p:cNvPr>
            <p:cNvSpPr>
              <a:spLocks noChangeShapeType="1"/>
            </p:cNvSpPr>
            <p:nvPr/>
          </p:nvSpPr>
          <p:spPr bwMode="auto">
            <a:xfrm flipH="1">
              <a:off x="1920" y="1296"/>
              <a:ext cx="192" cy="240"/>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63" name="Line 79">
              <a:extLst>
                <a:ext uri="{FF2B5EF4-FFF2-40B4-BE49-F238E27FC236}">
                  <a16:creationId xmlns:a16="http://schemas.microsoft.com/office/drawing/2014/main" id="{7DB28C36-DDF5-5374-5F75-D69D7358B691}"/>
                </a:ext>
              </a:extLst>
            </p:cNvPr>
            <p:cNvSpPr>
              <a:spLocks noChangeShapeType="1"/>
            </p:cNvSpPr>
            <p:nvPr/>
          </p:nvSpPr>
          <p:spPr bwMode="auto">
            <a:xfrm flipH="1">
              <a:off x="1728" y="1776"/>
              <a:ext cx="96" cy="288"/>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64" name="Line 80">
              <a:extLst>
                <a:ext uri="{FF2B5EF4-FFF2-40B4-BE49-F238E27FC236}">
                  <a16:creationId xmlns:a16="http://schemas.microsoft.com/office/drawing/2014/main" id="{67B6078A-B0A3-A559-3BD6-57AF8BBDCF49}"/>
                </a:ext>
              </a:extLst>
            </p:cNvPr>
            <p:cNvSpPr>
              <a:spLocks noChangeShapeType="1"/>
            </p:cNvSpPr>
            <p:nvPr/>
          </p:nvSpPr>
          <p:spPr bwMode="auto">
            <a:xfrm>
              <a:off x="1728" y="2208"/>
              <a:ext cx="96" cy="336"/>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8000"/>
                                        </p:tgtEl>
                                        <p:attrNameLst>
                                          <p:attrName>style.visibility</p:attrName>
                                        </p:attrNameLst>
                                      </p:cBhvr>
                                      <p:to>
                                        <p:strVal val="visible"/>
                                      </p:to>
                                    </p:set>
                                    <p:animEffect transition="in" filter="blinds(horizontal)">
                                      <p:cBhvr>
                                        <p:cTn id="7" dur="500"/>
                                        <p:tgtEl>
                                          <p:spTgt spid="298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8049"/>
                                        </p:tgtEl>
                                        <p:attrNameLst>
                                          <p:attrName>style.visibility</p:attrName>
                                        </p:attrNameLst>
                                      </p:cBhvr>
                                      <p:to>
                                        <p:strVal val="visible"/>
                                      </p:to>
                                    </p:set>
                                    <p:animEffect transition="in" filter="box(in)">
                                      <p:cBhvr>
                                        <p:cTn id="12" dur="500"/>
                                        <p:tgtEl>
                                          <p:spTgt spid="2980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98059"/>
                                        </p:tgtEl>
                                        <p:attrNameLst>
                                          <p:attrName>style.visibility</p:attrName>
                                        </p:attrNameLst>
                                      </p:cBhvr>
                                      <p:to>
                                        <p:strVal val="visible"/>
                                      </p:to>
                                    </p:set>
                                    <p:animEffect transition="in" filter="box(in)">
                                      <p:cBhvr>
                                        <p:cTn id="17" dur="500"/>
                                        <p:tgtEl>
                                          <p:spTgt spid="298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7BA9AB0A-7EFD-F87D-919B-78EF318145AE}"/>
              </a:ext>
            </a:extLst>
          </p:cNvPr>
          <p:cNvSpPr>
            <a:spLocks noGrp="1" noChangeArrowheads="1"/>
          </p:cNvSpPr>
          <p:nvPr>
            <p:ph type="title"/>
          </p:nvPr>
        </p:nvSpPr>
        <p:spPr/>
        <p:txBody>
          <a:bodyPr>
            <a:normAutofit/>
          </a:bodyPr>
          <a:lstStyle/>
          <a:p>
            <a:r>
              <a:rPr lang="en-US" altLang="zh-CN" dirty="0">
                <a:ea typeface="宋体" panose="02010600030101010101" pitchFamily="2" charset="-122"/>
              </a:rPr>
              <a:t>Reverse Labeling Restriction (</a:t>
            </a:r>
            <a:r>
              <a:rPr lang="en-US" altLang="zh-CN" dirty="0" err="1">
                <a:ea typeface="宋体" panose="02010600030101010101" pitchFamily="2" charset="-122"/>
              </a:rPr>
              <a:t>RLR</a:t>
            </a:r>
            <a:r>
              <a:rPr lang="en-US" altLang="zh-CN" dirty="0">
                <a:ea typeface="宋体" panose="02010600030101010101" pitchFamily="2" charset="-122"/>
              </a:rPr>
              <a:t>) </a:t>
            </a:r>
          </a:p>
        </p:txBody>
      </p:sp>
      <p:sp>
        <p:nvSpPr>
          <p:cNvPr id="300035" name="Rectangle 3">
            <a:extLst>
              <a:ext uri="{FF2B5EF4-FFF2-40B4-BE49-F238E27FC236}">
                <a16:creationId xmlns:a16="http://schemas.microsoft.com/office/drawing/2014/main" id="{C50EDD6D-ACC6-DEEF-0C21-3D631EC03F30}"/>
              </a:ext>
            </a:extLst>
          </p:cNvPr>
          <p:cNvSpPr>
            <a:spLocks noGrp="1" noChangeArrowheads="1"/>
          </p:cNvSpPr>
          <p:nvPr>
            <p:ph idx="1"/>
          </p:nvPr>
        </p:nvSpPr>
        <p:spPr/>
        <p:txBody>
          <a:bodyPr/>
          <a:lstStyle/>
          <a:p>
            <a:r>
              <a:rPr lang="en-US" altLang="zh-CN">
                <a:ea typeface="宋体" panose="02010600030101010101" pitchFamily="2" charset="-122"/>
              </a:rPr>
              <a:t>Update Blacklist by Broadcasted Packets from Destinations under Attack</a:t>
            </a:r>
          </a:p>
          <a:p>
            <a:pPr lvl="1">
              <a:buFontTx/>
              <a:buChar char="•"/>
            </a:pPr>
            <a:r>
              <a:rPr lang="en-US" altLang="zh-CN" sz="2600">
                <a:ea typeface="宋体" panose="02010600030101010101" pitchFamily="2" charset="-122"/>
              </a:rPr>
              <a:t>Next hop on the false route will be put into local blacklist, and a counter increases. The time duration that the host stays in blacklist increases exponentially to the counter value.</a:t>
            </a:r>
          </a:p>
          <a:p>
            <a:pPr lvl="1">
              <a:buFontTx/>
              <a:buChar char="•"/>
            </a:pPr>
            <a:r>
              <a:rPr lang="en-US" altLang="zh-CN" sz="2600">
                <a:ea typeface="宋体" panose="02010600030101010101" pitchFamily="2" charset="-122"/>
              </a:rPr>
              <a:t>When timer expires, the suspicious host will be released from the blacklist and routing information from it will be accepted.</a:t>
            </a:r>
          </a:p>
        </p:txBody>
      </p:sp>
      <p:sp>
        <p:nvSpPr>
          <p:cNvPr id="4" name="Slide Number Placeholder 6">
            <a:extLst>
              <a:ext uri="{FF2B5EF4-FFF2-40B4-BE49-F238E27FC236}">
                <a16:creationId xmlns:a16="http://schemas.microsoft.com/office/drawing/2014/main" id="{B8D6D9F7-F203-D71D-4156-0291A20CA7D9}"/>
              </a:ext>
            </a:extLst>
          </p:cNvPr>
          <p:cNvSpPr>
            <a:spLocks noGrp="1"/>
          </p:cNvSpPr>
          <p:nvPr>
            <p:ph type="sldNum" sz="quarter" idx="12"/>
          </p:nvPr>
        </p:nvSpPr>
        <p:spPr/>
        <p:txBody>
          <a:bodyPr/>
          <a:lstStyle/>
          <a:p>
            <a:fld id="{4AF41395-FFB8-4DBF-ADC9-535D2258118C}" type="slidenum">
              <a:rPr lang="en-US" altLang="en-US"/>
              <a:pPr/>
              <a:t>37</a:t>
            </a:fld>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99D367D4-5B5C-12A8-C18F-37300BB55A2B}"/>
              </a:ext>
            </a:extLst>
          </p:cNvPr>
          <p:cNvSpPr>
            <a:spLocks noGrp="1" noChangeArrowheads="1"/>
          </p:cNvSpPr>
          <p:nvPr>
            <p:ph type="title"/>
          </p:nvPr>
        </p:nvSpPr>
        <p:spPr/>
        <p:txBody>
          <a:bodyPr>
            <a:normAutofit/>
          </a:bodyPr>
          <a:lstStyle/>
          <a:p>
            <a:r>
              <a:rPr lang="en-US" altLang="zh-CN">
                <a:ea typeface="宋体" panose="02010600030101010101" pitchFamily="2" charset="-122"/>
              </a:rPr>
              <a:t>Deal With Hosts in Blacklist</a:t>
            </a:r>
          </a:p>
        </p:txBody>
      </p:sp>
      <p:sp>
        <p:nvSpPr>
          <p:cNvPr id="302083" name="Rectangle 3">
            <a:extLst>
              <a:ext uri="{FF2B5EF4-FFF2-40B4-BE49-F238E27FC236}">
                <a16:creationId xmlns:a16="http://schemas.microsoft.com/office/drawing/2014/main" id="{8CA6146C-2AD1-03ED-6311-547A634D8905}"/>
              </a:ext>
            </a:extLst>
          </p:cNvPr>
          <p:cNvSpPr>
            <a:spLocks noGrp="1" noChangeArrowheads="1"/>
          </p:cNvSpPr>
          <p:nvPr>
            <p:ph idx="1"/>
          </p:nvPr>
        </p:nvSpPr>
        <p:spPr/>
        <p:txBody>
          <a:bodyPr/>
          <a:lstStyle/>
          <a:p>
            <a:pPr>
              <a:lnSpc>
                <a:spcPct val="90000"/>
              </a:lnSpc>
            </a:pPr>
            <a:r>
              <a:rPr lang="en-US" altLang="zh-CN">
                <a:ea typeface="宋体" panose="02010600030101010101" pitchFamily="2" charset="-122"/>
              </a:rPr>
              <a:t>Packets from hosts in blacklist</a:t>
            </a:r>
          </a:p>
          <a:p>
            <a:pPr lvl="1">
              <a:lnSpc>
                <a:spcPct val="90000"/>
              </a:lnSpc>
              <a:buFontTx/>
              <a:buChar char="•"/>
            </a:pPr>
            <a:r>
              <a:rPr lang="en-US" altLang="zh-CN">
                <a:ea typeface="宋体" panose="02010600030101010101" pitchFamily="2" charset="-122"/>
              </a:rPr>
              <a:t>Route request: If the request is from suspicious hosts, ignore it. </a:t>
            </a:r>
          </a:p>
          <a:p>
            <a:pPr lvl="1">
              <a:lnSpc>
                <a:spcPct val="90000"/>
              </a:lnSpc>
              <a:buFontTx/>
              <a:buChar char="•"/>
            </a:pPr>
            <a:r>
              <a:rPr lang="en-US" altLang="zh-CN">
                <a:ea typeface="宋体" panose="02010600030101010101" pitchFamily="2" charset="-122"/>
              </a:rPr>
              <a:t>Route reply: If the previous hop is suspicious and the query destination is not the previous hop, the reply will be ignored.</a:t>
            </a:r>
          </a:p>
          <a:p>
            <a:pPr lvl="1">
              <a:lnSpc>
                <a:spcPct val="90000"/>
              </a:lnSpc>
              <a:buFontTx/>
              <a:buChar char="•"/>
            </a:pPr>
            <a:r>
              <a:rPr lang="en-US" altLang="zh-CN">
                <a:ea typeface="宋体" panose="02010600030101010101" pitchFamily="2" charset="-122"/>
              </a:rPr>
              <a:t>Route error: Will be processed as usual. RERR will activate re-discovery, which will help to detect attacks on destination sequence.</a:t>
            </a:r>
          </a:p>
          <a:p>
            <a:pPr lvl="1">
              <a:lnSpc>
                <a:spcPct val="90000"/>
              </a:lnSpc>
              <a:buFontTx/>
              <a:buChar char="•"/>
            </a:pPr>
            <a:r>
              <a:rPr lang="en-US" altLang="zh-CN">
                <a:ea typeface="宋体" panose="02010600030101010101" pitchFamily="2" charset="-122"/>
              </a:rPr>
              <a:t>Broadcast of INVALID packet: If the sender is suspicious, the packet will be processed but the blacklist will be ignored. </a:t>
            </a:r>
          </a:p>
        </p:txBody>
      </p:sp>
      <p:sp>
        <p:nvSpPr>
          <p:cNvPr id="4" name="Slide Number Placeholder 5">
            <a:extLst>
              <a:ext uri="{FF2B5EF4-FFF2-40B4-BE49-F238E27FC236}">
                <a16:creationId xmlns:a16="http://schemas.microsoft.com/office/drawing/2014/main" id="{A0FBC677-3755-FF49-3ED3-487288671CE1}"/>
              </a:ext>
            </a:extLst>
          </p:cNvPr>
          <p:cNvSpPr>
            <a:spLocks noGrp="1"/>
          </p:cNvSpPr>
          <p:nvPr>
            <p:ph type="sldNum" sz="quarter" idx="12"/>
          </p:nvPr>
        </p:nvSpPr>
        <p:spPr/>
        <p:txBody>
          <a:bodyPr/>
          <a:lstStyle/>
          <a:p>
            <a:fld id="{484E9EF5-8181-4B95-B94A-41213E82E125}" type="slidenum">
              <a:rPr lang="en-US" altLang="en-US"/>
              <a:pPr/>
              <a:t>38</a:t>
            </a:fld>
            <a:endParaRPr lang="en-US"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272C5B48-5702-7DAA-1CFC-553156EFCE18}"/>
              </a:ext>
            </a:extLst>
          </p:cNvPr>
          <p:cNvSpPr>
            <a:spLocks noGrp="1" noChangeArrowheads="1"/>
          </p:cNvSpPr>
          <p:nvPr>
            <p:ph type="title"/>
          </p:nvPr>
        </p:nvSpPr>
        <p:spPr/>
        <p:txBody>
          <a:bodyPr>
            <a:normAutofit/>
          </a:bodyPr>
          <a:lstStyle/>
          <a:p>
            <a:r>
              <a:rPr lang="en-US" altLang="zh-CN">
                <a:ea typeface="宋体" panose="02010600030101010101" pitchFamily="2" charset="-122"/>
              </a:rPr>
              <a:t>Attacks of Malicious Hosts on RLR</a:t>
            </a:r>
          </a:p>
        </p:txBody>
      </p:sp>
      <p:sp>
        <p:nvSpPr>
          <p:cNvPr id="304131" name="Rectangle 3">
            <a:extLst>
              <a:ext uri="{FF2B5EF4-FFF2-40B4-BE49-F238E27FC236}">
                <a16:creationId xmlns:a16="http://schemas.microsoft.com/office/drawing/2014/main" id="{00A0F49C-9B8A-2F82-612A-E2C78C600602}"/>
              </a:ext>
            </a:extLst>
          </p:cNvPr>
          <p:cNvSpPr>
            <a:spLocks noGrp="1" noChangeArrowheads="1"/>
          </p:cNvSpPr>
          <p:nvPr>
            <p:ph idx="1"/>
          </p:nvPr>
        </p:nvSpPr>
        <p:spPr/>
        <p:txBody>
          <a:bodyPr/>
          <a:lstStyle/>
          <a:p>
            <a:pPr>
              <a:lnSpc>
                <a:spcPct val="90000"/>
              </a:lnSpc>
            </a:pPr>
            <a:r>
              <a:rPr lang="en-US" altLang="zh-CN">
                <a:ea typeface="宋体" panose="02010600030101010101" pitchFamily="2" charset="-122"/>
              </a:rPr>
              <a:t>Attack 1: Malicious host M sends false INVALID packet</a:t>
            </a:r>
          </a:p>
          <a:p>
            <a:pPr lvl="1">
              <a:lnSpc>
                <a:spcPct val="90000"/>
              </a:lnSpc>
              <a:buFontTx/>
              <a:buChar char="•"/>
            </a:pPr>
            <a:r>
              <a:rPr lang="en-US" altLang="zh-CN">
                <a:ea typeface="宋体" panose="02010600030101010101" pitchFamily="2" charset="-122"/>
              </a:rPr>
              <a:t>Because the INVALID packets are signed, it cannot send the packets in other hosts’ name</a:t>
            </a:r>
          </a:p>
          <a:p>
            <a:pPr lvl="1">
              <a:lnSpc>
                <a:spcPct val="90000"/>
              </a:lnSpc>
              <a:buFontTx/>
              <a:buChar char="•"/>
            </a:pPr>
            <a:r>
              <a:rPr lang="en-US" altLang="zh-CN">
                <a:ea typeface="宋体" panose="02010600030101010101" pitchFamily="2" charset="-122"/>
              </a:rPr>
              <a:t>If M sends INVALID in its own name</a:t>
            </a:r>
          </a:p>
          <a:p>
            <a:pPr lvl="2">
              <a:lnSpc>
                <a:spcPct val="90000"/>
              </a:lnSpc>
            </a:pPr>
            <a:r>
              <a:rPr lang="en-US" altLang="zh-CN">
                <a:ea typeface="宋体" panose="02010600030101010101" pitchFamily="2" charset="-122"/>
              </a:rPr>
              <a:t>If the reported sequence number is greater than the real sequence number, every host ignores this attack</a:t>
            </a:r>
          </a:p>
          <a:p>
            <a:pPr lvl="2">
              <a:lnSpc>
                <a:spcPct val="90000"/>
              </a:lnSpc>
            </a:pPr>
            <a:r>
              <a:rPr lang="en-US" altLang="zh-CN">
                <a:ea typeface="宋体" panose="02010600030101010101" pitchFamily="2" charset="-122"/>
              </a:rPr>
              <a:t>If the reported sequence number is less than the real sequence number, RLR will converge at the malicious host. M is included in blacklist of more hosts. M accelerated the intruder identification directing towards M. </a:t>
            </a:r>
          </a:p>
        </p:txBody>
      </p:sp>
      <p:sp>
        <p:nvSpPr>
          <p:cNvPr id="4" name="Slide Number Placeholder 6">
            <a:extLst>
              <a:ext uri="{FF2B5EF4-FFF2-40B4-BE49-F238E27FC236}">
                <a16:creationId xmlns:a16="http://schemas.microsoft.com/office/drawing/2014/main" id="{5777264C-39FC-83F7-EDE6-A28E5789D4B1}"/>
              </a:ext>
            </a:extLst>
          </p:cNvPr>
          <p:cNvSpPr>
            <a:spLocks noGrp="1"/>
          </p:cNvSpPr>
          <p:nvPr>
            <p:ph type="sldNum" sz="quarter" idx="12"/>
          </p:nvPr>
        </p:nvSpPr>
        <p:spPr/>
        <p:txBody>
          <a:bodyPr/>
          <a:lstStyle/>
          <a:p>
            <a:fld id="{F463B828-3FEF-4500-8470-8139D53F42E5}" type="slidenum">
              <a:rPr lang="en-US" altLang="en-US"/>
              <a:pPr/>
              <a:t>39</a:t>
            </a:fld>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FE0CA11-C327-2552-C098-176007C09B62}"/>
              </a:ext>
            </a:extLst>
          </p:cNvPr>
          <p:cNvSpPr>
            <a:spLocks noGrp="1" noChangeArrowheads="1"/>
          </p:cNvSpPr>
          <p:nvPr>
            <p:ph type="title"/>
          </p:nvPr>
        </p:nvSpPr>
        <p:spPr/>
        <p:txBody>
          <a:bodyPr>
            <a:normAutofit/>
          </a:bodyPr>
          <a:lstStyle/>
          <a:p>
            <a:r>
              <a:rPr lang="en-US" altLang="en-US" dirty="0"/>
              <a:t>Research Motivation</a:t>
            </a:r>
          </a:p>
        </p:txBody>
      </p:sp>
      <p:sp>
        <p:nvSpPr>
          <p:cNvPr id="393219" name="Rectangle 3">
            <a:extLst>
              <a:ext uri="{FF2B5EF4-FFF2-40B4-BE49-F238E27FC236}">
                <a16:creationId xmlns:a16="http://schemas.microsoft.com/office/drawing/2014/main" id="{C3F84BF8-3314-ED0C-CB1F-3A273CCD1BAC}"/>
              </a:ext>
            </a:extLst>
          </p:cNvPr>
          <p:cNvSpPr>
            <a:spLocks noGrp="1" noChangeArrowheads="1"/>
          </p:cNvSpPr>
          <p:nvPr>
            <p:ph idx="1"/>
          </p:nvPr>
        </p:nvSpPr>
        <p:spPr/>
        <p:txBody>
          <a:bodyPr/>
          <a:lstStyle/>
          <a:p>
            <a:pPr>
              <a:lnSpc>
                <a:spcPct val="90000"/>
              </a:lnSpc>
            </a:pPr>
            <a:r>
              <a:rPr lang="en-US" altLang="en-US"/>
              <a:t>More than ten routing protocols for Ad Hoc networks have been proposed</a:t>
            </a:r>
          </a:p>
          <a:p>
            <a:pPr lvl="1">
              <a:lnSpc>
                <a:spcPct val="90000"/>
              </a:lnSpc>
            </a:pPr>
            <a:r>
              <a:rPr lang="en-US" altLang="en-US"/>
              <a:t>Incl. AODV, DSR, DSDV, TORA, ZRP</a:t>
            </a:r>
          </a:p>
          <a:p>
            <a:pPr>
              <a:lnSpc>
                <a:spcPct val="90000"/>
              </a:lnSpc>
            </a:pPr>
            <a:r>
              <a:rPr lang="en-US" altLang="en-US"/>
              <a:t>Research focuses on performance comparison and optimizations such as multicast and multiple path detection</a:t>
            </a:r>
          </a:p>
          <a:p>
            <a:pPr>
              <a:lnSpc>
                <a:spcPct val="90000"/>
              </a:lnSpc>
            </a:pPr>
            <a:r>
              <a:rPr lang="en-US" altLang="en-US"/>
              <a:t>Research is needed on the security of Ad Hoc networks. </a:t>
            </a:r>
          </a:p>
          <a:p>
            <a:pPr>
              <a:lnSpc>
                <a:spcPct val="90000"/>
              </a:lnSpc>
            </a:pPr>
            <a:r>
              <a:rPr lang="en-US" altLang="en-US"/>
              <a:t>Applications: Battlefields, disaster recovery.</a:t>
            </a:r>
          </a:p>
        </p:txBody>
      </p:sp>
      <p:sp>
        <p:nvSpPr>
          <p:cNvPr id="4" name="Slide Number Placeholder 5">
            <a:extLst>
              <a:ext uri="{FF2B5EF4-FFF2-40B4-BE49-F238E27FC236}">
                <a16:creationId xmlns:a16="http://schemas.microsoft.com/office/drawing/2014/main" id="{5574B268-6984-6089-A0B6-A762B3A514AE}"/>
              </a:ext>
            </a:extLst>
          </p:cNvPr>
          <p:cNvSpPr>
            <a:spLocks noGrp="1"/>
          </p:cNvSpPr>
          <p:nvPr>
            <p:ph type="sldNum" sz="quarter" idx="12"/>
          </p:nvPr>
        </p:nvSpPr>
        <p:spPr/>
        <p:txBody>
          <a:bodyPr/>
          <a:lstStyle/>
          <a:p>
            <a:fld id="{9BA2659F-F3C1-4B12-AF12-81B6F3D00C67}" type="slidenum">
              <a:rPr lang="en-US" altLang="en-US"/>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032A-C3F2-EAFC-BDBF-688AF25D0F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E9D5D6-30E6-4B94-66CF-B13048AA4570}"/>
              </a:ext>
            </a:extLst>
          </p:cNvPr>
          <p:cNvSpPr>
            <a:spLocks noGrp="1"/>
          </p:cNvSpPr>
          <p:nvPr>
            <p:ph idx="1"/>
          </p:nvPr>
        </p:nvSpPr>
        <p:spPr/>
        <p:txBody>
          <a:bodyPr/>
          <a:lstStyle/>
          <a:p>
            <a:r>
              <a:rPr lang="en-US" altLang="zh-CN" dirty="0">
                <a:ea typeface="宋体" panose="02010600030101010101" pitchFamily="2" charset="-122"/>
              </a:rPr>
              <a:t>Attack 2: Malicious host M frames other innocent hosts by sending false blacklist</a:t>
            </a:r>
          </a:p>
          <a:p>
            <a:pPr lvl="1">
              <a:buFontTx/>
              <a:buChar char="•"/>
            </a:pPr>
            <a:r>
              <a:rPr lang="en-US" altLang="zh-CN" dirty="0">
                <a:ea typeface="宋体" panose="02010600030101010101" pitchFamily="2" charset="-122"/>
              </a:rPr>
              <a:t>If the malicious host has been identified, the blacklist will be ignored</a:t>
            </a:r>
          </a:p>
          <a:p>
            <a:pPr lvl="1">
              <a:buFontTx/>
              <a:buChar char="•"/>
            </a:pPr>
            <a:r>
              <a:rPr lang="en-US" altLang="zh-CN" dirty="0">
                <a:ea typeface="宋体" panose="02010600030101010101" pitchFamily="2" charset="-122"/>
              </a:rPr>
              <a:t>If the malicious host has not been identified, this operation can only make the threshold lower. If the threshold is selected properly, it will not impact the identification results.</a:t>
            </a:r>
          </a:p>
          <a:p>
            <a:pPr lvl="1">
              <a:buFontTx/>
              <a:buChar char="•"/>
            </a:pPr>
            <a:r>
              <a:rPr lang="en-US" altLang="zh-CN" dirty="0">
                <a:ea typeface="宋体" panose="02010600030101010101" pitchFamily="2" charset="-122"/>
              </a:rPr>
              <a:t>Combining trust can further limit the impact of this attack.</a:t>
            </a:r>
          </a:p>
          <a:p>
            <a:endParaRPr lang="en-US" dirty="0"/>
          </a:p>
        </p:txBody>
      </p:sp>
      <p:sp>
        <p:nvSpPr>
          <p:cNvPr id="4" name="Slide Number Placeholder 5">
            <a:extLst>
              <a:ext uri="{FF2B5EF4-FFF2-40B4-BE49-F238E27FC236}">
                <a16:creationId xmlns:a16="http://schemas.microsoft.com/office/drawing/2014/main" id="{950B42E0-4152-4D05-F98D-A0D7A17F7E8A}"/>
              </a:ext>
            </a:extLst>
          </p:cNvPr>
          <p:cNvSpPr>
            <a:spLocks noGrp="1"/>
          </p:cNvSpPr>
          <p:nvPr>
            <p:ph type="sldNum" sz="quarter" idx="12"/>
          </p:nvPr>
        </p:nvSpPr>
        <p:spPr/>
        <p:txBody>
          <a:bodyPr/>
          <a:lstStyle/>
          <a:p>
            <a:fld id="{E7E97C13-CD86-48D0-AE0E-9BBF772DB021}" type="slidenum">
              <a:rPr lang="en-US" altLang="en-US"/>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7AE-BB9D-4A67-2601-DB5E64AA32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A2A1C2-0D05-6C90-F4E5-FF9F356B6E79}"/>
              </a:ext>
            </a:extLst>
          </p:cNvPr>
          <p:cNvSpPr>
            <a:spLocks noGrp="1"/>
          </p:cNvSpPr>
          <p:nvPr>
            <p:ph idx="1"/>
          </p:nvPr>
        </p:nvSpPr>
        <p:spPr/>
        <p:txBody>
          <a:bodyPr/>
          <a:lstStyle/>
          <a:p>
            <a:r>
              <a:rPr lang="en-US" altLang="zh-CN" dirty="0">
                <a:ea typeface="宋体" panose="02010600030101010101" pitchFamily="2" charset="-122"/>
              </a:rPr>
              <a:t>Attack 3: Malicious host M only sends false destination sequence about some special host</a:t>
            </a:r>
          </a:p>
          <a:p>
            <a:pPr lvl="1">
              <a:buFontTx/>
              <a:buChar char="•"/>
            </a:pPr>
            <a:r>
              <a:rPr lang="en-US" altLang="zh-CN" dirty="0">
                <a:ea typeface="宋体" panose="02010600030101010101" pitchFamily="2" charset="-122"/>
              </a:rPr>
              <a:t>The special host will detect the attack and send INVALID packets.</a:t>
            </a:r>
          </a:p>
          <a:p>
            <a:pPr lvl="1">
              <a:buFontTx/>
              <a:buChar char="•"/>
            </a:pPr>
            <a:r>
              <a:rPr lang="en-US" altLang="zh-CN" dirty="0">
                <a:ea typeface="宋体" panose="02010600030101010101" pitchFamily="2" charset="-122"/>
              </a:rPr>
              <a:t>Other hosts can establish new routes to the destination by receiving the INVALID packets.</a:t>
            </a:r>
          </a:p>
          <a:p>
            <a:endParaRPr lang="en-US" dirty="0"/>
          </a:p>
        </p:txBody>
      </p:sp>
      <p:sp>
        <p:nvSpPr>
          <p:cNvPr id="4" name="Slide Number Placeholder 3">
            <a:extLst>
              <a:ext uri="{FF2B5EF4-FFF2-40B4-BE49-F238E27FC236}">
                <a16:creationId xmlns:a16="http://schemas.microsoft.com/office/drawing/2014/main" id="{5705488F-C1DB-495B-8888-DA5AFBEC025E}"/>
              </a:ext>
            </a:extLst>
          </p:cNvPr>
          <p:cNvSpPr>
            <a:spLocks noGrp="1"/>
          </p:cNvSpPr>
          <p:nvPr>
            <p:ph type="sldNum" sz="quarter" idx="12"/>
          </p:nvPr>
        </p:nvSpPr>
        <p:spPr/>
        <p:txBody>
          <a:bodyPr/>
          <a:lstStyle/>
          <a:p>
            <a:fld id="{330EA680-D336-4FF7-8B7A-9848BB0A1C32}" type="slidenum">
              <a:rPr lang="en-US" smtClean="0"/>
              <a:t>41</a:t>
            </a:fld>
            <a:endParaRPr lang="en-US"/>
          </a:p>
        </p:txBody>
      </p:sp>
    </p:spTree>
    <p:extLst>
      <p:ext uri="{BB962C8B-B14F-4D97-AF65-F5344CB8AC3E}">
        <p14:creationId xmlns:p14="http://schemas.microsoft.com/office/powerpoint/2010/main" val="1437968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9CC44EF1-95D9-3995-88DD-6E59E4DEBD9E}"/>
              </a:ext>
            </a:extLst>
          </p:cNvPr>
          <p:cNvSpPr>
            <a:spLocks noGrp="1" noChangeArrowheads="1"/>
          </p:cNvSpPr>
          <p:nvPr>
            <p:ph type="title"/>
          </p:nvPr>
        </p:nvSpPr>
        <p:spPr/>
        <p:txBody>
          <a:bodyPr>
            <a:normAutofit/>
          </a:bodyPr>
          <a:lstStyle/>
          <a:p>
            <a:r>
              <a:rPr lang="en-US" altLang="en-US"/>
              <a:t>Experimental Studies of RLR</a:t>
            </a:r>
          </a:p>
        </p:txBody>
      </p:sp>
      <p:sp>
        <p:nvSpPr>
          <p:cNvPr id="307203" name="Rectangle 3">
            <a:extLst>
              <a:ext uri="{FF2B5EF4-FFF2-40B4-BE49-F238E27FC236}">
                <a16:creationId xmlns:a16="http://schemas.microsoft.com/office/drawing/2014/main" id="{623F250C-ABD9-2466-0AA6-C88BF732AE3C}"/>
              </a:ext>
            </a:extLst>
          </p:cNvPr>
          <p:cNvSpPr>
            <a:spLocks noGrp="1" noChangeArrowheads="1"/>
          </p:cNvSpPr>
          <p:nvPr>
            <p:ph idx="1"/>
          </p:nvPr>
        </p:nvSpPr>
        <p:spPr/>
        <p:txBody>
          <a:bodyPr/>
          <a:lstStyle/>
          <a:p>
            <a:pPr>
              <a:lnSpc>
                <a:spcPct val="90000"/>
              </a:lnSpc>
            </a:pPr>
            <a:r>
              <a:rPr lang="en-US" altLang="en-US"/>
              <a:t>The experiments are conducted using ns2.</a:t>
            </a:r>
          </a:p>
          <a:p>
            <a:pPr>
              <a:lnSpc>
                <a:spcPct val="90000"/>
              </a:lnSpc>
            </a:pPr>
            <a:r>
              <a:rPr lang="en-US" altLang="en-US"/>
              <a:t>Various network scenarios are formed by varying the number of independent attackers, number of connections, and host mobility.</a:t>
            </a:r>
          </a:p>
          <a:p>
            <a:pPr>
              <a:lnSpc>
                <a:spcPct val="90000"/>
              </a:lnSpc>
            </a:pPr>
            <a:r>
              <a:rPr lang="en-US" altLang="en-US"/>
              <a:t>The examined parameters include:</a:t>
            </a:r>
          </a:p>
          <a:p>
            <a:pPr lvl="1">
              <a:lnSpc>
                <a:spcPct val="90000"/>
              </a:lnSpc>
            </a:pPr>
            <a:r>
              <a:rPr lang="en-US" altLang="en-US"/>
              <a:t>Packet delivery ratio</a:t>
            </a:r>
          </a:p>
          <a:p>
            <a:pPr lvl="1">
              <a:lnSpc>
                <a:spcPct val="90000"/>
              </a:lnSpc>
            </a:pPr>
            <a:r>
              <a:rPr lang="en-US" altLang="en-US"/>
              <a:t>Identification accuracy: false positive and false negative ratio</a:t>
            </a:r>
          </a:p>
          <a:p>
            <a:pPr lvl="1">
              <a:lnSpc>
                <a:spcPct val="90000"/>
              </a:lnSpc>
            </a:pPr>
            <a:r>
              <a:rPr lang="en-US" altLang="en-US"/>
              <a:t>Communication and computation overhead</a:t>
            </a:r>
          </a:p>
        </p:txBody>
      </p:sp>
      <p:sp>
        <p:nvSpPr>
          <p:cNvPr id="4" name="Slide Number Placeholder 5">
            <a:extLst>
              <a:ext uri="{FF2B5EF4-FFF2-40B4-BE49-F238E27FC236}">
                <a16:creationId xmlns:a16="http://schemas.microsoft.com/office/drawing/2014/main" id="{D21FC56A-A354-B427-BADA-C9913DAD4947}"/>
              </a:ext>
            </a:extLst>
          </p:cNvPr>
          <p:cNvSpPr>
            <a:spLocks noGrp="1"/>
          </p:cNvSpPr>
          <p:nvPr>
            <p:ph type="sldNum" sz="quarter" idx="12"/>
          </p:nvPr>
        </p:nvSpPr>
        <p:spPr/>
        <p:txBody>
          <a:bodyPr/>
          <a:lstStyle/>
          <a:p>
            <a:fld id="{6B0D24CD-93CA-4A0E-BD42-3907EE8E48C4}" type="slidenum">
              <a:rPr lang="en-US" altLang="en-US"/>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FB03631D-3F23-5FBA-40E5-B5E678E7CDA3}"/>
              </a:ext>
            </a:extLst>
          </p:cNvPr>
          <p:cNvSpPr>
            <a:spLocks noGrp="1" noChangeArrowheads="1"/>
          </p:cNvSpPr>
          <p:nvPr>
            <p:ph type="title"/>
          </p:nvPr>
        </p:nvSpPr>
        <p:spPr/>
        <p:txBody>
          <a:bodyPr>
            <a:normAutofit/>
          </a:bodyPr>
          <a:lstStyle/>
          <a:p>
            <a:r>
              <a:rPr lang="en-US" altLang="en-US" dirty="0"/>
              <a:t>Simulation Parameter</a:t>
            </a:r>
          </a:p>
        </p:txBody>
      </p:sp>
      <p:graphicFrame>
        <p:nvGraphicFramePr>
          <p:cNvPr id="309251" name="Group 3">
            <a:extLst>
              <a:ext uri="{FF2B5EF4-FFF2-40B4-BE49-F238E27FC236}">
                <a16:creationId xmlns:a16="http://schemas.microsoft.com/office/drawing/2014/main" id="{24518C46-4378-5A1E-6C5E-C2C0875F306F}"/>
              </a:ext>
            </a:extLst>
          </p:cNvPr>
          <p:cNvGraphicFramePr>
            <a:graphicFrameLocks noGrp="1"/>
          </p:cNvGraphicFramePr>
          <p:nvPr>
            <p:ph idx="1"/>
            <p:extLst>
              <p:ext uri="{D42A27DB-BD31-4B8C-83A1-F6EECF244321}">
                <p14:modId xmlns:p14="http://schemas.microsoft.com/office/powerpoint/2010/main" val="2459593186"/>
              </p:ext>
            </p:extLst>
          </p:nvPr>
        </p:nvGraphicFramePr>
        <p:xfrm>
          <a:off x="838200" y="1825625"/>
          <a:ext cx="10515600" cy="4047492"/>
        </p:xfrm>
        <a:graphic>
          <a:graphicData uri="http://schemas.openxmlformats.org/drawingml/2006/table">
            <a:tbl>
              <a:tblPr/>
              <a:tblGrid>
                <a:gridCol w="5257800">
                  <a:extLst>
                    <a:ext uri="{9D8B030D-6E8A-4147-A177-3AD203B41FA5}">
                      <a16:colId xmlns:a16="http://schemas.microsoft.com/office/drawing/2014/main" val="2142862051"/>
                    </a:ext>
                  </a:extLst>
                </a:gridCol>
                <a:gridCol w="5257800">
                  <a:extLst>
                    <a:ext uri="{9D8B030D-6E8A-4147-A177-3AD203B41FA5}">
                      <a16:colId xmlns:a16="http://schemas.microsoft.com/office/drawing/2014/main" val="854434486"/>
                    </a:ext>
                  </a:extLst>
                </a:gridCol>
              </a:tblGrid>
              <a:tr h="501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Simulation duration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1000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2198651"/>
                  </a:ext>
                </a:extLst>
              </a:tr>
              <a:tr h="474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Simulation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1000 * 1000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2873601"/>
                  </a:ext>
                </a:extLst>
              </a:tr>
              <a:tr h="473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Number of mobile hosts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5072199"/>
                  </a:ext>
                </a:extLst>
              </a:tr>
              <a:tr h="474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Transmission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250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6351966"/>
                  </a:ext>
                </a:extLst>
              </a:tr>
              <a:tr h="474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Pause time between the host reaches current target and moves to next target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0 – 60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5119541"/>
                  </a:ext>
                </a:extLst>
              </a:tr>
              <a:tr h="474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Maximum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5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1188590"/>
                  </a:ext>
                </a:extLst>
              </a:tr>
              <a:tr h="473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Number of CBR connection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716391"/>
                  </a:ext>
                </a:extLst>
              </a:tr>
              <a:tr h="474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Packet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2 pkt / 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8968982"/>
                  </a:ext>
                </a:extLst>
              </a:tr>
            </a:tbl>
          </a:graphicData>
        </a:graphic>
      </p:graphicFrame>
      <p:sp>
        <p:nvSpPr>
          <p:cNvPr id="4" name="Slide Number Placeholder 5">
            <a:extLst>
              <a:ext uri="{FF2B5EF4-FFF2-40B4-BE49-F238E27FC236}">
                <a16:creationId xmlns:a16="http://schemas.microsoft.com/office/drawing/2014/main" id="{39550CA0-8B16-14D0-430A-101572366E52}"/>
              </a:ext>
            </a:extLst>
          </p:cNvPr>
          <p:cNvSpPr>
            <a:spLocks noGrp="1"/>
          </p:cNvSpPr>
          <p:nvPr>
            <p:ph type="sldNum" sz="quarter" idx="12"/>
          </p:nvPr>
        </p:nvSpPr>
        <p:spPr/>
        <p:txBody>
          <a:bodyPr/>
          <a:lstStyle/>
          <a:p>
            <a:fld id="{D4D25CE3-74E1-4D3B-BFE1-445CD1A640A5}" type="slidenum">
              <a:rPr lang="en-US" altLang="en-US"/>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A5B5F241-7BC6-1C11-E39F-0E07E93E3065}"/>
              </a:ext>
            </a:extLst>
          </p:cNvPr>
          <p:cNvSpPr>
            <a:spLocks noGrp="1" noChangeArrowheads="1"/>
          </p:cNvSpPr>
          <p:nvPr>
            <p:ph type="title"/>
          </p:nvPr>
        </p:nvSpPr>
        <p:spPr/>
        <p:txBody>
          <a:bodyPr/>
          <a:lstStyle/>
          <a:p>
            <a:r>
              <a:rPr lang="en-US" altLang="zh-CN" dirty="0">
                <a:ea typeface="宋体" panose="02010600030101010101" pitchFamily="2" charset="-122"/>
              </a:rPr>
              <a:t>Experiment 1: Measure the Changes in Packet Delivery Ratio</a:t>
            </a:r>
          </a:p>
        </p:txBody>
      </p:sp>
      <p:sp>
        <p:nvSpPr>
          <p:cNvPr id="311299" name="Rectangle 3">
            <a:extLst>
              <a:ext uri="{FF2B5EF4-FFF2-40B4-BE49-F238E27FC236}">
                <a16:creationId xmlns:a16="http://schemas.microsoft.com/office/drawing/2014/main" id="{FE0E0E0D-AB35-85BE-A6CD-DBC8D2209C11}"/>
              </a:ext>
            </a:extLst>
          </p:cNvPr>
          <p:cNvSpPr>
            <a:spLocks noGrp="1" noChangeArrowheads="1"/>
          </p:cNvSpPr>
          <p:nvPr>
            <p:ph idx="1"/>
          </p:nvPr>
        </p:nvSpPr>
        <p:spPr/>
        <p:txBody>
          <a:bodyPr/>
          <a:lstStyle/>
          <a:p>
            <a:pPr>
              <a:lnSpc>
                <a:spcPct val="90000"/>
              </a:lnSpc>
              <a:buFontTx/>
              <a:buNone/>
            </a:pPr>
            <a:r>
              <a:rPr lang="en-US" altLang="zh-CN" sz="2400" dirty="0">
                <a:ea typeface="宋体" panose="02010600030101010101" pitchFamily="2" charset="-122"/>
              </a:rPr>
              <a:t>Purpose: investigate the impacts of host mobility, number of attackers, and number of connections on the performance improvement brought by </a:t>
            </a:r>
            <a:r>
              <a:rPr lang="en-US" altLang="zh-CN" sz="2400" dirty="0" err="1">
                <a:ea typeface="宋体" panose="02010600030101010101" pitchFamily="2" charset="-122"/>
              </a:rPr>
              <a:t>RLR</a:t>
            </a:r>
            <a:endParaRPr lang="en-US" altLang="zh-CN" sz="2400" dirty="0">
              <a:ea typeface="宋体" panose="02010600030101010101" pitchFamily="2" charset="-122"/>
            </a:endParaRPr>
          </a:p>
          <a:p>
            <a:pPr>
              <a:lnSpc>
                <a:spcPct val="90000"/>
              </a:lnSpc>
              <a:buFontTx/>
              <a:buNone/>
            </a:pPr>
            <a:r>
              <a:rPr lang="en-US" altLang="zh-CN" sz="2400" dirty="0">
                <a:ea typeface="宋体" panose="02010600030101010101" pitchFamily="2" charset="-122"/>
              </a:rPr>
              <a:t>Input parameters: host pause time, number of independent attackers, number of connections</a:t>
            </a:r>
          </a:p>
          <a:p>
            <a:pPr>
              <a:lnSpc>
                <a:spcPct val="90000"/>
              </a:lnSpc>
              <a:buFontTx/>
              <a:buNone/>
            </a:pPr>
            <a:r>
              <a:rPr lang="en-US" altLang="zh-CN" sz="2400" dirty="0">
                <a:ea typeface="宋体" panose="02010600030101010101" pitchFamily="2" charset="-122"/>
              </a:rPr>
              <a:t>Output parameters: packet delivery ratio</a:t>
            </a:r>
          </a:p>
          <a:p>
            <a:pPr>
              <a:lnSpc>
                <a:spcPct val="90000"/>
              </a:lnSpc>
              <a:buFontTx/>
              <a:buNone/>
            </a:pPr>
            <a:r>
              <a:rPr lang="en-US" altLang="zh-CN" sz="2400" dirty="0">
                <a:ea typeface="宋体" panose="02010600030101010101" pitchFamily="2" charset="-122"/>
              </a:rPr>
              <a:t>Observation: When only one attacker exists in the network, </a:t>
            </a:r>
            <a:r>
              <a:rPr lang="en-US" altLang="zh-CN" sz="2400" dirty="0" err="1">
                <a:ea typeface="宋体" panose="02010600030101010101" pitchFamily="2" charset="-122"/>
              </a:rPr>
              <a:t>RLR</a:t>
            </a:r>
            <a:r>
              <a:rPr lang="en-US" altLang="zh-CN" sz="2400" dirty="0">
                <a:ea typeface="宋体" panose="02010600030101010101" pitchFamily="2" charset="-122"/>
              </a:rPr>
              <a:t> brings a 30% increase in the packet delivery ratio. When multiple attacker exist in the system, the delivery ratio will not recover before all attackers are identified.</a:t>
            </a:r>
          </a:p>
        </p:txBody>
      </p:sp>
      <p:sp>
        <p:nvSpPr>
          <p:cNvPr id="4" name="Slide Number Placeholder 5">
            <a:extLst>
              <a:ext uri="{FF2B5EF4-FFF2-40B4-BE49-F238E27FC236}">
                <a16:creationId xmlns:a16="http://schemas.microsoft.com/office/drawing/2014/main" id="{36A332EB-6DA0-F562-E594-1233E5E4FE27}"/>
              </a:ext>
            </a:extLst>
          </p:cNvPr>
          <p:cNvSpPr>
            <a:spLocks noGrp="1"/>
          </p:cNvSpPr>
          <p:nvPr>
            <p:ph type="sldNum" sz="quarter" idx="12"/>
          </p:nvPr>
        </p:nvSpPr>
        <p:spPr/>
        <p:txBody>
          <a:bodyPr/>
          <a:lstStyle/>
          <a:p>
            <a:fld id="{E46230CB-9E78-4628-A918-64134DAB43B4}" type="slidenum">
              <a:rPr lang="en-US" altLang="en-US"/>
              <a:pPr/>
              <a:t>44</a:t>
            </a:fld>
            <a:endParaRPr lang="en-US" altLang="en-US"/>
          </a:p>
        </p:txBody>
      </p:sp>
      <p:sp>
        <p:nvSpPr>
          <p:cNvPr id="311300" name="Text Box 4">
            <a:extLst>
              <a:ext uri="{FF2B5EF4-FFF2-40B4-BE49-F238E27FC236}">
                <a16:creationId xmlns:a16="http://schemas.microsoft.com/office/drawing/2014/main" id="{D6B5D616-4F6C-176D-C179-0318ABEC2690}"/>
              </a:ext>
            </a:extLst>
          </p:cNvPr>
          <p:cNvSpPr txBox="1">
            <a:spLocks noChangeArrowheads="1"/>
          </p:cNvSpPr>
          <p:nvPr/>
        </p:nvSpPr>
        <p:spPr bwMode="auto">
          <a:xfrm>
            <a:off x="7924800" y="60960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0F85C97F-2455-D744-1E88-D5AAF6387BFB}"/>
              </a:ext>
            </a:extLst>
          </p:cNvPr>
          <p:cNvSpPr>
            <a:spLocks noGrp="1" noChangeArrowheads="1"/>
          </p:cNvSpPr>
          <p:nvPr>
            <p:ph type="title"/>
          </p:nvPr>
        </p:nvSpPr>
        <p:spPr/>
        <p:txBody>
          <a:bodyPr>
            <a:normAutofit/>
          </a:bodyPr>
          <a:lstStyle/>
          <a:p>
            <a:r>
              <a:rPr lang="en-US" altLang="zh-CN" dirty="0">
                <a:ea typeface="宋体" panose="02010600030101010101" pitchFamily="2" charset="-122"/>
              </a:rPr>
              <a:t>Increase in Packet Delivery Ratio: Single Attacker</a:t>
            </a:r>
          </a:p>
        </p:txBody>
      </p:sp>
      <p:pic>
        <p:nvPicPr>
          <p:cNvPr id="313348" name="Picture 4">
            <a:extLst>
              <a:ext uri="{FF2B5EF4-FFF2-40B4-BE49-F238E27FC236}">
                <a16:creationId xmlns:a16="http://schemas.microsoft.com/office/drawing/2014/main" id="{F9934892-0DD5-7DDF-477E-76255D95B2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33480" y="1423118"/>
            <a:ext cx="6167395" cy="3742607"/>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5">
            <a:extLst>
              <a:ext uri="{FF2B5EF4-FFF2-40B4-BE49-F238E27FC236}">
                <a16:creationId xmlns:a16="http://schemas.microsoft.com/office/drawing/2014/main" id="{81B31BFF-14D1-EACF-39D9-6DE2C6C9C8CA}"/>
              </a:ext>
            </a:extLst>
          </p:cNvPr>
          <p:cNvSpPr>
            <a:spLocks noGrp="1"/>
          </p:cNvSpPr>
          <p:nvPr>
            <p:ph type="sldNum" sz="quarter" idx="12"/>
          </p:nvPr>
        </p:nvSpPr>
        <p:spPr/>
        <p:txBody>
          <a:bodyPr/>
          <a:lstStyle/>
          <a:p>
            <a:fld id="{5F66AF06-EFB0-442C-8F58-56FFAE876A94}" type="slidenum">
              <a:rPr lang="en-US" altLang="en-US"/>
              <a:pPr/>
              <a:t>45</a:t>
            </a:fld>
            <a:endParaRPr lang="en-US" altLang="en-US"/>
          </a:p>
        </p:txBody>
      </p:sp>
      <p:sp>
        <p:nvSpPr>
          <p:cNvPr id="313347" name="Rectangle 3">
            <a:extLst>
              <a:ext uri="{FF2B5EF4-FFF2-40B4-BE49-F238E27FC236}">
                <a16:creationId xmlns:a16="http://schemas.microsoft.com/office/drawing/2014/main" id="{DA7D8CA5-3E52-87BF-21CA-99A099D10F17}"/>
              </a:ext>
            </a:extLst>
          </p:cNvPr>
          <p:cNvSpPr>
            <a:spLocks noChangeArrowheads="1"/>
          </p:cNvSpPr>
          <p:nvPr/>
        </p:nvSpPr>
        <p:spPr bwMode="auto">
          <a:xfrm>
            <a:off x="838200" y="5410200"/>
            <a:ext cx="10365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2400" dirty="0">
                <a:ea typeface="宋体" panose="02010600030101010101" pitchFamily="2" charset="-122"/>
              </a:rPr>
              <a:t>X-axis is host pause time, which evaluates the mobility of host. Y-axis is delivery ratio. 25 connections and 50 connections are considered. </a:t>
            </a:r>
            <a:r>
              <a:rPr lang="en-US" altLang="zh-CN" sz="2400" dirty="0" err="1">
                <a:ea typeface="宋体" panose="02010600030101010101" pitchFamily="2" charset="-122"/>
              </a:rPr>
              <a:t>RLR</a:t>
            </a:r>
            <a:r>
              <a:rPr lang="en-US" altLang="zh-CN" sz="2400" dirty="0">
                <a:ea typeface="宋体" panose="02010600030101010101" pitchFamily="2" charset="-122"/>
              </a:rPr>
              <a:t> brings a 30% increase in delivery ratio. 100% delivery is difficult to achieve due to network partition, route discovery delay and buffer.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1" name="Rectangle 3">
            <a:extLst>
              <a:ext uri="{FF2B5EF4-FFF2-40B4-BE49-F238E27FC236}">
                <a16:creationId xmlns:a16="http://schemas.microsoft.com/office/drawing/2014/main" id="{160B1ABA-B876-1E45-7943-BB6E60228B06}"/>
              </a:ext>
            </a:extLst>
          </p:cNvPr>
          <p:cNvSpPr>
            <a:spLocks noGrp="1" noChangeArrowheads="1"/>
          </p:cNvSpPr>
          <p:nvPr>
            <p:ph type="title"/>
          </p:nvPr>
        </p:nvSpPr>
        <p:spPr>
          <a:noFill/>
          <a:ln/>
        </p:spPr>
        <p:txBody>
          <a:bodyPr>
            <a:normAutofit/>
          </a:bodyPr>
          <a:lstStyle/>
          <a:p>
            <a:r>
              <a:rPr lang="en-US" altLang="zh-CN" dirty="0">
                <a:ea typeface="宋体" panose="02010600030101010101" pitchFamily="2" charset="-122"/>
              </a:rPr>
              <a:t>Increase in Packet Delivery Ratio: Multiple Attackers</a:t>
            </a:r>
          </a:p>
        </p:txBody>
      </p:sp>
      <p:pic>
        <p:nvPicPr>
          <p:cNvPr id="647172" name="Picture 4">
            <a:extLst>
              <a:ext uri="{FF2B5EF4-FFF2-40B4-BE49-F238E27FC236}">
                <a16:creationId xmlns:a16="http://schemas.microsoft.com/office/drawing/2014/main" id="{9E15F7F1-75CD-92E1-4B59-78B935EF71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776220" y="1801101"/>
            <a:ext cx="5834380" cy="3500628"/>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5">
            <a:extLst>
              <a:ext uri="{FF2B5EF4-FFF2-40B4-BE49-F238E27FC236}">
                <a16:creationId xmlns:a16="http://schemas.microsoft.com/office/drawing/2014/main" id="{F4B2BDFF-48CD-BE74-8CF3-43E419C5EFED}"/>
              </a:ext>
            </a:extLst>
          </p:cNvPr>
          <p:cNvSpPr>
            <a:spLocks noGrp="1"/>
          </p:cNvSpPr>
          <p:nvPr>
            <p:ph type="sldNum" sz="quarter" idx="12"/>
          </p:nvPr>
        </p:nvSpPr>
        <p:spPr/>
        <p:txBody>
          <a:bodyPr/>
          <a:lstStyle/>
          <a:p>
            <a:fld id="{FDC6B8F1-E82D-42EB-BE03-12CCC9A9C3C1}" type="slidenum">
              <a:rPr lang="en-US" altLang="en-US"/>
              <a:pPr/>
              <a:t>46</a:t>
            </a:fld>
            <a:endParaRPr lang="en-US" altLang="en-US"/>
          </a:p>
        </p:txBody>
      </p:sp>
      <p:sp>
        <p:nvSpPr>
          <p:cNvPr id="647170" name="Rectangle 2">
            <a:extLst>
              <a:ext uri="{FF2B5EF4-FFF2-40B4-BE49-F238E27FC236}">
                <a16:creationId xmlns:a16="http://schemas.microsoft.com/office/drawing/2014/main" id="{47E5129A-4C25-36B9-0AC5-2DA89C899086}"/>
              </a:ext>
            </a:extLst>
          </p:cNvPr>
          <p:cNvSpPr>
            <a:spLocks noChangeArrowheads="1"/>
          </p:cNvSpPr>
          <p:nvPr/>
        </p:nvSpPr>
        <p:spPr bwMode="auto">
          <a:xfrm>
            <a:off x="838200" y="5661329"/>
            <a:ext cx="96495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2400" dirty="0">
                <a:ea typeface="宋体" panose="02010600030101010101" pitchFamily="2" charset="-122"/>
              </a:rPr>
              <a:t>X-axis is number of attackers. Y-axis is delivery ratio. 25 connections and 50 connections are considered. </a:t>
            </a:r>
            <a:r>
              <a:rPr lang="en-US" altLang="zh-CN" sz="2400" dirty="0" err="1">
                <a:ea typeface="宋体" panose="02010600030101010101" pitchFamily="2" charset="-122"/>
              </a:rPr>
              <a:t>RLR</a:t>
            </a:r>
            <a:r>
              <a:rPr lang="en-US" altLang="zh-CN" sz="2400" dirty="0">
                <a:ea typeface="宋体" panose="02010600030101010101" pitchFamily="2" charset="-122"/>
              </a:rPr>
              <a:t> brings a 20% to 30% increase in delivery ratio.</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75015435-2C3D-F097-050E-ECEA2E8653CE}"/>
              </a:ext>
            </a:extLst>
          </p:cNvPr>
          <p:cNvSpPr>
            <a:spLocks noGrp="1" noChangeArrowheads="1"/>
          </p:cNvSpPr>
          <p:nvPr>
            <p:ph type="title"/>
          </p:nvPr>
        </p:nvSpPr>
        <p:spPr/>
        <p:txBody>
          <a:bodyPr>
            <a:normAutofit/>
          </a:bodyPr>
          <a:lstStyle/>
          <a:p>
            <a:r>
              <a:rPr lang="en-US" altLang="zh-CN">
                <a:ea typeface="宋体" panose="02010600030101010101" pitchFamily="2" charset="-122"/>
              </a:rPr>
              <a:t>Experiment 2: Measure the Accuracy of Intruder Identification</a:t>
            </a:r>
          </a:p>
        </p:txBody>
      </p:sp>
      <p:sp>
        <p:nvSpPr>
          <p:cNvPr id="317443" name="Rectangle 3">
            <a:extLst>
              <a:ext uri="{FF2B5EF4-FFF2-40B4-BE49-F238E27FC236}">
                <a16:creationId xmlns:a16="http://schemas.microsoft.com/office/drawing/2014/main" id="{B07D9090-D5D8-2D15-2EB2-7D9EEB2AF11D}"/>
              </a:ext>
            </a:extLst>
          </p:cNvPr>
          <p:cNvSpPr>
            <a:spLocks noGrp="1" noChangeArrowheads="1"/>
          </p:cNvSpPr>
          <p:nvPr>
            <p:ph idx="1"/>
          </p:nvPr>
        </p:nvSpPr>
        <p:spPr/>
        <p:txBody>
          <a:bodyPr/>
          <a:lstStyle/>
          <a:p>
            <a:pPr>
              <a:buFontTx/>
              <a:buNone/>
            </a:pPr>
            <a:r>
              <a:rPr lang="en-US" altLang="zh-CN" sz="2400" dirty="0">
                <a:ea typeface="宋体" panose="02010600030101010101" pitchFamily="2" charset="-122"/>
              </a:rPr>
              <a:t>Purpose:  investigate the impacts of host mobility, 	number of attackers ,and connection scenarios on the detection accuracy of </a:t>
            </a:r>
            <a:r>
              <a:rPr lang="en-US" altLang="zh-CN" sz="2400" dirty="0" err="1">
                <a:ea typeface="宋体" panose="02010600030101010101" pitchFamily="2" charset="-122"/>
              </a:rPr>
              <a:t>RLR</a:t>
            </a:r>
            <a:endParaRPr lang="en-US" altLang="zh-CN" sz="2400" dirty="0">
              <a:ea typeface="宋体" panose="02010600030101010101" pitchFamily="2" charset="-122"/>
            </a:endParaRPr>
          </a:p>
          <a:p>
            <a:pPr>
              <a:buFontTx/>
              <a:buNone/>
            </a:pPr>
            <a:r>
              <a:rPr lang="en-US" altLang="zh-CN" sz="2400" dirty="0">
                <a:ea typeface="宋体" panose="02010600030101010101" pitchFamily="2" charset="-122"/>
              </a:rPr>
              <a:t>Input parameters: number of independent attackers, number of connections, host pause time</a:t>
            </a:r>
          </a:p>
          <a:p>
            <a:pPr>
              <a:buFontTx/>
              <a:buNone/>
            </a:pPr>
            <a:r>
              <a:rPr lang="en-US" altLang="zh-CN" sz="2400" dirty="0">
                <a:ea typeface="宋体" panose="02010600030101010101" pitchFamily="2" charset="-122"/>
              </a:rPr>
              <a:t>Output parameters: false positive alarm ratio, false negative alarm ratio</a:t>
            </a:r>
          </a:p>
          <a:p>
            <a:pPr>
              <a:buFontTx/>
              <a:buNone/>
            </a:pPr>
            <a:r>
              <a:rPr lang="en-US" altLang="zh-CN" sz="2400" dirty="0">
                <a:ea typeface="宋体" panose="02010600030101010101" pitchFamily="2" charset="-122"/>
              </a:rPr>
              <a:t>Observation: The increase in connections may improve the detection accuracy of </a:t>
            </a:r>
            <a:r>
              <a:rPr lang="en-US" altLang="zh-CN" sz="2400" dirty="0" err="1">
                <a:ea typeface="宋体" panose="02010600030101010101" pitchFamily="2" charset="-122"/>
              </a:rPr>
              <a:t>RLR</a:t>
            </a:r>
            <a:r>
              <a:rPr lang="en-US" altLang="zh-CN" sz="2400" dirty="0">
                <a:ea typeface="宋体" panose="02010600030101010101" pitchFamily="2" charset="-122"/>
              </a:rPr>
              <a:t>. When multiple 	attackers exist in the network, </a:t>
            </a:r>
            <a:r>
              <a:rPr lang="en-US" altLang="zh-CN" sz="2400" dirty="0" err="1">
                <a:ea typeface="宋体" panose="02010600030101010101" pitchFamily="2" charset="-122"/>
              </a:rPr>
              <a:t>RLR</a:t>
            </a:r>
            <a:r>
              <a:rPr lang="en-US" altLang="zh-CN" sz="2400" dirty="0">
                <a:ea typeface="宋体" panose="02010600030101010101" pitchFamily="2" charset="-122"/>
              </a:rPr>
              <a:t> has a high false positive ratio.</a:t>
            </a:r>
          </a:p>
        </p:txBody>
      </p:sp>
      <p:sp>
        <p:nvSpPr>
          <p:cNvPr id="4" name="Slide Number Placeholder 5">
            <a:extLst>
              <a:ext uri="{FF2B5EF4-FFF2-40B4-BE49-F238E27FC236}">
                <a16:creationId xmlns:a16="http://schemas.microsoft.com/office/drawing/2014/main" id="{AC861264-4107-8594-78E2-22E2762DC07C}"/>
              </a:ext>
            </a:extLst>
          </p:cNvPr>
          <p:cNvSpPr>
            <a:spLocks noGrp="1"/>
          </p:cNvSpPr>
          <p:nvPr>
            <p:ph type="sldNum" sz="quarter" idx="12"/>
          </p:nvPr>
        </p:nvSpPr>
        <p:spPr/>
        <p:txBody>
          <a:bodyPr/>
          <a:lstStyle/>
          <a:p>
            <a:fld id="{E397286A-8DB7-4DFA-9D78-78F77CBB7DBA}" type="slidenum">
              <a:rPr lang="en-US" altLang="en-US"/>
              <a:pPr/>
              <a:t>47</a:t>
            </a:fld>
            <a:endParaRPr lang="en-US" altLang="en-US"/>
          </a:p>
        </p:txBody>
      </p:sp>
      <p:sp>
        <p:nvSpPr>
          <p:cNvPr id="317444" name="Text Box 4">
            <a:extLst>
              <a:ext uri="{FF2B5EF4-FFF2-40B4-BE49-F238E27FC236}">
                <a16:creationId xmlns:a16="http://schemas.microsoft.com/office/drawing/2014/main" id="{7A30805D-C167-7F1D-EB2C-02BE4A33E800}"/>
              </a:ext>
            </a:extLst>
          </p:cNvPr>
          <p:cNvSpPr txBox="1">
            <a:spLocks noChangeArrowheads="1"/>
          </p:cNvSpPr>
          <p:nvPr/>
        </p:nvSpPr>
        <p:spPr bwMode="auto">
          <a:xfrm>
            <a:off x="7924800" y="60960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9025-ACBA-0866-26E5-ABBBD6DA1CC2}"/>
              </a:ext>
            </a:extLst>
          </p:cNvPr>
          <p:cNvSpPr>
            <a:spLocks noGrp="1"/>
          </p:cNvSpPr>
          <p:nvPr>
            <p:ph type="title"/>
          </p:nvPr>
        </p:nvSpPr>
        <p:spPr/>
        <p:txBody>
          <a:bodyPr/>
          <a:lstStyle/>
          <a:p>
            <a:r>
              <a:rPr lang="en-US" altLang="zh-CN" dirty="0">
                <a:ea typeface="宋体" panose="02010600030101010101" pitchFamily="2" charset="-122"/>
              </a:rPr>
              <a:t>Accuracy of </a:t>
            </a:r>
            <a:r>
              <a:rPr lang="en-US" altLang="zh-CN" dirty="0" err="1">
                <a:ea typeface="宋体" panose="02010600030101010101" pitchFamily="2" charset="-122"/>
              </a:rPr>
              <a:t>RLR</a:t>
            </a:r>
            <a:r>
              <a:rPr lang="en-US" altLang="zh-CN" dirty="0">
                <a:ea typeface="宋体" panose="02010600030101010101" pitchFamily="2" charset="-122"/>
              </a:rPr>
              <a:t>: Single Attacker</a:t>
            </a:r>
            <a:endParaRPr lang="en-US" dirty="0"/>
          </a:p>
        </p:txBody>
      </p:sp>
      <p:graphicFrame>
        <p:nvGraphicFramePr>
          <p:cNvPr id="319491" name="Group 3">
            <a:extLst>
              <a:ext uri="{FF2B5EF4-FFF2-40B4-BE49-F238E27FC236}">
                <a16:creationId xmlns:a16="http://schemas.microsoft.com/office/drawing/2014/main" id="{9C61606E-07A6-3491-E6FE-A27248C57E5A}"/>
              </a:ext>
            </a:extLst>
          </p:cNvPr>
          <p:cNvGraphicFramePr>
            <a:graphicFrameLocks noGrp="1"/>
          </p:cNvGraphicFramePr>
          <p:nvPr>
            <p:ph idx="1"/>
            <p:extLst>
              <p:ext uri="{D42A27DB-BD31-4B8C-83A1-F6EECF244321}">
                <p14:modId xmlns:p14="http://schemas.microsoft.com/office/powerpoint/2010/main" val="277098889"/>
              </p:ext>
            </p:extLst>
          </p:nvPr>
        </p:nvGraphicFramePr>
        <p:xfrm>
          <a:off x="838200" y="1825625"/>
          <a:ext cx="10515599" cy="3717929"/>
        </p:xfrm>
        <a:graphic>
          <a:graphicData uri="http://schemas.openxmlformats.org/drawingml/2006/table">
            <a:tbl>
              <a:tblPr/>
              <a:tblGrid>
                <a:gridCol w="2103526">
                  <a:extLst>
                    <a:ext uri="{9D8B030D-6E8A-4147-A177-3AD203B41FA5}">
                      <a16:colId xmlns:a16="http://schemas.microsoft.com/office/drawing/2014/main" val="1987072262"/>
                    </a:ext>
                  </a:extLst>
                </a:gridCol>
                <a:gridCol w="2101497">
                  <a:extLst>
                    <a:ext uri="{9D8B030D-6E8A-4147-A177-3AD203B41FA5}">
                      <a16:colId xmlns:a16="http://schemas.microsoft.com/office/drawing/2014/main" val="2809963081"/>
                    </a:ext>
                  </a:extLst>
                </a:gridCol>
                <a:gridCol w="2105554">
                  <a:extLst>
                    <a:ext uri="{9D8B030D-6E8A-4147-A177-3AD203B41FA5}">
                      <a16:colId xmlns:a16="http://schemas.microsoft.com/office/drawing/2014/main" val="2241256172"/>
                    </a:ext>
                  </a:extLst>
                </a:gridCol>
                <a:gridCol w="2101497">
                  <a:extLst>
                    <a:ext uri="{9D8B030D-6E8A-4147-A177-3AD203B41FA5}">
                      <a16:colId xmlns:a16="http://schemas.microsoft.com/office/drawing/2014/main" val="2058919768"/>
                    </a:ext>
                  </a:extLst>
                </a:gridCol>
                <a:gridCol w="2103525">
                  <a:extLst>
                    <a:ext uri="{9D8B030D-6E8A-4147-A177-3AD203B41FA5}">
                      <a16:colId xmlns:a16="http://schemas.microsoft.com/office/drawing/2014/main" val="1812272814"/>
                    </a:ext>
                  </a:extLst>
                </a:gridCol>
              </a:tblGrid>
              <a:tr h="398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30 hosts, 25 connections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30 hosts, 50 connections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040813053"/>
                  </a:ext>
                </a:extLst>
              </a:tr>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Host Pause time (sec)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identify the attacker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marked as malicious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identify the attacker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marked as malicious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4668178"/>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612383"/>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6813202"/>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602344"/>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171106"/>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356757"/>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6875188"/>
                  </a:ext>
                </a:extLst>
              </a:tr>
              <a:tr h="350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5980773"/>
                  </a:ext>
                </a:extLst>
              </a:tr>
            </a:tbl>
          </a:graphicData>
        </a:graphic>
      </p:graphicFrame>
      <p:sp>
        <p:nvSpPr>
          <p:cNvPr id="4" name="Slide Number Placeholder 4">
            <a:extLst>
              <a:ext uri="{FF2B5EF4-FFF2-40B4-BE49-F238E27FC236}">
                <a16:creationId xmlns:a16="http://schemas.microsoft.com/office/drawing/2014/main" id="{D3430684-9AC4-6D96-05C5-8D76BC40A373}"/>
              </a:ext>
            </a:extLst>
          </p:cNvPr>
          <p:cNvSpPr>
            <a:spLocks noGrp="1"/>
          </p:cNvSpPr>
          <p:nvPr>
            <p:ph type="sldNum" sz="quarter" idx="12"/>
          </p:nvPr>
        </p:nvSpPr>
        <p:spPr/>
        <p:txBody>
          <a:bodyPr/>
          <a:lstStyle/>
          <a:p>
            <a:fld id="{B3D27A67-F3D4-4915-A9CA-97A18BDEEF60}" type="slidenum">
              <a:rPr lang="en-US" altLang="en-US"/>
              <a:pPr/>
              <a:t>48</a:t>
            </a:fld>
            <a:endParaRPr lang="en-US" altLang="en-US"/>
          </a:p>
        </p:txBody>
      </p:sp>
      <p:sp>
        <p:nvSpPr>
          <p:cNvPr id="319490" name="Rectangle 2">
            <a:extLst>
              <a:ext uri="{FF2B5EF4-FFF2-40B4-BE49-F238E27FC236}">
                <a16:creationId xmlns:a16="http://schemas.microsoft.com/office/drawing/2014/main" id="{EA48944C-A5C0-B770-AA34-731618722B28}"/>
              </a:ext>
            </a:extLst>
          </p:cNvPr>
          <p:cNvSpPr>
            <a:spLocks noChangeArrowheads="1"/>
          </p:cNvSpPr>
          <p:nvPr/>
        </p:nvSpPr>
        <p:spPr bwMode="auto">
          <a:xfrm>
            <a:off x="2286000" y="4572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endParaRPr lang="en-US" altLang="zh-CN" dirty="0">
              <a:ea typeface="宋体" panose="02010600030101010101" pitchFamily="2" charset="-122"/>
            </a:endParaRPr>
          </a:p>
        </p:txBody>
      </p:sp>
      <p:sp>
        <p:nvSpPr>
          <p:cNvPr id="319551" name="Rectangle 63">
            <a:extLst>
              <a:ext uri="{FF2B5EF4-FFF2-40B4-BE49-F238E27FC236}">
                <a16:creationId xmlns:a16="http://schemas.microsoft.com/office/drawing/2014/main" id="{946FA569-37C5-D9A1-6683-71C9C6B9B9E1}"/>
              </a:ext>
            </a:extLst>
          </p:cNvPr>
          <p:cNvSpPr>
            <a:spLocks noChangeArrowheads="1"/>
          </p:cNvSpPr>
          <p:nvPr/>
        </p:nvSpPr>
        <p:spPr bwMode="auto">
          <a:xfrm>
            <a:off x="1150287" y="5645152"/>
            <a:ext cx="989142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2400" dirty="0">
                <a:ea typeface="宋体" panose="02010600030101010101" pitchFamily="2" charset="-122"/>
              </a:rPr>
              <a:t>The accuracy of </a:t>
            </a:r>
            <a:r>
              <a:rPr lang="en-US" altLang="zh-CN" sz="2400" dirty="0" err="1">
                <a:ea typeface="宋体" panose="02010600030101010101" pitchFamily="2" charset="-122"/>
              </a:rPr>
              <a:t>RLR</a:t>
            </a:r>
            <a:r>
              <a:rPr lang="en-US" altLang="zh-CN" sz="2400" dirty="0">
                <a:ea typeface="宋体" panose="02010600030101010101" pitchFamily="2" charset="-122"/>
              </a:rPr>
              <a:t> when there is only one attacker in the system</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8005A56A-5209-AA98-4617-3C6DF80A88CD}"/>
              </a:ext>
            </a:extLst>
          </p:cNvPr>
          <p:cNvSpPr>
            <a:spLocks noGrp="1" noChangeArrowheads="1"/>
          </p:cNvSpPr>
          <p:nvPr>
            <p:ph type="title"/>
          </p:nvPr>
        </p:nvSpPr>
        <p:spPr/>
        <p:txBody>
          <a:bodyPr>
            <a:normAutofit/>
          </a:bodyPr>
          <a:lstStyle/>
          <a:p>
            <a:r>
              <a:rPr lang="en-US" altLang="zh-CN">
                <a:ea typeface="宋体" panose="02010600030101010101" pitchFamily="2" charset="-122"/>
              </a:rPr>
              <a:t>Accuracy of RLR: Multiple Attackers</a:t>
            </a:r>
          </a:p>
        </p:txBody>
      </p:sp>
      <p:graphicFrame>
        <p:nvGraphicFramePr>
          <p:cNvPr id="649219" name="Group 3">
            <a:extLst>
              <a:ext uri="{FF2B5EF4-FFF2-40B4-BE49-F238E27FC236}">
                <a16:creationId xmlns:a16="http://schemas.microsoft.com/office/drawing/2014/main" id="{96ACBC8B-36C2-1A2E-7EB5-65EA26639825}"/>
              </a:ext>
            </a:extLst>
          </p:cNvPr>
          <p:cNvGraphicFramePr>
            <a:graphicFrameLocks noGrp="1"/>
          </p:cNvGraphicFramePr>
          <p:nvPr>
            <p:ph idx="1"/>
            <p:extLst>
              <p:ext uri="{D42A27DB-BD31-4B8C-83A1-F6EECF244321}">
                <p14:modId xmlns:p14="http://schemas.microsoft.com/office/powerpoint/2010/main" val="803114787"/>
              </p:ext>
            </p:extLst>
          </p:nvPr>
        </p:nvGraphicFramePr>
        <p:xfrm>
          <a:off x="838200" y="1825625"/>
          <a:ext cx="10515598" cy="3338514"/>
        </p:xfrm>
        <a:graphic>
          <a:graphicData uri="http://schemas.openxmlformats.org/drawingml/2006/table">
            <a:tbl>
              <a:tblPr/>
              <a:tblGrid>
                <a:gridCol w="2102691">
                  <a:extLst>
                    <a:ext uri="{9D8B030D-6E8A-4147-A177-3AD203B41FA5}">
                      <a16:colId xmlns:a16="http://schemas.microsoft.com/office/drawing/2014/main" val="1976129189"/>
                    </a:ext>
                  </a:extLst>
                </a:gridCol>
                <a:gridCol w="2102689">
                  <a:extLst>
                    <a:ext uri="{9D8B030D-6E8A-4147-A177-3AD203B41FA5}">
                      <a16:colId xmlns:a16="http://schemas.microsoft.com/office/drawing/2014/main" val="4109819409"/>
                    </a:ext>
                  </a:extLst>
                </a:gridCol>
                <a:gridCol w="2104838">
                  <a:extLst>
                    <a:ext uri="{9D8B030D-6E8A-4147-A177-3AD203B41FA5}">
                      <a16:colId xmlns:a16="http://schemas.microsoft.com/office/drawing/2014/main" val="2703036814"/>
                    </a:ext>
                  </a:extLst>
                </a:gridCol>
                <a:gridCol w="2102691">
                  <a:extLst>
                    <a:ext uri="{9D8B030D-6E8A-4147-A177-3AD203B41FA5}">
                      <a16:colId xmlns:a16="http://schemas.microsoft.com/office/drawing/2014/main" val="2982124694"/>
                    </a:ext>
                  </a:extLst>
                </a:gridCol>
                <a:gridCol w="2102689">
                  <a:extLst>
                    <a:ext uri="{9D8B030D-6E8A-4147-A177-3AD203B41FA5}">
                      <a16:colId xmlns:a16="http://schemas.microsoft.com/office/drawing/2014/main" val="213790494"/>
                    </a:ext>
                  </a:extLst>
                </a:gridCol>
              </a:tblGrid>
              <a:tr h="441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30 hosts, 25 connections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30 hosts, 50 connections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758960080"/>
                  </a:ext>
                </a:extLst>
              </a:tr>
              <a:tr h="955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attackers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identify all attackers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marked as malicious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identify all attackers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 of normal hosts marked as malicious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1910967"/>
                  </a:ext>
                </a:extLst>
              </a:tr>
              <a:tr h="388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832480"/>
                  </a:ext>
                </a:extLst>
              </a:tr>
              <a:tr h="388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9537149"/>
                  </a:ext>
                </a:extLst>
              </a:tr>
              <a:tr h="387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4974331"/>
                  </a:ext>
                </a:extLst>
              </a:tr>
              <a:tr h="388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5371999"/>
                  </a:ext>
                </a:extLst>
              </a:tr>
              <a:tr h="387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88949"/>
                  </a:ext>
                </a:extLst>
              </a:tr>
            </a:tbl>
          </a:graphicData>
        </a:graphic>
      </p:graphicFrame>
      <p:sp>
        <p:nvSpPr>
          <p:cNvPr id="4" name="Slide Number Placeholder 5">
            <a:extLst>
              <a:ext uri="{FF2B5EF4-FFF2-40B4-BE49-F238E27FC236}">
                <a16:creationId xmlns:a16="http://schemas.microsoft.com/office/drawing/2014/main" id="{BA74F5DD-382E-4E96-85C1-B816AEF9CBB4}"/>
              </a:ext>
            </a:extLst>
          </p:cNvPr>
          <p:cNvSpPr>
            <a:spLocks noGrp="1"/>
          </p:cNvSpPr>
          <p:nvPr>
            <p:ph type="sldNum" sz="quarter" idx="12"/>
          </p:nvPr>
        </p:nvSpPr>
        <p:spPr/>
        <p:txBody>
          <a:bodyPr/>
          <a:lstStyle/>
          <a:p>
            <a:fld id="{CB9C059E-D9F9-4E82-A155-96CDE07DF2E9}" type="slidenum">
              <a:rPr lang="en-US" altLang="en-US"/>
              <a:pPr/>
              <a:t>49</a:t>
            </a:fld>
            <a:endParaRPr lang="en-US" altLang="en-US"/>
          </a:p>
        </p:txBody>
      </p:sp>
      <p:sp>
        <p:nvSpPr>
          <p:cNvPr id="649268" name="Rectangle 52">
            <a:extLst>
              <a:ext uri="{FF2B5EF4-FFF2-40B4-BE49-F238E27FC236}">
                <a16:creationId xmlns:a16="http://schemas.microsoft.com/office/drawing/2014/main" id="{63FE7103-CE83-CB4B-4DC7-FAD808835A6B}"/>
              </a:ext>
            </a:extLst>
          </p:cNvPr>
          <p:cNvSpPr>
            <a:spLocks noChangeArrowheads="1"/>
          </p:cNvSpPr>
          <p:nvPr/>
        </p:nvSpPr>
        <p:spPr bwMode="auto">
          <a:xfrm>
            <a:off x="2373465" y="5299076"/>
            <a:ext cx="81533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2400" dirty="0">
                <a:ea typeface="宋体" panose="02010600030101010101" pitchFamily="2" charset="-122"/>
              </a:rPr>
              <a:t>The accuracy of </a:t>
            </a:r>
            <a:r>
              <a:rPr lang="en-US" altLang="zh-CN" sz="2400" dirty="0" err="1">
                <a:ea typeface="宋体" panose="02010600030101010101" pitchFamily="2" charset="-122"/>
              </a:rPr>
              <a:t>RLR</a:t>
            </a:r>
            <a:r>
              <a:rPr lang="en-US" altLang="zh-CN" sz="2400" dirty="0">
                <a:ea typeface="宋体" panose="02010600030101010101" pitchFamily="2" charset="-122"/>
              </a:rPr>
              <a:t> when there are multiple attackers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F0C77B4C-C76D-D1F2-EC3C-9B15455F5F55}"/>
              </a:ext>
            </a:extLst>
          </p:cNvPr>
          <p:cNvSpPr>
            <a:spLocks noGrp="1" noChangeArrowheads="1"/>
          </p:cNvSpPr>
          <p:nvPr>
            <p:ph type="title"/>
          </p:nvPr>
        </p:nvSpPr>
        <p:spPr/>
        <p:txBody>
          <a:bodyPr>
            <a:normAutofit/>
          </a:bodyPr>
          <a:lstStyle/>
          <a:p>
            <a:r>
              <a:rPr lang="en-US" altLang="en-US" dirty="0"/>
              <a:t>Research Motivation</a:t>
            </a:r>
          </a:p>
        </p:txBody>
      </p:sp>
      <p:sp>
        <p:nvSpPr>
          <p:cNvPr id="394243" name="Rectangle 3">
            <a:extLst>
              <a:ext uri="{FF2B5EF4-FFF2-40B4-BE49-F238E27FC236}">
                <a16:creationId xmlns:a16="http://schemas.microsoft.com/office/drawing/2014/main" id="{36BC4DF7-B88E-1156-F3F3-1A51E343B5A2}"/>
              </a:ext>
            </a:extLst>
          </p:cNvPr>
          <p:cNvSpPr>
            <a:spLocks noGrp="1" noChangeArrowheads="1"/>
          </p:cNvSpPr>
          <p:nvPr>
            <p:ph idx="1"/>
          </p:nvPr>
        </p:nvSpPr>
        <p:spPr/>
        <p:txBody>
          <a:bodyPr/>
          <a:lstStyle/>
          <a:p>
            <a:r>
              <a:rPr lang="en-US" altLang="en-US"/>
              <a:t>Two kinds of attacks target Ad Hoc network</a:t>
            </a:r>
          </a:p>
          <a:p>
            <a:pPr lvl="1"/>
            <a:r>
              <a:rPr lang="en-US" altLang="en-US"/>
              <a:t>External attacks:</a:t>
            </a:r>
          </a:p>
          <a:p>
            <a:pPr lvl="2"/>
            <a:r>
              <a:rPr lang="en-US" altLang="en-US"/>
              <a:t>MAC Layer jam</a:t>
            </a:r>
          </a:p>
          <a:p>
            <a:pPr lvl="2"/>
            <a:r>
              <a:rPr lang="en-US" altLang="en-US"/>
              <a:t>Traffic analysis</a:t>
            </a:r>
          </a:p>
          <a:p>
            <a:pPr lvl="1"/>
            <a:r>
              <a:rPr lang="en-US" altLang="en-US"/>
              <a:t>Internal attacks:</a:t>
            </a:r>
          </a:p>
          <a:p>
            <a:pPr lvl="2"/>
            <a:r>
              <a:rPr lang="en-US" altLang="en-US"/>
              <a:t>Compromised host sending false routing information</a:t>
            </a:r>
          </a:p>
          <a:p>
            <a:pPr lvl="2"/>
            <a:r>
              <a:rPr lang="en-US" altLang="en-US"/>
              <a:t>Fake authentication and authorization</a:t>
            </a:r>
          </a:p>
          <a:p>
            <a:pPr lvl="2"/>
            <a:r>
              <a:rPr lang="en-US" altLang="en-US"/>
              <a:t>Traffic flooding</a:t>
            </a:r>
          </a:p>
        </p:txBody>
      </p:sp>
      <p:sp>
        <p:nvSpPr>
          <p:cNvPr id="4" name="Slide Number Placeholder 5">
            <a:extLst>
              <a:ext uri="{FF2B5EF4-FFF2-40B4-BE49-F238E27FC236}">
                <a16:creationId xmlns:a16="http://schemas.microsoft.com/office/drawing/2014/main" id="{8E0B06FC-2E7B-F499-982D-81E4B5A0D374}"/>
              </a:ext>
            </a:extLst>
          </p:cNvPr>
          <p:cNvSpPr>
            <a:spLocks noGrp="1"/>
          </p:cNvSpPr>
          <p:nvPr>
            <p:ph type="sldNum" sz="quarter" idx="12"/>
          </p:nvPr>
        </p:nvSpPr>
        <p:spPr/>
        <p:txBody>
          <a:bodyPr/>
          <a:lstStyle/>
          <a:p>
            <a:fld id="{F4A3494D-DD81-4F50-B3F2-72953D313EE2}" type="slidenum">
              <a:rPr lang="en-US" altLang="en-US"/>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194493C6-80CD-8E72-6D2E-FE19183B4C32}"/>
              </a:ext>
            </a:extLst>
          </p:cNvPr>
          <p:cNvSpPr>
            <a:spLocks noGrp="1" noChangeArrowheads="1"/>
          </p:cNvSpPr>
          <p:nvPr>
            <p:ph type="title"/>
          </p:nvPr>
        </p:nvSpPr>
        <p:spPr/>
        <p:txBody>
          <a:bodyPr>
            <a:normAutofit/>
          </a:bodyPr>
          <a:lstStyle/>
          <a:p>
            <a:r>
              <a:rPr lang="en-US" altLang="zh-CN">
                <a:ea typeface="宋体" panose="02010600030101010101" pitchFamily="2" charset="-122"/>
              </a:rPr>
              <a:t>Experiment 3: Measure the Communication Overhead</a:t>
            </a:r>
          </a:p>
        </p:txBody>
      </p:sp>
      <p:sp>
        <p:nvSpPr>
          <p:cNvPr id="323587" name="Rectangle 3">
            <a:extLst>
              <a:ext uri="{FF2B5EF4-FFF2-40B4-BE49-F238E27FC236}">
                <a16:creationId xmlns:a16="http://schemas.microsoft.com/office/drawing/2014/main" id="{0C8059AD-6910-919A-EB4B-8A4E79DE358B}"/>
              </a:ext>
            </a:extLst>
          </p:cNvPr>
          <p:cNvSpPr>
            <a:spLocks noGrp="1" noChangeArrowheads="1"/>
          </p:cNvSpPr>
          <p:nvPr>
            <p:ph idx="1"/>
          </p:nvPr>
        </p:nvSpPr>
        <p:spPr/>
        <p:txBody>
          <a:bodyPr/>
          <a:lstStyle/>
          <a:p>
            <a:pPr>
              <a:buFontTx/>
              <a:buNone/>
            </a:pPr>
            <a:r>
              <a:rPr lang="en-US" altLang="zh-CN" sz="2400" dirty="0">
                <a:ea typeface="宋体" panose="02010600030101010101" pitchFamily="2" charset="-122"/>
              </a:rPr>
              <a:t>Purpose:  investigate the impacts of host mobility and connection scenarios on the overhead of </a:t>
            </a:r>
            <a:r>
              <a:rPr lang="en-US" altLang="zh-CN" sz="2400" dirty="0" err="1">
                <a:ea typeface="宋体" panose="02010600030101010101" pitchFamily="2" charset="-122"/>
              </a:rPr>
              <a:t>RLR</a:t>
            </a:r>
            <a:endParaRPr lang="en-US" altLang="zh-CN" sz="2400" dirty="0">
              <a:ea typeface="宋体" panose="02010600030101010101" pitchFamily="2" charset="-122"/>
            </a:endParaRPr>
          </a:p>
          <a:p>
            <a:pPr>
              <a:buFontTx/>
              <a:buNone/>
            </a:pPr>
            <a:r>
              <a:rPr lang="en-US" altLang="zh-CN" sz="2400" dirty="0">
                <a:ea typeface="宋体" panose="02010600030101010101" pitchFamily="2" charset="-122"/>
              </a:rPr>
              <a:t>Input parameters: number of connections, host pause time</a:t>
            </a:r>
          </a:p>
          <a:p>
            <a:pPr>
              <a:buFontTx/>
              <a:buNone/>
            </a:pPr>
            <a:r>
              <a:rPr lang="en-US" altLang="zh-CN" sz="2400" dirty="0">
                <a:ea typeface="宋体" panose="02010600030101010101" pitchFamily="2" charset="-122"/>
              </a:rPr>
              <a:t>Output parameters: control packet overhead</a:t>
            </a:r>
          </a:p>
          <a:p>
            <a:pPr>
              <a:buFontTx/>
              <a:buNone/>
            </a:pPr>
            <a:r>
              <a:rPr lang="en-US" altLang="zh-CN" sz="2400" dirty="0">
                <a:ea typeface="宋体" panose="02010600030101010101" pitchFamily="2" charset="-122"/>
              </a:rPr>
              <a:t>Observation: When no false destination sequence attacks exist in the network, </a:t>
            </a:r>
            <a:r>
              <a:rPr lang="en-US" altLang="zh-CN" sz="2400" dirty="0" err="1">
                <a:ea typeface="宋体" panose="02010600030101010101" pitchFamily="2" charset="-122"/>
              </a:rPr>
              <a:t>RLR</a:t>
            </a:r>
            <a:r>
              <a:rPr lang="en-US" altLang="zh-CN" sz="2400" dirty="0">
                <a:ea typeface="宋体" panose="02010600030101010101" pitchFamily="2" charset="-122"/>
              </a:rPr>
              <a:t> introduces small packet overhead into the system.</a:t>
            </a:r>
          </a:p>
        </p:txBody>
      </p:sp>
      <p:sp>
        <p:nvSpPr>
          <p:cNvPr id="4" name="Slide Number Placeholder 5">
            <a:extLst>
              <a:ext uri="{FF2B5EF4-FFF2-40B4-BE49-F238E27FC236}">
                <a16:creationId xmlns:a16="http://schemas.microsoft.com/office/drawing/2014/main" id="{E88CADD4-A8A0-9B4D-68F0-C132BB5AEF08}"/>
              </a:ext>
            </a:extLst>
          </p:cNvPr>
          <p:cNvSpPr>
            <a:spLocks noGrp="1"/>
          </p:cNvSpPr>
          <p:nvPr>
            <p:ph type="sldNum" sz="quarter" idx="12"/>
          </p:nvPr>
        </p:nvSpPr>
        <p:spPr/>
        <p:txBody>
          <a:bodyPr/>
          <a:lstStyle/>
          <a:p>
            <a:fld id="{66DB8567-58B0-45FD-BD2D-890108BD28F9}" type="slidenum">
              <a:rPr lang="en-US" altLang="en-US"/>
              <a:pPr/>
              <a:t>50</a:t>
            </a:fld>
            <a:endParaRPr lang="en-US" altLang="en-US"/>
          </a:p>
        </p:txBody>
      </p:sp>
      <p:sp>
        <p:nvSpPr>
          <p:cNvPr id="323588" name="Text Box 4">
            <a:extLst>
              <a:ext uri="{FF2B5EF4-FFF2-40B4-BE49-F238E27FC236}">
                <a16:creationId xmlns:a16="http://schemas.microsoft.com/office/drawing/2014/main" id="{2794D11D-1499-E66D-E6C8-4251574F48BE}"/>
              </a:ext>
            </a:extLst>
          </p:cNvPr>
          <p:cNvSpPr txBox="1">
            <a:spLocks noChangeArrowheads="1"/>
          </p:cNvSpPr>
          <p:nvPr/>
        </p:nvSpPr>
        <p:spPr bwMode="auto">
          <a:xfrm>
            <a:off x="7924800" y="60960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a:extLst>
              <a:ext uri="{FF2B5EF4-FFF2-40B4-BE49-F238E27FC236}">
                <a16:creationId xmlns:a16="http://schemas.microsoft.com/office/drawing/2014/main" id="{46E73627-5BEB-65EA-237B-20EA4B8D2C54}"/>
              </a:ext>
            </a:extLst>
          </p:cNvPr>
          <p:cNvSpPr>
            <a:spLocks noGrp="1" noChangeArrowheads="1"/>
          </p:cNvSpPr>
          <p:nvPr>
            <p:ph type="title"/>
          </p:nvPr>
        </p:nvSpPr>
        <p:spPr>
          <a:noFill/>
          <a:ln/>
        </p:spPr>
        <p:txBody>
          <a:bodyPr>
            <a:normAutofit/>
          </a:bodyPr>
          <a:lstStyle/>
          <a:p>
            <a:r>
              <a:rPr lang="en-US" altLang="zh-CN">
                <a:ea typeface="宋体" panose="02010600030101010101" pitchFamily="2" charset="-122"/>
              </a:rPr>
              <a:t>Control Packet Overhead</a:t>
            </a:r>
          </a:p>
        </p:txBody>
      </p:sp>
      <p:pic>
        <p:nvPicPr>
          <p:cNvPr id="325636" name="Picture 4">
            <a:extLst>
              <a:ext uri="{FF2B5EF4-FFF2-40B4-BE49-F238E27FC236}">
                <a16:creationId xmlns:a16="http://schemas.microsoft.com/office/drawing/2014/main" id="{779CF754-C476-CE8D-A186-C872DA3729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023428" y="1456048"/>
            <a:ext cx="6145143" cy="3739758"/>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5">
            <a:extLst>
              <a:ext uri="{FF2B5EF4-FFF2-40B4-BE49-F238E27FC236}">
                <a16:creationId xmlns:a16="http://schemas.microsoft.com/office/drawing/2014/main" id="{E13E7D14-D277-B0A3-9090-894DF8AF94C4}"/>
              </a:ext>
            </a:extLst>
          </p:cNvPr>
          <p:cNvSpPr>
            <a:spLocks noGrp="1"/>
          </p:cNvSpPr>
          <p:nvPr>
            <p:ph type="sldNum" sz="quarter" idx="12"/>
          </p:nvPr>
        </p:nvSpPr>
        <p:spPr/>
        <p:txBody>
          <a:bodyPr/>
          <a:lstStyle/>
          <a:p>
            <a:fld id="{7129F082-8398-45B6-A42F-FB4E78316293}" type="slidenum">
              <a:rPr lang="en-US" altLang="en-US"/>
              <a:pPr/>
              <a:t>51</a:t>
            </a:fld>
            <a:endParaRPr lang="en-US" altLang="en-US"/>
          </a:p>
        </p:txBody>
      </p:sp>
      <p:sp>
        <p:nvSpPr>
          <p:cNvPr id="325634" name="Rectangle 2">
            <a:extLst>
              <a:ext uri="{FF2B5EF4-FFF2-40B4-BE49-F238E27FC236}">
                <a16:creationId xmlns:a16="http://schemas.microsoft.com/office/drawing/2014/main" id="{E9C97092-85E9-6FFE-3CC0-50CC9CD51369}"/>
              </a:ext>
            </a:extLst>
          </p:cNvPr>
          <p:cNvSpPr>
            <a:spLocks noChangeArrowheads="1"/>
          </p:cNvSpPr>
          <p:nvPr/>
        </p:nvSpPr>
        <p:spPr bwMode="auto">
          <a:xfrm>
            <a:off x="838199" y="5334000"/>
            <a:ext cx="99676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Arial" panose="020B0604020202020204" pitchFamily="34" charset="0"/>
              </a:defRPr>
            </a:lvl1pPr>
            <a:lvl2pPr>
              <a:defRPr sz="3200">
                <a:solidFill>
                  <a:schemeClr val="tx2"/>
                </a:solidFill>
                <a:latin typeface="Arial" panose="020B0604020202020204" pitchFamily="34" charset="0"/>
              </a:defRPr>
            </a:lvl2pPr>
            <a:lvl3pPr>
              <a:defRPr sz="3200">
                <a:solidFill>
                  <a:schemeClr val="tx2"/>
                </a:solidFill>
                <a:latin typeface="Arial" panose="020B0604020202020204" pitchFamily="34" charset="0"/>
              </a:defRPr>
            </a:lvl3pPr>
            <a:lvl4pPr>
              <a:defRPr sz="3200">
                <a:solidFill>
                  <a:schemeClr val="tx2"/>
                </a:solidFill>
                <a:latin typeface="Arial" panose="020B0604020202020204" pitchFamily="34" charset="0"/>
              </a:defRPr>
            </a:lvl4pPr>
            <a:lvl5pPr>
              <a:defRPr sz="3200">
                <a:solidFill>
                  <a:schemeClr val="tx2"/>
                </a:solidFill>
                <a:latin typeface="Arial" panose="020B0604020202020204" pitchFamily="34" charset="0"/>
              </a:defRPr>
            </a:lvl5pPr>
            <a:lvl6pPr marL="457200" fontAlgn="base">
              <a:spcBef>
                <a:spcPct val="0"/>
              </a:spcBef>
              <a:spcAft>
                <a:spcPct val="0"/>
              </a:spcAft>
              <a:defRPr sz="3200">
                <a:solidFill>
                  <a:schemeClr val="tx2"/>
                </a:solidFill>
                <a:latin typeface="Arial" panose="020B0604020202020204" pitchFamily="34" charset="0"/>
              </a:defRPr>
            </a:lvl6pPr>
            <a:lvl7pPr marL="914400" fontAlgn="base">
              <a:spcBef>
                <a:spcPct val="0"/>
              </a:spcBef>
              <a:spcAft>
                <a:spcPct val="0"/>
              </a:spcAft>
              <a:defRPr sz="3200">
                <a:solidFill>
                  <a:schemeClr val="tx2"/>
                </a:solidFill>
                <a:latin typeface="Arial" panose="020B0604020202020204" pitchFamily="34" charset="0"/>
              </a:defRPr>
            </a:lvl7pPr>
            <a:lvl8pPr marL="1371600" fontAlgn="base">
              <a:spcBef>
                <a:spcPct val="0"/>
              </a:spcBef>
              <a:spcAft>
                <a:spcPct val="0"/>
              </a:spcAft>
              <a:defRPr sz="3200">
                <a:solidFill>
                  <a:schemeClr val="tx2"/>
                </a:solidFill>
                <a:latin typeface="Arial" panose="020B0604020202020204" pitchFamily="34" charset="0"/>
              </a:defRPr>
            </a:lvl8pPr>
            <a:lvl9pPr marL="1828800" fontAlgn="base">
              <a:spcBef>
                <a:spcPct val="0"/>
              </a:spcBef>
              <a:spcAft>
                <a:spcPct val="0"/>
              </a:spcAft>
              <a:defRPr sz="3200">
                <a:solidFill>
                  <a:schemeClr val="tx2"/>
                </a:solidFill>
                <a:latin typeface="Arial" panose="020B0604020202020204" pitchFamily="34" charset="0"/>
              </a:defRPr>
            </a:lvl9pPr>
          </a:lstStyle>
          <a:p>
            <a:r>
              <a:rPr lang="en-US" altLang="zh-CN" sz="2400" dirty="0">
                <a:ea typeface="宋体" panose="02010600030101010101" pitchFamily="2" charset="-122"/>
              </a:rPr>
              <a:t>X-axis is host pause time, which evaluates the mobility of host. Y-axis is normalized overhead (# of control packet / # of delivered data packet). 25 connections and 50 connections are considered. </a:t>
            </a:r>
            <a:r>
              <a:rPr lang="en-US" altLang="zh-CN" sz="2400" dirty="0" err="1">
                <a:ea typeface="宋体" panose="02010600030101010101" pitchFamily="2" charset="-122"/>
              </a:rPr>
              <a:t>RLR</a:t>
            </a:r>
            <a:r>
              <a:rPr lang="en-US" altLang="zh-CN" sz="2400" dirty="0">
                <a:ea typeface="宋体" panose="02010600030101010101" pitchFamily="2" charset="-122"/>
              </a:rPr>
              <a:t> increases the overhead slightly.</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C4CE2923-E2F1-58A5-D250-E804E270348E}"/>
              </a:ext>
            </a:extLst>
          </p:cNvPr>
          <p:cNvSpPr>
            <a:spLocks noGrp="1" noChangeArrowheads="1"/>
          </p:cNvSpPr>
          <p:nvPr>
            <p:ph type="title"/>
          </p:nvPr>
        </p:nvSpPr>
        <p:spPr/>
        <p:txBody>
          <a:bodyPr>
            <a:normAutofit/>
          </a:bodyPr>
          <a:lstStyle/>
          <a:p>
            <a:r>
              <a:rPr lang="en-US" altLang="zh-CN" dirty="0">
                <a:ea typeface="宋体" panose="02010600030101010101" pitchFamily="2" charset="-122"/>
              </a:rPr>
              <a:t>Research Opportunities: Improve Robustness of </a:t>
            </a:r>
            <a:r>
              <a:rPr lang="en-US" altLang="zh-CN" dirty="0" err="1">
                <a:ea typeface="宋体" panose="02010600030101010101" pitchFamily="2" charset="-122"/>
              </a:rPr>
              <a:t>RLR</a:t>
            </a:r>
            <a:endParaRPr lang="en-US" altLang="zh-CN" dirty="0">
              <a:ea typeface="宋体" panose="02010600030101010101" pitchFamily="2" charset="-122"/>
            </a:endParaRPr>
          </a:p>
        </p:txBody>
      </p:sp>
      <p:sp>
        <p:nvSpPr>
          <p:cNvPr id="327683" name="Rectangle 3">
            <a:extLst>
              <a:ext uri="{FF2B5EF4-FFF2-40B4-BE49-F238E27FC236}">
                <a16:creationId xmlns:a16="http://schemas.microsoft.com/office/drawing/2014/main" id="{71765D1B-81C0-0AD5-63CF-43CDD27588A6}"/>
              </a:ext>
            </a:extLst>
          </p:cNvPr>
          <p:cNvSpPr>
            <a:spLocks noGrp="1" noChangeArrowheads="1"/>
          </p:cNvSpPr>
          <p:nvPr>
            <p:ph idx="1"/>
          </p:nvPr>
        </p:nvSpPr>
        <p:spPr/>
        <p:txBody>
          <a:bodyPr/>
          <a:lstStyle/>
          <a:p>
            <a:r>
              <a:rPr lang="en-US" altLang="zh-CN" dirty="0">
                <a:ea typeface="宋体" panose="02010600030101010101" pitchFamily="2" charset="-122"/>
              </a:rPr>
              <a:t>Protect the good hosts from being framed by malicious hosts</a:t>
            </a:r>
          </a:p>
          <a:p>
            <a:pPr lvl="1">
              <a:buFontTx/>
              <a:buChar char="•"/>
            </a:pPr>
            <a:r>
              <a:rPr lang="en-US" altLang="zh-CN" dirty="0">
                <a:ea typeface="宋体" panose="02010600030101010101" pitchFamily="2" charset="-122"/>
              </a:rPr>
              <a:t>The malicious hosts can frame the good hosts by putting them into blacklist. </a:t>
            </a:r>
          </a:p>
          <a:p>
            <a:pPr lvl="1">
              <a:buFontTx/>
              <a:buChar char="•"/>
            </a:pPr>
            <a:r>
              <a:rPr lang="en-US" altLang="zh-CN" dirty="0">
                <a:ea typeface="宋体" panose="02010600030101010101" pitchFamily="2" charset="-122"/>
              </a:rPr>
              <a:t>By lowering the trust values of both complainer and </a:t>
            </a:r>
            <a:r>
              <a:rPr lang="en-US" altLang="zh-CN" dirty="0" err="1">
                <a:ea typeface="宋体" panose="02010600030101010101" pitchFamily="2" charset="-122"/>
              </a:rPr>
              <a:t>complainee</a:t>
            </a:r>
            <a:r>
              <a:rPr lang="en-US" altLang="zh-CN" dirty="0">
                <a:ea typeface="宋体" panose="02010600030101010101" pitchFamily="2" charset="-122"/>
              </a:rPr>
              <a:t>, we can restrict the impacts of the gossip distributed by the attackers.</a:t>
            </a:r>
          </a:p>
          <a:p>
            <a:r>
              <a:rPr lang="en-US" altLang="zh-CN" dirty="0">
                <a:ea typeface="宋体" panose="02010600030101010101" pitchFamily="2" charset="-122"/>
              </a:rPr>
              <a:t>Avoid putting every host into blacklist</a:t>
            </a:r>
          </a:p>
          <a:p>
            <a:pPr lvl="1">
              <a:buFontTx/>
              <a:buChar char="•"/>
            </a:pPr>
            <a:r>
              <a:rPr lang="en-US" altLang="zh-CN" dirty="0">
                <a:ea typeface="宋体" panose="02010600030101010101" pitchFamily="2" charset="-122"/>
              </a:rPr>
              <a:t>Combining the host density and movement model, we can estimate the time ratio that two hosts are neighbors</a:t>
            </a:r>
          </a:p>
          <a:p>
            <a:pPr lvl="1">
              <a:buFontTx/>
              <a:buChar char="•"/>
            </a:pPr>
            <a:r>
              <a:rPr lang="en-US" altLang="zh-CN" dirty="0">
                <a:ea typeface="宋体" panose="02010600030101010101" pitchFamily="2" charset="-122"/>
              </a:rPr>
              <a:t>The counter for a suspicious host decreases as time passes </a:t>
            </a:r>
          </a:p>
          <a:p>
            <a:pPr lvl="1">
              <a:buFontTx/>
              <a:buChar char="•"/>
            </a:pPr>
            <a:r>
              <a:rPr lang="en-US" altLang="zh-CN" dirty="0">
                <a:ea typeface="宋体" panose="02010600030101010101" pitchFamily="2" charset="-122"/>
              </a:rPr>
              <a:t>Adjusting the decreasing ratio to control the average percentage of time that a host stays in the blacklist of another host</a:t>
            </a:r>
          </a:p>
          <a:p>
            <a:pPr lvl="1">
              <a:buFontTx/>
              <a:buChar char="•"/>
            </a:pPr>
            <a:endParaRPr lang="en-US" altLang="zh-CN" dirty="0">
              <a:ea typeface="宋体" panose="02010600030101010101" pitchFamily="2" charset="-122"/>
            </a:endParaRPr>
          </a:p>
        </p:txBody>
      </p:sp>
      <p:sp>
        <p:nvSpPr>
          <p:cNvPr id="4" name="Slide Number Placeholder 6">
            <a:extLst>
              <a:ext uri="{FF2B5EF4-FFF2-40B4-BE49-F238E27FC236}">
                <a16:creationId xmlns:a16="http://schemas.microsoft.com/office/drawing/2014/main" id="{F97BD07A-B50F-8CCA-5A0E-6A57E0A48361}"/>
              </a:ext>
            </a:extLst>
          </p:cNvPr>
          <p:cNvSpPr>
            <a:spLocks noGrp="1"/>
          </p:cNvSpPr>
          <p:nvPr>
            <p:ph type="sldNum" sz="quarter" idx="12"/>
          </p:nvPr>
        </p:nvSpPr>
        <p:spPr/>
        <p:txBody>
          <a:bodyPr/>
          <a:lstStyle/>
          <a:p>
            <a:fld id="{D3C89D3F-171A-450D-A094-C2DCE01E8629}" type="slidenum">
              <a:rPr lang="en-US" altLang="en-US"/>
              <a:pPr/>
              <a:t>52</a:t>
            </a:fld>
            <a:endParaRPr lang="en-US"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0D89-3C67-331C-5FE2-2928508430E9}"/>
              </a:ext>
            </a:extLst>
          </p:cNvPr>
          <p:cNvSpPr>
            <a:spLocks noGrp="1"/>
          </p:cNvSpPr>
          <p:nvPr>
            <p:ph type="title"/>
          </p:nvPr>
        </p:nvSpPr>
        <p:spPr/>
        <p:txBody>
          <a:bodyPr/>
          <a:lstStyle/>
          <a:p>
            <a:endParaRPr lang="en-US"/>
          </a:p>
        </p:txBody>
      </p:sp>
      <p:sp>
        <p:nvSpPr>
          <p:cNvPr id="331778" name="Rectangle 2">
            <a:extLst>
              <a:ext uri="{FF2B5EF4-FFF2-40B4-BE49-F238E27FC236}">
                <a16:creationId xmlns:a16="http://schemas.microsoft.com/office/drawing/2014/main" id="{21BA1C09-8C50-72F6-F0DA-F2A6610922D9}"/>
              </a:ext>
            </a:extLst>
          </p:cNvPr>
          <p:cNvSpPr>
            <a:spLocks noGrp="1" noChangeArrowheads="1"/>
          </p:cNvSpPr>
          <p:nvPr>
            <p:ph idx="1"/>
          </p:nvPr>
        </p:nvSpPr>
        <p:spPr/>
        <p:txBody>
          <a:bodyPr/>
          <a:lstStyle/>
          <a:p>
            <a:pPr>
              <a:lnSpc>
                <a:spcPct val="90000"/>
              </a:lnSpc>
            </a:pPr>
            <a:r>
              <a:rPr lang="en-US" altLang="zh-CN" dirty="0">
                <a:ea typeface="宋体" panose="02010600030101010101" pitchFamily="2" charset="-122"/>
              </a:rPr>
              <a:t>Defend against coordinated attacks</a:t>
            </a:r>
          </a:p>
          <a:p>
            <a:pPr lvl="1">
              <a:lnSpc>
                <a:spcPct val="90000"/>
              </a:lnSpc>
              <a:buFontTx/>
              <a:buChar char="•"/>
            </a:pPr>
            <a:r>
              <a:rPr lang="en-US" altLang="zh-CN" sz="2600" dirty="0">
                <a:ea typeface="宋体" panose="02010600030101010101" pitchFamily="2" charset="-122"/>
              </a:rPr>
              <a:t>The behaviors of collusive attackers show Byzantine manners. The malicious hosts may establish trust to frame other hosts or conduct attacks alternatively to avoid being identified.</a:t>
            </a:r>
          </a:p>
          <a:p>
            <a:pPr lvl="1">
              <a:lnSpc>
                <a:spcPct val="90000"/>
              </a:lnSpc>
              <a:buFontTx/>
              <a:buChar char="•"/>
            </a:pPr>
            <a:r>
              <a:rPr lang="en-US" altLang="zh-CN" sz="2600" dirty="0">
                <a:ea typeface="宋体" panose="02010600030101010101" pitchFamily="2" charset="-122"/>
              </a:rPr>
              <a:t>Look for the effective methods to defend against such attacks. Possible research directions include:</a:t>
            </a:r>
          </a:p>
          <a:p>
            <a:pPr lvl="2">
              <a:lnSpc>
                <a:spcPct val="90000"/>
              </a:lnSpc>
            </a:pPr>
            <a:r>
              <a:rPr lang="en-US" altLang="zh-CN" dirty="0">
                <a:ea typeface="宋体" panose="02010600030101010101" pitchFamily="2" charset="-122"/>
              </a:rPr>
              <a:t>Apply classification methods to detect the hosts that have similar behavior patterns</a:t>
            </a:r>
          </a:p>
          <a:p>
            <a:pPr lvl="2">
              <a:lnSpc>
                <a:spcPct val="90000"/>
              </a:lnSpc>
            </a:pPr>
            <a:r>
              <a:rPr lang="en-US" altLang="zh-CN" dirty="0">
                <a:ea typeface="宋体" panose="02010600030101010101" pitchFamily="2" charset="-122"/>
              </a:rPr>
              <a:t>Study the behavior histories of the hosts that belong to the same group and detect the pattern of malicious behavior (time-based, order-based)</a:t>
            </a:r>
          </a:p>
        </p:txBody>
      </p:sp>
      <p:sp>
        <p:nvSpPr>
          <p:cNvPr id="4" name="Slide Number Placeholder 6">
            <a:extLst>
              <a:ext uri="{FF2B5EF4-FFF2-40B4-BE49-F238E27FC236}">
                <a16:creationId xmlns:a16="http://schemas.microsoft.com/office/drawing/2014/main" id="{3D8BACED-65DC-B532-C455-83216D050B21}"/>
              </a:ext>
            </a:extLst>
          </p:cNvPr>
          <p:cNvSpPr>
            <a:spLocks noGrp="1"/>
          </p:cNvSpPr>
          <p:nvPr>
            <p:ph type="sldNum" sz="quarter" idx="12"/>
          </p:nvPr>
        </p:nvSpPr>
        <p:spPr/>
        <p:txBody>
          <a:bodyPr/>
          <a:lstStyle/>
          <a:p>
            <a:fld id="{0A6847D3-7A7B-49C3-838F-889314C37926}" type="slidenum">
              <a:rPr lang="en-US" altLang="en-US"/>
              <a:pPr/>
              <a:t>53</a:t>
            </a:fld>
            <a:endParaRPr lang="en-US"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5C906A4E-6049-DE98-DF87-5DDAF59288AD}"/>
              </a:ext>
            </a:extLst>
          </p:cNvPr>
          <p:cNvSpPr>
            <a:spLocks noGrp="1" noChangeArrowheads="1"/>
          </p:cNvSpPr>
          <p:nvPr>
            <p:ph type="title"/>
          </p:nvPr>
        </p:nvSpPr>
        <p:spPr/>
        <p:txBody>
          <a:bodyPr>
            <a:normAutofit/>
          </a:bodyPr>
          <a:lstStyle/>
          <a:p>
            <a:r>
              <a:rPr lang="en-US" altLang="en-US"/>
              <a:t>An Architecture of Intruder Identification Agent</a:t>
            </a:r>
          </a:p>
        </p:txBody>
      </p:sp>
      <p:pic>
        <p:nvPicPr>
          <p:cNvPr id="651267" name="Picture 3">
            <a:extLst>
              <a:ext uri="{FF2B5EF4-FFF2-40B4-BE49-F238E27FC236}">
                <a16:creationId xmlns:a16="http://schemas.microsoft.com/office/drawing/2014/main" id="{2B778315-4514-3EC6-C402-807782CC43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51075" y="1690688"/>
            <a:ext cx="7689850" cy="4746565"/>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5">
            <a:extLst>
              <a:ext uri="{FF2B5EF4-FFF2-40B4-BE49-F238E27FC236}">
                <a16:creationId xmlns:a16="http://schemas.microsoft.com/office/drawing/2014/main" id="{C1F72084-E3AA-8D41-1A52-2E3A11E0B49D}"/>
              </a:ext>
            </a:extLst>
          </p:cNvPr>
          <p:cNvSpPr>
            <a:spLocks noGrp="1"/>
          </p:cNvSpPr>
          <p:nvPr>
            <p:ph type="sldNum" sz="quarter" idx="12"/>
          </p:nvPr>
        </p:nvSpPr>
        <p:spPr/>
        <p:txBody>
          <a:bodyPr/>
          <a:lstStyle/>
          <a:p>
            <a:fld id="{D2900886-973B-477B-A910-FBE34A9F27EE}" type="slidenum">
              <a:rPr lang="en-US" altLang="en-US"/>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CAA1-308E-C4D3-4CFF-6D65AE7E598E}"/>
              </a:ext>
            </a:extLst>
          </p:cNvPr>
          <p:cNvSpPr>
            <a:spLocks noGrp="1"/>
          </p:cNvSpPr>
          <p:nvPr>
            <p:ph type="title"/>
          </p:nvPr>
        </p:nvSpPr>
        <p:spPr/>
        <p:txBody>
          <a:bodyPr/>
          <a:lstStyle/>
          <a:p>
            <a:endParaRPr lang="en-US"/>
          </a:p>
        </p:txBody>
      </p:sp>
      <p:sp>
        <p:nvSpPr>
          <p:cNvPr id="653314" name="Rectangle 2">
            <a:extLst>
              <a:ext uri="{FF2B5EF4-FFF2-40B4-BE49-F238E27FC236}">
                <a16:creationId xmlns:a16="http://schemas.microsoft.com/office/drawing/2014/main" id="{F503E2AE-615A-4E0A-9412-CEA128045C3B}"/>
              </a:ext>
            </a:extLst>
          </p:cNvPr>
          <p:cNvSpPr>
            <a:spLocks noGrp="1" noChangeArrowheads="1"/>
          </p:cNvSpPr>
          <p:nvPr>
            <p:ph idx="1"/>
          </p:nvPr>
        </p:nvSpPr>
        <p:spPr/>
        <p:txBody>
          <a:bodyPr/>
          <a:lstStyle/>
          <a:p>
            <a:pPr>
              <a:lnSpc>
                <a:spcPct val="90000"/>
              </a:lnSpc>
            </a:pPr>
            <a:r>
              <a:rPr lang="en-US" altLang="en-US"/>
              <a:t>Intruder identification can be applied to detect more attacks in ad hoc networks:</a:t>
            </a:r>
          </a:p>
          <a:p>
            <a:pPr lvl="1">
              <a:lnSpc>
                <a:spcPct val="90000"/>
              </a:lnSpc>
            </a:pPr>
            <a:r>
              <a:rPr lang="en-US" altLang="en-US"/>
              <a:t>DoS attacks</a:t>
            </a:r>
          </a:p>
          <a:p>
            <a:pPr lvl="1">
              <a:lnSpc>
                <a:spcPct val="90000"/>
              </a:lnSpc>
            </a:pPr>
            <a:r>
              <a:rPr lang="en-US" altLang="en-US"/>
              <a:t>Malicious discard</a:t>
            </a:r>
          </a:p>
          <a:p>
            <a:pPr lvl="1">
              <a:lnSpc>
                <a:spcPct val="90000"/>
              </a:lnSpc>
            </a:pPr>
            <a:r>
              <a:rPr lang="en-US" altLang="en-US"/>
              <a:t>Trust abuse and privacy violation</a:t>
            </a:r>
          </a:p>
          <a:p>
            <a:pPr>
              <a:lnSpc>
                <a:spcPct val="90000"/>
              </a:lnSpc>
            </a:pPr>
            <a:r>
              <a:rPr lang="en-US" altLang="en-US"/>
              <a:t>Reverse labeling mechanism can be applied to identify the attackers that</a:t>
            </a:r>
          </a:p>
          <a:p>
            <a:pPr lvl="1">
              <a:lnSpc>
                <a:spcPct val="90000"/>
              </a:lnSpc>
            </a:pPr>
            <a:r>
              <a:rPr lang="en-US" altLang="en-US"/>
              <a:t>Disseminate false routing information</a:t>
            </a:r>
          </a:p>
          <a:p>
            <a:pPr lvl="1">
              <a:lnSpc>
                <a:spcPct val="90000"/>
              </a:lnSpc>
            </a:pPr>
            <a:r>
              <a:rPr lang="en-US" altLang="en-US"/>
              <a:t>Discard data packets</a:t>
            </a:r>
          </a:p>
          <a:p>
            <a:pPr lvl="1">
              <a:lnSpc>
                <a:spcPct val="90000"/>
              </a:lnSpc>
            </a:pPr>
            <a:r>
              <a:rPr lang="en-US" altLang="en-US"/>
              <a:t>Generate gossip to destroy other hosts’ reputation</a:t>
            </a:r>
          </a:p>
        </p:txBody>
      </p:sp>
      <p:sp>
        <p:nvSpPr>
          <p:cNvPr id="4" name="Slide Number Placeholder 5">
            <a:extLst>
              <a:ext uri="{FF2B5EF4-FFF2-40B4-BE49-F238E27FC236}">
                <a16:creationId xmlns:a16="http://schemas.microsoft.com/office/drawing/2014/main" id="{DE0B0C59-31FA-86AB-3346-30263A75F430}"/>
              </a:ext>
            </a:extLst>
          </p:cNvPr>
          <p:cNvSpPr>
            <a:spLocks noGrp="1"/>
          </p:cNvSpPr>
          <p:nvPr>
            <p:ph type="sldNum" sz="quarter" idx="12"/>
          </p:nvPr>
        </p:nvSpPr>
        <p:spPr/>
        <p:txBody>
          <a:bodyPr/>
          <a:lstStyle/>
          <a:p>
            <a:fld id="{2483A9E9-E6CD-41BE-8C0D-F312D9B3C289}" type="slidenum">
              <a:rPr lang="en-US" altLang="en-US"/>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F3C83942-73C7-6220-0D9D-B4EED22D5919}"/>
              </a:ext>
            </a:extLst>
          </p:cNvPr>
          <p:cNvSpPr>
            <a:spLocks noGrp="1" noChangeArrowheads="1"/>
          </p:cNvSpPr>
          <p:nvPr>
            <p:ph type="title"/>
          </p:nvPr>
        </p:nvSpPr>
        <p:spPr/>
        <p:txBody>
          <a:bodyPr>
            <a:normAutofit/>
          </a:bodyPr>
          <a:lstStyle/>
          <a:p>
            <a:r>
              <a:rPr lang="en-US" altLang="en-US" dirty="0"/>
              <a:t>Conclusions on Intruder Identification</a:t>
            </a:r>
          </a:p>
        </p:txBody>
      </p:sp>
      <p:sp>
        <p:nvSpPr>
          <p:cNvPr id="335875" name="Rectangle 3">
            <a:extLst>
              <a:ext uri="{FF2B5EF4-FFF2-40B4-BE49-F238E27FC236}">
                <a16:creationId xmlns:a16="http://schemas.microsoft.com/office/drawing/2014/main" id="{29B792F0-08C6-1B6A-13C8-057CE41F694C}"/>
              </a:ext>
            </a:extLst>
          </p:cNvPr>
          <p:cNvSpPr>
            <a:spLocks noGrp="1" noChangeArrowheads="1"/>
          </p:cNvSpPr>
          <p:nvPr>
            <p:ph idx="1"/>
          </p:nvPr>
        </p:nvSpPr>
        <p:spPr/>
        <p:txBody>
          <a:bodyPr/>
          <a:lstStyle/>
          <a:p>
            <a:r>
              <a:rPr lang="en-US" altLang="en-US"/>
              <a:t>False destination sequence attacks can be detected by the anomaly patterns of the sequence numbers</a:t>
            </a:r>
          </a:p>
          <a:p>
            <a:r>
              <a:rPr lang="en-US" altLang="en-US"/>
              <a:t>Reverse labeling method can reconstruct the false routing tree</a:t>
            </a:r>
          </a:p>
          <a:p>
            <a:r>
              <a:rPr lang="en-US" altLang="en-US"/>
              <a:t>Isolating the attackers brings a sharp increase in network performance</a:t>
            </a:r>
          </a:p>
          <a:p>
            <a:r>
              <a:rPr lang="en-US" altLang="en-US"/>
              <a:t>On going research will improve the robustness of the mechanism and the accuracy of identification</a:t>
            </a:r>
          </a:p>
        </p:txBody>
      </p:sp>
      <p:sp>
        <p:nvSpPr>
          <p:cNvPr id="4" name="Slide Number Placeholder 5">
            <a:extLst>
              <a:ext uri="{FF2B5EF4-FFF2-40B4-BE49-F238E27FC236}">
                <a16:creationId xmlns:a16="http://schemas.microsoft.com/office/drawing/2014/main" id="{3A4D1ED2-6EC0-130D-7CD8-30658C724B5D}"/>
              </a:ext>
            </a:extLst>
          </p:cNvPr>
          <p:cNvSpPr>
            <a:spLocks noGrp="1"/>
          </p:cNvSpPr>
          <p:nvPr>
            <p:ph type="sldNum" sz="quarter" idx="12"/>
          </p:nvPr>
        </p:nvSpPr>
        <p:spPr/>
        <p:txBody>
          <a:bodyPr/>
          <a:lstStyle/>
          <a:p>
            <a:fld id="{F7571792-FFF0-42B3-ACA8-3094C0638AC6}" type="slidenum">
              <a:rPr lang="en-US" altLang="en-US"/>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altLang="en-US" dirty="0"/>
              <a:t>Trusted Router and Protection Against Collaborative Attacks</a:t>
            </a:r>
          </a:p>
        </p:txBody>
      </p:sp>
      <p:sp>
        <p:nvSpPr>
          <p:cNvPr id="8197" name="Rectangle 3"/>
          <p:cNvSpPr>
            <a:spLocks noGrp="1" noChangeArrowheads="1"/>
          </p:cNvSpPr>
          <p:nvPr>
            <p:ph idx="1"/>
          </p:nvPr>
        </p:nvSpPr>
        <p:spPr/>
        <p:txBody>
          <a:bodyPr/>
          <a:lstStyle/>
          <a:p>
            <a:pPr marL="338138" indent="-338138"/>
            <a:r>
              <a:rPr lang="en-US" altLang="en-US" sz="2800" dirty="0"/>
              <a:t>Characterizing collaborative/coordinated attacks</a:t>
            </a:r>
          </a:p>
          <a:p>
            <a:pPr marL="338138" indent="-338138"/>
            <a:r>
              <a:rPr lang="en-US" altLang="en-US" sz="2800" dirty="0"/>
              <a:t>Types of collaborative attacks</a:t>
            </a:r>
          </a:p>
          <a:p>
            <a:pPr marL="338138" indent="-338138"/>
            <a:r>
              <a:rPr lang="en-US" altLang="en-US" sz="2800" dirty="0"/>
              <a:t>Identifying Malicious activity</a:t>
            </a:r>
          </a:p>
          <a:p>
            <a:pPr marL="338138" indent="-338138"/>
            <a:r>
              <a:rPr lang="en-US" altLang="en-US" sz="2800" dirty="0"/>
              <a:t>Identifying Collaborative Attack</a:t>
            </a:r>
          </a:p>
          <a:p>
            <a:pPr marL="0" indent="0">
              <a:buNone/>
            </a:pPr>
            <a:endParaRPr lang="en-US" altLang="en-US" dirty="0"/>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3E2D60CD-23EE-4E55-AF95-E5980FE9E842}" type="slidenum">
              <a:rPr lang="en-US" altLang="en-US" sz="1000" b="0">
                <a:solidFill>
                  <a:srgbClr val="808080"/>
                </a:solidFill>
              </a:rPr>
              <a:pPr/>
              <a:t>57</a:t>
            </a:fld>
            <a:endParaRPr lang="en-US" altLang="en-US" sz="1000" b="0">
              <a:solidFill>
                <a:srgbClr val="808080"/>
              </a:solidFill>
            </a:endParaRPr>
          </a:p>
        </p:txBody>
      </p:sp>
    </p:spTree>
    <p:extLst>
      <p:ext uri="{BB962C8B-B14F-4D97-AF65-F5344CB8AC3E}">
        <p14:creationId xmlns:p14="http://schemas.microsoft.com/office/powerpoint/2010/main" val="513976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normAutofit/>
          </a:bodyPr>
          <a:lstStyle/>
          <a:p>
            <a:pPr eaLnBrk="1" hangingPunct="1"/>
            <a:r>
              <a:rPr lang="en-US" altLang="en-US" dirty="0"/>
              <a:t>Collaborative Attacks</a:t>
            </a:r>
          </a:p>
        </p:txBody>
      </p:sp>
      <p:sp>
        <p:nvSpPr>
          <p:cNvPr id="9221" name="Rectangle 3"/>
          <p:cNvSpPr>
            <a:spLocks noGrp="1" noChangeArrowheads="1"/>
          </p:cNvSpPr>
          <p:nvPr>
            <p:ph idx="1"/>
          </p:nvPr>
        </p:nvSpPr>
        <p:spPr/>
        <p:txBody>
          <a:bodyPr/>
          <a:lstStyle/>
          <a:p>
            <a:pPr marL="338138" indent="-338138"/>
            <a:endParaRPr lang="en-US" altLang="en-US" sz="2800"/>
          </a:p>
          <a:p>
            <a:pPr marL="338138" indent="-338138" algn="ctr">
              <a:buNone/>
            </a:pPr>
            <a:r>
              <a:rPr lang="en-US" altLang="en-US" sz="2800" u="sng"/>
              <a:t>Informal definition:</a:t>
            </a:r>
            <a:r>
              <a:rPr lang="en-US" altLang="en-US" sz="2800"/>
              <a:t> </a:t>
            </a:r>
          </a:p>
          <a:p>
            <a:pPr marL="338138" indent="-338138" algn="ctr">
              <a:buNone/>
            </a:pPr>
            <a:endParaRPr lang="en-US" altLang="en-US" sz="2800"/>
          </a:p>
          <a:p>
            <a:pPr marL="338138" indent="-338138" algn="ctr">
              <a:buNone/>
            </a:pPr>
            <a:r>
              <a:rPr lang="en-US" altLang="en-US" sz="2800"/>
              <a:t>“Collaborative attacks (CA) occur when more than one attacker or running process synchronize their actions to disturb a target network”</a:t>
            </a:r>
          </a:p>
          <a:p>
            <a:pPr marL="338138" indent="-338138" algn="ctr">
              <a:buNone/>
            </a:pPr>
            <a:endParaRPr lang="en-US" altLang="en-US" sz="2000"/>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621356A7-B5B0-4810-91D5-5A2672D62D78}" type="slidenum">
              <a:rPr lang="en-US" altLang="en-US" sz="1000" b="0">
                <a:solidFill>
                  <a:srgbClr val="808080"/>
                </a:solidFill>
              </a:rPr>
              <a:pPr/>
              <a:t>58</a:t>
            </a:fld>
            <a:endParaRPr lang="en-US" altLang="en-US" sz="1000" b="0">
              <a:solidFill>
                <a:srgbClr val="808080"/>
              </a:solidFill>
            </a:endParaRPr>
          </a:p>
        </p:txBody>
      </p:sp>
    </p:spTree>
    <p:extLst>
      <p:ext uri="{BB962C8B-B14F-4D97-AF65-F5344CB8AC3E}">
        <p14:creationId xmlns:p14="http://schemas.microsoft.com/office/powerpoint/2010/main" val="3590317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a:bodyPr>
          <a:lstStyle/>
          <a:p>
            <a:pPr eaLnBrk="1" hangingPunct="1"/>
            <a:r>
              <a:rPr lang="en-US" altLang="en-US" dirty="0"/>
              <a:t>Collaborative Attacks (cont’d)</a:t>
            </a:r>
          </a:p>
        </p:txBody>
      </p:sp>
      <p:sp>
        <p:nvSpPr>
          <p:cNvPr id="10245" name="Rectangle 3"/>
          <p:cNvSpPr>
            <a:spLocks noGrp="1" noChangeArrowheads="1"/>
          </p:cNvSpPr>
          <p:nvPr>
            <p:ph idx="1"/>
          </p:nvPr>
        </p:nvSpPr>
        <p:spPr/>
        <p:txBody>
          <a:bodyPr>
            <a:normAutofit/>
          </a:bodyPr>
          <a:lstStyle/>
          <a:p>
            <a:pPr marL="338138" indent="-338138"/>
            <a:r>
              <a:rPr lang="en-US" altLang="en-US" sz="2800" dirty="0"/>
              <a:t>Forms of collaborative attacks</a:t>
            </a:r>
          </a:p>
          <a:p>
            <a:pPr marL="863600" lvl="1" indent="-411163"/>
            <a:r>
              <a:rPr lang="en-US" altLang="en-US" sz="2400" dirty="0"/>
              <a:t>Multiple attacks occur when a system is disturbed by more than one attacker</a:t>
            </a:r>
          </a:p>
          <a:p>
            <a:pPr marL="863600" lvl="1" indent="-411163"/>
            <a:r>
              <a:rPr lang="en-US" altLang="en-US" sz="2400" dirty="0"/>
              <a:t>Attacks in quick sequences is another way to perpetrate CA by launching sequential disruptions in short intervals </a:t>
            </a:r>
          </a:p>
          <a:p>
            <a:pPr marL="863600" lvl="1" indent="-411163"/>
            <a:r>
              <a:rPr lang="en-US" altLang="en-US" sz="2400" dirty="0"/>
              <a:t>Attacks may concentrate on a group of nodes or spread to different group of nodes just for confusing the detection/prevention system in place</a:t>
            </a:r>
          </a:p>
          <a:p>
            <a:pPr marL="863600" lvl="1" indent="-411163"/>
            <a:r>
              <a:rPr lang="en-US" altLang="en-US" sz="2400" dirty="0"/>
              <a:t>Attacks may be long-lived or short-lived </a:t>
            </a:r>
          </a:p>
          <a:p>
            <a:pPr marL="863600" lvl="1" indent="-411163"/>
            <a:r>
              <a:rPr lang="en-US" altLang="en-US" sz="2400" dirty="0"/>
              <a:t>Collaborative attacks can be launched intentionally or accidentally</a:t>
            </a:r>
          </a:p>
          <a:p>
            <a:pPr marL="863600" lvl="1" indent="-411163"/>
            <a:r>
              <a:rPr lang="en-US" altLang="en-US" sz="2400" dirty="0"/>
              <a:t>Attacks on routing </a:t>
            </a:r>
          </a:p>
          <a:p>
            <a:pPr marL="863600" lvl="1" indent="-411163"/>
            <a:endParaRPr lang="en-US" altLang="en-US" sz="2400" dirty="0"/>
          </a:p>
          <a:p>
            <a:pPr marL="863600" lvl="1" indent="-411163"/>
            <a:endParaRPr lang="en-US" altLang="en-US" sz="2400" dirty="0"/>
          </a:p>
          <a:p>
            <a:pPr marL="338138" indent="-338138">
              <a:buNone/>
            </a:pPr>
            <a:endParaRPr lang="en-US" altLang="en-US" sz="2800" dirty="0"/>
          </a:p>
          <a:p>
            <a:pPr marL="338138" indent="-338138"/>
            <a:endParaRPr lang="en-US" altLang="en-US" dirty="0"/>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AD43F084-692D-480A-A309-3D19556E779A}" type="slidenum">
              <a:rPr lang="en-US" altLang="en-US" sz="1000" b="0">
                <a:solidFill>
                  <a:srgbClr val="808080"/>
                </a:solidFill>
              </a:rPr>
              <a:pPr/>
              <a:t>59</a:t>
            </a:fld>
            <a:endParaRPr lang="en-US" altLang="en-US" sz="1000" b="0">
              <a:solidFill>
                <a:srgbClr val="808080"/>
              </a:solidFill>
            </a:endParaRPr>
          </a:p>
        </p:txBody>
      </p:sp>
    </p:spTree>
    <p:extLst>
      <p:ext uri="{BB962C8B-B14F-4D97-AF65-F5344CB8AC3E}">
        <p14:creationId xmlns:p14="http://schemas.microsoft.com/office/powerpoint/2010/main" val="395160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80954D72-0FBD-0379-B474-225DE11409E7}"/>
              </a:ext>
            </a:extLst>
          </p:cNvPr>
          <p:cNvSpPr>
            <a:spLocks noGrp="1" noChangeArrowheads="1"/>
          </p:cNvSpPr>
          <p:nvPr>
            <p:ph type="title"/>
          </p:nvPr>
        </p:nvSpPr>
        <p:spPr/>
        <p:txBody>
          <a:bodyPr>
            <a:normAutofit/>
          </a:bodyPr>
          <a:lstStyle/>
          <a:p>
            <a:r>
              <a:rPr lang="en-US" altLang="en-US"/>
              <a:t>Research Motivation</a:t>
            </a:r>
          </a:p>
        </p:txBody>
      </p:sp>
      <p:sp>
        <p:nvSpPr>
          <p:cNvPr id="395267" name="Rectangle 3">
            <a:extLst>
              <a:ext uri="{FF2B5EF4-FFF2-40B4-BE49-F238E27FC236}">
                <a16:creationId xmlns:a16="http://schemas.microsoft.com/office/drawing/2014/main" id="{3B4C774E-A22C-5CF2-A9C9-52CD540ED003}"/>
              </a:ext>
            </a:extLst>
          </p:cNvPr>
          <p:cNvSpPr>
            <a:spLocks noGrp="1" noChangeArrowheads="1"/>
          </p:cNvSpPr>
          <p:nvPr>
            <p:ph idx="1"/>
          </p:nvPr>
        </p:nvSpPr>
        <p:spPr/>
        <p:txBody>
          <a:bodyPr/>
          <a:lstStyle/>
          <a:p>
            <a:r>
              <a:rPr lang="en-US" altLang="en-US"/>
              <a:t>Protection of Ad Hoc networks</a:t>
            </a:r>
          </a:p>
          <a:p>
            <a:pPr lvl="1"/>
            <a:r>
              <a:rPr lang="en-US" altLang="en-US"/>
              <a:t>Intrusion Prevention</a:t>
            </a:r>
          </a:p>
          <a:p>
            <a:pPr lvl="2"/>
            <a:r>
              <a:rPr lang="en-US" altLang="en-US"/>
              <a:t>Traffic encryption</a:t>
            </a:r>
          </a:p>
          <a:p>
            <a:pPr lvl="2"/>
            <a:r>
              <a:rPr lang="en-US" altLang="en-US"/>
              <a:t>Sending data through multiple paths</a:t>
            </a:r>
          </a:p>
          <a:p>
            <a:pPr lvl="2"/>
            <a:r>
              <a:rPr lang="en-US" altLang="en-US"/>
              <a:t>Authentication and authorization</a:t>
            </a:r>
          </a:p>
          <a:p>
            <a:pPr lvl="1"/>
            <a:r>
              <a:rPr lang="en-US" altLang="en-US"/>
              <a:t>Intrusion Detection</a:t>
            </a:r>
          </a:p>
          <a:p>
            <a:pPr lvl="2"/>
            <a:r>
              <a:rPr lang="en-US" altLang="en-US"/>
              <a:t>Anomaly pattern examination</a:t>
            </a:r>
          </a:p>
          <a:p>
            <a:pPr lvl="2"/>
            <a:r>
              <a:rPr lang="en-US" altLang="en-US"/>
              <a:t>Protocol analysis study</a:t>
            </a:r>
          </a:p>
        </p:txBody>
      </p:sp>
      <p:sp>
        <p:nvSpPr>
          <p:cNvPr id="4" name="Slide Number Placeholder 5">
            <a:extLst>
              <a:ext uri="{FF2B5EF4-FFF2-40B4-BE49-F238E27FC236}">
                <a16:creationId xmlns:a16="http://schemas.microsoft.com/office/drawing/2014/main" id="{EC4DA7D4-E9F7-3904-69D2-1B48421D7EFD}"/>
              </a:ext>
            </a:extLst>
          </p:cNvPr>
          <p:cNvSpPr>
            <a:spLocks noGrp="1"/>
          </p:cNvSpPr>
          <p:nvPr>
            <p:ph type="sldNum" sz="quarter" idx="12"/>
          </p:nvPr>
        </p:nvSpPr>
        <p:spPr/>
        <p:txBody>
          <a:bodyPr/>
          <a:lstStyle/>
          <a:p>
            <a:fld id="{AFC0C4BF-BFA1-4116-BA7C-08F7A0A30AFD}" type="slidenum">
              <a:rPr lang="en-US" altLang="en-US"/>
              <a:pPr/>
              <a:t>6</a:t>
            </a:fld>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pPr eaLnBrk="1" hangingPunct="1"/>
            <a:r>
              <a:rPr lang="en-US" altLang="en-US" dirty="0"/>
              <a:t>Collaborative Attacks (cont’d)</a:t>
            </a:r>
          </a:p>
        </p:txBody>
      </p:sp>
      <p:sp>
        <p:nvSpPr>
          <p:cNvPr id="11269" name="Rectangle 3"/>
          <p:cNvSpPr>
            <a:spLocks noGrp="1" noChangeArrowheads="1"/>
          </p:cNvSpPr>
          <p:nvPr>
            <p:ph idx="1"/>
          </p:nvPr>
        </p:nvSpPr>
        <p:spPr/>
        <p:txBody>
          <a:bodyPr/>
          <a:lstStyle/>
          <a:p>
            <a:pPr marL="338138" indent="-338138"/>
            <a:r>
              <a:rPr lang="en-US" altLang="en-US" sz="2800" dirty="0"/>
              <a:t>Open issues</a:t>
            </a:r>
          </a:p>
          <a:p>
            <a:pPr marL="863600" lvl="1" indent="-411163"/>
            <a:r>
              <a:rPr lang="en-US" altLang="en-US" sz="2400" dirty="0"/>
              <a:t>Comprehensive understanding of the coordination among attacks and/or the collaboration among various attackers</a:t>
            </a:r>
          </a:p>
          <a:p>
            <a:pPr marL="863600" lvl="1" indent="-411163"/>
            <a:r>
              <a:rPr lang="en-US" altLang="en-US" sz="2400" dirty="0"/>
              <a:t>Characterization and Modeling of CAs</a:t>
            </a:r>
          </a:p>
          <a:p>
            <a:pPr marL="863600" lvl="1" indent="-411163"/>
            <a:r>
              <a:rPr lang="en-US" altLang="en-US" sz="2400" dirty="0"/>
              <a:t>Intrusion Detection Systems (IDS) capable of correlating CAs</a:t>
            </a:r>
          </a:p>
          <a:p>
            <a:pPr marL="863600" lvl="1" indent="-411163"/>
            <a:r>
              <a:rPr lang="en-US" altLang="en-US" sz="2400" dirty="0"/>
              <a:t>Coordinated prevention/defense mechanisms</a:t>
            </a:r>
          </a:p>
          <a:p>
            <a:pPr marL="863600" lvl="1" indent="-411163">
              <a:buNone/>
            </a:pPr>
            <a:endParaRPr lang="en-US" altLang="en-US" sz="2400" dirty="0"/>
          </a:p>
          <a:p>
            <a:pPr marL="338138" indent="-338138">
              <a:buNone/>
            </a:pPr>
            <a:endParaRPr lang="en-US" altLang="en-US" sz="2800" dirty="0"/>
          </a:p>
          <a:p>
            <a:pPr marL="338138" indent="-338138"/>
            <a:endParaRPr lang="en-US" altLang="en-US" dirty="0"/>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D22FF7AA-5D84-44C0-B8B5-D805EDE3B187}" type="slidenum">
              <a:rPr lang="en-US" altLang="en-US" sz="1000" b="0">
                <a:solidFill>
                  <a:srgbClr val="808080"/>
                </a:solidFill>
              </a:rPr>
              <a:pPr/>
              <a:t>60</a:t>
            </a:fld>
            <a:endParaRPr lang="en-US" altLang="en-US" sz="1000" b="0">
              <a:solidFill>
                <a:srgbClr val="808080"/>
              </a:solidFill>
            </a:endParaRPr>
          </a:p>
        </p:txBody>
      </p:sp>
    </p:spTree>
    <p:extLst>
      <p:ext uri="{BB962C8B-B14F-4D97-AF65-F5344CB8AC3E}">
        <p14:creationId xmlns:p14="http://schemas.microsoft.com/office/powerpoint/2010/main" val="2437964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a:bodyPr>
          <a:lstStyle/>
          <a:p>
            <a:pPr eaLnBrk="1" hangingPunct="1"/>
            <a:r>
              <a:rPr lang="en-US" altLang="en-US" dirty="0"/>
              <a:t>Collaborative Attacks (cont’d)</a:t>
            </a:r>
          </a:p>
        </p:txBody>
      </p:sp>
      <p:sp>
        <p:nvSpPr>
          <p:cNvPr id="12293" name="Rectangle 3"/>
          <p:cNvSpPr>
            <a:spLocks noGrp="1" noChangeArrowheads="1"/>
          </p:cNvSpPr>
          <p:nvPr>
            <p:ph idx="1"/>
          </p:nvPr>
        </p:nvSpPr>
        <p:spPr/>
        <p:txBody>
          <a:bodyPr>
            <a:normAutofit/>
          </a:bodyPr>
          <a:lstStyle/>
          <a:p>
            <a:pPr marL="338138" indent="-338138"/>
            <a:r>
              <a:rPr lang="en-US" altLang="zh-CN" sz="2800">
                <a:ea typeface="宋体" pitchFamily="2" charset="-122"/>
              </a:rPr>
              <a:t>From a low-level technical point of view, attacks can be categorized into:</a:t>
            </a:r>
          </a:p>
          <a:p>
            <a:pPr marL="863600" lvl="1" indent="-411163"/>
            <a:r>
              <a:rPr lang="en-US" altLang="zh-CN" sz="2400">
                <a:ea typeface="宋体" pitchFamily="2" charset="-122"/>
              </a:rPr>
              <a:t>Attacks that may overshadow (cover) each other</a:t>
            </a:r>
          </a:p>
          <a:p>
            <a:pPr marL="863600" lvl="1" indent="-411163"/>
            <a:r>
              <a:rPr lang="en-US" altLang="zh-CN" sz="2400">
                <a:ea typeface="宋体" pitchFamily="2" charset="-122"/>
              </a:rPr>
              <a:t>Attacks that may diminish the effects of others</a:t>
            </a:r>
          </a:p>
          <a:p>
            <a:pPr marL="863600" lvl="1" indent="-411163"/>
            <a:r>
              <a:rPr lang="en-US" altLang="zh-CN" sz="2400">
                <a:ea typeface="宋体" pitchFamily="2" charset="-122"/>
              </a:rPr>
              <a:t>Attacks that interfere with each other</a:t>
            </a:r>
          </a:p>
          <a:p>
            <a:pPr marL="863600" lvl="1" indent="-411163"/>
            <a:r>
              <a:rPr lang="en-US" altLang="zh-CN" sz="2400">
                <a:ea typeface="宋体" pitchFamily="2" charset="-122"/>
              </a:rPr>
              <a:t>Attacks that may expose other attacks</a:t>
            </a:r>
          </a:p>
          <a:p>
            <a:pPr marL="863600" lvl="1" indent="-411163"/>
            <a:r>
              <a:rPr lang="en-US" altLang="zh-CN" sz="2400">
                <a:ea typeface="宋体" pitchFamily="2" charset="-122"/>
              </a:rPr>
              <a:t>Attacks that may be launched in sequence</a:t>
            </a:r>
          </a:p>
          <a:p>
            <a:pPr marL="863600" lvl="1" indent="-411163"/>
            <a:r>
              <a:rPr lang="en-US" altLang="zh-CN" sz="2400">
                <a:ea typeface="宋体" pitchFamily="2" charset="-122"/>
              </a:rPr>
              <a:t>Attacks that may target different areas of the network</a:t>
            </a:r>
          </a:p>
          <a:p>
            <a:pPr marL="863600" lvl="1" indent="-411163"/>
            <a:r>
              <a:rPr lang="en-US" altLang="zh-CN" sz="2400">
                <a:ea typeface="宋体" pitchFamily="2" charset="-122"/>
              </a:rPr>
              <a:t>Attacks that are just below the threshold of detection but persist in large numbers</a:t>
            </a:r>
            <a:endParaRPr lang="en-US" altLang="en-US" sz="2400"/>
          </a:p>
          <a:p>
            <a:pPr marL="863600" lvl="1" indent="-411163">
              <a:buNone/>
            </a:pPr>
            <a:endParaRPr lang="en-US" altLang="en-US" sz="2400"/>
          </a:p>
          <a:p>
            <a:pPr marL="338138" indent="-338138">
              <a:buNone/>
            </a:pPr>
            <a:endParaRPr lang="en-US" altLang="en-US" sz="2800"/>
          </a:p>
          <a:p>
            <a:pPr marL="338138" indent="-338138"/>
            <a:endParaRPr lang="en-US" altLang="en-US"/>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5EB02C26-C4A8-4037-AC4C-F71B609ED8E5}" type="slidenum">
              <a:rPr lang="en-US" altLang="en-US" sz="1000" b="0">
                <a:solidFill>
                  <a:srgbClr val="808080"/>
                </a:solidFill>
              </a:rPr>
              <a:pPr/>
              <a:t>61</a:t>
            </a:fld>
            <a:endParaRPr lang="en-US" altLang="en-US" sz="1000" b="0">
              <a:solidFill>
                <a:srgbClr val="808080"/>
              </a:solidFill>
            </a:endParaRPr>
          </a:p>
        </p:txBody>
      </p:sp>
    </p:spTree>
    <p:extLst>
      <p:ext uri="{BB962C8B-B14F-4D97-AF65-F5344CB8AC3E}">
        <p14:creationId xmlns:p14="http://schemas.microsoft.com/office/powerpoint/2010/main" val="682390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altLang="en-US" dirty="0"/>
              <a:t>Examples of Attacks that can Collaborate </a:t>
            </a:r>
          </a:p>
        </p:txBody>
      </p:sp>
      <p:sp>
        <p:nvSpPr>
          <p:cNvPr id="13317" name="Rectangle 3"/>
          <p:cNvSpPr>
            <a:spLocks noGrp="1" noChangeArrowheads="1"/>
          </p:cNvSpPr>
          <p:nvPr>
            <p:ph idx="1"/>
          </p:nvPr>
        </p:nvSpPr>
        <p:spPr/>
        <p:txBody>
          <a:bodyPr>
            <a:normAutofit/>
          </a:bodyPr>
          <a:lstStyle/>
          <a:p>
            <a:pPr marL="338138" indent="-338138"/>
            <a:r>
              <a:rPr lang="en-US" altLang="en-US" sz="2800"/>
              <a:t>Denial-of-Messages (DoM) attacks</a:t>
            </a:r>
          </a:p>
          <a:p>
            <a:pPr marL="338138" indent="-338138"/>
            <a:r>
              <a:rPr lang="en-US" altLang="en-US" sz="2800"/>
              <a:t>Blackhole attacks</a:t>
            </a:r>
          </a:p>
          <a:p>
            <a:pPr marL="338138" indent="-338138"/>
            <a:r>
              <a:rPr lang="en-US" altLang="en-US" sz="2800"/>
              <a:t>Wormhole attacks</a:t>
            </a:r>
          </a:p>
          <a:p>
            <a:pPr marL="338138" indent="-338138"/>
            <a:r>
              <a:rPr lang="en-US" altLang="en-US" sz="2800"/>
              <a:t>Replication attacks</a:t>
            </a:r>
          </a:p>
          <a:p>
            <a:pPr marL="338138" indent="-338138"/>
            <a:r>
              <a:rPr lang="en-US" altLang="en-US" sz="2800"/>
              <a:t>Sybil attacks</a:t>
            </a:r>
          </a:p>
          <a:p>
            <a:pPr marL="338138" indent="-338138"/>
            <a:r>
              <a:rPr lang="en-US" altLang="en-US" sz="2800"/>
              <a:t>Rushing attacks</a:t>
            </a:r>
          </a:p>
          <a:p>
            <a:pPr marL="338138" indent="-338138"/>
            <a:r>
              <a:rPr lang="en-US" altLang="zh-CN" sz="2800">
                <a:ea typeface="宋体" pitchFamily="2" charset="-122"/>
              </a:rPr>
              <a:t>Malicious flooding</a:t>
            </a:r>
            <a:endParaRPr lang="en-US" altLang="en-US" sz="2800"/>
          </a:p>
          <a:p>
            <a:pPr marL="338138" indent="-338138"/>
            <a:endParaRPr lang="en-US" altLang="en-US"/>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797DAFB2-D08B-4B17-A60E-1917FD8D9536}" type="slidenum">
              <a:rPr lang="en-US" altLang="en-US" sz="1000" b="0">
                <a:solidFill>
                  <a:srgbClr val="808080"/>
                </a:solidFill>
              </a:rPr>
              <a:pPr/>
              <a:t>62</a:t>
            </a:fld>
            <a:endParaRPr lang="en-US" altLang="en-US" sz="1000" b="0">
              <a:solidFill>
                <a:srgbClr val="808080"/>
              </a:solidFill>
            </a:endParaRPr>
          </a:p>
        </p:txBody>
      </p:sp>
      <p:sp>
        <p:nvSpPr>
          <p:cNvPr id="13318" name="Text Box 4"/>
          <p:cNvSpPr txBox="1">
            <a:spLocks noChangeArrowheads="1"/>
          </p:cNvSpPr>
          <p:nvPr/>
        </p:nvSpPr>
        <p:spPr bwMode="auto">
          <a:xfrm>
            <a:off x="6096000" y="2374017"/>
            <a:ext cx="4137025" cy="120032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dirty="0">
                <a:solidFill>
                  <a:srgbClr val="CC3300"/>
                </a:solidFill>
              </a:rPr>
              <a:t>We are investigating the interactions among these forms of attacks</a:t>
            </a:r>
          </a:p>
        </p:txBody>
      </p:sp>
      <p:sp>
        <p:nvSpPr>
          <p:cNvPr id="13319" name="Text Box 5"/>
          <p:cNvSpPr txBox="1">
            <a:spLocks noChangeArrowheads="1"/>
          </p:cNvSpPr>
          <p:nvPr/>
        </p:nvSpPr>
        <p:spPr bwMode="auto">
          <a:xfrm>
            <a:off x="6016626" y="4122738"/>
            <a:ext cx="43926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b="0"/>
              <a:t>Example of probably</a:t>
            </a:r>
          </a:p>
          <a:p>
            <a:r>
              <a:rPr lang="en-US" altLang="en-US"/>
              <a:t>incompatible</a:t>
            </a:r>
            <a:r>
              <a:rPr lang="en-US" altLang="en-US" b="0"/>
              <a:t> attacks:</a:t>
            </a:r>
          </a:p>
          <a:p>
            <a:endParaRPr lang="en-US" altLang="en-US" b="0"/>
          </a:p>
          <a:p>
            <a:r>
              <a:rPr lang="en-US" altLang="en-US"/>
              <a:t>Wormhole</a:t>
            </a:r>
            <a:r>
              <a:rPr lang="en-US" altLang="en-US" b="0"/>
              <a:t> attacks need fast connections, but </a:t>
            </a:r>
            <a:r>
              <a:rPr lang="en-US" altLang="en-US"/>
              <a:t>DoM</a:t>
            </a:r>
            <a:r>
              <a:rPr lang="en-US" altLang="en-US" b="0"/>
              <a:t> attacks reduce bandwidth!</a:t>
            </a:r>
          </a:p>
        </p:txBody>
      </p:sp>
    </p:spTree>
    <p:extLst>
      <p:ext uri="{BB962C8B-B14F-4D97-AF65-F5344CB8AC3E}">
        <p14:creationId xmlns:p14="http://schemas.microsoft.com/office/powerpoint/2010/main" val="4240597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altLang="en-US" dirty="0"/>
              <a:t>Current Proposed Solutions </a:t>
            </a:r>
          </a:p>
        </p:txBody>
      </p:sp>
      <p:sp>
        <p:nvSpPr>
          <p:cNvPr id="17413" name="Rectangle 3"/>
          <p:cNvSpPr>
            <a:spLocks noGrp="1" noChangeArrowheads="1"/>
          </p:cNvSpPr>
          <p:nvPr>
            <p:ph idx="1"/>
          </p:nvPr>
        </p:nvSpPr>
        <p:spPr/>
        <p:txBody>
          <a:bodyPr>
            <a:normAutofit/>
          </a:bodyPr>
          <a:lstStyle/>
          <a:p>
            <a:pPr marL="338138" indent="-338138"/>
            <a:r>
              <a:rPr lang="en-US" altLang="en-US" sz="2800" dirty="0" err="1"/>
              <a:t>Blackhole</a:t>
            </a:r>
            <a:r>
              <a:rPr lang="en-US" altLang="en-US" sz="2800" dirty="0"/>
              <a:t> attack detection</a:t>
            </a:r>
          </a:p>
          <a:p>
            <a:pPr marL="863600" lvl="1" indent="-411163"/>
            <a:r>
              <a:rPr lang="en-US" altLang="en-US" sz="2400" dirty="0"/>
              <a:t>Reverse Labeling Restriction (RLR)</a:t>
            </a:r>
          </a:p>
          <a:p>
            <a:pPr marL="338138" indent="-338138"/>
            <a:r>
              <a:rPr lang="en-US" altLang="zh-CN" sz="2800" dirty="0">
                <a:ea typeface="宋体" pitchFamily="2" charset="-122"/>
              </a:rPr>
              <a:t>Wormhole Attacks: defense mechanism</a:t>
            </a:r>
          </a:p>
          <a:p>
            <a:pPr marL="863600" lvl="1" indent="-411163"/>
            <a:r>
              <a:rPr lang="en-US" altLang="zh-CN" sz="2400" dirty="0">
                <a:ea typeface="宋体" pitchFamily="2" charset="-122"/>
              </a:rPr>
              <a:t>E2E detector and Cell-based Open Tunnel Avoidance (COTA)</a:t>
            </a:r>
          </a:p>
          <a:p>
            <a:pPr marL="338138" indent="-338138"/>
            <a:r>
              <a:rPr lang="en-US" altLang="en-US" sz="2800" dirty="0"/>
              <a:t>Sybil Attack detection</a:t>
            </a:r>
          </a:p>
          <a:p>
            <a:pPr marL="863600" lvl="1" indent="-411163"/>
            <a:r>
              <a:rPr lang="en-US" altLang="en-US" sz="2400" dirty="0"/>
              <a:t>Light-weight method based on hierarchical architecture </a:t>
            </a:r>
            <a:endParaRPr lang="en-US" altLang="en-US" sz="2400" dirty="0">
              <a:solidFill>
                <a:srgbClr val="CC3300"/>
              </a:solidFill>
            </a:endParaRPr>
          </a:p>
          <a:p>
            <a:pPr marL="338138" indent="-338138"/>
            <a:r>
              <a:rPr lang="en-US" altLang="en-US" sz="2800" dirty="0"/>
              <a:t>Modeling Collaborative Attacks using Causal Model</a:t>
            </a:r>
          </a:p>
          <a:p>
            <a:pPr marL="338138" indent="-338138"/>
            <a:r>
              <a:rPr lang="en-US" altLang="en-US" sz="2800" dirty="0"/>
              <a:t>Detecting Collaboration using Machine Learning</a:t>
            </a:r>
          </a:p>
          <a:p>
            <a:pPr marL="338138" indent="-338138"/>
            <a:endParaRPr lang="en-US" altLang="en-US" sz="2800" dirty="0"/>
          </a:p>
          <a:p>
            <a:pPr marL="338138" indent="-338138"/>
            <a:endParaRPr lang="en-US" altLang="en-US" dirty="0"/>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EFDA918E-06BF-4230-98A1-5539D67C6EC8}" type="slidenum">
              <a:rPr lang="en-US" altLang="en-US" sz="1000" b="0">
                <a:solidFill>
                  <a:srgbClr val="808080"/>
                </a:solidFill>
              </a:rPr>
              <a:pPr/>
              <a:t>63</a:t>
            </a:fld>
            <a:endParaRPr lang="en-US" altLang="en-US" sz="1000" b="0">
              <a:solidFill>
                <a:srgbClr val="808080"/>
              </a:solidFill>
            </a:endParaRPr>
          </a:p>
        </p:txBody>
      </p:sp>
    </p:spTree>
    <p:extLst>
      <p:ext uri="{BB962C8B-B14F-4D97-AF65-F5344CB8AC3E}">
        <p14:creationId xmlns:p14="http://schemas.microsoft.com/office/powerpoint/2010/main" val="3448500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7A13-D90A-2094-D81E-9F8E7A9031DD}"/>
              </a:ext>
            </a:extLst>
          </p:cNvPr>
          <p:cNvSpPr>
            <a:spLocks noGrp="1"/>
          </p:cNvSpPr>
          <p:nvPr>
            <p:ph type="title"/>
          </p:nvPr>
        </p:nvSpPr>
        <p:spPr/>
        <p:txBody>
          <a:bodyPr/>
          <a:lstStyle/>
          <a:p>
            <a:r>
              <a:rPr lang="en-US" dirty="0"/>
              <a:t>An example: blackhole attack and wormhole attack collaboration</a:t>
            </a:r>
          </a:p>
        </p:txBody>
      </p:sp>
      <p:sp>
        <p:nvSpPr>
          <p:cNvPr id="3" name="Content Placeholder 2">
            <a:extLst>
              <a:ext uri="{FF2B5EF4-FFF2-40B4-BE49-F238E27FC236}">
                <a16:creationId xmlns:a16="http://schemas.microsoft.com/office/drawing/2014/main" id="{48219717-BF22-29CA-374E-B3175B8EC2C3}"/>
              </a:ext>
            </a:extLst>
          </p:cNvPr>
          <p:cNvSpPr>
            <a:spLocks noGrp="1"/>
          </p:cNvSpPr>
          <p:nvPr>
            <p:ph idx="1"/>
          </p:nvPr>
        </p:nvSpPr>
        <p:spPr/>
        <p:txBody>
          <a:bodyPr/>
          <a:lstStyle/>
          <a:p>
            <a:r>
              <a:rPr lang="en-US" dirty="0"/>
              <a:t>The attacker aims to attract as many packets as possible</a:t>
            </a:r>
          </a:p>
          <a:p>
            <a:pPr lvl="1"/>
            <a:r>
              <a:rPr lang="en-US" dirty="0"/>
              <a:t>to extract information about the system by packet inspection</a:t>
            </a:r>
          </a:p>
          <a:p>
            <a:pPr lvl="1"/>
            <a:r>
              <a:rPr lang="en-US" dirty="0"/>
              <a:t>or, to selectively drop the packets</a:t>
            </a:r>
          </a:p>
          <a:p>
            <a:r>
              <a:rPr lang="en-US" dirty="0"/>
              <a:t>The goal is achieved by blackhole attack - wormhole attack collaboration</a:t>
            </a:r>
          </a:p>
        </p:txBody>
      </p:sp>
      <p:pic>
        <p:nvPicPr>
          <p:cNvPr id="4" name="pasted-movie.png" descr="pasted-movie.png">
            <a:extLst>
              <a:ext uri="{FF2B5EF4-FFF2-40B4-BE49-F238E27FC236}">
                <a16:creationId xmlns:a16="http://schemas.microsoft.com/office/drawing/2014/main" id="{4644CD59-F774-92D5-BFE2-59227E9A43EB}"/>
              </a:ext>
            </a:extLst>
          </p:cNvPr>
          <p:cNvPicPr>
            <a:picLocks noChangeAspect="1"/>
          </p:cNvPicPr>
          <p:nvPr/>
        </p:nvPicPr>
        <p:blipFill>
          <a:blip r:embed="rId2"/>
          <a:srcRect l="13228" t="4330" r="7021" b="28065"/>
          <a:stretch>
            <a:fillRect/>
          </a:stretch>
        </p:blipFill>
        <p:spPr>
          <a:xfrm>
            <a:off x="5024170" y="4534930"/>
            <a:ext cx="3907006" cy="2323070"/>
          </a:xfrm>
          <a:prstGeom prst="rect">
            <a:avLst/>
          </a:prstGeom>
          <a:ln w="12700">
            <a:miter lim="400000"/>
          </a:ln>
        </p:spPr>
      </p:pic>
    </p:spTree>
    <p:extLst>
      <p:ext uri="{BB962C8B-B14F-4D97-AF65-F5344CB8AC3E}">
        <p14:creationId xmlns:p14="http://schemas.microsoft.com/office/powerpoint/2010/main" val="37284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7A13-D90A-2094-D81E-9F8E7A9031DD}"/>
              </a:ext>
            </a:extLst>
          </p:cNvPr>
          <p:cNvSpPr>
            <a:spLocks noGrp="1"/>
          </p:cNvSpPr>
          <p:nvPr>
            <p:ph type="title"/>
          </p:nvPr>
        </p:nvSpPr>
        <p:spPr/>
        <p:txBody>
          <a:bodyPr/>
          <a:lstStyle/>
          <a:p>
            <a:r>
              <a:rPr lang="en-US" dirty="0"/>
              <a:t>An example: blackhole attack and wormhole attack collaboration (cont’d)</a:t>
            </a:r>
          </a:p>
        </p:txBody>
      </p:sp>
      <p:sp>
        <p:nvSpPr>
          <p:cNvPr id="3" name="Content Placeholder 2">
            <a:extLst>
              <a:ext uri="{FF2B5EF4-FFF2-40B4-BE49-F238E27FC236}">
                <a16:creationId xmlns:a16="http://schemas.microsoft.com/office/drawing/2014/main" id="{48219717-BF22-29CA-374E-B3175B8EC2C3}"/>
              </a:ext>
            </a:extLst>
          </p:cNvPr>
          <p:cNvSpPr>
            <a:spLocks noGrp="1"/>
          </p:cNvSpPr>
          <p:nvPr>
            <p:ph idx="1"/>
          </p:nvPr>
        </p:nvSpPr>
        <p:spPr/>
        <p:txBody>
          <a:bodyPr/>
          <a:lstStyle/>
          <a:p>
            <a:r>
              <a:rPr lang="en-US" dirty="0"/>
              <a:t>A is a blackhole attacker that attracts packets by sending fake </a:t>
            </a:r>
            <a:r>
              <a:rPr lang="en-US" dirty="0" err="1"/>
              <a:t>RREP</a:t>
            </a:r>
            <a:r>
              <a:rPr lang="en-US" dirty="0"/>
              <a:t>.</a:t>
            </a:r>
          </a:p>
          <a:p>
            <a:r>
              <a:rPr lang="en-US" dirty="0"/>
              <a:t>X and Y are two ends of a wormhole that attract packets by advertising the one-hop route between them, namely, the wormhole.</a:t>
            </a:r>
          </a:p>
          <a:p>
            <a:r>
              <a:rPr lang="en-US" dirty="0"/>
              <a:t>If A forward packets it attracted to X instead of dropping them like a normal blackhole, X will have more packets collected compared with not launching an attack or launching a wormhole attack only. The attack goal is achieved.</a:t>
            </a:r>
          </a:p>
        </p:txBody>
      </p:sp>
      <p:pic>
        <p:nvPicPr>
          <p:cNvPr id="4" name="pasted-movie.png" descr="pasted-movie.png">
            <a:extLst>
              <a:ext uri="{FF2B5EF4-FFF2-40B4-BE49-F238E27FC236}">
                <a16:creationId xmlns:a16="http://schemas.microsoft.com/office/drawing/2014/main" id="{86A77FFA-1124-28F5-265B-E26D1D1B1500}"/>
              </a:ext>
            </a:extLst>
          </p:cNvPr>
          <p:cNvPicPr>
            <a:picLocks noChangeAspect="1"/>
          </p:cNvPicPr>
          <p:nvPr/>
        </p:nvPicPr>
        <p:blipFill>
          <a:blip r:embed="rId2"/>
          <a:srcRect l="13228" t="4330" r="7021" b="28065"/>
          <a:stretch>
            <a:fillRect/>
          </a:stretch>
        </p:blipFill>
        <p:spPr>
          <a:xfrm>
            <a:off x="5024170" y="4534930"/>
            <a:ext cx="3907006" cy="2323070"/>
          </a:xfrm>
          <a:prstGeom prst="rect">
            <a:avLst/>
          </a:prstGeom>
          <a:ln w="12700">
            <a:miter lim="400000"/>
          </a:ln>
        </p:spPr>
      </p:pic>
    </p:spTree>
    <p:extLst>
      <p:ext uri="{BB962C8B-B14F-4D97-AF65-F5344CB8AC3E}">
        <p14:creationId xmlns:p14="http://schemas.microsoft.com/office/powerpoint/2010/main" val="18145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dirty="0"/>
              <a:t>Modeling collaborative attacks with causal graph model</a:t>
            </a:r>
            <a:endParaRPr lang="en-US" altLang="en-US" dirty="0"/>
          </a:p>
        </p:txBody>
      </p:sp>
      <p:sp>
        <p:nvSpPr>
          <p:cNvPr id="17413" name="Rectangle 3"/>
          <p:cNvSpPr>
            <a:spLocks noGrp="1" noChangeArrowheads="1"/>
          </p:cNvSpPr>
          <p:nvPr>
            <p:ph idx="1"/>
          </p:nvPr>
        </p:nvSpPr>
        <p:spPr>
          <a:xfrm>
            <a:off x="838200" y="4353188"/>
            <a:ext cx="10515600" cy="2368287"/>
          </a:xfrm>
        </p:spPr>
        <p:txBody>
          <a:bodyPr>
            <a:normAutofit fontScale="85000" lnSpcReduction="20000"/>
          </a:bodyPr>
          <a:lstStyle/>
          <a:p>
            <a:pPr marL="0" indent="0">
              <a:buNone/>
            </a:pPr>
            <a:r>
              <a:rPr lang="en-US" dirty="0"/>
              <a:t>A collaborative attack can be modeled as a causal graph model </a:t>
            </a:r>
            <a:r>
              <a:rPr lang="en-US" i="1" dirty="0"/>
              <a:t>&lt;</a:t>
            </a:r>
            <a:r>
              <a:rPr lang="en-US" i="1" dirty="0" err="1">
                <a:latin typeface="Consolas" panose="020B0609020204030204" pitchFamily="49" charset="0"/>
                <a:cs typeface="Consolas" panose="020B0609020204030204" pitchFamily="49" charset="0"/>
              </a:rPr>
              <a:t>S,E,M,L</a:t>
            </a:r>
            <a:r>
              <a:rPr lang="en-US" i="1" dirty="0"/>
              <a:t>&gt;</a:t>
            </a:r>
            <a:r>
              <a:rPr lang="en-US" dirty="0"/>
              <a:t>, where</a:t>
            </a:r>
          </a:p>
          <a:p>
            <a:r>
              <a:rPr lang="en-US" i="1" dirty="0">
                <a:latin typeface="Consolas" panose="020B0609020204030204" pitchFamily="49" charset="0"/>
                <a:cs typeface="Consolas" panose="020B0609020204030204" pitchFamily="49" charset="0"/>
              </a:rPr>
              <a:t>S</a:t>
            </a:r>
            <a:r>
              <a:rPr lang="en-US" dirty="0"/>
              <a:t> is the set of attack states</a:t>
            </a:r>
          </a:p>
          <a:p>
            <a:r>
              <a:rPr lang="en-US" i="1" dirty="0">
                <a:latin typeface="Consolas" panose="020B0609020204030204" pitchFamily="49" charset="0"/>
                <a:cs typeface="Consolas" panose="020B0609020204030204" pitchFamily="49" charset="0"/>
              </a:rPr>
              <a:t>E</a:t>
            </a:r>
            <a:r>
              <a:rPr lang="en-US" dirty="0"/>
              <a:t> is the set of events triggering state transition, which can be further defined by</a:t>
            </a:r>
          </a:p>
          <a:p>
            <a:pPr lvl="1"/>
            <a:r>
              <a:rPr lang="en-US" dirty="0"/>
              <a:t>Message exchange between attackers where messages are from set </a:t>
            </a:r>
            <a:r>
              <a:rPr lang="en-US" i="1" dirty="0">
                <a:latin typeface="Consolas" panose="020B0609020204030204" pitchFamily="49" charset="0"/>
                <a:cs typeface="Consolas" panose="020B0609020204030204" pitchFamily="49" charset="0"/>
              </a:rPr>
              <a:t>E</a:t>
            </a:r>
            <a:r>
              <a:rPr lang="en-US" dirty="0"/>
              <a:t>, and</a:t>
            </a:r>
          </a:p>
          <a:p>
            <a:pPr lvl="1"/>
            <a:r>
              <a:rPr lang="en-US" dirty="0"/>
              <a:t>Local attack operations from operation set </a:t>
            </a:r>
            <a:r>
              <a:rPr lang="en-US" i="1" dirty="0">
                <a:latin typeface="Consolas" panose="020B0609020204030204" pitchFamily="49" charset="0"/>
                <a:cs typeface="Consolas" panose="020B0609020204030204" pitchFamily="49" charset="0"/>
              </a:rPr>
              <a:t>L</a:t>
            </a:r>
          </a:p>
          <a:p>
            <a:r>
              <a:rPr lang="en-US" dirty="0"/>
              <a:t>The goal is to identify the malicious event sequences of collaborative attacks and stop it from reaching the key state (</a:t>
            </a:r>
            <a:r>
              <a:rPr lang="en-US" dirty="0" err="1"/>
              <a:t>f3</a:t>
            </a:r>
            <a:r>
              <a:rPr lang="en-US" dirty="0"/>
              <a:t> in the above example)</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EFDA918E-06BF-4230-98A1-5539D67C6EC8}" type="slidenum">
              <a:rPr lang="en-US" altLang="en-US" sz="1000" b="0">
                <a:solidFill>
                  <a:srgbClr val="808080"/>
                </a:solidFill>
              </a:rPr>
              <a:pPr/>
              <a:t>66</a:t>
            </a:fld>
            <a:endParaRPr lang="en-US" altLang="en-US" sz="1000" b="0">
              <a:solidFill>
                <a:srgbClr val="808080"/>
              </a:solidFill>
            </a:endParaRPr>
          </a:p>
        </p:txBody>
      </p:sp>
      <p:pic>
        <p:nvPicPr>
          <p:cNvPr id="2" name="Picture 1">
            <a:extLst>
              <a:ext uri="{FF2B5EF4-FFF2-40B4-BE49-F238E27FC236}">
                <a16:creationId xmlns:a16="http://schemas.microsoft.com/office/drawing/2014/main" id="{91C271BB-72F9-F717-610B-6EA433B63556}"/>
              </a:ext>
            </a:extLst>
          </p:cNvPr>
          <p:cNvPicPr>
            <a:picLocks noChangeAspect="1"/>
          </p:cNvPicPr>
          <p:nvPr/>
        </p:nvPicPr>
        <p:blipFill>
          <a:blip r:embed="rId2"/>
          <a:stretch>
            <a:fillRect/>
          </a:stretch>
        </p:blipFill>
        <p:spPr>
          <a:xfrm>
            <a:off x="3183255" y="1521413"/>
            <a:ext cx="5825490" cy="2619638"/>
          </a:xfrm>
          <a:prstGeom prst="rect">
            <a:avLst/>
          </a:prstGeom>
        </p:spPr>
      </p:pic>
      <p:sp>
        <p:nvSpPr>
          <p:cNvPr id="3" name="Multiply 2">
            <a:extLst>
              <a:ext uri="{FF2B5EF4-FFF2-40B4-BE49-F238E27FC236}">
                <a16:creationId xmlns:a16="http://schemas.microsoft.com/office/drawing/2014/main" id="{F99E890F-6E0F-4189-CF91-B806630FFA8C}"/>
              </a:ext>
            </a:extLst>
          </p:cNvPr>
          <p:cNvSpPr/>
          <p:nvPr/>
        </p:nvSpPr>
        <p:spPr>
          <a:xfrm>
            <a:off x="6614556" y="2448512"/>
            <a:ext cx="522514" cy="54626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7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dirty="0"/>
              <a:t>Modeling collaborative attacks with causal graph model</a:t>
            </a:r>
            <a:endParaRPr lang="en-US" altLang="en-US" dirty="0"/>
          </a:p>
        </p:txBody>
      </p:sp>
      <p:sp>
        <p:nvSpPr>
          <p:cNvPr id="17413" name="Rectangle 3"/>
          <p:cNvSpPr>
            <a:spLocks noGrp="1" noChangeArrowheads="1"/>
          </p:cNvSpPr>
          <p:nvPr>
            <p:ph idx="1"/>
          </p:nvPr>
        </p:nvSpPr>
        <p:spPr>
          <a:xfrm>
            <a:off x="838200" y="4353188"/>
            <a:ext cx="10515600" cy="2368287"/>
          </a:xfrm>
        </p:spPr>
        <p:txBody>
          <a:bodyPr>
            <a:normAutofit/>
          </a:bodyPr>
          <a:lstStyle/>
          <a:p>
            <a:pPr marL="0" indent="0">
              <a:buNone/>
            </a:pPr>
            <a:r>
              <a:rPr lang="en-US" dirty="0"/>
              <a:t>To prevent the attack model from reaching </a:t>
            </a:r>
            <a:r>
              <a:rPr lang="en-US" dirty="0" err="1"/>
              <a:t>f3</a:t>
            </a:r>
            <a:r>
              <a:rPr lang="en-US" dirty="0"/>
              <a:t>, the defender should collaborate to</a:t>
            </a:r>
          </a:p>
          <a:p>
            <a:pPr marL="514350" indent="-514350">
              <a:buAutoNum type="arabicPeriod"/>
            </a:pPr>
            <a:r>
              <a:rPr lang="en-US" dirty="0"/>
              <a:t>stop Attacks 1, 2 and 3 from reaching </a:t>
            </a:r>
            <a:r>
              <a:rPr lang="en-US" dirty="0" err="1"/>
              <a:t>e2</a:t>
            </a:r>
            <a:r>
              <a:rPr lang="en-US" dirty="0"/>
              <a:t>, </a:t>
            </a:r>
            <a:r>
              <a:rPr lang="en-US" dirty="0" err="1"/>
              <a:t>f2</a:t>
            </a:r>
            <a:r>
              <a:rPr lang="en-US" dirty="0"/>
              <a:t> and </a:t>
            </a:r>
            <a:r>
              <a:rPr lang="en-US" dirty="0" err="1"/>
              <a:t>g2</a:t>
            </a:r>
            <a:r>
              <a:rPr lang="en-US" dirty="0"/>
              <a:t>, respectively, or</a:t>
            </a:r>
          </a:p>
          <a:p>
            <a:pPr marL="514350" indent="-514350">
              <a:buAutoNum type="arabicPeriod"/>
            </a:pPr>
            <a:r>
              <a:rPr lang="en-US" dirty="0"/>
              <a:t>stop the communication between attackers.</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EFDA918E-06BF-4230-98A1-5539D67C6EC8}" type="slidenum">
              <a:rPr lang="en-US" altLang="en-US" sz="1000" b="0">
                <a:solidFill>
                  <a:srgbClr val="808080"/>
                </a:solidFill>
              </a:rPr>
              <a:pPr/>
              <a:t>67</a:t>
            </a:fld>
            <a:endParaRPr lang="en-US" altLang="en-US" sz="1000" b="0">
              <a:solidFill>
                <a:srgbClr val="808080"/>
              </a:solidFill>
            </a:endParaRPr>
          </a:p>
        </p:txBody>
      </p:sp>
      <p:pic>
        <p:nvPicPr>
          <p:cNvPr id="2" name="Picture 1">
            <a:extLst>
              <a:ext uri="{FF2B5EF4-FFF2-40B4-BE49-F238E27FC236}">
                <a16:creationId xmlns:a16="http://schemas.microsoft.com/office/drawing/2014/main" id="{91C271BB-72F9-F717-610B-6EA433B63556}"/>
              </a:ext>
            </a:extLst>
          </p:cNvPr>
          <p:cNvPicPr>
            <a:picLocks noChangeAspect="1"/>
          </p:cNvPicPr>
          <p:nvPr/>
        </p:nvPicPr>
        <p:blipFill>
          <a:blip r:embed="rId2"/>
          <a:stretch>
            <a:fillRect/>
          </a:stretch>
        </p:blipFill>
        <p:spPr>
          <a:xfrm>
            <a:off x="3183255" y="1521413"/>
            <a:ext cx="5825490" cy="2619638"/>
          </a:xfrm>
          <a:prstGeom prst="rect">
            <a:avLst/>
          </a:prstGeom>
        </p:spPr>
      </p:pic>
    </p:spTree>
    <p:extLst>
      <p:ext uri="{BB962C8B-B14F-4D97-AF65-F5344CB8AC3E}">
        <p14:creationId xmlns:p14="http://schemas.microsoft.com/office/powerpoint/2010/main" val="19945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anim calcmode="lin" valueType="num">
                                      <p:cBhvr additive="base">
                                        <p:cTn id="7"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anim calcmode="lin" valueType="num">
                                      <p:cBhvr additive="base">
                                        <p:cTn id="13"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2A333-BE34-7475-FA22-6272C926DACD}"/>
              </a:ext>
            </a:extLst>
          </p:cNvPr>
          <p:cNvPicPr>
            <a:picLocks noChangeAspect="1"/>
          </p:cNvPicPr>
          <p:nvPr/>
        </p:nvPicPr>
        <p:blipFill>
          <a:blip r:embed="rId2"/>
          <a:stretch>
            <a:fillRect/>
          </a:stretch>
        </p:blipFill>
        <p:spPr>
          <a:xfrm>
            <a:off x="2934776" y="1960279"/>
            <a:ext cx="5675824" cy="2470209"/>
          </a:xfrm>
          <a:prstGeom prst="rect">
            <a:avLst/>
          </a:prstGeom>
        </p:spPr>
      </p:pic>
      <p:sp>
        <p:nvSpPr>
          <p:cNvPr id="17412" name="Rectangle 2"/>
          <p:cNvSpPr>
            <a:spLocks noGrp="1" noChangeArrowheads="1"/>
          </p:cNvSpPr>
          <p:nvPr>
            <p:ph type="title"/>
          </p:nvPr>
        </p:nvSpPr>
        <p:spPr/>
        <p:txBody>
          <a:bodyPr>
            <a:normAutofit/>
          </a:bodyPr>
          <a:lstStyle/>
          <a:p>
            <a:pPr eaLnBrk="1" hangingPunct="1"/>
            <a:r>
              <a:rPr lang="en-US" dirty="0"/>
              <a:t>A defense strategy consists of multiple defensive events</a:t>
            </a:r>
            <a:endParaRPr lang="en-US" altLang="en-US" dirty="0"/>
          </a:p>
        </p:txBody>
      </p:sp>
      <p:sp>
        <p:nvSpPr>
          <p:cNvPr id="17413" name="Rectangle 3"/>
          <p:cNvSpPr>
            <a:spLocks noGrp="1" noChangeArrowheads="1"/>
          </p:cNvSpPr>
          <p:nvPr>
            <p:ph idx="1"/>
          </p:nvPr>
        </p:nvSpPr>
        <p:spPr>
          <a:xfrm>
            <a:off x="838200" y="5072442"/>
            <a:ext cx="10515600" cy="1649033"/>
          </a:xfrm>
        </p:spPr>
        <p:txBody>
          <a:bodyPr>
            <a:normAutofit fontScale="85000" lnSpcReduction="20000"/>
          </a:bodyPr>
          <a:lstStyle/>
          <a:p>
            <a:pPr marL="0" indent="0">
              <a:buNone/>
            </a:pPr>
            <a:r>
              <a:rPr lang="en-US" dirty="0"/>
              <a:t>A defense strategy consists of a set of defensive events, in the above example</a:t>
            </a:r>
          </a:p>
          <a:p>
            <a:r>
              <a:rPr lang="en-US" dirty="0"/>
              <a:t>Defense 1 = {</a:t>
            </a:r>
            <a:r>
              <a:rPr lang="en-US" dirty="0" err="1"/>
              <a:t>m</a:t>
            </a:r>
            <a:r>
              <a:rPr lang="en-US" baseline="-25000" dirty="0" err="1"/>
              <a:t>1</a:t>
            </a:r>
            <a:r>
              <a:rPr lang="en-US" dirty="0"/>
              <a:t>, </a:t>
            </a:r>
            <a:r>
              <a:rPr lang="en-US" dirty="0" err="1"/>
              <a:t>m</a:t>
            </a:r>
            <a:r>
              <a:rPr lang="en-US" baseline="-25000" dirty="0" err="1"/>
              <a:t>2</a:t>
            </a:r>
            <a:r>
              <a:rPr lang="en-US" dirty="0"/>
              <a:t>, </a:t>
            </a:r>
            <a:r>
              <a:rPr lang="en-US" dirty="0" err="1"/>
              <a:t>m</a:t>
            </a:r>
            <a:r>
              <a:rPr lang="en-US" baseline="-25000" dirty="0" err="1"/>
              <a:t>3</a:t>
            </a:r>
            <a:r>
              <a:rPr lang="en-US" dirty="0"/>
              <a:t>, </a:t>
            </a:r>
            <a:r>
              <a:rPr lang="en-US" dirty="0" err="1"/>
              <a:t>m</a:t>
            </a:r>
            <a:r>
              <a:rPr lang="en-US" baseline="-25000" dirty="0" err="1"/>
              <a:t>4</a:t>
            </a:r>
            <a:r>
              <a:rPr lang="en-US" dirty="0"/>
              <a:t>}</a:t>
            </a:r>
          </a:p>
          <a:p>
            <a:r>
              <a:rPr lang="en-US" dirty="0"/>
              <a:t>Defense 2 = {</a:t>
            </a:r>
            <a:r>
              <a:rPr lang="en-US" dirty="0" err="1"/>
              <a:t>p</a:t>
            </a:r>
            <a:r>
              <a:rPr lang="en-US" baseline="-25000" dirty="0" err="1"/>
              <a:t>1</a:t>
            </a:r>
            <a:r>
              <a:rPr lang="en-US" dirty="0"/>
              <a:t>, </a:t>
            </a:r>
            <a:r>
              <a:rPr lang="en-US" dirty="0" err="1"/>
              <a:t>p</a:t>
            </a:r>
            <a:r>
              <a:rPr lang="en-US" baseline="-25000" dirty="0" err="1"/>
              <a:t>2</a:t>
            </a:r>
            <a:r>
              <a:rPr lang="en-US" dirty="0"/>
              <a:t>, </a:t>
            </a:r>
            <a:r>
              <a:rPr lang="en-US" dirty="0" err="1"/>
              <a:t>p</a:t>
            </a:r>
            <a:r>
              <a:rPr lang="en-US" baseline="-25000" dirty="0" err="1"/>
              <a:t>3</a:t>
            </a:r>
            <a:r>
              <a:rPr lang="en-US" dirty="0"/>
              <a:t>, </a:t>
            </a:r>
            <a:r>
              <a:rPr lang="en-US" dirty="0" err="1"/>
              <a:t>p</a:t>
            </a:r>
            <a:r>
              <a:rPr lang="en-US" baseline="-25000" dirty="0" err="1"/>
              <a:t>4</a:t>
            </a:r>
            <a:r>
              <a:rPr lang="en-US" dirty="0"/>
              <a:t>}</a:t>
            </a:r>
          </a:p>
          <a:p>
            <a:r>
              <a:rPr lang="en-US" dirty="0"/>
              <a:t>Defense 3 = {</a:t>
            </a:r>
            <a:r>
              <a:rPr lang="en-US" dirty="0" err="1"/>
              <a:t>q</a:t>
            </a:r>
            <a:r>
              <a:rPr lang="en-US" baseline="-25000" dirty="0" err="1"/>
              <a:t>1</a:t>
            </a:r>
            <a:r>
              <a:rPr lang="en-US" dirty="0"/>
              <a:t>, </a:t>
            </a:r>
            <a:r>
              <a:rPr lang="en-US" dirty="0" err="1"/>
              <a:t>q</a:t>
            </a:r>
            <a:r>
              <a:rPr lang="en-US" baseline="-25000" dirty="0" err="1"/>
              <a:t>2</a:t>
            </a:r>
            <a:r>
              <a:rPr lang="en-US" dirty="0"/>
              <a:t>}</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dirty="0">
                <a:solidFill>
                  <a:srgbClr val="808080"/>
                </a:solidFill>
              </a:rPr>
              <a:t>    </a:t>
            </a:r>
            <a:fld id="{EFDA918E-06BF-4230-98A1-5539D67C6EC8}" type="slidenum">
              <a:rPr lang="en-US" altLang="en-US" sz="1000" b="0">
                <a:solidFill>
                  <a:srgbClr val="808080"/>
                </a:solidFill>
              </a:rPr>
              <a:pPr/>
              <a:t>68</a:t>
            </a:fld>
            <a:endParaRPr lang="en-US" altLang="en-US" sz="1000" b="0" dirty="0">
              <a:solidFill>
                <a:srgbClr val="808080"/>
              </a:solidFill>
            </a:endParaRPr>
          </a:p>
        </p:txBody>
      </p:sp>
    </p:spTree>
    <p:extLst>
      <p:ext uri="{BB962C8B-B14F-4D97-AF65-F5344CB8AC3E}">
        <p14:creationId xmlns:p14="http://schemas.microsoft.com/office/powerpoint/2010/main" val="2725248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dirty="0"/>
              <a:t>Defensive events collaborating to interfere with Attack events</a:t>
            </a:r>
            <a:endParaRPr lang="en-US" altLang="en-US" dirty="0"/>
          </a:p>
        </p:txBody>
      </p:sp>
      <p:sp>
        <p:nvSpPr>
          <p:cNvPr id="17413" name="Rectangle 3"/>
          <p:cNvSpPr>
            <a:spLocks noGrp="1" noChangeArrowheads="1"/>
          </p:cNvSpPr>
          <p:nvPr>
            <p:ph idx="1"/>
          </p:nvPr>
        </p:nvSpPr>
        <p:spPr>
          <a:xfrm>
            <a:off x="838200" y="5072442"/>
            <a:ext cx="10515600" cy="1649033"/>
          </a:xfrm>
        </p:spPr>
        <p:txBody>
          <a:bodyPr>
            <a:normAutofit/>
          </a:bodyPr>
          <a:lstStyle/>
          <a:p>
            <a:pPr marL="0" indent="0">
              <a:buNone/>
            </a:pPr>
            <a:r>
              <a:rPr lang="en-US" dirty="0"/>
              <a:t>The defensive events collaborate to interfere with attack events or inter-attack communications to stop collaborative attack state transitions.</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dirty="0">
                <a:solidFill>
                  <a:srgbClr val="808080"/>
                </a:solidFill>
              </a:rPr>
              <a:t>    </a:t>
            </a:r>
            <a:fld id="{EFDA918E-06BF-4230-98A1-5539D67C6EC8}" type="slidenum">
              <a:rPr lang="en-US" altLang="en-US" sz="1000" b="0">
                <a:solidFill>
                  <a:srgbClr val="808080"/>
                </a:solidFill>
              </a:rPr>
              <a:pPr/>
              <a:t>69</a:t>
            </a:fld>
            <a:endParaRPr lang="en-US" altLang="en-US" sz="1000" b="0" dirty="0">
              <a:solidFill>
                <a:srgbClr val="808080"/>
              </a:solidFill>
            </a:endParaRPr>
          </a:p>
        </p:txBody>
      </p:sp>
      <p:pic>
        <p:nvPicPr>
          <p:cNvPr id="2" name="Picture 1">
            <a:extLst>
              <a:ext uri="{FF2B5EF4-FFF2-40B4-BE49-F238E27FC236}">
                <a16:creationId xmlns:a16="http://schemas.microsoft.com/office/drawing/2014/main" id="{91C271BB-72F9-F717-610B-6EA433B63556}"/>
              </a:ext>
            </a:extLst>
          </p:cNvPr>
          <p:cNvPicPr>
            <a:picLocks noChangeAspect="1"/>
          </p:cNvPicPr>
          <p:nvPr/>
        </p:nvPicPr>
        <p:blipFill>
          <a:blip r:embed="rId2"/>
          <a:stretch>
            <a:fillRect/>
          </a:stretch>
        </p:blipFill>
        <p:spPr>
          <a:xfrm>
            <a:off x="3183255" y="1521413"/>
            <a:ext cx="5825490" cy="2619638"/>
          </a:xfrm>
          <a:prstGeom prst="rect">
            <a:avLst/>
          </a:prstGeom>
        </p:spPr>
      </p:pic>
      <p:sp>
        <p:nvSpPr>
          <p:cNvPr id="3" name="Multiply 2">
            <a:extLst>
              <a:ext uri="{FF2B5EF4-FFF2-40B4-BE49-F238E27FC236}">
                <a16:creationId xmlns:a16="http://schemas.microsoft.com/office/drawing/2014/main" id="{F99E890F-6E0F-4189-CF91-B806630FFA8C}"/>
              </a:ext>
            </a:extLst>
          </p:cNvPr>
          <p:cNvSpPr/>
          <p:nvPr/>
        </p:nvSpPr>
        <p:spPr>
          <a:xfrm>
            <a:off x="6614556" y="2448512"/>
            <a:ext cx="522514" cy="54626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No sign with solid fill">
            <a:extLst>
              <a:ext uri="{FF2B5EF4-FFF2-40B4-BE49-F238E27FC236}">
                <a16:creationId xmlns:a16="http://schemas.microsoft.com/office/drawing/2014/main" id="{5672DFAE-BDCB-DCCE-D4EE-F4B0870B2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880" y="1521413"/>
            <a:ext cx="390897" cy="390897"/>
          </a:xfrm>
          <a:prstGeom prst="rect">
            <a:avLst/>
          </a:prstGeom>
        </p:spPr>
      </p:pic>
      <p:pic>
        <p:nvPicPr>
          <p:cNvPr id="6" name="Graphic 5" descr="No sign with solid fill">
            <a:extLst>
              <a:ext uri="{FF2B5EF4-FFF2-40B4-BE49-F238E27FC236}">
                <a16:creationId xmlns:a16="http://schemas.microsoft.com/office/drawing/2014/main" id="{86978BE4-E74C-C32C-B3A8-10F14DEB9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879" y="2524972"/>
            <a:ext cx="390897" cy="390897"/>
          </a:xfrm>
          <a:prstGeom prst="rect">
            <a:avLst/>
          </a:prstGeom>
        </p:spPr>
      </p:pic>
      <p:pic>
        <p:nvPicPr>
          <p:cNvPr id="7" name="Graphic 6" descr="No sign with solid fill">
            <a:extLst>
              <a:ext uri="{FF2B5EF4-FFF2-40B4-BE49-F238E27FC236}">
                <a16:creationId xmlns:a16="http://schemas.microsoft.com/office/drawing/2014/main" id="{416424FF-8200-4A27-7DAA-B9CC9FFB9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878" y="3528531"/>
            <a:ext cx="390897" cy="390897"/>
          </a:xfrm>
          <a:prstGeom prst="rect">
            <a:avLst/>
          </a:prstGeom>
        </p:spPr>
      </p:pic>
      <p:pic>
        <p:nvPicPr>
          <p:cNvPr id="8" name="Graphic 7" descr="No sign with solid fill">
            <a:extLst>
              <a:ext uri="{FF2B5EF4-FFF2-40B4-BE49-F238E27FC236}">
                <a16:creationId xmlns:a16="http://schemas.microsoft.com/office/drawing/2014/main" id="{45581280-BEEB-2B81-3DD9-666982D0C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9749" y="2023264"/>
            <a:ext cx="390897" cy="390897"/>
          </a:xfrm>
          <a:prstGeom prst="rect">
            <a:avLst/>
          </a:prstGeom>
        </p:spPr>
      </p:pic>
      <p:pic>
        <p:nvPicPr>
          <p:cNvPr id="9" name="Graphic 8" descr="No sign with solid fill">
            <a:extLst>
              <a:ext uri="{FF2B5EF4-FFF2-40B4-BE49-F238E27FC236}">
                <a16:creationId xmlns:a16="http://schemas.microsoft.com/office/drawing/2014/main" id="{AFA5BDEF-B0B7-1FFE-F736-3E6CF95A3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2717" y="3065324"/>
            <a:ext cx="390897" cy="390897"/>
          </a:xfrm>
          <a:prstGeom prst="rect">
            <a:avLst/>
          </a:prstGeom>
        </p:spPr>
      </p:pic>
      <p:pic>
        <p:nvPicPr>
          <p:cNvPr id="4" name="Picture 3">
            <a:extLst>
              <a:ext uri="{FF2B5EF4-FFF2-40B4-BE49-F238E27FC236}">
                <a16:creationId xmlns:a16="http://schemas.microsoft.com/office/drawing/2014/main" id="{E6A2A333-BE34-7475-FA22-6272C926DACD}"/>
              </a:ext>
            </a:extLst>
          </p:cNvPr>
          <p:cNvPicPr>
            <a:picLocks noChangeAspect="1"/>
          </p:cNvPicPr>
          <p:nvPr/>
        </p:nvPicPr>
        <p:blipFill>
          <a:blip r:embed="rId5"/>
          <a:stretch>
            <a:fillRect/>
          </a:stretch>
        </p:blipFill>
        <p:spPr>
          <a:xfrm>
            <a:off x="2934776" y="1960279"/>
            <a:ext cx="5675824" cy="2470209"/>
          </a:xfrm>
          <a:prstGeom prst="rect">
            <a:avLst/>
          </a:prstGeom>
        </p:spPr>
      </p:pic>
      <p:cxnSp>
        <p:nvCxnSpPr>
          <p:cNvPr id="11" name="Straight Arrow Connector 10">
            <a:extLst>
              <a:ext uri="{FF2B5EF4-FFF2-40B4-BE49-F238E27FC236}">
                <a16:creationId xmlns:a16="http://schemas.microsoft.com/office/drawing/2014/main" id="{6DB25A61-F723-5923-96C4-65FC00E4D02D}"/>
              </a:ext>
            </a:extLst>
          </p:cNvPr>
          <p:cNvCxnSpPr>
            <a:cxnSpLocks/>
          </p:cNvCxnSpPr>
          <p:nvPr/>
        </p:nvCxnSpPr>
        <p:spPr>
          <a:xfrm flipV="1">
            <a:off x="5160240" y="1789934"/>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0D3346-C4A3-DEAC-46C5-F06D75EAC4E4}"/>
              </a:ext>
            </a:extLst>
          </p:cNvPr>
          <p:cNvCxnSpPr>
            <a:cxnSpLocks/>
          </p:cNvCxnSpPr>
          <p:nvPr/>
        </p:nvCxnSpPr>
        <p:spPr>
          <a:xfrm>
            <a:off x="6119749" y="2267609"/>
            <a:ext cx="250972" cy="6503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4F47A0-2DA4-4994-8A00-72718A7DB997}"/>
              </a:ext>
            </a:extLst>
          </p:cNvPr>
          <p:cNvCxnSpPr>
            <a:cxnSpLocks/>
          </p:cNvCxnSpPr>
          <p:nvPr/>
        </p:nvCxnSpPr>
        <p:spPr>
          <a:xfrm flipV="1">
            <a:off x="6064225" y="1768982"/>
            <a:ext cx="181010" cy="25428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B1032C-56F7-7293-F995-C2E9071D6A4C}"/>
              </a:ext>
            </a:extLst>
          </p:cNvPr>
          <p:cNvCxnSpPr>
            <a:cxnSpLocks/>
          </p:cNvCxnSpPr>
          <p:nvPr/>
        </p:nvCxnSpPr>
        <p:spPr>
          <a:xfrm flipV="1">
            <a:off x="7306714" y="1768982"/>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82F0DA-4CDD-ABAE-646C-7424EAA2E20E}"/>
              </a:ext>
            </a:extLst>
          </p:cNvPr>
          <p:cNvCxnSpPr>
            <a:cxnSpLocks/>
          </p:cNvCxnSpPr>
          <p:nvPr/>
        </p:nvCxnSpPr>
        <p:spPr>
          <a:xfrm flipV="1">
            <a:off x="8415624" y="1768982"/>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C71742-C46C-DE0B-B5B6-4F978D98723B}"/>
              </a:ext>
            </a:extLst>
          </p:cNvPr>
          <p:cNvCxnSpPr>
            <a:cxnSpLocks/>
          </p:cNvCxnSpPr>
          <p:nvPr/>
        </p:nvCxnSpPr>
        <p:spPr>
          <a:xfrm flipV="1">
            <a:off x="5154878" y="2720420"/>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C64AEF-9019-E5F6-E336-F8BCD6A5E081}"/>
              </a:ext>
            </a:extLst>
          </p:cNvPr>
          <p:cNvCxnSpPr>
            <a:cxnSpLocks/>
          </p:cNvCxnSpPr>
          <p:nvPr/>
        </p:nvCxnSpPr>
        <p:spPr>
          <a:xfrm flipV="1">
            <a:off x="6096000" y="2773279"/>
            <a:ext cx="149235" cy="22149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717BF7-8500-1773-ED50-918C57D821D9}"/>
              </a:ext>
            </a:extLst>
          </p:cNvPr>
          <p:cNvCxnSpPr>
            <a:cxnSpLocks/>
          </p:cNvCxnSpPr>
          <p:nvPr/>
        </p:nvCxnSpPr>
        <p:spPr>
          <a:xfrm>
            <a:off x="6154730" y="3082657"/>
            <a:ext cx="264117"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633ECF-B55E-36A0-2247-5873391E2A02}"/>
              </a:ext>
            </a:extLst>
          </p:cNvPr>
          <p:cNvCxnSpPr>
            <a:cxnSpLocks/>
          </p:cNvCxnSpPr>
          <p:nvPr/>
        </p:nvCxnSpPr>
        <p:spPr>
          <a:xfrm flipV="1">
            <a:off x="7306714" y="2739589"/>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9C71742-C46C-DE0B-B5B6-4F978D98723B}"/>
              </a:ext>
            </a:extLst>
          </p:cNvPr>
          <p:cNvCxnSpPr>
            <a:cxnSpLocks/>
          </p:cNvCxnSpPr>
          <p:nvPr/>
        </p:nvCxnSpPr>
        <p:spPr>
          <a:xfrm flipV="1">
            <a:off x="8415624" y="2739589"/>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1B457F-51A4-815F-0518-D6A165384976}"/>
              </a:ext>
            </a:extLst>
          </p:cNvPr>
          <p:cNvCxnSpPr>
            <a:cxnSpLocks/>
          </p:cNvCxnSpPr>
          <p:nvPr/>
        </p:nvCxnSpPr>
        <p:spPr>
          <a:xfrm flipV="1">
            <a:off x="5154878" y="3723979"/>
            <a:ext cx="0" cy="1954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327DA24-CB1D-481F-82EF-FD1D777861E7}"/>
              </a:ext>
            </a:extLst>
          </p:cNvPr>
          <p:cNvCxnSpPr>
            <a:cxnSpLocks/>
          </p:cNvCxnSpPr>
          <p:nvPr/>
        </p:nvCxnSpPr>
        <p:spPr>
          <a:xfrm flipV="1">
            <a:off x="6295300" y="3733652"/>
            <a:ext cx="0" cy="1954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0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xEl>
                                              <p:pRg st="0" end="0"/>
                                            </p:txEl>
                                          </p:spTgt>
                                        </p:tgtEl>
                                        <p:attrNameLst>
                                          <p:attrName>style.visibility</p:attrName>
                                        </p:attrNameLst>
                                      </p:cBhvr>
                                      <p:to>
                                        <p:strVal val="visible"/>
                                      </p:to>
                                    </p:set>
                                    <p:anim calcmode="lin" valueType="num">
                                      <p:cBhvr additive="base">
                                        <p:cTn id="13"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par>
                                <p:cTn id="35" presetID="9"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par>
                                <p:cTn id="44" presetID="9"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par>
                                <p:cTn id="50" presetID="9"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63AB992C-A5CF-039A-834C-46230959D010}"/>
              </a:ext>
            </a:extLst>
          </p:cNvPr>
          <p:cNvSpPr>
            <a:spLocks noGrp="1" noChangeArrowheads="1"/>
          </p:cNvSpPr>
          <p:nvPr>
            <p:ph type="title"/>
          </p:nvPr>
        </p:nvSpPr>
        <p:spPr/>
        <p:txBody>
          <a:bodyPr>
            <a:normAutofit/>
          </a:bodyPr>
          <a:lstStyle/>
          <a:p>
            <a:r>
              <a:rPr lang="en-US" altLang="en-US"/>
              <a:t>Research Motivation </a:t>
            </a:r>
          </a:p>
        </p:txBody>
      </p:sp>
      <p:sp>
        <p:nvSpPr>
          <p:cNvPr id="396291" name="Rectangle 3">
            <a:extLst>
              <a:ext uri="{FF2B5EF4-FFF2-40B4-BE49-F238E27FC236}">
                <a16:creationId xmlns:a16="http://schemas.microsoft.com/office/drawing/2014/main" id="{1EA59667-D75D-951A-5685-EC370E1F2712}"/>
              </a:ext>
            </a:extLst>
          </p:cNvPr>
          <p:cNvSpPr>
            <a:spLocks noGrp="1" noChangeArrowheads="1"/>
          </p:cNvSpPr>
          <p:nvPr>
            <p:ph idx="1"/>
          </p:nvPr>
        </p:nvSpPr>
        <p:spPr/>
        <p:txBody>
          <a:bodyPr/>
          <a:lstStyle/>
          <a:p>
            <a:r>
              <a:rPr lang="en-US" altLang="en-US"/>
              <a:t>Deficiency of intrusion prevention</a:t>
            </a:r>
          </a:p>
          <a:p>
            <a:pPr lvl="1"/>
            <a:r>
              <a:rPr lang="en-US" altLang="en-US"/>
              <a:t>increase the overhead during normal operation period of Ad Hoc networks</a:t>
            </a:r>
          </a:p>
          <a:p>
            <a:pPr lvl="1"/>
            <a:r>
              <a:rPr lang="en-US" altLang="en-US"/>
              <a:t>The restriction on power consumption and computation capability prevent the usage of complex encryption algorithms</a:t>
            </a:r>
          </a:p>
          <a:p>
            <a:pPr lvl="1"/>
            <a:r>
              <a:rPr lang="en-US" altLang="en-US"/>
              <a:t>Flat infrastructure increases the difficulty for the key management and distribution</a:t>
            </a:r>
          </a:p>
          <a:p>
            <a:pPr lvl="1"/>
            <a:r>
              <a:rPr lang="en-US" altLang="en-US"/>
              <a:t>Cannot guard against internal attacks</a:t>
            </a:r>
          </a:p>
        </p:txBody>
      </p:sp>
      <p:sp>
        <p:nvSpPr>
          <p:cNvPr id="4" name="Slide Number Placeholder 5">
            <a:extLst>
              <a:ext uri="{FF2B5EF4-FFF2-40B4-BE49-F238E27FC236}">
                <a16:creationId xmlns:a16="http://schemas.microsoft.com/office/drawing/2014/main" id="{A7AA7405-F6FB-F5BC-C710-51109E21AA30}"/>
              </a:ext>
            </a:extLst>
          </p:cNvPr>
          <p:cNvSpPr>
            <a:spLocks noGrp="1"/>
          </p:cNvSpPr>
          <p:nvPr>
            <p:ph type="sldNum" sz="quarter" idx="12"/>
          </p:nvPr>
        </p:nvSpPr>
        <p:spPr/>
        <p:txBody>
          <a:bodyPr/>
          <a:lstStyle/>
          <a:p>
            <a:fld id="{5CF3B3B5-8C83-4BB8-9D03-D8EFF224CF22}" type="slidenum">
              <a:rPr lang="en-US" altLang="en-US"/>
              <a:pPr/>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A0D-FCFC-16EE-F53F-58ACB5565C75}"/>
              </a:ext>
            </a:extLst>
          </p:cNvPr>
          <p:cNvSpPr>
            <a:spLocks noGrp="1"/>
          </p:cNvSpPr>
          <p:nvPr>
            <p:ph type="title"/>
          </p:nvPr>
        </p:nvSpPr>
        <p:spPr/>
        <p:txBody>
          <a:bodyPr/>
          <a:lstStyle/>
          <a:p>
            <a:r>
              <a:rPr lang="en-US" dirty="0"/>
              <a:t>Graphs for blockhole attacks and wormhole attacks</a:t>
            </a:r>
          </a:p>
        </p:txBody>
      </p:sp>
      <p:sp>
        <p:nvSpPr>
          <p:cNvPr id="3" name="Content Placeholder 2">
            <a:extLst>
              <a:ext uri="{FF2B5EF4-FFF2-40B4-BE49-F238E27FC236}">
                <a16:creationId xmlns:a16="http://schemas.microsoft.com/office/drawing/2014/main" id="{745A3AD3-45CE-055D-D74E-ECBE649878EE}"/>
              </a:ext>
            </a:extLst>
          </p:cNvPr>
          <p:cNvSpPr>
            <a:spLocks noGrp="1"/>
          </p:cNvSpPr>
          <p:nvPr>
            <p:ph idx="1"/>
          </p:nvPr>
        </p:nvSpPr>
        <p:spPr/>
        <p:txBody>
          <a:bodyPr/>
          <a:lstStyle/>
          <a:p>
            <a:r>
              <a:rPr lang="en-US" dirty="0"/>
              <a:t>For blackhole attacker A:</a:t>
            </a:r>
          </a:p>
          <a:p>
            <a:endParaRPr lang="en-US" dirty="0"/>
          </a:p>
          <a:p>
            <a:endParaRPr lang="en-US" dirty="0"/>
          </a:p>
          <a:p>
            <a:endParaRPr lang="en-US" dirty="0"/>
          </a:p>
          <a:p>
            <a:r>
              <a:rPr lang="en-US" dirty="0"/>
              <a:t>For each of two ends of the wormhole, X and Y:</a:t>
            </a:r>
          </a:p>
        </p:txBody>
      </p:sp>
      <p:pic>
        <p:nvPicPr>
          <p:cNvPr id="4" name="Picture 3">
            <a:extLst>
              <a:ext uri="{FF2B5EF4-FFF2-40B4-BE49-F238E27FC236}">
                <a16:creationId xmlns:a16="http://schemas.microsoft.com/office/drawing/2014/main" id="{36D425B0-B0BD-716A-F232-4A699FAB3E58}"/>
              </a:ext>
            </a:extLst>
          </p:cNvPr>
          <p:cNvPicPr>
            <a:picLocks noChangeAspect="1"/>
          </p:cNvPicPr>
          <p:nvPr/>
        </p:nvPicPr>
        <p:blipFill>
          <a:blip r:embed="rId2"/>
          <a:stretch>
            <a:fillRect/>
          </a:stretch>
        </p:blipFill>
        <p:spPr>
          <a:xfrm>
            <a:off x="3462981" y="2200129"/>
            <a:ext cx="5266038" cy="1537790"/>
          </a:xfrm>
          <a:prstGeom prst="rect">
            <a:avLst/>
          </a:prstGeom>
        </p:spPr>
      </p:pic>
      <p:pic>
        <p:nvPicPr>
          <p:cNvPr id="5" name="Picture 4">
            <a:extLst>
              <a:ext uri="{FF2B5EF4-FFF2-40B4-BE49-F238E27FC236}">
                <a16:creationId xmlns:a16="http://schemas.microsoft.com/office/drawing/2014/main" id="{0FCA3EF1-2F29-C8B1-448C-9C71EC017AAE}"/>
              </a:ext>
            </a:extLst>
          </p:cNvPr>
          <p:cNvPicPr>
            <a:picLocks noChangeAspect="1"/>
          </p:cNvPicPr>
          <p:nvPr/>
        </p:nvPicPr>
        <p:blipFill>
          <a:blip r:embed="rId3"/>
          <a:stretch>
            <a:fillRect/>
          </a:stretch>
        </p:blipFill>
        <p:spPr>
          <a:xfrm>
            <a:off x="4274408" y="4327914"/>
            <a:ext cx="3643184" cy="2458685"/>
          </a:xfrm>
          <a:prstGeom prst="rect">
            <a:avLst/>
          </a:prstGeom>
        </p:spPr>
      </p:pic>
    </p:spTree>
    <p:extLst>
      <p:ext uri="{BB962C8B-B14F-4D97-AF65-F5344CB8AC3E}">
        <p14:creationId xmlns:p14="http://schemas.microsoft.com/office/powerpoint/2010/main" val="21830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A0D-FCFC-16EE-F53F-58ACB5565C75}"/>
              </a:ext>
            </a:extLst>
          </p:cNvPr>
          <p:cNvSpPr>
            <a:spLocks noGrp="1"/>
          </p:cNvSpPr>
          <p:nvPr>
            <p:ph type="title"/>
          </p:nvPr>
        </p:nvSpPr>
        <p:spPr/>
        <p:txBody>
          <a:bodyPr/>
          <a:lstStyle/>
          <a:p>
            <a:r>
              <a:rPr lang="en-US" dirty="0"/>
              <a:t>Defend against single attacks by detecting abnormal events</a:t>
            </a:r>
          </a:p>
        </p:txBody>
      </p:sp>
      <p:sp>
        <p:nvSpPr>
          <p:cNvPr id="3" name="Content Placeholder 2">
            <a:extLst>
              <a:ext uri="{FF2B5EF4-FFF2-40B4-BE49-F238E27FC236}">
                <a16:creationId xmlns:a16="http://schemas.microsoft.com/office/drawing/2014/main" id="{745A3AD3-45CE-055D-D74E-ECBE649878EE}"/>
              </a:ext>
            </a:extLst>
          </p:cNvPr>
          <p:cNvSpPr>
            <a:spLocks noGrp="1"/>
          </p:cNvSpPr>
          <p:nvPr>
            <p:ph idx="1"/>
          </p:nvPr>
        </p:nvSpPr>
        <p:spPr/>
        <p:txBody>
          <a:bodyPr/>
          <a:lstStyle/>
          <a:p>
            <a:r>
              <a:rPr lang="en-US" dirty="0"/>
              <a:t>For blackhole attacker A:</a:t>
            </a:r>
          </a:p>
          <a:p>
            <a:endParaRPr lang="en-US" dirty="0"/>
          </a:p>
          <a:p>
            <a:endParaRPr lang="en-US" dirty="0"/>
          </a:p>
          <a:p>
            <a:endParaRPr lang="en-US" dirty="0"/>
          </a:p>
          <a:p>
            <a:r>
              <a:rPr lang="en-US" dirty="0"/>
              <a:t>Detector D</a:t>
            </a:r>
            <a:r>
              <a:rPr lang="en-US" baseline="-25000" dirty="0"/>
              <a:t>A</a:t>
            </a:r>
            <a:r>
              <a:rPr lang="en-US" dirty="0"/>
              <a:t> = {</a:t>
            </a:r>
            <a:r>
              <a:rPr lang="en-US" dirty="0" err="1"/>
              <a:t>d</a:t>
            </a:r>
            <a:r>
              <a:rPr lang="en-US" baseline="-25000" dirty="0" err="1"/>
              <a:t>A1</a:t>
            </a:r>
            <a:r>
              <a:rPr lang="en-US" baseline="-25000" dirty="0"/>
              <a:t>, </a:t>
            </a:r>
            <a:r>
              <a:rPr lang="en-US" dirty="0" err="1"/>
              <a:t>d</a:t>
            </a:r>
            <a:r>
              <a:rPr lang="en-US" baseline="-25000" dirty="0" err="1"/>
              <a:t>A2</a:t>
            </a:r>
            <a:r>
              <a:rPr lang="en-US" dirty="0"/>
              <a:t>}</a:t>
            </a:r>
          </a:p>
          <a:p>
            <a:pPr lvl="1"/>
            <a:r>
              <a:rPr lang="en-US" dirty="0" err="1"/>
              <a:t>d</a:t>
            </a:r>
            <a:r>
              <a:rPr lang="en-US" baseline="-25000" dirty="0" err="1"/>
              <a:t>A1</a:t>
            </a:r>
            <a:r>
              <a:rPr lang="en-US" dirty="0"/>
              <a:t>: monitors fake </a:t>
            </a:r>
            <a:r>
              <a:rPr lang="en-US" dirty="0" err="1"/>
              <a:t>RREP</a:t>
            </a:r>
            <a:endParaRPr lang="en-US" dirty="0"/>
          </a:p>
          <a:p>
            <a:pPr lvl="1"/>
            <a:r>
              <a:rPr lang="en-US" dirty="0" err="1"/>
              <a:t>d</a:t>
            </a:r>
            <a:r>
              <a:rPr lang="en-US" baseline="-25000" dirty="0" err="1"/>
              <a:t>A2</a:t>
            </a:r>
            <a:r>
              <a:rPr lang="en-US" dirty="0"/>
              <a:t>: monitors packet drop</a:t>
            </a:r>
          </a:p>
        </p:txBody>
      </p:sp>
      <p:pic>
        <p:nvPicPr>
          <p:cNvPr id="4" name="Picture 3">
            <a:extLst>
              <a:ext uri="{FF2B5EF4-FFF2-40B4-BE49-F238E27FC236}">
                <a16:creationId xmlns:a16="http://schemas.microsoft.com/office/drawing/2014/main" id="{36D425B0-B0BD-716A-F232-4A699FAB3E58}"/>
              </a:ext>
            </a:extLst>
          </p:cNvPr>
          <p:cNvPicPr>
            <a:picLocks noChangeAspect="1"/>
          </p:cNvPicPr>
          <p:nvPr/>
        </p:nvPicPr>
        <p:blipFill>
          <a:blip r:embed="rId2"/>
          <a:stretch>
            <a:fillRect/>
          </a:stretch>
        </p:blipFill>
        <p:spPr>
          <a:xfrm>
            <a:off x="3462981" y="2200129"/>
            <a:ext cx="5266038" cy="1537790"/>
          </a:xfrm>
          <a:prstGeom prst="rect">
            <a:avLst/>
          </a:prstGeom>
        </p:spPr>
      </p:pic>
      <p:pic>
        <p:nvPicPr>
          <p:cNvPr id="8" name="Graphic 7" descr="Exclamation mark with solid fill">
            <a:extLst>
              <a:ext uri="{FF2B5EF4-FFF2-40B4-BE49-F238E27FC236}">
                <a16:creationId xmlns:a16="http://schemas.microsoft.com/office/drawing/2014/main" id="{8CD55F5E-0D5C-2CBD-0E69-BFD855BEA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6971" y="3358373"/>
            <a:ext cx="511629" cy="511629"/>
          </a:xfrm>
          <a:prstGeom prst="rect">
            <a:avLst/>
          </a:prstGeom>
        </p:spPr>
      </p:pic>
      <p:pic>
        <p:nvPicPr>
          <p:cNvPr id="9" name="Graphic 8" descr="Exclamation mark with solid fill">
            <a:extLst>
              <a:ext uri="{FF2B5EF4-FFF2-40B4-BE49-F238E27FC236}">
                <a16:creationId xmlns:a16="http://schemas.microsoft.com/office/drawing/2014/main" id="{80300107-E64F-0894-CD15-1B7A89DC8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4057" y="2034386"/>
            <a:ext cx="511629" cy="511629"/>
          </a:xfrm>
          <a:prstGeom prst="rect">
            <a:avLst/>
          </a:prstGeom>
        </p:spPr>
      </p:pic>
    </p:spTree>
    <p:extLst>
      <p:ext uri="{BB962C8B-B14F-4D97-AF65-F5344CB8AC3E}">
        <p14:creationId xmlns:p14="http://schemas.microsoft.com/office/powerpoint/2010/main" val="187524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A0D-FCFC-16EE-F53F-58ACB5565C75}"/>
              </a:ext>
            </a:extLst>
          </p:cNvPr>
          <p:cNvSpPr>
            <a:spLocks noGrp="1"/>
          </p:cNvSpPr>
          <p:nvPr>
            <p:ph type="title"/>
          </p:nvPr>
        </p:nvSpPr>
        <p:spPr/>
        <p:txBody>
          <a:bodyPr/>
          <a:lstStyle/>
          <a:p>
            <a:r>
              <a:rPr lang="en-US" dirty="0"/>
              <a:t>Defend against single attacks by detecting abnormal events (cont’d)</a:t>
            </a:r>
          </a:p>
        </p:txBody>
      </p:sp>
      <p:sp>
        <p:nvSpPr>
          <p:cNvPr id="3" name="Content Placeholder 2">
            <a:extLst>
              <a:ext uri="{FF2B5EF4-FFF2-40B4-BE49-F238E27FC236}">
                <a16:creationId xmlns:a16="http://schemas.microsoft.com/office/drawing/2014/main" id="{745A3AD3-45CE-055D-D74E-ECBE649878EE}"/>
              </a:ext>
            </a:extLst>
          </p:cNvPr>
          <p:cNvSpPr>
            <a:spLocks noGrp="1"/>
          </p:cNvSpPr>
          <p:nvPr>
            <p:ph idx="1"/>
          </p:nvPr>
        </p:nvSpPr>
        <p:spPr/>
        <p:txBody>
          <a:bodyPr/>
          <a:lstStyle/>
          <a:p>
            <a:r>
              <a:rPr lang="en-US" dirty="0"/>
              <a:t>For two ends of the wormhole X and Y:</a:t>
            </a:r>
          </a:p>
          <a:p>
            <a:r>
              <a:rPr lang="en-US" dirty="0"/>
              <a:t>Detector D</a:t>
            </a:r>
            <a:r>
              <a:rPr lang="en-US" baseline="-25000" dirty="0"/>
              <a:t>B</a:t>
            </a:r>
            <a:r>
              <a:rPr lang="en-US" dirty="0"/>
              <a:t> = {</a:t>
            </a:r>
            <a:r>
              <a:rPr lang="en-US" dirty="0" err="1"/>
              <a:t>d</a:t>
            </a:r>
            <a:r>
              <a:rPr lang="en-US" baseline="-25000" dirty="0" err="1"/>
              <a:t>B1</a:t>
            </a:r>
            <a:r>
              <a:rPr lang="en-US" baseline="-25000" dirty="0"/>
              <a:t>, </a:t>
            </a:r>
            <a:r>
              <a:rPr lang="en-US" dirty="0" err="1"/>
              <a:t>d</a:t>
            </a:r>
            <a:r>
              <a:rPr lang="en-US" baseline="-25000" dirty="0" err="1"/>
              <a:t>B2</a:t>
            </a:r>
            <a:r>
              <a:rPr lang="en-US" dirty="0"/>
              <a:t>}</a:t>
            </a:r>
          </a:p>
          <a:p>
            <a:pPr lvl="1"/>
            <a:r>
              <a:rPr lang="en-US" dirty="0" err="1"/>
              <a:t>d</a:t>
            </a:r>
            <a:r>
              <a:rPr lang="en-US" baseline="-25000" dirty="0" err="1"/>
              <a:t>B1</a:t>
            </a:r>
            <a:r>
              <a:rPr lang="en-US" dirty="0"/>
              <a:t>: monitors abnormal </a:t>
            </a:r>
            <a:r>
              <a:rPr lang="en-US" dirty="0" err="1"/>
              <a:t>RREP</a:t>
            </a:r>
            <a:endParaRPr lang="en-US" dirty="0"/>
          </a:p>
          <a:p>
            <a:pPr lvl="1"/>
            <a:r>
              <a:rPr lang="en-US" dirty="0" err="1"/>
              <a:t>d</a:t>
            </a:r>
            <a:r>
              <a:rPr lang="en-US" baseline="-25000" dirty="0" err="1"/>
              <a:t>B2</a:t>
            </a:r>
            <a:r>
              <a:rPr lang="en-US" dirty="0"/>
              <a:t>: monitors abnormal packet transmission</a:t>
            </a:r>
          </a:p>
        </p:txBody>
      </p:sp>
      <p:pic>
        <p:nvPicPr>
          <p:cNvPr id="5" name="Picture 4">
            <a:extLst>
              <a:ext uri="{FF2B5EF4-FFF2-40B4-BE49-F238E27FC236}">
                <a16:creationId xmlns:a16="http://schemas.microsoft.com/office/drawing/2014/main" id="{0FCA3EF1-2F29-C8B1-448C-9C71EC017AAE}"/>
              </a:ext>
            </a:extLst>
          </p:cNvPr>
          <p:cNvPicPr>
            <a:picLocks noChangeAspect="1"/>
          </p:cNvPicPr>
          <p:nvPr/>
        </p:nvPicPr>
        <p:blipFill>
          <a:blip r:embed="rId2"/>
          <a:stretch>
            <a:fillRect/>
          </a:stretch>
        </p:blipFill>
        <p:spPr>
          <a:xfrm>
            <a:off x="5515913" y="2764971"/>
            <a:ext cx="5924974" cy="3998602"/>
          </a:xfrm>
          <a:prstGeom prst="rect">
            <a:avLst/>
          </a:prstGeom>
        </p:spPr>
      </p:pic>
      <p:pic>
        <p:nvPicPr>
          <p:cNvPr id="8" name="Graphic 7" descr="Exclamation mark with solid fill">
            <a:extLst>
              <a:ext uri="{FF2B5EF4-FFF2-40B4-BE49-F238E27FC236}">
                <a16:creationId xmlns:a16="http://schemas.microsoft.com/office/drawing/2014/main" id="{973F7DE8-51BC-8A82-3A6E-E8D4E929E7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5114" y="2764971"/>
            <a:ext cx="511629" cy="511629"/>
          </a:xfrm>
          <a:prstGeom prst="rect">
            <a:avLst/>
          </a:prstGeom>
        </p:spPr>
      </p:pic>
      <p:pic>
        <p:nvPicPr>
          <p:cNvPr id="9" name="Graphic 8" descr="Exclamation mark with solid fill">
            <a:extLst>
              <a:ext uri="{FF2B5EF4-FFF2-40B4-BE49-F238E27FC236}">
                <a16:creationId xmlns:a16="http://schemas.microsoft.com/office/drawing/2014/main" id="{BB35D465-42C6-BC9E-4B69-A28853F4D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8400" y="4508457"/>
            <a:ext cx="511629" cy="511629"/>
          </a:xfrm>
          <a:prstGeom prst="rect">
            <a:avLst/>
          </a:prstGeom>
        </p:spPr>
      </p:pic>
    </p:spTree>
    <p:extLst>
      <p:ext uri="{BB962C8B-B14F-4D97-AF65-F5344CB8AC3E}">
        <p14:creationId xmlns:p14="http://schemas.microsoft.com/office/powerpoint/2010/main" val="8469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BD7A76-9072-E85F-B95D-E8A2DE8FA666}"/>
              </a:ext>
            </a:extLst>
          </p:cNvPr>
          <p:cNvPicPr>
            <a:picLocks noChangeAspect="1"/>
          </p:cNvPicPr>
          <p:nvPr/>
        </p:nvPicPr>
        <p:blipFill>
          <a:blip r:embed="rId2"/>
          <a:stretch>
            <a:fillRect/>
          </a:stretch>
        </p:blipFill>
        <p:spPr>
          <a:xfrm>
            <a:off x="2143125" y="3378148"/>
            <a:ext cx="7772400" cy="3427812"/>
          </a:xfrm>
          <a:prstGeom prst="rect">
            <a:avLst/>
          </a:prstGeom>
        </p:spPr>
      </p:pic>
      <p:sp>
        <p:nvSpPr>
          <p:cNvPr id="2" name="Title 1">
            <a:extLst>
              <a:ext uri="{FF2B5EF4-FFF2-40B4-BE49-F238E27FC236}">
                <a16:creationId xmlns:a16="http://schemas.microsoft.com/office/drawing/2014/main" id="{7EBB3983-66A9-0526-8CAA-6E4B9BB4CAB5}"/>
              </a:ext>
            </a:extLst>
          </p:cNvPr>
          <p:cNvSpPr>
            <a:spLocks noGrp="1"/>
          </p:cNvSpPr>
          <p:nvPr>
            <p:ph type="title"/>
          </p:nvPr>
        </p:nvSpPr>
        <p:spPr/>
        <p:txBody>
          <a:bodyPr/>
          <a:lstStyle/>
          <a:p>
            <a:r>
              <a:rPr lang="en-US" dirty="0"/>
              <a:t>Modeling and detecting collaborative attacks</a:t>
            </a:r>
          </a:p>
        </p:txBody>
      </p:sp>
      <p:sp>
        <p:nvSpPr>
          <p:cNvPr id="3" name="Content Placeholder 2">
            <a:extLst>
              <a:ext uri="{FF2B5EF4-FFF2-40B4-BE49-F238E27FC236}">
                <a16:creationId xmlns:a16="http://schemas.microsoft.com/office/drawing/2014/main" id="{3A7A8DA8-B31A-2246-1A9E-23DFBDD83F9D}"/>
              </a:ext>
            </a:extLst>
          </p:cNvPr>
          <p:cNvSpPr>
            <a:spLocks noGrp="1"/>
          </p:cNvSpPr>
          <p:nvPr>
            <p:ph idx="1"/>
          </p:nvPr>
        </p:nvSpPr>
        <p:spPr>
          <a:xfrm>
            <a:off x="838200" y="1825625"/>
            <a:ext cx="10515600" cy="1407314"/>
          </a:xfrm>
        </p:spPr>
        <p:txBody>
          <a:bodyPr>
            <a:normAutofit fontScale="70000" lnSpcReduction="20000"/>
          </a:bodyPr>
          <a:lstStyle/>
          <a:p>
            <a:r>
              <a:rPr lang="en-US" dirty="0"/>
              <a:t>The ‘bad’ state (</a:t>
            </a:r>
            <a:r>
              <a:rPr lang="en-US" dirty="0">
                <a:latin typeface="Consolas" panose="020B0609020204030204" pitchFamily="49" charset="0"/>
                <a:cs typeface="Consolas" panose="020B0609020204030204" pitchFamily="49" charset="0"/>
              </a:rPr>
              <a:t>X receives pkt</a:t>
            </a:r>
            <a:r>
              <a:rPr lang="en-US" dirty="0"/>
              <a:t>) becomes ‘worse’.</a:t>
            </a:r>
          </a:p>
          <a:p>
            <a:r>
              <a:rPr lang="en-US" dirty="0"/>
              <a:t>Detection d</a:t>
            </a:r>
            <a:r>
              <a:rPr lang="en-US" baseline="-25000" dirty="0"/>
              <a:t>A2</a:t>
            </a:r>
            <a:r>
              <a:rPr lang="en-US" dirty="0"/>
              <a:t> becomes ineffective since A no longer drops packets.</a:t>
            </a:r>
          </a:p>
          <a:p>
            <a:r>
              <a:rPr lang="en-US" dirty="0"/>
              <a:t>The bad state can be reached through more paths due to collaboration.</a:t>
            </a:r>
          </a:p>
          <a:p>
            <a:r>
              <a:rPr lang="en-US" dirty="0"/>
              <a:t>Thus, the detectors DA and DB have to collaborate to defend. </a:t>
            </a:r>
            <a:r>
              <a:rPr lang="en-US" dirty="0" err="1"/>
              <a:t>D</a:t>
            </a:r>
            <a:r>
              <a:rPr lang="en-US" baseline="-25000" dirty="0" err="1"/>
              <a:t>collab</a:t>
            </a:r>
            <a:r>
              <a:rPr lang="en-US" dirty="0"/>
              <a:t> =  {</a:t>
            </a:r>
            <a:r>
              <a:rPr lang="en-US" dirty="0" err="1"/>
              <a:t>d</a:t>
            </a:r>
            <a:r>
              <a:rPr lang="en-US" baseline="-25000" dirty="0" err="1"/>
              <a:t>A1</a:t>
            </a:r>
            <a:r>
              <a:rPr lang="en-US" dirty="0"/>
              <a:t>, </a:t>
            </a:r>
            <a:r>
              <a:rPr lang="en-US" dirty="0" err="1"/>
              <a:t>d</a:t>
            </a:r>
            <a:r>
              <a:rPr lang="en-US" baseline="-25000" dirty="0" err="1"/>
              <a:t>B1</a:t>
            </a:r>
            <a:r>
              <a:rPr lang="en-US" dirty="0"/>
              <a:t>, </a:t>
            </a:r>
            <a:r>
              <a:rPr lang="en-US" dirty="0" err="1"/>
              <a:t>d</a:t>
            </a:r>
            <a:r>
              <a:rPr lang="en-US" baseline="-25000" dirty="0" err="1"/>
              <a:t>B2</a:t>
            </a:r>
            <a:r>
              <a:rPr lang="en-US" dirty="0"/>
              <a:t>}</a:t>
            </a:r>
            <a:endParaRPr lang="en-US" baseline="-25000" dirty="0"/>
          </a:p>
          <a:p>
            <a:endParaRPr lang="en-US" dirty="0"/>
          </a:p>
        </p:txBody>
      </p:sp>
      <p:sp>
        <p:nvSpPr>
          <p:cNvPr id="7" name="Rectangle 6">
            <a:extLst>
              <a:ext uri="{FF2B5EF4-FFF2-40B4-BE49-F238E27FC236}">
                <a16:creationId xmlns:a16="http://schemas.microsoft.com/office/drawing/2014/main" id="{5CB4C8BE-7017-8F30-D258-0E24DDC3C6C1}"/>
              </a:ext>
            </a:extLst>
          </p:cNvPr>
          <p:cNvSpPr/>
          <p:nvPr/>
        </p:nvSpPr>
        <p:spPr>
          <a:xfrm>
            <a:off x="4747649" y="4151548"/>
            <a:ext cx="623249" cy="178673"/>
          </a:xfrm>
          <a:prstGeom prst="rect">
            <a:avLst/>
          </a:prstGeom>
          <a:noFill/>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C8875C0C-E884-A19A-2847-A045D2B5DD35}"/>
              </a:ext>
            </a:extLst>
          </p:cNvPr>
          <p:cNvSpPr txBox="1"/>
          <p:nvPr/>
        </p:nvSpPr>
        <p:spPr>
          <a:xfrm>
            <a:off x="5139327" y="4869882"/>
            <a:ext cx="783356" cy="369332"/>
          </a:xfrm>
          <a:prstGeom prst="rect">
            <a:avLst/>
          </a:prstGeom>
          <a:noFill/>
        </p:spPr>
        <p:txBody>
          <a:bodyPr wrap="none" rtlCol="0">
            <a:spAutoFit/>
          </a:bodyPr>
          <a:lstStyle/>
          <a:p>
            <a:r>
              <a:rPr lang="en-US" dirty="0">
                <a:solidFill>
                  <a:srgbClr val="FF0000"/>
                </a:solidFill>
              </a:rPr>
              <a:t>Worse</a:t>
            </a:r>
          </a:p>
        </p:txBody>
      </p:sp>
      <p:pic>
        <p:nvPicPr>
          <p:cNvPr id="9" name="Graphic 8" descr="Exclamation mark with solid fill">
            <a:extLst>
              <a:ext uri="{FF2B5EF4-FFF2-40B4-BE49-F238E27FC236}">
                <a16:creationId xmlns:a16="http://schemas.microsoft.com/office/drawing/2014/main" id="{5785709E-C4F1-6144-7883-A5DCF3492C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9327" y="3254827"/>
            <a:ext cx="348346" cy="348346"/>
          </a:xfrm>
          <a:prstGeom prst="rect">
            <a:avLst/>
          </a:prstGeom>
        </p:spPr>
      </p:pic>
      <p:pic>
        <p:nvPicPr>
          <p:cNvPr id="10" name="Graphic 9" descr="Exclamation mark with solid fill">
            <a:extLst>
              <a:ext uri="{FF2B5EF4-FFF2-40B4-BE49-F238E27FC236}">
                <a16:creationId xmlns:a16="http://schemas.microsoft.com/office/drawing/2014/main" id="{FEDC1BB8-03B3-8A03-DF2C-A4AE85AB2D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2345" y="4402502"/>
            <a:ext cx="348346" cy="348346"/>
          </a:xfrm>
          <a:prstGeom prst="rect">
            <a:avLst/>
          </a:prstGeom>
        </p:spPr>
      </p:pic>
      <p:pic>
        <p:nvPicPr>
          <p:cNvPr id="11" name="Graphic 10" descr="Exclamation mark with solid fill">
            <a:extLst>
              <a:ext uri="{FF2B5EF4-FFF2-40B4-BE49-F238E27FC236}">
                <a16:creationId xmlns:a16="http://schemas.microsoft.com/office/drawing/2014/main" id="{62BF60F5-7589-8C43-B465-4780168D0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5399" y="5539005"/>
            <a:ext cx="348346" cy="348346"/>
          </a:xfrm>
          <a:prstGeom prst="rect">
            <a:avLst/>
          </a:prstGeom>
        </p:spPr>
      </p:pic>
      <p:pic>
        <p:nvPicPr>
          <p:cNvPr id="12" name="Graphic 11" descr="Exclamation mark with solid fill">
            <a:extLst>
              <a:ext uri="{FF2B5EF4-FFF2-40B4-BE49-F238E27FC236}">
                <a16:creationId xmlns:a16="http://schemas.microsoft.com/office/drawing/2014/main" id="{7CAD6462-52D7-91A9-1556-94E7AE3E1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4050" y="4521536"/>
            <a:ext cx="348346" cy="348346"/>
          </a:xfrm>
          <a:prstGeom prst="rect">
            <a:avLst/>
          </a:prstGeom>
        </p:spPr>
      </p:pic>
      <p:pic>
        <p:nvPicPr>
          <p:cNvPr id="13" name="Graphic 12" descr="Exclamation mark with solid fill">
            <a:extLst>
              <a:ext uri="{FF2B5EF4-FFF2-40B4-BE49-F238E27FC236}">
                <a16:creationId xmlns:a16="http://schemas.microsoft.com/office/drawing/2014/main" id="{FC085BD9-F3A2-1DE2-C6BA-624737716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8042" y="4402502"/>
            <a:ext cx="348346" cy="348346"/>
          </a:xfrm>
          <a:prstGeom prst="rect">
            <a:avLst/>
          </a:prstGeom>
        </p:spPr>
      </p:pic>
      <p:cxnSp>
        <p:nvCxnSpPr>
          <p:cNvPr id="14" name="Elbow Connector 13">
            <a:extLst>
              <a:ext uri="{FF2B5EF4-FFF2-40B4-BE49-F238E27FC236}">
                <a16:creationId xmlns:a16="http://schemas.microsoft.com/office/drawing/2014/main" id="{9DE2FF5F-86DB-C954-5F3E-5217A31E4C67}"/>
              </a:ext>
            </a:extLst>
          </p:cNvPr>
          <p:cNvCxnSpPr>
            <a:cxnSpLocks/>
          </p:cNvCxnSpPr>
          <p:nvPr/>
        </p:nvCxnSpPr>
        <p:spPr>
          <a:xfrm>
            <a:off x="3200400" y="3850640"/>
            <a:ext cx="2487478" cy="1098485"/>
          </a:xfrm>
          <a:prstGeom prst="bentConnector3">
            <a:avLst>
              <a:gd name="adj1" fmla="val 10005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6FED8FDC-9D8A-BAE4-AA7D-BB506492AFA7}"/>
              </a:ext>
            </a:extLst>
          </p:cNvPr>
          <p:cNvCxnSpPr>
            <a:cxnSpLocks/>
          </p:cNvCxnSpPr>
          <p:nvPr/>
        </p:nvCxnSpPr>
        <p:spPr>
          <a:xfrm>
            <a:off x="6906972" y="5085425"/>
            <a:ext cx="1559953" cy="931470"/>
          </a:xfrm>
          <a:prstGeom prst="bentConnector3">
            <a:avLst>
              <a:gd name="adj1" fmla="val 185133"/>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7CF2CF2-BBF4-CA07-40C4-990FDC42F2B3}"/>
              </a:ext>
            </a:extLst>
          </p:cNvPr>
          <p:cNvCxnSpPr>
            <a:cxnSpLocks/>
          </p:cNvCxnSpPr>
          <p:nvPr/>
        </p:nvCxnSpPr>
        <p:spPr>
          <a:xfrm flipH="1" flipV="1">
            <a:off x="6029325" y="5458479"/>
            <a:ext cx="2437600" cy="5653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189D-2A6D-71B9-CA19-8E36B93EFA18}"/>
              </a:ext>
            </a:extLst>
          </p:cNvPr>
          <p:cNvSpPr>
            <a:spLocks noGrp="1"/>
          </p:cNvSpPr>
          <p:nvPr>
            <p:ph type="title"/>
          </p:nvPr>
        </p:nvSpPr>
        <p:spPr/>
        <p:txBody>
          <a:bodyPr/>
          <a:lstStyle/>
          <a:p>
            <a:r>
              <a:rPr lang="en-US" dirty="0"/>
              <a:t>Evaluate the detection and defend mechanisms with </a:t>
            </a:r>
            <a:r>
              <a:rPr lang="en-US" dirty="0" err="1"/>
              <a:t>ns3</a:t>
            </a:r>
            <a:endParaRPr lang="en-US" dirty="0"/>
          </a:p>
        </p:txBody>
      </p:sp>
      <p:sp>
        <p:nvSpPr>
          <p:cNvPr id="3" name="Content Placeholder 2">
            <a:extLst>
              <a:ext uri="{FF2B5EF4-FFF2-40B4-BE49-F238E27FC236}">
                <a16:creationId xmlns:a16="http://schemas.microsoft.com/office/drawing/2014/main" id="{F0D709A8-4AD5-A507-DBD6-539797028253}"/>
              </a:ext>
            </a:extLst>
          </p:cNvPr>
          <p:cNvSpPr>
            <a:spLocks noGrp="1"/>
          </p:cNvSpPr>
          <p:nvPr>
            <p:ph idx="1"/>
          </p:nvPr>
        </p:nvSpPr>
        <p:spPr>
          <a:xfrm>
            <a:off x="838200" y="1825625"/>
            <a:ext cx="7244256" cy="4351338"/>
          </a:xfrm>
        </p:spPr>
        <p:txBody>
          <a:bodyPr/>
          <a:lstStyle/>
          <a:p>
            <a:pPr marL="0" indent="0">
              <a:buNone/>
            </a:pPr>
            <a:r>
              <a:rPr lang="en-US" dirty="0"/>
              <a:t>We have implemented the above example with </a:t>
            </a:r>
            <a:r>
              <a:rPr lang="en-US" dirty="0" err="1"/>
              <a:t>ns3</a:t>
            </a:r>
            <a:endParaRPr lang="en-US" dirty="0"/>
          </a:p>
          <a:p>
            <a:r>
              <a:rPr lang="en-US" dirty="0"/>
              <a:t>Red node is the blackhole attacker A</a:t>
            </a:r>
          </a:p>
          <a:p>
            <a:r>
              <a:rPr lang="en-US" dirty="0"/>
              <a:t>Blue nodes are wormhole attackers X and Y</a:t>
            </a:r>
          </a:p>
          <a:p>
            <a:r>
              <a:rPr lang="en-US" altLang="zh-CN" dirty="0"/>
              <a:t>Gray lines are tunnel and wormhole</a:t>
            </a:r>
          </a:p>
          <a:p>
            <a:pPr marL="0" indent="0">
              <a:buNone/>
            </a:pPr>
            <a:r>
              <a:rPr lang="en-US" dirty="0"/>
              <a:t>We will evaluate our solution mechanism with </a:t>
            </a:r>
            <a:r>
              <a:rPr lang="en-US" dirty="0" err="1"/>
              <a:t>ns3</a:t>
            </a:r>
            <a:endParaRPr lang="en-US" dirty="0"/>
          </a:p>
        </p:txBody>
      </p:sp>
      <p:pic>
        <p:nvPicPr>
          <p:cNvPr id="4" name="Picture 3">
            <a:extLst>
              <a:ext uri="{FF2B5EF4-FFF2-40B4-BE49-F238E27FC236}">
                <a16:creationId xmlns:a16="http://schemas.microsoft.com/office/drawing/2014/main" id="{8806B58E-28C8-78AF-54D4-1DDC019527CD}"/>
              </a:ext>
            </a:extLst>
          </p:cNvPr>
          <p:cNvPicPr>
            <a:picLocks noChangeAspect="1"/>
          </p:cNvPicPr>
          <p:nvPr/>
        </p:nvPicPr>
        <p:blipFill rotWithShape="1">
          <a:blip r:embed="rId2"/>
          <a:srcRect l="33481" t="24586" r="26520" b="12470"/>
          <a:stretch/>
        </p:blipFill>
        <p:spPr>
          <a:xfrm>
            <a:off x="8082456" y="1825625"/>
            <a:ext cx="4109544" cy="3720662"/>
          </a:xfrm>
          <a:prstGeom prst="rect">
            <a:avLst/>
          </a:prstGeom>
        </p:spPr>
      </p:pic>
    </p:spTree>
    <p:extLst>
      <p:ext uri="{BB962C8B-B14F-4D97-AF65-F5344CB8AC3E}">
        <p14:creationId xmlns:p14="http://schemas.microsoft.com/office/powerpoint/2010/main" val="8690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8D2B-9279-0F2F-DAD4-98BD184D50F4}"/>
              </a:ext>
            </a:extLst>
          </p:cNvPr>
          <p:cNvSpPr>
            <a:spLocks noGrp="1"/>
          </p:cNvSpPr>
          <p:nvPr>
            <p:ph type="title"/>
          </p:nvPr>
        </p:nvSpPr>
        <p:spPr/>
        <p:txBody>
          <a:bodyPr/>
          <a:lstStyle/>
          <a:p>
            <a:r>
              <a:rPr lang="en-US" dirty="0"/>
              <a:t>Follow-up research questions</a:t>
            </a:r>
          </a:p>
        </p:txBody>
      </p:sp>
      <p:sp>
        <p:nvSpPr>
          <p:cNvPr id="3" name="Content Placeholder 2">
            <a:extLst>
              <a:ext uri="{FF2B5EF4-FFF2-40B4-BE49-F238E27FC236}">
                <a16:creationId xmlns:a16="http://schemas.microsoft.com/office/drawing/2014/main" id="{BBA99A1B-8041-0E92-1B72-A651318116A5}"/>
              </a:ext>
            </a:extLst>
          </p:cNvPr>
          <p:cNvSpPr>
            <a:spLocks noGrp="1"/>
          </p:cNvSpPr>
          <p:nvPr>
            <p:ph idx="1"/>
          </p:nvPr>
        </p:nvSpPr>
        <p:spPr/>
        <p:txBody>
          <a:bodyPr/>
          <a:lstStyle/>
          <a:p>
            <a:r>
              <a:rPr lang="en-US" dirty="0"/>
              <a:t>Given more single attack patterns (e.g., r</a:t>
            </a:r>
            <a:r>
              <a:rPr lang="en-US" altLang="en-US" sz="2800" dirty="0"/>
              <a:t>eplication attacks, rushing attacks</a:t>
            </a:r>
            <a:r>
              <a:rPr lang="en-US" dirty="0"/>
              <a:t>), we need to define causal rules to automatically judge whether and how those attacks can collaborate.</a:t>
            </a:r>
          </a:p>
          <a:p>
            <a:r>
              <a:rPr lang="en-US" dirty="0"/>
              <a:t>As the number of attackers increases, the collaborative attack graph becomes more complex, we need more advanced techniques to exhaust the paths from initial states to bad states.</a:t>
            </a:r>
          </a:p>
          <a:p>
            <a:r>
              <a:rPr lang="en-US" dirty="0"/>
              <a:t>In a system, how do we know that abnormal events are happening which may lead the system to a bad state?</a:t>
            </a:r>
          </a:p>
          <a:p>
            <a:pPr lvl="1"/>
            <a:r>
              <a:rPr lang="en-US" dirty="0"/>
              <a:t>We plan to use machine learning approaches (next slides)</a:t>
            </a:r>
          </a:p>
          <a:p>
            <a:endParaRPr lang="en-US" dirty="0"/>
          </a:p>
        </p:txBody>
      </p:sp>
    </p:spTree>
    <p:extLst>
      <p:ext uri="{BB962C8B-B14F-4D97-AF65-F5344CB8AC3E}">
        <p14:creationId xmlns:p14="http://schemas.microsoft.com/office/powerpoint/2010/main" val="11481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BAE9-5B94-74A1-E3A2-30044565D4EB}"/>
              </a:ext>
            </a:extLst>
          </p:cNvPr>
          <p:cNvSpPr>
            <a:spLocks noGrp="1"/>
          </p:cNvSpPr>
          <p:nvPr>
            <p:ph type="title"/>
          </p:nvPr>
        </p:nvSpPr>
        <p:spPr/>
        <p:txBody>
          <a:bodyPr/>
          <a:lstStyle/>
          <a:p>
            <a:r>
              <a:rPr lang="en-US" dirty="0"/>
              <a:t>Why to use Machine Learning</a:t>
            </a:r>
          </a:p>
        </p:txBody>
      </p:sp>
      <p:sp>
        <p:nvSpPr>
          <p:cNvPr id="3" name="Content Placeholder 2">
            <a:extLst>
              <a:ext uri="{FF2B5EF4-FFF2-40B4-BE49-F238E27FC236}">
                <a16:creationId xmlns:a16="http://schemas.microsoft.com/office/drawing/2014/main" id="{51A476CB-2099-99E4-D6C3-E0BDF32BC451}"/>
              </a:ext>
            </a:extLst>
          </p:cNvPr>
          <p:cNvSpPr>
            <a:spLocks noGrp="1"/>
          </p:cNvSpPr>
          <p:nvPr>
            <p:ph idx="1"/>
          </p:nvPr>
        </p:nvSpPr>
        <p:spPr/>
        <p:txBody>
          <a:bodyPr>
            <a:normAutofit/>
          </a:bodyPr>
          <a:lstStyle/>
          <a:p>
            <a:r>
              <a:rPr lang="en-US" dirty="0"/>
              <a:t>The ML algorithm can continuously learn and adapt to new attack patterns.</a:t>
            </a:r>
          </a:p>
          <a:p>
            <a:endParaRPr lang="en-US" dirty="0"/>
          </a:p>
          <a:p>
            <a:r>
              <a:rPr lang="en-US" dirty="0"/>
              <a:t>It can analyze large amounts of data to detect advanced threats and reduce false positives/negatives.</a:t>
            </a:r>
          </a:p>
          <a:p>
            <a:endParaRPr lang="en-US" dirty="0"/>
          </a:p>
          <a:p>
            <a:r>
              <a:rPr lang="en-US" dirty="0"/>
              <a:t>It is initially resource-intensive but more economical in the long term.</a:t>
            </a:r>
          </a:p>
          <a:p>
            <a:endParaRPr lang="en-US" dirty="0"/>
          </a:p>
          <a:p>
            <a:r>
              <a:rPr lang="en-US" dirty="0"/>
              <a:t>It reduces manual updates.</a:t>
            </a:r>
          </a:p>
        </p:txBody>
      </p:sp>
    </p:spTree>
    <p:extLst>
      <p:ext uri="{BB962C8B-B14F-4D97-AF65-F5344CB8AC3E}">
        <p14:creationId xmlns:p14="http://schemas.microsoft.com/office/powerpoint/2010/main" val="3067974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12BA-61FF-E6ED-AC16-CB188C37B4EC}"/>
              </a:ext>
            </a:extLst>
          </p:cNvPr>
          <p:cNvSpPr>
            <a:spLocks noGrp="1"/>
          </p:cNvSpPr>
          <p:nvPr>
            <p:ph type="title"/>
          </p:nvPr>
        </p:nvSpPr>
        <p:spPr/>
        <p:txBody>
          <a:bodyPr/>
          <a:lstStyle/>
          <a:p>
            <a:r>
              <a:rPr lang="en-US" dirty="0"/>
              <a:t>Hidden Markov Model</a:t>
            </a:r>
          </a:p>
        </p:txBody>
      </p:sp>
      <p:sp>
        <p:nvSpPr>
          <p:cNvPr id="3" name="Content Placeholder 2">
            <a:extLst>
              <a:ext uri="{FF2B5EF4-FFF2-40B4-BE49-F238E27FC236}">
                <a16:creationId xmlns:a16="http://schemas.microsoft.com/office/drawing/2014/main" id="{1CF875A1-8D1C-8A00-8251-C56090F6605D}"/>
              </a:ext>
            </a:extLst>
          </p:cNvPr>
          <p:cNvSpPr>
            <a:spLocks noGrp="1"/>
          </p:cNvSpPr>
          <p:nvPr>
            <p:ph idx="1"/>
          </p:nvPr>
        </p:nvSpPr>
        <p:spPr/>
        <p:txBody>
          <a:bodyPr/>
          <a:lstStyle/>
          <a:p>
            <a:r>
              <a:rPr lang="en-US" dirty="0"/>
              <a:t>A sudden spike in port scans on critical servers, coupled with a surge in message traffic and repeated login failures, potentially indicates a collaborative attack.</a:t>
            </a:r>
          </a:p>
          <a:p>
            <a:endParaRPr lang="en-US" dirty="0"/>
          </a:p>
          <a:p>
            <a:r>
              <a:rPr lang="en-US" dirty="0"/>
              <a:t>HMM leverages temporal relationships and probabilistic state transitions to dynamically monitor and identify potential network attacks. </a:t>
            </a:r>
          </a:p>
        </p:txBody>
      </p:sp>
    </p:spTree>
    <p:extLst>
      <p:ext uri="{BB962C8B-B14F-4D97-AF65-F5344CB8AC3E}">
        <p14:creationId xmlns:p14="http://schemas.microsoft.com/office/powerpoint/2010/main" val="1625056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6182-BCC9-05F8-9BA9-B18D82B56177}"/>
              </a:ext>
            </a:extLst>
          </p:cNvPr>
          <p:cNvSpPr>
            <a:spLocks noGrp="1"/>
          </p:cNvSpPr>
          <p:nvPr>
            <p:ph type="title"/>
          </p:nvPr>
        </p:nvSpPr>
        <p:spPr/>
        <p:txBody>
          <a:bodyPr/>
          <a:lstStyle/>
          <a:p>
            <a:r>
              <a:rPr lang="en-US" dirty="0"/>
              <a:t>Hidden Markov Model</a:t>
            </a:r>
          </a:p>
        </p:txBody>
      </p:sp>
      <p:pic>
        <p:nvPicPr>
          <p:cNvPr id="3" name="Picture 2">
            <a:extLst>
              <a:ext uri="{FF2B5EF4-FFF2-40B4-BE49-F238E27FC236}">
                <a16:creationId xmlns:a16="http://schemas.microsoft.com/office/drawing/2014/main" id="{7C84CEEE-5362-6E32-A2EA-AA20089359D2}"/>
              </a:ext>
            </a:extLst>
          </p:cNvPr>
          <p:cNvPicPr>
            <a:picLocks noChangeAspect="1"/>
          </p:cNvPicPr>
          <p:nvPr/>
        </p:nvPicPr>
        <p:blipFill>
          <a:blip r:embed="rId2"/>
          <a:stretch>
            <a:fillRect/>
          </a:stretch>
        </p:blipFill>
        <p:spPr>
          <a:xfrm>
            <a:off x="1958837" y="1273995"/>
            <a:ext cx="8274326" cy="5453533"/>
          </a:xfrm>
          <a:prstGeom prst="rect">
            <a:avLst/>
          </a:prstGeom>
        </p:spPr>
      </p:pic>
    </p:spTree>
    <p:extLst>
      <p:ext uri="{BB962C8B-B14F-4D97-AF65-F5344CB8AC3E}">
        <p14:creationId xmlns:p14="http://schemas.microsoft.com/office/powerpoint/2010/main" val="1453417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2CDA-05CC-A493-C1ED-7DAA8981C549}"/>
              </a:ext>
            </a:extLst>
          </p:cNvPr>
          <p:cNvSpPr>
            <a:spLocks noGrp="1"/>
          </p:cNvSpPr>
          <p:nvPr>
            <p:ph type="title"/>
          </p:nvPr>
        </p:nvSpPr>
        <p:spPr/>
        <p:txBody>
          <a:bodyPr/>
          <a:lstStyle/>
          <a:p>
            <a:r>
              <a:rPr lang="en-US" dirty="0"/>
              <a:t>How Hidden Markov Model works?</a:t>
            </a:r>
          </a:p>
        </p:txBody>
      </p:sp>
      <p:sp>
        <p:nvSpPr>
          <p:cNvPr id="3" name="Content Placeholder 2">
            <a:extLst>
              <a:ext uri="{FF2B5EF4-FFF2-40B4-BE49-F238E27FC236}">
                <a16:creationId xmlns:a16="http://schemas.microsoft.com/office/drawing/2014/main" id="{E4695F1F-A124-D579-4344-47C0A44E0D4D}"/>
              </a:ext>
            </a:extLst>
          </p:cNvPr>
          <p:cNvSpPr>
            <a:spLocks noGrp="1"/>
          </p:cNvSpPr>
          <p:nvPr>
            <p:ph idx="1"/>
          </p:nvPr>
        </p:nvSpPr>
        <p:spPr>
          <a:xfrm>
            <a:off x="1356188" y="1825625"/>
            <a:ext cx="9997611" cy="4351338"/>
          </a:xfrm>
        </p:spPr>
        <p:txBody>
          <a:bodyPr>
            <a:normAutofit/>
          </a:bodyPr>
          <a:lstStyle/>
          <a:p>
            <a:r>
              <a:rPr lang="en-US" dirty="0"/>
              <a:t>System States can be Normal, Port Scan, Access, Damage</a:t>
            </a:r>
          </a:p>
          <a:p>
            <a:r>
              <a:rPr lang="en-US" dirty="0"/>
              <a:t>The system observes events called observations.</a:t>
            </a:r>
          </a:p>
          <a:p>
            <a:r>
              <a:rPr lang="en-US" dirty="0"/>
              <a:t>The algorithm can be trained on data including port activities, message logs, etc.</a:t>
            </a:r>
          </a:p>
          <a:p>
            <a:r>
              <a:rPr lang="en-US" dirty="0"/>
              <a:t>Baum-Welch (BW) and Viterbi algorithms can be used for training.</a:t>
            </a:r>
          </a:p>
          <a:p>
            <a:r>
              <a:rPr lang="en-US" dirty="0"/>
              <a:t>HMM can be applied to real-time data for state sequence analysis.</a:t>
            </a:r>
          </a:p>
          <a:p>
            <a:r>
              <a:rPr lang="en-US" dirty="0"/>
              <a:t>If there are suspicious activities, the IP address of the attacker can be blocked, and notifications can be provided</a:t>
            </a:r>
          </a:p>
        </p:txBody>
      </p:sp>
    </p:spTree>
    <p:extLst>
      <p:ext uri="{BB962C8B-B14F-4D97-AF65-F5344CB8AC3E}">
        <p14:creationId xmlns:p14="http://schemas.microsoft.com/office/powerpoint/2010/main" val="41533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B7903EE3-AE7C-D415-00B1-C21722C4F756}"/>
              </a:ext>
            </a:extLst>
          </p:cNvPr>
          <p:cNvSpPr>
            <a:spLocks noGrp="1" noChangeArrowheads="1"/>
          </p:cNvSpPr>
          <p:nvPr>
            <p:ph type="title"/>
          </p:nvPr>
        </p:nvSpPr>
        <p:spPr/>
        <p:txBody>
          <a:bodyPr>
            <a:normAutofit/>
          </a:bodyPr>
          <a:lstStyle/>
          <a:p>
            <a:r>
              <a:rPr lang="en-US" altLang="en-US" dirty="0"/>
              <a:t>Research Motivation</a:t>
            </a:r>
          </a:p>
        </p:txBody>
      </p:sp>
      <p:sp>
        <p:nvSpPr>
          <p:cNvPr id="397315" name="Rectangle 3">
            <a:extLst>
              <a:ext uri="{FF2B5EF4-FFF2-40B4-BE49-F238E27FC236}">
                <a16:creationId xmlns:a16="http://schemas.microsoft.com/office/drawing/2014/main" id="{C006BA72-CC46-2303-00DF-818FE77092A5}"/>
              </a:ext>
            </a:extLst>
          </p:cNvPr>
          <p:cNvSpPr>
            <a:spLocks noGrp="1" noChangeArrowheads="1"/>
          </p:cNvSpPr>
          <p:nvPr>
            <p:ph idx="1"/>
          </p:nvPr>
        </p:nvSpPr>
        <p:spPr/>
        <p:txBody>
          <a:bodyPr/>
          <a:lstStyle/>
          <a:p>
            <a:r>
              <a:rPr lang="en-US" altLang="en-US"/>
              <a:t>Why intrusion detection itself is not enough</a:t>
            </a:r>
          </a:p>
          <a:p>
            <a:pPr lvl="1"/>
            <a:r>
              <a:rPr lang="en-US" altLang="en-US"/>
              <a:t>Detecting intrusion without isolating the malicious host leaves the protection in a passive mode</a:t>
            </a:r>
          </a:p>
          <a:p>
            <a:pPr lvl="1"/>
            <a:r>
              <a:rPr lang="en-US" altLang="en-US"/>
              <a:t>Identifying the source of the attack may accelerate the detection of other attacks</a:t>
            </a:r>
          </a:p>
        </p:txBody>
      </p:sp>
      <p:sp>
        <p:nvSpPr>
          <p:cNvPr id="4" name="Slide Number Placeholder 5">
            <a:extLst>
              <a:ext uri="{FF2B5EF4-FFF2-40B4-BE49-F238E27FC236}">
                <a16:creationId xmlns:a16="http://schemas.microsoft.com/office/drawing/2014/main" id="{F3435D90-9D21-3429-9AEB-9A615EF7CB68}"/>
              </a:ext>
            </a:extLst>
          </p:cNvPr>
          <p:cNvSpPr>
            <a:spLocks noGrp="1"/>
          </p:cNvSpPr>
          <p:nvPr>
            <p:ph type="sldNum" sz="quarter" idx="12"/>
          </p:nvPr>
        </p:nvSpPr>
        <p:spPr/>
        <p:txBody>
          <a:bodyPr/>
          <a:lstStyle/>
          <a:p>
            <a:fld id="{392D2C02-DB6D-4794-ACA6-703D787140CC}" type="slidenum">
              <a:rPr lang="en-US" altLang="en-US"/>
              <a:pPr/>
              <a:t>8</a:t>
            </a:fld>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8292-66A3-448D-4DC3-7DB97692A6B8}"/>
              </a:ext>
            </a:extLst>
          </p:cNvPr>
          <p:cNvSpPr>
            <a:spLocks noGrp="1"/>
          </p:cNvSpPr>
          <p:nvPr>
            <p:ph type="title"/>
          </p:nvPr>
        </p:nvSpPr>
        <p:spPr/>
        <p:txBody>
          <a:bodyPr/>
          <a:lstStyle/>
          <a:p>
            <a:r>
              <a:rPr lang="en-US" dirty="0"/>
              <a:t>Utilizing LSTM (Long Short-Term Memory) Network</a:t>
            </a:r>
          </a:p>
        </p:txBody>
      </p:sp>
      <p:sp>
        <p:nvSpPr>
          <p:cNvPr id="3" name="Content Placeholder 2">
            <a:extLst>
              <a:ext uri="{FF2B5EF4-FFF2-40B4-BE49-F238E27FC236}">
                <a16:creationId xmlns:a16="http://schemas.microsoft.com/office/drawing/2014/main" id="{44D00116-BE86-1F86-8A72-181400B507BE}"/>
              </a:ext>
            </a:extLst>
          </p:cNvPr>
          <p:cNvSpPr>
            <a:spLocks noGrp="1"/>
          </p:cNvSpPr>
          <p:nvPr>
            <p:ph idx="1"/>
          </p:nvPr>
        </p:nvSpPr>
        <p:spPr/>
        <p:txBody>
          <a:bodyPr/>
          <a:lstStyle/>
          <a:p>
            <a:r>
              <a:rPr lang="en-US" dirty="0"/>
              <a:t>LSTM's strength lies in its ability to process sequential data and capture long-term patterns, making it highly effective for real-time network security monitoring. </a:t>
            </a:r>
          </a:p>
          <a:p>
            <a:endParaRPr lang="en-US" dirty="0"/>
          </a:p>
          <a:p>
            <a:pPr marL="0" indent="0">
              <a:buNone/>
            </a:pPr>
            <a:r>
              <a:rPr lang="en-US" dirty="0"/>
              <a:t>For instance, LSTMs can detect irregular patterns, such as identifying a mild port scan followed by spikes in messages and unusual login attempts (both could happen days later “mild port scan”). This capability </a:t>
            </a:r>
            <a:r>
              <a:rPr lang="en-US"/>
              <a:t>allows LSTM </a:t>
            </a:r>
            <a:r>
              <a:rPr lang="en-US" dirty="0"/>
              <a:t>to flag such sequences as potential collaborative attacks.</a:t>
            </a:r>
          </a:p>
        </p:txBody>
      </p:sp>
    </p:spTree>
    <p:extLst>
      <p:ext uri="{BB962C8B-B14F-4D97-AF65-F5344CB8AC3E}">
        <p14:creationId xmlns:p14="http://schemas.microsoft.com/office/powerpoint/2010/main" val="3962478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2735-32DE-EA6B-4727-A2CFFB88E9BB}"/>
              </a:ext>
            </a:extLst>
          </p:cNvPr>
          <p:cNvSpPr>
            <a:spLocks noGrp="1"/>
          </p:cNvSpPr>
          <p:nvPr>
            <p:ph type="title"/>
          </p:nvPr>
        </p:nvSpPr>
        <p:spPr/>
        <p:txBody>
          <a:bodyPr/>
          <a:lstStyle/>
          <a:p>
            <a:r>
              <a:rPr lang="en-US" dirty="0"/>
              <a:t>How can LSTM work</a:t>
            </a:r>
          </a:p>
        </p:txBody>
      </p:sp>
      <p:sp>
        <p:nvSpPr>
          <p:cNvPr id="3" name="Content Placeholder 2">
            <a:extLst>
              <a:ext uri="{FF2B5EF4-FFF2-40B4-BE49-F238E27FC236}">
                <a16:creationId xmlns:a16="http://schemas.microsoft.com/office/drawing/2014/main" id="{901D3666-D141-C555-0463-E1533046D1C1}"/>
              </a:ext>
            </a:extLst>
          </p:cNvPr>
          <p:cNvSpPr>
            <a:spLocks noGrp="1"/>
          </p:cNvSpPr>
          <p:nvPr>
            <p:ph idx="1"/>
          </p:nvPr>
        </p:nvSpPr>
        <p:spPr/>
        <p:txBody>
          <a:bodyPr>
            <a:normAutofit fontScale="92500" lnSpcReduction="10000"/>
          </a:bodyPr>
          <a:lstStyle/>
          <a:p>
            <a:r>
              <a:rPr lang="en-US" dirty="0"/>
              <a:t>Dataset: </a:t>
            </a:r>
          </a:p>
          <a:p>
            <a:pPr lvl="1"/>
            <a:r>
              <a:rPr lang="en-US" dirty="0"/>
              <a:t>Timestep 1: event 1 [Normal Traffic] </a:t>
            </a:r>
          </a:p>
          <a:p>
            <a:pPr lvl="1"/>
            <a:r>
              <a:rPr lang="en-US" dirty="0"/>
              <a:t>Timestep 2: event 2 [Port Scan]</a:t>
            </a:r>
          </a:p>
          <a:p>
            <a:pPr lvl="1"/>
            <a:r>
              <a:rPr lang="en-US" dirty="0"/>
              <a:t>Timestep 3: event 3 [Increased Messaging]</a:t>
            </a:r>
          </a:p>
          <a:p>
            <a:pPr lvl="1"/>
            <a:r>
              <a:rPr lang="en-US" dirty="0"/>
              <a:t>Timestep 4: event 4 [Failed Logins]</a:t>
            </a:r>
          </a:p>
          <a:p>
            <a:endParaRPr lang="en-US" dirty="0"/>
          </a:p>
          <a:p>
            <a:r>
              <a:rPr lang="en-US" dirty="0"/>
              <a:t>LSTM Processing: LSTM can process all previous states to predict collaboration</a:t>
            </a:r>
          </a:p>
          <a:p>
            <a:pPr lvl="1"/>
            <a:r>
              <a:rPr lang="en-US" dirty="0"/>
              <a:t>input: event 1  =&gt; output: No Attack</a:t>
            </a:r>
          </a:p>
          <a:p>
            <a:pPr lvl="1"/>
            <a:r>
              <a:rPr lang="en-US" dirty="0"/>
              <a:t>input: event 1, event 2 =&gt; output: Port Scan</a:t>
            </a:r>
          </a:p>
          <a:p>
            <a:pPr lvl="1"/>
            <a:r>
              <a:rPr lang="en-US" dirty="0"/>
              <a:t>input: event 1, event 2, event 3 =&gt; output: Access</a:t>
            </a:r>
          </a:p>
          <a:p>
            <a:pPr lvl="1"/>
            <a:r>
              <a:rPr lang="en-US" dirty="0"/>
              <a:t>input: event 1, event 2, event, event 4 =&gt; output: Potential collaborative attack</a:t>
            </a:r>
          </a:p>
        </p:txBody>
      </p:sp>
    </p:spTree>
    <p:extLst>
      <p:ext uri="{BB962C8B-B14F-4D97-AF65-F5344CB8AC3E}">
        <p14:creationId xmlns:p14="http://schemas.microsoft.com/office/powerpoint/2010/main" val="2605164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3957-8DC2-414C-C742-27BD2173C15B}"/>
              </a:ext>
            </a:extLst>
          </p:cNvPr>
          <p:cNvSpPr>
            <a:spLocks noGrp="1"/>
          </p:cNvSpPr>
          <p:nvPr>
            <p:ph type="title"/>
          </p:nvPr>
        </p:nvSpPr>
        <p:spPr/>
        <p:txBody>
          <a:bodyPr/>
          <a:lstStyle/>
          <a:p>
            <a:r>
              <a:rPr lang="en-US" dirty="0"/>
              <a:t>Contrastive Learning</a:t>
            </a:r>
          </a:p>
        </p:txBody>
      </p:sp>
      <p:sp>
        <p:nvSpPr>
          <p:cNvPr id="3" name="Content Placeholder 2">
            <a:extLst>
              <a:ext uri="{FF2B5EF4-FFF2-40B4-BE49-F238E27FC236}">
                <a16:creationId xmlns:a16="http://schemas.microsoft.com/office/drawing/2014/main" id="{6F336AE2-674F-5B04-09AB-5174444E86CB}"/>
              </a:ext>
            </a:extLst>
          </p:cNvPr>
          <p:cNvSpPr>
            <a:spLocks noGrp="1"/>
          </p:cNvSpPr>
          <p:nvPr>
            <p:ph idx="1"/>
          </p:nvPr>
        </p:nvSpPr>
        <p:spPr/>
        <p:txBody>
          <a:bodyPr>
            <a:normAutofit lnSpcReduction="10000"/>
          </a:bodyPr>
          <a:lstStyle/>
          <a:p>
            <a:r>
              <a:rPr lang="en-US" dirty="0"/>
              <a:t>Contrastive Learning's strength lies in its ability to learn nuanced differences between normal and malicious behaviors. </a:t>
            </a:r>
          </a:p>
          <a:p>
            <a:endParaRPr lang="en-US" dirty="0"/>
          </a:p>
          <a:p>
            <a:r>
              <a:rPr lang="en-US" dirty="0"/>
              <a:t>A model trained with Contrastive Learning could recognize irregular message exchanges and login attempts, distinguishing them from normal behavior and flagging them as potential attacks.</a:t>
            </a:r>
          </a:p>
          <a:p>
            <a:endParaRPr lang="en-US" dirty="0"/>
          </a:p>
          <a:p>
            <a:r>
              <a:rPr lang="en-US" dirty="0"/>
              <a:t>Not every login attempt failure is malicious; contrastive learning can help distinguish between normal login attempt failure and malicious login attempt failure.</a:t>
            </a:r>
          </a:p>
        </p:txBody>
      </p:sp>
    </p:spTree>
    <p:extLst>
      <p:ext uri="{BB962C8B-B14F-4D97-AF65-F5344CB8AC3E}">
        <p14:creationId xmlns:p14="http://schemas.microsoft.com/office/powerpoint/2010/main" val="504954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DD1E-BF32-5B05-6A1D-99E469E3E3AD}"/>
              </a:ext>
            </a:extLst>
          </p:cNvPr>
          <p:cNvSpPr>
            <a:spLocks noGrp="1"/>
          </p:cNvSpPr>
          <p:nvPr>
            <p:ph type="title"/>
          </p:nvPr>
        </p:nvSpPr>
        <p:spPr/>
        <p:txBody>
          <a:bodyPr/>
          <a:lstStyle/>
          <a:p>
            <a:r>
              <a:rPr lang="en-US" dirty="0"/>
              <a:t>How does Contrastive Learning work?</a:t>
            </a:r>
          </a:p>
        </p:txBody>
      </p:sp>
      <p:sp>
        <p:nvSpPr>
          <p:cNvPr id="3" name="Content Placeholder 2">
            <a:extLst>
              <a:ext uri="{FF2B5EF4-FFF2-40B4-BE49-F238E27FC236}">
                <a16:creationId xmlns:a16="http://schemas.microsoft.com/office/drawing/2014/main" id="{23D70DF5-AFEF-701D-CCD5-A4A93E5A5656}"/>
              </a:ext>
            </a:extLst>
          </p:cNvPr>
          <p:cNvSpPr>
            <a:spLocks noGrp="1"/>
          </p:cNvSpPr>
          <p:nvPr>
            <p:ph idx="1"/>
          </p:nvPr>
        </p:nvSpPr>
        <p:spPr/>
        <p:txBody>
          <a:bodyPr>
            <a:normAutofit fontScale="92500" lnSpcReduction="10000"/>
          </a:bodyPr>
          <a:lstStyle/>
          <a:p>
            <a:r>
              <a:rPr lang="en-US" dirty="0"/>
              <a:t>The algorithm is provided an event that is an Anchor (without anomaly) during training.</a:t>
            </a:r>
          </a:p>
          <a:p>
            <a:endParaRPr lang="en-US" dirty="0"/>
          </a:p>
          <a:p>
            <a:r>
              <a:rPr lang="en-US" dirty="0"/>
              <a:t>All other events are positive (P) or negative (N). The positive (P) event is an anomaly. The negative (N) is a legitimate data point.</a:t>
            </a:r>
          </a:p>
          <a:p>
            <a:endParaRPr lang="en-US" dirty="0"/>
          </a:p>
          <a:p>
            <a:r>
              <a:rPr lang="en-US" dirty="0"/>
              <a:t>The algorithm maximizes the distance between A and P while minimizing the distance between A and N.</a:t>
            </a:r>
          </a:p>
          <a:p>
            <a:endParaRPr lang="en-US" dirty="0"/>
          </a:p>
          <a:p>
            <a:r>
              <a:rPr lang="en-US"/>
              <a:t>In </a:t>
            </a:r>
            <a:r>
              <a:rPr lang="en-US" dirty="0"/>
              <a:t>real-time, the algorithms compute the distance between the event and anchor to predict whether the event is an anomaly or legitimate.</a:t>
            </a:r>
          </a:p>
        </p:txBody>
      </p:sp>
    </p:spTree>
    <p:extLst>
      <p:ext uri="{BB962C8B-B14F-4D97-AF65-F5344CB8AC3E}">
        <p14:creationId xmlns:p14="http://schemas.microsoft.com/office/powerpoint/2010/main" val="4064435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555C-0A16-9A2F-1DD7-6E965EBC9E47}"/>
              </a:ext>
            </a:extLst>
          </p:cNvPr>
          <p:cNvSpPr>
            <a:spLocks noGrp="1"/>
          </p:cNvSpPr>
          <p:nvPr>
            <p:ph type="title"/>
          </p:nvPr>
        </p:nvSpPr>
        <p:spPr/>
        <p:txBody>
          <a:bodyPr/>
          <a:lstStyle/>
          <a:p>
            <a:r>
              <a:rPr lang="en-US" altLang="en-US" dirty="0"/>
              <a:t>Problem Statement</a:t>
            </a:r>
            <a:endParaRPr lang="en-US" dirty="0"/>
          </a:p>
        </p:txBody>
      </p:sp>
      <p:sp>
        <p:nvSpPr>
          <p:cNvPr id="3" name="Content Placeholder 2">
            <a:extLst>
              <a:ext uri="{FF2B5EF4-FFF2-40B4-BE49-F238E27FC236}">
                <a16:creationId xmlns:a16="http://schemas.microsoft.com/office/drawing/2014/main" id="{E0754555-56D9-B866-BE07-8F95A619654B}"/>
              </a:ext>
            </a:extLst>
          </p:cNvPr>
          <p:cNvSpPr>
            <a:spLocks noGrp="1"/>
          </p:cNvSpPr>
          <p:nvPr>
            <p:ph idx="1"/>
          </p:nvPr>
        </p:nvSpPr>
        <p:spPr/>
        <p:txBody>
          <a:bodyPr/>
          <a:lstStyle/>
          <a:p>
            <a:pPr eaLnBrk="1" hangingPunct="1">
              <a:spcBef>
                <a:spcPct val="20000"/>
              </a:spcBef>
              <a:buFont typeface="Arial" charset="0"/>
              <a:buNone/>
            </a:pPr>
            <a:r>
              <a:rPr lang="en-US" altLang="en-US" sz="3000" b="0" dirty="0">
                <a:latin typeface="Arial" charset="0"/>
                <a:cs typeface="Arial" charset="0"/>
              </a:rPr>
              <a:t>Packet drop attacks put severe threats to Ad Hoc network performance and safety</a:t>
            </a:r>
          </a:p>
          <a:p>
            <a:pPr eaLnBrk="1" hangingPunct="1">
              <a:spcBef>
                <a:spcPct val="20000"/>
              </a:spcBef>
              <a:buFont typeface="Arial" charset="0"/>
              <a:buChar char="•"/>
            </a:pPr>
            <a:r>
              <a:rPr lang="en-US" altLang="en-US" sz="2800" b="0" dirty="0">
                <a:latin typeface="Arial" charset="0"/>
                <a:cs typeface="Arial" charset="0"/>
              </a:rPr>
              <a:t>Directly impact the parameters such as packet delivery ratio</a:t>
            </a:r>
          </a:p>
          <a:p>
            <a:pPr eaLnBrk="1" hangingPunct="1">
              <a:spcBef>
                <a:spcPct val="20000"/>
              </a:spcBef>
              <a:buFont typeface="Arial" charset="0"/>
              <a:buChar char="•"/>
            </a:pPr>
            <a:r>
              <a:rPr lang="en-US" altLang="en-US" sz="2800" b="0" dirty="0">
                <a:latin typeface="Arial" charset="0"/>
                <a:cs typeface="Arial" charset="0"/>
              </a:rPr>
              <a:t>Will impact security mechanisms such as distributed node behavior monitoring</a:t>
            </a:r>
          </a:p>
          <a:p>
            <a:pPr eaLnBrk="1" hangingPunct="1">
              <a:spcBef>
                <a:spcPct val="20000"/>
              </a:spcBef>
              <a:buFont typeface="Arial" charset="0"/>
              <a:buChar char="•"/>
            </a:pPr>
            <a:r>
              <a:rPr lang="en-US" altLang="en-US" sz="2800" b="0" dirty="0">
                <a:latin typeface="Arial" charset="0"/>
                <a:cs typeface="Arial" charset="0"/>
              </a:rPr>
              <a:t>Different approaches have been proposed</a:t>
            </a:r>
          </a:p>
          <a:p>
            <a:pPr lvl="1" eaLnBrk="1" hangingPunct="1">
              <a:spcBef>
                <a:spcPct val="20000"/>
              </a:spcBef>
              <a:buFont typeface="Arial" charset="0"/>
              <a:buChar char="•"/>
            </a:pPr>
            <a:r>
              <a:rPr lang="en-US" altLang="en-US" sz="2800" b="0" dirty="0">
                <a:latin typeface="Arial" charset="0"/>
                <a:cs typeface="Arial" charset="0"/>
              </a:rPr>
              <a:t>Vulnerable to collaborative attacks</a:t>
            </a:r>
          </a:p>
          <a:p>
            <a:pPr lvl="1" eaLnBrk="1" hangingPunct="1">
              <a:spcBef>
                <a:spcPct val="20000"/>
              </a:spcBef>
              <a:buFont typeface="Arial" charset="0"/>
              <a:buChar char="•"/>
            </a:pPr>
            <a:r>
              <a:rPr lang="en-US" altLang="en-US" sz="2800" b="0" dirty="0">
                <a:latin typeface="Arial" charset="0"/>
                <a:cs typeface="Arial" charset="0"/>
              </a:rPr>
              <a:t>Have strong assumptions of the nodes</a:t>
            </a:r>
            <a:endParaRPr lang="en-US" altLang="en-US" sz="2600" b="0" dirty="0">
              <a:latin typeface="Arial" charset="0"/>
              <a:cs typeface="Arial" charset="0"/>
            </a:endParaRPr>
          </a:p>
          <a:p>
            <a:endParaRPr lang="en-US" dirty="0"/>
          </a:p>
        </p:txBody>
      </p:sp>
      <p:sp>
        <p:nvSpPr>
          <p:cNvPr id="4" name="Slide Number Placeholder 3">
            <a:extLst>
              <a:ext uri="{FF2B5EF4-FFF2-40B4-BE49-F238E27FC236}">
                <a16:creationId xmlns:a16="http://schemas.microsoft.com/office/drawing/2014/main" id="{2F649818-6E23-2648-84EA-A21701E35335}"/>
              </a:ext>
            </a:extLst>
          </p:cNvPr>
          <p:cNvSpPr>
            <a:spLocks noGrp="1"/>
          </p:cNvSpPr>
          <p:nvPr>
            <p:ph type="sldNum" sz="quarter" idx="12"/>
          </p:nvPr>
        </p:nvSpPr>
        <p:spPr/>
        <p:txBody>
          <a:bodyPr/>
          <a:lstStyle/>
          <a:p>
            <a:fld id="{330EA680-D336-4FF7-8B7A-9848BB0A1C32}" type="slidenum">
              <a:rPr lang="en-US" smtClean="0"/>
              <a:t>84</a:t>
            </a:fld>
            <a:endParaRPr lang="en-US"/>
          </a:p>
        </p:txBody>
      </p:sp>
    </p:spTree>
    <p:extLst>
      <p:ext uri="{BB962C8B-B14F-4D97-AF65-F5344CB8AC3E}">
        <p14:creationId xmlns:p14="http://schemas.microsoft.com/office/powerpoint/2010/main" val="1312641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19B0CD-4AB7-4C48-849E-21BAD965732C}"/>
              </a:ext>
            </a:extLst>
          </p:cNvPr>
          <p:cNvSpPr>
            <a:spLocks noGrp="1"/>
          </p:cNvSpPr>
          <p:nvPr>
            <p:ph type="title"/>
          </p:nvPr>
        </p:nvSpPr>
        <p:spPr/>
        <p:txBody>
          <a:bodyPr/>
          <a:lstStyle/>
          <a:p>
            <a:r>
              <a:rPr lang="en-US" altLang="en-US" dirty="0"/>
              <a:t>Problem Statement</a:t>
            </a:r>
            <a:endParaRPr lang="en-US" dirty="0"/>
          </a:p>
        </p:txBody>
      </p:sp>
      <p:sp>
        <p:nvSpPr>
          <p:cNvPr id="4" name="Content Placeholder 3">
            <a:extLst>
              <a:ext uri="{FF2B5EF4-FFF2-40B4-BE49-F238E27FC236}">
                <a16:creationId xmlns:a16="http://schemas.microsoft.com/office/drawing/2014/main" id="{B2D8B5B0-B47C-8D2E-7C32-4A27AE3991F1}"/>
              </a:ext>
            </a:extLst>
          </p:cNvPr>
          <p:cNvSpPr>
            <a:spLocks noGrp="1"/>
          </p:cNvSpPr>
          <p:nvPr>
            <p:ph idx="1"/>
          </p:nvPr>
        </p:nvSpPr>
        <p:spPr/>
        <p:txBody>
          <a:bodyPr/>
          <a:lstStyle/>
          <a:p>
            <a:pPr eaLnBrk="1" hangingPunct="1">
              <a:spcBef>
                <a:spcPct val="20000"/>
              </a:spcBef>
              <a:buFont typeface="Arial" charset="0"/>
              <a:buNone/>
            </a:pPr>
            <a:r>
              <a:rPr lang="en-US" altLang="en-US" sz="3000" b="0" dirty="0">
                <a:latin typeface="Arial" charset="0"/>
                <a:cs typeface="Arial" charset="0"/>
              </a:rPr>
              <a:t>Many research efforts focus on individual attackers</a:t>
            </a:r>
          </a:p>
          <a:p>
            <a:pPr eaLnBrk="1" hangingPunct="1">
              <a:spcBef>
                <a:spcPct val="20000"/>
              </a:spcBef>
              <a:buFont typeface="Arial" charset="0"/>
              <a:buChar char="•"/>
            </a:pPr>
            <a:r>
              <a:rPr lang="en-US" altLang="en-US" sz="2600" b="0" dirty="0">
                <a:latin typeface="Arial" charset="0"/>
                <a:cs typeface="Arial" charset="0"/>
              </a:rPr>
              <a:t>The effectiveness of detection methods will be weakened under collaborative attacks</a:t>
            </a:r>
          </a:p>
          <a:p>
            <a:pPr lvl="1" eaLnBrk="1" hangingPunct="1">
              <a:spcBef>
                <a:spcPct val="20000"/>
              </a:spcBef>
              <a:buFont typeface="Arial" charset="0"/>
              <a:buChar char="•"/>
            </a:pPr>
            <a:r>
              <a:rPr lang="en-US" altLang="en-US" sz="2600" b="0" dirty="0">
                <a:latin typeface="Arial" charset="0"/>
                <a:cs typeface="Arial" charset="0"/>
              </a:rPr>
              <a:t>E.g., in “watchdog”, multiple malicious nodes can provide fake evidences to support each other’s innocence</a:t>
            </a:r>
          </a:p>
          <a:p>
            <a:pPr lvl="1" eaLnBrk="1" hangingPunct="1">
              <a:spcBef>
                <a:spcPct val="20000"/>
              </a:spcBef>
              <a:buFont typeface="Arial" charset="0"/>
              <a:buChar char="•"/>
            </a:pPr>
            <a:r>
              <a:rPr lang="en-US" altLang="en-US" sz="2600" b="0" dirty="0">
                <a:latin typeface="Arial" charset="0"/>
                <a:cs typeface="Arial" charset="0"/>
              </a:rPr>
              <a:t>In wormhole and Sybil attacks, malicious nodes may share keys to hide their real identities</a:t>
            </a:r>
          </a:p>
          <a:p>
            <a:endParaRPr lang="en-US" dirty="0"/>
          </a:p>
        </p:txBody>
      </p:sp>
      <p:sp>
        <p:nvSpPr>
          <p:cNvPr id="2" name="Slide Number Placeholder 1">
            <a:extLst>
              <a:ext uri="{FF2B5EF4-FFF2-40B4-BE49-F238E27FC236}">
                <a16:creationId xmlns:a16="http://schemas.microsoft.com/office/drawing/2014/main" id="{2A82D031-79FD-5A5E-BD50-812A2C776074}"/>
              </a:ext>
            </a:extLst>
          </p:cNvPr>
          <p:cNvSpPr>
            <a:spLocks noGrp="1"/>
          </p:cNvSpPr>
          <p:nvPr>
            <p:ph type="sldNum" sz="quarter" idx="12"/>
          </p:nvPr>
        </p:nvSpPr>
        <p:spPr/>
        <p:txBody>
          <a:bodyPr/>
          <a:lstStyle/>
          <a:p>
            <a:fld id="{96301552-2763-1143-A7B7-6F2EAFD7AC70}" type="slidenum">
              <a:rPr lang="en-US" smtClean="0"/>
              <a:t>85</a:t>
            </a:fld>
            <a:endParaRPr lang="en-US"/>
          </a:p>
        </p:txBody>
      </p:sp>
    </p:spTree>
    <p:extLst>
      <p:ext uri="{BB962C8B-B14F-4D97-AF65-F5344CB8AC3E}">
        <p14:creationId xmlns:p14="http://schemas.microsoft.com/office/powerpoint/2010/main" val="39792258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0A86C-A425-218F-6664-E3DB5AAD3998}"/>
              </a:ext>
            </a:extLst>
          </p:cNvPr>
          <p:cNvSpPr>
            <a:spLocks noGrp="1"/>
          </p:cNvSpPr>
          <p:nvPr>
            <p:ph type="title"/>
          </p:nvPr>
        </p:nvSpPr>
        <p:spPr/>
        <p:txBody>
          <a:bodyPr/>
          <a:lstStyle/>
          <a:p>
            <a:r>
              <a:rPr lang="en-US" altLang="en-US" dirty="0"/>
              <a:t>Problem Statement</a:t>
            </a:r>
            <a:endParaRPr lang="en-US" dirty="0"/>
          </a:p>
        </p:txBody>
      </p:sp>
      <p:sp>
        <p:nvSpPr>
          <p:cNvPr id="4" name="Content Placeholder 3">
            <a:extLst>
              <a:ext uri="{FF2B5EF4-FFF2-40B4-BE49-F238E27FC236}">
                <a16:creationId xmlns:a16="http://schemas.microsoft.com/office/drawing/2014/main" id="{C4DA6572-E8B4-FAC1-243E-34309DE9C862}"/>
              </a:ext>
            </a:extLst>
          </p:cNvPr>
          <p:cNvSpPr>
            <a:spLocks noGrp="1"/>
          </p:cNvSpPr>
          <p:nvPr>
            <p:ph idx="1"/>
          </p:nvPr>
        </p:nvSpPr>
        <p:spPr/>
        <p:txBody>
          <a:bodyPr/>
          <a:lstStyle/>
          <a:p>
            <a:pPr eaLnBrk="1" hangingPunct="1">
              <a:spcBef>
                <a:spcPct val="20000"/>
              </a:spcBef>
              <a:buFont typeface="Arial" charset="0"/>
              <a:buNone/>
            </a:pPr>
            <a:r>
              <a:rPr lang="en-US" altLang="en-US" sz="3200" b="0" dirty="0">
                <a:latin typeface="Arial" charset="0"/>
                <a:cs typeface="Arial" charset="0"/>
              </a:rPr>
              <a:t>We focus on collaborative packet drop attacks. Why?</a:t>
            </a:r>
          </a:p>
          <a:p>
            <a:pPr eaLnBrk="1" hangingPunct="1">
              <a:spcBef>
                <a:spcPct val="20000"/>
              </a:spcBef>
              <a:buFont typeface="Arial" charset="0"/>
              <a:buChar char="•"/>
            </a:pPr>
            <a:r>
              <a:rPr lang="en-US" altLang="en-US" sz="2800" b="0" dirty="0">
                <a:latin typeface="Arial" charset="0"/>
                <a:cs typeface="Arial" charset="0"/>
              </a:rPr>
              <a:t>Secure and robust data delivery is a top priority for many applications</a:t>
            </a:r>
          </a:p>
          <a:p>
            <a:pPr eaLnBrk="1" hangingPunct="1">
              <a:spcBef>
                <a:spcPct val="20000"/>
              </a:spcBef>
              <a:buFont typeface="Arial" charset="0"/>
              <a:buChar char="•"/>
            </a:pPr>
            <a:r>
              <a:rPr lang="en-US" altLang="en-US" sz="2800" b="0" dirty="0">
                <a:latin typeface="Arial" charset="0"/>
                <a:cs typeface="Arial" charset="0"/>
              </a:rPr>
              <a:t>The proposed approach can be achieved as a reactive method: reduce overhead during normal operations</a:t>
            </a:r>
          </a:p>
          <a:p>
            <a:pPr eaLnBrk="1" hangingPunct="1">
              <a:spcBef>
                <a:spcPct val="20000"/>
              </a:spcBef>
              <a:buFont typeface="Arial" charset="0"/>
              <a:buChar char="•"/>
            </a:pPr>
            <a:r>
              <a:rPr lang="en-US" altLang="en-US" sz="2800" b="0" dirty="0">
                <a:latin typeface="Arial" charset="0"/>
                <a:cs typeface="Arial" charset="0"/>
              </a:rPr>
              <a:t>Can be applied in parallel to secure routing</a:t>
            </a:r>
          </a:p>
          <a:p>
            <a:endParaRPr lang="en-US" dirty="0"/>
          </a:p>
        </p:txBody>
      </p:sp>
      <p:sp>
        <p:nvSpPr>
          <p:cNvPr id="2" name="Slide Number Placeholder 1">
            <a:extLst>
              <a:ext uri="{FF2B5EF4-FFF2-40B4-BE49-F238E27FC236}">
                <a16:creationId xmlns:a16="http://schemas.microsoft.com/office/drawing/2014/main" id="{8105EC34-DD7B-9E5A-4FFC-AEB8403D464D}"/>
              </a:ext>
            </a:extLst>
          </p:cNvPr>
          <p:cNvSpPr>
            <a:spLocks noGrp="1"/>
          </p:cNvSpPr>
          <p:nvPr>
            <p:ph type="sldNum" sz="quarter" idx="12"/>
          </p:nvPr>
        </p:nvSpPr>
        <p:spPr/>
        <p:txBody>
          <a:bodyPr/>
          <a:lstStyle/>
          <a:p>
            <a:fld id="{96301552-2763-1143-A7B7-6F2EAFD7AC70}" type="slidenum">
              <a:rPr lang="en-US" smtClean="0"/>
              <a:t>86</a:t>
            </a:fld>
            <a:endParaRPr lang="en-US"/>
          </a:p>
        </p:txBody>
      </p:sp>
    </p:spTree>
    <p:extLst>
      <p:ext uri="{BB962C8B-B14F-4D97-AF65-F5344CB8AC3E}">
        <p14:creationId xmlns:p14="http://schemas.microsoft.com/office/powerpoint/2010/main" val="18170369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19812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cs typeface="Arial" charset="0"/>
            </a:endParaRPr>
          </a:p>
        </p:txBody>
      </p:sp>
      <p:sp>
        <p:nvSpPr>
          <p:cNvPr id="3" name="Title 2">
            <a:extLst>
              <a:ext uri="{FF2B5EF4-FFF2-40B4-BE49-F238E27FC236}">
                <a16:creationId xmlns:a16="http://schemas.microsoft.com/office/drawing/2014/main" id="{5456610E-FD43-1765-31E1-A02683E77F23}"/>
              </a:ext>
            </a:extLst>
          </p:cNvPr>
          <p:cNvSpPr>
            <a:spLocks noGrp="1"/>
          </p:cNvSpPr>
          <p:nvPr>
            <p:ph type="title"/>
          </p:nvPr>
        </p:nvSpPr>
        <p:spPr/>
        <p:txBody>
          <a:bodyPr/>
          <a:lstStyle/>
          <a:p>
            <a:r>
              <a:rPr lang="en-US" altLang="en-US" dirty="0"/>
              <a:t>Related Work</a:t>
            </a:r>
            <a:endParaRPr lang="en-US" dirty="0"/>
          </a:p>
        </p:txBody>
      </p:sp>
      <p:sp>
        <p:nvSpPr>
          <p:cNvPr id="4" name="Content Placeholder 3">
            <a:extLst>
              <a:ext uri="{FF2B5EF4-FFF2-40B4-BE49-F238E27FC236}">
                <a16:creationId xmlns:a16="http://schemas.microsoft.com/office/drawing/2014/main" id="{DD6FF1DB-8FE7-102D-40BC-4BB1894EB911}"/>
              </a:ext>
            </a:extLst>
          </p:cNvPr>
          <p:cNvSpPr>
            <a:spLocks noGrp="1"/>
          </p:cNvSpPr>
          <p:nvPr>
            <p:ph idx="1"/>
          </p:nvPr>
        </p:nvSpPr>
        <p:spPr/>
        <p:txBody>
          <a:bodyPr>
            <a:normAutofit lnSpcReduction="10000"/>
          </a:bodyPr>
          <a:lstStyle/>
          <a:p>
            <a:pPr eaLnBrk="1" hangingPunct="1">
              <a:spcBef>
                <a:spcPct val="20000"/>
              </a:spcBef>
              <a:buFont typeface="Arial" charset="0"/>
              <a:buNone/>
            </a:pPr>
            <a:r>
              <a:rPr lang="en-US" altLang="en-US" sz="2800" b="0" dirty="0">
                <a:latin typeface="Arial" charset="0"/>
                <a:cs typeface="Arial" charset="0"/>
              </a:rPr>
              <a:t>Detecting packet drop attacks</a:t>
            </a:r>
          </a:p>
          <a:p>
            <a:pPr eaLnBrk="1" hangingPunct="1">
              <a:spcBef>
                <a:spcPct val="20000"/>
              </a:spcBef>
              <a:buFont typeface="Arial" charset="0"/>
              <a:buChar char="•"/>
            </a:pPr>
            <a:r>
              <a:rPr lang="en-US" altLang="en-US" b="0" dirty="0">
                <a:latin typeface="Arial" charset="0"/>
                <a:cs typeface="Arial" charset="0"/>
              </a:rPr>
              <a:t>Audit based approaches</a:t>
            </a:r>
          </a:p>
          <a:p>
            <a:pPr lvl="1" eaLnBrk="1" hangingPunct="1">
              <a:spcBef>
                <a:spcPct val="20000"/>
              </a:spcBef>
              <a:buFont typeface="Arial" charset="0"/>
              <a:buChar char="•"/>
            </a:pPr>
            <a:r>
              <a:rPr lang="en-US" altLang="en-US" b="0" dirty="0">
                <a:latin typeface="Arial" charset="0"/>
                <a:cs typeface="Arial" charset="0"/>
              </a:rPr>
              <a:t>Whether or not the next hop forward the packets</a:t>
            </a:r>
          </a:p>
          <a:p>
            <a:pPr lvl="1" eaLnBrk="1" hangingPunct="1">
              <a:spcBef>
                <a:spcPct val="20000"/>
              </a:spcBef>
              <a:buFont typeface="Arial" charset="0"/>
              <a:buChar char="•"/>
            </a:pPr>
            <a:r>
              <a:rPr lang="en-US" altLang="en-US" b="0" dirty="0">
                <a:latin typeface="Arial" charset="0"/>
                <a:cs typeface="Arial" charset="0"/>
              </a:rPr>
              <a:t>Use both first hand and second hand evidences</a:t>
            </a:r>
          </a:p>
          <a:p>
            <a:pPr lvl="1" eaLnBrk="1" hangingPunct="1">
              <a:spcBef>
                <a:spcPct val="20000"/>
              </a:spcBef>
              <a:buFont typeface="Arial" charset="0"/>
              <a:buChar char="•"/>
            </a:pPr>
            <a:r>
              <a:rPr lang="en-US" altLang="en-US" b="0" dirty="0">
                <a:latin typeface="Arial" charset="0"/>
                <a:cs typeface="Arial" charset="0"/>
              </a:rPr>
              <a:t>Problems:</a:t>
            </a:r>
          </a:p>
          <a:p>
            <a:pPr lvl="2" eaLnBrk="1" hangingPunct="1">
              <a:spcBef>
                <a:spcPct val="20000"/>
              </a:spcBef>
              <a:buFont typeface="Arial" charset="0"/>
              <a:buChar char="•"/>
            </a:pPr>
            <a:r>
              <a:rPr lang="en-US" altLang="en-US" sz="2000" b="0" dirty="0">
                <a:latin typeface="Arial" charset="0"/>
                <a:cs typeface="Arial" charset="0"/>
              </a:rPr>
              <a:t>Energy consumption of eavesdropping</a:t>
            </a:r>
          </a:p>
          <a:p>
            <a:pPr lvl="2" eaLnBrk="1" hangingPunct="1">
              <a:spcBef>
                <a:spcPct val="20000"/>
              </a:spcBef>
              <a:buFont typeface="Arial" charset="0"/>
              <a:buChar char="•"/>
            </a:pPr>
            <a:r>
              <a:rPr lang="en-US" altLang="en-US" sz="2000" b="0" dirty="0">
                <a:latin typeface="Arial" charset="0"/>
                <a:cs typeface="Arial" charset="0"/>
              </a:rPr>
              <a:t>Can be cheated by directional antenna</a:t>
            </a:r>
          </a:p>
          <a:p>
            <a:pPr lvl="2" eaLnBrk="1" hangingPunct="1">
              <a:spcBef>
                <a:spcPct val="20000"/>
              </a:spcBef>
              <a:buFont typeface="Arial" charset="0"/>
              <a:buChar char="•"/>
            </a:pPr>
            <a:r>
              <a:rPr lang="en-US" altLang="en-US" sz="2000" b="0" dirty="0">
                <a:latin typeface="Arial" charset="0"/>
                <a:cs typeface="Arial" charset="0"/>
              </a:rPr>
              <a:t>Authenticity of the evidence</a:t>
            </a:r>
          </a:p>
          <a:p>
            <a:pPr eaLnBrk="1" hangingPunct="1">
              <a:spcBef>
                <a:spcPct val="20000"/>
              </a:spcBef>
              <a:buFont typeface="Arial" charset="0"/>
              <a:buChar char="•"/>
            </a:pPr>
            <a:r>
              <a:rPr lang="en-US" altLang="en-US" b="0" dirty="0">
                <a:latin typeface="Arial" charset="0"/>
                <a:cs typeface="Arial" charset="0"/>
              </a:rPr>
              <a:t>Incentive based approaches</a:t>
            </a:r>
          </a:p>
          <a:p>
            <a:pPr lvl="1" eaLnBrk="1" hangingPunct="1">
              <a:spcBef>
                <a:spcPct val="20000"/>
              </a:spcBef>
              <a:buFont typeface="Arial" charset="0"/>
              <a:buChar char="•"/>
            </a:pPr>
            <a:r>
              <a:rPr lang="en-US" altLang="en-US" b="0" dirty="0">
                <a:latin typeface="Arial" charset="0"/>
                <a:cs typeface="Arial" charset="0"/>
              </a:rPr>
              <a:t>Nuggets and credits</a:t>
            </a:r>
          </a:p>
          <a:p>
            <a:pPr eaLnBrk="1" hangingPunct="1">
              <a:spcBef>
                <a:spcPct val="20000"/>
              </a:spcBef>
              <a:buFont typeface="Arial" charset="0"/>
              <a:buChar char="•"/>
            </a:pPr>
            <a:r>
              <a:rPr lang="en-US" altLang="en-US" b="0" dirty="0">
                <a:latin typeface="Arial" charset="0"/>
                <a:cs typeface="Arial" charset="0"/>
              </a:rPr>
              <a:t>Multi-hop acknowledgement</a:t>
            </a:r>
          </a:p>
          <a:p>
            <a:endParaRPr lang="en-US" dirty="0"/>
          </a:p>
        </p:txBody>
      </p:sp>
      <p:sp>
        <p:nvSpPr>
          <p:cNvPr id="2" name="Slide Number Placeholder 1">
            <a:extLst>
              <a:ext uri="{FF2B5EF4-FFF2-40B4-BE49-F238E27FC236}">
                <a16:creationId xmlns:a16="http://schemas.microsoft.com/office/drawing/2014/main" id="{EE438260-FC3F-438D-EA17-E44E10473722}"/>
              </a:ext>
            </a:extLst>
          </p:cNvPr>
          <p:cNvSpPr>
            <a:spLocks noGrp="1"/>
          </p:cNvSpPr>
          <p:nvPr>
            <p:ph type="sldNum" sz="quarter" idx="12"/>
          </p:nvPr>
        </p:nvSpPr>
        <p:spPr/>
        <p:txBody>
          <a:bodyPr/>
          <a:lstStyle/>
          <a:p>
            <a:fld id="{96301552-2763-1143-A7B7-6F2EAFD7AC70}" type="slidenum">
              <a:rPr lang="en-US" smtClean="0"/>
              <a:t>87</a:t>
            </a:fld>
            <a:endParaRPr lang="en-US"/>
          </a:p>
        </p:txBody>
      </p:sp>
    </p:spTree>
    <p:extLst>
      <p:ext uri="{BB962C8B-B14F-4D97-AF65-F5344CB8AC3E}">
        <p14:creationId xmlns:p14="http://schemas.microsoft.com/office/powerpoint/2010/main" val="33463311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sz="2000" b="0" dirty="0">
              <a:solidFill>
                <a:schemeClr val="accent2"/>
              </a:solidFill>
              <a:latin typeface="Arial" charset="0"/>
              <a:cs typeface="Arial" charset="0"/>
            </a:endParaRPr>
          </a:p>
        </p:txBody>
      </p:sp>
      <p:sp>
        <p:nvSpPr>
          <p:cNvPr id="35843" name="Title 1"/>
          <p:cNvSpPr txBox="1">
            <a:spLocks/>
          </p:cNvSpPr>
          <p:nvPr/>
        </p:nvSpPr>
        <p:spPr bwMode="auto">
          <a:xfrm>
            <a:off x="1524000" y="-47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b="0" dirty="0">
              <a:solidFill>
                <a:srgbClr val="0070C0"/>
              </a:solidFill>
              <a:latin typeface="Arial" charset="0"/>
              <a:cs typeface="Arial" charset="0"/>
            </a:endParaRPr>
          </a:p>
        </p:txBody>
      </p:sp>
      <p:sp>
        <p:nvSpPr>
          <p:cNvPr id="3" name="Title 2">
            <a:extLst>
              <a:ext uri="{FF2B5EF4-FFF2-40B4-BE49-F238E27FC236}">
                <a16:creationId xmlns:a16="http://schemas.microsoft.com/office/drawing/2014/main" id="{48881474-39C2-FEB2-F708-815667CC7B66}"/>
              </a:ext>
            </a:extLst>
          </p:cNvPr>
          <p:cNvSpPr>
            <a:spLocks noGrp="1"/>
          </p:cNvSpPr>
          <p:nvPr>
            <p:ph type="title"/>
          </p:nvPr>
        </p:nvSpPr>
        <p:spPr/>
        <p:txBody>
          <a:bodyPr/>
          <a:lstStyle/>
          <a:p>
            <a:r>
              <a:rPr lang="en-US" altLang="en-US" dirty="0"/>
              <a:t>Related Work</a:t>
            </a:r>
            <a:endParaRPr lang="en-US" dirty="0"/>
          </a:p>
        </p:txBody>
      </p:sp>
      <p:sp>
        <p:nvSpPr>
          <p:cNvPr id="4" name="Content Placeholder 3">
            <a:extLst>
              <a:ext uri="{FF2B5EF4-FFF2-40B4-BE49-F238E27FC236}">
                <a16:creationId xmlns:a16="http://schemas.microsoft.com/office/drawing/2014/main" id="{59A73CFB-A67E-9141-C6AC-830F627FC519}"/>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Collaborative attacks and detection</a:t>
            </a:r>
          </a:p>
          <a:p>
            <a:pPr eaLnBrk="1" hangingPunct="1">
              <a:spcBef>
                <a:spcPct val="20000"/>
              </a:spcBef>
              <a:buFont typeface="Arial" charset="0"/>
              <a:buChar char="•"/>
            </a:pPr>
            <a:r>
              <a:rPr lang="en-US" altLang="en-US" b="0" dirty="0">
                <a:latin typeface="Arial" charset="0"/>
                <a:cs typeface="Arial" charset="0"/>
              </a:rPr>
              <a:t>Classification of the collaborative attacks</a:t>
            </a:r>
          </a:p>
          <a:p>
            <a:pPr eaLnBrk="1" hangingPunct="1">
              <a:spcBef>
                <a:spcPct val="20000"/>
              </a:spcBef>
              <a:buFont typeface="Arial" charset="0"/>
              <a:buChar char="•"/>
            </a:pPr>
            <a:r>
              <a:rPr lang="en-US" altLang="en-US" b="0" dirty="0">
                <a:latin typeface="Arial" charset="0"/>
                <a:cs typeface="Arial" charset="0"/>
              </a:rPr>
              <a:t>Collusion attack model on secure routing protocols</a:t>
            </a:r>
          </a:p>
          <a:p>
            <a:pPr eaLnBrk="1" hangingPunct="1">
              <a:spcBef>
                <a:spcPct val="20000"/>
              </a:spcBef>
              <a:buFont typeface="Arial" charset="0"/>
              <a:buChar char="•"/>
            </a:pPr>
            <a:r>
              <a:rPr lang="en-US" altLang="en-US" b="0" dirty="0">
                <a:latin typeface="Arial" charset="0"/>
                <a:cs typeface="Arial" charset="0"/>
              </a:rPr>
              <a:t>Collaborative attacks on key management in MANET</a:t>
            </a:r>
          </a:p>
          <a:p>
            <a:pPr eaLnBrk="1" hangingPunct="1">
              <a:spcBef>
                <a:spcPct val="20000"/>
              </a:spcBef>
              <a:buFont typeface="Arial" charset="0"/>
              <a:buChar char="•"/>
            </a:pPr>
            <a:r>
              <a:rPr lang="en-US" altLang="en-US" b="0" dirty="0">
                <a:latin typeface="Arial" charset="0"/>
                <a:cs typeface="Arial" charset="0"/>
              </a:rPr>
              <a:t>Detection mechanisms:</a:t>
            </a:r>
          </a:p>
          <a:p>
            <a:pPr lvl="2" eaLnBrk="1" hangingPunct="1">
              <a:spcBef>
                <a:spcPct val="20000"/>
              </a:spcBef>
              <a:buFont typeface="Arial" charset="0"/>
              <a:buChar char="•"/>
            </a:pPr>
            <a:r>
              <a:rPr lang="en-US" altLang="en-US" sz="2000" b="0" dirty="0">
                <a:latin typeface="Arial" charset="0"/>
                <a:cs typeface="Arial" charset="0"/>
              </a:rPr>
              <a:t>Collaborative IDS systems</a:t>
            </a:r>
          </a:p>
          <a:p>
            <a:pPr lvl="2" eaLnBrk="1" hangingPunct="1">
              <a:spcBef>
                <a:spcPct val="20000"/>
              </a:spcBef>
              <a:buFont typeface="Arial" charset="0"/>
              <a:buChar char="•"/>
            </a:pPr>
            <a:r>
              <a:rPr lang="en-US" altLang="en-US" sz="2000" b="0" dirty="0">
                <a:latin typeface="Arial" charset="0"/>
                <a:cs typeface="Arial" charset="0"/>
              </a:rPr>
              <a:t>Ideas from immune systems</a:t>
            </a:r>
          </a:p>
          <a:p>
            <a:pPr lvl="2" eaLnBrk="1" hangingPunct="1">
              <a:spcBef>
                <a:spcPct val="20000"/>
              </a:spcBef>
              <a:buFont typeface="Arial" charset="0"/>
              <a:buChar char="•"/>
            </a:pPr>
            <a:r>
              <a:rPr lang="en-US" altLang="en-US" sz="2000" b="0" dirty="0">
                <a:latin typeface="Arial" charset="0"/>
                <a:cs typeface="Arial" charset="0"/>
              </a:rPr>
              <a:t>Byzantine behavior based detection</a:t>
            </a:r>
          </a:p>
          <a:p>
            <a:endParaRPr lang="en-US" dirty="0"/>
          </a:p>
        </p:txBody>
      </p:sp>
      <p:sp>
        <p:nvSpPr>
          <p:cNvPr id="2" name="Slide Number Placeholder 1">
            <a:extLst>
              <a:ext uri="{FF2B5EF4-FFF2-40B4-BE49-F238E27FC236}">
                <a16:creationId xmlns:a16="http://schemas.microsoft.com/office/drawing/2014/main" id="{78250D67-610F-E4D3-D6FC-427A7BE40ACE}"/>
              </a:ext>
            </a:extLst>
          </p:cNvPr>
          <p:cNvSpPr>
            <a:spLocks noGrp="1"/>
          </p:cNvSpPr>
          <p:nvPr>
            <p:ph type="sldNum" sz="quarter" idx="12"/>
          </p:nvPr>
        </p:nvSpPr>
        <p:spPr/>
        <p:txBody>
          <a:bodyPr/>
          <a:lstStyle/>
          <a:p>
            <a:fld id="{96301552-2763-1143-A7B7-6F2EAFD7AC70}" type="slidenum">
              <a:rPr lang="en-US" smtClean="0"/>
              <a:t>88</a:t>
            </a:fld>
            <a:endParaRPr lang="en-US"/>
          </a:p>
        </p:txBody>
      </p:sp>
    </p:spTree>
    <p:extLst>
      <p:ext uri="{BB962C8B-B14F-4D97-AF65-F5344CB8AC3E}">
        <p14:creationId xmlns:p14="http://schemas.microsoft.com/office/powerpoint/2010/main" val="229994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5D115-9E86-F32A-A54C-A69BBC5A0240}"/>
              </a:ext>
            </a:extLst>
          </p:cNvPr>
          <p:cNvSpPr>
            <a:spLocks noGrp="1"/>
          </p:cNvSpPr>
          <p:nvPr>
            <p:ph type="title"/>
          </p:nvPr>
        </p:nvSpPr>
        <p:spPr/>
        <p:txBody>
          <a:bodyPr/>
          <a:lstStyle/>
          <a:p>
            <a:r>
              <a:rPr lang="en-US" altLang="en-US" dirty="0" err="1"/>
              <a:t>REAct</a:t>
            </a:r>
            <a:r>
              <a:rPr lang="en-US" altLang="en-US" dirty="0"/>
              <a:t> system and Vulnerability</a:t>
            </a:r>
            <a:endParaRPr lang="en-US" dirty="0"/>
          </a:p>
        </p:txBody>
      </p:sp>
      <p:sp>
        <p:nvSpPr>
          <p:cNvPr id="4" name="Content Placeholder 3">
            <a:extLst>
              <a:ext uri="{FF2B5EF4-FFF2-40B4-BE49-F238E27FC236}">
                <a16:creationId xmlns:a16="http://schemas.microsoft.com/office/drawing/2014/main" id="{5F371614-3A0E-838F-43C4-CCB840841C31}"/>
              </a:ext>
            </a:extLst>
          </p:cNvPr>
          <p:cNvSpPr>
            <a:spLocks noGrp="1"/>
          </p:cNvSpPr>
          <p:nvPr>
            <p:ph idx="1"/>
          </p:nvPr>
        </p:nvSpPr>
        <p:spPr/>
        <p:txBody>
          <a:bodyPr/>
          <a:lstStyle/>
          <a:p>
            <a:pPr eaLnBrk="1" hangingPunct="1">
              <a:spcBef>
                <a:spcPct val="20000"/>
              </a:spcBef>
              <a:buFont typeface="Arial" charset="0"/>
              <a:buNone/>
            </a:pPr>
            <a:r>
              <a:rPr lang="en-US" altLang="en-US" sz="2800" b="0" dirty="0" err="1">
                <a:latin typeface="Arial" charset="0"/>
                <a:cs typeface="Arial" charset="0"/>
              </a:rPr>
              <a:t>REAct</a:t>
            </a:r>
            <a:r>
              <a:rPr lang="en-US" altLang="en-US" sz="2800" b="0" dirty="0">
                <a:latin typeface="Arial" charset="0"/>
                <a:cs typeface="Arial" charset="0"/>
              </a:rPr>
              <a:t> system:</a:t>
            </a:r>
          </a:p>
          <a:p>
            <a:pPr eaLnBrk="1" hangingPunct="1">
              <a:spcBef>
                <a:spcPct val="20000"/>
              </a:spcBef>
              <a:buFont typeface="Arial" charset="0"/>
              <a:buChar char="•"/>
            </a:pPr>
            <a:r>
              <a:rPr lang="en-US" altLang="en-US" b="0" dirty="0">
                <a:latin typeface="Arial" charset="0"/>
                <a:cs typeface="Arial" charset="0"/>
              </a:rPr>
              <a:t>Proposed by researchers in Arizona, ACM </a:t>
            </a:r>
            <a:r>
              <a:rPr lang="en-US" altLang="en-US" b="0" dirty="0" err="1">
                <a:latin typeface="Arial" charset="0"/>
                <a:cs typeface="Arial" charset="0"/>
              </a:rPr>
              <a:t>WiSec</a:t>
            </a:r>
            <a:r>
              <a:rPr lang="en-US" altLang="en-US" b="0" dirty="0">
                <a:latin typeface="Arial" charset="0"/>
                <a:cs typeface="Arial" charset="0"/>
              </a:rPr>
              <a:t> 2009</a:t>
            </a:r>
          </a:p>
          <a:p>
            <a:pPr eaLnBrk="1" hangingPunct="1">
              <a:spcBef>
                <a:spcPct val="20000"/>
              </a:spcBef>
              <a:buFont typeface="Arial" charset="0"/>
              <a:buChar char="•"/>
            </a:pPr>
            <a:r>
              <a:rPr lang="en-US" altLang="en-US" b="0" dirty="0">
                <a:latin typeface="Arial" charset="0"/>
                <a:cs typeface="Arial" charset="0"/>
              </a:rPr>
              <a:t>Random audit based detector of packet drop</a:t>
            </a:r>
          </a:p>
          <a:p>
            <a:pPr eaLnBrk="1" hangingPunct="1">
              <a:spcBef>
                <a:spcPct val="20000"/>
              </a:spcBef>
              <a:buFont typeface="Arial" charset="0"/>
              <a:buChar char="•"/>
            </a:pPr>
            <a:r>
              <a:rPr lang="en-US" altLang="en-US" b="0" dirty="0">
                <a:latin typeface="Arial" charset="0"/>
                <a:cs typeface="Arial" charset="0"/>
              </a:rPr>
              <a:t>A reactive approach: will be activated only when something bad happens</a:t>
            </a:r>
          </a:p>
          <a:p>
            <a:pPr eaLnBrk="1" hangingPunct="1">
              <a:spcBef>
                <a:spcPct val="20000"/>
              </a:spcBef>
              <a:buFont typeface="Arial" charset="0"/>
              <a:buChar char="•"/>
            </a:pPr>
            <a:r>
              <a:rPr lang="en-US" altLang="en-US" b="0" dirty="0">
                <a:latin typeface="Arial" charset="0"/>
                <a:cs typeface="Arial" charset="0"/>
              </a:rPr>
              <a:t>Assumptions:</a:t>
            </a:r>
          </a:p>
          <a:p>
            <a:pPr lvl="1" eaLnBrk="1" hangingPunct="1">
              <a:spcBef>
                <a:spcPct val="20000"/>
              </a:spcBef>
              <a:buFont typeface="Arial" charset="0"/>
              <a:buChar char="•"/>
            </a:pPr>
            <a:r>
              <a:rPr lang="en-US" altLang="en-US" sz="2000" b="0" dirty="0">
                <a:latin typeface="Arial" charset="0"/>
                <a:cs typeface="Arial" charset="0"/>
              </a:rPr>
              <a:t>At least two node disjoint paths b/w any pair of nodes</a:t>
            </a:r>
          </a:p>
          <a:p>
            <a:pPr lvl="1" eaLnBrk="1" hangingPunct="1">
              <a:spcBef>
                <a:spcPct val="20000"/>
              </a:spcBef>
              <a:buFont typeface="Arial" charset="0"/>
              <a:buChar char="•"/>
            </a:pPr>
            <a:r>
              <a:rPr lang="en-US" altLang="en-US" sz="2000" b="0" dirty="0">
                <a:latin typeface="Arial" charset="0"/>
                <a:cs typeface="Arial" charset="0"/>
              </a:rPr>
              <a:t>Know the identity of the intermediate nodes</a:t>
            </a:r>
          </a:p>
          <a:p>
            <a:pPr lvl="1" eaLnBrk="1" hangingPunct="1">
              <a:spcBef>
                <a:spcPct val="20000"/>
              </a:spcBef>
              <a:buFont typeface="Arial" charset="0"/>
              <a:buChar char="•"/>
            </a:pPr>
            <a:r>
              <a:rPr lang="en-US" altLang="en-US" sz="2000" b="0" dirty="0">
                <a:latin typeface="Arial" charset="0"/>
                <a:cs typeface="Arial" charset="0"/>
              </a:rPr>
              <a:t>Pair-wise keys b/w the source and the intermediate nodes</a:t>
            </a:r>
          </a:p>
          <a:p>
            <a:endParaRPr lang="en-US" dirty="0"/>
          </a:p>
        </p:txBody>
      </p:sp>
      <p:sp>
        <p:nvSpPr>
          <p:cNvPr id="2" name="Slide Number Placeholder 1">
            <a:extLst>
              <a:ext uri="{FF2B5EF4-FFF2-40B4-BE49-F238E27FC236}">
                <a16:creationId xmlns:a16="http://schemas.microsoft.com/office/drawing/2014/main" id="{14B671C9-4830-9C6C-F103-A7F11F81366F}"/>
              </a:ext>
            </a:extLst>
          </p:cNvPr>
          <p:cNvSpPr>
            <a:spLocks noGrp="1"/>
          </p:cNvSpPr>
          <p:nvPr>
            <p:ph type="sldNum" sz="quarter" idx="12"/>
          </p:nvPr>
        </p:nvSpPr>
        <p:spPr/>
        <p:txBody>
          <a:bodyPr/>
          <a:lstStyle/>
          <a:p>
            <a:fld id="{96301552-2763-1143-A7B7-6F2EAFD7AC70}" type="slidenum">
              <a:rPr lang="en-US" smtClean="0"/>
              <a:t>89</a:t>
            </a:fld>
            <a:endParaRPr lang="en-US"/>
          </a:p>
        </p:txBody>
      </p:sp>
    </p:spTree>
    <p:extLst>
      <p:ext uri="{BB962C8B-B14F-4D97-AF65-F5344CB8AC3E}">
        <p14:creationId xmlns:p14="http://schemas.microsoft.com/office/powerpoint/2010/main" val="244806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a:extLst>
              <a:ext uri="{FF2B5EF4-FFF2-40B4-BE49-F238E27FC236}">
                <a16:creationId xmlns:a16="http://schemas.microsoft.com/office/drawing/2014/main" id="{AD7F73B9-A176-9888-32FD-4810BFD87981}"/>
              </a:ext>
            </a:extLst>
          </p:cNvPr>
          <p:cNvSpPr>
            <a:spLocks noGrp="1" noChangeArrowheads="1"/>
          </p:cNvSpPr>
          <p:nvPr>
            <p:ph type="title"/>
          </p:nvPr>
        </p:nvSpPr>
        <p:spPr/>
        <p:txBody>
          <a:bodyPr>
            <a:normAutofit/>
          </a:bodyPr>
          <a:lstStyle/>
          <a:p>
            <a:r>
              <a:rPr lang="en-US" altLang="en-US" dirty="0"/>
              <a:t>Research Motivation</a:t>
            </a:r>
          </a:p>
        </p:txBody>
      </p:sp>
      <p:sp>
        <p:nvSpPr>
          <p:cNvPr id="742403" name="Rectangle 3">
            <a:extLst>
              <a:ext uri="{FF2B5EF4-FFF2-40B4-BE49-F238E27FC236}">
                <a16:creationId xmlns:a16="http://schemas.microsoft.com/office/drawing/2014/main" id="{1822ECBA-0DEE-EDC2-F0D0-9E0A91B0E665}"/>
              </a:ext>
            </a:extLst>
          </p:cNvPr>
          <p:cNvSpPr>
            <a:spLocks noGrp="1" noChangeArrowheads="1"/>
          </p:cNvSpPr>
          <p:nvPr>
            <p:ph idx="1"/>
          </p:nvPr>
        </p:nvSpPr>
        <p:spPr/>
        <p:txBody>
          <a:bodyPr/>
          <a:lstStyle/>
          <a:p>
            <a:r>
              <a:rPr lang="en-US" altLang="en-US"/>
              <a:t>Research problem: Intruder Identification</a:t>
            </a:r>
          </a:p>
          <a:p>
            <a:r>
              <a:rPr lang="en-US" altLang="en-US"/>
              <a:t>Research challenges:</a:t>
            </a:r>
          </a:p>
          <a:p>
            <a:pPr lvl="1">
              <a:buFontTx/>
              <a:buChar char="•"/>
            </a:pPr>
            <a:r>
              <a:rPr lang="en-US" altLang="en-US"/>
              <a:t>How to locate the source of an attack ?</a:t>
            </a:r>
          </a:p>
          <a:p>
            <a:pPr lvl="1">
              <a:buFontTx/>
              <a:buChar char="•"/>
            </a:pPr>
            <a:r>
              <a:rPr lang="en-US" altLang="en-US"/>
              <a:t>How to safely combine the information from multiple hosts and enable individual host to make decision by itself ?</a:t>
            </a:r>
          </a:p>
          <a:p>
            <a:pPr lvl="1">
              <a:buFontTx/>
              <a:buChar char="•"/>
            </a:pPr>
            <a:r>
              <a:rPr lang="en-US" altLang="en-US"/>
              <a:t>How to achieve consistency among the conclusions of a group of hosts ?</a:t>
            </a:r>
          </a:p>
        </p:txBody>
      </p:sp>
      <p:sp>
        <p:nvSpPr>
          <p:cNvPr id="4" name="Slide Number Placeholder 5">
            <a:extLst>
              <a:ext uri="{FF2B5EF4-FFF2-40B4-BE49-F238E27FC236}">
                <a16:creationId xmlns:a16="http://schemas.microsoft.com/office/drawing/2014/main" id="{53968F3B-C25A-32C4-A857-8E9045725F56}"/>
              </a:ext>
            </a:extLst>
          </p:cNvPr>
          <p:cNvSpPr>
            <a:spLocks noGrp="1"/>
          </p:cNvSpPr>
          <p:nvPr>
            <p:ph type="sldNum" sz="quarter" idx="12"/>
          </p:nvPr>
        </p:nvSpPr>
        <p:spPr/>
        <p:txBody>
          <a:bodyPr/>
          <a:lstStyle/>
          <a:p>
            <a:fld id="{4852890E-119D-4308-8154-0D66902A6849}" type="slidenum">
              <a:rPr lang="en-US" altLang="en-US"/>
              <a:pPr/>
              <a:t>9</a:t>
            </a:fld>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txBox="1">
            <a:spLocks/>
          </p:cNvSpPr>
          <p:nvPr/>
        </p:nvSpPr>
        <p:spPr bwMode="auto">
          <a:xfrm>
            <a:off x="1981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cs typeface="Arial" charset="0"/>
            </a:endParaRPr>
          </a:p>
        </p:txBody>
      </p:sp>
      <p:sp>
        <p:nvSpPr>
          <p:cNvPr id="37891" name="Title 1"/>
          <p:cNvSpPr txBox="1">
            <a:spLocks/>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53B6D67D-6712-604F-F896-51E2A781C4D5}"/>
              </a:ext>
            </a:extLst>
          </p:cNvPr>
          <p:cNvSpPr>
            <a:spLocks noGrp="1"/>
          </p:cNvSpPr>
          <p:nvPr>
            <p:ph type="title"/>
          </p:nvPr>
        </p:nvSpPr>
        <p:spPr/>
        <p:txBody>
          <a:bodyPr/>
          <a:lstStyle/>
          <a:p>
            <a:r>
              <a:rPr lang="en-US" altLang="en-US" dirty="0" err="1"/>
              <a:t>REAct</a:t>
            </a:r>
            <a:r>
              <a:rPr lang="en-US" altLang="en-US" dirty="0"/>
              <a:t> system and Vulnerability</a:t>
            </a:r>
            <a:endParaRPr lang="en-US" dirty="0"/>
          </a:p>
        </p:txBody>
      </p:sp>
      <p:sp>
        <p:nvSpPr>
          <p:cNvPr id="4" name="Content Placeholder 3">
            <a:extLst>
              <a:ext uri="{FF2B5EF4-FFF2-40B4-BE49-F238E27FC236}">
                <a16:creationId xmlns:a16="http://schemas.microsoft.com/office/drawing/2014/main" id="{4BFFA6AD-5DA1-29E1-7E88-29E1D68E289F}"/>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Working procedure of </a:t>
            </a:r>
            <a:r>
              <a:rPr lang="en-US" altLang="en-US" sz="2800" b="0" dirty="0" err="1">
                <a:latin typeface="Arial" charset="0"/>
                <a:cs typeface="Arial" charset="0"/>
              </a:rPr>
              <a:t>REAct</a:t>
            </a:r>
            <a:endParaRPr lang="en-US" altLang="en-US" sz="2800" b="0" dirty="0">
              <a:latin typeface="Arial" charset="0"/>
              <a:cs typeface="Arial" charset="0"/>
            </a:endParaRPr>
          </a:p>
          <a:p>
            <a:pPr eaLnBrk="1" hangingPunct="1">
              <a:spcBef>
                <a:spcPct val="20000"/>
              </a:spcBef>
              <a:buFont typeface="Arial" charset="0"/>
              <a:buChar char="•"/>
            </a:pPr>
            <a:r>
              <a:rPr lang="en-US" altLang="en-US" b="0" dirty="0">
                <a:latin typeface="Arial" charset="0"/>
                <a:cs typeface="Arial" charset="0"/>
              </a:rPr>
              <a:t>Destination detects the drop in packet arriving rate and notifies the source</a:t>
            </a:r>
          </a:p>
          <a:p>
            <a:pPr eaLnBrk="1" hangingPunct="1">
              <a:spcBef>
                <a:spcPct val="20000"/>
              </a:spcBef>
              <a:buFont typeface="Arial" charset="0"/>
              <a:buChar char="•"/>
            </a:pPr>
            <a:r>
              <a:rPr lang="en-US" altLang="en-US" b="0" dirty="0">
                <a:latin typeface="Arial" charset="0"/>
                <a:cs typeface="Arial" charset="0"/>
              </a:rPr>
              <a:t>Source randomly selects an intermediate node and asks it to generate a behavioral proof of the received packets</a:t>
            </a:r>
          </a:p>
          <a:p>
            <a:pPr eaLnBrk="1" hangingPunct="1">
              <a:spcBef>
                <a:spcPct val="20000"/>
              </a:spcBef>
              <a:buFont typeface="Arial" charset="0"/>
              <a:buChar char="•"/>
            </a:pPr>
            <a:r>
              <a:rPr lang="en-US" altLang="en-US" b="0" dirty="0">
                <a:latin typeface="Arial" charset="0"/>
                <a:cs typeface="Arial" charset="0"/>
              </a:rPr>
              <a:t>Intermediate node constructs a bloom filter using these packets</a:t>
            </a:r>
          </a:p>
          <a:p>
            <a:pPr eaLnBrk="1" hangingPunct="1">
              <a:spcBef>
                <a:spcPct val="20000"/>
              </a:spcBef>
              <a:buFont typeface="Arial" charset="0"/>
              <a:buChar char="•"/>
            </a:pPr>
            <a:r>
              <a:rPr lang="en-US" altLang="en-US" b="0" dirty="0">
                <a:latin typeface="Arial" charset="0"/>
                <a:cs typeface="Arial" charset="0"/>
              </a:rPr>
              <a:t>Source compares the bloom filter to its own value</a:t>
            </a:r>
          </a:p>
          <a:p>
            <a:pPr lvl="1" eaLnBrk="1" hangingPunct="1">
              <a:spcBef>
                <a:spcPct val="20000"/>
              </a:spcBef>
              <a:buFont typeface="Arial" charset="0"/>
              <a:buChar char="•"/>
            </a:pPr>
            <a:r>
              <a:rPr lang="en-US" altLang="en-US" sz="2000" b="0" dirty="0">
                <a:latin typeface="Arial" charset="0"/>
                <a:cs typeface="Arial" charset="0"/>
              </a:rPr>
              <a:t>If match: the attacker is after the intermediate node</a:t>
            </a:r>
          </a:p>
          <a:p>
            <a:pPr lvl="1" eaLnBrk="1" hangingPunct="1">
              <a:spcBef>
                <a:spcPct val="20000"/>
              </a:spcBef>
              <a:buFont typeface="Arial" charset="0"/>
              <a:buChar char="•"/>
            </a:pPr>
            <a:r>
              <a:rPr lang="en-US" altLang="en-US" sz="2000" b="0" dirty="0">
                <a:latin typeface="Arial" charset="0"/>
                <a:cs typeface="Arial" charset="0"/>
              </a:rPr>
              <a:t>Otherwise, it is before the intermediate node</a:t>
            </a:r>
          </a:p>
          <a:p>
            <a:pPr eaLnBrk="1" hangingPunct="1">
              <a:spcBef>
                <a:spcPct val="20000"/>
              </a:spcBef>
              <a:buFont typeface="Arial" charset="0"/>
              <a:buChar char="•"/>
            </a:pPr>
            <a:r>
              <a:rPr lang="en-US" altLang="en-US" b="0" dirty="0">
                <a:latin typeface="Arial" charset="0"/>
                <a:cs typeface="Arial" charset="0"/>
              </a:rPr>
              <a:t>Repeat the procedure until the bad link is located</a:t>
            </a:r>
          </a:p>
          <a:p>
            <a:endParaRPr lang="en-US" dirty="0"/>
          </a:p>
        </p:txBody>
      </p:sp>
      <p:sp>
        <p:nvSpPr>
          <p:cNvPr id="2" name="Slide Number Placeholder 1">
            <a:extLst>
              <a:ext uri="{FF2B5EF4-FFF2-40B4-BE49-F238E27FC236}">
                <a16:creationId xmlns:a16="http://schemas.microsoft.com/office/drawing/2014/main" id="{118AD4BF-C076-41C9-B64B-C1730D7E8E1C}"/>
              </a:ext>
            </a:extLst>
          </p:cNvPr>
          <p:cNvSpPr>
            <a:spLocks noGrp="1"/>
          </p:cNvSpPr>
          <p:nvPr>
            <p:ph type="sldNum" sz="quarter" idx="12"/>
          </p:nvPr>
        </p:nvSpPr>
        <p:spPr/>
        <p:txBody>
          <a:bodyPr/>
          <a:lstStyle/>
          <a:p>
            <a:fld id="{96301552-2763-1143-A7B7-6F2EAFD7AC70}" type="slidenum">
              <a:rPr lang="en-US" smtClean="0"/>
              <a:t>90</a:t>
            </a:fld>
            <a:endParaRPr lang="en-US"/>
          </a:p>
        </p:txBody>
      </p:sp>
    </p:spTree>
    <p:extLst>
      <p:ext uri="{BB962C8B-B14F-4D97-AF65-F5344CB8AC3E}">
        <p14:creationId xmlns:p14="http://schemas.microsoft.com/office/powerpoint/2010/main" val="511599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1981200"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a:latin typeface="Arial" charset="0"/>
                <a:cs typeface="Arial" charset="0"/>
              </a:rPr>
              <a:t>Example of </a:t>
            </a:r>
            <a:r>
              <a:rPr lang="en-US" altLang="en-US" sz="2000" b="0" dirty="0" err="1">
                <a:latin typeface="Arial" charset="0"/>
                <a:cs typeface="Arial" charset="0"/>
              </a:rPr>
              <a:t>REAct</a:t>
            </a:r>
            <a:r>
              <a:rPr lang="en-US" altLang="en-US" sz="2000" b="0" dirty="0">
                <a:latin typeface="Arial" charset="0"/>
                <a:cs typeface="Arial" charset="0"/>
              </a:rPr>
              <a:t>: the source selects n4 to be the first audited node. n4 generates the correct bloom filter, so the attacker is between n4 and D.</a:t>
            </a:r>
          </a:p>
        </p:txBody>
      </p:sp>
      <p:sp>
        <p:nvSpPr>
          <p:cNvPr id="38915" name="Title 1"/>
          <p:cNvSpPr txBox="1">
            <a:spLocks/>
          </p:cNvSpPr>
          <p:nvPr/>
        </p:nvSpPr>
        <p:spPr bwMode="auto">
          <a:xfrm>
            <a:off x="1524000" y="15180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cs typeface="Arial" charset="0"/>
            </a:endParaRPr>
          </a:p>
        </p:txBody>
      </p:sp>
      <p:pic>
        <p:nvPicPr>
          <p:cNvPr id="3891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1"/>
            <a:ext cx="7543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A1CDDCB0-BC77-CE2A-1EDD-D2F57C6CD818}"/>
              </a:ext>
            </a:extLst>
          </p:cNvPr>
          <p:cNvSpPr>
            <a:spLocks noGrp="1"/>
          </p:cNvSpPr>
          <p:nvPr>
            <p:ph type="title"/>
          </p:nvPr>
        </p:nvSpPr>
        <p:spPr/>
        <p:txBody>
          <a:bodyPr/>
          <a:lstStyle/>
          <a:p>
            <a:r>
              <a:rPr lang="en-US" altLang="en-US" dirty="0" err="1"/>
              <a:t>REAct</a:t>
            </a:r>
            <a:r>
              <a:rPr lang="en-US" altLang="en-US" dirty="0"/>
              <a:t> system and vulnerability</a:t>
            </a:r>
            <a:endParaRPr lang="en-US" dirty="0"/>
          </a:p>
        </p:txBody>
      </p:sp>
      <p:sp>
        <p:nvSpPr>
          <p:cNvPr id="2" name="Slide Number Placeholder 1">
            <a:extLst>
              <a:ext uri="{FF2B5EF4-FFF2-40B4-BE49-F238E27FC236}">
                <a16:creationId xmlns:a16="http://schemas.microsoft.com/office/drawing/2014/main" id="{880FFA95-86CE-32F5-52BC-39BE7972F39D}"/>
              </a:ext>
            </a:extLst>
          </p:cNvPr>
          <p:cNvSpPr>
            <a:spLocks noGrp="1"/>
          </p:cNvSpPr>
          <p:nvPr>
            <p:ph type="sldNum" sz="quarter" idx="12"/>
          </p:nvPr>
        </p:nvSpPr>
        <p:spPr/>
        <p:txBody>
          <a:bodyPr/>
          <a:lstStyle/>
          <a:p>
            <a:fld id="{96301552-2763-1143-A7B7-6F2EAFD7AC70}" type="slidenum">
              <a:rPr lang="en-US" smtClean="0"/>
              <a:t>91</a:t>
            </a:fld>
            <a:endParaRPr lang="en-US"/>
          </a:p>
        </p:txBody>
      </p:sp>
    </p:spTree>
    <p:extLst>
      <p:ext uri="{BB962C8B-B14F-4D97-AF65-F5344CB8AC3E}">
        <p14:creationId xmlns:p14="http://schemas.microsoft.com/office/powerpoint/2010/main" val="7345815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txBox="1">
            <a:spLocks/>
          </p:cNvSpPr>
          <p:nvPr/>
        </p:nvSpPr>
        <p:spPr bwMode="auto">
          <a:xfrm>
            <a:off x="1981200" y="5017271"/>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a:latin typeface="Arial" charset="0"/>
                <a:cs typeface="Arial" charset="0"/>
              </a:rPr>
              <a:t>n1 and n4 are collusive attackers. n1 discards the packets but delivers the bloom filter to n4. Now the source will think that the attacker is between n4 and D.</a:t>
            </a:r>
          </a:p>
          <a:p>
            <a:pPr eaLnBrk="1" hangingPunct="1">
              <a:spcBef>
                <a:spcPct val="20000"/>
              </a:spcBef>
              <a:buFont typeface="Arial" charset="0"/>
              <a:buNone/>
            </a:pPr>
            <a:r>
              <a:rPr lang="en-US" altLang="en-US" sz="2000" b="0" dirty="0">
                <a:latin typeface="Arial" charset="0"/>
                <a:cs typeface="Arial" charset="0"/>
              </a:rPr>
              <a:t>Why </a:t>
            </a:r>
            <a:r>
              <a:rPr lang="en-US" altLang="en-US" sz="2000" b="0" dirty="0" err="1">
                <a:latin typeface="Arial" charset="0"/>
                <a:cs typeface="Arial" charset="0"/>
              </a:rPr>
              <a:t>REAct</a:t>
            </a:r>
            <a:r>
              <a:rPr lang="en-US" altLang="en-US" sz="2000" b="0" dirty="0">
                <a:latin typeface="Arial" charset="0"/>
                <a:cs typeface="Arial" charset="0"/>
              </a:rPr>
              <a:t> is vulnerable to this attack: the source can verify the bloom filter, but not the generator of the filter.</a:t>
            </a:r>
          </a:p>
        </p:txBody>
      </p:sp>
      <p:sp>
        <p:nvSpPr>
          <p:cNvPr id="39939" name="Title 1"/>
          <p:cNvSpPr txBox="1">
            <a:spLocks/>
          </p:cNvSpPr>
          <p:nvPr/>
        </p:nvSpPr>
        <p:spPr bwMode="auto">
          <a:xfrm>
            <a:off x="1524000" y="152401"/>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cs typeface="Arial" charset="0"/>
            </a:endParaRPr>
          </a:p>
        </p:txBody>
      </p:sp>
      <p:pic>
        <p:nvPicPr>
          <p:cNvPr id="39940" name="Picture 5" desc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229" y="1417660"/>
            <a:ext cx="66389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9F4CA27-E791-F31A-A654-88029EE5336C}"/>
              </a:ext>
            </a:extLst>
          </p:cNvPr>
          <p:cNvSpPr>
            <a:spLocks noGrp="1"/>
          </p:cNvSpPr>
          <p:nvPr>
            <p:ph type="title"/>
          </p:nvPr>
        </p:nvSpPr>
        <p:spPr/>
        <p:txBody>
          <a:bodyPr/>
          <a:lstStyle/>
          <a:p>
            <a:r>
              <a:rPr lang="en-US" altLang="en-US" dirty="0"/>
              <a:t>Collaborative attacks on </a:t>
            </a:r>
            <a:r>
              <a:rPr lang="en-US" altLang="en-US" dirty="0" err="1"/>
              <a:t>REAct</a:t>
            </a:r>
            <a:endParaRPr lang="en-US" dirty="0"/>
          </a:p>
        </p:txBody>
      </p:sp>
      <p:sp>
        <p:nvSpPr>
          <p:cNvPr id="2" name="Slide Number Placeholder 1">
            <a:extLst>
              <a:ext uri="{FF2B5EF4-FFF2-40B4-BE49-F238E27FC236}">
                <a16:creationId xmlns:a16="http://schemas.microsoft.com/office/drawing/2014/main" id="{0AA3A422-6A5D-B482-A29A-CE54522EA58A}"/>
              </a:ext>
            </a:extLst>
          </p:cNvPr>
          <p:cNvSpPr>
            <a:spLocks noGrp="1"/>
          </p:cNvSpPr>
          <p:nvPr>
            <p:ph type="sldNum" sz="quarter" idx="12"/>
          </p:nvPr>
        </p:nvSpPr>
        <p:spPr/>
        <p:txBody>
          <a:bodyPr/>
          <a:lstStyle/>
          <a:p>
            <a:fld id="{96301552-2763-1143-A7B7-6F2EAFD7AC70}" type="slidenum">
              <a:rPr lang="en-US" smtClean="0"/>
              <a:t>92</a:t>
            </a:fld>
            <a:endParaRPr lang="en-US"/>
          </a:p>
        </p:txBody>
      </p:sp>
    </p:spTree>
    <p:extLst>
      <p:ext uri="{BB962C8B-B14F-4D97-AF65-F5344CB8AC3E}">
        <p14:creationId xmlns:p14="http://schemas.microsoft.com/office/powerpoint/2010/main" val="3707241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cs typeface="Arial" charset="0"/>
            </a:endParaRPr>
          </a:p>
        </p:txBody>
      </p:sp>
      <p:sp>
        <p:nvSpPr>
          <p:cNvPr id="40963" name="Title 1"/>
          <p:cNvSpPr txBox="1">
            <a:spLocks/>
          </p:cNvSpPr>
          <p:nvPr/>
        </p:nvSpPr>
        <p:spPr bwMode="auto">
          <a:xfrm>
            <a:off x="1524000" y="936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EBE6354F-8173-DC32-5A5F-568D97D92579}"/>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4FF5BA20-A134-C242-30C9-4E007AACC550}"/>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Assumptions: </a:t>
            </a:r>
          </a:p>
          <a:p>
            <a:pPr eaLnBrk="1" hangingPunct="1">
              <a:spcBef>
                <a:spcPct val="20000"/>
              </a:spcBef>
              <a:buFont typeface="Arial" charset="0"/>
              <a:buChar char="•"/>
            </a:pPr>
            <a:r>
              <a:rPr lang="en-US" altLang="en-US" b="0" dirty="0">
                <a:latin typeface="Arial" charset="0"/>
                <a:cs typeface="Arial" charset="0"/>
              </a:rPr>
              <a:t>Source shares a different secret key and a different random number with every intermediate node</a:t>
            </a:r>
          </a:p>
          <a:p>
            <a:pPr eaLnBrk="1" hangingPunct="1">
              <a:spcBef>
                <a:spcPct val="20000"/>
              </a:spcBef>
              <a:buFont typeface="Arial" charset="0"/>
              <a:buChar char="•"/>
            </a:pPr>
            <a:r>
              <a:rPr lang="en-US" altLang="en-US" b="0" dirty="0">
                <a:latin typeface="Arial" charset="0"/>
                <a:cs typeface="Arial" charset="0"/>
              </a:rPr>
              <a:t>All nodes in the network agree on a hash function </a:t>
            </a:r>
            <a:r>
              <a:rPr lang="en-US" altLang="en-US" b="0" i="1" dirty="0">
                <a:latin typeface="Arial" charset="0"/>
                <a:cs typeface="Arial" charset="0"/>
              </a:rPr>
              <a:t>h()</a:t>
            </a:r>
          </a:p>
          <a:p>
            <a:pPr eaLnBrk="1" hangingPunct="1">
              <a:spcBef>
                <a:spcPct val="20000"/>
              </a:spcBef>
              <a:buFont typeface="Arial" charset="0"/>
              <a:buChar char="•"/>
            </a:pPr>
            <a:r>
              <a:rPr lang="en-US" altLang="en-US" b="0" dirty="0">
                <a:latin typeface="Arial" charset="0"/>
                <a:cs typeface="Arial" charset="0"/>
              </a:rPr>
              <a:t>There are multiple attackers in the network</a:t>
            </a:r>
          </a:p>
          <a:p>
            <a:pPr lvl="1" eaLnBrk="1" hangingPunct="1">
              <a:spcBef>
                <a:spcPct val="20000"/>
              </a:spcBef>
              <a:buFont typeface="Arial" charset="0"/>
              <a:buChar char="•"/>
            </a:pPr>
            <a:r>
              <a:rPr lang="en-US" altLang="en-US" sz="2000" b="0" dirty="0">
                <a:latin typeface="Arial" charset="0"/>
                <a:cs typeface="Arial" charset="0"/>
              </a:rPr>
              <a:t>They share their secret keys and random numbers</a:t>
            </a:r>
          </a:p>
          <a:p>
            <a:pPr lvl="1" eaLnBrk="1" hangingPunct="1">
              <a:spcBef>
                <a:spcPct val="20000"/>
              </a:spcBef>
              <a:buFont typeface="Arial" charset="0"/>
              <a:buChar char="•"/>
            </a:pPr>
            <a:r>
              <a:rPr lang="en-US" altLang="en-US" sz="2000" b="0" dirty="0">
                <a:latin typeface="Arial" charset="0"/>
                <a:cs typeface="Arial" charset="0"/>
              </a:rPr>
              <a:t>Attackers have their own communication channel</a:t>
            </a:r>
          </a:p>
          <a:p>
            <a:pPr lvl="1" eaLnBrk="1" hangingPunct="1">
              <a:spcBef>
                <a:spcPct val="20000"/>
              </a:spcBef>
              <a:buFont typeface="Arial" charset="0"/>
              <a:buChar char="•"/>
            </a:pPr>
            <a:r>
              <a:rPr lang="en-US" altLang="en-US" sz="2000" b="0" dirty="0">
                <a:latin typeface="Arial" charset="0"/>
                <a:cs typeface="Arial" charset="0"/>
              </a:rPr>
              <a:t>An attacker can impersonate other attackers</a:t>
            </a:r>
            <a:endParaRPr lang="en-US" altLang="en-US" b="0" dirty="0">
              <a:latin typeface="Arial" charset="0"/>
              <a:cs typeface="Arial" charset="0"/>
            </a:endParaRPr>
          </a:p>
          <a:p>
            <a:endParaRPr lang="en-US" dirty="0"/>
          </a:p>
        </p:txBody>
      </p:sp>
      <p:sp>
        <p:nvSpPr>
          <p:cNvPr id="2" name="Slide Number Placeholder 1">
            <a:extLst>
              <a:ext uri="{FF2B5EF4-FFF2-40B4-BE49-F238E27FC236}">
                <a16:creationId xmlns:a16="http://schemas.microsoft.com/office/drawing/2014/main" id="{CCEA739E-9163-47B6-E3B5-391D956912DA}"/>
              </a:ext>
            </a:extLst>
          </p:cNvPr>
          <p:cNvSpPr>
            <a:spLocks noGrp="1"/>
          </p:cNvSpPr>
          <p:nvPr>
            <p:ph type="sldNum" sz="quarter" idx="12"/>
          </p:nvPr>
        </p:nvSpPr>
        <p:spPr/>
        <p:txBody>
          <a:bodyPr/>
          <a:lstStyle/>
          <a:p>
            <a:fld id="{96301552-2763-1143-A7B7-6F2EAFD7AC70}" type="slidenum">
              <a:rPr lang="en-US" smtClean="0"/>
              <a:t>93</a:t>
            </a:fld>
            <a:endParaRPr lang="en-US"/>
          </a:p>
        </p:txBody>
      </p:sp>
    </p:spTree>
    <p:extLst>
      <p:ext uri="{BB962C8B-B14F-4D97-AF65-F5344CB8AC3E}">
        <p14:creationId xmlns:p14="http://schemas.microsoft.com/office/powerpoint/2010/main" val="8639919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txBox="1">
            <a:spLocks/>
          </p:cNvSpPr>
          <p:nvPr/>
        </p:nvSpPr>
        <p:spPr bwMode="auto">
          <a:xfrm>
            <a:off x="1981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sz="2000" b="0" dirty="0">
              <a:solidFill>
                <a:schemeClr val="accent2"/>
              </a:solidFill>
              <a:latin typeface="Arial" charset="0"/>
              <a:cs typeface="Arial" charset="0"/>
            </a:endParaRPr>
          </a:p>
        </p:txBody>
      </p:sp>
      <p:sp>
        <p:nvSpPr>
          <p:cNvPr id="41987" name="Title 1"/>
          <p:cNvSpPr txBox="1">
            <a:spLocks/>
          </p:cNvSpPr>
          <p:nvPr/>
        </p:nvSpPr>
        <p:spPr bwMode="auto">
          <a:xfrm>
            <a:off x="1524000" y="-206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F5EEBB37-C892-C8E0-71AB-C0663F7946D4}"/>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69EF130E-68C0-EF22-2735-0E253C4A92A0}"/>
              </a:ext>
            </a:extLst>
          </p:cNvPr>
          <p:cNvSpPr>
            <a:spLocks noGrp="1"/>
          </p:cNvSpPr>
          <p:nvPr>
            <p:ph idx="1"/>
          </p:nvPr>
        </p:nvSpPr>
        <p:spPr/>
        <p:txBody>
          <a:bodyPr>
            <a:normAutofit fontScale="92500" lnSpcReduction="20000"/>
          </a:bodyPr>
          <a:lstStyle/>
          <a:p>
            <a:pPr eaLnBrk="1" hangingPunct="1">
              <a:spcBef>
                <a:spcPct val="20000"/>
              </a:spcBef>
              <a:buFont typeface="Arial" charset="0"/>
              <a:buNone/>
            </a:pPr>
            <a:r>
              <a:rPr lang="en-US" altLang="en-US" sz="3600" b="0" dirty="0">
                <a:latin typeface="Arial" charset="0"/>
                <a:cs typeface="Arial" charset="0"/>
              </a:rPr>
              <a:t>Hash based approach: </a:t>
            </a:r>
          </a:p>
          <a:p>
            <a:pPr eaLnBrk="1" hangingPunct="1">
              <a:spcBef>
                <a:spcPct val="20000"/>
              </a:spcBef>
              <a:buFont typeface="Arial" charset="0"/>
              <a:buChar char="•"/>
            </a:pPr>
            <a:r>
              <a:rPr lang="en-US" altLang="en-US" b="0" dirty="0">
                <a:latin typeface="Arial" charset="0"/>
                <a:cs typeface="Arial" charset="0"/>
              </a:rPr>
              <a:t>Every node will add a fingerprint into the packet</a:t>
            </a:r>
          </a:p>
          <a:p>
            <a:pPr eaLnBrk="1" hangingPunct="1">
              <a:spcBef>
                <a:spcPct val="20000"/>
              </a:spcBef>
              <a:buFont typeface="Arial" charset="0"/>
              <a:buNone/>
            </a:pPr>
            <a:r>
              <a:rPr lang="en-US" altLang="en-US" b="0" dirty="0">
                <a:latin typeface="Arial" charset="0"/>
                <a:cs typeface="Arial" charset="0"/>
              </a:rPr>
              <a:t>	</a:t>
            </a:r>
            <a:r>
              <a:rPr lang="en-US" altLang="en-US" sz="2800" b="0" dirty="0" err="1">
                <a:latin typeface="Arial" charset="0"/>
                <a:cs typeface="Arial" charset="0"/>
              </a:rPr>
              <a:t>S1</a:t>
            </a:r>
            <a:r>
              <a:rPr lang="en-US" altLang="en-US" sz="2800" b="0" dirty="0">
                <a:latin typeface="Arial" charset="0"/>
                <a:cs typeface="Arial" charset="0"/>
              </a:rPr>
              <a:t> sends out the packet to </a:t>
            </a:r>
            <a:r>
              <a:rPr lang="en-US" altLang="en-US" sz="2800" b="0" dirty="0" err="1">
                <a:latin typeface="Arial" charset="0"/>
                <a:cs typeface="Arial" charset="0"/>
              </a:rPr>
              <a:t>n1</a:t>
            </a:r>
            <a:r>
              <a:rPr lang="en-US" altLang="en-US" sz="2800" b="0" dirty="0">
                <a:latin typeface="Arial" charset="0"/>
                <a:cs typeface="Arial" charset="0"/>
              </a:rPr>
              <a:t>:	</a:t>
            </a:r>
          </a:p>
          <a:p>
            <a:pPr eaLnBrk="1" hangingPunct="1">
              <a:lnSpc>
                <a:spcPct val="75000"/>
              </a:lnSpc>
              <a:spcBef>
                <a:spcPct val="20000"/>
              </a:spcBef>
              <a:buFont typeface="Arial" charset="0"/>
              <a:buNone/>
            </a:pPr>
            <a:r>
              <a:rPr lang="en-US" altLang="en-US" sz="2800" b="0" dirty="0">
                <a:latin typeface="Arial" charset="0"/>
                <a:cs typeface="Arial" charset="0"/>
              </a:rPr>
              <a:t>		</a:t>
            </a:r>
            <a:r>
              <a:rPr lang="en-US" altLang="en-US" sz="2800" b="0" i="1" dirty="0">
                <a:latin typeface="Arial" charset="0"/>
              </a:rPr>
              <a:t>S </a:t>
            </a:r>
            <a:r>
              <a:rPr lang="en-US" altLang="en-US" sz="2800" b="0" dirty="0">
                <a:latin typeface="Arial" charset="0"/>
                <a:sym typeface="Wingdings" pitchFamily="2" charset="2"/>
              </a:rPr>
              <a:t></a:t>
            </a:r>
            <a:r>
              <a:rPr lang="en-US" altLang="en-US" sz="2800" b="0" i="1" dirty="0">
                <a:latin typeface="Arial" charset="0"/>
              </a:rPr>
              <a:t> </a:t>
            </a:r>
            <a:r>
              <a:rPr lang="en-US" altLang="en-US" sz="2800" b="0" i="1" dirty="0" err="1">
                <a:latin typeface="Arial" charset="0"/>
              </a:rPr>
              <a:t>n1</a:t>
            </a:r>
            <a:r>
              <a:rPr lang="en-US" altLang="en-US" sz="2800" b="0" dirty="0">
                <a:latin typeface="Arial" charset="0"/>
              </a:rPr>
              <a:t>: (</a:t>
            </a:r>
            <a:r>
              <a:rPr lang="en-US" altLang="en-US" sz="2800" b="0" i="1" dirty="0">
                <a:latin typeface="Arial" charset="0"/>
              </a:rPr>
              <a:t>S</a:t>
            </a:r>
            <a:r>
              <a:rPr lang="en-US" altLang="en-US" sz="2800" b="0" dirty="0">
                <a:latin typeface="Arial" charset="0"/>
              </a:rPr>
              <a:t>, </a:t>
            </a:r>
            <a:r>
              <a:rPr lang="en-US" altLang="en-US" sz="2800" b="0" i="1" dirty="0">
                <a:latin typeface="Arial" charset="0"/>
              </a:rPr>
              <a:t>D</a:t>
            </a:r>
            <a:r>
              <a:rPr lang="en-US" altLang="en-US" sz="2800" b="0" dirty="0">
                <a:latin typeface="Arial" charset="0"/>
              </a:rPr>
              <a:t>, data packet, random number </a:t>
            </a:r>
            <a:r>
              <a:rPr lang="en-US" altLang="en-US" sz="2800" b="0" i="1" dirty="0" err="1">
                <a:latin typeface="Arial" charset="0"/>
              </a:rPr>
              <a:t>t0</a:t>
            </a:r>
            <a:r>
              <a:rPr lang="en-US" altLang="en-US" sz="2800" b="0" dirty="0">
                <a:latin typeface="Arial" charset="0"/>
              </a:rPr>
              <a:t>) </a:t>
            </a:r>
          </a:p>
          <a:p>
            <a:pPr eaLnBrk="1" hangingPunct="1">
              <a:spcBef>
                <a:spcPct val="30000"/>
              </a:spcBef>
              <a:buFont typeface="Arial" charset="0"/>
              <a:buNone/>
            </a:pPr>
            <a:r>
              <a:rPr lang="en-US" altLang="en-US" sz="2800" b="0" dirty="0">
                <a:latin typeface="Arial" charset="0"/>
              </a:rPr>
              <a:t>	Node </a:t>
            </a:r>
            <a:r>
              <a:rPr lang="en-US" altLang="en-US" sz="2800" b="0" i="1" dirty="0" err="1">
                <a:latin typeface="Arial" charset="0"/>
              </a:rPr>
              <a:t>n1</a:t>
            </a:r>
            <a:r>
              <a:rPr lang="en-US" altLang="en-US" sz="2800" b="0" dirty="0">
                <a:latin typeface="Arial" charset="0"/>
              </a:rPr>
              <a:t> will combine the received packet and its random number </a:t>
            </a:r>
            <a:r>
              <a:rPr lang="en-US" altLang="en-US" sz="2800" b="0" i="1" dirty="0" err="1">
                <a:latin typeface="Arial" charset="0"/>
              </a:rPr>
              <a:t>r1</a:t>
            </a:r>
            <a:r>
              <a:rPr lang="en-US" altLang="en-US" sz="2800" b="0" i="1" dirty="0">
                <a:latin typeface="Arial" charset="0"/>
              </a:rPr>
              <a:t> </a:t>
            </a:r>
            <a:r>
              <a:rPr lang="en-US" altLang="en-US" sz="2800" b="0" dirty="0">
                <a:latin typeface="Arial" charset="0"/>
              </a:rPr>
              <a:t>to calculate the new fingerprint:</a:t>
            </a:r>
          </a:p>
          <a:p>
            <a:pPr eaLnBrk="1" hangingPunct="1">
              <a:spcBef>
                <a:spcPct val="20000"/>
              </a:spcBef>
              <a:buFont typeface="Arial" charset="0"/>
              <a:buNone/>
            </a:pPr>
            <a:r>
              <a:rPr lang="en-US" altLang="en-US" sz="2800" b="0" dirty="0">
                <a:latin typeface="Arial" charset="0"/>
              </a:rPr>
              <a:t>		</a:t>
            </a:r>
            <a:r>
              <a:rPr lang="en-US" altLang="en-US" sz="2800" b="0" i="1" dirty="0" err="1">
                <a:latin typeface="Arial" charset="0"/>
              </a:rPr>
              <a:t>t1</a:t>
            </a:r>
            <a:r>
              <a:rPr lang="en-US" altLang="en-US" sz="2800" b="0" i="1" dirty="0">
                <a:latin typeface="Arial" charset="0"/>
              </a:rPr>
              <a:t> </a:t>
            </a:r>
            <a:r>
              <a:rPr lang="en-US" altLang="en-US" sz="2800" b="0" dirty="0">
                <a:latin typeface="Arial" charset="0"/>
              </a:rPr>
              <a:t>= h( </a:t>
            </a:r>
            <a:r>
              <a:rPr lang="en-US" altLang="en-US" sz="2800" b="0" i="1" dirty="0" err="1">
                <a:latin typeface="Arial" charset="0"/>
              </a:rPr>
              <a:t>r1</a:t>
            </a:r>
            <a:r>
              <a:rPr lang="en-US" altLang="en-US" sz="2800" b="0" i="1" dirty="0">
                <a:latin typeface="Arial" charset="0"/>
              </a:rPr>
              <a:t> </a:t>
            </a:r>
            <a:r>
              <a:rPr lang="en-US" altLang="en-US" sz="2800" b="0" dirty="0">
                <a:latin typeface="Arial" charset="0"/>
              </a:rPr>
              <a:t>|| </a:t>
            </a:r>
            <a:r>
              <a:rPr lang="en-US" altLang="en-US" sz="2800" b="0" i="1" dirty="0">
                <a:latin typeface="Arial" charset="0"/>
              </a:rPr>
              <a:t>S</a:t>
            </a:r>
            <a:r>
              <a:rPr lang="en-US" altLang="en-US" sz="2800" b="0" dirty="0">
                <a:latin typeface="Arial" charset="0"/>
              </a:rPr>
              <a:t> || </a:t>
            </a:r>
            <a:r>
              <a:rPr lang="en-US" altLang="en-US" sz="2800" b="0" i="1" dirty="0">
                <a:latin typeface="Arial" charset="0"/>
              </a:rPr>
              <a:t>D |</a:t>
            </a:r>
            <a:r>
              <a:rPr lang="en-US" altLang="en-US" sz="2800" b="0" dirty="0">
                <a:latin typeface="Arial" charset="0"/>
              </a:rPr>
              <a:t>| data packet || </a:t>
            </a:r>
            <a:r>
              <a:rPr lang="en-US" altLang="en-US" sz="2800" b="0" i="1" dirty="0" err="1">
                <a:latin typeface="Arial" charset="0"/>
              </a:rPr>
              <a:t>t0</a:t>
            </a:r>
            <a:r>
              <a:rPr lang="en-US" altLang="en-US" sz="2800" b="0" i="1" dirty="0">
                <a:latin typeface="Arial" charset="0"/>
              </a:rPr>
              <a:t> </a:t>
            </a:r>
            <a:r>
              <a:rPr lang="en-US" altLang="en-US" sz="2800" b="0" dirty="0">
                <a:latin typeface="Arial" charset="0"/>
              </a:rPr>
              <a:t>|| </a:t>
            </a:r>
            <a:r>
              <a:rPr lang="en-US" altLang="en-US" sz="2800" b="0" i="1" dirty="0" err="1">
                <a:latin typeface="Arial" charset="0"/>
              </a:rPr>
              <a:t>r1</a:t>
            </a:r>
            <a:r>
              <a:rPr lang="en-US" altLang="en-US" sz="2800" b="0" i="1" dirty="0">
                <a:latin typeface="Arial" charset="0"/>
              </a:rPr>
              <a:t> </a:t>
            </a:r>
            <a:r>
              <a:rPr lang="en-US" altLang="en-US" sz="2800" b="0" dirty="0">
                <a:latin typeface="Arial" charset="0"/>
              </a:rPr>
              <a:t>)	 </a:t>
            </a:r>
          </a:p>
          <a:p>
            <a:pPr eaLnBrk="1" hangingPunct="1">
              <a:spcBef>
                <a:spcPct val="20000"/>
              </a:spcBef>
              <a:buFont typeface="Arial" charset="0"/>
              <a:buNone/>
            </a:pPr>
            <a:r>
              <a:rPr lang="en-US" altLang="en-US" sz="2800" b="0" dirty="0">
                <a:latin typeface="Arial" charset="0"/>
              </a:rPr>
              <a:t>		</a:t>
            </a:r>
            <a:r>
              <a:rPr lang="en-US" altLang="en-US" sz="2800" b="0" i="1" dirty="0" err="1">
                <a:latin typeface="Arial" charset="0"/>
              </a:rPr>
              <a:t>n1</a:t>
            </a:r>
            <a:r>
              <a:rPr lang="en-US" altLang="en-US" sz="2800" b="0" i="1" dirty="0">
                <a:latin typeface="Arial" charset="0"/>
              </a:rPr>
              <a:t> </a:t>
            </a:r>
            <a:r>
              <a:rPr lang="en-US" altLang="en-US" sz="2800" b="0" dirty="0">
                <a:latin typeface="Arial" charset="0"/>
                <a:sym typeface="Wingdings" pitchFamily="2" charset="2"/>
              </a:rPr>
              <a:t></a:t>
            </a:r>
            <a:r>
              <a:rPr lang="en-US" altLang="en-US" sz="2800" b="0" i="1" dirty="0">
                <a:latin typeface="Arial" charset="0"/>
              </a:rPr>
              <a:t> </a:t>
            </a:r>
            <a:r>
              <a:rPr lang="en-US" altLang="en-US" sz="2800" b="0" i="1" dirty="0" err="1">
                <a:latin typeface="Arial" charset="0"/>
              </a:rPr>
              <a:t>n2</a:t>
            </a:r>
            <a:r>
              <a:rPr lang="en-US" altLang="en-US" sz="2800" b="0" dirty="0">
                <a:latin typeface="Arial" charset="0"/>
              </a:rPr>
              <a:t>: (</a:t>
            </a:r>
            <a:r>
              <a:rPr lang="en-US" altLang="en-US" sz="2800" b="0" i="1" dirty="0">
                <a:latin typeface="Arial" charset="0"/>
              </a:rPr>
              <a:t>S</a:t>
            </a:r>
            <a:r>
              <a:rPr lang="en-US" altLang="en-US" sz="2800" b="0" dirty="0">
                <a:latin typeface="Arial" charset="0"/>
              </a:rPr>
              <a:t>, </a:t>
            </a:r>
            <a:r>
              <a:rPr lang="en-US" altLang="en-US" sz="2800" b="0" i="1" dirty="0">
                <a:latin typeface="Arial" charset="0"/>
              </a:rPr>
              <a:t>D</a:t>
            </a:r>
            <a:r>
              <a:rPr lang="en-US" altLang="en-US" sz="2800" b="0" dirty="0">
                <a:latin typeface="Arial" charset="0"/>
              </a:rPr>
              <a:t>, data packet, </a:t>
            </a:r>
            <a:r>
              <a:rPr lang="en-US" altLang="en-US" sz="2800" b="0" i="1" dirty="0" err="1">
                <a:latin typeface="Arial" charset="0"/>
              </a:rPr>
              <a:t>t1</a:t>
            </a:r>
            <a:r>
              <a:rPr lang="en-US" altLang="en-US" sz="2800" b="0" i="1" dirty="0">
                <a:latin typeface="Arial" charset="0"/>
              </a:rPr>
              <a:t> </a:t>
            </a:r>
            <a:r>
              <a:rPr lang="en-US" altLang="en-US" sz="2800" b="0" dirty="0">
                <a:latin typeface="Arial" charset="0"/>
              </a:rPr>
              <a:t>) </a:t>
            </a:r>
          </a:p>
          <a:p>
            <a:pPr eaLnBrk="1" hangingPunct="1">
              <a:spcBef>
                <a:spcPct val="20000"/>
              </a:spcBef>
              <a:buFont typeface="Arial" charset="0"/>
              <a:buNone/>
            </a:pPr>
            <a:r>
              <a:rPr lang="en-US" altLang="en-US" sz="2800" b="0" dirty="0">
                <a:latin typeface="Arial" charset="0"/>
              </a:rPr>
              <a:t>	The audited node will generate the bloom filter based on the data packets and the fingerprints</a:t>
            </a:r>
            <a:endParaRPr lang="en-US" altLang="en-US" sz="2800" b="0" dirty="0">
              <a:latin typeface="Arial" charset="0"/>
              <a:cs typeface="Arial" charset="0"/>
            </a:endParaRPr>
          </a:p>
          <a:p>
            <a:pPr eaLnBrk="1" hangingPunct="1">
              <a:spcBef>
                <a:spcPct val="20000"/>
              </a:spcBef>
              <a:buFont typeface="Arial" charset="0"/>
              <a:buNone/>
            </a:pPr>
            <a:r>
              <a:rPr lang="en-US" altLang="en-US" b="0" dirty="0">
                <a:latin typeface="Arial" charset="0"/>
                <a:cs typeface="Arial" charset="0"/>
              </a:rPr>
              <a:t>	</a:t>
            </a:r>
            <a:r>
              <a:rPr lang="en-US" altLang="en-US" sz="2800" b="0" dirty="0">
                <a:latin typeface="Arial" charset="0"/>
                <a:cs typeface="Arial" charset="0"/>
              </a:rPr>
              <a:t>The source will generate its own bloom filter and compare it to the value of the audited node</a:t>
            </a:r>
          </a:p>
          <a:p>
            <a:endParaRPr lang="en-US" dirty="0"/>
          </a:p>
        </p:txBody>
      </p:sp>
      <p:sp>
        <p:nvSpPr>
          <p:cNvPr id="2" name="Slide Number Placeholder 1">
            <a:extLst>
              <a:ext uri="{FF2B5EF4-FFF2-40B4-BE49-F238E27FC236}">
                <a16:creationId xmlns:a16="http://schemas.microsoft.com/office/drawing/2014/main" id="{501AB096-982D-B452-99BA-A79DFBDE0B78}"/>
              </a:ext>
            </a:extLst>
          </p:cNvPr>
          <p:cNvSpPr>
            <a:spLocks noGrp="1"/>
          </p:cNvSpPr>
          <p:nvPr>
            <p:ph type="sldNum" sz="quarter" idx="12"/>
          </p:nvPr>
        </p:nvSpPr>
        <p:spPr/>
        <p:txBody>
          <a:bodyPr/>
          <a:lstStyle/>
          <a:p>
            <a:fld id="{96301552-2763-1143-A7B7-6F2EAFD7AC70}" type="slidenum">
              <a:rPr lang="en-US" smtClean="0"/>
              <a:t>94</a:t>
            </a:fld>
            <a:endParaRPr lang="en-US"/>
          </a:p>
        </p:txBody>
      </p:sp>
    </p:spTree>
    <p:extLst>
      <p:ext uri="{BB962C8B-B14F-4D97-AF65-F5344CB8AC3E}">
        <p14:creationId xmlns:p14="http://schemas.microsoft.com/office/powerpoint/2010/main" val="5307181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endParaRPr>
          </a:p>
        </p:txBody>
      </p:sp>
      <p:sp>
        <p:nvSpPr>
          <p:cNvPr id="43011" name="Title 1"/>
          <p:cNvSpPr txBox="1">
            <a:spLocks/>
          </p:cNvSpPr>
          <p:nvPr/>
        </p:nvSpPr>
        <p:spPr bwMode="auto">
          <a:xfrm>
            <a:off x="1524000" y="109537"/>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56119C83-4C03-96E3-B194-89F56B8084E3}"/>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E31FB2B4-9DE6-55A7-77C5-7583C54314A0}"/>
              </a:ext>
            </a:extLst>
          </p:cNvPr>
          <p:cNvSpPr>
            <a:spLocks noGrp="1"/>
          </p:cNvSpPr>
          <p:nvPr>
            <p:ph idx="1"/>
          </p:nvPr>
        </p:nvSpPr>
        <p:spPr/>
        <p:txBody>
          <a:bodyPr/>
          <a:lstStyle/>
          <a:p>
            <a:pPr eaLnBrk="1" hangingPunct="1">
              <a:spcBef>
                <a:spcPct val="20000"/>
              </a:spcBef>
              <a:buFont typeface="Arial" charset="0"/>
              <a:buNone/>
            </a:pPr>
            <a:r>
              <a:rPr lang="en-US" altLang="en-US" sz="4000" b="0" dirty="0">
                <a:latin typeface="Arial" charset="0"/>
                <a:cs typeface="Arial" charset="0"/>
              </a:rPr>
              <a:t>Why our approach is safe </a:t>
            </a:r>
          </a:p>
          <a:p>
            <a:pPr eaLnBrk="1" hangingPunct="1">
              <a:spcBef>
                <a:spcPct val="20000"/>
              </a:spcBef>
              <a:buFont typeface="Arial" charset="0"/>
              <a:buChar char="•"/>
            </a:pPr>
            <a:r>
              <a:rPr lang="en-US" altLang="en-US" b="0" dirty="0">
                <a:latin typeface="Arial" charset="0"/>
              </a:rPr>
              <a:t>The node behavioral proofs in our proposed approach contain information from both the data packets and the intermediate nodes. </a:t>
            </a:r>
          </a:p>
          <a:p>
            <a:pPr eaLnBrk="1" hangingPunct="1">
              <a:spcBef>
                <a:spcPct val="20000"/>
              </a:spcBef>
              <a:buFont typeface="Arial" charset="0"/>
              <a:buChar char="•"/>
            </a:pPr>
            <a:r>
              <a:rPr lang="en-US" altLang="en-US" b="0" dirty="0">
                <a:latin typeface="Arial" charset="0"/>
              </a:rPr>
              <a:t>Theorem 1. If node </a:t>
            </a:r>
            <a:r>
              <a:rPr lang="en-US" altLang="en-US" b="0" i="1" dirty="0" err="1">
                <a:latin typeface="Arial" charset="0"/>
              </a:rPr>
              <a:t>ni</a:t>
            </a:r>
            <a:r>
              <a:rPr lang="en-US" altLang="en-US" b="0" dirty="0">
                <a:latin typeface="Arial" charset="0"/>
              </a:rPr>
              <a:t> correctly generates the value </a:t>
            </a:r>
            <a:r>
              <a:rPr lang="en-US" altLang="en-US" b="0" i="1" dirty="0" err="1">
                <a:latin typeface="Arial" charset="0"/>
              </a:rPr>
              <a:t>ti</a:t>
            </a:r>
            <a:r>
              <a:rPr lang="en-US" altLang="en-US" b="0" dirty="0">
                <a:latin typeface="Arial" charset="0"/>
              </a:rPr>
              <a:t>, then all innocent nodes in the path before </a:t>
            </a:r>
            <a:r>
              <a:rPr lang="en-US" altLang="en-US" b="0" i="1" dirty="0" err="1">
                <a:latin typeface="Arial" charset="0"/>
              </a:rPr>
              <a:t>ni</a:t>
            </a:r>
            <a:r>
              <a:rPr lang="en-US" altLang="en-US" b="0" dirty="0">
                <a:latin typeface="Arial" charset="0"/>
              </a:rPr>
              <a:t> (including </a:t>
            </a:r>
            <a:r>
              <a:rPr lang="en-US" altLang="en-US" b="0" i="1" dirty="0" err="1">
                <a:latin typeface="Arial" charset="0"/>
              </a:rPr>
              <a:t>ni</a:t>
            </a:r>
            <a:r>
              <a:rPr lang="en-US" altLang="en-US" b="0" dirty="0">
                <a:latin typeface="Arial" charset="0"/>
              </a:rPr>
              <a:t>) must have correctly received the data packet selected by </a:t>
            </a:r>
            <a:r>
              <a:rPr lang="en-US" altLang="en-US" b="0" i="1" dirty="0">
                <a:latin typeface="Arial" charset="0"/>
              </a:rPr>
              <a:t>S</a:t>
            </a:r>
            <a:r>
              <a:rPr lang="en-US" altLang="en-US" b="0" dirty="0">
                <a:latin typeface="Arial" charset="0"/>
              </a:rPr>
              <a:t>. </a:t>
            </a:r>
          </a:p>
          <a:p>
            <a:endParaRPr lang="en-US" dirty="0"/>
          </a:p>
        </p:txBody>
      </p:sp>
      <p:sp>
        <p:nvSpPr>
          <p:cNvPr id="2" name="Slide Number Placeholder 1">
            <a:extLst>
              <a:ext uri="{FF2B5EF4-FFF2-40B4-BE49-F238E27FC236}">
                <a16:creationId xmlns:a16="http://schemas.microsoft.com/office/drawing/2014/main" id="{D1F5E013-D6A8-592C-E736-4161F1064FBC}"/>
              </a:ext>
            </a:extLst>
          </p:cNvPr>
          <p:cNvSpPr>
            <a:spLocks noGrp="1"/>
          </p:cNvSpPr>
          <p:nvPr>
            <p:ph type="sldNum" sz="quarter" idx="12"/>
          </p:nvPr>
        </p:nvSpPr>
        <p:spPr/>
        <p:txBody>
          <a:bodyPr/>
          <a:lstStyle/>
          <a:p>
            <a:fld id="{96301552-2763-1143-A7B7-6F2EAFD7AC70}" type="slidenum">
              <a:rPr lang="en-US" smtClean="0"/>
              <a:t>95</a:t>
            </a:fld>
            <a:endParaRPr lang="en-US"/>
          </a:p>
        </p:txBody>
      </p:sp>
    </p:spTree>
    <p:extLst>
      <p:ext uri="{BB962C8B-B14F-4D97-AF65-F5344CB8AC3E}">
        <p14:creationId xmlns:p14="http://schemas.microsoft.com/office/powerpoint/2010/main" val="742695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sz="2000" b="0" dirty="0">
              <a:solidFill>
                <a:schemeClr val="accent2"/>
              </a:solidFill>
              <a:latin typeface="Arial" charset="0"/>
            </a:endParaRPr>
          </a:p>
        </p:txBody>
      </p:sp>
      <p:sp>
        <p:nvSpPr>
          <p:cNvPr id="44035" name="Title 1"/>
          <p:cNvSpPr txBox="1">
            <a:spLocks/>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CB2197B9-2832-0233-A63A-706EB4207FC4}"/>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00C58E71-E914-D7BD-5AC8-62F7ACF4B70C}"/>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Why this approach is safe </a:t>
            </a:r>
          </a:p>
          <a:p>
            <a:pPr eaLnBrk="1" hangingPunct="1">
              <a:spcBef>
                <a:spcPct val="20000"/>
              </a:spcBef>
              <a:buFont typeface="Arial" charset="0"/>
              <a:buChar char="•"/>
            </a:pPr>
            <a:r>
              <a:rPr lang="en-US" altLang="en-US" b="0" dirty="0">
                <a:latin typeface="Arial" charset="0"/>
              </a:rPr>
              <a:t>The ordered hash calculations guarantee that any update, insertion, and deletion operations to the sequence of forwarding nodes will be detected.  </a:t>
            </a:r>
          </a:p>
          <a:p>
            <a:pPr eaLnBrk="1" hangingPunct="1">
              <a:spcBef>
                <a:spcPct val="20000"/>
              </a:spcBef>
              <a:buFont typeface="Arial" charset="0"/>
              <a:buChar char="•"/>
            </a:pPr>
            <a:r>
              <a:rPr lang="en-US" altLang="en-US" b="0" dirty="0">
                <a:latin typeface="Arial" charset="0"/>
              </a:rPr>
              <a:t>Therefore, we have:</a:t>
            </a:r>
          </a:p>
          <a:p>
            <a:pPr lvl="1" eaLnBrk="1" hangingPunct="1">
              <a:spcBef>
                <a:spcPct val="20000"/>
              </a:spcBef>
              <a:buFont typeface="Arial" charset="0"/>
              <a:buChar char="•"/>
            </a:pPr>
            <a:r>
              <a:rPr lang="en-US" altLang="en-US" sz="2000" b="0" dirty="0">
                <a:latin typeface="Arial" charset="0"/>
              </a:rPr>
              <a:t>if the behavioral proof passes the test of S, the suspicious set will be reduced to {</a:t>
            </a:r>
            <a:r>
              <a:rPr lang="en-US" altLang="en-US" sz="2000" b="0" i="1" dirty="0" err="1">
                <a:latin typeface="Arial" charset="0"/>
              </a:rPr>
              <a:t>ni</a:t>
            </a:r>
            <a:r>
              <a:rPr lang="en-US" altLang="en-US" sz="2000" b="0" i="1" dirty="0">
                <a:latin typeface="Arial" charset="0"/>
              </a:rPr>
              <a:t>, </a:t>
            </a:r>
            <a:r>
              <a:rPr lang="en-US" altLang="en-US" sz="2000" b="0" i="1" dirty="0" err="1">
                <a:latin typeface="Arial" charset="0"/>
              </a:rPr>
              <a:t>ni+1</a:t>
            </a:r>
            <a:r>
              <a:rPr lang="en-US" altLang="en-US" sz="2000" b="0" i="1" dirty="0">
                <a:latin typeface="Arial" charset="0"/>
              </a:rPr>
              <a:t>, ---, D</a:t>
            </a:r>
            <a:r>
              <a:rPr lang="en-US" altLang="en-US" sz="2000" b="0" dirty="0">
                <a:latin typeface="Arial" charset="0"/>
              </a:rPr>
              <a:t>}  </a:t>
            </a:r>
          </a:p>
          <a:p>
            <a:pPr lvl="1" eaLnBrk="1" hangingPunct="1">
              <a:spcBef>
                <a:spcPct val="20000"/>
              </a:spcBef>
              <a:buFont typeface="Arial" charset="0"/>
              <a:buChar char="•"/>
            </a:pPr>
            <a:r>
              <a:rPr lang="en-US" altLang="en-US" sz="2000" b="0" dirty="0">
                <a:latin typeface="Arial" charset="0"/>
              </a:rPr>
              <a:t>if the behavioral proof fails the test of S, the suspicious set will be reduced to {S, </a:t>
            </a:r>
            <a:r>
              <a:rPr lang="en-US" altLang="en-US" sz="2000" b="0" dirty="0" err="1">
                <a:latin typeface="Arial" charset="0"/>
              </a:rPr>
              <a:t>n1</a:t>
            </a:r>
            <a:r>
              <a:rPr lang="en-US" altLang="en-US" sz="2000" b="0" dirty="0">
                <a:latin typeface="Arial" charset="0"/>
              </a:rPr>
              <a:t>, ---,  </a:t>
            </a:r>
            <a:r>
              <a:rPr lang="en-US" altLang="en-US" sz="2000" b="0" dirty="0" err="1">
                <a:latin typeface="Arial" charset="0"/>
              </a:rPr>
              <a:t>ni</a:t>
            </a:r>
            <a:r>
              <a:rPr lang="en-US" altLang="en-US" sz="2000" b="0" dirty="0">
                <a:latin typeface="Arial" charset="0"/>
              </a:rPr>
              <a:t>} </a:t>
            </a:r>
          </a:p>
          <a:p>
            <a:endParaRPr lang="en-US" dirty="0"/>
          </a:p>
        </p:txBody>
      </p:sp>
      <p:sp>
        <p:nvSpPr>
          <p:cNvPr id="2" name="Slide Number Placeholder 1">
            <a:extLst>
              <a:ext uri="{FF2B5EF4-FFF2-40B4-BE49-F238E27FC236}">
                <a16:creationId xmlns:a16="http://schemas.microsoft.com/office/drawing/2014/main" id="{C625FBDE-E4E4-4314-00D4-1D2AA25B212D}"/>
              </a:ext>
            </a:extLst>
          </p:cNvPr>
          <p:cNvSpPr>
            <a:spLocks noGrp="1"/>
          </p:cNvSpPr>
          <p:nvPr>
            <p:ph type="sldNum" sz="quarter" idx="12"/>
          </p:nvPr>
        </p:nvSpPr>
        <p:spPr/>
        <p:txBody>
          <a:bodyPr/>
          <a:lstStyle/>
          <a:p>
            <a:fld id="{96301552-2763-1143-A7B7-6F2EAFD7AC70}" type="slidenum">
              <a:rPr lang="en-US" smtClean="0"/>
              <a:t>96</a:t>
            </a:fld>
            <a:endParaRPr lang="en-US"/>
          </a:p>
        </p:txBody>
      </p:sp>
    </p:spTree>
    <p:extLst>
      <p:ext uri="{BB962C8B-B14F-4D97-AF65-F5344CB8AC3E}">
        <p14:creationId xmlns:p14="http://schemas.microsoft.com/office/powerpoint/2010/main" val="25033667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txBox="1">
            <a:spLocks/>
          </p:cNvSpPr>
          <p:nvPr/>
        </p:nvSpPr>
        <p:spPr bwMode="auto">
          <a:xfrm>
            <a:off x="1981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endParaRPr lang="en-US" altLang="en-US" dirty="0">
              <a:solidFill>
                <a:srgbClr val="00703C"/>
              </a:solidFill>
              <a:latin typeface="Arial" charset="0"/>
              <a:cs typeface="Arial" charset="0"/>
            </a:endParaRPr>
          </a:p>
        </p:txBody>
      </p:sp>
      <p:sp>
        <p:nvSpPr>
          <p:cNvPr id="3" name="Title 2">
            <a:extLst>
              <a:ext uri="{FF2B5EF4-FFF2-40B4-BE49-F238E27FC236}">
                <a16:creationId xmlns:a16="http://schemas.microsoft.com/office/drawing/2014/main" id="{AE40F8EE-8B89-E82B-8C21-2EB79BF6BD1D}"/>
              </a:ext>
            </a:extLst>
          </p:cNvPr>
          <p:cNvSpPr>
            <a:spLocks noGrp="1"/>
          </p:cNvSpPr>
          <p:nvPr>
            <p:ph type="title"/>
          </p:nvPr>
        </p:nvSpPr>
        <p:spPr/>
        <p:txBody>
          <a:bodyPr/>
          <a:lstStyle/>
          <a:p>
            <a:r>
              <a:rPr lang="en-US" altLang="en-US" dirty="0"/>
              <a:t>Discussion</a:t>
            </a:r>
            <a:endParaRPr lang="en-US" dirty="0"/>
          </a:p>
        </p:txBody>
      </p:sp>
      <p:sp>
        <p:nvSpPr>
          <p:cNvPr id="4" name="Content Placeholder 3">
            <a:extLst>
              <a:ext uri="{FF2B5EF4-FFF2-40B4-BE49-F238E27FC236}">
                <a16:creationId xmlns:a16="http://schemas.microsoft.com/office/drawing/2014/main" id="{98879065-1A8B-04F7-6D9F-69551B5792D9}"/>
              </a:ext>
            </a:extLst>
          </p:cNvPr>
          <p:cNvSpPr>
            <a:spLocks noGrp="1"/>
          </p:cNvSpPr>
          <p:nvPr>
            <p:ph idx="1"/>
          </p:nvPr>
        </p:nvSpPr>
        <p:spPr/>
        <p:txBody>
          <a:bodyPr/>
          <a:lstStyle/>
          <a:p>
            <a:pPr eaLnBrk="1" hangingPunct="1">
              <a:spcBef>
                <a:spcPct val="20000"/>
              </a:spcBef>
              <a:buFont typeface="Arial" charset="0"/>
              <a:buChar char="•"/>
            </a:pPr>
            <a:r>
              <a:rPr lang="en-US" altLang="en-US" b="0" dirty="0">
                <a:latin typeface="Arial" charset="0"/>
                <a:cs typeface="Arial" charset="0"/>
              </a:rPr>
              <a:t>Indistinguishable audit packets</a:t>
            </a:r>
          </a:p>
          <a:p>
            <a:pPr lvl="1" eaLnBrk="1" hangingPunct="1">
              <a:spcBef>
                <a:spcPct val="20000"/>
              </a:spcBef>
              <a:buFont typeface="Arial" charset="0"/>
              <a:buChar char="•"/>
            </a:pPr>
            <a:r>
              <a:rPr lang="en-US" altLang="en-US" b="0" dirty="0">
                <a:latin typeface="Arial" charset="0"/>
                <a:cs typeface="Arial" charset="0"/>
              </a:rPr>
              <a:t>The malicious node should not tell the difference between the data packets and audited packets</a:t>
            </a:r>
          </a:p>
          <a:p>
            <a:pPr lvl="1" eaLnBrk="1" hangingPunct="1">
              <a:spcBef>
                <a:spcPct val="20000"/>
              </a:spcBef>
              <a:buFont typeface="Arial" charset="0"/>
              <a:buChar char="•"/>
            </a:pPr>
            <a:r>
              <a:rPr lang="en-US" altLang="en-US" b="0" dirty="0">
                <a:latin typeface="Arial" charset="0"/>
                <a:cs typeface="Arial" charset="0"/>
              </a:rPr>
              <a:t>The source will attach a random number to every data packet</a:t>
            </a:r>
          </a:p>
          <a:p>
            <a:pPr eaLnBrk="1" hangingPunct="1">
              <a:spcBef>
                <a:spcPct val="20000"/>
              </a:spcBef>
              <a:buFont typeface="Arial" charset="0"/>
              <a:buChar char="•"/>
            </a:pPr>
            <a:r>
              <a:rPr lang="en-US" altLang="en-US" b="0" dirty="0">
                <a:latin typeface="Arial" charset="0"/>
                <a:cs typeface="Arial" charset="0"/>
              </a:rPr>
              <a:t>Reducing computation overhead</a:t>
            </a:r>
          </a:p>
          <a:p>
            <a:pPr lvl="1" eaLnBrk="1" hangingPunct="1">
              <a:spcBef>
                <a:spcPct val="20000"/>
              </a:spcBef>
              <a:buFont typeface="Arial" charset="0"/>
              <a:buChar char="•"/>
            </a:pPr>
            <a:r>
              <a:rPr lang="en-US" altLang="en-US" b="0" dirty="0">
                <a:latin typeface="Arial" charset="0"/>
                <a:cs typeface="Arial" charset="0"/>
              </a:rPr>
              <a:t>A hash function needs 20 machine cycles to process one byte</a:t>
            </a:r>
          </a:p>
          <a:p>
            <a:pPr lvl="1" eaLnBrk="1" hangingPunct="1">
              <a:spcBef>
                <a:spcPct val="20000"/>
              </a:spcBef>
              <a:buFont typeface="Arial" charset="0"/>
              <a:buChar char="•"/>
            </a:pPr>
            <a:r>
              <a:rPr lang="en-US" altLang="en-US" b="0" dirty="0">
                <a:latin typeface="Arial" charset="0"/>
                <a:cs typeface="Arial" charset="0"/>
              </a:rPr>
              <a:t>We can choose a part of the bytes in the packet to generate the fingerprint. In this way, we can balance the overhead and the detection capability</a:t>
            </a:r>
            <a:r>
              <a:rPr lang="en-US" altLang="en-US" dirty="0">
                <a:latin typeface="Arial" charset="0"/>
                <a:cs typeface="Arial" charset="0"/>
              </a:rPr>
              <a:t>.</a:t>
            </a:r>
          </a:p>
          <a:p>
            <a:endParaRPr lang="en-US" dirty="0"/>
          </a:p>
        </p:txBody>
      </p:sp>
      <p:sp>
        <p:nvSpPr>
          <p:cNvPr id="2" name="Slide Number Placeholder 1">
            <a:extLst>
              <a:ext uri="{FF2B5EF4-FFF2-40B4-BE49-F238E27FC236}">
                <a16:creationId xmlns:a16="http://schemas.microsoft.com/office/drawing/2014/main" id="{BA454830-EC37-5EA2-4132-9355AEE1972A}"/>
              </a:ext>
            </a:extLst>
          </p:cNvPr>
          <p:cNvSpPr>
            <a:spLocks noGrp="1"/>
          </p:cNvSpPr>
          <p:nvPr>
            <p:ph type="sldNum" sz="quarter" idx="12"/>
          </p:nvPr>
        </p:nvSpPr>
        <p:spPr/>
        <p:txBody>
          <a:bodyPr/>
          <a:lstStyle/>
          <a:p>
            <a:fld id="{96301552-2763-1143-A7B7-6F2EAFD7AC70}" type="slidenum">
              <a:rPr lang="en-US" smtClean="0"/>
              <a:t>97</a:t>
            </a:fld>
            <a:endParaRPr lang="en-US"/>
          </a:p>
        </p:txBody>
      </p:sp>
    </p:spTree>
    <p:extLst>
      <p:ext uri="{BB962C8B-B14F-4D97-AF65-F5344CB8AC3E}">
        <p14:creationId xmlns:p14="http://schemas.microsoft.com/office/powerpoint/2010/main" val="38355250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txBox="1">
            <a:spLocks/>
          </p:cNvSpPr>
          <p:nvPr/>
        </p:nvSpPr>
        <p:spPr bwMode="auto">
          <a:xfrm>
            <a:off x="1981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endParaRPr lang="en-US" altLang="en-US" b="0" dirty="0">
              <a:solidFill>
                <a:schemeClr val="accent2"/>
              </a:solidFill>
              <a:latin typeface="Arial" charset="0"/>
              <a:cs typeface="Arial" charset="0"/>
            </a:endParaRPr>
          </a:p>
        </p:txBody>
      </p:sp>
      <p:sp>
        <p:nvSpPr>
          <p:cNvPr id="46083" name="Title 1"/>
          <p:cNvSpPr txBox="1">
            <a:spLocks/>
          </p:cNvSpPr>
          <p:nvPr/>
        </p:nvSpPr>
        <p:spPr bwMode="auto">
          <a:xfrm>
            <a:off x="1603513" y="-103187"/>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1D567044-BD26-457D-9EE0-94F0297264FE}"/>
              </a:ext>
            </a:extLst>
          </p:cNvPr>
          <p:cNvSpPr>
            <a:spLocks noGrp="1"/>
          </p:cNvSpPr>
          <p:nvPr>
            <p:ph type="title"/>
          </p:nvPr>
        </p:nvSpPr>
        <p:spPr/>
        <p:txBody>
          <a:bodyPr/>
          <a:lstStyle/>
          <a:p>
            <a:r>
              <a:rPr lang="en-US" altLang="en-US" dirty="0"/>
              <a:t>Discussion</a:t>
            </a:r>
            <a:endParaRPr lang="en-US" dirty="0"/>
          </a:p>
        </p:txBody>
      </p:sp>
      <p:sp>
        <p:nvSpPr>
          <p:cNvPr id="4" name="Content Placeholder 3">
            <a:extLst>
              <a:ext uri="{FF2B5EF4-FFF2-40B4-BE49-F238E27FC236}">
                <a16:creationId xmlns:a16="http://schemas.microsoft.com/office/drawing/2014/main" id="{1957EDC3-7189-20EF-D88D-D2524D3E251A}"/>
              </a:ext>
            </a:extLst>
          </p:cNvPr>
          <p:cNvSpPr>
            <a:spLocks noGrp="1"/>
          </p:cNvSpPr>
          <p:nvPr>
            <p:ph idx="1"/>
          </p:nvPr>
        </p:nvSpPr>
        <p:spPr/>
        <p:txBody>
          <a:bodyPr/>
          <a:lstStyle/>
          <a:p>
            <a:pPr eaLnBrk="1" hangingPunct="1">
              <a:spcBef>
                <a:spcPct val="20000"/>
              </a:spcBef>
              <a:buFont typeface="Arial" charset="0"/>
              <a:buChar char="•"/>
            </a:pPr>
            <a:r>
              <a:rPr lang="en-US" altLang="en-US" b="0" dirty="0">
                <a:latin typeface="Arial" charset="0"/>
                <a:cs typeface="Arial" charset="0"/>
              </a:rPr>
              <a:t>Security of the proposed approach</a:t>
            </a:r>
          </a:p>
          <a:p>
            <a:pPr lvl="1" eaLnBrk="1" hangingPunct="1">
              <a:spcBef>
                <a:spcPct val="20000"/>
              </a:spcBef>
              <a:buFont typeface="Arial" charset="0"/>
              <a:buChar char="•"/>
            </a:pPr>
            <a:r>
              <a:rPr lang="en-US" altLang="en-US" b="0" dirty="0">
                <a:latin typeface="Arial" charset="0"/>
              </a:rPr>
              <a:t>The hash function is easy to compute: very hard to conduct DoS attacks on our approach</a:t>
            </a:r>
          </a:p>
          <a:p>
            <a:pPr lvl="1" eaLnBrk="1" hangingPunct="1">
              <a:spcBef>
                <a:spcPct val="20000"/>
              </a:spcBef>
              <a:buFont typeface="Arial" charset="0"/>
              <a:buChar char="•"/>
            </a:pPr>
            <a:r>
              <a:rPr lang="en-US" altLang="en-US" b="0" dirty="0">
                <a:latin typeface="Arial" charset="0"/>
              </a:rPr>
              <a:t>It is hard for attackers to generate fake fingerprint: they have to have a non-negligible advantage in breaking the hash function</a:t>
            </a:r>
            <a:endParaRPr lang="en-US" altLang="en-US" b="0" dirty="0">
              <a:latin typeface="Arial" charset="0"/>
              <a:cs typeface="Arial" charset="0"/>
            </a:endParaRPr>
          </a:p>
          <a:p>
            <a:pPr eaLnBrk="1" hangingPunct="1">
              <a:spcBef>
                <a:spcPct val="20000"/>
              </a:spcBef>
              <a:buFont typeface="Arial" charset="0"/>
              <a:buChar char="•"/>
            </a:pPr>
            <a:r>
              <a:rPr lang="en-US" altLang="en-US" b="0" dirty="0">
                <a:latin typeface="Arial" charset="0"/>
                <a:cs typeface="Arial" charset="0"/>
              </a:rPr>
              <a:t>The attackers will adjust their behavior to avoid detection</a:t>
            </a:r>
          </a:p>
          <a:p>
            <a:pPr lvl="1" eaLnBrk="1" hangingPunct="1">
              <a:spcBef>
                <a:spcPct val="20000"/>
              </a:spcBef>
              <a:buFont typeface="Arial" charset="0"/>
              <a:buChar char="•"/>
            </a:pPr>
            <a:r>
              <a:rPr lang="en-US" altLang="en-US" b="0" dirty="0">
                <a:latin typeface="Arial" charset="0"/>
                <a:cs typeface="Arial" charset="0"/>
              </a:rPr>
              <a:t>The source may choose multiple nodes to be audited at the same time</a:t>
            </a:r>
          </a:p>
          <a:p>
            <a:pPr lvl="1" eaLnBrk="1" hangingPunct="1">
              <a:spcBef>
                <a:spcPct val="20000"/>
              </a:spcBef>
              <a:buFont typeface="Arial" charset="0"/>
              <a:buChar char="•"/>
            </a:pPr>
            <a:r>
              <a:rPr lang="en-US" altLang="en-US" b="0" dirty="0">
                <a:latin typeface="Arial" charset="0"/>
                <a:cs typeface="Arial" charset="0"/>
              </a:rPr>
              <a:t>The source should adopt a random pattern to determine the audited nodes</a:t>
            </a:r>
          </a:p>
          <a:p>
            <a:endParaRPr lang="en-US" dirty="0"/>
          </a:p>
        </p:txBody>
      </p:sp>
      <p:sp>
        <p:nvSpPr>
          <p:cNvPr id="2" name="Slide Number Placeholder 1">
            <a:extLst>
              <a:ext uri="{FF2B5EF4-FFF2-40B4-BE49-F238E27FC236}">
                <a16:creationId xmlns:a16="http://schemas.microsoft.com/office/drawing/2014/main" id="{7A0FC5F1-4CA9-6B6D-4961-06EE0D4D5AC0}"/>
              </a:ext>
            </a:extLst>
          </p:cNvPr>
          <p:cNvSpPr>
            <a:spLocks noGrp="1"/>
          </p:cNvSpPr>
          <p:nvPr>
            <p:ph type="sldNum" sz="quarter" idx="12"/>
          </p:nvPr>
        </p:nvSpPr>
        <p:spPr/>
        <p:txBody>
          <a:bodyPr/>
          <a:lstStyle/>
          <a:p>
            <a:fld id="{96301552-2763-1143-A7B7-6F2EAFD7AC70}" type="slidenum">
              <a:rPr lang="en-US" smtClean="0"/>
              <a:t>98</a:t>
            </a:fld>
            <a:endParaRPr lang="en-US"/>
          </a:p>
        </p:txBody>
      </p:sp>
    </p:spTree>
    <p:extLst>
      <p:ext uri="{BB962C8B-B14F-4D97-AF65-F5344CB8AC3E}">
        <p14:creationId xmlns:p14="http://schemas.microsoft.com/office/powerpoint/2010/main" val="15592164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normAutofit/>
          </a:bodyPr>
          <a:lstStyle/>
          <a:p>
            <a:pPr eaLnBrk="1" hangingPunct="1"/>
            <a:r>
              <a:rPr lang="en-US" altLang="en-US" dirty="0"/>
              <a:t>Dealing with Collaborative Attacks</a:t>
            </a:r>
          </a:p>
        </p:txBody>
      </p:sp>
      <p:sp>
        <p:nvSpPr>
          <p:cNvPr id="3" name="Content Placeholder 2">
            <a:extLst>
              <a:ext uri="{FF2B5EF4-FFF2-40B4-BE49-F238E27FC236}">
                <a16:creationId xmlns:a16="http://schemas.microsoft.com/office/drawing/2014/main" id="{8A2F8692-0960-C5E4-53F6-61EF8838FA9E}"/>
              </a:ext>
            </a:extLst>
          </p:cNvPr>
          <p:cNvSpPr>
            <a:spLocks noGrp="1"/>
          </p:cNvSpPr>
          <p:nvPr>
            <p:ph idx="1"/>
          </p:nvPr>
        </p:nvSpPr>
        <p:spPr/>
        <p:txBody>
          <a:bodyPr/>
          <a:lstStyle/>
          <a:p>
            <a:pPr eaLnBrk="1" hangingPunct="1">
              <a:spcBef>
                <a:spcPct val="20000"/>
              </a:spcBef>
              <a:buFont typeface="Arial" charset="0"/>
              <a:buChar char="•"/>
            </a:pPr>
            <a:r>
              <a:rPr lang="en-US" altLang="en-US" b="0" dirty="0">
                <a:latin typeface="Arial" charset="0"/>
              </a:rPr>
              <a:t>Earlier approach is vulnerable to collaborative attacks</a:t>
            </a:r>
            <a:endParaRPr lang="en-US" altLang="en-US" b="0" dirty="0">
              <a:latin typeface="Arial" charset="0"/>
              <a:cs typeface="Arial" charset="0"/>
            </a:endParaRPr>
          </a:p>
          <a:p>
            <a:pPr eaLnBrk="1" hangingPunct="1">
              <a:spcBef>
                <a:spcPct val="20000"/>
              </a:spcBef>
              <a:buFont typeface="Arial" charset="0"/>
              <a:buChar char="•"/>
            </a:pPr>
            <a:r>
              <a:rPr lang="en-US" altLang="en-US" b="0" dirty="0">
                <a:latin typeface="Arial" charset="0"/>
                <a:cs typeface="Arial" charset="0"/>
              </a:rPr>
              <a:t>Propose a new mechanism for nodes to generate behavioral proofs</a:t>
            </a:r>
          </a:p>
          <a:p>
            <a:pPr lvl="1" eaLnBrk="1" hangingPunct="1">
              <a:spcBef>
                <a:spcPct val="20000"/>
              </a:spcBef>
              <a:buFont typeface="Arial" charset="0"/>
              <a:buChar char="•"/>
            </a:pPr>
            <a:r>
              <a:rPr lang="en-US" altLang="en-US" sz="2200" b="0" dirty="0">
                <a:latin typeface="Arial" charset="0"/>
                <a:cs typeface="Arial" charset="0"/>
              </a:rPr>
              <a:t>Hash based packet commitment</a:t>
            </a:r>
          </a:p>
          <a:p>
            <a:pPr lvl="1" eaLnBrk="1" hangingPunct="1">
              <a:spcBef>
                <a:spcPct val="20000"/>
              </a:spcBef>
              <a:buFont typeface="Arial" charset="0"/>
              <a:buChar char="•"/>
            </a:pPr>
            <a:r>
              <a:rPr lang="en-US" altLang="en-US" sz="2200" b="0" dirty="0">
                <a:latin typeface="Arial" charset="0"/>
                <a:cs typeface="Arial" charset="0"/>
              </a:rPr>
              <a:t>Contain both contents of the packets and information of the forwarding paths</a:t>
            </a:r>
          </a:p>
          <a:p>
            <a:pPr lvl="1" eaLnBrk="1" hangingPunct="1">
              <a:spcBef>
                <a:spcPct val="20000"/>
              </a:spcBef>
              <a:buFont typeface="Arial" charset="0"/>
              <a:buChar char="•"/>
            </a:pPr>
            <a:r>
              <a:rPr lang="en-US" altLang="en-US" sz="2200" b="0" dirty="0">
                <a:latin typeface="Arial" charset="0"/>
                <a:cs typeface="Arial" charset="0"/>
              </a:rPr>
              <a:t>Introduce limited computation and communication overhead</a:t>
            </a:r>
          </a:p>
          <a:p>
            <a:pPr eaLnBrk="1" hangingPunct="1">
              <a:spcBef>
                <a:spcPct val="20000"/>
              </a:spcBef>
              <a:buFont typeface="Arial" charset="0"/>
              <a:buChar char="•"/>
            </a:pPr>
            <a:r>
              <a:rPr lang="en-US" altLang="en-US" b="0" dirty="0">
                <a:latin typeface="Arial" charset="0"/>
                <a:cs typeface="Arial" charset="0"/>
              </a:rPr>
              <a:t>Extensions:</a:t>
            </a:r>
          </a:p>
          <a:p>
            <a:pPr lvl="1" eaLnBrk="1" hangingPunct="1">
              <a:spcBef>
                <a:spcPct val="20000"/>
              </a:spcBef>
              <a:buFont typeface="Arial" charset="0"/>
              <a:buChar char="•"/>
            </a:pPr>
            <a:r>
              <a:rPr lang="en-US" altLang="en-US" sz="2200" b="0" dirty="0">
                <a:latin typeface="Arial" charset="0"/>
                <a:cs typeface="Arial" charset="0"/>
              </a:rPr>
              <a:t>Investigate other collaborative attacks</a:t>
            </a:r>
          </a:p>
          <a:p>
            <a:pPr lvl="1" eaLnBrk="1" hangingPunct="1">
              <a:spcBef>
                <a:spcPct val="20000"/>
              </a:spcBef>
              <a:buFont typeface="Arial" charset="0"/>
              <a:buChar char="•"/>
            </a:pPr>
            <a:r>
              <a:rPr lang="en-US" altLang="en-US" sz="2200" b="0" dirty="0">
                <a:latin typeface="Arial" charset="0"/>
                <a:cs typeface="Arial" charset="0"/>
              </a:rPr>
              <a:t>Integrate our detection method with secure routing protocols</a:t>
            </a:r>
          </a:p>
          <a:p>
            <a:endParaRPr lang="en-US" dirty="0"/>
          </a:p>
        </p:txBody>
      </p:sp>
      <p:sp>
        <p:nvSpPr>
          <p:cNvPr id="2" name="Slide Number Placeholder 1">
            <a:extLst>
              <a:ext uri="{FF2B5EF4-FFF2-40B4-BE49-F238E27FC236}">
                <a16:creationId xmlns:a16="http://schemas.microsoft.com/office/drawing/2014/main" id="{B6694D95-F2CC-F0E8-FAD9-72F3ECDFA7A4}"/>
              </a:ext>
            </a:extLst>
          </p:cNvPr>
          <p:cNvSpPr>
            <a:spLocks noGrp="1"/>
          </p:cNvSpPr>
          <p:nvPr>
            <p:ph type="sldNum" sz="quarter" idx="12"/>
          </p:nvPr>
        </p:nvSpPr>
        <p:spPr/>
        <p:txBody>
          <a:bodyPr/>
          <a:lstStyle/>
          <a:p>
            <a:fld id="{96301552-2763-1143-A7B7-6F2EAFD7AC70}" type="slidenum">
              <a:rPr lang="en-US" smtClean="0"/>
              <a:t>99</a:t>
            </a:fld>
            <a:endParaRPr lang="en-US"/>
          </a:p>
        </p:txBody>
      </p:sp>
      <p:sp>
        <p:nvSpPr>
          <p:cNvPr id="47107" name="Content Placeholder 2"/>
          <p:cNvSpPr txBox="1">
            <a:spLocks/>
          </p:cNvSpPr>
          <p:nvPr/>
        </p:nvSpPr>
        <p:spPr bwMode="auto">
          <a:xfrm>
            <a:off x="1981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endParaRPr lang="en-US" altLang="en-US" sz="2200" b="0" dirty="0">
              <a:solidFill>
                <a:schemeClr val="accent2"/>
              </a:solidFill>
              <a:latin typeface="Arial" charset="0"/>
              <a:cs typeface="Arial" charset="0"/>
            </a:endParaRPr>
          </a:p>
        </p:txBody>
      </p:sp>
    </p:spTree>
    <p:extLst>
      <p:ext uri="{BB962C8B-B14F-4D97-AF65-F5344CB8AC3E}">
        <p14:creationId xmlns:p14="http://schemas.microsoft.com/office/powerpoint/2010/main" val="12178697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6267</Words>
  <Application>Microsoft Macintosh PowerPoint</Application>
  <PresentationFormat>Widescreen</PresentationFormat>
  <Paragraphs>894</Paragraphs>
  <Slides>99</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Arial Unicode MS</vt:lpstr>
      <vt:lpstr>Arial</vt:lpstr>
      <vt:lpstr>Calibri</vt:lpstr>
      <vt:lpstr>Calibri Light</vt:lpstr>
      <vt:lpstr>Consolas</vt:lpstr>
      <vt:lpstr>Tahoma</vt:lpstr>
      <vt:lpstr>Times New Roman</vt:lpstr>
      <vt:lpstr>office theme</vt:lpstr>
      <vt:lpstr>COLLABORATIVE ATTACKS AND DEFENSE</vt:lpstr>
      <vt:lpstr>Acknowledgement</vt:lpstr>
      <vt:lpstr>Intruder Identification in Ad Hoc Networks</vt:lpstr>
      <vt:lpstr>Research Motivation</vt:lpstr>
      <vt:lpstr>Research Motivation</vt:lpstr>
      <vt:lpstr>Research Motivation</vt:lpstr>
      <vt:lpstr>Research Motivation </vt:lpstr>
      <vt:lpstr>Research Motivation</vt:lpstr>
      <vt:lpstr>Research Motivation</vt:lpstr>
      <vt:lpstr>Related Work</vt:lpstr>
      <vt:lpstr>Related Work in wired Networks</vt:lpstr>
      <vt:lpstr>Related Work in wired Networks</vt:lpstr>
      <vt:lpstr>Related Work in wired Networks</vt:lpstr>
      <vt:lpstr>Related Work in Ad Hoc Networks</vt:lpstr>
      <vt:lpstr>Related Work in Ad Hoc Networks</vt:lpstr>
      <vt:lpstr>Related Work ongoing projects</vt:lpstr>
      <vt:lpstr>Related Work ongoing projects</vt:lpstr>
      <vt:lpstr>Evaluation Criteria</vt:lpstr>
      <vt:lpstr>Evaluation Criteria - cont.</vt:lpstr>
      <vt:lpstr>Assumptions</vt:lpstr>
      <vt:lpstr>Applying Reverse Labeling Restriction to Protect AODV</vt:lpstr>
      <vt:lpstr>Introduction to AODV</vt:lpstr>
      <vt:lpstr>Ideas</vt:lpstr>
      <vt:lpstr>Security Considerations for AODV</vt:lpstr>
      <vt:lpstr>Message Types in AODV</vt:lpstr>
      <vt:lpstr>Route Discovery in AODV (An Example)</vt:lpstr>
      <vt:lpstr>Attacks on routing in mobile ad hoc networks</vt:lpstr>
      <vt:lpstr>Attacks on AODV</vt:lpstr>
      <vt:lpstr>Impacts of Attacks on AODV</vt:lpstr>
      <vt:lpstr>False Destination Sequence Attack</vt:lpstr>
      <vt:lpstr>PowerPoint Presentation</vt:lpstr>
      <vt:lpstr>Reverse Labeling Restriction (RLR) </vt:lpstr>
      <vt:lpstr>PowerPoint Presentation</vt:lpstr>
      <vt:lpstr>PowerPoint Presentation</vt:lpstr>
      <vt:lpstr>Combine Local Decisions with Knowledge from Other Hosts</vt:lpstr>
      <vt:lpstr>Acceleration in Intruder Identification</vt:lpstr>
      <vt:lpstr>Reverse Labeling Restriction (RLR) </vt:lpstr>
      <vt:lpstr>Deal With Hosts in Blacklist</vt:lpstr>
      <vt:lpstr>Attacks of Malicious Hosts on RLR</vt:lpstr>
      <vt:lpstr>PowerPoint Presentation</vt:lpstr>
      <vt:lpstr>PowerPoint Presentation</vt:lpstr>
      <vt:lpstr>Experimental Studies of RLR</vt:lpstr>
      <vt:lpstr>Simulation Parameter</vt:lpstr>
      <vt:lpstr>Experiment 1: Measure the Changes in Packet Delivery Ratio</vt:lpstr>
      <vt:lpstr>Increase in Packet Delivery Ratio: Single Attacker</vt:lpstr>
      <vt:lpstr>Increase in Packet Delivery Ratio: Multiple Attackers</vt:lpstr>
      <vt:lpstr>Experiment 2: Measure the Accuracy of Intruder Identification</vt:lpstr>
      <vt:lpstr>Accuracy of RLR: Single Attacker</vt:lpstr>
      <vt:lpstr>Accuracy of RLR: Multiple Attackers</vt:lpstr>
      <vt:lpstr>Experiment 3: Measure the Communication Overhead</vt:lpstr>
      <vt:lpstr>Control Packet Overhead</vt:lpstr>
      <vt:lpstr>Research Opportunities: Improve Robustness of RLR</vt:lpstr>
      <vt:lpstr>PowerPoint Presentation</vt:lpstr>
      <vt:lpstr>An Architecture of Intruder Identification Agent</vt:lpstr>
      <vt:lpstr>PowerPoint Presentation</vt:lpstr>
      <vt:lpstr>Conclusions on Intruder Identification</vt:lpstr>
      <vt:lpstr>Trusted Router and Protection Against Collaborative Attacks</vt:lpstr>
      <vt:lpstr>Collaborative Attacks</vt:lpstr>
      <vt:lpstr>Collaborative Attacks (cont’d)</vt:lpstr>
      <vt:lpstr>Collaborative Attacks (cont’d)</vt:lpstr>
      <vt:lpstr>Collaborative Attacks (cont’d)</vt:lpstr>
      <vt:lpstr>Examples of Attacks that can Collaborate </vt:lpstr>
      <vt:lpstr>Current Proposed Solutions </vt:lpstr>
      <vt:lpstr>An example: blackhole attack and wormhole attack collaboration</vt:lpstr>
      <vt:lpstr>An example: blackhole attack and wormhole attack collaboration (cont’d)</vt:lpstr>
      <vt:lpstr>Modeling collaborative attacks with causal graph model</vt:lpstr>
      <vt:lpstr>Modeling collaborative attacks with causal graph model</vt:lpstr>
      <vt:lpstr>A defense strategy consists of multiple defensive events</vt:lpstr>
      <vt:lpstr>Defensive events collaborating to interfere with Attack events</vt:lpstr>
      <vt:lpstr>Graphs for blockhole attacks and wormhole attacks</vt:lpstr>
      <vt:lpstr>Defend against single attacks by detecting abnormal events</vt:lpstr>
      <vt:lpstr>Defend against single attacks by detecting abnormal events (cont’d)</vt:lpstr>
      <vt:lpstr>Modeling and detecting collaborative attacks</vt:lpstr>
      <vt:lpstr>Evaluate the detection and defend mechanisms with ns3</vt:lpstr>
      <vt:lpstr>Follow-up research questions</vt:lpstr>
      <vt:lpstr>Why to use Machine Learning</vt:lpstr>
      <vt:lpstr>Hidden Markov Model</vt:lpstr>
      <vt:lpstr>Hidden Markov Model</vt:lpstr>
      <vt:lpstr>How Hidden Markov Model works?</vt:lpstr>
      <vt:lpstr>Utilizing LSTM (Long Short-Term Memory) Network</vt:lpstr>
      <vt:lpstr>How can LSTM work</vt:lpstr>
      <vt:lpstr>Contrastive Learning</vt:lpstr>
      <vt:lpstr>How does Contrastive Learning work?</vt:lpstr>
      <vt:lpstr>Problem Statement</vt:lpstr>
      <vt:lpstr>Problem Statement</vt:lpstr>
      <vt:lpstr>Problem Statement</vt:lpstr>
      <vt:lpstr>Related Work</vt:lpstr>
      <vt:lpstr>Related Work</vt:lpstr>
      <vt:lpstr>REAct system and Vulnerability</vt:lpstr>
      <vt:lpstr>REAct system and Vulnerability</vt:lpstr>
      <vt:lpstr>REAct system and vulnerability</vt:lpstr>
      <vt:lpstr>Collaborative attacks on REAct</vt:lpstr>
      <vt:lpstr>Proposed approach</vt:lpstr>
      <vt:lpstr>Proposed approach</vt:lpstr>
      <vt:lpstr>Proposed approach</vt:lpstr>
      <vt:lpstr>Proposed approach</vt:lpstr>
      <vt:lpstr>Discussion</vt:lpstr>
      <vt:lpstr>Discussion</vt:lpstr>
      <vt:lpstr>Dealing with Collaborative Attacks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Liu, Zizheng</cp:lastModifiedBy>
  <cp:revision>127</cp:revision>
  <dcterms:created xsi:type="dcterms:W3CDTF">2023-11-05T23:03:01Z</dcterms:created>
  <dcterms:modified xsi:type="dcterms:W3CDTF">2023-12-11T19:45:26Z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2023-11-05T23:03:41Z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b01395af-e869-45e0-9d20-4aafeddbac97</vt:lpwstr>
  </property>
  <property fmtid="{D5CDD505-2E9C-101B-9397-08002B2CF9AE}" pid="8" name="MSIP_Label_4044bd30-2ed7-4c9d-9d12-46200872a97b_ContentBits">
    <vt:lpwstr>0</vt:lpwstr>
  </property>
</Properties>
</file>