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Libre Franklin"/>
      <p:regular r:id="rId20"/>
      <p:bold r:id="rId21"/>
      <p:italic r:id="rId22"/>
      <p:boldItalic r:id="rId23"/>
    </p:embeddedFont>
    <p:embeddedFont>
      <p:font typeface="Libre Franklin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80">
          <p15:clr>
            <a:srgbClr val="A4A3A4"/>
          </p15:clr>
        </p15:guide>
        <p15:guide id="2" pos="3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80" orient="horz"/>
        <p:guide pos="31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regular.fntdata"/><Relationship Id="rId22" Type="http://schemas.openxmlformats.org/officeDocument/2006/relationships/font" Target="fonts/LibreFranklin-italic.fntdata"/><Relationship Id="rId21" Type="http://schemas.openxmlformats.org/officeDocument/2006/relationships/font" Target="fonts/LibreFranklin-bold.fntdata"/><Relationship Id="rId24" Type="http://schemas.openxmlformats.org/officeDocument/2006/relationships/font" Target="fonts/LibreFranklinMedium-regular.fntdata"/><Relationship Id="rId23" Type="http://schemas.openxmlformats.org/officeDocument/2006/relationships/font" Target="fonts/LibreFranklin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italic.fntdata"/><Relationship Id="rId25" Type="http://schemas.openxmlformats.org/officeDocument/2006/relationships/font" Target="fonts/LibreFranklinMedium-bold.fntdata"/><Relationship Id="rId27" Type="http://schemas.openxmlformats.org/officeDocument/2006/relationships/font" Target="fonts/LibreFranklin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8eeb083a0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38eeb083a0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38eeb083a0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3" name="Google Shape;34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8e4d86cf28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g38e4d86cf28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g38e4d86cf28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Black">
  <p:cSld name="Title Slide - Black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due Logo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077" y="5756157"/>
            <a:ext cx="2709200" cy="484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6800" y="0"/>
            <a:ext cx="223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9954706" y="-9439"/>
            <a:ext cx="2246721" cy="6867440"/>
          </a:xfrm>
          <a:custGeom>
            <a:rect b="b" l="l" r="r" t="t"/>
            <a:pathLst>
              <a:path extrusionOk="0" h="6872149" w="2243566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" name="Google Shape;20;p2"/>
          <p:cNvSpPr txBox="1"/>
          <p:nvPr>
            <p:ph type="title"/>
          </p:nvPr>
        </p:nvSpPr>
        <p:spPr>
          <a:xfrm>
            <a:off x="1023257" y="2005070"/>
            <a:ext cx="7763458" cy="5928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1023257" y="2629338"/>
            <a:ext cx="7763458" cy="449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1" i="0" sz="2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1023257" y="3107129"/>
            <a:ext cx="7763458" cy="449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  <a:defRPr sz="16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 with Captions">
  <p:cSld name="Photos with Caption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435428" y="3253121"/>
            <a:ext cx="354179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Purdue Logo" id="107" name="Google Shape;10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1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/>
          <p:nvPr>
            <p:ph idx="2" type="pic"/>
          </p:nvPr>
        </p:nvSpPr>
        <p:spPr>
          <a:xfrm>
            <a:off x="457200" y="1367317"/>
            <a:ext cx="3520020" cy="1750458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1"/>
          <p:cNvSpPr/>
          <p:nvPr>
            <p:ph idx="3" type="pic"/>
          </p:nvPr>
        </p:nvSpPr>
        <p:spPr>
          <a:xfrm>
            <a:off x="4325104" y="1367317"/>
            <a:ext cx="3520020" cy="1750458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1"/>
          <p:cNvSpPr/>
          <p:nvPr>
            <p:ph idx="4" type="pic"/>
          </p:nvPr>
        </p:nvSpPr>
        <p:spPr>
          <a:xfrm>
            <a:off x="8181729" y="1367317"/>
            <a:ext cx="3520020" cy="1750458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11"/>
          <p:cNvSpPr txBox="1"/>
          <p:nvPr>
            <p:ph idx="5" type="body"/>
          </p:nvPr>
        </p:nvSpPr>
        <p:spPr>
          <a:xfrm>
            <a:off x="4303332" y="3253121"/>
            <a:ext cx="354179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11"/>
          <p:cNvSpPr txBox="1"/>
          <p:nvPr>
            <p:ph idx="6" type="body"/>
          </p:nvPr>
        </p:nvSpPr>
        <p:spPr>
          <a:xfrm>
            <a:off x="8181729" y="3253121"/>
            <a:ext cx="354179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11"/>
          <p:cNvSpPr txBox="1"/>
          <p:nvPr>
            <p:ph idx="7" type="body"/>
          </p:nvPr>
        </p:nvSpPr>
        <p:spPr>
          <a:xfrm>
            <a:off x="413656" y="5656648"/>
            <a:ext cx="354179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5" name="Google Shape;115;p11"/>
          <p:cNvSpPr/>
          <p:nvPr>
            <p:ph idx="8" type="pic"/>
          </p:nvPr>
        </p:nvSpPr>
        <p:spPr>
          <a:xfrm>
            <a:off x="435428" y="3770844"/>
            <a:ext cx="3520020" cy="1750458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1"/>
          <p:cNvSpPr/>
          <p:nvPr>
            <p:ph idx="9" type="pic"/>
          </p:nvPr>
        </p:nvSpPr>
        <p:spPr>
          <a:xfrm>
            <a:off x="4303332" y="3770844"/>
            <a:ext cx="3520020" cy="1750458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11"/>
          <p:cNvSpPr/>
          <p:nvPr>
            <p:ph idx="13" type="pic"/>
          </p:nvPr>
        </p:nvSpPr>
        <p:spPr>
          <a:xfrm>
            <a:off x="8193008" y="3770844"/>
            <a:ext cx="3520020" cy="1750458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11"/>
          <p:cNvSpPr txBox="1"/>
          <p:nvPr>
            <p:ph idx="14" type="body"/>
          </p:nvPr>
        </p:nvSpPr>
        <p:spPr>
          <a:xfrm>
            <a:off x="4281560" y="5656648"/>
            <a:ext cx="354179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9" name="Google Shape;119;p11"/>
          <p:cNvSpPr txBox="1"/>
          <p:nvPr>
            <p:ph idx="15" type="body"/>
          </p:nvPr>
        </p:nvSpPr>
        <p:spPr>
          <a:xfrm>
            <a:off x="8193008" y="5656648"/>
            <a:ext cx="3541792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11"/>
          <p:cNvSpPr txBox="1"/>
          <p:nvPr>
            <p:ph idx="16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old">
  <p:cSld name="Title Slide - Gold">
    <p:bg>
      <p:bgPr>
        <a:solidFill>
          <a:schemeClr val="accen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56800" y="0"/>
            <a:ext cx="2235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due Logo" id="124" name="Google Shape;1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143" y="5756156"/>
            <a:ext cx="2709200" cy="48494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2"/>
          <p:cNvSpPr txBox="1"/>
          <p:nvPr>
            <p:ph type="title"/>
          </p:nvPr>
        </p:nvSpPr>
        <p:spPr>
          <a:xfrm>
            <a:off x="1023257" y="1812045"/>
            <a:ext cx="7763458" cy="71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2"/>
          <p:cNvSpPr txBox="1"/>
          <p:nvPr>
            <p:ph idx="1" type="body"/>
          </p:nvPr>
        </p:nvSpPr>
        <p:spPr>
          <a:xfrm>
            <a:off x="1023257" y="2617146"/>
            <a:ext cx="7763458" cy="449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2"/>
          <p:cNvSpPr txBox="1"/>
          <p:nvPr>
            <p:ph idx="2" type="body"/>
          </p:nvPr>
        </p:nvSpPr>
        <p:spPr>
          <a:xfrm>
            <a:off x="1023257" y="3148847"/>
            <a:ext cx="7763458" cy="449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2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/>
          <p:nvPr>
            <p:ph idx="2" type="pic"/>
          </p:nvPr>
        </p:nvSpPr>
        <p:spPr>
          <a:xfrm>
            <a:off x="0" y="-9525"/>
            <a:ext cx="12192000" cy="6867525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py">
  <p:cSld name="Title with Cop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2" type="body"/>
          </p:nvPr>
        </p:nvSpPr>
        <p:spPr>
          <a:xfrm>
            <a:off x="457199" y="1543324"/>
            <a:ext cx="11266713" cy="4454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14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Purdue Logo" id="136" name="Google Shape;13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py - 2 Column">
  <p:cSld name="Title with Copy - 2 Colum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idx="1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2" type="body"/>
          </p:nvPr>
        </p:nvSpPr>
        <p:spPr>
          <a:xfrm>
            <a:off x="457199" y="1543324"/>
            <a:ext cx="11266713" cy="4454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Purdue Logo" id="142" name="Google Shape;14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ntent - 2 Column">
  <p:cSld name="Title with Content - 2 Colum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468086" y="1543324"/>
            <a:ext cx="5413169" cy="439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7" name="Google Shape;147;p16"/>
          <p:cNvSpPr txBox="1"/>
          <p:nvPr>
            <p:ph idx="2" type="body"/>
          </p:nvPr>
        </p:nvSpPr>
        <p:spPr>
          <a:xfrm>
            <a:off x="6309157" y="1543324"/>
            <a:ext cx="5425643" cy="439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pic>
        <p:nvPicPr>
          <p:cNvPr descr="Purdue Logo" id="148" name="Google Shape;14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idx="3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Copy - 2 Column">
  <p:cSld name="Photo with Copy - 2 Column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idx="1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7"/>
          <p:cNvSpPr txBox="1"/>
          <p:nvPr>
            <p:ph idx="2" type="body"/>
          </p:nvPr>
        </p:nvSpPr>
        <p:spPr>
          <a:xfrm>
            <a:off x="446313" y="3652272"/>
            <a:ext cx="5469743" cy="2345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17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Purdue Logo" id="155" name="Google Shape;15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>
            <p:ph idx="3" type="pic"/>
          </p:nvPr>
        </p:nvSpPr>
        <p:spPr>
          <a:xfrm>
            <a:off x="446311" y="1543323"/>
            <a:ext cx="5469745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>
            <p:ph idx="4" type="pic"/>
          </p:nvPr>
        </p:nvSpPr>
        <p:spPr>
          <a:xfrm>
            <a:off x="6275945" y="1543323"/>
            <a:ext cx="5458727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17"/>
          <p:cNvSpPr txBox="1"/>
          <p:nvPr>
            <p:ph idx="5" type="body"/>
          </p:nvPr>
        </p:nvSpPr>
        <p:spPr>
          <a:xfrm>
            <a:off x="6264929" y="3652271"/>
            <a:ext cx="5469743" cy="2345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17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Copy - 3 Column">
  <p:cSld name="Photo with Copy - 3 Column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/>
          <p:nvPr>
            <p:ph idx="1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sz="2200">
                <a:solidFill>
                  <a:srgbClr val="A5A5A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18"/>
          <p:cNvSpPr txBox="1"/>
          <p:nvPr>
            <p:ph idx="2" type="body"/>
          </p:nvPr>
        </p:nvSpPr>
        <p:spPr>
          <a:xfrm>
            <a:off x="446314" y="3652272"/>
            <a:ext cx="3534479" cy="2345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" name="Google Shape;163;p18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Purdue Logo" id="164" name="Google Shape;16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/>
          <p:nvPr>
            <p:ph idx="3" type="pic"/>
          </p:nvPr>
        </p:nvSpPr>
        <p:spPr>
          <a:xfrm>
            <a:off x="446312" y="1543323"/>
            <a:ext cx="3534479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18"/>
          <p:cNvSpPr/>
          <p:nvPr>
            <p:ph idx="4" type="pic"/>
          </p:nvPr>
        </p:nvSpPr>
        <p:spPr>
          <a:xfrm>
            <a:off x="4336974" y="1543324"/>
            <a:ext cx="3527360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18"/>
          <p:cNvSpPr txBox="1"/>
          <p:nvPr>
            <p:ph idx="5" type="body"/>
          </p:nvPr>
        </p:nvSpPr>
        <p:spPr>
          <a:xfrm>
            <a:off x="4325959" y="3652272"/>
            <a:ext cx="3534479" cy="2345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18"/>
          <p:cNvSpPr/>
          <p:nvPr>
            <p:ph idx="6" type="pic"/>
          </p:nvPr>
        </p:nvSpPr>
        <p:spPr>
          <a:xfrm>
            <a:off x="8205605" y="1532307"/>
            <a:ext cx="3527360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18"/>
          <p:cNvSpPr txBox="1"/>
          <p:nvPr>
            <p:ph idx="7" type="body"/>
          </p:nvPr>
        </p:nvSpPr>
        <p:spPr>
          <a:xfrm>
            <a:off x="8194590" y="3641255"/>
            <a:ext cx="3534479" cy="2345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18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9"/>
          <p:cNvSpPr txBox="1"/>
          <p:nvPr>
            <p:ph type="title"/>
          </p:nvPr>
        </p:nvSpPr>
        <p:spPr>
          <a:xfrm>
            <a:off x="457202" y="457200"/>
            <a:ext cx="4314823" cy="964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19"/>
          <p:cNvSpPr txBox="1"/>
          <p:nvPr>
            <p:ph idx="1" type="body"/>
          </p:nvPr>
        </p:nvSpPr>
        <p:spPr>
          <a:xfrm>
            <a:off x="457202" y="1570383"/>
            <a:ext cx="4314823" cy="4298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74" name="Google Shape;174;p19"/>
          <p:cNvSpPr txBox="1"/>
          <p:nvPr>
            <p:ph idx="2" type="body"/>
          </p:nvPr>
        </p:nvSpPr>
        <p:spPr>
          <a:xfrm>
            <a:off x="5071871" y="457200"/>
            <a:ext cx="6662927" cy="5411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pic>
        <p:nvPicPr>
          <p:cNvPr descr="Purdue Logo" id="175" name="Google Shape;175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Caption" type="picTx">
  <p:cSld name="PICTURE_WITH_CAPTION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446314" y="470037"/>
            <a:ext cx="4325711" cy="10347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0"/>
          <p:cNvSpPr/>
          <p:nvPr>
            <p:ph idx="2" type="pic"/>
          </p:nvPr>
        </p:nvSpPr>
        <p:spPr>
          <a:xfrm>
            <a:off x="5183188" y="470037"/>
            <a:ext cx="6562498" cy="5391013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0"/>
          <p:cNvSpPr txBox="1"/>
          <p:nvPr>
            <p:ph idx="1" type="body"/>
          </p:nvPr>
        </p:nvSpPr>
        <p:spPr>
          <a:xfrm>
            <a:off x="446314" y="1759226"/>
            <a:ext cx="4325711" cy="4086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Purdue Logo" id="181" name="Google Shape;18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py with Photos">
  <p:cSld name="Copy with Photo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>
            <p:ph idx="2" type="pic"/>
          </p:nvPr>
        </p:nvSpPr>
        <p:spPr>
          <a:xfrm>
            <a:off x="468086" y="1543323"/>
            <a:ext cx="5862679" cy="2055591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6615759" y="1543322"/>
            <a:ext cx="5129927" cy="4307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Purdue Logo" id="27" name="Google Shape;2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/>
          <p:nvPr>
            <p:ph idx="3" type="pic"/>
          </p:nvPr>
        </p:nvSpPr>
        <p:spPr>
          <a:xfrm>
            <a:off x="3486577" y="3795304"/>
            <a:ext cx="2844188" cy="2055591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3"/>
          <p:cNvSpPr/>
          <p:nvPr>
            <p:ph idx="4" type="pic"/>
          </p:nvPr>
        </p:nvSpPr>
        <p:spPr>
          <a:xfrm>
            <a:off x="468086" y="3795304"/>
            <a:ext cx="2844188" cy="205559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"/>
          <p:cNvSpPr txBox="1"/>
          <p:nvPr>
            <p:ph idx="5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ollage">
  <p:cSld name="Photo Collag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idx="1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1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Purdue Logo" id="186" name="Google Shape;18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>
            <p:ph idx="2" type="pic"/>
          </p:nvPr>
        </p:nvSpPr>
        <p:spPr>
          <a:xfrm>
            <a:off x="446314" y="1542762"/>
            <a:ext cx="2611015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88" name="Google Shape;188;p21"/>
          <p:cNvSpPr/>
          <p:nvPr>
            <p:ph idx="3" type="pic"/>
          </p:nvPr>
        </p:nvSpPr>
        <p:spPr>
          <a:xfrm>
            <a:off x="3344063" y="1542762"/>
            <a:ext cx="2605756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21"/>
          <p:cNvSpPr/>
          <p:nvPr>
            <p:ph idx="4" type="pic"/>
          </p:nvPr>
        </p:nvSpPr>
        <p:spPr>
          <a:xfrm>
            <a:off x="6236553" y="1542762"/>
            <a:ext cx="2605756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21"/>
          <p:cNvSpPr/>
          <p:nvPr>
            <p:ph idx="5" type="pic"/>
          </p:nvPr>
        </p:nvSpPr>
        <p:spPr>
          <a:xfrm>
            <a:off x="9129043" y="1542762"/>
            <a:ext cx="2605756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21"/>
          <p:cNvSpPr/>
          <p:nvPr>
            <p:ph idx="6" type="pic"/>
          </p:nvPr>
        </p:nvSpPr>
        <p:spPr>
          <a:xfrm>
            <a:off x="1843620" y="3651150"/>
            <a:ext cx="2611015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21"/>
          <p:cNvSpPr/>
          <p:nvPr>
            <p:ph idx="7" type="pic"/>
          </p:nvPr>
        </p:nvSpPr>
        <p:spPr>
          <a:xfrm>
            <a:off x="4741369" y="3651150"/>
            <a:ext cx="2605756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21"/>
          <p:cNvSpPr/>
          <p:nvPr>
            <p:ph idx="8" type="pic"/>
          </p:nvPr>
        </p:nvSpPr>
        <p:spPr>
          <a:xfrm>
            <a:off x="7633859" y="3651150"/>
            <a:ext cx="2605756" cy="1885677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2 Photos">
  <p:cSld name="Chart with 2 Photo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2"/>
          <p:cNvSpPr/>
          <p:nvPr>
            <p:ph idx="2" type="pic"/>
          </p:nvPr>
        </p:nvSpPr>
        <p:spPr>
          <a:xfrm>
            <a:off x="6521986" y="1643073"/>
            <a:ext cx="5212813" cy="2055591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urdue Logo" id="197" name="Google Shape;19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2"/>
          <p:cNvSpPr/>
          <p:nvPr>
            <p:ph idx="3" type="pic"/>
          </p:nvPr>
        </p:nvSpPr>
        <p:spPr>
          <a:xfrm>
            <a:off x="6521986" y="3884037"/>
            <a:ext cx="5212813" cy="2055591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22"/>
          <p:cNvSpPr txBox="1"/>
          <p:nvPr>
            <p:ph idx="4" type="body"/>
          </p:nvPr>
        </p:nvSpPr>
        <p:spPr>
          <a:xfrm>
            <a:off x="446315" y="1643073"/>
            <a:ext cx="5745165" cy="430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2" name="Google Shape;202;p22"/>
          <p:cNvSpPr/>
          <p:nvPr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3" name="Google Shape;203;p22"/>
          <p:cNvSpPr txBox="1"/>
          <p:nvPr>
            <p:ph idx="5" type="body"/>
          </p:nvPr>
        </p:nvSpPr>
        <p:spPr>
          <a:xfrm>
            <a:off x="6521726" y="3395949"/>
            <a:ext cx="5212943" cy="302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4" name="Google Shape;204;p22"/>
          <p:cNvSpPr/>
          <p:nvPr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5" name="Google Shape;205;p22"/>
          <p:cNvSpPr txBox="1"/>
          <p:nvPr>
            <p:ph idx="6" type="body"/>
          </p:nvPr>
        </p:nvSpPr>
        <p:spPr>
          <a:xfrm>
            <a:off x="6521726" y="5636913"/>
            <a:ext cx="5212813" cy="302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06" name="Google Shape;206;p22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3 Photos">
  <p:cSld name="Chart with 3 Photos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/>
          <p:nvPr>
            <p:ph idx="2" type="pic"/>
          </p:nvPr>
        </p:nvSpPr>
        <p:spPr>
          <a:xfrm>
            <a:off x="6521986" y="1643073"/>
            <a:ext cx="5212813" cy="2055591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urdue Logo" id="209" name="Google Shape;20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23"/>
          <p:cNvSpPr/>
          <p:nvPr>
            <p:ph idx="3" type="pic"/>
          </p:nvPr>
        </p:nvSpPr>
        <p:spPr>
          <a:xfrm>
            <a:off x="9287219" y="3884037"/>
            <a:ext cx="2447580" cy="2055591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23"/>
          <p:cNvSpPr/>
          <p:nvPr>
            <p:ph idx="4" type="pic"/>
          </p:nvPr>
        </p:nvSpPr>
        <p:spPr>
          <a:xfrm>
            <a:off x="6521986" y="3879120"/>
            <a:ext cx="2528916" cy="2055592"/>
          </a:xfrm>
          <a:prstGeom prst="rect">
            <a:avLst/>
          </a:prstGeom>
          <a:noFill/>
          <a:ln>
            <a:noFill/>
          </a:ln>
        </p:spPr>
      </p:sp>
      <p:sp>
        <p:nvSpPr>
          <p:cNvPr id="213" name="Google Shape;213;p23"/>
          <p:cNvSpPr txBox="1"/>
          <p:nvPr>
            <p:ph idx="1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" name="Google Shape;214;p23"/>
          <p:cNvSpPr txBox="1"/>
          <p:nvPr>
            <p:ph idx="5" type="body"/>
          </p:nvPr>
        </p:nvSpPr>
        <p:spPr>
          <a:xfrm>
            <a:off x="446315" y="1643073"/>
            <a:ext cx="5745165" cy="4307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15" name="Google Shape;215;p23"/>
          <p:cNvSpPr/>
          <p:nvPr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6" name="Google Shape;216;p23"/>
          <p:cNvSpPr txBox="1"/>
          <p:nvPr>
            <p:ph idx="6" type="body"/>
          </p:nvPr>
        </p:nvSpPr>
        <p:spPr>
          <a:xfrm>
            <a:off x="6571823" y="3395949"/>
            <a:ext cx="5162846" cy="302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7" name="Google Shape;217;p23"/>
          <p:cNvSpPr/>
          <p:nvPr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p23"/>
          <p:cNvSpPr txBox="1"/>
          <p:nvPr>
            <p:ph idx="7" type="body"/>
          </p:nvPr>
        </p:nvSpPr>
        <p:spPr>
          <a:xfrm>
            <a:off x="6562654" y="5631997"/>
            <a:ext cx="2488248" cy="302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9" name="Google Shape;219;p23"/>
          <p:cNvSpPr/>
          <p:nvPr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0" name="Google Shape;220;p23"/>
          <p:cNvSpPr txBox="1"/>
          <p:nvPr>
            <p:ph idx="8" type="body"/>
          </p:nvPr>
        </p:nvSpPr>
        <p:spPr>
          <a:xfrm>
            <a:off x="9337055" y="5641703"/>
            <a:ext cx="2408630" cy="302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21" name="Google Shape;221;p23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- 3 Blocks - Gold">
  <p:cSld name="Comparison - 3 Blocks - Gold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6" name="Google Shape;226;p24"/>
          <p:cNvSpPr txBox="1"/>
          <p:nvPr>
            <p:ph idx="1" type="body"/>
          </p:nvPr>
        </p:nvSpPr>
        <p:spPr>
          <a:xfrm>
            <a:off x="903247" y="1436466"/>
            <a:ext cx="3319462" cy="33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24"/>
          <p:cNvSpPr txBox="1"/>
          <p:nvPr>
            <p:ph idx="2" type="body"/>
          </p:nvPr>
        </p:nvSpPr>
        <p:spPr>
          <a:xfrm>
            <a:off x="4421025" y="1436466"/>
            <a:ext cx="3319462" cy="33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24"/>
          <p:cNvSpPr txBox="1"/>
          <p:nvPr>
            <p:ph idx="3" type="body"/>
          </p:nvPr>
        </p:nvSpPr>
        <p:spPr>
          <a:xfrm>
            <a:off x="7938544" y="1433916"/>
            <a:ext cx="3319462" cy="33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24"/>
          <p:cNvSpPr txBox="1"/>
          <p:nvPr>
            <p:ph idx="4" type="body"/>
          </p:nvPr>
        </p:nvSpPr>
        <p:spPr>
          <a:xfrm>
            <a:off x="1101684" y="2040670"/>
            <a:ext cx="2951163" cy="169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0" name="Google Shape;230;p24"/>
          <p:cNvSpPr txBox="1"/>
          <p:nvPr>
            <p:ph idx="5" type="body"/>
          </p:nvPr>
        </p:nvSpPr>
        <p:spPr>
          <a:xfrm>
            <a:off x="4604880" y="2065258"/>
            <a:ext cx="2951163" cy="169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31" name="Google Shape;231;p24"/>
          <p:cNvSpPr/>
          <p:nvPr>
            <p:ph idx="6" type="pic"/>
          </p:nvPr>
        </p:nvSpPr>
        <p:spPr>
          <a:xfrm>
            <a:off x="1101684" y="4045822"/>
            <a:ext cx="2951163" cy="155575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24"/>
          <p:cNvSpPr/>
          <p:nvPr>
            <p:ph idx="7" type="pic"/>
          </p:nvPr>
        </p:nvSpPr>
        <p:spPr>
          <a:xfrm>
            <a:off x="4619462" y="4045822"/>
            <a:ext cx="2951163" cy="155575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24"/>
          <p:cNvSpPr/>
          <p:nvPr>
            <p:ph idx="8" type="pic"/>
          </p:nvPr>
        </p:nvSpPr>
        <p:spPr>
          <a:xfrm>
            <a:off x="8136981" y="4043272"/>
            <a:ext cx="2951163" cy="155575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24"/>
          <p:cNvSpPr txBox="1"/>
          <p:nvPr>
            <p:ph idx="9" type="body"/>
          </p:nvPr>
        </p:nvSpPr>
        <p:spPr>
          <a:xfrm>
            <a:off x="8129414" y="2071424"/>
            <a:ext cx="2951163" cy="169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Purdue Logo" id="235" name="Google Shape;23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4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Caption - Black Diagonal">
  <p:cSld name="Photo with Caption - Black Diagonal">
    <p:bg>
      <p:bgPr>
        <a:solidFill>
          <a:schemeClr val="l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/>
          <p:nvPr>
            <p:ph idx="2" type="pic"/>
          </p:nvPr>
        </p:nvSpPr>
        <p:spPr>
          <a:xfrm>
            <a:off x="5610386" y="-9524"/>
            <a:ext cx="6581614" cy="6882938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25"/>
          <p:cNvSpPr/>
          <p:nvPr/>
        </p:nvSpPr>
        <p:spPr>
          <a:xfrm>
            <a:off x="0" y="-9440"/>
            <a:ext cx="7284203" cy="6882938"/>
          </a:xfrm>
          <a:custGeom>
            <a:rect b="b" l="l" r="r" t="t"/>
            <a:pathLst>
              <a:path extrusionOk="0" h="6882938" w="7284203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1" name="Google Shape;241;p25"/>
          <p:cNvSpPr txBox="1"/>
          <p:nvPr>
            <p:ph type="title"/>
          </p:nvPr>
        </p:nvSpPr>
        <p:spPr>
          <a:xfrm>
            <a:off x="1142005" y="89115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5"/>
          <p:cNvSpPr txBox="1"/>
          <p:nvPr>
            <p:ph idx="1" type="body"/>
          </p:nvPr>
        </p:nvSpPr>
        <p:spPr>
          <a:xfrm>
            <a:off x="1142005" y="249135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3" name="Google Shape;243;p25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with Caption - White Diagonal">
  <p:cSld name="Photo with Caption - White Diagonal">
    <p:bg>
      <p:bgPr>
        <a:solidFill>
          <a:schemeClr val="lt1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/>
          <p:nvPr>
            <p:ph idx="2" type="pic"/>
          </p:nvPr>
        </p:nvSpPr>
        <p:spPr>
          <a:xfrm>
            <a:off x="5610386" y="-9525"/>
            <a:ext cx="6581614" cy="6882938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26"/>
          <p:cNvSpPr/>
          <p:nvPr/>
        </p:nvSpPr>
        <p:spPr>
          <a:xfrm>
            <a:off x="0" y="0"/>
            <a:ext cx="7284203" cy="6882938"/>
          </a:xfrm>
          <a:custGeom>
            <a:rect b="b" l="l" r="r" t="t"/>
            <a:pathLst>
              <a:path extrusionOk="0" h="6882938" w="7284203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7" name="Google Shape;247;p26"/>
          <p:cNvSpPr txBox="1"/>
          <p:nvPr>
            <p:ph type="title"/>
          </p:nvPr>
        </p:nvSpPr>
        <p:spPr>
          <a:xfrm>
            <a:off x="1142005" y="891153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6"/>
          <p:cNvSpPr txBox="1"/>
          <p:nvPr>
            <p:ph idx="1" type="body"/>
          </p:nvPr>
        </p:nvSpPr>
        <p:spPr>
          <a:xfrm>
            <a:off x="1142005" y="249135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49" name="Google Shape;249;p26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- Gold">
  <p:cSld name="End Slide - Gold">
    <p:bg>
      <p:bgPr>
        <a:solidFill>
          <a:schemeClr val="accent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56800" y="0"/>
            <a:ext cx="2235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urdue Logo" id="252" name="Google Shape;25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143" y="5756156"/>
            <a:ext cx="2709200" cy="484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7"/>
          <p:cNvSpPr txBox="1"/>
          <p:nvPr>
            <p:ph type="title"/>
          </p:nvPr>
        </p:nvSpPr>
        <p:spPr>
          <a:xfrm>
            <a:off x="805070" y="2466280"/>
            <a:ext cx="7981645" cy="71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idx="1" type="body"/>
          </p:nvPr>
        </p:nvSpPr>
        <p:spPr>
          <a:xfrm>
            <a:off x="924339" y="3434010"/>
            <a:ext cx="7874567" cy="449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ntent">
  <p:cSld name="Title with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468086" y="1543324"/>
            <a:ext cx="11266714" cy="44547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pic>
        <p:nvPicPr>
          <p:cNvPr descr="Purdue Logo" id="35" name="Google Shape;3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2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- Black">
  <p:cSld name="End Slide - Black">
    <p:bg>
      <p:bgPr>
        <a:solidFill>
          <a:schemeClr val="dk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56800" y="0"/>
            <a:ext cx="2235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9954706" y="-9439"/>
            <a:ext cx="2246721" cy="6867440"/>
          </a:xfrm>
          <a:custGeom>
            <a:rect b="b" l="l" r="r" t="t"/>
            <a:pathLst>
              <a:path extrusionOk="0" h="6872149" w="2243566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805070" y="2466280"/>
            <a:ext cx="7981645" cy="7197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" type="body"/>
          </p:nvPr>
        </p:nvSpPr>
        <p:spPr>
          <a:xfrm>
            <a:off x="924339" y="3434010"/>
            <a:ext cx="7874567" cy="449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b="0" i="0"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urdue Logo" id="44" name="Google Shape;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5070" y="5739119"/>
            <a:ext cx="2709200" cy="484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hoto">
  <p:cSld name="Title Slide with Phot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6"/>
          <p:cNvSpPr txBox="1"/>
          <p:nvPr>
            <p:ph type="title"/>
          </p:nvPr>
        </p:nvSpPr>
        <p:spPr>
          <a:xfrm>
            <a:off x="478972" y="4671391"/>
            <a:ext cx="11266714" cy="1401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478972" y="6085510"/>
            <a:ext cx="11266714" cy="449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- 3 Blocks - Black">
  <p:cSld name="Comparison - 3 Blocks - Blac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7938475" y="1315894"/>
            <a:ext cx="3319531" cy="451326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1" name="Google Shape;51;p7"/>
          <p:cNvSpPr/>
          <p:nvPr/>
        </p:nvSpPr>
        <p:spPr>
          <a:xfrm>
            <a:off x="4420956" y="1315895"/>
            <a:ext cx="3319531" cy="451326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903437" y="1315896"/>
            <a:ext cx="3319531" cy="4513267"/>
          </a:xfrm>
          <a:prstGeom prst="rect">
            <a:avLst/>
          </a:prstGeom>
          <a:solidFill>
            <a:schemeClr val="dk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903506" y="1436468"/>
            <a:ext cx="3319462" cy="33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7"/>
          <p:cNvSpPr/>
          <p:nvPr>
            <p:ph idx="2" type="pic"/>
          </p:nvPr>
        </p:nvSpPr>
        <p:spPr>
          <a:xfrm>
            <a:off x="1101943" y="4045824"/>
            <a:ext cx="2951163" cy="155575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7"/>
          <p:cNvSpPr txBox="1"/>
          <p:nvPr>
            <p:ph idx="3" type="body"/>
          </p:nvPr>
        </p:nvSpPr>
        <p:spPr>
          <a:xfrm>
            <a:off x="4421284" y="1436468"/>
            <a:ext cx="3319462" cy="33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7"/>
          <p:cNvSpPr/>
          <p:nvPr>
            <p:ph idx="4" type="pic"/>
          </p:nvPr>
        </p:nvSpPr>
        <p:spPr>
          <a:xfrm>
            <a:off x="4619721" y="4045824"/>
            <a:ext cx="2951163" cy="155575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7"/>
          <p:cNvSpPr txBox="1"/>
          <p:nvPr>
            <p:ph idx="5" type="body"/>
          </p:nvPr>
        </p:nvSpPr>
        <p:spPr>
          <a:xfrm>
            <a:off x="7938803" y="1433918"/>
            <a:ext cx="3319462" cy="339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7"/>
          <p:cNvSpPr/>
          <p:nvPr>
            <p:ph idx="6" type="pic"/>
          </p:nvPr>
        </p:nvSpPr>
        <p:spPr>
          <a:xfrm>
            <a:off x="8137240" y="4043274"/>
            <a:ext cx="2951163" cy="155575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urdue Logo" id="59" name="Google Shape;5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7" type="body"/>
          </p:nvPr>
        </p:nvSpPr>
        <p:spPr>
          <a:xfrm>
            <a:off x="1087907" y="2065260"/>
            <a:ext cx="2950589" cy="169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7"/>
          <p:cNvSpPr txBox="1"/>
          <p:nvPr>
            <p:ph idx="8" type="body"/>
          </p:nvPr>
        </p:nvSpPr>
        <p:spPr>
          <a:xfrm>
            <a:off x="4605427" y="2065259"/>
            <a:ext cx="2950589" cy="169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7"/>
          <p:cNvSpPr txBox="1"/>
          <p:nvPr>
            <p:ph idx="9" type="body"/>
          </p:nvPr>
        </p:nvSpPr>
        <p:spPr>
          <a:xfrm>
            <a:off x="8122945" y="2065259"/>
            <a:ext cx="2950589" cy="1691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s">
  <p:cSld name="Photo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>
            <p:ph idx="2" type="pic"/>
          </p:nvPr>
        </p:nvSpPr>
        <p:spPr>
          <a:xfrm>
            <a:off x="446313" y="1543323"/>
            <a:ext cx="5458727" cy="4317728"/>
          </a:xfrm>
          <a:prstGeom prst="rect">
            <a:avLst/>
          </a:prstGeom>
          <a:noFill/>
          <a:ln>
            <a:noFill/>
          </a:ln>
        </p:spPr>
      </p:sp>
      <p:pic>
        <p:nvPicPr>
          <p:cNvPr descr="Purdue Logo" id="67" name="Google Shape;6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/>
          <p:nvPr>
            <p:ph idx="3" type="pic"/>
          </p:nvPr>
        </p:nvSpPr>
        <p:spPr>
          <a:xfrm>
            <a:off x="6286962" y="1543323"/>
            <a:ext cx="5458727" cy="4317728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Content - 3 Column">
  <p:cSld name="Title with Content - 3 Colum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468087" y="1543324"/>
            <a:ext cx="3507565" cy="4390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pic>
        <p:nvPicPr>
          <p:cNvPr descr="Purdue Logo" id="75" name="Google Shape;7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>
            <p:ph idx="2" type="body"/>
          </p:nvPr>
        </p:nvSpPr>
        <p:spPr>
          <a:xfrm>
            <a:off x="4342217" y="1543323"/>
            <a:ext cx="3507565" cy="43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7" name="Google Shape;77;p9"/>
          <p:cNvSpPr txBox="1"/>
          <p:nvPr>
            <p:ph idx="3" type="body"/>
          </p:nvPr>
        </p:nvSpPr>
        <p:spPr>
          <a:xfrm>
            <a:off x="8243137" y="1543322"/>
            <a:ext cx="3507565" cy="439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8" name="Google Shape;78;p9"/>
          <p:cNvSpPr txBox="1"/>
          <p:nvPr>
            <p:ph idx="4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- 5 Color Blocks">
  <p:cSld name="Comparison - 5 Color Block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rdue Logo" id="81" name="Google Shape;8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6314" y="6227781"/>
            <a:ext cx="1803190" cy="3227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/>
          <p:nvPr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rgbClr val="B9BBC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rgbClr val="B490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rgbClr val="E2D4B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7" name="Google Shape;87;p10"/>
          <p:cNvSpPr/>
          <p:nvPr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rgbClr val="9D959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8" name="Google Shape;88;p10"/>
          <p:cNvSpPr/>
          <p:nvPr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rgbClr val="DADCE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9" name="Google Shape;89;p10"/>
          <p:cNvSpPr/>
          <p:nvPr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0" name="Google Shape;90;p10"/>
          <p:cNvSpPr/>
          <p:nvPr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rgbClr val="C3BFB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10"/>
          <p:cNvSpPr/>
          <p:nvPr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rgbClr val="9698A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" name="Google Shape;92;p10"/>
          <p:cNvSpPr/>
          <p:nvPr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rgbClr val="DCDCD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Libre Franklin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10"/>
          <p:cNvSpPr txBox="1"/>
          <p:nvPr>
            <p:ph idx="1" type="body"/>
          </p:nvPr>
        </p:nvSpPr>
        <p:spPr>
          <a:xfrm>
            <a:off x="1008584" y="1783909"/>
            <a:ext cx="1918018" cy="220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0"/>
          <p:cNvSpPr txBox="1"/>
          <p:nvPr>
            <p:ph idx="2" type="body"/>
          </p:nvPr>
        </p:nvSpPr>
        <p:spPr>
          <a:xfrm>
            <a:off x="3045438" y="1768552"/>
            <a:ext cx="1918018" cy="220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0"/>
          <p:cNvSpPr txBox="1"/>
          <p:nvPr>
            <p:ph idx="3" type="body"/>
          </p:nvPr>
        </p:nvSpPr>
        <p:spPr>
          <a:xfrm>
            <a:off x="5082291" y="1768552"/>
            <a:ext cx="1918018" cy="220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4" type="body"/>
          </p:nvPr>
        </p:nvSpPr>
        <p:spPr>
          <a:xfrm>
            <a:off x="7119145" y="1768552"/>
            <a:ext cx="1918018" cy="220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0"/>
          <p:cNvSpPr txBox="1"/>
          <p:nvPr>
            <p:ph idx="5" type="body"/>
          </p:nvPr>
        </p:nvSpPr>
        <p:spPr>
          <a:xfrm>
            <a:off x="9156000" y="1770870"/>
            <a:ext cx="1918018" cy="220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10"/>
          <p:cNvSpPr txBox="1"/>
          <p:nvPr>
            <p:ph idx="6" type="body"/>
          </p:nvPr>
        </p:nvSpPr>
        <p:spPr>
          <a:xfrm>
            <a:off x="1117982" y="2312717"/>
            <a:ext cx="1658269" cy="295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0"/>
          <p:cNvSpPr txBox="1"/>
          <p:nvPr>
            <p:ph idx="7" type="body"/>
          </p:nvPr>
        </p:nvSpPr>
        <p:spPr>
          <a:xfrm>
            <a:off x="3175312" y="2299864"/>
            <a:ext cx="1658269" cy="295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0"/>
          <p:cNvSpPr txBox="1"/>
          <p:nvPr>
            <p:ph idx="8" type="body"/>
          </p:nvPr>
        </p:nvSpPr>
        <p:spPr>
          <a:xfrm>
            <a:off x="5212165" y="2298292"/>
            <a:ext cx="1658269" cy="295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1" name="Google Shape;101;p10"/>
          <p:cNvSpPr txBox="1"/>
          <p:nvPr>
            <p:ph idx="9" type="body"/>
          </p:nvPr>
        </p:nvSpPr>
        <p:spPr>
          <a:xfrm>
            <a:off x="7249018" y="2298292"/>
            <a:ext cx="1658269" cy="295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10"/>
          <p:cNvSpPr txBox="1"/>
          <p:nvPr>
            <p:ph idx="13" type="body"/>
          </p:nvPr>
        </p:nvSpPr>
        <p:spPr>
          <a:xfrm>
            <a:off x="9285873" y="2312717"/>
            <a:ext cx="1658269" cy="2958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0"/>
          <p:cNvSpPr txBox="1"/>
          <p:nvPr>
            <p:ph idx="14" type="body"/>
          </p:nvPr>
        </p:nvSpPr>
        <p:spPr>
          <a:xfrm>
            <a:off x="457200" y="954291"/>
            <a:ext cx="112776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200"/>
              <a:buNone/>
              <a:defRPr b="1" i="0" sz="22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1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"/>
          <p:cNvGrpSpPr/>
          <p:nvPr/>
        </p:nvGrpSpPr>
        <p:grpSpPr>
          <a:xfrm>
            <a:off x="0" y="6177100"/>
            <a:ext cx="12192000" cy="680900"/>
            <a:chOff x="0" y="6177100"/>
            <a:chExt cx="12192000" cy="680900"/>
          </a:xfrm>
        </p:grpSpPr>
        <p:sp>
          <p:nvSpPr>
            <p:cNvPr id="14" name="Google Shape;14;p1"/>
            <p:cNvSpPr/>
            <p:nvPr/>
          </p:nvSpPr>
          <p:spPr>
            <a:xfrm>
              <a:off x="0" y="6177600"/>
              <a:ext cx="12192000" cy="6804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CFB991"/>
                </a:gs>
              </a:gsLst>
              <a:lin ang="0" scaled="0"/>
            </a:gradFill>
            <a:ln>
              <a:noFill/>
            </a:ln>
            <a:effectLst>
              <a:outerShdw rotWithShape="0" algn="bl" dir="5820000" dist="19050">
                <a:srgbClr val="000000">
                  <a:alpha val="3294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 rot="-10799343">
              <a:off x="7470700" y="6177550"/>
              <a:ext cx="4711200" cy="675600"/>
            </a:xfrm>
            <a:prstGeom prst="rtTriangl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google.com/search?q=https://doi.org/10.1145/xxxxxxx.xxxxxxx" TargetMode="External"/><Relationship Id="rId4" Type="http://schemas.openxmlformats.org/officeDocument/2006/relationships/hyperlink" Target="https://www.google.com/search?q=https://doi.org/10.1145/xxxxxxx.xxxxxxx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 txBox="1"/>
          <p:nvPr>
            <p:ph type="title"/>
          </p:nvPr>
        </p:nvSpPr>
        <p:spPr>
          <a:xfrm>
            <a:off x="343075" y="378175"/>
            <a:ext cx="10901700" cy="28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300"/>
              <a:t>SentimentPulse: Real-Time Consumer Sentiment Analysis with Custom Language Models</a:t>
            </a:r>
            <a:endParaRPr sz="5300"/>
          </a:p>
        </p:txBody>
      </p:sp>
      <p:sp>
        <p:nvSpPr>
          <p:cNvPr id="261" name="Google Shape;261;p28"/>
          <p:cNvSpPr txBox="1"/>
          <p:nvPr>
            <p:ph idx="2" type="body"/>
          </p:nvPr>
        </p:nvSpPr>
        <p:spPr>
          <a:xfrm>
            <a:off x="343075" y="3292445"/>
            <a:ext cx="7968300" cy="1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/>
              <a:t>Lixiang Li, Nagender Aneja, Alina Nessen, Bharat Bhargava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type="title"/>
          </p:nvPr>
        </p:nvSpPr>
        <p:spPr>
          <a:xfrm>
            <a:off x="495300" y="174600"/>
            <a:ext cx="9033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000"/>
              <a:t>Different Finetuning Strategies</a:t>
            </a:r>
            <a:endParaRPr sz="3100"/>
          </a:p>
        </p:txBody>
      </p:sp>
      <p:sp>
        <p:nvSpPr>
          <p:cNvPr id="329" name="Google Shape;329;p37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p37"/>
          <p:cNvSpPr txBox="1"/>
          <p:nvPr/>
        </p:nvSpPr>
        <p:spPr>
          <a:xfrm>
            <a:off x="5361250" y="5771225"/>
            <a:ext cx="7670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Test Accuracy Using Different Training Strategies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7"/>
          <p:cNvSpPr txBox="1"/>
          <p:nvPr/>
        </p:nvSpPr>
        <p:spPr>
          <a:xfrm>
            <a:off x="654000" y="2133600"/>
            <a:ext cx="48207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Finetuning Strategies: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Supervised Classification (SC)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Upper Confidence Bound (UCB)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Epsilon Greedy (EG)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Adaptive Greedy (AG)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500" y="1120487"/>
            <a:ext cx="3976325" cy="461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8"/>
          <p:cNvSpPr txBox="1"/>
          <p:nvPr>
            <p:ph type="title"/>
          </p:nvPr>
        </p:nvSpPr>
        <p:spPr>
          <a:xfrm>
            <a:off x="462600" y="0"/>
            <a:ext cx="93006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600"/>
              <a:t>Accuracy Variance of Finetuning Methods </a:t>
            </a:r>
            <a:endParaRPr sz="3600"/>
          </a:p>
        </p:txBody>
      </p:sp>
      <p:sp>
        <p:nvSpPr>
          <p:cNvPr id="338" name="Google Shape;338;p38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38"/>
          <p:cNvSpPr txBox="1"/>
          <p:nvPr/>
        </p:nvSpPr>
        <p:spPr>
          <a:xfrm>
            <a:off x="2678075" y="5622525"/>
            <a:ext cx="8961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Accuracy variance of four different fine-tuning methods across five survey questions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6650" y="1305000"/>
            <a:ext cx="5553501" cy="416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"/>
          <p:cNvSpPr txBox="1"/>
          <p:nvPr>
            <p:ph type="title"/>
          </p:nvPr>
        </p:nvSpPr>
        <p:spPr>
          <a:xfrm>
            <a:off x="468075" y="384999"/>
            <a:ext cx="11266800" cy="6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3500"/>
              <a:t>GPTs Answers Accuracy on Five Survey Questions </a:t>
            </a:r>
            <a:endParaRPr sz="3500"/>
          </a:p>
        </p:txBody>
      </p:sp>
      <p:sp>
        <p:nvSpPr>
          <p:cNvPr id="346" name="Google Shape;346;p39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7" name="Google Shape;34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0" y="2042500"/>
            <a:ext cx="9097100" cy="15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9"/>
          <p:cNvSpPr txBox="1"/>
          <p:nvPr/>
        </p:nvSpPr>
        <p:spPr>
          <a:xfrm>
            <a:off x="3740338" y="3691625"/>
            <a:ext cx="4341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with GPT3.5 and GPT4 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 txBox="1"/>
          <p:nvPr>
            <p:ph type="title"/>
          </p:nvPr>
        </p:nvSpPr>
        <p:spPr>
          <a:xfrm>
            <a:off x="462600" y="-3"/>
            <a:ext cx="1126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300"/>
              <a:t>Summary</a:t>
            </a:r>
            <a:endParaRPr sz="4300"/>
          </a:p>
        </p:txBody>
      </p:sp>
      <p:sp>
        <p:nvSpPr>
          <p:cNvPr id="354" name="Google Shape;354;p40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5" name="Google Shape;355;p40"/>
          <p:cNvSpPr txBox="1"/>
          <p:nvPr/>
        </p:nvSpPr>
        <p:spPr>
          <a:xfrm>
            <a:off x="1154850" y="1067325"/>
            <a:ext cx="9882300" cy="31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 &amp; Data Scale: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 model with 732M parameters—small compared to modern GPTs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Trained on a relatively small news dataset and S&amp;P500 data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Contribution: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custom, temporally-trained language model outperforms GPT-3.5-Turbo and GPT-4 in real-time consumer sentiment prediction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Demonstrates that cost-effective, small-scale models can achieve fine-grained performance improvements via continual learning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Establishes a strong baseline for future research in economic sentiment analysis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1"/>
          <p:cNvSpPr txBox="1"/>
          <p:nvPr>
            <p:ph type="title"/>
          </p:nvPr>
        </p:nvSpPr>
        <p:spPr>
          <a:xfrm>
            <a:off x="468086" y="385004"/>
            <a:ext cx="1126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1666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362" name="Google Shape;362;p41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3" name="Google Shape;363;p41"/>
          <p:cNvSpPr txBox="1"/>
          <p:nvPr/>
        </p:nvSpPr>
        <p:spPr>
          <a:xfrm>
            <a:off x="0" y="0"/>
            <a:ext cx="12031200" cy="58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 	 	 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	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		</a:t>
            </a:r>
            <a:endParaRPr b="0" i="0" sz="11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				</a:t>
            </a:r>
            <a:endParaRPr b="0" i="0" sz="2000" u="none" cap="none" strike="noStrik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Chen, J., Chi, L., Peng, B., &amp; Yuan, Z. (2024). HLLM: Enhancing Sequential Recommendations via Hierarchical Large Language Models for Item and User Modeling. arXiv:2409.12740v1 [cs.IR]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Gagandeep Kaur and Amit Sharma. A deep learning-based model using hybrid feature extraction approach for consumer sentiment analysis.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 of Big Data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10(1), 2023. doi: 10.1186/s40537-022-00680-6.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Huijian Han, Zhiming Li, and Zongwei Li. Using machine learning methods to predict consumer confidence from search engine data.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15(4), 2023. ISSN 2071-1050. doi: 10.3390/su15043100. URL </a:t>
            </a:r>
            <a:r>
              <a:rPr b="0" i="0" lang="en-US" sz="12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https://www.mdpi.com/2071-1050/15/4/3100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Zixian Huang, Ao Wu, Jiaying Zhou, Yu Gu, Yue Zhao, and Gong Cheng. Clues be- fore answers: Generation-enhanced multiple-choice QA. In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Proceedings of the 2022 Conference of the North American Chapter of the Association for Computational Linguistics: Human Language Technologies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pp. 3272–3287, Seattle, United States, July 2022. Asso- ciation for Computational Linguistics. doi: 10.18653/v1/2022.naacl-main.239. URL </a:t>
            </a:r>
            <a:r>
              <a:rPr b="0" i="0" lang="en-US" sz="12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https://aclanthology.org/2022.naacl-main.239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Joshua Robinson, Christopher Michael Rytting, and David Wingate. Leveraging large language models for multiple choice question answering.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ArXiv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abs/2210.12353, 2022. URL </a:t>
            </a:r>
            <a:r>
              <a:rPr b="0" i="0" lang="en-US" sz="12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https://api.semanticscholar.org/CorpusID:253098700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Akshay Chaturvedi, Onkar Pandit, and Utpal Garain. CNN for text-based multiple choice question answering. In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Proceedings of the 56th Annual Meeting of the Association for Com- putational Linguistics (Volume 2: Short Papers)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pp. 272–277, Melbourne, Australia, July 2018. Association for Computational Linguistics. doi: 10.18653/v1/P18-2044. URL </a:t>
            </a:r>
            <a:r>
              <a:rPr b="0" i="0" lang="en-US" sz="12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https://aclanthology.org/P18-2044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 Jin, Shuyang Gao, Jiun-Yu Kao, Tagyoung Chung, and Dilek Hakkani-tur. Mmm: Multi- stage multi-task learning for multi-choice reading comprehension, 2019.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Zhipeng Chen, Yiming Cui, Wentao Ma, Shijin Wang, and Guoping Hu. Convolutional spatial attention model for reading comprehension with multiple-choice questions.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Pro- ceedings of the AAAI Conference on Artificial Intelligence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33(01):6276–6283, jul 2019. doi: 10.1609/aaai.v33i01.33016276. URL </a:t>
            </a:r>
            <a:r>
              <a:rPr b="0" i="0" lang="en-US" sz="12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https://doi.org/10.1609%2Faaai.v33i01.33016276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●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Zixian Huang, Ao Wu, Yulin Shen, Gong Cheng, and Yuzhong Qu. When retriever-reader meets scenario-based multiple-choice questions. In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Conference on Empirical Methods in Natural Language Processing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2021. URL </a:t>
            </a:r>
            <a:r>
              <a:rPr b="0" i="0" lang="en-US" sz="1200" u="none" cap="none" strike="noStrik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rPr>
              <a:t>https://api.semanticscholar.org/CorpusID: 237364132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100">
                <a:solidFill>
                  <a:schemeClr val="dk1"/>
                </a:solidFill>
              </a:rPr>
              <a:t>Doe, J. 2025. The Future of Computing. </a:t>
            </a:r>
            <a:r>
              <a:rPr i="1" lang="en-US" sz="1100">
                <a:solidFill>
                  <a:schemeClr val="dk1"/>
                </a:solidFill>
              </a:rPr>
              <a:t>Communications of the ACM</a:t>
            </a:r>
            <a:r>
              <a:rPr lang="en-US" sz="1100">
                <a:solidFill>
                  <a:schemeClr val="dk1"/>
                </a:solidFill>
              </a:rPr>
              <a:t> 69, 10 (Oct. 2025), 123–456.</a:t>
            </a:r>
            <a:r>
              <a:rPr lang="en-US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sz="1100" u="sng">
                <a:solidFill>
                  <a:schemeClr val="hlink"/>
                </a:solidFill>
                <a:hlinkClick r:id="rId4"/>
              </a:rPr>
              <a:t>https://doi.org/10.1145/xxxxxxx.xxxxxxx</a:t>
            </a:r>
            <a:r>
              <a:rPr lang="en-US" sz="11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title"/>
          </p:nvPr>
        </p:nvSpPr>
        <p:spPr>
          <a:xfrm>
            <a:off x="468086" y="385004"/>
            <a:ext cx="1126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267" name="Google Shape;267;p29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29"/>
          <p:cNvSpPr txBox="1"/>
          <p:nvPr/>
        </p:nvSpPr>
        <p:spPr>
          <a:xfrm>
            <a:off x="611700" y="1152663"/>
            <a:ext cx="10968600" cy="49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Economic Significance of Consumer Sentiment: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Reflects public perception of the economy’s health.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Influences market trends and informs policy decisions.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Limitations of Traditional Surveys: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Resource-intensive (time and cost).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Collected infrequently, missing real-time dynamics.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for a Dynamic Approach: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Real-time, cost-effective sentiment analysis is essential.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Supports and complements traditional survey methods.</a:t>
            </a:r>
            <a:endParaRPr b="1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>
            <p:ph type="title"/>
          </p:nvPr>
        </p:nvSpPr>
        <p:spPr>
          <a:xfrm>
            <a:off x="468086" y="385004"/>
            <a:ext cx="1126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274" name="Google Shape;274;p30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30"/>
          <p:cNvSpPr txBox="1"/>
          <p:nvPr/>
        </p:nvSpPr>
        <p:spPr>
          <a:xfrm>
            <a:off x="611700" y="1152663"/>
            <a:ext cx="10968600" cy="49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Leveraging Language Models with Continual Learning: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timestamped data (e.g., news and S&amp;P 500) for dynamic sentiment tracking.</a:t>
            </a:r>
            <a:b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Captures fluctuations in sentiment over time efficiently.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Overcoming Limitations of Foundation Models: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Foundation models are trained on unspecific internet corpora without time stamps.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model is specifically tailored to handle time-sensitive economic data.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Innovative Contribution:</a:t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application of a language model focused on economic consumer sentiment analysis.</a:t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19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○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Designed to work without depending on large-scale foundation models.</a:t>
            </a:r>
            <a:b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type="title"/>
          </p:nvPr>
        </p:nvSpPr>
        <p:spPr>
          <a:xfrm>
            <a:off x="462611" y="382079"/>
            <a:ext cx="1126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Relevant Work</a:t>
            </a:r>
            <a:endParaRPr/>
          </a:p>
        </p:txBody>
      </p:sp>
      <p:sp>
        <p:nvSpPr>
          <p:cNvPr id="281" name="Google Shape;281;p31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31"/>
          <p:cNvSpPr txBox="1"/>
          <p:nvPr/>
        </p:nvSpPr>
        <p:spPr>
          <a:xfrm>
            <a:off x="1402000" y="1170725"/>
            <a:ext cx="8653500" cy="49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Consumer Sentiment: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Kaur &amp; Sharma (2023):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LSTM-based model with hybrid feature extraction.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Transforms pre-processed reviews into feature vectors for sentiment analysis and summarization.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 et al. (2023):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Predicts consumer confidence index using machine learning.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Leverages web search keywords and Chinese consumer confidence data.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462611" y="346229"/>
            <a:ext cx="1126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Relevant Work</a:t>
            </a:r>
            <a:endParaRPr/>
          </a:p>
        </p:txBody>
      </p:sp>
      <p:sp>
        <p:nvSpPr>
          <p:cNvPr id="288" name="Google Shape;288;p32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32"/>
          <p:cNvSpPr txBox="1"/>
          <p:nvPr/>
        </p:nvSpPr>
        <p:spPr>
          <a:xfrm>
            <a:off x="1769750" y="1046250"/>
            <a:ext cx="8416200" cy="57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Choice QA Methodology: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Transformer &amp; CNN Approaches: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Huang et al. (2022):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Transformer encoder-decoder generates clue text for MCQA.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Chaturvedi et al. (2018):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CNN captures embeddings, with attention layers scoring answer options.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Two-Stage &amp; Hybrid Models: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Jin et al. (2019):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Combines coarse tuning (via NLI) with multi-task fine-tuning.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Chen et al. (2019):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Uses Bi-LSTM and convolutional spatial attention for enriched representations.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Retriever-Reader Framework &amp; LLM Studies: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Huang et al. (2021):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Employs a retriever (with novel word weighting) and reader fusion for scenario-based QA.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Robinson et al. (2022):</a:t>
            </a: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Demonstrates LLMs' competitiveness in MCQA across 20 datasets with answer order-insensitive prompting.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type="title"/>
          </p:nvPr>
        </p:nvSpPr>
        <p:spPr>
          <a:xfrm>
            <a:off x="468086" y="385004"/>
            <a:ext cx="1126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Proposed Model Framework</a:t>
            </a:r>
            <a:endParaRPr/>
          </a:p>
        </p:txBody>
      </p:sp>
      <p:sp>
        <p:nvSpPr>
          <p:cNvPr id="295" name="Google Shape;295;p33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6" name="Google Shape;2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650" y="1532323"/>
            <a:ext cx="4086225" cy="37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5150" y="1714501"/>
            <a:ext cx="5328651" cy="322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/>
          <p:nvPr>
            <p:ph type="title"/>
          </p:nvPr>
        </p:nvSpPr>
        <p:spPr>
          <a:xfrm>
            <a:off x="468086" y="385004"/>
            <a:ext cx="1126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Data</a:t>
            </a:r>
            <a:endParaRPr/>
          </a:p>
        </p:txBody>
      </p:sp>
      <p:sp>
        <p:nvSpPr>
          <p:cNvPr id="303" name="Google Shape;303;p34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4" name="Google Shape;304;p34"/>
          <p:cNvSpPr txBox="1"/>
          <p:nvPr/>
        </p:nvSpPr>
        <p:spPr>
          <a:xfrm>
            <a:off x="195950" y="1117300"/>
            <a:ext cx="5318400" cy="50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Pre-training Dataset: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Sources: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York Times News API (e.g., Politics, Economy, Business Day, etc.)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Guardian News API (e.g., Money, Politics, Business, Society under USA-News)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S&amp;P 500 data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 Features: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Filtered by economic categories and divided by timestamp (e.g., January 2014 snippet)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 pre-training ensures inclusion of timestamp details missing in existing encoders</a:t>
            </a:r>
            <a:b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4"/>
          <p:cNvSpPr txBox="1"/>
          <p:nvPr/>
        </p:nvSpPr>
        <p:spPr>
          <a:xfrm>
            <a:off x="6021625" y="1117300"/>
            <a:ext cx="5017500" cy="42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Fine-tuning Dataset – UMCSI Survey: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Michigan Consumer Sentiment Index (since 1978, monthly reports)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Components:</a:t>
            </a:r>
            <a:endParaRPr b="1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survey questions addressing personal finances, business conditions, and buying power</a:t>
            </a: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Demographic details (income, residence, political affiliation, education, household composition)</a:t>
            </a:r>
            <a:br>
              <a:rPr b="0" i="0" lang="en-US" sz="1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/>
          <p:nvPr>
            <p:ph type="title"/>
          </p:nvPr>
        </p:nvSpPr>
        <p:spPr>
          <a:xfrm>
            <a:off x="468086" y="385004"/>
            <a:ext cx="11266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Continual Pretraining + SFT</a:t>
            </a:r>
            <a:endParaRPr/>
          </a:p>
        </p:txBody>
      </p:sp>
      <p:sp>
        <p:nvSpPr>
          <p:cNvPr id="311" name="Google Shape;311;p35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2" name="Google Shape;31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9325" y="1298675"/>
            <a:ext cx="9475351" cy="453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6"/>
          <p:cNvSpPr txBox="1"/>
          <p:nvPr>
            <p:ph idx="12" type="sldNum"/>
          </p:nvPr>
        </p:nvSpPr>
        <p:spPr>
          <a:xfrm>
            <a:off x="10634663" y="6290433"/>
            <a:ext cx="1100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36"/>
          <p:cNvSpPr txBox="1"/>
          <p:nvPr>
            <p:ph type="title"/>
          </p:nvPr>
        </p:nvSpPr>
        <p:spPr>
          <a:xfrm>
            <a:off x="468081" y="385000"/>
            <a:ext cx="5008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Pretraining Loss</a:t>
            </a:r>
            <a:endParaRPr/>
          </a:p>
        </p:txBody>
      </p:sp>
      <p:pic>
        <p:nvPicPr>
          <p:cNvPr id="319" name="Google Shape;3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525" y="809700"/>
            <a:ext cx="5340350" cy="40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0025" y="809713"/>
            <a:ext cx="5340350" cy="40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6"/>
          <p:cNvSpPr txBox="1"/>
          <p:nvPr/>
        </p:nvSpPr>
        <p:spPr>
          <a:xfrm>
            <a:off x="1952625" y="4714875"/>
            <a:ext cx="3365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Number of Parameters: 732 million; Attention block dimension: 160; Max input token allowed: 150; Batch size: 16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1536775" y="5490025"/>
            <a:ext cx="10353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Pretraining loss vs. number of iterations between the training set and validation set with two different parameter settings of the encoder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23" name="Google Shape;323;p36"/>
          <p:cNvSpPr txBox="1"/>
          <p:nvPr/>
        </p:nvSpPr>
        <p:spPr>
          <a:xfrm>
            <a:off x="7661275" y="4714875"/>
            <a:ext cx="33654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Number of Parameters: 369 million; Attention block dimension: 80; Max input token allowed: 150; Batch size: 16</a:t>
            </a:r>
            <a:endParaRPr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