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5"/>
  </p:notesMasterIdLst>
  <p:sldIdLst>
    <p:sldId id="267" r:id="rId5"/>
    <p:sldId id="293" r:id="rId6"/>
    <p:sldId id="309" r:id="rId7"/>
    <p:sldId id="310" r:id="rId8"/>
    <p:sldId id="311" r:id="rId9"/>
    <p:sldId id="312" r:id="rId10"/>
    <p:sldId id="313" r:id="rId11"/>
    <p:sldId id="324" r:id="rId12"/>
    <p:sldId id="325" r:id="rId13"/>
    <p:sldId id="300" r:id="rId14"/>
  </p:sldIdLst>
  <p:sldSz cx="12192000" cy="6858000"/>
  <p:notesSz cx="6858000" cy="9144000"/>
  <p:embeddedFontLst>
    <p:embeddedFont>
      <p:font typeface="Acumin Pro" panose="020B0604020202020204" charset="0"/>
      <p:regular r:id="rId16"/>
      <p:bold r:id="rId17"/>
      <p:italic r:id="rId18"/>
      <p:boldItalic r:id="rId19"/>
    </p:embeddedFont>
    <p:embeddedFont>
      <p:font typeface="Acumin Pro Condensed Semibold" panose="020B0604020202020204" charset="0"/>
      <p:bold r:id="rId20"/>
      <p:boldItalic r:id="rId21"/>
    </p:embeddedFont>
    <p:embeddedFont>
      <p:font typeface="Acumin Pro Medium" panose="020B0604020202020204" charset="0"/>
      <p:regular r:id="rId22"/>
      <p:italic r:id="rId23"/>
    </p:embeddedFont>
    <p:embeddedFont>
      <p:font typeface="Acumin Pro Semibold" panose="020B0604020202020204" charset="0"/>
      <p:bold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ranklin Gothic Book" panose="020B0503020102020204" pitchFamily="34" charset="0"/>
      <p:regular r:id="rId30"/>
      <p:italic r:id="rId31"/>
    </p:embeddedFont>
    <p:embeddedFont>
      <p:font typeface="Franklin Gothic Medium" panose="020B0603020102020204" pitchFamily="34" charset="0"/>
      <p:regular r:id="rId32"/>
      <p:italic r:id="rId33"/>
    </p:embeddedFont>
    <p:embeddedFont>
      <p:font typeface="Franklin Gothic Medium Cond" panose="020B0606030402020204" pitchFamily="3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6CE219-6CB4-4D82-2315-C217F06FFCCD}" name="Hiller, Kelly R" initials="HKR" userId="S::khiller@purdue.edu::b25b1487-7f5e-4b7f-a0b2-f8bcb0b1ea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991"/>
    <a:srgbClr val="DDB945"/>
    <a:srgbClr val="EBD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9"/>
    <p:restoredTop sz="90709" autoAdjust="0"/>
  </p:normalViewPr>
  <p:slideViewPr>
    <p:cSldViewPr snapToGrid="0">
      <p:cViewPr varScale="1">
        <p:scale>
          <a:sx n="58" d="100"/>
          <a:sy n="58" d="100"/>
        </p:scale>
        <p:origin x="826" y="26"/>
      </p:cViewPr>
      <p:guideLst>
        <p:guide orient="horz" pos="1080"/>
        <p:guide pos="3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microsoft.com/office/2018/10/relationships/authors" Target="author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26CF7-48D8-2F46-AFC8-8A5D2298DFD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BF745-0557-B241-863F-056113C70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7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31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3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02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19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9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2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06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17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3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urdue Logo" descr="Purdue Logo">
            <a:extLst>
              <a:ext uri="{FF2B5EF4-FFF2-40B4-BE49-F238E27FC236}">
                <a16:creationId xmlns:a16="http://schemas.microsoft.com/office/drawing/2014/main" id="{121060AA-930A-4F8F-D7F6-9CFE824946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077" y="5756157"/>
            <a:ext cx="2709200" cy="484939"/>
          </a:xfrm>
          <a:prstGeom prst="rect">
            <a:avLst/>
          </a:prstGeom>
        </p:spPr>
      </p:pic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2005070"/>
            <a:ext cx="7763458" cy="592834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29338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bg2"/>
                </a:solidFill>
                <a:latin typeface="Acumin Pro Semibold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07129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2"/>
                </a:solidFill>
                <a:latin typeface="Acumin Pro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52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3" y="3652272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1" y="1543323"/>
            <a:ext cx="546974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75945" y="1543323"/>
            <a:ext cx="5458727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4929" y="3652271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1641B97-9FFC-02AC-9A83-AD9CF1F958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85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4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2" y="1543323"/>
            <a:ext cx="3534479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336974" y="1543324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5959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05605" y="1532307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47E27B2-1DE2-3469-81EF-9EBD7DC7AF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4590" y="3641255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039C530-4D1F-8F28-146E-3ECC4BBCE9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67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7402-16CB-60F1-259A-4E1A1619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457200"/>
            <a:ext cx="4314823" cy="964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9552-EB9F-6D72-9130-E107C02C2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570383"/>
            <a:ext cx="4314823" cy="42986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F6EAB8-D2BB-0BDE-C7AC-895B69CA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871" y="457200"/>
            <a:ext cx="6662927" cy="54117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821C840C-3AA9-6493-3A9D-CE82D8D492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C4977-AD33-556A-2AED-7416F7D439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9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9A83-2C12-9A72-A547-B9374C10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70037"/>
            <a:ext cx="4325711" cy="1034775"/>
          </a:xfrm>
        </p:spPr>
        <p:txBody>
          <a:bodyPr anchor="b"/>
          <a:lstStyle>
            <a:lvl1pPr fontAlgn="t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70037"/>
            <a:ext cx="6562498" cy="53910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314" y="1759226"/>
            <a:ext cx="4325711" cy="4086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56456-EFF1-AF89-28F7-3D4A6920E0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54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3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832766-AA56-63AE-E2AA-9A2947343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F92D672-5C11-B647-ADA7-722837BA86C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86962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AFB8997-E903-BD34-CBB7-A70F3BD09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135B86-20D4-13D9-0376-A64DF5C381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8086" y="1543323"/>
            <a:ext cx="5862679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5759" y="1543322"/>
            <a:ext cx="5129927" cy="43075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486577" y="3795304"/>
            <a:ext cx="2844188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8086" y="3795304"/>
            <a:ext cx="2844188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A9D6A4-F44C-720B-EF21-A331231A64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4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428" y="325312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200" y="136731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A3B0E8-AC0D-A169-37E3-2D123D6EBF24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325104" y="136731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40970D8-E511-89A8-FC5C-6DB37485ADE3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181729" y="136731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B04B79A-B4BD-0306-3D46-D570E1F51CA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303332" y="325312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0B4796-C4B7-C272-5ADD-7D6C896B70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181729" y="325312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633AE4D-056F-FC97-1F10-877F247AB319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413656" y="5656648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9716662-3C77-F831-E45C-F9EA49810F58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35428" y="3770844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1ED1A14F-5E0D-476E-9C60-BD987EFC494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303332" y="3770844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0003A4C-26CB-DD7F-0B22-024AFB58DC6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8193008" y="3770844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8CE8D58-56A2-6AE5-AB18-C53F4134DD88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4281560" y="5656648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A4C2D1F-1A58-AC60-F606-B816E5F23FF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193008" y="5656648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D3EBD5-219C-5B88-5FAA-E3535228FBD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24D92CB-DB6C-EEE8-BDA7-E3D7B06436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275033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4" y="1542762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4406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3655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223A017-A902-92C1-8A99-7D45B08D860D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912904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E352EAA-3DC6-450E-518D-B55638975EC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1843620" y="3651150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E5E3807-051E-4D4B-1143-A6B4BDDBB5D8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74136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659EF4B-6B57-DE2A-B33A-D60A659CFE6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763385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B1371B0-95CE-4462-18BB-F77CBC19BF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13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521986" y="3884037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A134D-7A3A-AD4B-91DF-57347E308706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81B053-21C8-C0AD-58C7-637A6315D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1726" y="3395949"/>
            <a:ext cx="521294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B2033E-9DB9-9A2B-D4C5-6D8960838D22}"/>
              </a:ext>
            </a:extLst>
          </p:cNvPr>
          <p:cNvSpPr/>
          <p:nvPr userDrawn="1"/>
        </p:nvSpPr>
        <p:spPr>
          <a:xfrm>
            <a:off x="6521856" y="5636913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02FFCFA-A84F-7535-4A5F-29A5FC64606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21726" y="5636913"/>
            <a:ext cx="521281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785C5DB-355E-CD09-6EF5-58F892E8FB6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r"/>
            <a:r>
              <a:rPr lang="en-US"/>
              <a:t>3/31/23            </a:t>
            </a:r>
            <a:fld id="{2D8F9ACA-D6C0-E54C-B1B8-E9196C9CD10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2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87219" y="3884037"/>
            <a:ext cx="2447580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21986" y="3879120"/>
            <a:ext cx="2528916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C4E08-5A51-BF4F-655E-4E54DD771548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7D80C23-74F3-F853-02BF-83C743039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823" y="3395949"/>
            <a:ext cx="5162846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22EB8-4EFD-86A4-8EB8-8A4F1A1AA2DF}"/>
              </a:ext>
            </a:extLst>
          </p:cNvPr>
          <p:cNvSpPr/>
          <p:nvPr userDrawn="1"/>
        </p:nvSpPr>
        <p:spPr>
          <a:xfrm>
            <a:off x="6512818" y="5631997"/>
            <a:ext cx="2512330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A4B2AA-E0AE-18DD-BAA3-AF2A9CA6987A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62654" y="5631997"/>
            <a:ext cx="2488248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B5CD1-FF93-2C9C-1BFF-73A3CE39E65D}"/>
              </a:ext>
            </a:extLst>
          </p:cNvPr>
          <p:cNvSpPr/>
          <p:nvPr userDrawn="1"/>
        </p:nvSpPr>
        <p:spPr>
          <a:xfrm>
            <a:off x="9287218" y="5641703"/>
            <a:ext cx="2431941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52272AC-9734-6D60-9441-B5E7B9E4E37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9337055" y="5641703"/>
            <a:ext cx="2408630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E9F3313-6532-97CE-1E0D-3A21EA40A39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r"/>
            <a:r>
              <a:rPr lang="en-US"/>
              <a:t>3/31/23            </a:t>
            </a:r>
            <a:fld id="{2D8F9ACA-D6C0-E54C-B1B8-E9196C9CD10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4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BA4B2908-555F-78CD-D5EA-D087520FF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143" y="5756156"/>
            <a:ext cx="2709200" cy="48494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B1EEEEC0-D7E4-4DE5-4E3D-FAAD9ABA8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1812045"/>
            <a:ext cx="7763458" cy="719757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EDB9B8-C811-84E9-5F58-0130F3A80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17146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tx1"/>
                </a:solidFill>
                <a:latin typeface="Acumin Pro Semibold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4BF34A7-30DF-7BD2-A5A2-434BBF6672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48847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Acumin Pro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3/31/23</a:t>
            </a:r>
          </a:p>
        </p:txBody>
      </p:sp>
    </p:spTree>
    <p:extLst>
      <p:ext uri="{BB962C8B-B14F-4D97-AF65-F5344CB8AC3E}">
        <p14:creationId xmlns:p14="http://schemas.microsoft.com/office/powerpoint/2010/main" val="569925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CFF414-FA47-F7EC-7EFB-7073E26BB831}"/>
              </a:ext>
            </a:extLst>
          </p:cNvPr>
          <p:cNvSpPr/>
          <p:nvPr userDrawn="1"/>
        </p:nvSpPr>
        <p:spPr>
          <a:xfrm>
            <a:off x="7938475" y="1315894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C0F4F-1E76-E3A4-E5AA-8FA79C7C69FB}"/>
              </a:ext>
            </a:extLst>
          </p:cNvPr>
          <p:cNvSpPr/>
          <p:nvPr userDrawn="1"/>
        </p:nvSpPr>
        <p:spPr>
          <a:xfrm>
            <a:off x="4420956" y="1315895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105CB-DECE-0616-2A57-776784CFC1CB}"/>
              </a:ext>
            </a:extLst>
          </p:cNvPr>
          <p:cNvSpPr/>
          <p:nvPr userDrawn="1"/>
        </p:nvSpPr>
        <p:spPr>
          <a:xfrm>
            <a:off x="903437" y="1315896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13FE17-B697-FB87-4ED6-D832D798E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506" y="1436468"/>
            <a:ext cx="3319462" cy="339561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B65CB9D-AA49-05C2-2100-C63D32C82B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943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3204028-135E-83A2-B94A-693154F531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284" y="1436468"/>
            <a:ext cx="3319462" cy="339561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4E810FD-2D00-764A-B144-B235C21E32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721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A71EF50-386A-A3B9-93FB-6EF179A4EE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803" y="1433918"/>
            <a:ext cx="3319462" cy="339561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6AE17ED9-FDD9-34C3-1F7D-9A8EA4C4B4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240" y="4043274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endParaRPr lang="en-US" dirty="0"/>
          </a:p>
        </p:txBody>
      </p:sp>
      <p:pic>
        <p:nvPicPr>
          <p:cNvPr id="15" name="Purdue Logo" descr="Purdue Logo">
            <a:extLst>
              <a:ext uri="{FF2B5EF4-FFF2-40B4-BE49-F238E27FC236}">
                <a16:creationId xmlns:a16="http://schemas.microsoft.com/office/drawing/2014/main" id="{F444D1CF-9A99-D079-5D89-6DE824A89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77D3ED32-45F9-B948-371F-67E8465B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F278F-8AAE-FA0B-4B47-AB0FFECE6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/>
              <a:t>3/31/23            </a:t>
            </a:r>
            <a:fld id="{2D8F9ACA-D6C0-E54C-B1B8-E9196C9CD10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40B5B1B-89D1-9945-6AB1-0D9B2E2700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87907" y="2065260"/>
            <a:ext cx="2950589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CAB75A6-8C36-AD93-09A1-D377BF55C686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605427" y="2065259"/>
            <a:ext cx="2950589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FCE088-E342-EDAD-213D-39C8B8D8505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2945" y="2065259"/>
            <a:ext cx="2950589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</p:spTree>
    <p:extLst>
      <p:ext uri="{BB962C8B-B14F-4D97-AF65-F5344CB8AC3E}">
        <p14:creationId xmlns:p14="http://schemas.microsoft.com/office/powerpoint/2010/main" val="2216712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98D576-4759-5408-883D-2E56D9D0F603}"/>
              </a:ext>
            </a:extLst>
          </p:cNvPr>
          <p:cNvSpPr/>
          <p:nvPr userDrawn="1"/>
        </p:nvSpPr>
        <p:spPr>
          <a:xfrm>
            <a:off x="7938216" y="1315892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C44A1A-1D1D-F2D9-8EC1-EFF25EBA1FB0}"/>
              </a:ext>
            </a:extLst>
          </p:cNvPr>
          <p:cNvSpPr/>
          <p:nvPr userDrawn="1"/>
        </p:nvSpPr>
        <p:spPr>
          <a:xfrm>
            <a:off x="4420697" y="1315893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38D75A-DD50-6C6E-0A9D-7F77E72C780A}"/>
              </a:ext>
            </a:extLst>
          </p:cNvPr>
          <p:cNvSpPr/>
          <p:nvPr userDrawn="1"/>
        </p:nvSpPr>
        <p:spPr>
          <a:xfrm>
            <a:off x="903178" y="1315894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6A1563-09E6-06B6-EC4A-8E309CC5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247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F401EC8-7352-A985-133C-726A718A9E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025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1A04C69-EC92-81B2-FCD5-39464C669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544" y="143391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E5BF8CB-9477-F598-75C4-6F35D608B3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01684" y="2040670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E6CE746-1703-63A8-BBD4-546AD104E27E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04880" y="2065258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53952BA5-2190-5106-0EBD-DA1D15EFB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684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835FE666-CADC-4DB4-80A4-BFD9823DE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462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AECA5017-0E7C-4957-02B2-65FA6C1F6E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6981" y="4043272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endParaRPr lang="en-US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F4CE92C-83FA-CA44-69CB-E6229E14419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129414" y="2071424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pic>
        <p:nvPicPr>
          <p:cNvPr id="39" name="Purdue Logo" descr="Purdue Logo">
            <a:extLst>
              <a:ext uri="{FF2B5EF4-FFF2-40B4-BE49-F238E27FC236}">
                <a16:creationId xmlns:a16="http://schemas.microsoft.com/office/drawing/2014/main" id="{28B0C093-6F71-44D4-5731-9A086B781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DDE6D-DD47-E873-4306-EBFC1F91F65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r"/>
            <a:r>
              <a:rPr lang="en-US"/>
              <a:t>3/31/23            </a:t>
            </a:r>
            <a:fld id="{2D8F9ACA-D6C0-E54C-B1B8-E9196C9CD10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46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5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urdue Logo" descr="Purdue Logo">
            <a:extLst>
              <a:ext uri="{FF2B5EF4-FFF2-40B4-BE49-F238E27FC236}">
                <a16:creationId xmlns:a16="http://schemas.microsoft.com/office/drawing/2014/main" id="{28B0C093-6F71-44D4-5731-9A086B781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79A34A-6A6B-FC98-1EC8-8347FAB1A48F}"/>
              </a:ext>
            </a:extLst>
          </p:cNvPr>
          <p:cNvSpPr/>
          <p:nvPr userDrawn="1"/>
        </p:nvSpPr>
        <p:spPr>
          <a:xfrm>
            <a:off x="1008584" y="1660596"/>
            <a:ext cx="1918020" cy="436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F2A76-73C1-7478-1C52-F70D9B50BC0A}"/>
              </a:ext>
            </a:extLst>
          </p:cNvPr>
          <p:cNvSpPr/>
          <p:nvPr userDrawn="1"/>
        </p:nvSpPr>
        <p:spPr>
          <a:xfrm>
            <a:off x="1011339" y="2160555"/>
            <a:ext cx="1915265" cy="32335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6525D0-8078-E003-46A7-FFCB83C221E0}"/>
              </a:ext>
            </a:extLst>
          </p:cNvPr>
          <p:cNvSpPr/>
          <p:nvPr userDrawn="1"/>
        </p:nvSpPr>
        <p:spPr>
          <a:xfrm>
            <a:off x="3045437" y="1660596"/>
            <a:ext cx="1918020" cy="43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6AD059-9160-4AE4-0F86-92FB0AAD082C}"/>
              </a:ext>
            </a:extLst>
          </p:cNvPr>
          <p:cNvSpPr/>
          <p:nvPr userDrawn="1"/>
        </p:nvSpPr>
        <p:spPr>
          <a:xfrm>
            <a:off x="3048192" y="2160555"/>
            <a:ext cx="1915265" cy="32335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F701C0-7A2F-0B95-E95C-07302A14CA56}"/>
              </a:ext>
            </a:extLst>
          </p:cNvPr>
          <p:cNvSpPr/>
          <p:nvPr userDrawn="1"/>
        </p:nvSpPr>
        <p:spPr>
          <a:xfrm>
            <a:off x="5082290" y="1660596"/>
            <a:ext cx="1918020" cy="4364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786ED8-9187-C7FB-F774-CE52A2971FFD}"/>
              </a:ext>
            </a:extLst>
          </p:cNvPr>
          <p:cNvSpPr/>
          <p:nvPr userDrawn="1"/>
        </p:nvSpPr>
        <p:spPr>
          <a:xfrm>
            <a:off x="5085045" y="2160555"/>
            <a:ext cx="1915265" cy="3233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F5635-02F3-829F-B778-4A766D8D4A2D}"/>
              </a:ext>
            </a:extLst>
          </p:cNvPr>
          <p:cNvSpPr/>
          <p:nvPr userDrawn="1"/>
        </p:nvSpPr>
        <p:spPr>
          <a:xfrm>
            <a:off x="7119143" y="1660596"/>
            <a:ext cx="1918020" cy="436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BD6A50-2E1C-FDDB-2F9B-D9101B8535C5}"/>
              </a:ext>
            </a:extLst>
          </p:cNvPr>
          <p:cNvSpPr/>
          <p:nvPr userDrawn="1"/>
        </p:nvSpPr>
        <p:spPr>
          <a:xfrm>
            <a:off x="7121898" y="2160555"/>
            <a:ext cx="1915265" cy="3233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39B4FF-413F-3DBC-C6E4-087C951C5464}"/>
              </a:ext>
            </a:extLst>
          </p:cNvPr>
          <p:cNvSpPr/>
          <p:nvPr userDrawn="1"/>
        </p:nvSpPr>
        <p:spPr>
          <a:xfrm>
            <a:off x="9155998" y="1660596"/>
            <a:ext cx="1918020" cy="4364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8434E-9F38-4592-327E-51A570C73E09}"/>
              </a:ext>
            </a:extLst>
          </p:cNvPr>
          <p:cNvSpPr/>
          <p:nvPr userDrawn="1"/>
        </p:nvSpPr>
        <p:spPr>
          <a:xfrm>
            <a:off x="9158753" y="2160555"/>
            <a:ext cx="1915265" cy="3233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BA8130D-B7F2-9815-5056-6F334D4BBA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8584" y="1783909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2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A41A66E4-0B84-E1FB-88CD-3E0E6E80C4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438" y="1768552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2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35E5CE7-3D80-1BB5-DACD-8A63CA927E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2291" y="1768552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2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685C02D4-EA4F-4962-D397-F6439EC5C6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19145" y="1768552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2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F46F0A7-55C4-6BAE-BCB0-157A86C91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6000" y="1770870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2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69C3F7-0A3A-FAC2-6540-8BB750E9A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982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40CB427-2320-1A81-037C-6D83BCA5B36F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3175312" y="2299864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3144BCA8-7BD5-8323-CDAB-E5362D78AA68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5212165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2EC0719-39BA-B2AB-F29D-3C947DC78925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7249018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939ED29-1A95-3771-8E52-C1F99F848ABD}"/>
              </a:ext>
            </a:extLst>
          </p:cNvPr>
          <p:cNvSpPr>
            <a:spLocks noGrp="1"/>
          </p:cNvSpPr>
          <p:nvPr>
            <p:ph type="body" sz="half" idx="35"/>
          </p:nvPr>
        </p:nvSpPr>
        <p:spPr>
          <a:xfrm>
            <a:off x="9285873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F45DEB53-8B0A-80C6-DDED-B723442350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58850-3E44-9220-12DF-98BC6F729C54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pPr algn="r"/>
            <a:r>
              <a:rPr lang="en-US"/>
              <a:t>3/31/23            </a:t>
            </a:r>
            <a:fld id="{2D8F9ACA-D6C0-E54C-B1B8-E9196C9CD10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40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Black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4"/>
            <a:ext cx="6581614" cy="6867524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-944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0ED9A8-0DA3-BC24-94A1-086C8ECA8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7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White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5"/>
            <a:ext cx="6581614" cy="6892463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11E696-D9D7-67E3-048E-80603F311A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0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2"/>
                </a:solidFill>
                <a:latin typeface="Acumin Pro Medium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contact info</a:t>
            </a:r>
          </a:p>
        </p:txBody>
      </p:sp>
      <p:pic>
        <p:nvPicPr>
          <p:cNvPr id="8" name="Purdue Logo" descr="Purdue Logo">
            <a:extLst>
              <a:ext uri="{FF2B5EF4-FFF2-40B4-BE49-F238E27FC236}">
                <a16:creationId xmlns:a16="http://schemas.microsoft.com/office/drawing/2014/main" id="{D1A65555-63A8-D3C1-AA71-F25B3071B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070" y="5739119"/>
            <a:ext cx="2709200" cy="4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3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BA4B2908-555F-78CD-D5EA-D087520FF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143" y="5756156"/>
            <a:ext cx="2709200" cy="48494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648B145-A545-0D6D-AFF0-0F715C90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3D40940-377F-6BBC-02CB-083B672BF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cumin Pro Medium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1618025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76D92-8FAB-782E-E607-5D0C5CC9C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DAFB6-8BB6-ADBB-6574-5B0C25E7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4671391"/>
            <a:ext cx="11266714" cy="14014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F931D0-D7E7-D9E1-3CCC-83299A0922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972" y="6085510"/>
            <a:ext cx="11266714" cy="4492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 i="0">
                <a:solidFill>
                  <a:schemeClr val="tx1"/>
                </a:solidFill>
                <a:latin typeface="Acumin Pro Medium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61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525"/>
            <a:ext cx="12192000" cy="6892463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A0E95C-D44C-0BD3-29E1-C39EBAC823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1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1718D0-66F2-E88D-01BB-CD3AF9F1A3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32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2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1718D0-66F2-E88D-01BB-CD3AF9F1A3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98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28D381-488B-4C1C-32F0-1D389C1FF7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11266714" cy="44547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57E46A32-0E35-7B3E-4B6F-A7D50B076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EE0A7E-143D-2A83-397F-55801DA0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5EE62C3-A7DA-7701-DE4B-C1A290C4FA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54FE2-5844-7885-7089-16924C393E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03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4"/>
            <a:ext cx="5413169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449F3F-4187-E891-E28D-ABAA401181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9157" y="1543324"/>
            <a:ext cx="5425643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urdue Logo" descr="Purdue Logo">
            <a:extLst>
              <a:ext uri="{FF2B5EF4-FFF2-40B4-BE49-F238E27FC236}">
                <a16:creationId xmlns:a16="http://schemas.microsoft.com/office/drawing/2014/main" id="{1187A0AE-82DF-15CC-71EB-814F9338E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C4CE19-DA95-2729-993D-BB0D45B6B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E23E79-165A-C0A0-34F4-D4CD4FAC54E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6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7" y="1543324"/>
            <a:ext cx="3507565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D9D56DBC-682D-9000-C377-A3E36338D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D77F14-E88B-D0A5-6F63-E4DA45A7CD6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342217" y="1543323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95E987-1BAB-5DE6-3A52-75935C6298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243137" y="1543322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A31FF2-2F1A-7D0F-36B0-1773F6A9AB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20F0F-7917-55BD-382B-A4E02410819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1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9200A-5F39-EB36-4116-B2C1717CC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48231" y="6295058"/>
            <a:ext cx="1786567" cy="3239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/>
              <a:t>3/31/23            ‹#›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F61CC-58D4-72CE-66CA-BFE87D08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D4295-B2CD-F1FF-F99B-B267D174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192696"/>
            <a:ext cx="11266714" cy="4837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1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702" r:id="rId3"/>
    <p:sldLayoutId id="2147483708" r:id="rId4"/>
    <p:sldLayoutId id="2147483687" r:id="rId5"/>
    <p:sldLayoutId id="2147483714" r:id="rId6"/>
    <p:sldLayoutId id="2147483688" r:id="rId7"/>
    <p:sldLayoutId id="2147483650" r:id="rId8"/>
    <p:sldLayoutId id="2147483701" r:id="rId9"/>
    <p:sldLayoutId id="2147483711" r:id="rId10"/>
    <p:sldLayoutId id="2147483712" r:id="rId11"/>
    <p:sldLayoutId id="2147483656" r:id="rId12"/>
    <p:sldLayoutId id="2147483657" r:id="rId13"/>
    <p:sldLayoutId id="2147483706" r:id="rId14"/>
    <p:sldLayoutId id="2147483705" r:id="rId15"/>
    <p:sldLayoutId id="2147483707" r:id="rId16"/>
    <p:sldLayoutId id="2147483713" r:id="rId17"/>
    <p:sldLayoutId id="2147483709" r:id="rId18"/>
    <p:sldLayoutId id="2147483710" r:id="rId19"/>
    <p:sldLayoutId id="2147483653" r:id="rId20"/>
    <p:sldLayoutId id="2147483690" r:id="rId21"/>
    <p:sldLayoutId id="2147483704" r:id="rId22"/>
    <p:sldLayoutId id="2147483692" r:id="rId23"/>
    <p:sldLayoutId id="2147483693" r:id="rId24"/>
    <p:sldLayoutId id="2147483691" r:id="rId25"/>
    <p:sldLayoutId id="2147483703" r:id="rId26"/>
  </p:sldLayoutIdLst>
  <p:hf sldNum="0" hd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lang="en-US" sz="4800" b="1" i="1" kern="1200" cap="none" baseline="0" dirty="0">
          <a:solidFill>
            <a:schemeClr val="tx1"/>
          </a:solidFill>
          <a:latin typeface="Acumin Pro Condensed Semibold" panose="020B0506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5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09A7-CF48-9701-322A-A0BBD1C2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119" y="1632929"/>
            <a:ext cx="8019734" cy="748763"/>
          </a:xfrm>
        </p:spPr>
        <p:txBody>
          <a:bodyPr/>
          <a:lstStyle/>
          <a:p>
            <a:r>
              <a:rPr lang="en-US" dirty="0">
                <a:latin typeface="Acumin Pro" panose="020B0604020202020204" charset="0"/>
                <a:cs typeface="Times New Roman" panose="02020603050405020304" pitchFamily="18" charset="0"/>
              </a:rPr>
              <a:t>Detect &amp; Adapt: A Resiliency Enhancement Mechanism for Space Computing Platforms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1BF94-59A9-105F-273E-B29E440F2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5410" y="3891518"/>
            <a:ext cx="7763458" cy="4492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Shafkat Islam, Nagender Aneja, Ruy de Oliveira, Sandhya Aneja, Bharat Bhargava, Jason Hamlet, Chris Jenkins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#SAND2023-11822A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8EA7543-F718-3491-C849-1AE57FE7B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49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99"/>
    </mc:Choice>
    <mc:Fallback xmlns="">
      <p:transition spd="slow" advTm="22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115D7-6C74-6528-F23C-B81DEA42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75" y="117572"/>
            <a:ext cx="11266714" cy="58903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cumin Pro" panose="020B0604020202020204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ED569-0620-A82F-2CB3-6B8370EA9AF1}"/>
              </a:ext>
            </a:extLst>
          </p:cNvPr>
          <p:cNvSpPr txBox="1"/>
          <p:nvPr/>
        </p:nvSpPr>
        <p:spPr>
          <a:xfrm>
            <a:off x="0" y="648031"/>
            <a:ext cx="1186061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[LLH+22]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Dongqing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Yuegang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Haizhou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Hu, Ting Zhang,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Congfeng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Jiang. Heterogeneous platform-aware workload feature recognition for edge intelligence. Physical Communication, 52:101620, 2022. (Talks about HCP)</a:t>
            </a:r>
          </a:p>
          <a:p>
            <a:pPr lvl="1"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[SMM+21] Clementine G. Starling, Mark J. Massa, Christopher P. Mulder, Julia T. Siegel, James E. Cartwright, Deborah Lee James, Raphael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Piliero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Brett M. Williamson, Dor W. Brown, Ross Lott, Christopher J. MacArthur, Alexander Powell Hays, Christian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Trotti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Olivia Popp. The future of security in space: A thirty-year us strategy. Technical report, Atlantic Council, 2021. (Talks about future of space technologies)</a:t>
            </a:r>
          </a:p>
          <a:p>
            <a:pPr lvl="1"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[Cas10] Christopher J. Castelli. Closer commercial ties urged: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sees space as increasingly congested, contested, competitive. Inside the Air Force, 21(11):10–12, 2010. (Talks about space-based economy)</a:t>
            </a:r>
          </a:p>
          <a:p>
            <a:pPr lvl="1"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[VHJ19] Ly Vessels, Kenneth Heffner, and Daniel Johnson. Cybersecurity risk assessment for space systems. In 2019 IEEE Space Computing Conference (SCC), pages 11–19, 2019. (Talks about cybersecurity risks in space)</a:t>
            </a:r>
          </a:p>
          <a:p>
            <a:pPr lvl="1"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[MBH+21] 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Manulis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P. Bridges, R. Harrison, V.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A. Davis. Cyber security in new space. International Journal of Information Security, 20(3):287–311, Jun 2021. (Talks about cybersecurity risks in space)</a:t>
            </a:r>
          </a:p>
          <a:p>
            <a:pPr lvl="1"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[ZLZT21] Ming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Zhuo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Leyuan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Shijie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Zhou, and Zhiwen Tian. Survey on security issues of routing and anomaly detection for space information networks. Scientific Reports, 11(1), November 2021. (Talks about cybersecurity risks in space networks)</a:t>
            </a:r>
          </a:p>
          <a:p>
            <a:pPr lvl="1"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91DEB12-8596-F2D4-A338-0348E0889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560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2"/>
    </mc:Choice>
    <mc:Fallback xmlns="">
      <p:transition spd="slow" advTm="3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115D7-6C74-6528-F23C-B81DEA42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i="1" kern="1200" cap="none" baseline="0" dirty="0">
                <a:latin typeface="Acumin Pro Condensed Semibold" panose="020B0506020202020204" pitchFamily="34" charset="77"/>
                <a:ea typeface="+mj-ea"/>
                <a:cs typeface="+mj-cs"/>
              </a:rPr>
              <a:t>Motivation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F2C1022-9C92-AF74-AD90-C45D51FEAEF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31881" y="1059826"/>
            <a:ext cx="9962454" cy="5633369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space systems:</a:t>
            </a:r>
          </a:p>
          <a:p>
            <a:pPr lvl="2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Navigation</a:t>
            </a:r>
          </a:p>
          <a:p>
            <a:pPr lvl="2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</a:p>
          <a:p>
            <a:pPr lvl="2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forecast</a:t>
            </a:r>
          </a:p>
          <a:p>
            <a:pPr lvl="2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sensing</a:t>
            </a:r>
          </a:p>
          <a:p>
            <a:pPr marL="457200" lvl="1" indent="0">
              <a:buNone/>
            </a:pP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Heterogeneous Compute Platforms (HCP):</a:t>
            </a:r>
          </a:p>
          <a:p>
            <a:pPr lvl="2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CPU	</a:t>
            </a:r>
          </a:p>
          <a:p>
            <a:pPr lvl="2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GPU</a:t>
            </a:r>
          </a:p>
          <a:p>
            <a:pPr lvl="2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</a:p>
          <a:p>
            <a:pPr lvl="2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DSP</a:t>
            </a:r>
          </a:p>
          <a:p>
            <a:pPr marL="0" indent="0">
              <a:buNone/>
            </a:pP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HCP lacks in built-in security features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 descr="A person in a spaceship&#10;&#10;Description automatically generated">
            <a:extLst>
              <a:ext uri="{FF2B5EF4-FFF2-40B4-BE49-F238E27FC236}">
                <a16:creationId xmlns:a16="http://schemas.microsoft.com/office/drawing/2014/main" id="{A6C7C9CC-6229-FC6D-2C3D-B4A287856E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43" r="18507" b="1"/>
          <a:stretch/>
        </p:blipFill>
        <p:spPr>
          <a:xfrm>
            <a:off x="6502133" y="1102072"/>
            <a:ext cx="5425643" cy="439033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FAF5A9-10D1-63BA-F1CC-9AAC9D1E45B1}"/>
              </a:ext>
            </a:extLst>
          </p:cNvPr>
          <p:cNvSpPr txBox="1"/>
          <p:nvPr/>
        </p:nvSpPr>
        <p:spPr>
          <a:xfrm>
            <a:off x="2493334" y="6196220"/>
            <a:ext cx="9241465" cy="569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i="0" kern="1200" baseline="0" dirty="0">
                <a:solidFill>
                  <a:schemeClr val="accent4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ttps://www.google.com/url?sa=i&amp;url=https%3A%2F%2Fwww.sierraspace.com%2Fnewsroom%2Fpress-releases%2Fsierra-space-and-ibm-collaborate-on-space-technology-and-software-platforms%2F&amp;psig=AOvVaw1WCSZ-0fDGEDeuPY1ckW7f&amp;ust=1701970010624000&amp;source=images&amp;cd=vfe&amp;opi=89978449&amp;ved=0CBQQjhxqFwoTCPC5g8Gq-4IDFQAAAAAdAAAAABA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1FA81-6A08-BC07-49CC-0F7876533DB5}"/>
              </a:ext>
            </a:extLst>
          </p:cNvPr>
          <p:cNvSpPr txBox="1"/>
          <p:nvPr/>
        </p:nvSpPr>
        <p:spPr>
          <a:xfrm>
            <a:off x="8632914" y="5534656"/>
            <a:ext cx="5424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Spacecraft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AC3F2E-DF16-64A0-418F-9D80780CF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534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59"/>
    </mc:Choice>
    <mc:Fallback xmlns="">
      <p:transition spd="slow" advTm="6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115D7-6C74-6528-F23C-B81DEA42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4" y="363806"/>
            <a:ext cx="11266714" cy="58903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cumin Pro" panose="020B0604020202020204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ED569-0620-A82F-2CB3-6B8370EA9AF1}"/>
              </a:ext>
            </a:extLst>
          </p:cNvPr>
          <p:cNvSpPr txBox="1"/>
          <p:nvPr/>
        </p:nvSpPr>
        <p:spPr>
          <a:xfrm>
            <a:off x="165690" y="1172433"/>
            <a:ext cx="116577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HCP outside of space mission: critical infrastructure, autonomous vehicles, edge AI [LLH+22]</a:t>
            </a:r>
            <a:r>
              <a:rPr lang="en-US" sz="20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HCP integrates different processing units into single chip.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efficient computing in terms of performance and power consumption. 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HCP executes computation without the supervision of any central entity.</a:t>
            </a:r>
          </a:p>
          <a:p>
            <a:pPr lvl="1"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 exists in the literature regarding the security features of HCP platform in space systems [SMM+21, Cas10, VHJ19, MBH+21, ZLZT21].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pressing need to explore ways to develop security solutions for the HCP-based computing environment.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23BA220-59C4-C2CE-6DAC-626F4D76F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30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82"/>
    </mc:Choice>
    <mc:Fallback xmlns="">
      <p:transition spd="slow" advTm="5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115D7-6C74-6528-F23C-B81DEA42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88" y="238972"/>
            <a:ext cx="12126181" cy="78619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cumin Pro" panose="020B0604020202020204" charset="0"/>
                <a:cs typeface="Times New Roman" panose="02020603050405020304" pitchFamily="18" charset="0"/>
              </a:rPr>
              <a:t>Heterogeneous Computing: Orchestration &amp; Monitoring </a:t>
            </a:r>
          </a:p>
        </p:txBody>
      </p:sp>
      <p:pic>
        <p:nvPicPr>
          <p:cNvPr id="3" name="Picture 2" descr="A diagram of a computer process&#10;&#10;Description automatically generated">
            <a:extLst>
              <a:ext uri="{FF2B5EF4-FFF2-40B4-BE49-F238E27FC236}">
                <a16:creationId xmlns:a16="http://schemas.microsoft.com/office/drawing/2014/main" id="{B1D977EC-89E2-CBA9-39B0-B24E20DF0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549" y="1483624"/>
            <a:ext cx="4991357" cy="3467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5234D-2F5A-FE3A-FA4B-B61280EB842C}"/>
              </a:ext>
            </a:extLst>
          </p:cNvPr>
          <p:cNvSpPr txBox="1"/>
          <p:nvPr/>
        </p:nvSpPr>
        <p:spPr>
          <a:xfrm>
            <a:off x="6795405" y="4931184"/>
            <a:ext cx="5139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HCP orchestration &amp; Monitoring Mechanism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54B78-F031-402D-B4E5-45E70BFF8E78}"/>
              </a:ext>
            </a:extLst>
          </p:cNvPr>
          <p:cNvSpPr txBox="1"/>
          <p:nvPr/>
        </p:nvSpPr>
        <p:spPr>
          <a:xfrm>
            <a:off x="212902" y="1733348"/>
            <a:ext cx="699622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Orchestrator assigns: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Data, algorithm, and task.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 units: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task.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Send the result to the monitor.</a:t>
            </a:r>
          </a:p>
          <a:p>
            <a:pPr lvl="2"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Monitor: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Verifies results from each compute unit. 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Outputs the final compute result.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Evaluates performance of each compute unit.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Sends the evaluation summary to the orchestrator.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CA210A-3683-4822-455A-6B2979D57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064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21"/>
    </mc:Choice>
    <mc:Fallback xmlns="">
      <p:transition spd="slow" advTm="9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115D7-6C74-6528-F23C-B81DEA42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67" y="238972"/>
            <a:ext cx="12126181" cy="78619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cumin Pro" panose="020B0604020202020204" charset="0"/>
                <a:cs typeface="Times New Roman" panose="02020603050405020304" pitchFamily="18" charset="0"/>
              </a:rPr>
              <a:t>Heterogeneous Computing: Threat Model</a:t>
            </a:r>
          </a:p>
        </p:txBody>
      </p:sp>
      <p:pic>
        <p:nvPicPr>
          <p:cNvPr id="3" name="Picture 2" descr="A diagram of a computer process&#10;&#10;Description automatically generated">
            <a:extLst>
              <a:ext uri="{FF2B5EF4-FFF2-40B4-BE49-F238E27FC236}">
                <a16:creationId xmlns:a16="http://schemas.microsoft.com/office/drawing/2014/main" id="{B1D977EC-89E2-CBA9-39B0-B24E20DF0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828" y="1610301"/>
            <a:ext cx="4991357" cy="3467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5234D-2F5A-FE3A-FA4B-B61280EB842C}"/>
              </a:ext>
            </a:extLst>
          </p:cNvPr>
          <p:cNvSpPr txBox="1"/>
          <p:nvPr/>
        </p:nvSpPr>
        <p:spPr>
          <a:xfrm>
            <a:off x="6439214" y="5077579"/>
            <a:ext cx="5246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HCP orchestration &amp; Monitoring Mechanism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54B78-F031-402D-B4E5-45E70BFF8E78}"/>
              </a:ext>
            </a:extLst>
          </p:cNvPr>
          <p:cNvSpPr txBox="1"/>
          <p:nvPr/>
        </p:nvSpPr>
        <p:spPr>
          <a:xfrm>
            <a:off x="506205" y="914552"/>
            <a:ext cx="4991357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Trustworthy: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Orchestrator. 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Attacks: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Manipulation of results.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Degradation of performance.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Manipulation of results: 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manipulation.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alteration. 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Packet drop.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Degradation of performance: 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Algorithmic trojan (exploits worst case complexity of an algorithm).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Memory leakage.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6DF8BB-458A-111D-CE7B-C96373F51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12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50"/>
    </mc:Choice>
    <mc:Fallback xmlns="">
      <p:transition spd="slow" advTm="7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115D7-6C74-6528-F23C-B81DEA42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282066"/>
            <a:ext cx="12126181" cy="78619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cumin Pro" panose="020B0604020202020204" charset="0"/>
                <a:cs typeface="Times New Roman" panose="02020603050405020304" pitchFamily="18" charset="0"/>
              </a:rPr>
              <a:t>Heterogeneous Computing: Computing Strategy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30B8F-4B51-336E-4554-828CC2B358DE}"/>
              </a:ext>
            </a:extLst>
          </p:cNvPr>
          <p:cNvSpPr txBox="1"/>
          <p:nvPr/>
        </p:nvSpPr>
        <p:spPr>
          <a:xfrm>
            <a:off x="533400" y="973463"/>
            <a:ext cx="11201398" cy="5321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 Partition: </a:t>
            </a:r>
            <a:r>
              <a:rPr lang="en-US" sz="20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artitioning a computation task into multiple sub-tasks.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onitor combines the result of each subtask.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Modular Redundancy: 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compute units perform an identical task/sub-task, using the same algorithm or execution process.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Modular Diversity: 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compute units performing identical tasks/sub-tasks but with different task execution processes/algorithms.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Strategy: </a:t>
            </a:r>
            <a:endParaRPr lang="en-US" sz="2000" b="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 the algorithm and compute unit can change over time. 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performed consistently with the three other methods stated above.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b="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D3EA85-36BB-8A9E-0FE5-140211B89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156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79"/>
    </mc:Choice>
    <mc:Fallback xmlns="">
      <p:transition spd="slow" advTm="7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115D7-6C74-6528-F23C-B81DEA42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82" y="231869"/>
            <a:ext cx="12126181" cy="78619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cumin Pro" panose="020B0604020202020204" charset="0"/>
                <a:cs typeface="Times New Roman" panose="02020603050405020304" pitchFamily="18" charset="0"/>
              </a:rPr>
              <a:t>Heterogeneous Computing: Hierarchical Detection</a:t>
            </a:r>
            <a:br>
              <a:rPr lang="en-US" sz="3600" dirty="0">
                <a:latin typeface="Acumin Pro" panose="020B0604020202020204" charset="0"/>
                <a:cs typeface="Times New Roman" panose="02020603050405020304" pitchFamily="18" charset="0"/>
              </a:rPr>
            </a:br>
            <a:endParaRPr lang="en-US" sz="3600" dirty="0">
              <a:latin typeface="Acumin Pr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30B8F-4B51-336E-4554-828CC2B358DE}"/>
              </a:ext>
            </a:extLst>
          </p:cNvPr>
          <p:cNvSpPr txBox="1"/>
          <p:nvPr/>
        </p:nvSpPr>
        <p:spPr>
          <a:xfrm>
            <a:off x="702635" y="915874"/>
            <a:ext cx="11201398" cy="48348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Hierarchical Detection</a:t>
            </a:r>
            <a:r>
              <a:rPr lang="en-US" sz="2000" b="1" i="1" dirty="0">
                <a:latin typeface="Acumin Pro" panose="020B0604020202020204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Sequence of multiple detection strategies.</a:t>
            </a:r>
            <a:endPara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Brute Force Approach: 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 checks each small segment of results from compute units.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Probabilistic Approach: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 checks certain portions (consecutive or discrete) of output result from compute units.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Fingerprinting: 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 accumulates execution statistics, such as memory usage, computation time consumed, etc.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 based Approach: 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Matches hash value of correct output (ideally partial).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Attribute-based Checksum Approach: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 matches attributes of output results.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4EBBEC-21B0-F78A-2A8D-584587902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36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85"/>
    </mc:Choice>
    <mc:Fallback xmlns="">
      <p:transition spd="slow" advTm="101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115D7-6C74-6528-F23C-B81DEA42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82" y="231869"/>
            <a:ext cx="12126181" cy="78619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cumin Pro" panose="020B0604020202020204" charset="0"/>
                <a:cs typeface="Times New Roman" panose="02020603050405020304" pitchFamily="18" charset="0"/>
              </a:rPr>
              <a:t>Heterogeneous Computing: Orchestration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30B8F-4B51-336E-4554-828CC2B358DE}"/>
              </a:ext>
            </a:extLst>
          </p:cNvPr>
          <p:cNvSpPr txBox="1"/>
          <p:nvPr/>
        </p:nvSpPr>
        <p:spPr>
          <a:xfrm>
            <a:off x="660106" y="1018065"/>
            <a:ext cx="11201398" cy="50185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based Adaptive Orchestration: 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driven model.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Supervised or reinforcement learning.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 based Adaptation: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Follows certain rules to change orchestration process based on performance data provided by the monitor.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b="1" i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Orchestration (Baseline): 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Orchestrator randomly assigns task to compute units.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Unresponsive to any adversarial incident.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Round-robin Orchestration(Baseline): 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Assigns tasks in round robin manner.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Unresponsive to any adversarial incident.</a:t>
            </a:r>
          </a:p>
          <a:p>
            <a:pPr lvl="1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D427221-A43D-77A0-4FFA-C70D38665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87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56"/>
    </mc:Choice>
    <mc:Fallback xmlns="">
      <p:transition spd="slow" advTm="5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115D7-6C74-6528-F23C-B81DEA42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82" y="231869"/>
            <a:ext cx="12126181" cy="78619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cumin Pro" panose="020B0604020202020204" charset="0"/>
                <a:cs typeface="Times New Roman" panose="02020603050405020304" pitchFamily="18" charset="0"/>
              </a:rPr>
              <a:t>Conclusion &amp; Future Works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30B8F-4B51-336E-4554-828CC2B358DE}"/>
              </a:ext>
            </a:extLst>
          </p:cNvPr>
          <p:cNvSpPr txBox="1"/>
          <p:nvPr/>
        </p:nvSpPr>
        <p:spPr>
          <a:xfrm>
            <a:off x="590993" y="1363623"/>
            <a:ext cx="11163299" cy="5018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Observation: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conducted preliminary experiments using a </a:t>
            </a: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sorting application</a:t>
            </a:r>
            <a:r>
              <a:rPr lang="en-US" sz="20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it shows that the platform can </a:t>
            </a: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</a:t>
            </a:r>
            <a:r>
              <a:rPr lang="en-US" sz="20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against abnormalities satisfactorily even if approximately </a:t>
            </a: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two-thirds</a:t>
            </a:r>
            <a:r>
              <a:rPr lang="en-US" sz="20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compute units are </a:t>
            </a: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attack</a:t>
            </a:r>
            <a:r>
              <a:rPr lang="en-US" sz="20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We have not considered colluding attacks in the experiments yet. We used </a:t>
            </a: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r>
              <a:rPr lang="en-US" sz="20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orchestration mechanisms in the experiments.</a:t>
            </a:r>
            <a:endPara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Targeted applications: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Sorting.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Compression.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 descent calculation.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algorithm.</a:t>
            </a:r>
          </a:p>
          <a:p>
            <a:pPr lvl="1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47D7D8-463F-D103-0EDD-500D46C3F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43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29"/>
    </mc:Choice>
    <mc:Fallback xmlns="">
      <p:transition spd="slow" advTm="46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EFFFF"/>
      </a:lt1>
      <a:dk2>
        <a:srgbClr val="55585F"/>
      </a:dk2>
      <a:lt2>
        <a:srgbClr val="CECACB"/>
      </a:lt2>
      <a:accent1>
        <a:srgbClr val="CFB891"/>
      </a:accent1>
      <a:accent2>
        <a:srgbClr val="555960"/>
      </a:accent2>
      <a:accent3>
        <a:srgbClr val="8D6F3D"/>
      </a:accent3>
      <a:accent4>
        <a:srgbClr val="FFFFFF"/>
      </a:accent4>
      <a:accent5>
        <a:srgbClr val="DAAA00"/>
      </a:accent5>
      <a:accent6>
        <a:srgbClr val="9D9694"/>
      </a:accent6>
      <a:hlink>
        <a:srgbClr val="000000"/>
      </a:hlink>
      <a:folHlink>
        <a:srgbClr val="FE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 Template.potx" id="{7A2887B6-AF1A-E24D-8E9D-870BBF53B331}" vid="{56A60E50-7EF6-C244-B1D3-2D887417ED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6656b4d-3fa0-4709-acfb-d5e813445d1e">
      <UserInfo>
        <DisplayName>Schott, Thomas H.</DisplayName>
        <AccountId>17</AccountId>
        <AccountType/>
      </UserInfo>
      <UserInfo>
        <DisplayName>Sarault, Olivia M</DisplayName>
        <AccountId>29</AccountId>
        <AccountType/>
      </UserInfo>
      <UserInfo>
        <DisplayName>Hiller, Kelly R</DisplayName>
        <AccountId>98</AccountId>
        <AccountType/>
      </UserInfo>
      <UserInfo>
        <DisplayName>Eddy, Abigail Ellen</DisplayName>
        <AccountId>46</AccountId>
        <AccountType/>
      </UserInfo>
      <UserInfo>
        <DisplayName>Gu, Yu Rain</DisplayName>
        <AccountId>77</AccountId>
        <AccountType/>
      </UserInfo>
      <UserInfo>
        <DisplayName>Reese, Kristy S</DisplayName>
        <AccountId>26</AccountId>
        <AccountType/>
      </UserInfo>
    </SharedWithUsers>
    <lcf76f155ced4ddcb4097134ff3c332f xmlns="37af3f4b-4b66-46f9-8456-831d9bc3e737">
      <Terms xmlns="http://schemas.microsoft.com/office/infopath/2007/PartnerControls"/>
    </lcf76f155ced4ddcb4097134ff3c332f>
    <TaxCatchAll xmlns="d6656b4d-3fa0-4709-acfb-d5e813445d1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202481DC1CB46AA011D949D311478" ma:contentTypeVersion="13" ma:contentTypeDescription="Create a new document." ma:contentTypeScope="" ma:versionID="309c718596e4092f54ce9aa93358bb8d">
  <xsd:schema xmlns:xsd="http://www.w3.org/2001/XMLSchema" xmlns:xs="http://www.w3.org/2001/XMLSchema" xmlns:p="http://schemas.microsoft.com/office/2006/metadata/properties" xmlns:ns2="37af3f4b-4b66-46f9-8456-831d9bc3e737" xmlns:ns3="d6656b4d-3fa0-4709-acfb-d5e813445d1e" targetNamespace="http://schemas.microsoft.com/office/2006/metadata/properties" ma:root="true" ma:fieldsID="0c34f3e70276db9d2471c2526b8de3df" ns2:_="" ns3:_="">
    <xsd:import namespace="37af3f4b-4b66-46f9-8456-831d9bc3e737"/>
    <xsd:import namespace="d6656b4d-3fa0-4709-acfb-d5e813445d1e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af3f4b-4b66-46f9-8456-831d9bc3e73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8e9e90a8-b24c-4be7-8760-a88b2cd47e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56b4d-3fa0-4709-acfb-d5e813445d1e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ebcf308-42de-4d63-b51a-b2360cc04078}" ma:internalName="TaxCatchAll" ma:showField="CatchAllData" ma:web="d6656b4d-3fa0-4709-acfb-d5e813445d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DE0D6C-581B-4814-98E7-EF172D5D46A1}">
  <ds:schemaRefs>
    <ds:schemaRef ds:uri="http://schemas.microsoft.com/office/2006/documentManagement/types"/>
    <ds:schemaRef ds:uri="37af3f4b-4b66-46f9-8456-831d9bc3e737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d6656b4d-3fa0-4709-acfb-d5e813445d1e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5B64EEB-1B4A-4920-AA44-E234D7D487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D795B0-FAA0-424A-9B96-7691ED1EF2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af3f4b-4b66-46f9-8456-831d9bc3e737"/>
    <ds:schemaRef ds:uri="d6656b4d-3fa0-4709-acfb-d5e813445d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13172</TotalTime>
  <Words>1020</Words>
  <Application>Microsoft Office PowerPoint</Application>
  <PresentationFormat>Widescreen</PresentationFormat>
  <Paragraphs>134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Acumin Pro Medium</vt:lpstr>
      <vt:lpstr>Franklin Gothic Medium</vt:lpstr>
      <vt:lpstr>Arial</vt:lpstr>
      <vt:lpstr>Acumin Pro Semibold</vt:lpstr>
      <vt:lpstr>Franklin Gothic Book</vt:lpstr>
      <vt:lpstr>Times New Roman</vt:lpstr>
      <vt:lpstr>Franklin Gothic Medium Cond</vt:lpstr>
      <vt:lpstr>Acumin Pro Condensed Semibold</vt:lpstr>
      <vt:lpstr>Wingdings</vt:lpstr>
      <vt:lpstr>Acumin Pro</vt:lpstr>
      <vt:lpstr>Calibri</vt:lpstr>
      <vt:lpstr>Office Theme</vt:lpstr>
      <vt:lpstr>Detect &amp; Adapt: A Resiliency Enhancement Mechanism for Space Computing Platforms</vt:lpstr>
      <vt:lpstr>Motivation</vt:lpstr>
      <vt:lpstr>Introduction</vt:lpstr>
      <vt:lpstr>Heterogeneous Computing: Orchestration &amp; Monitoring </vt:lpstr>
      <vt:lpstr>Heterogeneous Computing: Threat Model</vt:lpstr>
      <vt:lpstr>Heterogeneous Computing: Computing Strategy</vt:lpstr>
      <vt:lpstr>Heterogeneous Computing: Hierarchical Detection </vt:lpstr>
      <vt:lpstr>Heterogeneous Computing: Orchestration</vt:lpstr>
      <vt:lpstr>Conclusion &amp; Future Works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Ramona McCarthy</dc:creator>
  <cp:lastModifiedBy>Islam, Shafkat</cp:lastModifiedBy>
  <cp:revision>86</cp:revision>
  <dcterms:created xsi:type="dcterms:W3CDTF">2023-02-16T02:16:06Z</dcterms:created>
  <dcterms:modified xsi:type="dcterms:W3CDTF">2023-12-13T18:57:38Z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2023-02-20T19:00:53Z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b33bf962-ed92-4dd9-bc75-9825fb79b2e3</vt:lpwstr>
  </property>
  <property fmtid="{D5CDD505-2E9C-101B-9397-08002B2CF9AE}" pid="8" name="MSIP_Label_4044bd30-2ed7-4c9d-9d12-46200872a97b_ContentBits">
    <vt:lpwstr>0</vt:lpwstr>
  </property>
  <property fmtid="{D5CDD505-2E9C-101B-9397-08002B2CF9AE}" pid="9" name="ContentTypeId">
    <vt:lpwstr>0x01010054E202481DC1CB46AA011D949D311478</vt:lpwstr>
  </property>
  <property fmtid="{D5CDD505-2E9C-101B-9397-08002B2CF9AE}" pid="10" name="MediaServiceImageTags">
    <vt:lpwstr/>
  </property>
</Properties>
</file>