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52"/>
  </p:notesMasterIdLst>
  <p:handoutMasterIdLst>
    <p:handoutMasterId r:id="rId53"/>
  </p:handoutMasterIdLst>
  <p:sldIdLst>
    <p:sldId id="256" r:id="rId2"/>
    <p:sldId id="290" r:id="rId3"/>
    <p:sldId id="321" r:id="rId4"/>
    <p:sldId id="322"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2" r:id="rId23"/>
    <p:sldId id="313" r:id="rId24"/>
    <p:sldId id="314" r:id="rId25"/>
    <p:sldId id="315" r:id="rId26"/>
    <p:sldId id="316" r:id="rId27"/>
    <p:sldId id="317" r:id="rId28"/>
    <p:sldId id="318" r:id="rId29"/>
    <p:sldId id="319" r:id="rId30"/>
    <p:sldId id="320" r:id="rId31"/>
    <p:sldId id="324" r:id="rId32"/>
    <p:sldId id="270" r:id="rId33"/>
    <p:sldId id="271" r:id="rId34"/>
    <p:sldId id="259" r:id="rId35"/>
    <p:sldId id="262" r:id="rId36"/>
    <p:sldId id="263" r:id="rId37"/>
    <p:sldId id="260" r:id="rId38"/>
    <p:sldId id="261" r:id="rId39"/>
    <p:sldId id="273" r:id="rId40"/>
    <p:sldId id="264" r:id="rId41"/>
    <p:sldId id="274" r:id="rId42"/>
    <p:sldId id="281" r:id="rId43"/>
    <p:sldId id="265" r:id="rId44"/>
    <p:sldId id="282" r:id="rId45"/>
    <p:sldId id="283" r:id="rId46"/>
    <p:sldId id="289" r:id="rId47"/>
    <p:sldId id="288" r:id="rId48"/>
    <p:sldId id="285" r:id="rId49"/>
    <p:sldId id="272" r:id="rId50"/>
    <p:sldId id="28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167" autoAdjust="0"/>
  </p:normalViewPr>
  <p:slideViewPr>
    <p:cSldViewPr snapToGrid="0" snapToObjects="1">
      <p:cViewPr>
        <p:scale>
          <a:sx n="135" d="100"/>
          <a:sy n="135" d="100"/>
        </p:scale>
        <p:origin x="-1672" y="-4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elin\Desktop\results_oct23_lan\results10fol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baseline</c:v>
          </c:tx>
          <c:invertIfNegative val="0"/>
          <c:cat>
            <c:numRef>
              <c:f>Sheet3!$B$8:$B$12</c:f>
              <c:numCache>
                <c:formatCode>General</c:formatCode>
                <c:ptCount val="5"/>
                <c:pt idx="0">
                  <c:v>1.0</c:v>
                </c:pt>
                <c:pt idx="1">
                  <c:v>2.0</c:v>
                </c:pt>
                <c:pt idx="2">
                  <c:v>4.0</c:v>
                </c:pt>
                <c:pt idx="3">
                  <c:v>8.0</c:v>
                </c:pt>
                <c:pt idx="4">
                  <c:v>16.0</c:v>
                </c:pt>
              </c:numCache>
            </c:numRef>
          </c:cat>
          <c:val>
            <c:numRef>
              <c:f>Sheet3!$E$2:$E$6</c:f>
              <c:numCache>
                <c:formatCode>General</c:formatCode>
                <c:ptCount val="5"/>
                <c:pt idx="0">
                  <c:v>165.0</c:v>
                </c:pt>
                <c:pt idx="1">
                  <c:v>174.0</c:v>
                </c:pt>
                <c:pt idx="2">
                  <c:v>178.0</c:v>
                </c:pt>
                <c:pt idx="3">
                  <c:v>227.0</c:v>
                </c:pt>
                <c:pt idx="4">
                  <c:v>313.0</c:v>
                </c:pt>
              </c:numCache>
            </c:numRef>
          </c:val>
        </c:ser>
        <c:ser>
          <c:idx val="1"/>
          <c:order val="1"/>
          <c:tx>
            <c:v>taint analysis</c:v>
          </c:tx>
          <c:invertIfNegative val="0"/>
          <c:cat>
            <c:numRef>
              <c:f>Sheet3!$B$8:$B$12</c:f>
              <c:numCache>
                <c:formatCode>General</c:formatCode>
                <c:ptCount val="5"/>
                <c:pt idx="0">
                  <c:v>1.0</c:v>
                </c:pt>
                <c:pt idx="1">
                  <c:v>2.0</c:v>
                </c:pt>
                <c:pt idx="2">
                  <c:v>4.0</c:v>
                </c:pt>
                <c:pt idx="3">
                  <c:v>8.0</c:v>
                </c:pt>
                <c:pt idx="4">
                  <c:v>16.0</c:v>
                </c:pt>
              </c:numCache>
            </c:numRef>
          </c:cat>
          <c:val>
            <c:numRef>
              <c:f>Sheet3!$E$8:$E$12</c:f>
              <c:numCache>
                <c:formatCode>General</c:formatCode>
                <c:ptCount val="5"/>
                <c:pt idx="0">
                  <c:v>178.0</c:v>
                </c:pt>
                <c:pt idx="1">
                  <c:v>202.0</c:v>
                </c:pt>
                <c:pt idx="2">
                  <c:v>228.0</c:v>
                </c:pt>
                <c:pt idx="3">
                  <c:v>377.0</c:v>
                </c:pt>
                <c:pt idx="4">
                  <c:v>570.0</c:v>
                </c:pt>
              </c:numCache>
            </c:numRef>
          </c:val>
        </c:ser>
        <c:dLbls>
          <c:showLegendKey val="0"/>
          <c:showVal val="0"/>
          <c:showCatName val="0"/>
          <c:showSerName val="0"/>
          <c:showPercent val="0"/>
          <c:showBubbleSize val="0"/>
        </c:dLbls>
        <c:gapWidth val="150"/>
        <c:axId val="-2123983400"/>
        <c:axId val="-2123977752"/>
      </c:barChart>
      <c:catAx>
        <c:axId val="-2123983400"/>
        <c:scaling>
          <c:orientation val="minMax"/>
        </c:scaling>
        <c:delete val="0"/>
        <c:axPos val="b"/>
        <c:title>
          <c:tx>
            <c:rich>
              <a:bodyPr/>
              <a:lstStyle/>
              <a:p>
                <a:pPr>
                  <a:defRPr sz="1400"/>
                </a:pPr>
                <a:r>
                  <a:rPr lang="en-US" sz="1400"/>
                  <a:t>number of simultaneous</a:t>
                </a:r>
                <a:r>
                  <a:rPr lang="en-US" sz="1400" baseline="0"/>
                  <a:t> requests</a:t>
                </a:r>
              </a:p>
            </c:rich>
          </c:tx>
          <c:overlay val="0"/>
        </c:title>
        <c:numFmt formatCode="General" sourceLinked="1"/>
        <c:majorTickMark val="out"/>
        <c:minorTickMark val="none"/>
        <c:tickLblPos val="nextTo"/>
        <c:crossAx val="-2123977752"/>
        <c:crosses val="autoZero"/>
        <c:auto val="1"/>
        <c:lblAlgn val="ctr"/>
        <c:lblOffset val="100"/>
        <c:noMultiLvlLbl val="0"/>
      </c:catAx>
      <c:valAx>
        <c:axId val="-2123977752"/>
        <c:scaling>
          <c:orientation val="minMax"/>
        </c:scaling>
        <c:delete val="0"/>
        <c:axPos val="l"/>
        <c:majorGridlines/>
        <c:title>
          <c:tx>
            <c:rich>
              <a:bodyPr rot="0" vert="horz"/>
              <a:lstStyle/>
              <a:p>
                <a:pPr>
                  <a:defRPr sz="1400"/>
                </a:pPr>
                <a:r>
                  <a:rPr lang="en-US" sz="1400"/>
                  <a:t>response time</a:t>
                </a:r>
              </a:p>
              <a:p>
                <a:pPr>
                  <a:defRPr sz="1400"/>
                </a:pPr>
                <a:r>
                  <a:rPr lang="en-US" sz="1400"/>
                  <a:t>(ms)</a:t>
                </a:r>
              </a:p>
            </c:rich>
          </c:tx>
          <c:overlay val="0"/>
        </c:title>
        <c:numFmt formatCode="General" sourceLinked="1"/>
        <c:majorTickMark val="out"/>
        <c:minorTickMark val="none"/>
        <c:tickLblPos val="nextTo"/>
        <c:crossAx val="-2123983400"/>
        <c:crosses val="autoZero"/>
        <c:crossBetween val="between"/>
      </c:valAx>
    </c:plotArea>
    <c:legend>
      <c:legendPos val="r"/>
      <c:overlay val="0"/>
      <c:txPr>
        <a:bodyPr/>
        <a:lstStyle/>
        <a:p>
          <a:pPr>
            <a:defRPr sz="14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7FA360-C499-0E40-9BA8-828D2C96095C}" type="datetimeFigureOut">
              <a:rPr lang="en-US" smtClean="0"/>
              <a:t>9/5/13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D6F3B60-44ED-5C40-8662-4FB07FF34248}" type="slidenum">
              <a:rPr lang="en-US" smtClean="0"/>
              <a:t>‹#›</a:t>
            </a:fld>
            <a:endParaRPr lang="en-US"/>
          </a:p>
        </p:txBody>
      </p:sp>
    </p:spTree>
    <p:extLst>
      <p:ext uri="{BB962C8B-B14F-4D97-AF65-F5344CB8AC3E}">
        <p14:creationId xmlns:p14="http://schemas.microsoft.com/office/powerpoint/2010/main" val="25235185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A76A4A-DA2C-4443-822F-F1A67EF8C305}" type="datetimeFigureOut">
              <a:rPr lang="en-US" smtClean="0"/>
              <a:t>9/5/13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FDCCE7-3B01-534D-B06C-CE5D7522DF6A}" type="slidenum">
              <a:rPr lang="en-US" smtClean="0"/>
              <a:t>‹#›</a:t>
            </a:fld>
            <a:endParaRPr lang="en-US"/>
          </a:p>
        </p:txBody>
      </p:sp>
    </p:spTree>
    <p:extLst>
      <p:ext uri="{BB962C8B-B14F-4D97-AF65-F5344CB8AC3E}">
        <p14:creationId xmlns:p14="http://schemas.microsoft.com/office/powerpoint/2010/main" val="9658862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9E675B8-6270-2146-AC44-513BB5D75B57}" type="datetime1">
              <a:rPr lang="en-US" smtClean="0"/>
              <a:t>9/5/13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97E2E0-C3C5-A540-BF64-44B016B8DAC0}" type="datetime1">
              <a:rPr lang="en-US" smtClean="0"/>
              <a:t>9/5/13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6E1FCA9-C43F-C34E-9179-DF3AF79A3CCA}" type="datetime1">
              <a:rPr lang="en-US" smtClean="0"/>
              <a:t>9/5/13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00A8FA1-5EB8-0749-A6A8-222A42991755}" type="datetime1">
              <a:rPr lang="en-US" smtClean="0"/>
              <a:t>9/5/13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F1BAC99-22A9-2248-AEA0-3859D527CC84}" type="datetime1">
              <a:rPr lang="en-US" smtClean="0"/>
              <a:t>9/5/13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356FA432-1EE6-244D-9462-F1AC5AE00206}" type="datetime1">
              <a:rPr lang="en-US" smtClean="0"/>
              <a:t>9/5/13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552CB5-FFD2-0146-B4EF-289413728DBB}" type="datetime1">
              <a:rPr lang="en-US" smtClean="0"/>
              <a:t>9/5/13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51379F2-7D3C-B44E-A792-0FE3DB51FD10}" type="datetime1">
              <a:rPr lang="en-US" smtClean="0"/>
              <a:t>9/5/13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FA59C2FA-8AFE-6749-932C-9DA578306B56}" type="datetime1">
              <a:rPr lang="en-US" smtClean="0"/>
              <a:t>9/5/13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48694A6-C4D2-F94B-A0A5-D4211D63CF82}" type="datetime1">
              <a:rPr lang="en-US" smtClean="0"/>
              <a:t>9/5/13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88A2DB-7E05-CA48-8AC9-E2BD96280D03}" type="datetime1">
              <a:rPr lang="en-US" smtClean="0"/>
              <a:t>9/5/13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494B70-B2D5-0847-96B3-BEF89BF794BF}" type="datetime1">
              <a:rPr lang="en-US" smtClean="0"/>
              <a:t>9/5/13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458" y="107576"/>
            <a:ext cx="8624048" cy="899017"/>
          </a:xfrm>
          <a:prstGeom prst="rect">
            <a:avLst/>
          </a:prstGeom>
        </p:spPr>
        <p:txBody>
          <a:bodyPr vert="horz" lIns="91440" tIns="45720" rIns="91440" bIns="45720" rtlCol="0" anchor="b"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264458" y="1194740"/>
            <a:ext cx="8624048" cy="495770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59AD5771-68CA-9E4B-AAF7-E9337A40CE85}" type="datetime1">
              <a:rPr lang="en-US" smtClean="0"/>
              <a:t>9/5/13</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0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6804" y="1262254"/>
            <a:ext cx="6619095" cy="1305987"/>
          </a:xfrm>
        </p:spPr>
        <p:txBody>
          <a:bodyPr/>
          <a:lstStyle/>
          <a:p>
            <a:r>
              <a:rPr lang="en-US" sz="4000" dirty="0" smtClean="0"/>
              <a:t>End-to-End Security in Mobile-Cloud Computing</a:t>
            </a:r>
            <a:endParaRPr lang="en-US" sz="4000" dirty="0"/>
          </a:p>
        </p:txBody>
      </p:sp>
      <p:sp>
        <p:nvSpPr>
          <p:cNvPr id="3" name="Subtitle 2"/>
          <p:cNvSpPr>
            <a:spLocks noGrp="1"/>
          </p:cNvSpPr>
          <p:nvPr>
            <p:ph type="subTitle" idx="1"/>
          </p:nvPr>
        </p:nvSpPr>
        <p:spPr>
          <a:xfrm>
            <a:off x="1322920" y="3454962"/>
            <a:ext cx="6498159" cy="2195891"/>
          </a:xfrm>
        </p:spPr>
        <p:txBody>
          <a:bodyPr>
            <a:normAutofit/>
          </a:bodyPr>
          <a:lstStyle/>
          <a:p>
            <a:r>
              <a:rPr lang="en-US" b="1" dirty="0" smtClean="0">
                <a:solidFill>
                  <a:schemeClr val="tx1"/>
                </a:solidFill>
              </a:rPr>
              <a:t>Prof. Bharat </a:t>
            </a:r>
            <a:r>
              <a:rPr lang="en-US" b="1" dirty="0" err="1" smtClean="0">
                <a:solidFill>
                  <a:schemeClr val="tx1"/>
                </a:solidFill>
              </a:rPr>
              <a:t>Bhargava</a:t>
            </a:r>
            <a:endParaRPr lang="en-US" b="1" dirty="0" smtClean="0">
              <a:solidFill>
                <a:schemeClr val="tx1"/>
              </a:solidFill>
            </a:endParaRPr>
          </a:p>
          <a:p>
            <a:r>
              <a:rPr lang="en-US" dirty="0" smtClean="0">
                <a:solidFill>
                  <a:schemeClr val="tx1"/>
                </a:solidFill>
              </a:rPr>
              <a:t>Department of Computer Science, Purdue </a:t>
            </a:r>
            <a:r>
              <a:rPr lang="en-US" dirty="0" smtClean="0">
                <a:solidFill>
                  <a:schemeClr val="tx1"/>
                </a:solidFill>
              </a:rPr>
              <a:t>University</a:t>
            </a:r>
          </a:p>
          <a:p>
            <a:endParaRPr lang="en-US" sz="500" dirty="0" smtClean="0">
              <a:solidFill>
                <a:schemeClr val="tx1"/>
              </a:solidFill>
            </a:endParaRPr>
          </a:p>
          <a:p>
            <a:r>
              <a:rPr lang="en-US" dirty="0">
                <a:solidFill>
                  <a:schemeClr val="tx1"/>
                </a:solidFill>
              </a:rPr>
              <a:t>Center for Education and Research in Information Assurance and </a:t>
            </a:r>
            <a:r>
              <a:rPr lang="en-US" dirty="0" smtClean="0">
                <a:solidFill>
                  <a:schemeClr val="tx1"/>
                </a:solidFill>
              </a:rPr>
              <a:t>Security (CERIAS)</a:t>
            </a:r>
          </a:p>
          <a:p>
            <a:endParaRPr lang="en-US" sz="800" dirty="0" smtClean="0">
              <a:solidFill>
                <a:schemeClr val="tx1"/>
              </a:solidFill>
            </a:endParaRPr>
          </a:p>
          <a:p>
            <a:r>
              <a:rPr lang="en-US" dirty="0" err="1">
                <a:solidFill>
                  <a:schemeClr val="tx1"/>
                </a:solidFill>
              </a:rPr>
              <a:t>bbshail@purdue.edu</a:t>
            </a:r>
            <a:r>
              <a:rPr lang="en-US" dirty="0">
                <a:solidFill>
                  <a:schemeClr val="tx1"/>
                </a:solidFill>
              </a:rPr>
              <a:t> </a:t>
            </a:r>
            <a:r>
              <a:rPr lang="en-US" dirty="0" smtClean="0">
                <a:solidFill>
                  <a:schemeClr val="tx1"/>
                </a:solidFill>
              </a:rPr>
              <a:t>(765</a:t>
            </a:r>
            <a:r>
              <a:rPr lang="en-US" dirty="0">
                <a:solidFill>
                  <a:schemeClr val="tx1"/>
                </a:solidFill>
              </a:rPr>
              <a:t>-413-</a:t>
            </a:r>
            <a:r>
              <a:rPr lang="en-US" dirty="0" smtClean="0">
                <a:solidFill>
                  <a:schemeClr val="tx1"/>
                </a:solidFill>
              </a:rPr>
              <a:t>7312)</a:t>
            </a:r>
            <a:endParaRPr lang="en-US" dirty="0">
              <a:solidFill>
                <a:schemeClr val="tx1"/>
              </a:solidFill>
            </a:endParaRPr>
          </a:p>
        </p:txBody>
      </p:sp>
      <p:sp>
        <p:nvSpPr>
          <p:cNvPr id="4" name="TextBox 3"/>
          <p:cNvSpPr txBox="1"/>
          <p:nvPr/>
        </p:nvSpPr>
        <p:spPr>
          <a:xfrm>
            <a:off x="2455333" y="308563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05474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457200" y="0"/>
            <a:ext cx="8229600" cy="960438"/>
          </a:xfrm>
        </p:spPr>
        <p:txBody>
          <a:bodyPr rIns="132080"/>
          <a:lstStyle/>
          <a:p>
            <a:pPr indent="0" eaLnBrk="1" hangingPunct="1">
              <a:defRPr/>
            </a:pPr>
            <a:r>
              <a:rPr lang="en-US" sz="3600" smtClean="0"/>
              <a:t>Baseline Scenario Details</a:t>
            </a:r>
          </a:p>
        </p:txBody>
      </p:sp>
      <p:sp>
        <p:nvSpPr>
          <p:cNvPr id="16389" name="Rectangle 5"/>
          <p:cNvSpPr>
            <a:spLocks noGrp="1" noChangeArrowheads="1"/>
          </p:cNvSpPr>
          <p:nvPr>
            <p:ph type="body" idx="1"/>
          </p:nvPr>
        </p:nvSpPr>
        <p:spPr>
          <a:xfrm>
            <a:off x="304800" y="1219200"/>
            <a:ext cx="8229600" cy="5638800"/>
          </a:xfrm>
        </p:spPr>
        <p:txBody>
          <a:bodyPr rIns="132080">
            <a:normAutofit lnSpcReduction="10000"/>
          </a:bodyPr>
          <a:lstStyle/>
          <a:p>
            <a:pPr eaLnBrk="1" hangingPunct="1">
              <a:buClr>
                <a:srgbClr val="000000"/>
              </a:buClr>
              <a:defRPr/>
            </a:pPr>
            <a:r>
              <a:rPr lang="en-US" sz="2800" smtClean="0"/>
              <a:t>Steps:</a:t>
            </a:r>
          </a:p>
          <a:p>
            <a:pPr marL="1011238" lvl="1" indent="-514350" eaLnBrk="1" hangingPunct="1">
              <a:buSzPct val="99000"/>
              <a:buFont typeface="Arial" charset="0"/>
              <a:buAutoNum type="arabicPeriod"/>
              <a:defRPr/>
            </a:pPr>
            <a:r>
              <a:rPr lang="en-US" sz="2400" smtClean="0"/>
              <a:t>Global UDDI Registry request</a:t>
            </a:r>
          </a:p>
          <a:p>
            <a:pPr marL="1411288" lvl="2" indent="-514350" eaLnBrk="1" hangingPunct="1">
              <a:buClr>
                <a:srgbClr val="000000"/>
              </a:buClr>
              <a:defRPr/>
            </a:pPr>
            <a:r>
              <a:rPr lang="en-US" sz="2000" smtClean="0"/>
              <a:t>User receives a list of services related to the requested category</a:t>
            </a:r>
          </a:p>
          <a:p>
            <a:pPr marL="1011238" lvl="1" indent="-514350" eaLnBrk="1" hangingPunct="1">
              <a:buSzPct val="99000"/>
              <a:buFont typeface="Arial" charset="0"/>
              <a:buAutoNum type="arabicPeriod"/>
              <a:defRPr/>
            </a:pPr>
            <a:r>
              <a:rPr lang="en-US" sz="2400" smtClean="0"/>
              <a:t>User sends a refined list of services to Trust Broker module</a:t>
            </a:r>
          </a:p>
          <a:p>
            <a:pPr marL="1411288" lvl="2" indent="-514350" eaLnBrk="1" hangingPunct="1">
              <a:buClr>
                <a:srgbClr val="000000"/>
              </a:buClr>
              <a:defRPr/>
            </a:pPr>
            <a:r>
              <a:rPr lang="en-US" sz="2000" smtClean="0"/>
              <a:t>Trust Broker categorizes the list of services and returns a classified list</a:t>
            </a:r>
          </a:p>
          <a:p>
            <a:pPr marL="1411288" lvl="2" indent="-514350" eaLnBrk="1" hangingPunct="1">
              <a:buClr>
                <a:srgbClr val="000000"/>
              </a:buClr>
              <a:defRPr/>
            </a:pPr>
            <a:r>
              <a:rPr lang="en-US" sz="2000" smtClean="0"/>
              <a:t>Trust categories: Certified, Trusted, Untrusted services</a:t>
            </a:r>
          </a:p>
          <a:p>
            <a:pPr marL="1011238" lvl="1" indent="-514350" eaLnBrk="1" hangingPunct="1">
              <a:buSzPct val="99000"/>
              <a:buFont typeface="Arial" charset="0"/>
              <a:buAutoNum type="arabicPeriod"/>
              <a:defRPr/>
            </a:pPr>
            <a:r>
              <a:rPr lang="en-US" sz="2400" smtClean="0"/>
              <a:t>Service Request</a:t>
            </a:r>
          </a:p>
          <a:p>
            <a:pPr marL="1411288" lvl="2" indent="-514350" eaLnBrk="1" hangingPunct="1">
              <a:buClr>
                <a:srgbClr val="000000"/>
              </a:buClr>
              <a:defRPr/>
            </a:pPr>
            <a:r>
              <a:rPr lang="en-US" sz="1800" smtClean="0"/>
              <a:t>User selects a service based on its criteria (QoS, Trust category of service, Security preference, etc.) and invokes that service.</a:t>
            </a:r>
          </a:p>
          <a:p>
            <a:pPr marL="1411288" lvl="2" indent="-514350" eaLnBrk="1" hangingPunct="1">
              <a:buClr>
                <a:srgbClr val="000000"/>
              </a:buClr>
              <a:defRPr/>
            </a:pPr>
            <a:r>
              <a:rPr lang="en-US" sz="1800" smtClean="0"/>
              <a:t>User creates a session with Trust Broker and selected service in Trusted Domain A. (Trust sessions are shown with dashed lines)</a:t>
            </a:r>
          </a:p>
        </p:txBody>
      </p:sp>
      <p:sp>
        <p:nvSpPr>
          <p:cNvPr id="16390" name="Rectangle 6"/>
          <p:cNvSpPr>
            <a:spLocks/>
          </p:cNvSpPr>
          <p:nvPr/>
        </p:nvSpPr>
        <p:spPr bwMode="auto">
          <a:xfrm>
            <a:off x="6781800" y="6400800"/>
            <a:ext cx="2146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r"/>
            <a:r>
              <a:rPr lang="en-US" sz="1400">
                <a:solidFill>
                  <a:schemeClr val="tx1"/>
                </a:solidFill>
                <a:ea typeface="ＭＳ Ｐゴシック" charset="0"/>
              </a:rPr>
              <a:t>10</a:t>
            </a:r>
          </a:p>
        </p:txBody>
      </p:sp>
    </p:spTree>
    <p:extLst>
      <p:ext uri="{BB962C8B-B14F-4D97-AF65-F5344CB8AC3E}">
        <p14:creationId xmlns:p14="http://schemas.microsoft.com/office/powerpoint/2010/main" val="766633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457200" y="0"/>
            <a:ext cx="8229600" cy="960438"/>
          </a:xfrm>
        </p:spPr>
        <p:txBody>
          <a:bodyPr rIns="132080"/>
          <a:lstStyle/>
          <a:p>
            <a:pPr indent="0" eaLnBrk="1" hangingPunct="1">
              <a:defRPr/>
            </a:pPr>
            <a:r>
              <a:rPr lang="en-US" sz="3200" smtClean="0"/>
              <a:t>Baseline Scenario Details (Cont.)</a:t>
            </a:r>
          </a:p>
        </p:txBody>
      </p:sp>
      <p:sp>
        <p:nvSpPr>
          <p:cNvPr id="17413" name="Rectangle 5"/>
          <p:cNvSpPr>
            <a:spLocks noGrp="1" noChangeArrowheads="1"/>
          </p:cNvSpPr>
          <p:nvPr>
            <p:ph type="body" idx="1"/>
          </p:nvPr>
        </p:nvSpPr>
        <p:spPr>
          <a:xfrm>
            <a:off x="228600" y="1447800"/>
            <a:ext cx="8229600" cy="5410200"/>
          </a:xfrm>
        </p:spPr>
        <p:txBody>
          <a:bodyPr rIns="132080"/>
          <a:lstStyle/>
          <a:p>
            <a:pPr marL="1011238" lvl="1" indent="-514350" eaLnBrk="1" hangingPunct="1">
              <a:buSzPct val="99000"/>
              <a:buFont typeface="Arial" charset="0"/>
              <a:buAutoNum type="arabicPeriod" startAt="4"/>
              <a:defRPr/>
            </a:pPr>
            <a:r>
              <a:rPr lang="en-US" sz="2000" smtClean="0"/>
              <a:t>Trusted domain A will invoke another service in Trusted domain B.</a:t>
            </a:r>
          </a:p>
          <a:p>
            <a:pPr marL="1411288" lvl="2" indent="-514350" eaLnBrk="1" hangingPunct="1">
              <a:buClr>
                <a:srgbClr val="000000"/>
              </a:buClr>
              <a:defRPr/>
            </a:pPr>
            <a:r>
              <a:rPr lang="en-US" sz="1600" smtClean="0"/>
              <a:t>Taint Analysis module will intercept the communications and reports any illegal external invocation</a:t>
            </a:r>
          </a:p>
          <a:p>
            <a:pPr marL="1411288" lvl="2" indent="-514350" eaLnBrk="1" hangingPunct="1">
              <a:buClr>
                <a:srgbClr val="000000"/>
              </a:buClr>
              <a:defRPr/>
            </a:pPr>
            <a:r>
              <a:rPr lang="en-US" sz="1600" smtClean="0"/>
              <a:t>Trust session will be extended to this domain (a new trust link between domain A and trust broker)</a:t>
            </a:r>
          </a:p>
          <a:p>
            <a:pPr marL="1011238" lvl="1" indent="-514350" eaLnBrk="1" hangingPunct="1">
              <a:buSzPct val="99000"/>
              <a:buFont typeface="Arial" charset="0"/>
              <a:buAutoNum type="arabicPeriod" startAt="4"/>
              <a:defRPr/>
            </a:pPr>
            <a:r>
              <a:rPr lang="en-US" sz="2000" smtClean="0"/>
              <a:t>Step four is repeated. </a:t>
            </a:r>
          </a:p>
          <a:p>
            <a:pPr marL="1411288" lvl="2" indent="-514350" eaLnBrk="1" hangingPunct="1">
              <a:buClr>
                <a:srgbClr val="000000"/>
              </a:buClr>
              <a:defRPr/>
            </a:pPr>
            <a:r>
              <a:rPr lang="en-US" sz="1600" smtClean="0"/>
              <a:t>At this moment, an external service invocation to a public service is detected by Taint Analysis module</a:t>
            </a:r>
          </a:p>
          <a:p>
            <a:pPr marL="1411288" lvl="2" indent="-514350" eaLnBrk="1" hangingPunct="1">
              <a:buClr>
                <a:srgbClr val="000000"/>
              </a:buClr>
              <a:defRPr/>
            </a:pPr>
            <a:r>
              <a:rPr lang="en-US" sz="1600" smtClean="0"/>
              <a:t>This will be reported to Trust Broker. Trust Broker will maintain the trustworthiness of this SOA service orchestration and if needed can stop it. </a:t>
            </a:r>
          </a:p>
          <a:p>
            <a:pPr marL="1411288" lvl="2" indent="-514350" eaLnBrk="1" hangingPunct="1">
              <a:buClr>
                <a:srgbClr val="000000"/>
              </a:buClr>
              <a:defRPr/>
            </a:pPr>
            <a:r>
              <a:rPr lang="en-US" sz="1600" smtClean="0"/>
              <a:t>Service in service domain B invokes a service in an public (Maybe untrusted) domain C (Possibility of deploying Taint Analysis in this domain)</a:t>
            </a:r>
          </a:p>
          <a:p>
            <a:pPr marL="1011238" lvl="1" indent="-514350" eaLnBrk="1" hangingPunct="1">
              <a:buSzPct val="99000"/>
              <a:buFont typeface="Arial" charset="0"/>
              <a:buAutoNum type="arabicPeriod" startAt="4"/>
              <a:defRPr/>
            </a:pPr>
            <a:r>
              <a:rPr lang="en-US" sz="2000" smtClean="0"/>
              <a:t>Service end points to user </a:t>
            </a:r>
          </a:p>
          <a:p>
            <a:pPr marL="1411288" lvl="2" indent="-514350" eaLnBrk="1" hangingPunct="1">
              <a:buClr>
                <a:srgbClr val="000000"/>
              </a:buClr>
              <a:defRPr/>
            </a:pPr>
            <a:r>
              <a:rPr lang="en-US" sz="1600" smtClean="0"/>
              <a:t>The response of SOA invocation can be sent directly to the user</a:t>
            </a:r>
          </a:p>
        </p:txBody>
      </p:sp>
      <p:sp>
        <p:nvSpPr>
          <p:cNvPr id="17414" name="Rectangle 6"/>
          <p:cNvSpPr>
            <a:spLocks/>
          </p:cNvSpPr>
          <p:nvPr/>
        </p:nvSpPr>
        <p:spPr bwMode="auto">
          <a:xfrm>
            <a:off x="6781800" y="6400800"/>
            <a:ext cx="2146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r"/>
            <a:r>
              <a:rPr lang="en-US" sz="1400">
                <a:solidFill>
                  <a:schemeClr val="tx1"/>
                </a:solidFill>
                <a:ea typeface="ＭＳ Ｐゴシック" charset="0"/>
              </a:rPr>
              <a:t>11</a:t>
            </a:r>
          </a:p>
        </p:txBody>
      </p:sp>
    </p:spTree>
    <p:extLst>
      <p:ext uri="{BB962C8B-B14F-4D97-AF65-F5344CB8AC3E}">
        <p14:creationId xmlns:p14="http://schemas.microsoft.com/office/powerpoint/2010/main" val="2935403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a:xfrm>
            <a:off x="533400" y="0"/>
            <a:ext cx="8229600" cy="960438"/>
          </a:xfrm>
        </p:spPr>
        <p:txBody>
          <a:bodyPr rIns="132080"/>
          <a:lstStyle/>
          <a:p>
            <a:pPr indent="0" eaLnBrk="1" hangingPunct="1">
              <a:defRPr/>
            </a:pPr>
            <a:r>
              <a:rPr lang="en-US" sz="3200" smtClean="0"/>
              <a:t>Taint Analysis</a:t>
            </a:r>
          </a:p>
        </p:txBody>
      </p:sp>
      <p:sp>
        <p:nvSpPr>
          <p:cNvPr id="34821" name="Rectangle 5"/>
          <p:cNvSpPr>
            <a:spLocks noGrp="1" noChangeArrowheads="1"/>
          </p:cNvSpPr>
          <p:nvPr>
            <p:ph type="body" idx="1"/>
          </p:nvPr>
        </p:nvSpPr>
        <p:spPr>
          <a:xfrm>
            <a:off x="457200" y="1295400"/>
            <a:ext cx="8229600" cy="5562600"/>
          </a:xfrm>
        </p:spPr>
        <p:txBody>
          <a:bodyPr rIns="132080"/>
          <a:lstStyle/>
          <a:p>
            <a:pPr eaLnBrk="1" hangingPunct="1">
              <a:buClr>
                <a:srgbClr val="000000"/>
              </a:buClr>
              <a:defRPr/>
            </a:pPr>
            <a:r>
              <a:rPr lang="en-US" sz="2800" smtClean="0"/>
              <a:t>What is Taint Analysis?</a:t>
            </a:r>
          </a:p>
          <a:p>
            <a:pPr marL="782638" lvl="1" eaLnBrk="1" hangingPunct="1">
              <a:buClr>
                <a:srgbClr val="000000"/>
              </a:buClr>
              <a:defRPr/>
            </a:pPr>
            <a:r>
              <a:rPr lang="en-US" sz="2400" smtClean="0"/>
              <a:t>Related to IFC (Information Flow Control)</a:t>
            </a:r>
          </a:p>
          <a:p>
            <a:pPr eaLnBrk="1" hangingPunct="1">
              <a:buClr>
                <a:srgbClr val="000000"/>
              </a:buClr>
              <a:defRPr/>
            </a:pPr>
            <a:r>
              <a:rPr lang="en-US" sz="2800" smtClean="0"/>
              <a:t>How it fits into solution for AFRL?</a:t>
            </a:r>
          </a:p>
          <a:p>
            <a:pPr marL="782638" lvl="1" eaLnBrk="1" hangingPunct="1">
              <a:buClr>
                <a:srgbClr val="000000"/>
              </a:buClr>
              <a:defRPr/>
            </a:pPr>
            <a:r>
              <a:rPr lang="en-US" sz="2400" smtClean="0"/>
              <a:t>Independent of services (We do not need to change the services or access the source code of services)</a:t>
            </a:r>
          </a:p>
          <a:p>
            <a:pPr marL="782638" lvl="1" eaLnBrk="1" hangingPunct="1">
              <a:buClr>
                <a:srgbClr val="000000"/>
              </a:buClr>
              <a:defRPr/>
            </a:pPr>
            <a:r>
              <a:rPr lang="en-US" sz="2400" smtClean="0"/>
              <a:t>Interception of Service execution (Service will remain transparent)</a:t>
            </a:r>
          </a:p>
        </p:txBody>
      </p:sp>
      <p:sp>
        <p:nvSpPr>
          <p:cNvPr id="34822" name="Rectangle 6"/>
          <p:cNvSpPr>
            <a:spLocks/>
          </p:cNvSpPr>
          <p:nvPr/>
        </p:nvSpPr>
        <p:spPr bwMode="auto">
          <a:xfrm>
            <a:off x="6781800" y="6400800"/>
            <a:ext cx="2146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r"/>
            <a:r>
              <a:rPr lang="en-US" sz="1400">
                <a:solidFill>
                  <a:schemeClr val="tx1"/>
                </a:solidFill>
                <a:ea typeface="ＭＳ Ｐゴシック" charset="0"/>
              </a:rPr>
              <a:t>28</a:t>
            </a:r>
          </a:p>
        </p:txBody>
      </p:sp>
    </p:spTree>
    <p:extLst>
      <p:ext uri="{BB962C8B-B14F-4D97-AF65-F5344CB8AC3E}">
        <p14:creationId xmlns:p14="http://schemas.microsoft.com/office/powerpoint/2010/main" val="2189646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a:xfrm>
            <a:off x="457200" y="0"/>
            <a:ext cx="8229600" cy="960438"/>
          </a:xfrm>
        </p:spPr>
        <p:txBody>
          <a:bodyPr rIns="132080"/>
          <a:lstStyle/>
          <a:p>
            <a:pPr indent="0" eaLnBrk="1" hangingPunct="1">
              <a:defRPr/>
            </a:pPr>
            <a:r>
              <a:rPr lang="en-US" sz="4000" smtClean="0"/>
              <a:t>Taint Analysis</a:t>
            </a:r>
          </a:p>
        </p:txBody>
      </p:sp>
      <p:sp>
        <p:nvSpPr>
          <p:cNvPr id="35845" name="Rectangle 5"/>
          <p:cNvSpPr>
            <a:spLocks noGrp="1" noChangeArrowheads="1"/>
          </p:cNvSpPr>
          <p:nvPr>
            <p:ph type="body" idx="1"/>
          </p:nvPr>
        </p:nvSpPr>
        <p:spPr>
          <a:xfrm>
            <a:off x="457200" y="1295400"/>
            <a:ext cx="8229600" cy="5562600"/>
          </a:xfrm>
        </p:spPr>
        <p:txBody>
          <a:bodyPr rIns="132080"/>
          <a:lstStyle/>
          <a:p>
            <a:pPr eaLnBrk="1" hangingPunct="1">
              <a:buClr>
                <a:srgbClr val="000000"/>
              </a:buClr>
              <a:defRPr/>
            </a:pPr>
            <a:r>
              <a:rPr lang="en-US" sz="2800" smtClean="0"/>
              <a:t>Using AOP (Aspect Oriented Programming)</a:t>
            </a:r>
          </a:p>
          <a:p>
            <a:pPr marL="782638" lvl="1" eaLnBrk="1" hangingPunct="1">
              <a:buClr>
                <a:srgbClr val="000000"/>
              </a:buClr>
              <a:defRPr/>
            </a:pPr>
            <a:r>
              <a:rPr lang="en-US" sz="2400" smtClean="0"/>
              <a:t>Instrumenting classes based on predefined pointcuts</a:t>
            </a:r>
          </a:p>
          <a:p>
            <a:pPr marL="782638" lvl="1" eaLnBrk="1" hangingPunct="1">
              <a:buClr>
                <a:srgbClr val="000000"/>
              </a:buClr>
              <a:defRPr/>
            </a:pPr>
            <a:r>
              <a:rPr lang="en-US" sz="2400" smtClean="0"/>
              <a:t>Low performance overhead (ideal solution)</a:t>
            </a:r>
          </a:p>
          <a:p>
            <a:pPr eaLnBrk="1" hangingPunct="1">
              <a:buClr>
                <a:srgbClr val="000000"/>
              </a:buClr>
              <a:defRPr/>
            </a:pPr>
            <a:r>
              <a:rPr lang="en-US" sz="2800" smtClean="0"/>
              <a:t>How it works?</a:t>
            </a:r>
          </a:p>
          <a:p>
            <a:pPr marL="782638" lvl="1" eaLnBrk="1" hangingPunct="1">
              <a:buClr>
                <a:srgbClr val="000000"/>
              </a:buClr>
              <a:defRPr/>
            </a:pPr>
            <a:r>
              <a:rPr lang="en-US" sz="2400" smtClean="0"/>
              <a:t>Load-time instrumentation</a:t>
            </a:r>
          </a:p>
          <a:p>
            <a:pPr marL="782638" lvl="1" eaLnBrk="1" hangingPunct="1">
              <a:buClr>
                <a:srgbClr val="000000"/>
              </a:buClr>
              <a:defRPr/>
            </a:pPr>
            <a:r>
              <a:rPr lang="en-US" sz="2400" smtClean="0"/>
              <a:t>The whole Application server is under control</a:t>
            </a:r>
          </a:p>
          <a:p>
            <a:pPr marL="782638" lvl="1" eaLnBrk="1" hangingPunct="1">
              <a:buClr>
                <a:srgbClr val="000000"/>
              </a:buClr>
              <a:defRPr/>
            </a:pPr>
            <a:r>
              <a:rPr lang="en-US" sz="2400" smtClean="0"/>
              <a:t>Granularity</a:t>
            </a:r>
          </a:p>
          <a:p>
            <a:pPr marL="1182688" lvl="2" eaLnBrk="1" hangingPunct="1">
              <a:buClr>
                <a:srgbClr val="000000"/>
              </a:buClr>
              <a:defRPr/>
            </a:pPr>
            <a:r>
              <a:rPr lang="en-US" sz="1800" smtClean="0"/>
              <a:t>Package/Class level</a:t>
            </a:r>
          </a:p>
          <a:p>
            <a:pPr marL="1182688" lvl="2" eaLnBrk="1" hangingPunct="1">
              <a:buClr>
                <a:srgbClr val="000000"/>
              </a:buClr>
              <a:defRPr/>
            </a:pPr>
            <a:r>
              <a:rPr lang="en-US" sz="1800" smtClean="0"/>
              <a:t>Method level</a:t>
            </a:r>
          </a:p>
          <a:p>
            <a:pPr marL="1182688" lvl="2" eaLnBrk="1" hangingPunct="1">
              <a:buClr>
                <a:srgbClr val="000000"/>
              </a:buClr>
              <a:defRPr/>
            </a:pPr>
            <a:r>
              <a:rPr lang="en-US" sz="1800" smtClean="0"/>
              <a:t>Field level</a:t>
            </a:r>
          </a:p>
          <a:p>
            <a:pPr marL="782638" lvl="1" eaLnBrk="1" hangingPunct="1">
              <a:buClr>
                <a:srgbClr val="000000"/>
              </a:buClr>
              <a:defRPr/>
            </a:pPr>
            <a:r>
              <a:rPr lang="en-US" sz="2200" smtClean="0"/>
              <a:t>Instrumenting classes in </a:t>
            </a:r>
            <a:r>
              <a:rPr lang="en-US" sz="2200" smtClean="0">
                <a:latin typeface="Arial Italic" charset="0"/>
                <a:cs typeface="Arial Italic" charset="0"/>
                <a:sym typeface="Arial Italic" charset="0"/>
              </a:rPr>
              <a:t>action pipeline</a:t>
            </a:r>
            <a:endParaRPr lang="en-US" sz="2200" smtClean="0">
              <a:latin typeface="Arial Italic" charset="0"/>
              <a:sym typeface="Arial Italic" charset="0"/>
            </a:endParaRPr>
          </a:p>
        </p:txBody>
      </p:sp>
      <p:sp>
        <p:nvSpPr>
          <p:cNvPr id="35846" name="Rectangle 6"/>
          <p:cNvSpPr>
            <a:spLocks/>
          </p:cNvSpPr>
          <p:nvPr/>
        </p:nvSpPr>
        <p:spPr bwMode="auto">
          <a:xfrm>
            <a:off x="6781800" y="6400800"/>
            <a:ext cx="2146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r"/>
            <a:r>
              <a:rPr lang="en-US" sz="1400">
                <a:solidFill>
                  <a:schemeClr val="tx1"/>
                </a:solidFill>
                <a:ea typeface="ＭＳ Ｐゴシック" charset="0"/>
              </a:rPr>
              <a:t>29</a:t>
            </a:r>
          </a:p>
        </p:txBody>
      </p:sp>
    </p:spTree>
    <p:extLst>
      <p:ext uri="{BB962C8B-B14F-4D97-AF65-F5344CB8AC3E}">
        <p14:creationId xmlns:p14="http://schemas.microsoft.com/office/powerpoint/2010/main" val="583390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59012"/>
          </a:xfrm>
        </p:spPr>
        <p:txBody>
          <a:bodyPr/>
          <a:lstStyle/>
          <a:p>
            <a:r>
              <a:rPr lang="en-US" dirty="0" smtClean="0"/>
              <a:t>What is AOP?</a:t>
            </a:r>
            <a:endParaRPr lang="en-US" dirty="0"/>
          </a:p>
        </p:txBody>
      </p:sp>
      <p:sp>
        <p:nvSpPr>
          <p:cNvPr id="3" name="Content Placeholder 2"/>
          <p:cNvSpPr>
            <a:spLocks noGrp="1"/>
          </p:cNvSpPr>
          <p:nvPr>
            <p:ph idx="1"/>
          </p:nvPr>
        </p:nvSpPr>
        <p:spPr>
          <a:xfrm>
            <a:off x="549275" y="1090706"/>
            <a:ext cx="8042276" cy="5184962"/>
          </a:xfrm>
        </p:spPr>
        <p:txBody>
          <a:bodyPr>
            <a:normAutofit lnSpcReduction="10000"/>
          </a:bodyPr>
          <a:lstStyle/>
          <a:p>
            <a:pPr marL="349250" lvl="1" indent="-349250">
              <a:spcBef>
                <a:spcPts val="2000"/>
              </a:spcBef>
              <a:buClr>
                <a:schemeClr val="accent1">
                  <a:lumMod val="60000"/>
                  <a:lumOff val="40000"/>
                </a:schemeClr>
              </a:buClr>
            </a:pPr>
            <a:r>
              <a:rPr lang="en-US" dirty="0"/>
              <a:t>Some programming tasks cannot be neatly encapsulated in objects, but must be scattered throughout the program</a:t>
            </a:r>
          </a:p>
          <a:p>
            <a:pPr marL="349250" lvl="1" indent="-349250">
              <a:spcBef>
                <a:spcPts val="2000"/>
              </a:spcBef>
              <a:buClr>
                <a:schemeClr val="accent1">
                  <a:lumMod val="60000"/>
                  <a:lumOff val="40000"/>
                </a:schemeClr>
              </a:buClr>
            </a:pPr>
            <a:r>
              <a:rPr lang="en-US" dirty="0"/>
              <a:t>AOP is a programming methodology to help with </a:t>
            </a:r>
            <a:r>
              <a:rPr lang="en-US" u="sng" dirty="0"/>
              <a:t>crosscutting concerns</a:t>
            </a:r>
          </a:p>
          <a:p>
            <a:r>
              <a:rPr lang="en-US" dirty="0"/>
              <a:t>Crosscutting </a:t>
            </a:r>
            <a:r>
              <a:rPr lang="en-US" dirty="0" smtClean="0"/>
              <a:t>concerns:</a:t>
            </a:r>
            <a:endParaRPr lang="en-US" dirty="0"/>
          </a:p>
          <a:p>
            <a:pPr lvl="1"/>
            <a:r>
              <a:rPr lang="en-US" dirty="0"/>
              <a:t>Functionality whose implementation spans multiple modules </a:t>
            </a:r>
          </a:p>
          <a:p>
            <a:pPr lvl="1"/>
            <a:r>
              <a:rPr lang="en-US" dirty="0"/>
              <a:t>AOP helps to implement them without modifying the original code</a:t>
            </a:r>
          </a:p>
          <a:p>
            <a:pPr lvl="1"/>
            <a:r>
              <a:rPr lang="en-US" dirty="0"/>
              <a:t>Many examples: Logging and tracing, Transaction management, security, caching, error handling, business rules, performance monitoring…</a:t>
            </a:r>
          </a:p>
          <a:p>
            <a:pPr lvl="1"/>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13</a:t>
            </a:fld>
            <a:endParaRPr lang="en-US"/>
          </a:p>
        </p:txBody>
      </p:sp>
    </p:spTree>
    <p:extLst>
      <p:ext uri="{BB962C8B-B14F-4D97-AF65-F5344CB8AC3E}">
        <p14:creationId xmlns:p14="http://schemas.microsoft.com/office/powerpoint/2010/main" val="426861049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03836"/>
          </a:xfrm>
        </p:spPr>
        <p:txBody>
          <a:bodyPr/>
          <a:lstStyle/>
          <a:p>
            <a:r>
              <a:rPr lang="en-US" dirty="0" smtClean="0"/>
              <a:t>AOP Concepts</a:t>
            </a:r>
            <a:endParaRPr lang="en-US" dirty="0"/>
          </a:p>
        </p:txBody>
      </p:sp>
      <p:sp>
        <p:nvSpPr>
          <p:cNvPr id="3" name="Content Placeholder 2"/>
          <p:cNvSpPr>
            <a:spLocks noGrp="1"/>
          </p:cNvSpPr>
          <p:nvPr>
            <p:ph idx="1"/>
          </p:nvPr>
        </p:nvSpPr>
        <p:spPr>
          <a:xfrm>
            <a:off x="549275" y="1165412"/>
            <a:ext cx="8042276" cy="4960470"/>
          </a:xfrm>
        </p:spPr>
        <p:txBody>
          <a:bodyPr>
            <a:normAutofit fontScale="92500" lnSpcReduction="10000"/>
          </a:bodyPr>
          <a:lstStyle/>
          <a:p>
            <a:r>
              <a:rPr lang="en-US" dirty="0"/>
              <a:t>Join point</a:t>
            </a:r>
          </a:p>
          <a:p>
            <a:pPr lvl="1"/>
            <a:r>
              <a:rPr lang="en-US" sz="2000" dirty="0"/>
              <a:t>An identifiable point in the execution of a program</a:t>
            </a:r>
            <a:r>
              <a:rPr lang="en-US" sz="2000" dirty="0" smtClean="0"/>
              <a:t>.</a:t>
            </a:r>
          </a:p>
          <a:p>
            <a:pPr lvl="1"/>
            <a:r>
              <a:rPr lang="en-US" sz="2000" dirty="0" smtClean="0"/>
              <a:t>An specific </a:t>
            </a:r>
            <a:r>
              <a:rPr lang="en-US" sz="2000" i="1" dirty="0" smtClean="0"/>
              <a:t>pattern</a:t>
            </a:r>
            <a:r>
              <a:rPr lang="en-US" sz="2000" dirty="0" smtClean="0"/>
              <a:t> of execution</a:t>
            </a:r>
          </a:p>
          <a:p>
            <a:pPr lvl="1"/>
            <a:r>
              <a:rPr lang="en-US" sz="2000" dirty="0" smtClean="0"/>
              <a:t>Example patterns: execution of a method, access to a class field, loading of a class, …</a:t>
            </a:r>
            <a:endParaRPr lang="en-US" sz="2000" dirty="0"/>
          </a:p>
          <a:p>
            <a:r>
              <a:rPr lang="en-US" dirty="0" err="1" smtClean="0"/>
              <a:t>Pointcut</a:t>
            </a:r>
            <a:endParaRPr lang="en-US" dirty="0"/>
          </a:p>
          <a:p>
            <a:pPr lvl="1"/>
            <a:r>
              <a:rPr lang="en-US" sz="2000" dirty="0" smtClean="0"/>
              <a:t>A set of join </a:t>
            </a:r>
            <a:r>
              <a:rPr lang="en-US" sz="2000" dirty="0"/>
              <a:t>points </a:t>
            </a:r>
            <a:r>
              <a:rPr lang="en-US" sz="2000" dirty="0" smtClean="0"/>
              <a:t>as a program construct.</a:t>
            </a:r>
            <a:endParaRPr lang="en-US" sz="2000" dirty="0"/>
          </a:p>
          <a:p>
            <a:r>
              <a:rPr lang="en-US" dirty="0"/>
              <a:t>Advice</a:t>
            </a:r>
          </a:p>
          <a:p>
            <a:pPr lvl="1"/>
            <a:r>
              <a:rPr lang="en-US" sz="2000" dirty="0" smtClean="0"/>
              <a:t>During </a:t>
            </a:r>
            <a:r>
              <a:rPr lang="en-US" sz="2000" dirty="0"/>
              <a:t>the service </a:t>
            </a:r>
            <a:r>
              <a:rPr lang="en-US" sz="2000" dirty="0" smtClean="0"/>
              <a:t>execution, when a join point of a </a:t>
            </a:r>
            <a:r>
              <a:rPr lang="en-US" sz="2000" dirty="0" err="1" smtClean="0"/>
              <a:t>pointcut</a:t>
            </a:r>
            <a:r>
              <a:rPr lang="en-US" sz="2000" dirty="0" smtClean="0"/>
              <a:t> is matched then a piece of code called </a:t>
            </a:r>
            <a:r>
              <a:rPr lang="en-US" sz="2000" i="1" dirty="0" smtClean="0"/>
              <a:t>advice</a:t>
            </a:r>
            <a:r>
              <a:rPr lang="en-US" sz="2000" dirty="0" smtClean="0"/>
              <a:t> is executed.</a:t>
            </a:r>
          </a:p>
          <a:p>
            <a:pPr lvl="1"/>
            <a:r>
              <a:rPr lang="en-US" sz="2000" dirty="0" smtClean="0"/>
              <a:t>An advice may log the event or report the event back to a server (trust broker in the proposed project)</a:t>
            </a:r>
          </a:p>
          <a:p>
            <a:pPr lvl="1"/>
            <a:r>
              <a:rPr lang="en-US" sz="2000" dirty="0" smtClean="0"/>
              <a:t>Each advice is associated with one or more </a:t>
            </a:r>
            <a:r>
              <a:rPr lang="en-US" sz="2000" dirty="0" err="1" smtClean="0"/>
              <a:t>pointcuts</a:t>
            </a:r>
            <a:r>
              <a:rPr lang="en-US" sz="2000" dirty="0" smtClean="0"/>
              <a:t>.</a:t>
            </a:r>
          </a:p>
          <a:p>
            <a:pPr lvl="1"/>
            <a:endParaRPr lang="en-US" sz="2000" dirty="0"/>
          </a:p>
        </p:txBody>
      </p:sp>
      <p:sp>
        <p:nvSpPr>
          <p:cNvPr id="4" name="Slide Number Placeholder 3"/>
          <p:cNvSpPr>
            <a:spLocks noGrp="1"/>
          </p:cNvSpPr>
          <p:nvPr>
            <p:ph type="sldNum" sz="quarter" idx="12"/>
          </p:nvPr>
        </p:nvSpPr>
        <p:spPr/>
        <p:txBody>
          <a:bodyPr/>
          <a:lstStyle/>
          <a:p>
            <a:fld id="{7F5CE407-6216-4202-80E4-A30DC2F709B2}" type="slidenum">
              <a:rPr lang="en-US" smtClean="0"/>
              <a:t>14</a:t>
            </a:fld>
            <a:endParaRPr lang="en-US"/>
          </a:p>
        </p:txBody>
      </p:sp>
    </p:spTree>
    <p:extLst>
      <p:ext uri="{BB962C8B-B14F-4D97-AF65-F5344CB8AC3E}">
        <p14:creationId xmlns:p14="http://schemas.microsoft.com/office/powerpoint/2010/main" val="26568712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78111"/>
            <a:ext cx="8042276" cy="1336956"/>
          </a:xfrm>
        </p:spPr>
        <p:txBody>
          <a:bodyPr/>
          <a:lstStyle/>
          <a:p>
            <a:r>
              <a:rPr lang="en-US" sz="3200" dirty="0" smtClean="0"/>
              <a:t>Experience with AOP for End-to-End Cloud Service Security</a:t>
            </a:r>
            <a:endParaRPr lang="en-US" sz="3200" dirty="0"/>
          </a:p>
        </p:txBody>
      </p:sp>
      <p:sp>
        <p:nvSpPr>
          <p:cNvPr id="3" name="Content Placeholder 2"/>
          <p:cNvSpPr>
            <a:spLocks noGrp="1"/>
          </p:cNvSpPr>
          <p:nvPr>
            <p:ph idx="1"/>
          </p:nvPr>
        </p:nvSpPr>
        <p:spPr>
          <a:xfrm>
            <a:off x="549275" y="1646296"/>
            <a:ext cx="8355666" cy="4984591"/>
          </a:xfrm>
        </p:spPr>
        <p:txBody>
          <a:bodyPr>
            <a:normAutofit/>
          </a:bodyPr>
          <a:lstStyle/>
          <a:p>
            <a:r>
              <a:rPr lang="en-US" dirty="0"/>
              <a:t>Need to ensure trustworthiness of results from external services (which could </a:t>
            </a:r>
            <a:r>
              <a:rPr lang="en-US" dirty="0" smtClean="0"/>
              <a:t>outsource functionality to other </a:t>
            </a:r>
            <a:r>
              <a:rPr lang="en-US" dirty="0"/>
              <a:t>services) </a:t>
            </a:r>
            <a:r>
              <a:rPr lang="en-US" dirty="0">
                <a:sym typeface="Wingdings" pitchFamily="2" charset="2"/>
              </a:rPr>
              <a:t> A general </a:t>
            </a:r>
            <a:r>
              <a:rPr lang="en-US" dirty="0" smtClean="0">
                <a:sym typeface="Wingdings" pitchFamily="2" charset="2"/>
              </a:rPr>
              <a:t>service-oriented architecture (SOA) </a:t>
            </a:r>
            <a:r>
              <a:rPr lang="en-US" dirty="0">
                <a:sym typeface="Wingdings" pitchFamily="2" charset="2"/>
              </a:rPr>
              <a:t>problem</a:t>
            </a:r>
          </a:p>
          <a:p>
            <a:r>
              <a:rPr lang="en-US" dirty="0" smtClean="0">
                <a:sym typeface="Wingdings" pitchFamily="2" charset="2"/>
              </a:rPr>
              <a:t>We proposed an </a:t>
            </a:r>
            <a:r>
              <a:rPr lang="en-US" dirty="0">
                <a:sym typeface="Wingdings" pitchFamily="2" charset="2"/>
              </a:rPr>
              <a:t>information flow tracking </a:t>
            </a:r>
            <a:r>
              <a:rPr lang="en-US" dirty="0" smtClean="0">
                <a:sym typeface="Wingdings" pitchFamily="2" charset="2"/>
              </a:rPr>
              <a:t>approach [5]:</a:t>
            </a:r>
            <a:endParaRPr lang="en-US" dirty="0">
              <a:sym typeface="Wingdings" pitchFamily="2" charset="2"/>
            </a:endParaRPr>
          </a:p>
          <a:p>
            <a:pPr lvl="1"/>
            <a:r>
              <a:rPr lang="en-US" dirty="0">
                <a:sym typeface="Wingdings" pitchFamily="2" charset="2"/>
              </a:rPr>
              <a:t>Based on </a:t>
            </a:r>
            <a:r>
              <a:rPr lang="en-US" b="1" dirty="0">
                <a:solidFill>
                  <a:srgbClr val="3366FF"/>
                </a:solidFill>
                <a:sym typeface="Wingdings" pitchFamily="2" charset="2"/>
              </a:rPr>
              <a:t>taint analysis </a:t>
            </a:r>
            <a:r>
              <a:rPr lang="en-US" dirty="0">
                <a:sym typeface="Wingdings" pitchFamily="2" charset="2"/>
              </a:rPr>
              <a:t>(tracking external service calls) and </a:t>
            </a:r>
            <a:r>
              <a:rPr lang="en-US" b="1" dirty="0">
                <a:solidFill>
                  <a:srgbClr val="3366FF"/>
                </a:solidFill>
                <a:sym typeface="Wingdings" pitchFamily="2" charset="2"/>
              </a:rPr>
              <a:t>trust broker </a:t>
            </a:r>
            <a:r>
              <a:rPr lang="en-US" dirty="0" smtClean="0">
                <a:sym typeface="Wingdings" pitchFamily="2" charset="2"/>
              </a:rPr>
              <a:t>(a trusted third party evaluating </a:t>
            </a:r>
            <a:r>
              <a:rPr lang="en-US" dirty="0">
                <a:sym typeface="Wingdings" pitchFamily="2" charset="2"/>
              </a:rPr>
              <a:t>trustworthiness of services, keeping track of service invocation chains, reporting invocation history to clients)</a:t>
            </a:r>
          </a:p>
          <a:p>
            <a:pPr lvl="1"/>
            <a:r>
              <a:rPr lang="en-US" dirty="0">
                <a:sym typeface="Wingdings" pitchFamily="2" charset="2"/>
              </a:rPr>
              <a:t>All interactions secured with WS-Security</a:t>
            </a:r>
            <a:endParaRPr lang="en-US" dirty="0"/>
          </a:p>
          <a:p>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15</a:t>
            </a:fld>
            <a:endParaRPr lang="en-US"/>
          </a:p>
        </p:txBody>
      </p:sp>
    </p:spTree>
    <p:extLst>
      <p:ext uri="{BB962C8B-B14F-4D97-AF65-F5344CB8AC3E}">
        <p14:creationId xmlns:p14="http://schemas.microsoft.com/office/powerpoint/2010/main" val="180939472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53248"/>
          </a:xfrm>
        </p:spPr>
        <p:txBody>
          <a:bodyPr/>
          <a:lstStyle/>
          <a:p>
            <a:r>
              <a:rPr lang="en-US" dirty="0" smtClean="0"/>
              <a:t>AOP for Taint Analysis</a:t>
            </a:r>
            <a:endParaRPr lang="en-US" dirty="0"/>
          </a:p>
        </p:txBody>
      </p:sp>
      <p:sp>
        <p:nvSpPr>
          <p:cNvPr id="3" name="Content Placeholder 2"/>
          <p:cNvSpPr>
            <a:spLocks noGrp="1"/>
          </p:cNvSpPr>
          <p:nvPr>
            <p:ph idx="1"/>
          </p:nvPr>
        </p:nvSpPr>
        <p:spPr>
          <a:xfrm>
            <a:off x="549275" y="1419412"/>
            <a:ext cx="8042276" cy="4840941"/>
          </a:xfrm>
        </p:spPr>
        <p:txBody>
          <a:bodyPr>
            <a:normAutofit lnSpcReduction="10000"/>
          </a:bodyPr>
          <a:lstStyle/>
          <a:p>
            <a:r>
              <a:rPr lang="en-US" dirty="0">
                <a:latin typeface="Arial" charset="0"/>
                <a:ea typeface="ＭＳ Ｐゴシック" charset="0"/>
              </a:rPr>
              <a:t>Load-time instrumentation of classes as they are loaded into the JVM at runtime</a:t>
            </a:r>
          </a:p>
          <a:p>
            <a:pPr lvl="1"/>
            <a:r>
              <a:rPr lang="en-US" dirty="0">
                <a:latin typeface="Arial" charset="0"/>
                <a:ea typeface="ＭＳ Ｐゴシック" charset="0"/>
              </a:rPr>
              <a:t>Access to source code is not required</a:t>
            </a:r>
          </a:p>
          <a:p>
            <a:r>
              <a:rPr lang="en-US" dirty="0">
                <a:latin typeface="Arial" charset="0"/>
                <a:ea typeface="ＭＳ Ｐゴシック" charset="0"/>
              </a:rPr>
              <a:t>Instrumenting classes based on predefined </a:t>
            </a:r>
            <a:r>
              <a:rPr lang="en-US" dirty="0" err="1">
                <a:latin typeface="Arial" charset="0"/>
                <a:ea typeface="ＭＳ Ｐゴシック" charset="0"/>
              </a:rPr>
              <a:t>pointcuts</a:t>
            </a:r>
            <a:endParaRPr lang="en-US" dirty="0">
              <a:latin typeface="Arial" charset="0"/>
              <a:ea typeface="ＭＳ Ｐゴシック" charset="0"/>
            </a:endParaRPr>
          </a:p>
          <a:p>
            <a:pPr lvl="1"/>
            <a:r>
              <a:rPr lang="en-US" dirty="0" err="1">
                <a:latin typeface="Arial" charset="0"/>
                <a:ea typeface="ＭＳ Ｐゴシック" charset="0"/>
              </a:rPr>
              <a:t>Pointcuts</a:t>
            </a:r>
            <a:r>
              <a:rPr lang="en-US" dirty="0">
                <a:latin typeface="Arial" charset="0"/>
                <a:ea typeface="ＭＳ Ｐゴシック" charset="0"/>
              </a:rPr>
              <a:t> are specified based on security policies and requirements</a:t>
            </a:r>
          </a:p>
          <a:p>
            <a:r>
              <a:rPr lang="en-US" dirty="0">
                <a:latin typeface="Arial" charset="0"/>
                <a:ea typeface="ＭＳ Ｐゴシック" charset="0"/>
              </a:rPr>
              <a:t>Low performance overhead </a:t>
            </a:r>
          </a:p>
          <a:p>
            <a:r>
              <a:rPr lang="en-US" dirty="0">
                <a:latin typeface="Arial" charset="0"/>
                <a:ea typeface="ＭＳ Ｐゴシック" charset="0"/>
              </a:rPr>
              <a:t>Independent of services (We do not need to change the services or access the source code of services)</a:t>
            </a:r>
          </a:p>
          <a:p>
            <a:r>
              <a:rPr lang="en-US" dirty="0">
                <a:latin typeface="Arial" charset="0"/>
                <a:ea typeface="ＭＳ Ｐゴシック" charset="0"/>
              </a:rPr>
              <a:t>Interception of Service execution (Service will remain transparent)</a:t>
            </a:r>
            <a:endParaRPr lang="en-US" sz="2000" dirty="0">
              <a:latin typeface="Arial" charset="0"/>
              <a:ea typeface="ＭＳ Ｐゴシック" charset="0"/>
            </a:endParaRPr>
          </a:p>
          <a:p>
            <a:pPr lvl="1"/>
            <a:endParaRPr lang="en-US" sz="2000" dirty="0">
              <a:latin typeface="Arial" charset="0"/>
              <a:ea typeface="ＭＳ Ｐゴシック" charset="0"/>
            </a:endParaRPr>
          </a:p>
          <a:p>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16</a:t>
            </a:fld>
            <a:endParaRPr lang="en-US"/>
          </a:p>
        </p:txBody>
      </p:sp>
    </p:spTree>
    <p:extLst>
      <p:ext uri="{BB962C8B-B14F-4D97-AF65-F5344CB8AC3E}">
        <p14:creationId xmlns:p14="http://schemas.microsoft.com/office/powerpoint/2010/main" val="186035672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42895"/>
          </a:xfrm>
        </p:spPr>
        <p:txBody>
          <a:bodyPr/>
          <a:lstStyle/>
          <a:p>
            <a:r>
              <a:rPr lang="en-US" dirty="0" smtClean="0"/>
              <a:t>AOP for Taint Analysis</a:t>
            </a:r>
            <a:endParaRPr lang="en-US" dirty="0"/>
          </a:p>
        </p:txBody>
      </p:sp>
      <p:pic>
        <p:nvPicPr>
          <p:cNvPr id="4"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157" b="2157"/>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7F5CE407-6216-4202-80E4-A30DC2F709B2}" type="slidenum">
              <a:rPr lang="en-US" smtClean="0"/>
              <a:t>17</a:t>
            </a:fld>
            <a:endParaRPr lang="en-US"/>
          </a:p>
        </p:txBody>
      </p:sp>
    </p:spTree>
    <p:extLst>
      <p:ext uri="{BB962C8B-B14F-4D97-AF65-F5344CB8AC3E}">
        <p14:creationId xmlns:p14="http://schemas.microsoft.com/office/powerpoint/2010/main" val="354478346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AOP for Taint Analysis</a:t>
            </a:r>
          </a:p>
        </p:txBody>
      </p:sp>
      <p:sp>
        <p:nvSpPr>
          <p:cNvPr id="3" name="Content Placeholder 2"/>
          <p:cNvSpPr>
            <a:spLocks noGrp="1"/>
          </p:cNvSpPr>
          <p:nvPr>
            <p:ph idx="1"/>
          </p:nvPr>
        </p:nvSpPr>
        <p:spPr>
          <a:xfrm>
            <a:off x="549275" y="1581386"/>
            <a:ext cx="8042276" cy="4675467"/>
          </a:xfrm>
        </p:spPr>
        <p:txBody>
          <a:bodyPr>
            <a:normAutofit fontScale="92500" lnSpcReduction="20000"/>
          </a:bodyPr>
          <a:lstStyle/>
          <a:p>
            <a:r>
              <a:rPr lang="en-US" dirty="0" smtClean="0"/>
              <a:t>The previous diagram shows the internal of a service in an application server.</a:t>
            </a:r>
          </a:p>
          <a:p>
            <a:r>
              <a:rPr lang="en-US" dirty="0" smtClean="0"/>
              <a:t>A service is composed of a series of actions called </a:t>
            </a:r>
            <a:r>
              <a:rPr lang="en-US" i="1" dirty="0" smtClean="0"/>
              <a:t>action pipeline </a:t>
            </a:r>
            <a:r>
              <a:rPr lang="en-US" dirty="0" smtClean="0"/>
              <a:t>which are invoked when a message is received.</a:t>
            </a:r>
          </a:p>
          <a:p>
            <a:r>
              <a:rPr lang="en-US" dirty="0" smtClean="0"/>
              <a:t>Every class is associated with a business class (Java class)</a:t>
            </a:r>
          </a:p>
          <a:p>
            <a:r>
              <a:rPr lang="en-US" dirty="0" smtClean="0"/>
              <a:t>Taint analysis monitors the execution of classes to find certain </a:t>
            </a:r>
            <a:r>
              <a:rPr lang="en-US" dirty="0" err="1" smtClean="0"/>
              <a:t>pointcuts</a:t>
            </a:r>
            <a:r>
              <a:rPr lang="en-US" dirty="0" smtClean="0"/>
              <a:t> (illegal service invocation in this scenario)</a:t>
            </a:r>
          </a:p>
          <a:p>
            <a:r>
              <a:rPr lang="en-US" dirty="0" smtClean="0"/>
              <a:t>When an illegal service invocation is detected, taint analysis module reports the incident back to trust broker</a:t>
            </a:r>
          </a:p>
          <a:p>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18</a:t>
            </a:fld>
            <a:endParaRPr lang="en-US"/>
          </a:p>
        </p:txBody>
      </p:sp>
    </p:spTree>
    <p:extLst>
      <p:ext uri="{BB962C8B-B14F-4D97-AF65-F5344CB8AC3E}">
        <p14:creationId xmlns:p14="http://schemas.microsoft.com/office/powerpoint/2010/main" val="14179634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Definition, big picture, and challenges</a:t>
            </a:r>
          </a:p>
          <a:p>
            <a:r>
              <a:rPr lang="en-US" dirty="0" smtClean="0"/>
              <a:t>End to end security challenges </a:t>
            </a:r>
          </a:p>
          <a:p>
            <a:r>
              <a:rPr lang="en-US" dirty="0" smtClean="0"/>
              <a:t>System architecture</a:t>
            </a:r>
          </a:p>
          <a:p>
            <a:r>
              <a:rPr lang="en-US" dirty="0" smtClean="0"/>
              <a:t>Taint analysis and AOP</a:t>
            </a:r>
          </a:p>
          <a:p>
            <a:r>
              <a:rPr lang="en-US" dirty="0" smtClean="0"/>
              <a:t>Prototype evaluation</a:t>
            </a:r>
          </a:p>
          <a:p>
            <a:pPr lvl="1"/>
            <a:r>
              <a:rPr lang="en-US" dirty="0" smtClean="0"/>
              <a:t>Performance and security evaluation</a:t>
            </a:r>
          </a:p>
          <a:p>
            <a:pPr lvl="1"/>
            <a:r>
              <a:rPr lang="en-US" dirty="0" smtClean="0"/>
              <a:t>Cloud computing evaluation</a:t>
            </a:r>
          </a:p>
          <a:p>
            <a:r>
              <a:rPr lang="en-US" dirty="0" smtClean="0"/>
              <a:t>Security in Mobile Cloud Computing (current efforts)</a:t>
            </a:r>
          </a:p>
          <a:p>
            <a:pPr lvl="1"/>
            <a:r>
              <a:rPr lang="en-US" dirty="0" smtClean="0"/>
              <a:t>MCC architecture</a:t>
            </a:r>
          </a:p>
          <a:p>
            <a:pPr lvl="1"/>
            <a:r>
              <a:rPr lang="en-US" dirty="0" smtClean="0"/>
              <a:t>Mobile agent for computation offloading</a:t>
            </a:r>
          </a:p>
          <a:p>
            <a:pPr lvl="1"/>
            <a:r>
              <a:rPr lang="en-US" dirty="0" smtClean="0"/>
              <a:t>Proposed MCC security framework</a:t>
            </a:r>
          </a:p>
          <a:p>
            <a:pPr lvl="2"/>
            <a:r>
              <a:rPr lang="en-US" dirty="0" smtClean="0"/>
              <a:t>Tamper resistant approach</a:t>
            </a:r>
          </a:p>
          <a:p>
            <a:pPr lvl="2"/>
            <a:r>
              <a:rPr lang="en-US" dirty="0" smtClean="0"/>
              <a:t>Active Bundle </a:t>
            </a:r>
          </a:p>
          <a:p>
            <a:r>
              <a:rPr lang="en-US" dirty="0" smtClean="0"/>
              <a:t>Summary</a:t>
            </a: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1</a:t>
            </a:fld>
            <a:endParaRPr lang="en-US"/>
          </a:p>
        </p:txBody>
      </p:sp>
    </p:spTree>
    <p:extLst>
      <p:ext uri="{BB962C8B-B14F-4D97-AF65-F5344CB8AC3E}">
        <p14:creationId xmlns:p14="http://schemas.microsoft.com/office/powerpoint/2010/main" val="2204959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1016"/>
            <a:ext cx="9144000" cy="959224"/>
          </a:xfrm>
        </p:spPr>
        <p:txBody>
          <a:bodyPr/>
          <a:lstStyle/>
          <a:p>
            <a:r>
              <a:rPr lang="en-US" sz="3200" dirty="0" smtClean="0">
                <a:latin typeface="Gothic"/>
                <a:ea typeface="ＭＳ Ｐゴシック" charset="0"/>
                <a:cs typeface="Gothic"/>
              </a:rPr>
              <a:t>Interaction of Taint Analysis and Trust Broker</a:t>
            </a:r>
            <a:endParaRPr lang="en-US" sz="3200" dirty="0">
              <a:latin typeface="Gothic"/>
              <a:cs typeface="Gothic"/>
            </a:endParaRPr>
          </a:p>
        </p:txBody>
      </p:sp>
      <p:sp>
        <p:nvSpPr>
          <p:cNvPr id="4" name="Slide Number Placeholder 3"/>
          <p:cNvSpPr>
            <a:spLocks noGrp="1"/>
          </p:cNvSpPr>
          <p:nvPr>
            <p:ph type="sldNum" sz="quarter" idx="12"/>
          </p:nvPr>
        </p:nvSpPr>
        <p:spPr/>
        <p:txBody>
          <a:bodyPr/>
          <a:lstStyle/>
          <a:p>
            <a:fld id="{7F5CE407-6216-4202-80E4-A30DC2F709B2}" type="slidenum">
              <a:rPr lang="en-US" smtClean="0"/>
              <a:t>19</a:t>
            </a:fld>
            <a:endParaRPr lang="en-US"/>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033" y="1066800"/>
            <a:ext cx="7235434" cy="5372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045699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458" y="323937"/>
            <a:ext cx="8624048" cy="899017"/>
          </a:xfrm>
        </p:spPr>
        <p:txBody>
          <a:bodyPr/>
          <a:lstStyle/>
          <a:p>
            <a:r>
              <a:rPr lang="en-US" sz="3200" dirty="0">
                <a:latin typeface="Arial" charset="0"/>
                <a:ea typeface="ＭＳ Ｐゴシック" charset="0"/>
                <a:cs typeface="ＭＳ Ｐゴシック" charset="0"/>
              </a:rPr>
              <a:t>Interaction of Taint Analysis and Trust Broker</a:t>
            </a:r>
            <a:endParaRPr lang="en-US" sz="2400" dirty="0"/>
          </a:p>
        </p:txBody>
      </p:sp>
      <p:sp>
        <p:nvSpPr>
          <p:cNvPr id="3" name="Content Placeholder 2"/>
          <p:cNvSpPr>
            <a:spLocks noGrp="1"/>
          </p:cNvSpPr>
          <p:nvPr>
            <p:ph idx="1"/>
          </p:nvPr>
        </p:nvSpPr>
        <p:spPr>
          <a:xfrm>
            <a:off x="549275" y="1600200"/>
            <a:ext cx="8042276" cy="4675467"/>
          </a:xfrm>
        </p:spPr>
        <p:txBody>
          <a:bodyPr>
            <a:normAutofit fontScale="92500" lnSpcReduction="20000"/>
          </a:bodyPr>
          <a:lstStyle/>
          <a:p>
            <a:r>
              <a:rPr lang="en-US" dirty="0" smtClean="0"/>
              <a:t>The diagram illustrates how taint analysis (T.A) and trust broker modules work together.</a:t>
            </a:r>
          </a:p>
          <a:p>
            <a:r>
              <a:rPr lang="en-US" dirty="0" smtClean="0"/>
              <a:t>It shows a SOA service which is composed of three services S1-S3 (S1 and S2 are trusted; S3 is untrusted/public) </a:t>
            </a:r>
          </a:p>
          <a:p>
            <a:r>
              <a:rPr lang="en-US" dirty="0" smtClean="0"/>
              <a:t>T.A modules monitor the service invocations and then report the events back to trust broker through </a:t>
            </a:r>
            <a:r>
              <a:rPr lang="en-US" i="1" dirty="0" err="1" smtClean="0"/>
              <a:t>sessionFeedback</a:t>
            </a:r>
            <a:r>
              <a:rPr lang="en-US" dirty="0" smtClean="0"/>
              <a:t>.</a:t>
            </a:r>
          </a:p>
          <a:p>
            <a:r>
              <a:rPr lang="en-US" dirty="0" smtClean="0"/>
              <a:t>Trust broker maintains the sessions of end to end service invocations and reports to the clients</a:t>
            </a:r>
          </a:p>
          <a:p>
            <a:pPr lvl="1"/>
            <a:r>
              <a:rPr lang="en-US" dirty="0" smtClean="0"/>
              <a:t>In policy enforcement scenarios, trust broker can decide to send a termination command to T.A modules (based on user policies)</a:t>
            </a: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20</a:t>
            </a:fld>
            <a:endParaRPr lang="en-US"/>
          </a:p>
        </p:txBody>
      </p:sp>
    </p:spTree>
    <p:extLst>
      <p:ext uri="{BB962C8B-B14F-4D97-AF65-F5344CB8AC3E}">
        <p14:creationId xmlns:p14="http://schemas.microsoft.com/office/powerpoint/2010/main" val="7803681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ChangeArrowheads="1"/>
          </p:cNvSpPr>
          <p:nvPr>
            <p:ph type="title"/>
          </p:nvPr>
        </p:nvSpPr>
        <p:spPr>
          <a:xfrm>
            <a:off x="457200" y="0"/>
            <a:ext cx="8229600" cy="960438"/>
          </a:xfrm>
        </p:spPr>
        <p:txBody>
          <a:bodyPr rIns="132080"/>
          <a:lstStyle/>
          <a:p>
            <a:pPr indent="0" eaLnBrk="1" hangingPunct="1">
              <a:defRPr/>
            </a:pPr>
            <a:r>
              <a:rPr lang="en-US" sz="2800" b="1" dirty="0" smtClean="0"/>
              <a:t>Evaluation of the Proposed Solution</a:t>
            </a:r>
          </a:p>
        </p:txBody>
      </p:sp>
      <p:sp>
        <p:nvSpPr>
          <p:cNvPr id="44037" name="Rectangle 5"/>
          <p:cNvSpPr>
            <a:spLocks noGrp="1" noChangeArrowheads="1"/>
          </p:cNvSpPr>
          <p:nvPr>
            <p:ph type="body" idx="1"/>
          </p:nvPr>
        </p:nvSpPr>
        <p:spPr>
          <a:xfrm>
            <a:off x="457200" y="1295400"/>
            <a:ext cx="8229600" cy="5562600"/>
          </a:xfrm>
        </p:spPr>
        <p:txBody>
          <a:bodyPr rIns="132080"/>
          <a:lstStyle/>
          <a:p>
            <a:pPr eaLnBrk="1" hangingPunct="1">
              <a:buClr>
                <a:srgbClr val="000000"/>
              </a:buClr>
              <a:defRPr/>
            </a:pPr>
            <a:r>
              <a:rPr lang="en-US" smtClean="0">
                <a:latin typeface="Arial Bold" charset="0"/>
                <a:cs typeface="Arial Bold" charset="0"/>
                <a:sym typeface="Arial Bold" charset="0"/>
              </a:rPr>
              <a:t>Security Evaluation</a:t>
            </a:r>
            <a:endParaRPr lang="en-US" smtClean="0">
              <a:latin typeface="Arial Bold" charset="0"/>
              <a:ea typeface="ヒラギノ角ゴ ProN W6" charset="0"/>
              <a:cs typeface="ヒラギノ角ゴ ProN W6" charset="0"/>
              <a:sym typeface="Arial Bold" charset="0"/>
            </a:endParaRPr>
          </a:p>
          <a:p>
            <a:pPr marL="782638" lvl="1" eaLnBrk="1" hangingPunct="1">
              <a:buClr>
                <a:srgbClr val="000000"/>
              </a:buClr>
              <a:defRPr/>
            </a:pPr>
            <a:r>
              <a:rPr lang="en-US" sz="2400" smtClean="0"/>
              <a:t>The implemented prototype will be evaluated in terms of its effectiveness in mitigating various attacks including the following attacks</a:t>
            </a:r>
          </a:p>
          <a:p>
            <a:pPr marL="782638" lvl="1" eaLnBrk="1" hangingPunct="1">
              <a:buClr>
                <a:srgbClr val="000000"/>
              </a:buClr>
              <a:defRPr/>
            </a:pPr>
            <a:r>
              <a:rPr lang="en-US" sz="2400" smtClean="0"/>
              <a:t>XML Rewriting Attack</a:t>
            </a:r>
          </a:p>
          <a:p>
            <a:pPr marL="782638" lvl="1" eaLnBrk="1" hangingPunct="1">
              <a:buClr>
                <a:srgbClr val="000000"/>
              </a:buClr>
              <a:defRPr/>
            </a:pPr>
            <a:r>
              <a:rPr lang="en-US" sz="2400" smtClean="0"/>
              <a:t>DoS Attack</a:t>
            </a:r>
          </a:p>
          <a:p>
            <a:pPr eaLnBrk="1" hangingPunct="1">
              <a:buClr>
                <a:srgbClr val="000000"/>
              </a:buClr>
              <a:defRPr/>
            </a:pPr>
            <a:endParaRPr lang="en-US" sz="2000" smtClean="0"/>
          </a:p>
          <a:p>
            <a:pPr eaLnBrk="1" hangingPunct="1">
              <a:buClr>
                <a:srgbClr val="000000"/>
              </a:buClr>
              <a:defRPr/>
            </a:pPr>
            <a:r>
              <a:rPr lang="en-US" smtClean="0">
                <a:latin typeface="Arial Bold" charset="0"/>
                <a:cs typeface="Arial Bold" charset="0"/>
                <a:sym typeface="Arial Bold" charset="0"/>
              </a:rPr>
              <a:t>Performance Evaluation</a:t>
            </a:r>
            <a:endParaRPr lang="en-US" smtClean="0">
              <a:latin typeface="Arial Bold" charset="0"/>
              <a:ea typeface="ヒラギノ角ゴ ProN W6" charset="0"/>
              <a:cs typeface="ヒラギノ角ゴ ProN W6" charset="0"/>
              <a:sym typeface="Arial Bold" charset="0"/>
            </a:endParaRPr>
          </a:p>
          <a:p>
            <a:pPr marL="782638" lvl="1" eaLnBrk="1" hangingPunct="1">
              <a:buClr>
                <a:srgbClr val="000000"/>
              </a:buClr>
              <a:defRPr/>
            </a:pPr>
            <a:r>
              <a:rPr lang="en-US" sz="2400" smtClean="0"/>
              <a:t>Response Time</a:t>
            </a:r>
          </a:p>
          <a:p>
            <a:pPr marL="782638" lvl="1" eaLnBrk="1" hangingPunct="1">
              <a:buClr>
                <a:srgbClr val="000000"/>
              </a:buClr>
              <a:defRPr/>
            </a:pPr>
            <a:r>
              <a:rPr lang="en-US" sz="2400" smtClean="0"/>
              <a:t>Throughput</a:t>
            </a:r>
          </a:p>
        </p:txBody>
      </p:sp>
      <p:sp>
        <p:nvSpPr>
          <p:cNvPr id="44038" name="Rectangle 6"/>
          <p:cNvSpPr>
            <a:spLocks/>
          </p:cNvSpPr>
          <p:nvPr/>
        </p:nvSpPr>
        <p:spPr bwMode="auto">
          <a:xfrm>
            <a:off x="6781800" y="6400800"/>
            <a:ext cx="2146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r"/>
            <a:r>
              <a:rPr lang="en-US" sz="1400">
                <a:solidFill>
                  <a:schemeClr val="tx1"/>
                </a:solidFill>
                <a:ea typeface="ＭＳ Ｐゴシック" charset="0"/>
              </a:rPr>
              <a:t>37</a:t>
            </a:r>
          </a:p>
        </p:txBody>
      </p:sp>
    </p:spTree>
    <p:extLst>
      <p:ext uri="{BB962C8B-B14F-4D97-AF65-F5344CB8AC3E}">
        <p14:creationId xmlns:p14="http://schemas.microsoft.com/office/powerpoint/2010/main" val="2433939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a:xfrm>
            <a:off x="457200" y="0"/>
            <a:ext cx="8229600" cy="960438"/>
          </a:xfrm>
        </p:spPr>
        <p:txBody>
          <a:bodyPr rIns="132080"/>
          <a:lstStyle/>
          <a:p>
            <a:pPr indent="0" eaLnBrk="1" hangingPunct="1">
              <a:defRPr/>
            </a:pPr>
            <a:r>
              <a:rPr lang="en-US" sz="3600" dirty="0" smtClean="0"/>
              <a:t>SOA Security Evaluation</a:t>
            </a:r>
          </a:p>
        </p:txBody>
      </p:sp>
      <p:sp>
        <p:nvSpPr>
          <p:cNvPr id="45061" name="Rectangle 5"/>
          <p:cNvSpPr>
            <a:spLocks noGrp="1" noChangeArrowheads="1"/>
          </p:cNvSpPr>
          <p:nvPr>
            <p:ph type="body" idx="1"/>
          </p:nvPr>
        </p:nvSpPr>
        <p:spPr>
          <a:xfrm>
            <a:off x="457200" y="1295400"/>
            <a:ext cx="8229600" cy="5562600"/>
          </a:xfrm>
        </p:spPr>
        <p:txBody>
          <a:bodyPr rIns="132080"/>
          <a:lstStyle/>
          <a:p>
            <a:pPr eaLnBrk="1" hangingPunct="1">
              <a:buClr>
                <a:srgbClr val="000000"/>
              </a:buClr>
              <a:defRPr/>
            </a:pPr>
            <a:r>
              <a:rPr lang="en-US" sz="2000" smtClean="0"/>
              <a:t>We are evaluating the proposed prototype in terms of its effectiveness in mitigating various attacks</a:t>
            </a:r>
          </a:p>
          <a:p>
            <a:pPr eaLnBrk="1" hangingPunct="1">
              <a:buClr>
                <a:srgbClr val="000000"/>
              </a:buClr>
              <a:defRPr/>
            </a:pPr>
            <a:r>
              <a:rPr lang="en-US" sz="2000" smtClean="0"/>
              <a:t>In-transit Sniffing or Spoofing</a:t>
            </a:r>
          </a:p>
          <a:p>
            <a:pPr marL="782638" lvl="1" eaLnBrk="1" hangingPunct="1">
              <a:buClr>
                <a:srgbClr val="000000"/>
              </a:buClr>
              <a:defRPr/>
            </a:pPr>
            <a:r>
              <a:rPr lang="en-US" sz="1600" smtClean="0"/>
              <a:t>While information in SOAP message is in transit on the wire, various entities can see it</a:t>
            </a:r>
          </a:p>
          <a:p>
            <a:pPr marL="782638" lvl="1" eaLnBrk="1" hangingPunct="1">
              <a:buClr>
                <a:srgbClr val="000000"/>
              </a:buClr>
              <a:defRPr/>
            </a:pPr>
            <a:r>
              <a:rPr lang="en-US" sz="1600" smtClean="0"/>
              <a:t>SOAP messages could be spoofed by various tools </a:t>
            </a:r>
          </a:p>
          <a:p>
            <a:pPr eaLnBrk="1" hangingPunct="1">
              <a:buClr>
                <a:srgbClr val="000000"/>
              </a:buClr>
              <a:defRPr/>
            </a:pPr>
            <a:r>
              <a:rPr lang="en-US" sz="2400" smtClean="0"/>
              <a:t>Attack Scenarios</a:t>
            </a:r>
          </a:p>
          <a:p>
            <a:pPr marL="782638" lvl="1" eaLnBrk="1" hangingPunct="1">
              <a:buClr>
                <a:srgbClr val="000000"/>
              </a:buClr>
              <a:defRPr/>
            </a:pPr>
            <a:r>
              <a:rPr lang="en-US" sz="1800" smtClean="0">
                <a:latin typeface="Arial Bold" charset="0"/>
                <a:cs typeface="Arial Bold" charset="0"/>
                <a:sym typeface="Arial Bold" charset="0"/>
              </a:rPr>
              <a:t>XML Rewriting Attack</a:t>
            </a:r>
            <a:endParaRPr lang="en-US" sz="1800" smtClean="0">
              <a:latin typeface="Arial Bold" charset="0"/>
              <a:ea typeface="ヒラギノ角ゴ ProN W6" charset="0"/>
              <a:cs typeface="ヒラギノ角ゴ ProN W6" charset="0"/>
              <a:sym typeface="Arial Bold" charset="0"/>
            </a:endParaRPr>
          </a:p>
          <a:p>
            <a:pPr marL="1182688" lvl="2" eaLnBrk="1" hangingPunct="1">
              <a:buClr>
                <a:srgbClr val="000000"/>
              </a:buClr>
              <a:defRPr/>
            </a:pPr>
            <a:r>
              <a:rPr lang="en-US" sz="1800" smtClean="0"/>
              <a:t>Replay Attacks</a:t>
            </a:r>
          </a:p>
          <a:p>
            <a:pPr marL="1639888" lvl="3" eaLnBrk="1" hangingPunct="1">
              <a:buClr>
                <a:srgbClr val="000000"/>
              </a:buClr>
              <a:defRPr/>
            </a:pPr>
            <a:r>
              <a:rPr lang="en-US" sz="1400" smtClean="0"/>
              <a:t>They poison the SOAP messages and send them to a server with a forged client signature.</a:t>
            </a:r>
          </a:p>
          <a:p>
            <a:pPr marL="1639888" lvl="3" eaLnBrk="1" hangingPunct="1">
              <a:buClr>
                <a:srgbClr val="000000"/>
              </a:buClr>
              <a:defRPr/>
            </a:pPr>
            <a:r>
              <a:rPr lang="en-US" sz="1400" smtClean="0"/>
              <a:t>This attack can be lethal since an attacker spoofs a user</a:t>
            </a:r>
            <a:r>
              <a:rPr lang="ja-JP" altLang="en-US" sz="1400" smtClean="0">
                <a:latin typeface="Arial"/>
              </a:rPr>
              <a:t>’</a:t>
            </a:r>
            <a:r>
              <a:rPr lang="en-US" sz="1400" smtClean="0"/>
              <a:t>s identity</a:t>
            </a:r>
          </a:p>
          <a:p>
            <a:pPr marL="782638" lvl="1" eaLnBrk="1" hangingPunct="1">
              <a:buClr>
                <a:srgbClr val="000000"/>
              </a:buClr>
              <a:defRPr/>
            </a:pPr>
            <a:r>
              <a:rPr lang="en-US" sz="1800" smtClean="0">
                <a:latin typeface="Arial Bold" charset="0"/>
                <a:cs typeface="Arial Bold" charset="0"/>
                <a:sym typeface="Arial Bold" charset="0"/>
              </a:rPr>
              <a:t>Denial of Service attack</a:t>
            </a:r>
            <a:endParaRPr lang="en-US" sz="1800" smtClean="0">
              <a:latin typeface="Arial Bold" charset="0"/>
              <a:ea typeface="ヒラギノ角ゴ ProN W6" charset="0"/>
              <a:cs typeface="ヒラギノ角ゴ ProN W6" charset="0"/>
              <a:sym typeface="Arial Bold" charset="0"/>
            </a:endParaRPr>
          </a:p>
        </p:txBody>
      </p:sp>
      <p:sp>
        <p:nvSpPr>
          <p:cNvPr id="45062" name="Rectangle 6"/>
          <p:cNvSpPr>
            <a:spLocks/>
          </p:cNvSpPr>
          <p:nvPr/>
        </p:nvSpPr>
        <p:spPr bwMode="auto">
          <a:xfrm>
            <a:off x="6781800" y="6400800"/>
            <a:ext cx="2146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r"/>
            <a:r>
              <a:rPr lang="en-US" sz="1400">
                <a:solidFill>
                  <a:schemeClr val="tx1"/>
                </a:solidFill>
                <a:ea typeface="ＭＳ Ｐゴシック" charset="0"/>
              </a:rPr>
              <a:t>38</a:t>
            </a:r>
          </a:p>
        </p:txBody>
      </p:sp>
    </p:spTree>
    <p:extLst>
      <p:ext uri="{BB962C8B-B14F-4D97-AF65-F5344CB8AC3E}">
        <p14:creationId xmlns:p14="http://schemas.microsoft.com/office/powerpoint/2010/main" val="2147334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a:xfrm>
            <a:off x="457200" y="0"/>
            <a:ext cx="8228013" cy="1063625"/>
          </a:xfrm>
        </p:spPr>
        <p:txBody>
          <a:bodyPr lIns="38100" tIns="38100" rIns="53339" bIns="38100"/>
          <a:lstStyle/>
          <a:p>
            <a:pPr marL="14288" indent="0" eaLnBrk="1" hangingPunct="1">
              <a:tabLst>
                <a:tab pos="50800" algn="l"/>
                <a:tab pos="469900" algn="l"/>
                <a:tab pos="876300" algn="l"/>
                <a:tab pos="1295400" algn="l"/>
                <a:tab pos="1714500" algn="l"/>
                <a:tab pos="2120900" algn="l"/>
                <a:tab pos="2540000" algn="l"/>
                <a:tab pos="2959100" algn="l"/>
                <a:tab pos="3365500" algn="l"/>
                <a:tab pos="3784600" algn="l"/>
                <a:tab pos="4203700" algn="l"/>
                <a:tab pos="4610100" algn="l"/>
                <a:tab pos="5029200" algn="l"/>
                <a:tab pos="5448300" algn="l"/>
                <a:tab pos="5854700" algn="l"/>
                <a:tab pos="6273800" algn="l"/>
                <a:tab pos="6692900" algn="l"/>
                <a:tab pos="7099300" algn="l"/>
                <a:tab pos="7518400" algn="l"/>
                <a:tab pos="7937500" algn="l"/>
                <a:tab pos="8343900" algn="l"/>
                <a:tab pos="9194800" algn="l"/>
              </a:tabLst>
              <a:defRPr/>
            </a:pPr>
            <a:r>
              <a:rPr lang="en-US" sz="4000" smtClean="0"/>
              <a:t>XML Rewriting Attack</a:t>
            </a:r>
          </a:p>
        </p:txBody>
      </p:sp>
      <p:sp>
        <p:nvSpPr>
          <p:cNvPr id="46085" name="Rectangle 5"/>
          <p:cNvSpPr>
            <a:spLocks noGrp="1" noChangeArrowheads="1"/>
          </p:cNvSpPr>
          <p:nvPr>
            <p:ph type="body" idx="1"/>
          </p:nvPr>
        </p:nvSpPr>
        <p:spPr>
          <a:xfrm>
            <a:off x="457200" y="1604963"/>
            <a:ext cx="8228013" cy="5253037"/>
          </a:xfrm>
        </p:spPr>
        <p:txBody>
          <a:bodyPr rIns="132080"/>
          <a:lstStyle/>
          <a:p>
            <a:pPr marL="428625" indent="-293688" eaLnBrk="1" hangingPunct="1">
              <a:buClr>
                <a:srgbClr val="000000"/>
              </a:buClr>
              <a:buSzPct val="44000"/>
              <a:buFont typeface="Wingdings" charset="0"/>
              <a:buChar char="l"/>
              <a:tabLst>
                <a:tab pos="431800" algn="l"/>
                <a:tab pos="533400" algn="l"/>
                <a:tab pos="952500" algn="l"/>
                <a:tab pos="1358900" algn="l"/>
                <a:tab pos="1778000" algn="l"/>
                <a:tab pos="2197100" algn="l"/>
                <a:tab pos="2603500" algn="l"/>
                <a:tab pos="3022600" algn="l"/>
                <a:tab pos="3429000" algn="l"/>
                <a:tab pos="3848100" algn="l"/>
                <a:tab pos="4267200" algn="l"/>
                <a:tab pos="4673600" algn="l"/>
                <a:tab pos="5092700" algn="l"/>
                <a:tab pos="5511800" algn="l"/>
                <a:tab pos="5918200" algn="l"/>
                <a:tab pos="6337300" algn="l"/>
                <a:tab pos="6756400" algn="l"/>
                <a:tab pos="7162800" algn="l"/>
                <a:tab pos="7581900" algn="l"/>
                <a:tab pos="8001000" algn="l"/>
                <a:tab pos="8407400" algn="l"/>
                <a:tab pos="9182100" algn="l"/>
                <a:tab pos="431800" algn="l"/>
                <a:tab pos="533400" algn="l"/>
                <a:tab pos="952500" algn="l"/>
                <a:tab pos="1358900" algn="l"/>
                <a:tab pos="1778000" algn="l"/>
                <a:tab pos="2197100" algn="l"/>
                <a:tab pos="2603500" algn="l"/>
                <a:tab pos="3022600" algn="l"/>
                <a:tab pos="3429000" algn="l"/>
                <a:tab pos="3848100" algn="l"/>
              </a:tabLst>
              <a:defRPr/>
            </a:pPr>
            <a:r>
              <a:rPr lang="en-US" sz="2400" smtClean="0"/>
              <a:t>Exploring how certain XML rewriting attacks can be detected by the Tainted Analysis component and Trust Broker</a:t>
            </a:r>
          </a:p>
          <a:p>
            <a:pPr marL="428625" indent="-293688" eaLnBrk="1" hangingPunct="1">
              <a:buClr>
                <a:srgbClr val="000000"/>
              </a:buClr>
              <a:buSzPct val="44000"/>
              <a:buFont typeface="Wingdings" charset="0"/>
              <a:buChar char="l"/>
              <a:tabLst>
                <a:tab pos="431800" algn="l"/>
                <a:tab pos="533400" algn="l"/>
                <a:tab pos="952500" algn="l"/>
                <a:tab pos="1358900" algn="l"/>
                <a:tab pos="1778000" algn="l"/>
                <a:tab pos="2197100" algn="l"/>
                <a:tab pos="2603500" algn="l"/>
                <a:tab pos="3022600" algn="l"/>
                <a:tab pos="3429000" algn="l"/>
                <a:tab pos="3848100" algn="l"/>
                <a:tab pos="4267200" algn="l"/>
                <a:tab pos="4673600" algn="l"/>
                <a:tab pos="5092700" algn="l"/>
                <a:tab pos="5511800" algn="l"/>
                <a:tab pos="5918200" algn="l"/>
                <a:tab pos="6337300" algn="l"/>
                <a:tab pos="6756400" algn="l"/>
                <a:tab pos="7162800" algn="l"/>
                <a:tab pos="7581900" algn="l"/>
                <a:tab pos="8001000" algn="l"/>
                <a:tab pos="8407400" algn="l"/>
                <a:tab pos="9182100" algn="l"/>
                <a:tab pos="431800" algn="l"/>
                <a:tab pos="533400" algn="l"/>
                <a:tab pos="952500" algn="l"/>
                <a:tab pos="1358900" algn="l"/>
                <a:tab pos="1778000" algn="l"/>
                <a:tab pos="2197100" algn="l"/>
                <a:tab pos="2603500" algn="l"/>
                <a:tab pos="3022600" algn="l"/>
                <a:tab pos="3429000" algn="l"/>
                <a:tab pos="3848100" algn="l"/>
              </a:tabLst>
              <a:defRPr/>
            </a:pPr>
            <a:r>
              <a:rPr lang="en-US" sz="2400" smtClean="0"/>
              <a:t>XML rewriting attack commonly refers to the class of attacks which involve in modifying the SOAP message. (Replay, Redirect, Man in the middle, multiple header etc.)</a:t>
            </a:r>
          </a:p>
        </p:txBody>
      </p:sp>
      <p:grpSp>
        <p:nvGrpSpPr>
          <p:cNvPr id="46086" name="Group 8"/>
          <p:cNvGrpSpPr>
            <a:grpSpLocks/>
          </p:cNvGrpSpPr>
          <p:nvPr/>
        </p:nvGrpSpPr>
        <p:grpSpPr bwMode="auto">
          <a:xfrm>
            <a:off x="1036638" y="4770438"/>
            <a:ext cx="1450975" cy="828675"/>
            <a:chOff x="0" y="0"/>
            <a:chExt cx="914" cy="522"/>
          </a:xfrm>
        </p:grpSpPr>
        <p:sp>
          <p:nvSpPr>
            <p:cNvPr id="46095" name="AutoShape 6"/>
            <p:cNvSpPr>
              <a:spLocks/>
            </p:cNvSpPr>
            <p:nvPr/>
          </p:nvSpPr>
          <p:spPr bwMode="auto">
            <a:xfrm>
              <a:off x="0" y="0"/>
              <a:ext cx="914" cy="522"/>
            </a:xfrm>
            <a:prstGeom prst="roundRect">
              <a:avLst>
                <a:gd name="adj" fmla="val 171"/>
              </a:avLst>
            </a:prstGeom>
            <a:solidFill>
              <a:srgbClr val="99CCFF"/>
            </a:solidFill>
            <a:ln w="9360">
              <a:solidFill>
                <a:schemeClr val="tx1"/>
              </a:solidFill>
              <a:round/>
              <a:headEnd/>
              <a:tailEnd/>
            </a:ln>
          </p:spPr>
          <p:txBody>
            <a:bodyPr lIns="0" tIns="0" rIns="0" bIns="0"/>
            <a:lstStyle/>
            <a:p>
              <a:endParaRPr lang="en-US"/>
            </a:p>
          </p:txBody>
        </p:sp>
        <p:sp>
          <p:nvSpPr>
            <p:cNvPr id="46096" name="Rectangle 7"/>
            <p:cNvSpPr>
              <a:spLocks/>
            </p:cNvSpPr>
            <p:nvPr/>
          </p:nvSpPr>
          <p:spPr bwMode="auto">
            <a:xfrm>
              <a:off x="1" y="157"/>
              <a:ext cx="912"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81617" bIns="38100" anchor="ctr"/>
            <a:lstStyle/>
            <a:p>
              <a:pPr marL="4763" algn="ctr">
                <a:tabLst>
                  <a:tab pos="38100" algn="l"/>
                  <a:tab pos="457200" algn="l"/>
                  <a:tab pos="876300" algn="l"/>
                  <a:tab pos="1282700" algn="l"/>
                  <a:tab pos="1701800" algn="l"/>
                  <a:tab pos="2120900" algn="l"/>
                  <a:tab pos="2527300" algn="l"/>
                  <a:tab pos="2946400" algn="l"/>
                  <a:tab pos="3365500" algn="l"/>
                  <a:tab pos="3771900" algn="l"/>
                  <a:tab pos="4191000" algn="l"/>
                  <a:tab pos="4610100" algn="l"/>
                  <a:tab pos="5016500" algn="l"/>
                  <a:tab pos="5435600" algn="l"/>
                  <a:tab pos="5854700" algn="l"/>
                  <a:tab pos="6261100" algn="l"/>
                  <a:tab pos="6680200" algn="l"/>
                  <a:tab pos="7099300" algn="l"/>
                  <a:tab pos="7505700" algn="l"/>
                  <a:tab pos="7924800" algn="l"/>
                  <a:tab pos="8331200" algn="l"/>
                  <a:tab pos="9182100" algn="l"/>
                </a:tabLst>
              </a:pPr>
              <a:r>
                <a:rPr lang="en-US" sz="1800">
                  <a:solidFill>
                    <a:schemeClr val="tx1"/>
                  </a:solidFill>
                  <a:ea typeface="ＭＳ Ｐゴシック" charset="0"/>
                </a:rPr>
                <a:t>WS Client</a:t>
              </a:r>
            </a:p>
          </p:txBody>
        </p:sp>
      </p:grpSp>
      <p:grpSp>
        <p:nvGrpSpPr>
          <p:cNvPr id="46087" name="Group 11"/>
          <p:cNvGrpSpPr>
            <a:grpSpLocks/>
          </p:cNvGrpSpPr>
          <p:nvPr/>
        </p:nvGrpSpPr>
        <p:grpSpPr bwMode="auto">
          <a:xfrm>
            <a:off x="3522663" y="4770438"/>
            <a:ext cx="1663700" cy="828675"/>
            <a:chOff x="0" y="0"/>
            <a:chExt cx="1048" cy="522"/>
          </a:xfrm>
        </p:grpSpPr>
        <p:sp>
          <p:nvSpPr>
            <p:cNvPr id="46093" name="AutoShape 9"/>
            <p:cNvSpPr>
              <a:spLocks/>
            </p:cNvSpPr>
            <p:nvPr/>
          </p:nvSpPr>
          <p:spPr bwMode="auto">
            <a:xfrm>
              <a:off x="1" y="0"/>
              <a:ext cx="1045" cy="522"/>
            </a:xfrm>
            <a:prstGeom prst="roundRect">
              <a:avLst>
                <a:gd name="adj" fmla="val 171"/>
              </a:avLst>
            </a:prstGeom>
            <a:solidFill>
              <a:srgbClr val="99CCFF"/>
            </a:solidFill>
            <a:ln w="9360">
              <a:solidFill>
                <a:schemeClr val="tx1"/>
              </a:solidFill>
              <a:round/>
              <a:headEnd/>
              <a:tailEnd/>
            </a:ln>
          </p:spPr>
          <p:txBody>
            <a:bodyPr lIns="0" tIns="0" rIns="0" bIns="0"/>
            <a:lstStyle/>
            <a:p>
              <a:endParaRPr lang="en-US"/>
            </a:p>
          </p:txBody>
        </p:sp>
        <p:sp>
          <p:nvSpPr>
            <p:cNvPr id="46094" name="Rectangle 10"/>
            <p:cNvSpPr>
              <a:spLocks/>
            </p:cNvSpPr>
            <p:nvPr/>
          </p:nvSpPr>
          <p:spPr bwMode="auto">
            <a:xfrm>
              <a:off x="0" y="157"/>
              <a:ext cx="104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81620" bIns="38100" anchor="ctr"/>
            <a:lstStyle/>
            <a:p>
              <a:pPr marL="4763" algn="ctr">
                <a:tabLst>
                  <a:tab pos="38100" algn="l"/>
                  <a:tab pos="457200" algn="l"/>
                  <a:tab pos="876300" algn="l"/>
                  <a:tab pos="1282700" algn="l"/>
                  <a:tab pos="1701800" algn="l"/>
                  <a:tab pos="2120900" algn="l"/>
                  <a:tab pos="2527300" algn="l"/>
                  <a:tab pos="2946400" algn="l"/>
                  <a:tab pos="3365500" algn="l"/>
                  <a:tab pos="3771900" algn="l"/>
                  <a:tab pos="4191000" algn="l"/>
                  <a:tab pos="4610100" algn="l"/>
                  <a:tab pos="5016500" algn="l"/>
                  <a:tab pos="5435600" algn="l"/>
                  <a:tab pos="5854700" algn="l"/>
                  <a:tab pos="6261100" algn="l"/>
                  <a:tab pos="6680200" algn="l"/>
                  <a:tab pos="7099300" algn="l"/>
                  <a:tab pos="7505700" algn="l"/>
                  <a:tab pos="7924800" algn="l"/>
                  <a:tab pos="8331200" algn="l"/>
                  <a:tab pos="9182100" algn="l"/>
                </a:tabLst>
              </a:pPr>
              <a:r>
                <a:rPr lang="en-US" sz="1800">
                  <a:solidFill>
                    <a:schemeClr val="tx1"/>
                  </a:solidFill>
                  <a:ea typeface="ＭＳ Ｐゴシック" charset="0"/>
                </a:rPr>
                <a:t>Attacker</a:t>
              </a:r>
            </a:p>
          </p:txBody>
        </p:sp>
      </p:grpSp>
      <p:grpSp>
        <p:nvGrpSpPr>
          <p:cNvPr id="46088" name="Group 14"/>
          <p:cNvGrpSpPr>
            <a:grpSpLocks/>
          </p:cNvGrpSpPr>
          <p:nvPr/>
        </p:nvGrpSpPr>
        <p:grpSpPr bwMode="auto">
          <a:xfrm>
            <a:off x="6221413" y="4770438"/>
            <a:ext cx="1450975" cy="828675"/>
            <a:chOff x="0" y="0"/>
            <a:chExt cx="914" cy="522"/>
          </a:xfrm>
        </p:grpSpPr>
        <p:sp>
          <p:nvSpPr>
            <p:cNvPr id="46091" name="AutoShape 12"/>
            <p:cNvSpPr>
              <a:spLocks/>
            </p:cNvSpPr>
            <p:nvPr/>
          </p:nvSpPr>
          <p:spPr bwMode="auto">
            <a:xfrm>
              <a:off x="0" y="0"/>
              <a:ext cx="914" cy="522"/>
            </a:xfrm>
            <a:prstGeom prst="roundRect">
              <a:avLst>
                <a:gd name="adj" fmla="val 171"/>
              </a:avLst>
            </a:prstGeom>
            <a:solidFill>
              <a:srgbClr val="99CCFF"/>
            </a:solidFill>
            <a:ln w="9360">
              <a:solidFill>
                <a:schemeClr val="tx1"/>
              </a:solidFill>
              <a:round/>
              <a:headEnd/>
              <a:tailEnd/>
            </a:ln>
          </p:spPr>
          <p:txBody>
            <a:bodyPr lIns="0" tIns="0" rIns="0" bIns="0"/>
            <a:lstStyle/>
            <a:p>
              <a:endParaRPr lang="en-US"/>
            </a:p>
          </p:txBody>
        </p:sp>
        <p:sp>
          <p:nvSpPr>
            <p:cNvPr id="46092" name="Rectangle 13"/>
            <p:cNvSpPr>
              <a:spLocks/>
            </p:cNvSpPr>
            <p:nvPr/>
          </p:nvSpPr>
          <p:spPr bwMode="auto">
            <a:xfrm>
              <a:off x="1" y="73"/>
              <a:ext cx="912"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81617" bIns="38100" anchor="ctr"/>
            <a:lstStyle/>
            <a:p>
              <a:pPr marL="4763" algn="ctr">
                <a:tabLst>
                  <a:tab pos="38100" algn="l"/>
                  <a:tab pos="457200" algn="l"/>
                  <a:tab pos="876300" algn="l"/>
                  <a:tab pos="1282700" algn="l"/>
                  <a:tab pos="1701800" algn="l"/>
                  <a:tab pos="2120900" algn="l"/>
                  <a:tab pos="2527300" algn="l"/>
                  <a:tab pos="2946400" algn="l"/>
                  <a:tab pos="3365500" algn="l"/>
                  <a:tab pos="3771900" algn="l"/>
                  <a:tab pos="4191000" algn="l"/>
                  <a:tab pos="4610100" algn="l"/>
                  <a:tab pos="5016500" algn="l"/>
                  <a:tab pos="5435600" algn="l"/>
                  <a:tab pos="5854700" algn="l"/>
                  <a:tab pos="6261100" algn="l"/>
                  <a:tab pos="6680200" algn="l"/>
                  <a:tab pos="7099300" algn="l"/>
                  <a:tab pos="7505700" algn="l"/>
                  <a:tab pos="7924800" algn="l"/>
                  <a:tab pos="8331200" algn="l"/>
                  <a:tab pos="9182100" algn="l"/>
                </a:tabLst>
              </a:pPr>
              <a:r>
                <a:rPr lang="en-US" sz="1800">
                  <a:solidFill>
                    <a:schemeClr val="tx1"/>
                  </a:solidFill>
                  <a:ea typeface="ＭＳ Ｐゴシック" charset="0"/>
                </a:rPr>
                <a:t>Web service provider</a:t>
              </a:r>
            </a:p>
          </p:txBody>
        </p:sp>
      </p:grpSp>
      <p:sp>
        <p:nvSpPr>
          <p:cNvPr id="46089" name="Line 15"/>
          <p:cNvSpPr>
            <a:spLocks noChangeShapeType="1"/>
          </p:cNvSpPr>
          <p:nvPr/>
        </p:nvSpPr>
        <p:spPr bwMode="auto">
          <a:xfrm>
            <a:off x="2487613" y="5184775"/>
            <a:ext cx="1038225" cy="1588"/>
          </a:xfrm>
          <a:prstGeom prst="line">
            <a:avLst/>
          </a:prstGeom>
          <a:noFill/>
          <a:ln w="936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46090" name="Line 16"/>
          <p:cNvSpPr>
            <a:spLocks noChangeShapeType="1"/>
          </p:cNvSpPr>
          <p:nvPr/>
        </p:nvSpPr>
        <p:spPr bwMode="auto">
          <a:xfrm>
            <a:off x="5184775" y="5184775"/>
            <a:ext cx="1036638" cy="1588"/>
          </a:xfrm>
          <a:prstGeom prst="line">
            <a:avLst/>
          </a:prstGeom>
          <a:noFill/>
          <a:ln w="936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Tree>
    <p:extLst>
      <p:ext uri="{BB962C8B-B14F-4D97-AF65-F5344CB8AC3E}">
        <p14:creationId xmlns:p14="http://schemas.microsoft.com/office/powerpoint/2010/main" val="4088180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xfrm>
            <a:off x="457200" y="0"/>
            <a:ext cx="8229600" cy="960438"/>
          </a:xfrm>
        </p:spPr>
        <p:txBody>
          <a:bodyPr rIns="132080"/>
          <a:lstStyle/>
          <a:p>
            <a:pPr indent="0" eaLnBrk="1" hangingPunct="1">
              <a:defRPr/>
            </a:pPr>
            <a:r>
              <a:rPr lang="en-US" sz="4000" smtClean="0"/>
              <a:t>XML Rewriting Attack-Cont.</a:t>
            </a:r>
          </a:p>
        </p:txBody>
      </p:sp>
      <p:sp>
        <p:nvSpPr>
          <p:cNvPr id="47109" name="Rectangle 5"/>
          <p:cNvSpPr>
            <a:spLocks noGrp="1" noChangeArrowheads="1"/>
          </p:cNvSpPr>
          <p:nvPr>
            <p:ph type="body" idx="1"/>
          </p:nvPr>
        </p:nvSpPr>
        <p:spPr>
          <a:xfrm>
            <a:off x="457200" y="1295400"/>
            <a:ext cx="8229600" cy="5562600"/>
          </a:xfrm>
        </p:spPr>
        <p:txBody>
          <a:bodyPr rIns="132080"/>
          <a:lstStyle/>
          <a:p>
            <a:pPr marL="468313" indent="-323850" eaLnBrk="1" hangingPunct="1">
              <a:buClr>
                <a:srgbClr val="000000"/>
              </a:buClr>
              <a:buSzPct val="44000"/>
              <a:buFont typeface="Wingdings" charset="0"/>
              <a:buChar char="l"/>
              <a:tabLst>
                <a:tab pos="469900" algn="l"/>
                <a:tab pos="584200" algn="l"/>
                <a:tab pos="1041400" algn="l"/>
                <a:tab pos="1498600" algn="l"/>
                <a:tab pos="1955800" algn="l"/>
                <a:tab pos="2413000" algn="l"/>
                <a:tab pos="2870200" algn="l"/>
                <a:tab pos="3327400" algn="l"/>
                <a:tab pos="3784600" algn="l"/>
                <a:tab pos="4241800" algn="l"/>
                <a:tab pos="4699000" algn="l"/>
                <a:tab pos="5156200" algn="l"/>
                <a:tab pos="5613400" algn="l"/>
                <a:tab pos="6070600" algn="l"/>
                <a:tab pos="6527800" algn="l"/>
                <a:tab pos="6985000" algn="l"/>
                <a:tab pos="7442200" algn="l"/>
                <a:tab pos="7899400" algn="l"/>
                <a:tab pos="8356600" algn="l"/>
                <a:tab pos="8813800" algn="l"/>
                <a:tab pos="9271000" algn="l"/>
                <a:tab pos="10096500" algn="l"/>
                <a:tab pos="469900" algn="l"/>
                <a:tab pos="584200" algn="l"/>
                <a:tab pos="1041400" algn="l"/>
                <a:tab pos="1498600" algn="l"/>
                <a:tab pos="1955800" algn="l"/>
                <a:tab pos="2413000" algn="l"/>
                <a:tab pos="2870200" algn="l"/>
                <a:tab pos="3327400" algn="l"/>
                <a:tab pos="3784600" algn="l"/>
                <a:tab pos="4241800" algn="l"/>
              </a:tabLst>
              <a:defRPr/>
            </a:pPr>
            <a:r>
              <a:rPr lang="en-US" sz="2400" smtClean="0"/>
              <a:t>Basic Replay Attack:  Replace the entire current message with an old message. (Assuming no security headers present)</a:t>
            </a:r>
          </a:p>
          <a:p>
            <a:pPr marL="468313" indent="-323850" eaLnBrk="1" hangingPunct="1">
              <a:buClr>
                <a:srgbClr val="000000"/>
              </a:buClr>
              <a:buSzPct val="44000"/>
              <a:buFont typeface="Wingdings" charset="0"/>
              <a:buChar char="l"/>
              <a:tabLst>
                <a:tab pos="469900" algn="l"/>
                <a:tab pos="584200" algn="l"/>
                <a:tab pos="1041400" algn="l"/>
                <a:tab pos="1498600" algn="l"/>
                <a:tab pos="1955800" algn="l"/>
                <a:tab pos="2413000" algn="l"/>
                <a:tab pos="2870200" algn="l"/>
                <a:tab pos="3327400" algn="l"/>
                <a:tab pos="3784600" algn="l"/>
                <a:tab pos="4241800" algn="l"/>
                <a:tab pos="4699000" algn="l"/>
                <a:tab pos="5156200" algn="l"/>
                <a:tab pos="5613400" algn="l"/>
                <a:tab pos="6070600" algn="l"/>
                <a:tab pos="6527800" algn="l"/>
                <a:tab pos="6985000" algn="l"/>
                <a:tab pos="7442200" algn="l"/>
                <a:tab pos="7899400" algn="l"/>
                <a:tab pos="8356600" algn="l"/>
                <a:tab pos="8813800" algn="l"/>
                <a:tab pos="9271000" algn="l"/>
                <a:tab pos="10096500" algn="l"/>
                <a:tab pos="469900" algn="l"/>
                <a:tab pos="584200" algn="l"/>
                <a:tab pos="1041400" algn="l"/>
                <a:tab pos="1498600" algn="l"/>
                <a:tab pos="1955800" algn="l"/>
                <a:tab pos="2413000" algn="l"/>
                <a:tab pos="2870200" algn="l"/>
                <a:tab pos="3327400" algn="l"/>
                <a:tab pos="3784600" algn="l"/>
                <a:tab pos="4241800" algn="l"/>
              </a:tabLst>
              <a:defRPr/>
            </a:pPr>
            <a:r>
              <a:rPr lang="en-US" sz="2400" smtClean="0"/>
              <a:t>Replay when security headers present : Replace the current SOAP body with an old SOAP body but keep the current SOAP body at the same time to satisfy the security validations.</a:t>
            </a:r>
          </a:p>
        </p:txBody>
      </p:sp>
      <p:sp>
        <p:nvSpPr>
          <p:cNvPr id="47110" name="Rectangle 6"/>
          <p:cNvSpPr>
            <a:spLocks/>
          </p:cNvSpPr>
          <p:nvPr/>
        </p:nvSpPr>
        <p:spPr bwMode="auto">
          <a:xfrm>
            <a:off x="6781800" y="6400800"/>
            <a:ext cx="2146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r"/>
            <a:r>
              <a:rPr lang="en-US" sz="1400">
                <a:solidFill>
                  <a:schemeClr val="tx1"/>
                </a:solidFill>
                <a:ea typeface="ＭＳ Ｐゴシック" charset="0"/>
              </a:rPr>
              <a:t>40</a:t>
            </a:r>
          </a:p>
        </p:txBody>
      </p:sp>
    </p:spTree>
    <p:extLst>
      <p:ext uri="{BB962C8B-B14F-4D97-AF65-F5344CB8AC3E}">
        <p14:creationId xmlns:p14="http://schemas.microsoft.com/office/powerpoint/2010/main" val="3320571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a:xfrm>
            <a:off x="611188" y="0"/>
            <a:ext cx="8228012" cy="1063625"/>
          </a:xfrm>
        </p:spPr>
        <p:txBody>
          <a:bodyPr lIns="38100" tIns="38100" rIns="53339" bIns="38100"/>
          <a:lstStyle/>
          <a:p>
            <a:pPr marL="14288" indent="0" eaLnBrk="1" hangingPunct="1">
              <a:tabLst>
                <a:tab pos="50800" algn="l"/>
                <a:tab pos="469900" algn="l"/>
                <a:tab pos="876300" algn="l"/>
                <a:tab pos="1295400" algn="l"/>
                <a:tab pos="1714500" algn="l"/>
                <a:tab pos="2120900" algn="l"/>
                <a:tab pos="2540000" algn="l"/>
                <a:tab pos="2959100" algn="l"/>
                <a:tab pos="3365500" algn="l"/>
                <a:tab pos="3784600" algn="l"/>
                <a:tab pos="4203700" algn="l"/>
                <a:tab pos="4610100" algn="l"/>
                <a:tab pos="5029200" algn="l"/>
                <a:tab pos="5448300" algn="l"/>
                <a:tab pos="5854700" algn="l"/>
                <a:tab pos="6273800" algn="l"/>
                <a:tab pos="6692900" algn="l"/>
                <a:tab pos="7099300" algn="l"/>
                <a:tab pos="7518400" algn="l"/>
                <a:tab pos="7937500" algn="l"/>
                <a:tab pos="8343900" algn="l"/>
                <a:tab pos="9194800" algn="l"/>
              </a:tabLst>
              <a:defRPr/>
            </a:pPr>
            <a:r>
              <a:rPr lang="en-US" sz="2800" smtClean="0"/>
              <a:t>XML Rewriting (Replay Attack)</a:t>
            </a:r>
          </a:p>
        </p:txBody>
      </p:sp>
      <p:sp>
        <p:nvSpPr>
          <p:cNvPr id="48133" name="Rectangle 5"/>
          <p:cNvSpPr>
            <a:spLocks noGrp="1" noChangeArrowheads="1"/>
          </p:cNvSpPr>
          <p:nvPr>
            <p:ph type="body" idx="1"/>
          </p:nvPr>
        </p:nvSpPr>
        <p:spPr>
          <a:xfrm>
            <a:off x="457200" y="1604963"/>
            <a:ext cx="8228013" cy="5253037"/>
          </a:xfrm>
        </p:spPr>
        <p:txBody>
          <a:bodyPr rIns="132080"/>
          <a:lstStyle/>
          <a:p>
            <a:pPr marL="428625" indent="-293688" eaLnBrk="1" hangingPunct="1">
              <a:buClr>
                <a:srgbClr val="000000"/>
              </a:buClr>
              <a:buSzPct val="44000"/>
              <a:buFont typeface="Wingdings" charset="0"/>
              <a:buChar char="l"/>
              <a:tabLst>
                <a:tab pos="431800" algn="l"/>
                <a:tab pos="533400" algn="l"/>
                <a:tab pos="952500" algn="l"/>
                <a:tab pos="1358900" algn="l"/>
                <a:tab pos="1778000" algn="l"/>
                <a:tab pos="2197100" algn="l"/>
                <a:tab pos="2603500" algn="l"/>
                <a:tab pos="3022600" algn="l"/>
                <a:tab pos="3429000" algn="l"/>
                <a:tab pos="3848100" algn="l"/>
                <a:tab pos="4267200" algn="l"/>
                <a:tab pos="4673600" algn="l"/>
                <a:tab pos="5092700" algn="l"/>
                <a:tab pos="5511800" algn="l"/>
                <a:tab pos="5918200" algn="l"/>
                <a:tab pos="6337300" algn="l"/>
                <a:tab pos="6756400" algn="l"/>
                <a:tab pos="7162800" algn="l"/>
                <a:tab pos="7581900" algn="l"/>
                <a:tab pos="8001000" algn="l"/>
                <a:tab pos="8407400" algn="l"/>
                <a:tab pos="9182100" algn="l"/>
              </a:tabLst>
              <a:defRPr/>
            </a:pPr>
            <a:r>
              <a:rPr lang="en-US" sz="2400" dirty="0" smtClean="0"/>
              <a:t>Cache the messages and replay old messages on Web service A which will then make subsequent calls from A to have older session ID/ Message ID.</a:t>
            </a:r>
          </a:p>
        </p:txBody>
      </p:sp>
      <p:grpSp>
        <p:nvGrpSpPr>
          <p:cNvPr id="48134" name="Group 8"/>
          <p:cNvGrpSpPr>
            <a:grpSpLocks/>
          </p:cNvGrpSpPr>
          <p:nvPr/>
        </p:nvGrpSpPr>
        <p:grpSpPr bwMode="auto">
          <a:xfrm>
            <a:off x="2901950" y="3492500"/>
            <a:ext cx="2489200" cy="1930400"/>
            <a:chOff x="0" y="0"/>
            <a:chExt cx="1568" cy="1216"/>
          </a:xfrm>
        </p:grpSpPr>
        <p:sp>
          <p:nvSpPr>
            <p:cNvPr id="48148" name="AutoShape 6"/>
            <p:cNvSpPr>
              <a:spLocks/>
            </p:cNvSpPr>
            <p:nvPr/>
          </p:nvSpPr>
          <p:spPr bwMode="auto">
            <a:xfrm>
              <a:off x="0" y="20"/>
              <a:ext cx="1567" cy="1175"/>
            </a:xfrm>
            <a:prstGeom prst="roundRect">
              <a:avLst>
                <a:gd name="adj" fmla="val 74"/>
              </a:avLst>
            </a:prstGeom>
            <a:solidFill>
              <a:srgbClr val="99CCFF"/>
            </a:solidFill>
            <a:ln w="9360">
              <a:solidFill>
                <a:schemeClr val="tx1"/>
              </a:solidFill>
              <a:round/>
              <a:headEnd/>
              <a:tailEnd/>
            </a:ln>
          </p:spPr>
          <p:txBody>
            <a:bodyPr lIns="0" tIns="0" rIns="0" bIns="0"/>
            <a:lstStyle/>
            <a:p>
              <a:endParaRPr lang="en-US"/>
            </a:p>
          </p:txBody>
        </p:sp>
        <p:sp>
          <p:nvSpPr>
            <p:cNvPr id="48149" name="Rectangle 7"/>
            <p:cNvSpPr>
              <a:spLocks/>
            </p:cNvSpPr>
            <p:nvPr/>
          </p:nvSpPr>
          <p:spPr bwMode="auto">
            <a:xfrm>
              <a:off x="0" y="0"/>
              <a:ext cx="1568" cy="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81627" bIns="38100" anchor="ctr"/>
            <a:lstStyle/>
            <a:p>
              <a:pPr marL="4763" algn="ctr">
                <a:tabLst>
                  <a:tab pos="38100" algn="l"/>
                  <a:tab pos="457200" algn="l"/>
                  <a:tab pos="876300" algn="l"/>
                  <a:tab pos="1282700" algn="l"/>
                  <a:tab pos="1701800" algn="l"/>
                  <a:tab pos="2120900" algn="l"/>
                  <a:tab pos="2527300" algn="l"/>
                  <a:tab pos="2946400" algn="l"/>
                  <a:tab pos="3365500" algn="l"/>
                  <a:tab pos="3771900" algn="l"/>
                  <a:tab pos="4191000" algn="l"/>
                  <a:tab pos="4610100" algn="l"/>
                  <a:tab pos="5016500" algn="l"/>
                  <a:tab pos="5435600" algn="l"/>
                  <a:tab pos="5854700" algn="l"/>
                  <a:tab pos="6261100" algn="l"/>
                  <a:tab pos="6680200" algn="l"/>
                  <a:tab pos="7099300" algn="l"/>
                  <a:tab pos="7505700" algn="l"/>
                  <a:tab pos="7924800" algn="l"/>
                  <a:tab pos="8331200" algn="l"/>
                  <a:tab pos="9182100" algn="l"/>
                </a:tabLst>
              </a:pPr>
              <a:r>
                <a:rPr lang="en-US" sz="1800" dirty="0">
                  <a:solidFill>
                    <a:schemeClr val="tx1"/>
                  </a:solidFill>
                  <a:latin typeface="Arial Bold" charset="0"/>
                  <a:ea typeface="ＭＳ Ｐゴシック" charset="0"/>
                  <a:sym typeface="Arial Bold" charset="0"/>
                </a:rPr>
                <a:t>Web Service A</a:t>
              </a:r>
            </a:p>
            <a:p>
              <a:pPr marL="4763" algn="ctr">
                <a:tabLst>
                  <a:tab pos="38100" algn="l"/>
                  <a:tab pos="457200" algn="l"/>
                  <a:tab pos="876300" algn="l"/>
                  <a:tab pos="1282700" algn="l"/>
                  <a:tab pos="1701800" algn="l"/>
                  <a:tab pos="2120900" algn="l"/>
                  <a:tab pos="2527300" algn="l"/>
                  <a:tab pos="2946400" algn="l"/>
                  <a:tab pos="3365500" algn="l"/>
                  <a:tab pos="3771900" algn="l"/>
                  <a:tab pos="4191000" algn="l"/>
                  <a:tab pos="4610100" algn="l"/>
                  <a:tab pos="5016500" algn="l"/>
                  <a:tab pos="5435600" algn="l"/>
                  <a:tab pos="5854700" algn="l"/>
                  <a:tab pos="6261100" algn="l"/>
                  <a:tab pos="6680200" algn="l"/>
                  <a:tab pos="7099300" algn="l"/>
                  <a:tab pos="7505700" algn="l"/>
                  <a:tab pos="7924800" algn="l"/>
                  <a:tab pos="8331200" algn="l"/>
                  <a:tab pos="9182100" algn="l"/>
                </a:tabLst>
              </a:pPr>
              <a:endParaRPr lang="en-US" sz="1800" dirty="0">
                <a:solidFill>
                  <a:schemeClr val="tx1"/>
                </a:solidFill>
                <a:latin typeface="Arial Bold" charset="0"/>
                <a:ea typeface="ＭＳ Ｐゴシック" charset="0"/>
                <a:sym typeface="Arial Bold" charset="0"/>
              </a:endParaRPr>
            </a:p>
            <a:p>
              <a:pPr marL="4763" algn="ctr">
                <a:tabLst>
                  <a:tab pos="38100" algn="l"/>
                  <a:tab pos="457200" algn="l"/>
                  <a:tab pos="876300" algn="l"/>
                  <a:tab pos="1282700" algn="l"/>
                  <a:tab pos="1701800" algn="l"/>
                  <a:tab pos="2120900" algn="l"/>
                  <a:tab pos="2527300" algn="l"/>
                  <a:tab pos="2946400" algn="l"/>
                  <a:tab pos="3365500" algn="l"/>
                  <a:tab pos="3771900" algn="l"/>
                  <a:tab pos="4191000" algn="l"/>
                  <a:tab pos="4610100" algn="l"/>
                  <a:tab pos="5016500" algn="l"/>
                  <a:tab pos="5435600" algn="l"/>
                  <a:tab pos="5854700" algn="l"/>
                  <a:tab pos="6261100" algn="l"/>
                  <a:tab pos="6680200" algn="l"/>
                  <a:tab pos="7099300" algn="l"/>
                  <a:tab pos="7505700" algn="l"/>
                  <a:tab pos="7924800" algn="l"/>
                  <a:tab pos="8331200" algn="l"/>
                  <a:tab pos="9182100" algn="l"/>
                </a:tabLst>
              </a:pPr>
              <a:r>
                <a:rPr lang="en-US" sz="1800" dirty="0" err="1">
                  <a:solidFill>
                    <a:schemeClr val="tx1"/>
                  </a:solidFill>
                  <a:ea typeface="ＭＳ Ｐゴシック" charset="0"/>
                </a:rPr>
                <a:t>MethodCall</a:t>
              </a:r>
              <a:r>
                <a:rPr lang="en-US" sz="1800" dirty="0">
                  <a:solidFill>
                    <a:schemeClr val="tx1"/>
                  </a:solidFill>
                  <a:ea typeface="ＭＳ Ｐゴシック" charset="0"/>
                </a:rPr>
                <a:t>( </a:t>
              </a:r>
              <a:r>
                <a:rPr lang="en-US" sz="1800" dirty="0" err="1">
                  <a:solidFill>
                    <a:schemeClr val="tx1"/>
                  </a:solidFill>
                  <a:ea typeface="ＭＳ Ｐゴシック" charset="0"/>
                </a:rPr>
                <a:t>param</a:t>
              </a:r>
              <a:r>
                <a:rPr lang="en-US" sz="1800" dirty="0">
                  <a:solidFill>
                    <a:schemeClr val="tx1"/>
                  </a:solidFill>
                  <a:ea typeface="ＭＳ Ｐゴシック" charset="0"/>
                </a:rPr>
                <a:t> ) </a:t>
              </a:r>
              <a:r>
                <a:rPr lang="en-US" sz="1800" dirty="0" smtClean="0">
                  <a:solidFill>
                    <a:schemeClr val="tx1"/>
                  </a:solidFill>
                  <a:ea typeface="ＭＳ Ｐゴシック" charset="0"/>
                </a:rPr>
                <a:t>{</a:t>
              </a:r>
              <a:endParaRPr lang="en-US" sz="1800" dirty="0">
                <a:solidFill>
                  <a:schemeClr val="tx1"/>
                </a:solidFill>
                <a:ea typeface="ＭＳ Ｐゴシック" charset="0"/>
              </a:endParaRPr>
            </a:p>
            <a:p>
              <a:pPr marL="4763" algn="ctr">
                <a:tabLst>
                  <a:tab pos="38100" algn="l"/>
                  <a:tab pos="457200" algn="l"/>
                  <a:tab pos="876300" algn="l"/>
                  <a:tab pos="1282700" algn="l"/>
                  <a:tab pos="1701800" algn="l"/>
                  <a:tab pos="2120900" algn="l"/>
                  <a:tab pos="2527300" algn="l"/>
                  <a:tab pos="2946400" algn="l"/>
                  <a:tab pos="3365500" algn="l"/>
                  <a:tab pos="3771900" algn="l"/>
                  <a:tab pos="4191000" algn="l"/>
                  <a:tab pos="4610100" algn="l"/>
                  <a:tab pos="5016500" algn="l"/>
                  <a:tab pos="5435600" algn="l"/>
                  <a:tab pos="5854700" algn="l"/>
                  <a:tab pos="6261100" algn="l"/>
                  <a:tab pos="6680200" algn="l"/>
                  <a:tab pos="7099300" algn="l"/>
                  <a:tab pos="7505700" algn="l"/>
                  <a:tab pos="7924800" algn="l"/>
                  <a:tab pos="8331200" algn="l"/>
                  <a:tab pos="9182100" algn="l"/>
                </a:tabLst>
              </a:pPr>
              <a:endParaRPr lang="en-US" sz="1800" dirty="0">
                <a:solidFill>
                  <a:schemeClr val="tx1"/>
                </a:solidFill>
                <a:ea typeface="ＭＳ Ｐゴシック" charset="0"/>
              </a:endParaRPr>
            </a:p>
            <a:p>
              <a:pPr marL="4763" algn="ctr">
                <a:tabLst>
                  <a:tab pos="38100" algn="l"/>
                  <a:tab pos="457200" algn="l"/>
                  <a:tab pos="876300" algn="l"/>
                  <a:tab pos="1282700" algn="l"/>
                  <a:tab pos="1701800" algn="l"/>
                  <a:tab pos="2120900" algn="l"/>
                  <a:tab pos="2527300" algn="l"/>
                  <a:tab pos="2946400" algn="l"/>
                  <a:tab pos="3365500" algn="l"/>
                  <a:tab pos="3771900" algn="l"/>
                  <a:tab pos="4191000" algn="l"/>
                  <a:tab pos="4610100" algn="l"/>
                  <a:tab pos="5016500" algn="l"/>
                  <a:tab pos="5435600" algn="l"/>
                  <a:tab pos="5854700" algn="l"/>
                  <a:tab pos="6261100" algn="l"/>
                  <a:tab pos="6680200" algn="l"/>
                  <a:tab pos="7099300" algn="l"/>
                  <a:tab pos="7505700" algn="l"/>
                  <a:tab pos="7924800" algn="l"/>
                  <a:tab pos="8331200" algn="l"/>
                  <a:tab pos="9182100" algn="l"/>
                </a:tabLst>
              </a:pPr>
              <a:r>
                <a:rPr lang="en-US" sz="1800" dirty="0">
                  <a:solidFill>
                    <a:schemeClr val="tx1"/>
                  </a:solidFill>
                  <a:ea typeface="ＭＳ Ｐゴシック" charset="0"/>
                </a:rPr>
                <a:t>}</a:t>
              </a:r>
            </a:p>
          </p:txBody>
        </p:sp>
      </p:grpSp>
      <p:grpSp>
        <p:nvGrpSpPr>
          <p:cNvPr id="48135" name="Group 11"/>
          <p:cNvGrpSpPr>
            <a:grpSpLocks/>
          </p:cNvGrpSpPr>
          <p:nvPr/>
        </p:nvGrpSpPr>
        <p:grpSpPr bwMode="auto">
          <a:xfrm>
            <a:off x="6219825" y="2903538"/>
            <a:ext cx="2489200" cy="1036637"/>
            <a:chOff x="0" y="0"/>
            <a:chExt cx="1568" cy="653"/>
          </a:xfrm>
        </p:grpSpPr>
        <p:sp>
          <p:nvSpPr>
            <p:cNvPr id="48146" name="AutoShape 9"/>
            <p:cNvSpPr>
              <a:spLocks/>
            </p:cNvSpPr>
            <p:nvPr/>
          </p:nvSpPr>
          <p:spPr bwMode="auto">
            <a:xfrm>
              <a:off x="0" y="0"/>
              <a:ext cx="1567" cy="653"/>
            </a:xfrm>
            <a:prstGeom prst="roundRect">
              <a:avLst>
                <a:gd name="adj" fmla="val 139"/>
              </a:avLst>
            </a:prstGeom>
            <a:solidFill>
              <a:srgbClr val="99CCFF"/>
            </a:solidFill>
            <a:ln w="9360">
              <a:solidFill>
                <a:schemeClr val="tx1"/>
              </a:solidFill>
              <a:round/>
              <a:headEnd/>
              <a:tailEnd/>
            </a:ln>
          </p:spPr>
          <p:txBody>
            <a:bodyPr lIns="0" tIns="0" rIns="0" bIns="0"/>
            <a:lstStyle/>
            <a:p>
              <a:endParaRPr lang="en-US"/>
            </a:p>
          </p:txBody>
        </p:sp>
        <p:sp>
          <p:nvSpPr>
            <p:cNvPr id="48147" name="Rectangle 10"/>
            <p:cNvSpPr>
              <a:spLocks/>
            </p:cNvSpPr>
            <p:nvPr/>
          </p:nvSpPr>
          <p:spPr bwMode="auto">
            <a:xfrm>
              <a:off x="0" y="222"/>
              <a:ext cx="156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81626" bIns="38100" anchor="ctr"/>
            <a:lstStyle/>
            <a:p>
              <a:pPr marL="4763" algn="ctr">
                <a:tabLst>
                  <a:tab pos="38100" algn="l"/>
                  <a:tab pos="457200" algn="l"/>
                  <a:tab pos="876300" algn="l"/>
                  <a:tab pos="1282700" algn="l"/>
                  <a:tab pos="1701800" algn="l"/>
                  <a:tab pos="2120900" algn="l"/>
                  <a:tab pos="2527300" algn="l"/>
                  <a:tab pos="2946400" algn="l"/>
                  <a:tab pos="3365500" algn="l"/>
                  <a:tab pos="3771900" algn="l"/>
                  <a:tab pos="4191000" algn="l"/>
                  <a:tab pos="4610100" algn="l"/>
                  <a:tab pos="5016500" algn="l"/>
                  <a:tab pos="5435600" algn="l"/>
                  <a:tab pos="5854700" algn="l"/>
                  <a:tab pos="6261100" algn="l"/>
                  <a:tab pos="6680200" algn="l"/>
                  <a:tab pos="7099300" algn="l"/>
                  <a:tab pos="7505700" algn="l"/>
                  <a:tab pos="7924800" algn="l"/>
                  <a:tab pos="8331200" algn="l"/>
                  <a:tab pos="9182100" algn="l"/>
                </a:tabLst>
              </a:pPr>
              <a:r>
                <a:rPr lang="en-US" sz="1800">
                  <a:solidFill>
                    <a:schemeClr val="tx1"/>
                  </a:solidFill>
                  <a:latin typeface="Arial Bold" charset="0"/>
                  <a:ea typeface="ＭＳ Ｐゴシック" charset="0"/>
                  <a:sym typeface="Arial Bold" charset="0"/>
                </a:rPr>
                <a:t>Web Service B</a:t>
              </a:r>
            </a:p>
          </p:txBody>
        </p:sp>
      </p:grpSp>
      <p:grpSp>
        <p:nvGrpSpPr>
          <p:cNvPr id="48136" name="Group 14"/>
          <p:cNvGrpSpPr>
            <a:grpSpLocks/>
          </p:cNvGrpSpPr>
          <p:nvPr/>
        </p:nvGrpSpPr>
        <p:grpSpPr bwMode="auto">
          <a:xfrm>
            <a:off x="6219825" y="4926013"/>
            <a:ext cx="2489200" cy="1087437"/>
            <a:chOff x="0" y="0"/>
            <a:chExt cx="1568" cy="685"/>
          </a:xfrm>
        </p:grpSpPr>
        <p:sp>
          <p:nvSpPr>
            <p:cNvPr id="48144" name="AutoShape 12"/>
            <p:cNvSpPr>
              <a:spLocks/>
            </p:cNvSpPr>
            <p:nvPr/>
          </p:nvSpPr>
          <p:spPr bwMode="auto">
            <a:xfrm>
              <a:off x="0" y="0"/>
              <a:ext cx="1567" cy="685"/>
            </a:xfrm>
            <a:prstGeom prst="roundRect">
              <a:avLst>
                <a:gd name="adj" fmla="val 125"/>
              </a:avLst>
            </a:prstGeom>
            <a:solidFill>
              <a:srgbClr val="99CCFF"/>
            </a:solidFill>
            <a:ln w="9360">
              <a:solidFill>
                <a:schemeClr val="tx1"/>
              </a:solidFill>
              <a:round/>
              <a:headEnd/>
              <a:tailEnd/>
            </a:ln>
          </p:spPr>
          <p:txBody>
            <a:bodyPr lIns="0" tIns="0" rIns="0" bIns="0"/>
            <a:lstStyle/>
            <a:p>
              <a:endParaRPr lang="en-US"/>
            </a:p>
          </p:txBody>
        </p:sp>
        <p:sp>
          <p:nvSpPr>
            <p:cNvPr id="48145" name="Rectangle 13"/>
            <p:cNvSpPr>
              <a:spLocks/>
            </p:cNvSpPr>
            <p:nvPr/>
          </p:nvSpPr>
          <p:spPr bwMode="auto">
            <a:xfrm>
              <a:off x="0" y="238"/>
              <a:ext cx="156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81625" bIns="38100" anchor="ctr"/>
            <a:lstStyle/>
            <a:p>
              <a:pPr marL="4763" algn="ctr">
                <a:tabLst>
                  <a:tab pos="38100" algn="l"/>
                  <a:tab pos="457200" algn="l"/>
                  <a:tab pos="876300" algn="l"/>
                  <a:tab pos="1282700" algn="l"/>
                  <a:tab pos="1701800" algn="l"/>
                  <a:tab pos="2120900" algn="l"/>
                  <a:tab pos="2527300" algn="l"/>
                  <a:tab pos="2946400" algn="l"/>
                  <a:tab pos="3365500" algn="l"/>
                  <a:tab pos="3771900" algn="l"/>
                  <a:tab pos="4191000" algn="l"/>
                  <a:tab pos="4610100" algn="l"/>
                  <a:tab pos="5016500" algn="l"/>
                  <a:tab pos="5435600" algn="l"/>
                  <a:tab pos="5854700" algn="l"/>
                  <a:tab pos="6261100" algn="l"/>
                  <a:tab pos="6680200" algn="l"/>
                  <a:tab pos="7099300" algn="l"/>
                  <a:tab pos="7505700" algn="l"/>
                  <a:tab pos="7924800" algn="l"/>
                  <a:tab pos="8331200" algn="l"/>
                  <a:tab pos="9182100" algn="l"/>
                </a:tabLst>
              </a:pPr>
              <a:r>
                <a:rPr lang="en-US" sz="1800">
                  <a:solidFill>
                    <a:schemeClr val="tx1"/>
                  </a:solidFill>
                  <a:latin typeface="Arial Bold" charset="0"/>
                  <a:ea typeface="ＭＳ Ｐゴシック" charset="0"/>
                  <a:sym typeface="Arial Bold" charset="0"/>
                </a:rPr>
                <a:t>Web Service C</a:t>
              </a:r>
            </a:p>
          </p:txBody>
        </p:sp>
      </p:grpSp>
      <p:sp>
        <p:nvSpPr>
          <p:cNvPr id="48137" name="Line 15"/>
          <p:cNvSpPr>
            <a:spLocks noChangeShapeType="1"/>
          </p:cNvSpPr>
          <p:nvPr/>
        </p:nvSpPr>
        <p:spPr bwMode="auto">
          <a:xfrm rot="10800000" flipH="1">
            <a:off x="5391150" y="3522663"/>
            <a:ext cx="830263" cy="420687"/>
          </a:xfrm>
          <a:prstGeom prst="line">
            <a:avLst/>
          </a:prstGeom>
          <a:noFill/>
          <a:ln w="936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48138" name="Line 16"/>
          <p:cNvSpPr>
            <a:spLocks noChangeShapeType="1"/>
          </p:cNvSpPr>
          <p:nvPr/>
        </p:nvSpPr>
        <p:spPr bwMode="auto">
          <a:xfrm>
            <a:off x="5391150" y="5184775"/>
            <a:ext cx="830263" cy="414338"/>
          </a:xfrm>
          <a:prstGeom prst="line">
            <a:avLst/>
          </a:prstGeom>
          <a:noFill/>
          <a:ln w="936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grpSp>
        <p:nvGrpSpPr>
          <p:cNvPr id="48139" name="Group 19"/>
          <p:cNvGrpSpPr>
            <a:grpSpLocks/>
          </p:cNvGrpSpPr>
          <p:nvPr/>
        </p:nvGrpSpPr>
        <p:grpSpPr bwMode="auto">
          <a:xfrm>
            <a:off x="828675" y="3732213"/>
            <a:ext cx="1452563" cy="1452562"/>
            <a:chOff x="0" y="0"/>
            <a:chExt cx="915" cy="915"/>
          </a:xfrm>
        </p:grpSpPr>
        <p:sp>
          <p:nvSpPr>
            <p:cNvPr id="48142" name="AutoShape 17"/>
            <p:cNvSpPr>
              <a:spLocks/>
            </p:cNvSpPr>
            <p:nvPr/>
          </p:nvSpPr>
          <p:spPr bwMode="auto">
            <a:xfrm>
              <a:off x="0" y="0"/>
              <a:ext cx="915" cy="915"/>
            </a:xfrm>
            <a:prstGeom prst="roundRect">
              <a:avLst>
                <a:gd name="adj" fmla="val 97"/>
              </a:avLst>
            </a:prstGeom>
            <a:solidFill>
              <a:srgbClr val="99CCFF"/>
            </a:solidFill>
            <a:ln w="9360">
              <a:solidFill>
                <a:schemeClr val="tx1"/>
              </a:solidFill>
              <a:round/>
              <a:headEnd/>
              <a:tailEnd/>
            </a:ln>
          </p:spPr>
          <p:txBody>
            <a:bodyPr lIns="0" tIns="0" rIns="0" bIns="0"/>
            <a:lstStyle/>
            <a:p>
              <a:endParaRPr lang="en-US"/>
            </a:p>
          </p:txBody>
        </p:sp>
        <p:sp>
          <p:nvSpPr>
            <p:cNvPr id="48143" name="Rectangle 18"/>
            <p:cNvSpPr>
              <a:spLocks/>
            </p:cNvSpPr>
            <p:nvPr/>
          </p:nvSpPr>
          <p:spPr bwMode="auto">
            <a:xfrm>
              <a:off x="1" y="185"/>
              <a:ext cx="912"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81616" bIns="38100" anchor="ctr"/>
            <a:lstStyle/>
            <a:p>
              <a:pPr marL="4763" algn="ctr">
                <a:tabLst>
                  <a:tab pos="38100" algn="l"/>
                  <a:tab pos="457200" algn="l"/>
                  <a:tab pos="876300" algn="l"/>
                  <a:tab pos="1282700" algn="l"/>
                  <a:tab pos="1701800" algn="l"/>
                  <a:tab pos="2120900" algn="l"/>
                  <a:tab pos="2527300" algn="l"/>
                  <a:tab pos="2946400" algn="l"/>
                  <a:tab pos="3365500" algn="l"/>
                  <a:tab pos="3771900" algn="l"/>
                  <a:tab pos="4191000" algn="l"/>
                  <a:tab pos="4610100" algn="l"/>
                  <a:tab pos="5016500" algn="l"/>
                  <a:tab pos="5435600" algn="l"/>
                  <a:tab pos="5854700" algn="l"/>
                  <a:tab pos="6261100" algn="l"/>
                  <a:tab pos="6680200" algn="l"/>
                  <a:tab pos="7099300" algn="l"/>
                  <a:tab pos="7505700" algn="l"/>
                  <a:tab pos="7924800" algn="l"/>
                  <a:tab pos="8331200" algn="l"/>
                  <a:tab pos="9182100" algn="l"/>
                </a:tabLst>
              </a:pPr>
              <a:r>
                <a:rPr lang="en-US" sz="1800">
                  <a:solidFill>
                    <a:schemeClr val="tx1"/>
                  </a:solidFill>
                  <a:ea typeface="ＭＳ Ｐゴシック" charset="0"/>
                </a:rPr>
                <a:t>XML Rewriting</a:t>
              </a:r>
            </a:p>
            <a:p>
              <a:pPr marL="4763" algn="ctr">
                <a:tabLst>
                  <a:tab pos="38100" algn="l"/>
                  <a:tab pos="457200" algn="l"/>
                  <a:tab pos="876300" algn="l"/>
                  <a:tab pos="1282700" algn="l"/>
                  <a:tab pos="1701800" algn="l"/>
                  <a:tab pos="2120900" algn="l"/>
                  <a:tab pos="2527300" algn="l"/>
                  <a:tab pos="2946400" algn="l"/>
                  <a:tab pos="3365500" algn="l"/>
                  <a:tab pos="3771900" algn="l"/>
                  <a:tab pos="4191000" algn="l"/>
                  <a:tab pos="4610100" algn="l"/>
                  <a:tab pos="5016500" algn="l"/>
                  <a:tab pos="5435600" algn="l"/>
                  <a:tab pos="5854700" algn="l"/>
                  <a:tab pos="6261100" algn="l"/>
                  <a:tab pos="6680200" algn="l"/>
                  <a:tab pos="7099300" algn="l"/>
                  <a:tab pos="7505700" algn="l"/>
                  <a:tab pos="7924800" algn="l"/>
                  <a:tab pos="8331200" algn="l"/>
                  <a:tab pos="9182100" algn="l"/>
                </a:tabLst>
              </a:pPr>
              <a:r>
                <a:rPr lang="en-US" sz="1800">
                  <a:solidFill>
                    <a:schemeClr val="tx1"/>
                  </a:solidFill>
                  <a:ea typeface="ＭＳ Ｐゴシック" charset="0"/>
                </a:rPr>
                <a:t>Attack</a:t>
              </a:r>
            </a:p>
          </p:txBody>
        </p:sp>
      </p:grpSp>
      <p:sp>
        <p:nvSpPr>
          <p:cNvPr id="48140" name="Line 20"/>
          <p:cNvSpPr>
            <a:spLocks noChangeShapeType="1"/>
          </p:cNvSpPr>
          <p:nvPr/>
        </p:nvSpPr>
        <p:spPr bwMode="auto">
          <a:xfrm>
            <a:off x="2281238" y="4354513"/>
            <a:ext cx="622300" cy="1587"/>
          </a:xfrm>
          <a:prstGeom prst="line">
            <a:avLst/>
          </a:prstGeom>
          <a:noFill/>
          <a:ln w="936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48141" name="Line 21"/>
          <p:cNvSpPr>
            <a:spLocks noChangeShapeType="1"/>
          </p:cNvSpPr>
          <p:nvPr/>
        </p:nvSpPr>
        <p:spPr bwMode="auto">
          <a:xfrm>
            <a:off x="414338" y="4354513"/>
            <a:ext cx="414337" cy="1587"/>
          </a:xfrm>
          <a:prstGeom prst="line">
            <a:avLst/>
          </a:prstGeom>
          <a:noFill/>
          <a:ln w="936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Tree>
    <p:extLst>
      <p:ext uri="{BB962C8B-B14F-4D97-AF65-F5344CB8AC3E}">
        <p14:creationId xmlns:p14="http://schemas.microsoft.com/office/powerpoint/2010/main" val="2138789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a:xfrm>
            <a:off x="534988" y="0"/>
            <a:ext cx="8228012" cy="1063625"/>
          </a:xfrm>
        </p:spPr>
        <p:txBody>
          <a:bodyPr lIns="38100" tIns="38100" rIns="53339" bIns="38100"/>
          <a:lstStyle/>
          <a:p>
            <a:pPr marL="14288" indent="0" eaLnBrk="1" hangingPunct="1">
              <a:tabLst>
                <a:tab pos="50800" algn="l"/>
                <a:tab pos="469900" algn="l"/>
                <a:tab pos="876300" algn="l"/>
                <a:tab pos="1295400" algn="l"/>
                <a:tab pos="1714500" algn="l"/>
                <a:tab pos="2120900" algn="l"/>
                <a:tab pos="2540000" algn="l"/>
                <a:tab pos="2959100" algn="l"/>
                <a:tab pos="3365500" algn="l"/>
                <a:tab pos="3784600" algn="l"/>
                <a:tab pos="4203700" algn="l"/>
                <a:tab pos="4610100" algn="l"/>
                <a:tab pos="5029200" algn="l"/>
                <a:tab pos="5448300" algn="l"/>
                <a:tab pos="5854700" algn="l"/>
                <a:tab pos="6273800" algn="l"/>
                <a:tab pos="6692900" algn="l"/>
                <a:tab pos="7099300" algn="l"/>
                <a:tab pos="7518400" algn="l"/>
                <a:tab pos="7937500" algn="l"/>
                <a:tab pos="8343900" algn="l"/>
                <a:tab pos="9194800" algn="l"/>
              </a:tabLst>
              <a:defRPr/>
            </a:pPr>
            <a:r>
              <a:rPr lang="en-US" sz="3600" smtClean="0"/>
              <a:t>XML Rewriting Attack Generation</a:t>
            </a:r>
          </a:p>
        </p:txBody>
      </p:sp>
      <p:sp>
        <p:nvSpPr>
          <p:cNvPr id="49157" name="Rectangle 5"/>
          <p:cNvSpPr>
            <a:spLocks noGrp="1" noChangeArrowheads="1"/>
          </p:cNvSpPr>
          <p:nvPr>
            <p:ph type="body" idx="1"/>
          </p:nvPr>
        </p:nvSpPr>
        <p:spPr>
          <a:xfrm>
            <a:off x="457200" y="1604963"/>
            <a:ext cx="8228013" cy="5253037"/>
          </a:xfrm>
        </p:spPr>
        <p:txBody>
          <a:bodyPr rIns="132080"/>
          <a:lstStyle/>
          <a:p>
            <a:pPr marL="468313" indent="-323850" eaLnBrk="1" hangingPunct="1">
              <a:buClr>
                <a:srgbClr val="000000"/>
              </a:buClr>
              <a:buSzPct val="44000"/>
              <a:buFont typeface="Wingdings" charset="0"/>
              <a:buChar char="l"/>
              <a:tabLst>
                <a:tab pos="469900" algn="l"/>
                <a:tab pos="584200" algn="l"/>
                <a:tab pos="1041400" algn="l"/>
                <a:tab pos="1498600" algn="l"/>
                <a:tab pos="1955800" algn="l"/>
                <a:tab pos="2413000" algn="l"/>
                <a:tab pos="2870200" algn="l"/>
                <a:tab pos="3327400" algn="l"/>
                <a:tab pos="3784600" algn="l"/>
                <a:tab pos="4241800" algn="l"/>
                <a:tab pos="4699000" algn="l"/>
                <a:tab pos="5156200" algn="l"/>
                <a:tab pos="5613400" algn="l"/>
                <a:tab pos="6070600" algn="l"/>
                <a:tab pos="6527800" algn="l"/>
                <a:tab pos="6985000" algn="l"/>
                <a:tab pos="7442200" algn="l"/>
                <a:tab pos="7899400" algn="l"/>
                <a:tab pos="8356600" algn="l"/>
                <a:tab pos="8813800" algn="l"/>
                <a:tab pos="9271000" algn="l"/>
                <a:tab pos="10096500" algn="l"/>
                <a:tab pos="469900" algn="l"/>
                <a:tab pos="584200" algn="l"/>
                <a:tab pos="1041400" algn="l"/>
                <a:tab pos="1498600" algn="l"/>
                <a:tab pos="1955800" algn="l"/>
                <a:tab pos="2413000" algn="l"/>
                <a:tab pos="2870200" algn="l"/>
                <a:tab pos="3327400" algn="l"/>
                <a:tab pos="3784600" algn="l"/>
                <a:tab pos="4241800" algn="l"/>
              </a:tabLst>
              <a:defRPr/>
            </a:pPr>
            <a:r>
              <a:rPr lang="en-US" sz="2400" smtClean="0"/>
              <a:t>We extended TCPMon which is an Open source debugging utility for web service calls.</a:t>
            </a:r>
          </a:p>
          <a:p>
            <a:pPr marL="468313" indent="-323850" eaLnBrk="1" hangingPunct="1">
              <a:buClr>
                <a:srgbClr val="000000"/>
              </a:buClr>
              <a:buSzPct val="44000"/>
              <a:buFont typeface="Wingdings" charset="0"/>
              <a:buChar char="l"/>
              <a:tabLst>
                <a:tab pos="469900" algn="l"/>
                <a:tab pos="584200" algn="l"/>
                <a:tab pos="1041400" algn="l"/>
                <a:tab pos="1498600" algn="l"/>
                <a:tab pos="1955800" algn="l"/>
                <a:tab pos="2413000" algn="l"/>
                <a:tab pos="2870200" algn="l"/>
                <a:tab pos="3327400" algn="l"/>
                <a:tab pos="3784600" algn="l"/>
                <a:tab pos="4241800" algn="l"/>
                <a:tab pos="4699000" algn="l"/>
                <a:tab pos="5156200" algn="l"/>
                <a:tab pos="5613400" algn="l"/>
                <a:tab pos="6070600" algn="l"/>
                <a:tab pos="6527800" algn="l"/>
                <a:tab pos="6985000" algn="l"/>
                <a:tab pos="7442200" algn="l"/>
                <a:tab pos="7899400" algn="l"/>
                <a:tab pos="8356600" algn="l"/>
                <a:tab pos="8813800" algn="l"/>
                <a:tab pos="9271000" algn="l"/>
                <a:tab pos="10096500" algn="l"/>
                <a:tab pos="469900" algn="l"/>
                <a:tab pos="584200" algn="l"/>
                <a:tab pos="1041400" algn="l"/>
                <a:tab pos="1498600" algn="l"/>
                <a:tab pos="1955800" algn="l"/>
                <a:tab pos="2413000" algn="l"/>
                <a:tab pos="2870200" algn="l"/>
                <a:tab pos="3327400" algn="l"/>
                <a:tab pos="3784600" algn="l"/>
                <a:tab pos="4241800" algn="l"/>
              </a:tabLst>
              <a:defRPr/>
            </a:pPr>
            <a:r>
              <a:rPr lang="en-US" sz="2400" smtClean="0"/>
              <a:t>The tool listens on a specified port and collect the request and response messages.</a:t>
            </a:r>
          </a:p>
          <a:p>
            <a:pPr marL="468313" indent="-323850" eaLnBrk="1" hangingPunct="1">
              <a:buClr>
                <a:srgbClr val="000000"/>
              </a:buClr>
              <a:buSzPct val="44000"/>
              <a:buFont typeface="Wingdings" charset="0"/>
              <a:buChar char="l"/>
              <a:tabLst>
                <a:tab pos="469900" algn="l"/>
                <a:tab pos="584200" algn="l"/>
                <a:tab pos="1041400" algn="l"/>
                <a:tab pos="1498600" algn="l"/>
                <a:tab pos="1955800" algn="l"/>
                <a:tab pos="2413000" algn="l"/>
                <a:tab pos="2870200" algn="l"/>
                <a:tab pos="3327400" algn="l"/>
                <a:tab pos="3784600" algn="l"/>
                <a:tab pos="4241800" algn="l"/>
                <a:tab pos="4699000" algn="l"/>
                <a:tab pos="5156200" algn="l"/>
                <a:tab pos="5613400" algn="l"/>
                <a:tab pos="6070600" algn="l"/>
                <a:tab pos="6527800" algn="l"/>
                <a:tab pos="6985000" algn="l"/>
                <a:tab pos="7442200" algn="l"/>
                <a:tab pos="7899400" algn="l"/>
                <a:tab pos="8356600" algn="l"/>
                <a:tab pos="8813800" algn="l"/>
                <a:tab pos="9271000" algn="l"/>
                <a:tab pos="10096500" algn="l"/>
                <a:tab pos="469900" algn="l"/>
                <a:tab pos="584200" algn="l"/>
                <a:tab pos="1041400" algn="l"/>
                <a:tab pos="1498600" algn="l"/>
                <a:tab pos="1955800" algn="l"/>
                <a:tab pos="2413000" algn="l"/>
                <a:tab pos="2870200" algn="l"/>
                <a:tab pos="3327400" algn="l"/>
                <a:tab pos="3784600" algn="l"/>
                <a:tab pos="4241800" algn="l"/>
              </a:tabLst>
              <a:defRPr/>
            </a:pPr>
            <a:r>
              <a:rPr lang="en-US" sz="2400" smtClean="0"/>
              <a:t> Customized to intercept, change the SOAP message (redirect or replay) and resent to the receiver.</a:t>
            </a:r>
          </a:p>
          <a:p>
            <a:pPr marL="468313" indent="-323850" eaLnBrk="1" hangingPunct="1">
              <a:buClr>
                <a:srgbClr val="000000"/>
              </a:buClr>
              <a:buSzPct val="44000"/>
              <a:buFont typeface="Wingdings" charset="0"/>
              <a:buChar char="l"/>
              <a:tabLst>
                <a:tab pos="469900" algn="l"/>
                <a:tab pos="584200" algn="l"/>
                <a:tab pos="1041400" algn="l"/>
                <a:tab pos="1498600" algn="l"/>
                <a:tab pos="1955800" algn="l"/>
                <a:tab pos="2413000" algn="l"/>
                <a:tab pos="2870200" algn="l"/>
                <a:tab pos="3327400" algn="l"/>
                <a:tab pos="3784600" algn="l"/>
                <a:tab pos="4241800" algn="l"/>
                <a:tab pos="4699000" algn="l"/>
                <a:tab pos="5156200" algn="l"/>
                <a:tab pos="5613400" algn="l"/>
                <a:tab pos="6070600" algn="l"/>
                <a:tab pos="6527800" algn="l"/>
                <a:tab pos="6985000" algn="l"/>
                <a:tab pos="7442200" algn="l"/>
                <a:tab pos="7899400" algn="l"/>
                <a:tab pos="8356600" algn="l"/>
                <a:tab pos="8813800" algn="l"/>
                <a:tab pos="9271000" algn="l"/>
                <a:tab pos="10096500" algn="l"/>
                <a:tab pos="469900" algn="l"/>
                <a:tab pos="584200" algn="l"/>
                <a:tab pos="1041400" algn="l"/>
                <a:tab pos="1498600" algn="l"/>
                <a:tab pos="1955800" algn="l"/>
                <a:tab pos="2413000" algn="l"/>
                <a:tab pos="2870200" algn="l"/>
                <a:tab pos="3327400" algn="l"/>
                <a:tab pos="3784600" algn="l"/>
                <a:tab pos="4241800" algn="l"/>
              </a:tabLst>
              <a:defRPr/>
            </a:pPr>
            <a:r>
              <a:rPr lang="en-US" sz="2400" smtClean="0"/>
              <a:t>Examine how the Tainted analysis and Trust broker modules behave in this case.</a:t>
            </a:r>
          </a:p>
        </p:txBody>
      </p:sp>
    </p:spTree>
    <p:extLst>
      <p:ext uri="{BB962C8B-B14F-4D97-AF65-F5344CB8AC3E}">
        <p14:creationId xmlns:p14="http://schemas.microsoft.com/office/powerpoint/2010/main" val="1829493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a:xfrm>
            <a:off x="457200" y="0"/>
            <a:ext cx="8229600" cy="960438"/>
          </a:xfrm>
        </p:spPr>
        <p:txBody>
          <a:bodyPr rIns="132080"/>
          <a:lstStyle/>
          <a:p>
            <a:pPr indent="0" eaLnBrk="1" hangingPunct="1">
              <a:defRPr/>
            </a:pPr>
            <a:r>
              <a:rPr lang="en-US" sz="4000" smtClean="0"/>
              <a:t>Cloud Setup – Baseline </a:t>
            </a:r>
          </a:p>
        </p:txBody>
      </p:sp>
      <p:sp>
        <p:nvSpPr>
          <p:cNvPr id="58373" name="Rectangle 5"/>
          <p:cNvSpPr>
            <a:spLocks/>
          </p:cNvSpPr>
          <p:nvPr/>
        </p:nvSpPr>
        <p:spPr bwMode="auto">
          <a:xfrm>
            <a:off x="6781800" y="6400800"/>
            <a:ext cx="2146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r"/>
            <a:r>
              <a:rPr lang="en-US" sz="1400">
                <a:solidFill>
                  <a:schemeClr val="tx1"/>
                </a:solidFill>
                <a:ea typeface="ＭＳ Ｐゴシック" charset="0"/>
              </a:rPr>
              <a:t>51</a:t>
            </a:r>
          </a:p>
        </p:txBody>
      </p:sp>
      <p:pic>
        <p:nvPicPr>
          <p:cNvPr id="58374"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8839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4942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458" y="192239"/>
            <a:ext cx="8624048" cy="899017"/>
          </a:xfrm>
        </p:spPr>
        <p:txBody>
          <a:bodyPr/>
          <a:lstStyle/>
          <a:p>
            <a:r>
              <a:rPr lang="en-US" sz="3600" dirty="0" smtClean="0"/>
              <a:t>Taint Analysis Experiment Setup in Amazon EC2</a:t>
            </a:r>
            <a:endParaRPr lang="en-US" sz="3600" dirty="0"/>
          </a:p>
        </p:txBody>
      </p:sp>
      <p:pic>
        <p:nvPicPr>
          <p:cNvPr id="5" name="Picture 4" descr="sce2.png"/>
          <p:cNvPicPr/>
          <p:nvPr/>
        </p:nvPicPr>
        <p:blipFill>
          <a:blip r:embed="rId2" cstate="print"/>
          <a:srcRect/>
          <a:stretch>
            <a:fillRect/>
          </a:stretch>
        </p:blipFill>
        <p:spPr bwMode="auto">
          <a:xfrm>
            <a:off x="1134039" y="1538946"/>
            <a:ext cx="6958100" cy="4552578"/>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7F5CE407-6216-4202-80E4-A30DC2F709B2}" type="slidenum">
              <a:rPr lang="en-US" smtClean="0"/>
              <a:t>28</a:t>
            </a:fld>
            <a:endParaRPr lang="en-US"/>
          </a:p>
        </p:txBody>
      </p:sp>
    </p:spTree>
    <p:extLst>
      <p:ext uri="{BB962C8B-B14F-4D97-AF65-F5344CB8AC3E}">
        <p14:creationId xmlns:p14="http://schemas.microsoft.com/office/powerpoint/2010/main" val="4647137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66895"/>
            <a:ext cx="8042276" cy="857047"/>
          </a:xfrm>
        </p:spPr>
        <p:txBody>
          <a:bodyPr/>
          <a:lstStyle/>
          <a:p>
            <a:r>
              <a:rPr lang="en-US" sz="3600" dirty="0" smtClean="0"/>
              <a:t>Mobile-Cloud Computing Definition</a:t>
            </a:r>
            <a:endParaRPr lang="en-US" sz="3600" dirty="0"/>
          </a:p>
        </p:txBody>
      </p:sp>
      <p:sp>
        <p:nvSpPr>
          <p:cNvPr id="3" name="Content Placeholder 2"/>
          <p:cNvSpPr>
            <a:spLocks noGrp="1"/>
          </p:cNvSpPr>
          <p:nvPr>
            <p:ph idx="1"/>
          </p:nvPr>
        </p:nvSpPr>
        <p:spPr>
          <a:xfrm>
            <a:off x="549275" y="1565109"/>
            <a:ext cx="8042276" cy="4343400"/>
          </a:xfrm>
        </p:spPr>
        <p:txBody>
          <a:bodyPr/>
          <a:lstStyle/>
          <a:p>
            <a:pPr indent="0" algn="just">
              <a:buNone/>
            </a:pPr>
            <a:r>
              <a:rPr lang="en-US" b="1" i="1" dirty="0">
                <a:solidFill>
                  <a:srgbClr val="3366FF"/>
                </a:solidFill>
              </a:rPr>
              <a:t>Mobile cloud computing (MCC) </a:t>
            </a:r>
            <a:r>
              <a:rPr lang="en-US" dirty="0"/>
              <a:t>at its simplest, refers to an infrastructure where both the data storage and data processing happen outside of the mobile device. </a:t>
            </a:r>
            <a:r>
              <a:rPr lang="en-US" dirty="0" smtClean="0"/>
              <a:t>[1,2]</a:t>
            </a:r>
            <a:endParaRPr lang="en-US" dirty="0"/>
          </a:p>
          <a:p>
            <a:pPr indent="0" algn="just">
              <a:buNone/>
            </a:pPr>
            <a:r>
              <a:rPr lang="en-US" dirty="0"/>
              <a:t>Mobile cloud applications move the computing power and data storage away from the mobile devices and into powerful and centralized computing platforms located in clouds, which are then accessed over the wireless connection based on a thin native client</a:t>
            </a:r>
            <a:r>
              <a:rPr lang="en-US" dirty="0" smtClean="0"/>
              <a:t>.</a:t>
            </a:r>
            <a:endParaRPr lang="en-US" dirty="0"/>
          </a:p>
        </p:txBody>
      </p:sp>
      <p:sp>
        <p:nvSpPr>
          <p:cNvPr id="4" name="Slide Number Placeholder 3"/>
          <p:cNvSpPr>
            <a:spLocks noGrp="1"/>
          </p:cNvSpPr>
          <p:nvPr>
            <p:ph type="sldNum" sz="quarter" idx="12"/>
          </p:nvPr>
        </p:nvSpPr>
        <p:spPr>
          <a:xfrm>
            <a:off x="7897906" y="6012272"/>
            <a:ext cx="990600" cy="365125"/>
          </a:xfrm>
        </p:spPr>
        <p:txBody>
          <a:bodyPr/>
          <a:lstStyle/>
          <a:p>
            <a:fld id="{083345A3-7A18-AB4D-A4A3-4C593473A66F}" type="slidenum">
              <a:rPr lang="en-US" smtClean="0"/>
              <a:t>2</a:t>
            </a:fld>
            <a:endParaRPr lang="en-US" dirty="0"/>
          </a:p>
        </p:txBody>
      </p:sp>
    </p:spTree>
    <p:extLst>
      <p:ext uri="{BB962C8B-B14F-4D97-AF65-F5344CB8AC3E}">
        <p14:creationId xmlns:p14="http://schemas.microsoft.com/office/powerpoint/2010/main" val="254289982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865" y="370972"/>
            <a:ext cx="8624048" cy="899017"/>
          </a:xfrm>
        </p:spPr>
        <p:txBody>
          <a:bodyPr/>
          <a:lstStyle/>
          <a:p>
            <a:r>
              <a:rPr lang="en-US" dirty="0" smtClean="0"/>
              <a:t>Taint Analysis Experiments in Amazon EC2</a:t>
            </a:r>
            <a:endParaRPr lang="en-US" dirty="0"/>
          </a:p>
        </p:txBody>
      </p:sp>
      <p:graphicFrame>
        <p:nvGraphicFramePr>
          <p:cNvPr id="4" name="Chart 3"/>
          <p:cNvGraphicFramePr/>
          <p:nvPr>
            <p:extLst>
              <p:ext uri="{D42A27DB-BD31-4B8C-83A1-F6EECF244321}">
                <p14:modId xmlns:p14="http://schemas.microsoft.com/office/powerpoint/2010/main" val="3577792022"/>
              </p:ext>
            </p:extLst>
          </p:nvPr>
        </p:nvGraphicFramePr>
        <p:xfrm>
          <a:off x="1417930" y="1444532"/>
          <a:ext cx="6360446" cy="449972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154968" y="5916790"/>
            <a:ext cx="7002916" cy="369332"/>
          </a:xfrm>
          <a:prstGeom prst="rect">
            <a:avLst/>
          </a:prstGeom>
          <a:noFill/>
        </p:spPr>
        <p:txBody>
          <a:bodyPr wrap="square" rtlCol="0">
            <a:spAutoFit/>
          </a:bodyPr>
          <a:lstStyle/>
          <a:p>
            <a:r>
              <a:rPr lang="en-US" dirty="0" smtClean="0"/>
              <a:t>AOP has low overhead, thus suitable for real-time MCC as well</a:t>
            </a:r>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29</a:t>
            </a:fld>
            <a:endParaRPr lang="en-US"/>
          </a:p>
        </p:txBody>
      </p:sp>
    </p:spTree>
    <p:extLst>
      <p:ext uri="{BB962C8B-B14F-4D97-AF65-F5344CB8AC3E}">
        <p14:creationId xmlns:p14="http://schemas.microsoft.com/office/powerpoint/2010/main" val="128061318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Mobile Cloud Computing</a:t>
            </a:r>
            <a:endParaRPr lang="en-US" dirty="0"/>
          </a:p>
        </p:txBody>
      </p:sp>
      <p:sp>
        <p:nvSpPr>
          <p:cNvPr id="3" name="Subtitle 2"/>
          <p:cNvSpPr>
            <a:spLocks noGrp="1"/>
          </p:cNvSpPr>
          <p:nvPr>
            <p:ph type="subTitle" idx="1"/>
          </p:nvPr>
        </p:nvSpPr>
        <p:spPr/>
        <p:txBody>
          <a:bodyPr>
            <a:normAutofit fontScale="92500" lnSpcReduction="20000"/>
          </a:bodyPr>
          <a:lstStyle/>
          <a:p>
            <a:endParaRPr lang="en-US" sz="3200" dirty="0" smtClean="0"/>
          </a:p>
          <a:p>
            <a:r>
              <a:rPr lang="en-US" sz="3200" dirty="0" smtClean="0"/>
              <a:t>Current Efforts</a:t>
            </a:r>
            <a:endParaRPr lang="en-US" sz="3200" dirty="0"/>
          </a:p>
        </p:txBody>
      </p:sp>
      <p:sp>
        <p:nvSpPr>
          <p:cNvPr id="4" name="Slide Number Placeholder 3"/>
          <p:cNvSpPr>
            <a:spLocks noGrp="1"/>
          </p:cNvSpPr>
          <p:nvPr>
            <p:ph type="sldNum" sz="quarter" idx="12"/>
          </p:nvPr>
        </p:nvSpPr>
        <p:spPr/>
        <p:txBody>
          <a:bodyPr/>
          <a:lstStyle/>
          <a:p>
            <a:fld id="{7F5CE407-6216-4202-80E4-A30DC2F709B2}" type="slidenum">
              <a:rPr lang="en-US" smtClean="0"/>
              <a:t>30</a:t>
            </a:fld>
            <a:endParaRPr lang="en-US"/>
          </a:p>
        </p:txBody>
      </p:sp>
    </p:spTree>
    <p:extLst>
      <p:ext uri="{BB962C8B-B14F-4D97-AF65-F5344CB8AC3E}">
        <p14:creationId xmlns:p14="http://schemas.microsoft.com/office/powerpoint/2010/main" val="151597782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339231" cy="849162"/>
          </a:xfrm>
        </p:spPr>
        <p:txBody>
          <a:bodyPr/>
          <a:lstStyle/>
          <a:p>
            <a:r>
              <a:rPr lang="en-US" dirty="0" smtClean="0"/>
              <a:t>MCC General Architecture</a:t>
            </a:r>
            <a:endParaRPr lang="en-US" dirty="0"/>
          </a:p>
        </p:txBody>
      </p:sp>
      <p:pic>
        <p:nvPicPr>
          <p:cNvPr id="4" name="Picture 3"/>
          <p:cNvPicPr>
            <a:picLocks noChangeAspect="1"/>
          </p:cNvPicPr>
          <p:nvPr/>
        </p:nvPicPr>
        <p:blipFill>
          <a:blip r:embed="rId2"/>
          <a:stretch>
            <a:fillRect/>
          </a:stretch>
        </p:blipFill>
        <p:spPr>
          <a:xfrm>
            <a:off x="885674" y="1240970"/>
            <a:ext cx="7423501" cy="5020129"/>
          </a:xfrm>
          <a:prstGeom prst="rect">
            <a:avLst/>
          </a:prstGeom>
        </p:spPr>
      </p:pic>
      <p:sp>
        <p:nvSpPr>
          <p:cNvPr id="5" name="Slide Number Placeholder 4"/>
          <p:cNvSpPr>
            <a:spLocks noGrp="1"/>
          </p:cNvSpPr>
          <p:nvPr>
            <p:ph type="sldNum" sz="quarter" idx="12"/>
          </p:nvPr>
        </p:nvSpPr>
        <p:spPr/>
        <p:txBody>
          <a:bodyPr/>
          <a:lstStyle/>
          <a:p>
            <a:fld id="{7F5CE407-6216-4202-80E4-A30DC2F709B2}" type="slidenum">
              <a:rPr lang="en-US" smtClean="0"/>
              <a:t>31</a:t>
            </a:fld>
            <a:endParaRPr lang="en-US"/>
          </a:p>
        </p:txBody>
      </p:sp>
      <p:sp>
        <p:nvSpPr>
          <p:cNvPr id="3" name="TextBox 2"/>
          <p:cNvSpPr txBox="1"/>
          <p:nvPr/>
        </p:nvSpPr>
        <p:spPr>
          <a:xfrm>
            <a:off x="3716866" y="1274836"/>
            <a:ext cx="3880089" cy="461665"/>
          </a:xfrm>
          <a:prstGeom prst="rect">
            <a:avLst/>
          </a:prstGeom>
          <a:noFill/>
        </p:spPr>
        <p:txBody>
          <a:bodyPr wrap="none" rtlCol="0">
            <a:spAutoFit/>
          </a:bodyPr>
          <a:lstStyle/>
          <a:p>
            <a:r>
              <a:rPr lang="en-US" sz="1200" b="1" dirty="0" smtClean="0"/>
              <a:t>AAA</a:t>
            </a:r>
            <a:r>
              <a:rPr lang="en-US" sz="1200" dirty="0" smtClean="0"/>
              <a:t>: Authentication, Authorization and Accounting</a:t>
            </a:r>
          </a:p>
          <a:p>
            <a:r>
              <a:rPr lang="en-US" sz="1200" b="1" dirty="0" smtClean="0"/>
              <a:t>HA</a:t>
            </a:r>
            <a:r>
              <a:rPr lang="en-US" sz="1200" dirty="0" smtClean="0"/>
              <a:t>: Home Agent</a:t>
            </a:r>
            <a:endParaRPr lang="en-US" sz="1200" dirty="0"/>
          </a:p>
        </p:txBody>
      </p:sp>
    </p:spTree>
    <p:extLst>
      <p:ext uri="{BB962C8B-B14F-4D97-AF65-F5344CB8AC3E}">
        <p14:creationId xmlns:p14="http://schemas.microsoft.com/office/powerpoint/2010/main" val="166240924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64631"/>
          </a:xfrm>
        </p:spPr>
        <p:txBody>
          <a:bodyPr/>
          <a:lstStyle/>
          <a:p>
            <a:r>
              <a:rPr lang="en-US" dirty="0" smtClean="0"/>
              <a:t>MCC Architecture</a:t>
            </a:r>
            <a:endParaRPr lang="en-US" dirty="0"/>
          </a:p>
        </p:txBody>
      </p:sp>
      <p:sp>
        <p:nvSpPr>
          <p:cNvPr id="3" name="Content Placeholder 2"/>
          <p:cNvSpPr>
            <a:spLocks noGrp="1"/>
          </p:cNvSpPr>
          <p:nvPr>
            <p:ph idx="1"/>
          </p:nvPr>
        </p:nvSpPr>
        <p:spPr>
          <a:xfrm>
            <a:off x="549275" y="1385621"/>
            <a:ext cx="8042276" cy="4932152"/>
          </a:xfrm>
        </p:spPr>
        <p:txBody>
          <a:bodyPr>
            <a:normAutofit fontScale="92500"/>
          </a:bodyPr>
          <a:lstStyle/>
          <a:p>
            <a:r>
              <a:rPr lang="en-US" dirty="0"/>
              <a:t>Mobile devices are connected to the mobile networks via base stations that establish and control the connections and functional interfaces between the networks and mobile devices.</a:t>
            </a:r>
          </a:p>
          <a:p>
            <a:r>
              <a:rPr lang="en-US" dirty="0"/>
              <a:t>Mobile users’ requests and information are transmitted to the central processors that are connected to servers providing mobile network services.</a:t>
            </a:r>
          </a:p>
          <a:p>
            <a:r>
              <a:rPr lang="en-US" dirty="0"/>
              <a:t>The subscribers’ requests are delivered to a cloud through the Internet. </a:t>
            </a:r>
          </a:p>
          <a:p>
            <a:r>
              <a:rPr lang="en-US" dirty="0" smtClean="0"/>
              <a:t>In </a:t>
            </a:r>
            <a:r>
              <a:rPr lang="en-US" dirty="0"/>
              <a:t>the cloud, cloud controllers process the requests to provide mobile users with the corresponding cloud services.</a:t>
            </a:r>
          </a:p>
          <a:p>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32</a:t>
            </a:fld>
            <a:endParaRPr lang="en-US"/>
          </a:p>
        </p:txBody>
      </p:sp>
    </p:spTree>
    <p:extLst>
      <p:ext uri="{BB962C8B-B14F-4D97-AF65-F5344CB8AC3E}">
        <p14:creationId xmlns:p14="http://schemas.microsoft.com/office/powerpoint/2010/main" val="192936734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33718"/>
          </a:xfrm>
        </p:spPr>
        <p:txBody>
          <a:bodyPr/>
          <a:lstStyle/>
          <a:p>
            <a:r>
              <a:rPr lang="en-US" dirty="0" smtClean="0"/>
              <a:t>MCC Security Challenges</a:t>
            </a:r>
            <a:endParaRPr lang="en-US" dirty="0"/>
          </a:p>
        </p:txBody>
      </p:sp>
      <p:sp>
        <p:nvSpPr>
          <p:cNvPr id="3" name="Content Placeholder 2"/>
          <p:cNvSpPr>
            <a:spLocks noGrp="1"/>
          </p:cNvSpPr>
          <p:nvPr>
            <p:ph idx="1"/>
          </p:nvPr>
        </p:nvSpPr>
        <p:spPr>
          <a:xfrm>
            <a:off x="149412" y="1143012"/>
            <a:ext cx="8845175" cy="5497781"/>
          </a:xfrm>
        </p:spPr>
        <p:txBody>
          <a:bodyPr>
            <a:normAutofit fontScale="92500" lnSpcReduction="20000"/>
          </a:bodyPr>
          <a:lstStyle/>
          <a:p>
            <a:r>
              <a:rPr lang="en-US" b="1" dirty="0">
                <a:solidFill>
                  <a:srgbClr val="3366FF"/>
                </a:solidFill>
              </a:rPr>
              <a:t>Lack of control on resources </a:t>
            </a:r>
            <a:r>
              <a:rPr lang="en-US" dirty="0"/>
              <a:t>and </a:t>
            </a:r>
            <a:r>
              <a:rPr lang="en-US" b="1" dirty="0">
                <a:solidFill>
                  <a:srgbClr val="3366FF"/>
                </a:solidFill>
              </a:rPr>
              <a:t>multi-tenancy </a:t>
            </a:r>
            <a:r>
              <a:rPr lang="en-US" dirty="0"/>
              <a:t>of different users’ applications on the same physical machine make cloud platforms vulnerable to attacks  </a:t>
            </a:r>
            <a:r>
              <a:rPr lang="en-US" dirty="0">
                <a:sym typeface="Wingdings" pitchFamily="2" charset="2"/>
              </a:rPr>
              <a:t> “Hey, You, Get Off of My Cloud</a:t>
            </a:r>
            <a:r>
              <a:rPr lang="en-US" dirty="0" smtClean="0">
                <a:sym typeface="Wingdings" pitchFamily="2" charset="2"/>
              </a:rPr>
              <a:t>!”[3]</a:t>
            </a:r>
          </a:p>
          <a:p>
            <a:r>
              <a:rPr lang="en-US" dirty="0" smtClean="0"/>
              <a:t>In addition to privacy issues, programs running in the cloud are prone to:</a:t>
            </a:r>
          </a:p>
          <a:p>
            <a:pPr lvl="1"/>
            <a:r>
              <a:rPr lang="en-US" b="1" dirty="0" smtClean="0">
                <a:solidFill>
                  <a:srgbClr val="3366FF"/>
                </a:solidFill>
              </a:rPr>
              <a:t>Tampering</a:t>
            </a:r>
            <a:r>
              <a:rPr lang="en-US" dirty="0" smtClean="0"/>
              <a:t> with code/data/execution flow/ communication </a:t>
            </a:r>
          </a:p>
          <a:p>
            <a:pPr lvl="1"/>
            <a:r>
              <a:rPr lang="en-US" b="1" dirty="0" smtClean="0">
                <a:solidFill>
                  <a:srgbClr val="3366FF"/>
                </a:solidFill>
              </a:rPr>
              <a:t>Masquerading</a:t>
            </a:r>
          </a:p>
          <a:p>
            <a:r>
              <a:rPr lang="en-US" dirty="0"/>
              <a:t>Mobile code can </a:t>
            </a:r>
            <a:r>
              <a:rPr lang="en-US" dirty="0" smtClean="0"/>
              <a:t>navigate through multiple platforms before returning to the origin, giving rise to the </a:t>
            </a:r>
            <a:r>
              <a:rPr lang="en-US" b="1" dirty="0">
                <a:solidFill>
                  <a:srgbClr val="3366FF"/>
                </a:solidFill>
              </a:rPr>
              <a:t>end-to-end security </a:t>
            </a:r>
            <a:r>
              <a:rPr lang="en-US" dirty="0" smtClean="0"/>
              <a:t>problem, which involves decreasing control with every further hop in the chain of platforms.</a:t>
            </a:r>
            <a:endParaRPr lang="en-US" dirty="0"/>
          </a:p>
          <a:p>
            <a:r>
              <a:rPr lang="en-US" dirty="0"/>
              <a:t>Security mechanisms </a:t>
            </a:r>
            <a:r>
              <a:rPr lang="en-US" dirty="0" smtClean="0"/>
              <a:t>should satisfy the constraints of (1) </a:t>
            </a:r>
            <a:r>
              <a:rPr lang="en-US" b="1" dirty="0" smtClean="0">
                <a:solidFill>
                  <a:srgbClr val="3366FF"/>
                </a:solidFill>
              </a:rPr>
              <a:t>real-time </a:t>
            </a:r>
            <a:r>
              <a:rPr lang="en-US" dirty="0" smtClean="0"/>
              <a:t>response under intermittent network connection</a:t>
            </a:r>
            <a:r>
              <a:rPr lang="en-US" dirty="0"/>
              <a:t>;</a:t>
            </a:r>
            <a:r>
              <a:rPr lang="en-US" dirty="0" smtClean="0"/>
              <a:t> (2) keeping </a:t>
            </a:r>
            <a:r>
              <a:rPr lang="en-US" b="1" dirty="0" smtClean="0">
                <a:solidFill>
                  <a:srgbClr val="3366FF"/>
                </a:solidFill>
              </a:rPr>
              <a:t>communication costs </a:t>
            </a:r>
            <a:r>
              <a:rPr lang="en-US" dirty="0" smtClean="0"/>
              <a:t>at minimum; (3)  incurring </a:t>
            </a:r>
            <a:r>
              <a:rPr lang="en-US" b="1" dirty="0" smtClean="0">
                <a:solidFill>
                  <a:srgbClr val="3366FF"/>
                </a:solidFill>
              </a:rPr>
              <a:t>limited</a:t>
            </a:r>
            <a:r>
              <a:rPr lang="en-US" dirty="0" smtClean="0">
                <a:solidFill>
                  <a:srgbClr val="3366FF"/>
                </a:solidFill>
              </a:rPr>
              <a:t> </a:t>
            </a:r>
            <a:r>
              <a:rPr lang="en-US" b="1" dirty="0" smtClean="0">
                <a:solidFill>
                  <a:srgbClr val="3366FF"/>
                </a:solidFill>
              </a:rPr>
              <a:t>computation overhead</a:t>
            </a:r>
          </a:p>
        </p:txBody>
      </p:sp>
      <p:sp>
        <p:nvSpPr>
          <p:cNvPr id="4" name="Slide Number Placeholder 3"/>
          <p:cNvSpPr>
            <a:spLocks noGrp="1"/>
          </p:cNvSpPr>
          <p:nvPr>
            <p:ph type="sldNum" sz="quarter" idx="12"/>
          </p:nvPr>
        </p:nvSpPr>
        <p:spPr/>
        <p:txBody>
          <a:bodyPr/>
          <a:lstStyle/>
          <a:p>
            <a:fld id="{7F5CE407-6216-4202-80E4-A30DC2F709B2}" type="slidenum">
              <a:rPr lang="en-US" smtClean="0"/>
              <a:t>33</a:t>
            </a:fld>
            <a:endParaRPr lang="en-US"/>
          </a:p>
        </p:txBody>
      </p:sp>
    </p:spTree>
    <p:extLst>
      <p:ext uri="{BB962C8B-B14F-4D97-AF65-F5344CB8AC3E}">
        <p14:creationId xmlns:p14="http://schemas.microsoft.com/office/powerpoint/2010/main" val="267311835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Mobile Agents for Computation Offloading</a:t>
            </a:r>
            <a:endParaRPr lang="en-US" sz="3200" dirty="0"/>
          </a:p>
        </p:txBody>
      </p:sp>
      <p:sp>
        <p:nvSpPr>
          <p:cNvPr id="3" name="Content Placeholder 2"/>
          <p:cNvSpPr>
            <a:spLocks noGrp="1"/>
          </p:cNvSpPr>
          <p:nvPr>
            <p:ph idx="1"/>
          </p:nvPr>
        </p:nvSpPr>
        <p:spPr/>
        <p:txBody>
          <a:bodyPr>
            <a:normAutofit fontScale="92500" lnSpcReduction="10000"/>
          </a:bodyPr>
          <a:lstStyle/>
          <a:p>
            <a:r>
              <a:rPr lang="en-US" dirty="0"/>
              <a:t>A mobile agent is a software program with mobility, which can be sent out from a computer into a network and roam among the nodes in the network </a:t>
            </a:r>
            <a:r>
              <a:rPr lang="en-US" b="1" i="1" dirty="0">
                <a:solidFill>
                  <a:srgbClr val="3366FF"/>
                </a:solidFill>
              </a:rPr>
              <a:t>autonomously</a:t>
            </a:r>
            <a:r>
              <a:rPr lang="en-US" i="1" dirty="0"/>
              <a:t> </a:t>
            </a:r>
            <a:r>
              <a:rPr lang="en-US" dirty="0"/>
              <a:t>to finish its task on behalf of it</a:t>
            </a:r>
            <a:r>
              <a:rPr lang="en-US" i="1" dirty="0"/>
              <a:t>s </a:t>
            </a:r>
            <a:r>
              <a:rPr lang="en-US" dirty="0"/>
              <a:t>owner.</a:t>
            </a:r>
          </a:p>
          <a:p>
            <a:r>
              <a:rPr lang="en-US" dirty="0"/>
              <a:t>Mobile agent migration follows these steps:</a:t>
            </a:r>
          </a:p>
          <a:p>
            <a:pPr marL="596646" indent="-514350">
              <a:buFont typeface="+mj-lt"/>
              <a:buAutoNum type="arabicPeriod"/>
            </a:pPr>
            <a:r>
              <a:rPr lang="en-US" dirty="0"/>
              <a:t>Process suspension/new process creation</a:t>
            </a:r>
          </a:p>
          <a:p>
            <a:pPr marL="596646" indent="-514350">
              <a:buFont typeface="+mj-lt"/>
              <a:buAutoNum type="arabicPeriod"/>
            </a:pPr>
            <a:r>
              <a:rPr lang="en-US" dirty="0"/>
              <a:t>Process conversion into a message with all state information</a:t>
            </a:r>
          </a:p>
          <a:p>
            <a:pPr marL="596646" indent="-514350">
              <a:buFont typeface="+mj-lt"/>
              <a:buAutoNum type="arabicPeriod"/>
            </a:pPr>
            <a:r>
              <a:rPr lang="en-US" dirty="0"/>
              <a:t>Message routing to destination server</a:t>
            </a:r>
          </a:p>
          <a:p>
            <a:pPr marL="596646" indent="-514350">
              <a:buFont typeface="+mj-lt"/>
              <a:buAutoNum type="arabicPeriod"/>
            </a:pPr>
            <a:r>
              <a:rPr lang="en-US" dirty="0"/>
              <a:t>Message reconstitution into executable</a:t>
            </a:r>
          </a:p>
          <a:p>
            <a:pPr marL="596646" indent="-514350">
              <a:buFont typeface="+mj-lt"/>
              <a:buAutoNum type="arabicPeriod"/>
            </a:pPr>
            <a:r>
              <a:rPr lang="en-US" dirty="0"/>
              <a:t>Execution continuation with next instruction</a:t>
            </a:r>
          </a:p>
          <a:p>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34</a:t>
            </a:fld>
            <a:endParaRPr lang="en-US"/>
          </a:p>
        </p:txBody>
      </p:sp>
    </p:spTree>
    <p:extLst>
      <p:ext uri="{BB962C8B-B14F-4D97-AF65-F5344CB8AC3E}">
        <p14:creationId xmlns:p14="http://schemas.microsoft.com/office/powerpoint/2010/main" val="3397957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25" y="206546"/>
            <a:ext cx="8675976" cy="800047"/>
          </a:xfrm>
        </p:spPr>
        <p:txBody>
          <a:bodyPr/>
          <a:lstStyle/>
          <a:p>
            <a:r>
              <a:rPr lang="en-US" sz="2600" dirty="0"/>
              <a:t>Advantages of </a:t>
            </a:r>
            <a:r>
              <a:rPr lang="en-US" sz="2600" dirty="0" smtClean="0"/>
              <a:t>Mobile (Autonomous) Agents for MCC</a:t>
            </a:r>
            <a:endParaRPr lang="en-US" sz="2600" dirty="0"/>
          </a:p>
        </p:txBody>
      </p:sp>
      <p:sp>
        <p:nvSpPr>
          <p:cNvPr id="3" name="Content Placeholder 2"/>
          <p:cNvSpPr>
            <a:spLocks noGrp="1"/>
          </p:cNvSpPr>
          <p:nvPr>
            <p:ph idx="1"/>
          </p:nvPr>
        </p:nvSpPr>
        <p:spPr>
          <a:xfrm>
            <a:off x="214425" y="1659964"/>
            <a:ext cx="8675976" cy="5108387"/>
          </a:xfrm>
        </p:spPr>
        <p:txBody>
          <a:bodyPr>
            <a:normAutofit lnSpcReduction="10000"/>
          </a:bodyPr>
          <a:lstStyle/>
          <a:p>
            <a:r>
              <a:rPr lang="en-US" dirty="0" smtClean="0"/>
              <a:t>Mobile agents </a:t>
            </a:r>
            <a:r>
              <a:rPr lang="en-US" dirty="0"/>
              <a:t>can provide better support for mobile clients (reduced network communication</a:t>
            </a:r>
            <a:r>
              <a:rPr lang="en-US" dirty="0" smtClean="0"/>
              <a:t>).</a:t>
            </a:r>
            <a:endParaRPr lang="en-US" dirty="0"/>
          </a:p>
          <a:p>
            <a:r>
              <a:rPr lang="fr-FR" dirty="0" smtClean="0"/>
              <a:t>Mobile </a:t>
            </a:r>
            <a:r>
              <a:rPr lang="en-US" dirty="0" smtClean="0"/>
              <a:t>agents are </a:t>
            </a:r>
            <a:r>
              <a:rPr lang="en-US" dirty="0"/>
              <a:t>capable of moving across different </a:t>
            </a:r>
            <a:r>
              <a:rPr lang="en-US" dirty="0" smtClean="0"/>
              <a:t>cloud machine </a:t>
            </a:r>
            <a:r>
              <a:rPr lang="en-US" dirty="0"/>
              <a:t>instances transparently, </a:t>
            </a:r>
            <a:r>
              <a:rPr lang="en-US" dirty="0" smtClean="0"/>
              <a:t>which makes them capable of </a:t>
            </a:r>
            <a:r>
              <a:rPr lang="en-US" dirty="0"/>
              <a:t>migrating to a different location for reasons </a:t>
            </a:r>
            <a:r>
              <a:rPr lang="en-US" dirty="0" smtClean="0"/>
              <a:t>including poor </a:t>
            </a:r>
            <a:r>
              <a:rPr lang="en-US" dirty="0"/>
              <a:t>performance </a:t>
            </a:r>
            <a:r>
              <a:rPr lang="en-US" dirty="0" smtClean="0"/>
              <a:t>or an attack</a:t>
            </a:r>
            <a:r>
              <a:rPr lang="en-US" dirty="0"/>
              <a:t>-</a:t>
            </a:r>
            <a:r>
              <a:rPr lang="en-US" dirty="0" smtClean="0"/>
              <a:t>prone </a:t>
            </a:r>
            <a:r>
              <a:rPr lang="en-US" dirty="0"/>
              <a:t>runtime environment</a:t>
            </a:r>
            <a:r>
              <a:rPr lang="en-US" dirty="0" smtClean="0"/>
              <a:t>.</a:t>
            </a:r>
          </a:p>
          <a:p>
            <a:r>
              <a:rPr lang="fr-FR" dirty="0" smtClean="0"/>
              <a:t>Mobile agents </a:t>
            </a:r>
            <a:r>
              <a:rPr lang="en-US" dirty="0" smtClean="0"/>
              <a:t>can </a:t>
            </a:r>
            <a:r>
              <a:rPr lang="en-US" dirty="0"/>
              <a:t>be equipped with techniques to check self-</a:t>
            </a:r>
            <a:r>
              <a:rPr lang="en-US" dirty="0" smtClean="0"/>
              <a:t>integrity independent </a:t>
            </a:r>
            <a:r>
              <a:rPr lang="en-US" dirty="0"/>
              <a:t>of the host </a:t>
            </a:r>
            <a:r>
              <a:rPr lang="en-US" dirty="0" smtClean="0"/>
              <a:t>platform, for tamper detection.</a:t>
            </a:r>
          </a:p>
          <a:p>
            <a:r>
              <a:rPr lang="en-US" dirty="0" smtClean="0"/>
              <a:t>Mobile agents can clone themselves on multiple cloud hosts to achieve better runtime performance.</a:t>
            </a: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35</a:t>
            </a:fld>
            <a:endParaRPr lang="en-US"/>
          </a:p>
        </p:txBody>
      </p:sp>
    </p:spTree>
    <p:extLst>
      <p:ext uri="{BB962C8B-B14F-4D97-AF65-F5344CB8AC3E}">
        <p14:creationId xmlns:p14="http://schemas.microsoft.com/office/powerpoint/2010/main" val="118602884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19952"/>
            <a:ext cx="8042276" cy="608938"/>
          </a:xfrm>
        </p:spPr>
        <p:txBody>
          <a:bodyPr/>
          <a:lstStyle/>
          <a:p>
            <a:r>
              <a:rPr lang="en-US" sz="2800" dirty="0"/>
              <a:t>Proposed Computation Offloading Framework</a:t>
            </a:r>
          </a:p>
        </p:txBody>
      </p:sp>
      <p:pic>
        <p:nvPicPr>
          <p:cNvPr id="5" name="Picture 4" descr="Framework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098" y="1484599"/>
            <a:ext cx="6922606" cy="5191955"/>
          </a:xfrm>
          <a:prstGeom prst="rect">
            <a:avLst/>
          </a:prstGeom>
        </p:spPr>
      </p:pic>
      <p:sp>
        <p:nvSpPr>
          <p:cNvPr id="6" name="Slide Number Placeholder 5"/>
          <p:cNvSpPr>
            <a:spLocks noGrp="1"/>
          </p:cNvSpPr>
          <p:nvPr>
            <p:ph type="sldNum" sz="quarter" idx="12"/>
          </p:nvPr>
        </p:nvSpPr>
        <p:spPr/>
        <p:txBody>
          <a:bodyPr/>
          <a:lstStyle/>
          <a:p>
            <a:fld id="{7F5CE407-6216-4202-80E4-A30DC2F709B2}" type="slidenum">
              <a:rPr lang="en-US" smtClean="0"/>
              <a:t>36</a:t>
            </a:fld>
            <a:endParaRPr lang="en-US"/>
          </a:p>
        </p:txBody>
      </p:sp>
    </p:spTree>
    <p:extLst>
      <p:ext uri="{BB962C8B-B14F-4D97-AF65-F5344CB8AC3E}">
        <p14:creationId xmlns:p14="http://schemas.microsoft.com/office/powerpoint/2010/main" val="281991257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20" y="322273"/>
            <a:ext cx="8527527" cy="931640"/>
          </a:xfrm>
        </p:spPr>
        <p:txBody>
          <a:bodyPr/>
          <a:lstStyle/>
          <a:p>
            <a:r>
              <a:rPr lang="en-US" dirty="0" smtClean="0"/>
              <a:t>Proposed Framework Components</a:t>
            </a:r>
            <a:endParaRPr lang="en-US" dirty="0"/>
          </a:p>
        </p:txBody>
      </p:sp>
      <p:sp>
        <p:nvSpPr>
          <p:cNvPr id="3" name="Content Placeholder 2"/>
          <p:cNvSpPr>
            <a:spLocks noGrp="1"/>
          </p:cNvSpPr>
          <p:nvPr>
            <p:ph idx="1"/>
          </p:nvPr>
        </p:nvSpPr>
        <p:spPr>
          <a:xfrm>
            <a:off x="549275" y="1303144"/>
            <a:ext cx="8042276" cy="5245566"/>
          </a:xfrm>
        </p:spPr>
        <p:txBody>
          <a:bodyPr>
            <a:normAutofit lnSpcReduction="10000"/>
          </a:bodyPr>
          <a:lstStyle/>
          <a:p>
            <a:r>
              <a:rPr lang="en-US" b="1" dirty="0" smtClean="0">
                <a:solidFill>
                  <a:srgbClr val="3366FF"/>
                </a:solidFill>
              </a:rPr>
              <a:t>Cloud directory service: </a:t>
            </a:r>
            <a:r>
              <a:rPr lang="en-US" dirty="0" smtClean="0"/>
              <a:t>A Web service (trusted third party) that maintains </a:t>
            </a:r>
            <a:r>
              <a:rPr lang="en-US" dirty="0"/>
              <a:t>an up-to-date database of </a:t>
            </a:r>
            <a:r>
              <a:rPr lang="en-US" dirty="0" smtClean="0"/>
              <a:t>virtual machine instances (VMIs) </a:t>
            </a:r>
            <a:r>
              <a:rPr lang="en-US" dirty="0"/>
              <a:t>available for use in the cloud</a:t>
            </a:r>
            <a:endParaRPr lang="en-US" b="1" dirty="0"/>
          </a:p>
          <a:p>
            <a:r>
              <a:rPr lang="en-US" b="1" dirty="0" smtClean="0">
                <a:solidFill>
                  <a:srgbClr val="3366FF"/>
                </a:solidFill>
              </a:rPr>
              <a:t>Execution </a:t>
            </a:r>
            <a:r>
              <a:rPr lang="en-US" b="1" dirty="0">
                <a:solidFill>
                  <a:srgbClr val="3366FF"/>
                </a:solidFill>
              </a:rPr>
              <a:t>manager (elasticity manager): </a:t>
            </a:r>
            <a:r>
              <a:rPr lang="en-US" dirty="0" smtClean="0"/>
              <a:t>Service on mobile platform that</a:t>
            </a:r>
            <a:r>
              <a:rPr lang="en-US" b="1" dirty="0" smtClean="0"/>
              <a:t> </a:t>
            </a:r>
            <a:r>
              <a:rPr lang="en-US" dirty="0"/>
              <a:t>m</a:t>
            </a:r>
            <a:r>
              <a:rPr lang="en-US" dirty="0" smtClean="0"/>
              <a:t>akes </a:t>
            </a:r>
            <a:r>
              <a:rPr lang="en-US" dirty="0"/>
              <a:t>the decision regarding the execution platform of the different program partitions</a:t>
            </a:r>
            <a:endParaRPr lang="en-US" b="1" dirty="0"/>
          </a:p>
          <a:p>
            <a:r>
              <a:rPr lang="en-US" b="1" dirty="0">
                <a:solidFill>
                  <a:srgbClr val="3366FF"/>
                </a:solidFill>
              </a:rPr>
              <a:t>Mobile agent containers: </a:t>
            </a:r>
            <a:r>
              <a:rPr lang="en-US" dirty="0" smtClean="0"/>
              <a:t>Provide an </a:t>
            </a:r>
            <a:r>
              <a:rPr lang="en-US" dirty="0"/>
              <a:t>execution environment for program partitions</a:t>
            </a:r>
            <a:endParaRPr lang="en-US" b="1" dirty="0"/>
          </a:p>
          <a:p>
            <a:r>
              <a:rPr lang="en-US" b="1" dirty="0">
                <a:solidFill>
                  <a:srgbClr val="3366FF"/>
                </a:solidFill>
              </a:rPr>
              <a:t>Virtual machine </a:t>
            </a:r>
            <a:r>
              <a:rPr lang="en-US" b="1" dirty="0" smtClean="0">
                <a:solidFill>
                  <a:srgbClr val="3366FF"/>
                </a:solidFill>
              </a:rPr>
              <a:t>instances (cloud hosts): </a:t>
            </a:r>
            <a:r>
              <a:rPr lang="en-US" dirty="0"/>
              <a:t>Host containers of the mobile </a:t>
            </a:r>
            <a:r>
              <a:rPr lang="en-US" dirty="0" smtClean="0"/>
              <a:t>agents (program partitions) </a:t>
            </a:r>
            <a:r>
              <a:rPr lang="en-US" dirty="0"/>
              <a:t>sent to the cloud</a:t>
            </a:r>
          </a:p>
          <a:p>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37</a:t>
            </a:fld>
            <a:endParaRPr lang="en-US"/>
          </a:p>
        </p:txBody>
      </p:sp>
    </p:spTree>
    <p:extLst>
      <p:ext uri="{BB962C8B-B14F-4D97-AF65-F5344CB8AC3E}">
        <p14:creationId xmlns:p14="http://schemas.microsoft.com/office/powerpoint/2010/main" val="183046582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54" y="107576"/>
            <a:ext cx="8741953" cy="964631"/>
          </a:xfrm>
        </p:spPr>
        <p:txBody>
          <a:bodyPr/>
          <a:lstStyle/>
          <a:p>
            <a:r>
              <a:rPr lang="en-US" dirty="0" smtClean="0"/>
              <a:t>Proposed Framework in Action</a:t>
            </a:r>
            <a:endParaRPr lang="en-US" dirty="0"/>
          </a:p>
        </p:txBody>
      </p:sp>
      <p:sp>
        <p:nvSpPr>
          <p:cNvPr id="3" name="Content Placeholder 2"/>
          <p:cNvSpPr>
            <a:spLocks noGrp="1"/>
          </p:cNvSpPr>
          <p:nvPr>
            <p:ph idx="1"/>
          </p:nvPr>
        </p:nvSpPr>
        <p:spPr>
          <a:xfrm>
            <a:off x="280402" y="1253657"/>
            <a:ext cx="8593505" cy="5443512"/>
          </a:xfrm>
        </p:spPr>
        <p:txBody>
          <a:bodyPr>
            <a:normAutofit lnSpcReduction="10000"/>
          </a:bodyPr>
          <a:lstStyle/>
          <a:p>
            <a:pPr marL="457200" indent="-457200">
              <a:buFont typeface="+mj-lt"/>
              <a:buAutoNum type="arabicPeriod"/>
            </a:pPr>
            <a:r>
              <a:rPr lang="en-US" dirty="0" smtClean="0"/>
              <a:t>When a mobile application is launched, the </a:t>
            </a:r>
            <a:r>
              <a:rPr lang="en-US" i="1" dirty="0" smtClean="0"/>
              <a:t>execution manager </a:t>
            </a:r>
            <a:r>
              <a:rPr lang="en-US" dirty="0" smtClean="0"/>
              <a:t>contacts the </a:t>
            </a:r>
            <a:r>
              <a:rPr lang="en-US" i="1" dirty="0" smtClean="0"/>
              <a:t>cloud directory service </a:t>
            </a:r>
            <a:r>
              <a:rPr lang="en-US" dirty="0" smtClean="0"/>
              <a:t>to get a list of available machine instances in the cloud</a:t>
            </a:r>
          </a:p>
          <a:p>
            <a:pPr marL="457200" indent="-457200">
              <a:buFont typeface="+mj-lt"/>
              <a:buAutoNum type="arabicPeriod"/>
            </a:pPr>
            <a:r>
              <a:rPr lang="en-US" dirty="0" smtClean="0"/>
              <a:t>An execution plan containing offloading decisions for the agent-based partitions is created by the execution manager</a:t>
            </a:r>
          </a:p>
          <a:p>
            <a:pPr marL="457200" indent="-457200">
              <a:buFont typeface="+mj-lt"/>
              <a:buAutoNum type="arabicPeriod"/>
            </a:pPr>
            <a:r>
              <a:rPr lang="en-US" dirty="0" smtClean="0"/>
              <a:t>For partitions to be offloaded, a bridge is formed between the callers of those partitions and their selected cloud hosts, through which the partitions migrate to the selected hosts</a:t>
            </a:r>
          </a:p>
          <a:p>
            <a:pPr marL="457200" indent="-457200">
              <a:buFont typeface="+mj-lt"/>
              <a:buAutoNum type="arabicPeriod"/>
            </a:pPr>
            <a:r>
              <a:rPr lang="en-US" dirty="0" smtClean="0"/>
              <a:t>Upon migration, the partitions start executing and communicate their output data to the callers through the same bridge</a:t>
            </a: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38</a:t>
            </a:fld>
            <a:endParaRPr lang="en-US"/>
          </a:p>
        </p:txBody>
      </p:sp>
    </p:spTree>
    <p:extLst>
      <p:ext uri="{BB962C8B-B14F-4D97-AF65-F5344CB8AC3E}">
        <p14:creationId xmlns:p14="http://schemas.microsoft.com/office/powerpoint/2010/main" val="29844289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38" y="107576"/>
            <a:ext cx="8790798" cy="934055"/>
          </a:xfrm>
        </p:spPr>
        <p:txBody>
          <a:bodyPr/>
          <a:lstStyle/>
          <a:p>
            <a:r>
              <a:rPr lang="en-US" dirty="0"/>
              <a:t>Why </a:t>
            </a:r>
            <a:r>
              <a:rPr lang="en-US" dirty="0" smtClean="0"/>
              <a:t>Mobile-Cloud </a:t>
            </a:r>
            <a:r>
              <a:rPr lang="en-US" dirty="0"/>
              <a:t>Computing?</a:t>
            </a:r>
          </a:p>
        </p:txBody>
      </p:sp>
      <p:sp>
        <p:nvSpPr>
          <p:cNvPr id="3" name="Content Placeholder 2"/>
          <p:cNvSpPr>
            <a:spLocks noGrp="1"/>
          </p:cNvSpPr>
          <p:nvPr>
            <p:ph idx="1"/>
          </p:nvPr>
        </p:nvSpPr>
        <p:spPr>
          <a:xfrm>
            <a:off x="549275" y="1500318"/>
            <a:ext cx="8042276" cy="4521166"/>
          </a:xfrm>
        </p:spPr>
        <p:txBody>
          <a:bodyPr>
            <a:normAutofit fontScale="92500"/>
          </a:bodyPr>
          <a:lstStyle/>
          <a:p>
            <a:r>
              <a:rPr lang="en-US" dirty="0"/>
              <a:t>Mobile devices face many </a:t>
            </a:r>
            <a:r>
              <a:rPr lang="en-US" b="1" dirty="0">
                <a:solidFill>
                  <a:srgbClr val="3366FF"/>
                </a:solidFill>
              </a:rPr>
              <a:t>resource challenges </a:t>
            </a:r>
            <a:r>
              <a:rPr lang="en-US" dirty="0"/>
              <a:t>(battery life, storage, bandwidth etc.)</a:t>
            </a:r>
          </a:p>
          <a:p>
            <a:r>
              <a:rPr lang="en-US" dirty="0"/>
              <a:t>Cloud computing offers advantages to users by allowing them to use infrastructure, platforms and software by cloud providers at </a:t>
            </a:r>
            <a:r>
              <a:rPr lang="en-US" b="1" dirty="0">
                <a:solidFill>
                  <a:srgbClr val="3366FF"/>
                </a:solidFill>
              </a:rPr>
              <a:t>low cost </a:t>
            </a:r>
            <a:r>
              <a:rPr lang="en-US" dirty="0"/>
              <a:t>and elastically in an </a:t>
            </a:r>
            <a:r>
              <a:rPr lang="en-US" b="1" dirty="0">
                <a:solidFill>
                  <a:srgbClr val="3366FF"/>
                </a:solidFill>
              </a:rPr>
              <a:t>on-demand</a:t>
            </a:r>
            <a:r>
              <a:rPr lang="en-US" b="1" dirty="0">
                <a:solidFill>
                  <a:srgbClr val="FF0000"/>
                </a:solidFill>
              </a:rPr>
              <a:t> </a:t>
            </a:r>
            <a:r>
              <a:rPr lang="en-US" dirty="0"/>
              <a:t>fashion.</a:t>
            </a:r>
          </a:p>
          <a:p>
            <a:r>
              <a:rPr lang="en-US" dirty="0"/>
              <a:t>Mobile cloud computing provides mobile users with data storage and processing services in clouds, obviating the need to have a powerful device configuration (e.g. CPU speed, memory capacity </a:t>
            </a:r>
            <a:r>
              <a:rPr lang="en-US" dirty="0" smtClean="0"/>
              <a:t>etc.)</a:t>
            </a:r>
            <a:r>
              <a:rPr lang="en-US" dirty="0"/>
              <a:t>, as all resource-intensive computing can be performed in the cloud. </a:t>
            </a:r>
          </a:p>
        </p:txBody>
      </p:sp>
      <p:sp>
        <p:nvSpPr>
          <p:cNvPr id="4" name="Slide Number Placeholder 3"/>
          <p:cNvSpPr>
            <a:spLocks noGrp="1"/>
          </p:cNvSpPr>
          <p:nvPr>
            <p:ph type="sldNum" sz="quarter" idx="12"/>
          </p:nvPr>
        </p:nvSpPr>
        <p:spPr/>
        <p:txBody>
          <a:bodyPr/>
          <a:lstStyle/>
          <a:p>
            <a:fld id="{7F5CE407-6216-4202-80E4-A30DC2F709B2}" type="slidenum">
              <a:rPr lang="en-US" smtClean="0"/>
              <a:t>3</a:t>
            </a:fld>
            <a:endParaRPr lang="en-US"/>
          </a:p>
        </p:txBody>
      </p:sp>
    </p:spTree>
    <p:extLst>
      <p:ext uri="{BB962C8B-B14F-4D97-AF65-F5344CB8AC3E}">
        <p14:creationId xmlns:p14="http://schemas.microsoft.com/office/powerpoint/2010/main" val="45831797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458" y="201646"/>
            <a:ext cx="8624048" cy="899017"/>
          </a:xfrm>
        </p:spPr>
        <p:txBody>
          <a:bodyPr/>
          <a:lstStyle/>
          <a:p>
            <a:r>
              <a:rPr lang="en-US" sz="3200" dirty="0" smtClean="0"/>
              <a:t>Experiments with Proposed Framework – Sudoku Solver</a:t>
            </a:r>
            <a:endParaRPr lang="en-US" sz="3200" dirty="0"/>
          </a:p>
        </p:txBody>
      </p:sp>
      <p:pic>
        <p:nvPicPr>
          <p:cNvPr id="4" name="Picture 3" descr="sudoku_tim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0604" y="1602580"/>
            <a:ext cx="6718099" cy="3828747"/>
          </a:xfrm>
          <a:prstGeom prst="rect">
            <a:avLst/>
          </a:prstGeom>
        </p:spPr>
      </p:pic>
      <p:sp>
        <p:nvSpPr>
          <p:cNvPr id="5" name="TextBox 4"/>
          <p:cNvSpPr txBox="1"/>
          <p:nvPr/>
        </p:nvSpPr>
        <p:spPr>
          <a:xfrm>
            <a:off x="329885" y="5549804"/>
            <a:ext cx="8679644" cy="646331"/>
          </a:xfrm>
          <a:prstGeom prst="rect">
            <a:avLst/>
          </a:prstGeom>
          <a:noFill/>
        </p:spPr>
        <p:txBody>
          <a:bodyPr wrap="square" rtlCol="0">
            <a:spAutoFit/>
          </a:bodyPr>
          <a:lstStyle/>
          <a:p>
            <a:r>
              <a:rPr lang="en-US" dirty="0" smtClean="0"/>
              <a:t>Execution time to find all possible solutions for a </a:t>
            </a:r>
            <a:r>
              <a:rPr lang="en-US" dirty="0"/>
              <a:t>S</a:t>
            </a:r>
            <a:r>
              <a:rPr lang="en-US" dirty="0" smtClean="0"/>
              <a:t>udoku puzzle with different numbers of initially filled cells, for mobile-device only vs. offloaded execution</a:t>
            </a:r>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39</a:t>
            </a:fld>
            <a:endParaRPr lang="en-US"/>
          </a:p>
        </p:txBody>
      </p:sp>
    </p:spTree>
    <p:extLst>
      <p:ext uri="{BB962C8B-B14F-4D97-AF65-F5344CB8AC3E}">
        <p14:creationId xmlns:p14="http://schemas.microsoft.com/office/powerpoint/2010/main" val="390115015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060" y="107576"/>
            <a:ext cx="8695764" cy="1096572"/>
          </a:xfrm>
        </p:spPr>
        <p:txBody>
          <a:bodyPr/>
          <a:lstStyle/>
          <a:p>
            <a:r>
              <a:rPr lang="en-US" sz="2800" dirty="0"/>
              <a:t>Experiments with Proposed Framework – </a:t>
            </a:r>
            <a:r>
              <a:rPr lang="en-US" sz="2800" dirty="0" smtClean="0"/>
              <a:t/>
            </a:r>
            <a:br>
              <a:rPr lang="en-US" sz="2800" dirty="0" smtClean="0"/>
            </a:br>
            <a:r>
              <a:rPr lang="en-US" sz="2800" dirty="0" smtClean="0"/>
              <a:t>Face Recognition</a:t>
            </a:r>
            <a:endParaRPr lang="en-US" sz="2800" dirty="0"/>
          </a:p>
        </p:txBody>
      </p:sp>
      <p:pic>
        <p:nvPicPr>
          <p:cNvPr id="5" name="Picture 4" descr="Android_vs_no_dir_send_all_imag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3832" y="1426668"/>
            <a:ext cx="6116165" cy="3877451"/>
          </a:xfrm>
          <a:prstGeom prst="rect">
            <a:avLst/>
          </a:prstGeom>
        </p:spPr>
      </p:pic>
      <p:sp>
        <p:nvSpPr>
          <p:cNvPr id="6" name="Rectangle 5"/>
          <p:cNvSpPr/>
          <p:nvPr/>
        </p:nvSpPr>
        <p:spPr>
          <a:xfrm>
            <a:off x="403412" y="5364808"/>
            <a:ext cx="8471645" cy="646331"/>
          </a:xfrm>
          <a:prstGeom prst="rect">
            <a:avLst/>
          </a:prstGeom>
        </p:spPr>
        <p:txBody>
          <a:bodyPr wrap="square">
            <a:spAutoFit/>
          </a:bodyPr>
          <a:lstStyle/>
          <a:p>
            <a:r>
              <a:rPr lang="en-US" dirty="0"/>
              <a:t>Execution time </a:t>
            </a:r>
            <a:r>
              <a:rPr lang="en-US" dirty="0" smtClean="0"/>
              <a:t>for a face recognition program with </a:t>
            </a:r>
            <a:r>
              <a:rPr lang="en-US" dirty="0"/>
              <a:t>different numbers of </a:t>
            </a:r>
            <a:r>
              <a:rPr lang="en-US" dirty="0" smtClean="0"/>
              <a:t>pictures to compare against, </a:t>
            </a:r>
            <a:r>
              <a:rPr lang="en-US" dirty="0"/>
              <a:t>for mobile-device only </a:t>
            </a:r>
            <a:r>
              <a:rPr lang="en-US" dirty="0" smtClean="0"/>
              <a:t>vs. </a:t>
            </a:r>
            <a:r>
              <a:rPr lang="en-US" dirty="0"/>
              <a:t>offloaded execution</a:t>
            </a:r>
          </a:p>
        </p:txBody>
      </p:sp>
      <p:sp>
        <p:nvSpPr>
          <p:cNvPr id="7" name="Slide Number Placeholder 6"/>
          <p:cNvSpPr>
            <a:spLocks noGrp="1"/>
          </p:cNvSpPr>
          <p:nvPr>
            <p:ph type="sldNum" sz="quarter" idx="12"/>
          </p:nvPr>
        </p:nvSpPr>
        <p:spPr/>
        <p:txBody>
          <a:bodyPr/>
          <a:lstStyle/>
          <a:p>
            <a:fld id="{7F5CE407-6216-4202-80E4-A30DC2F709B2}" type="slidenum">
              <a:rPr lang="en-US" smtClean="0"/>
              <a:t>40</a:t>
            </a:fld>
            <a:endParaRPr lang="en-US"/>
          </a:p>
        </p:txBody>
      </p:sp>
    </p:spTree>
    <p:extLst>
      <p:ext uri="{BB962C8B-B14F-4D97-AF65-F5344CB8AC3E}">
        <p14:creationId xmlns:p14="http://schemas.microsoft.com/office/powerpoint/2010/main" val="234470729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6514"/>
            <a:ext cx="9144000" cy="620671"/>
          </a:xfrm>
        </p:spPr>
        <p:txBody>
          <a:bodyPr/>
          <a:lstStyle/>
          <a:p>
            <a:r>
              <a:rPr lang="en-US" sz="3600" dirty="0" smtClean="0"/>
              <a:t>Adding Security to MCC Framework</a:t>
            </a:r>
            <a:endParaRPr lang="en-US" sz="3600" dirty="0"/>
          </a:p>
        </p:txBody>
      </p:sp>
      <p:sp>
        <p:nvSpPr>
          <p:cNvPr id="3" name="Content Placeholder 2"/>
          <p:cNvSpPr>
            <a:spLocks noGrp="1"/>
          </p:cNvSpPr>
          <p:nvPr>
            <p:ph idx="1"/>
          </p:nvPr>
        </p:nvSpPr>
        <p:spPr/>
        <p:txBody>
          <a:bodyPr/>
          <a:lstStyle/>
          <a:p>
            <a:r>
              <a:rPr lang="en-US" dirty="0" smtClean="0"/>
              <a:t>The performance results with the proposed MCC framework are promising for real-time mobile computing. </a:t>
            </a:r>
          </a:p>
          <a:p>
            <a:r>
              <a:rPr lang="en-US" dirty="0" smtClean="0"/>
              <a:t>Need to add end-to-end tamper resistance (integrity verification) functionality </a:t>
            </a:r>
            <a:r>
              <a:rPr lang="en-US" b="1" dirty="0" smtClean="0">
                <a:solidFill>
                  <a:srgbClr val="3366FF"/>
                </a:solidFill>
              </a:rPr>
              <a:t>without</a:t>
            </a:r>
            <a:r>
              <a:rPr lang="en-US" dirty="0" smtClean="0"/>
              <a:t>:</a:t>
            </a:r>
          </a:p>
          <a:p>
            <a:pPr marL="806450" lvl="1" indent="-457200">
              <a:buFont typeface="+mj-lt"/>
              <a:buAutoNum type="arabicPeriod"/>
            </a:pPr>
            <a:r>
              <a:rPr lang="en-US" dirty="0" smtClean="0"/>
              <a:t>Significantly increasing response time</a:t>
            </a:r>
          </a:p>
          <a:p>
            <a:pPr marL="806450" lvl="1" indent="-457200">
              <a:buFont typeface="+mj-lt"/>
              <a:buAutoNum type="arabicPeriod"/>
            </a:pPr>
            <a:r>
              <a:rPr lang="en-US" dirty="0" smtClean="0"/>
              <a:t>Increasing communication costs</a:t>
            </a:r>
          </a:p>
          <a:p>
            <a:pPr marL="806450" lvl="1" indent="-457200">
              <a:buFont typeface="+mj-lt"/>
              <a:buAutoNum type="arabicPeriod"/>
            </a:pPr>
            <a:r>
              <a:rPr lang="en-US" dirty="0" smtClean="0"/>
              <a:t>Incurring high computational overhead</a:t>
            </a:r>
          </a:p>
          <a:p>
            <a:pPr marL="469900" indent="-457200"/>
            <a:r>
              <a:rPr lang="en-US" dirty="0" smtClean="0"/>
              <a:t>Solution: </a:t>
            </a:r>
            <a:r>
              <a:rPr lang="en-US" b="1" dirty="0" smtClean="0">
                <a:solidFill>
                  <a:srgbClr val="3366FF"/>
                </a:solidFill>
              </a:rPr>
              <a:t>Self-protecting </a:t>
            </a:r>
            <a:r>
              <a:rPr lang="en-US" dirty="0" smtClean="0"/>
              <a:t>application partitions  </a:t>
            </a:r>
          </a:p>
          <a:p>
            <a:pPr marL="806450" lvl="1" indent="-45720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41</a:t>
            </a:fld>
            <a:endParaRPr lang="en-US"/>
          </a:p>
        </p:txBody>
      </p:sp>
    </p:spTree>
    <p:extLst>
      <p:ext uri="{BB962C8B-B14F-4D97-AF65-F5344CB8AC3E}">
        <p14:creationId xmlns:p14="http://schemas.microsoft.com/office/powerpoint/2010/main" val="264303252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57061"/>
            <a:ext cx="8042276" cy="1178791"/>
          </a:xfrm>
        </p:spPr>
        <p:txBody>
          <a:bodyPr/>
          <a:lstStyle/>
          <a:p>
            <a:r>
              <a:rPr lang="en-US" sz="3200" dirty="0" smtClean="0"/>
              <a:t>Proposed Tamper Resistance Approach</a:t>
            </a:r>
            <a:endParaRPr lang="en-US" sz="3200" dirty="0"/>
          </a:p>
        </p:txBody>
      </p:sp>
      <p:sp>
        <p:nvSpPr>
          <p:cNvPr id="3" name="Content Placeholder 2"/>
          <p:cNvSpPr>
            <a:spLocks noGrp="1"/>
          </p:cNvSpPr>
          <p:nvPr>
            <p:ph idx="1"/>
          </p:nvPr>
        </p:nvSpPr>
        <p:spPr>
          <a:xfrm>
            <a:off x="549275" y="1600200"/>
            <a:ext cx="8042276" cy="4675467"/>
          </a:xfrm>
        </p:spPr>
        <p:txBody>
          <a:bodyPr>
            <a:normAutofit fontScale="85000" lnSpcReduction="10000"/>
          </a:bodyPr>
          <a:lstStyle/>
          <a:p>
            <a:r>
              <a:rPr lang="en-US" dirty="0" smtClean="0"/>
              <a:t>Self-protecting agents: The autonomous agents used in the MCC framework can be augmented with integrity verification constructs called software </a:t>
            </a:r>
            <a:r>
              <a:rPr lang="en-US" b="1" dirty="0" smtClean="0">
                <a:solidFill>
                  <a:srgbClr val="0000FF"/>
                </a:solidFill>
              </a:rPr>
              <a:t>guards </a:t>
            </a:r>
            <a:r>
              <a:rPr lang="en-US" dirty="0"/>
              <a:t>(similar to the work by Chang and </a:t>
            </a:r>
            <a:r>
              <a:rPr lang="en-US" dirty="0" err="1"/>
              <a:t>Atallah</a:t>
            </a:r>
            <a:r>
              <a:rPr lang="en-US" dirty="0"/>
              <a:t> </a:t>
            </a:r>
            <a:r>
              <a:rPr lang="en-US" dirty="0" smtClean="0"/>
              <a:t>[7]</a:t>
            </a:r>
            <a:r>
              <a:rPr lang="en-US" dirty="0"/>
              <a:t>)</a:t>
            </a:r>
            <a:r>
              <a:rPr lang="en-US" b="1" dirty="0" smtClean="0">
                <a:solidFill>
                  <a:srgbClr val="0000FF"/>
                </a:solidFill>
              </a:rPr>
              <a:t> </a:t>
            </a:r>
            <a:r>
              <a:rPr lang="en-US" dirty="0" smtClean="0"/>
              <a:t>that are executed during runtime</a:t>
            </a:r>
          </a:p>
          <a:p>
            <a:pPr lvl="1"/>
            <a:r>
              <a:rPr lang="en-US" b="1" dirty="0" smtClean="0"/>
              <a:t>Guard:</a:t>
            </a:r>
            <a:r>
              <a:rPr lang="en-US" dirty="0" smtClean="0"/>
              <a:t> </a:t>
            </a:r>
            <a:r>
              <a:rPr lang="en-US" dirty="0"/>
              <a:t>is a piece of code responsible for performing certain security-related actions during </a:t>
            </a:r>
            <a:r>
              <a:rPr lang="en-US" dirty="0" smtClean="0"/>
              <a:t>program </a:t>
            </a:r>
            <a:r>
              <a:rPr lang="en-US" dirty="0"/>
              <a:t>execution</a:t>
            </a:r>
            <a:r>
              <a:rPr lang="en-US" dirty="0" smtClean="0"/>
              <a:t>.</a:t>
            </a:r>
          </a:p>
          <a:p>
            <a:pPr lvl="1"/>
            <a:r>
              <a:rPr lang="en-US" b="1" dirty="0" smtClean="0"/>
              <a:t>Example Guard: </a:t>
            </a:r>
            <a:r>
              <a:rPr lang="en-US" i="1" dirty="0" smtClean="0"/>
              <a:t>checksum code </a:t>
            </a:r>
            <a:r>
              <a:rPr lang="en-US" dirty="0" smtClean="0"/>
              <a:t>which can be used for integrity verification</a:t>
            </a:r>
          </a:p>
          <a:p>
            <a:r>
              <a:rPr lang="en-US" dirty="0"/>
              <a:t>I</a:t>
            </a:r>
            <a:r>
              <a:rPr lang="en-US" dirty="0" smtClean="0"/>
              <a:t>ntegrity checkpoints are distributed throughout the agent code to ensure timely detection of tamper</a:t>
            </a:r>
          </a:p>
          <a:p>
            <a:r>
              <a:rPr lang="en-US" dirty="0" smtClean="0"/>
              <a:t>Upon tamper detection, the agent stops execution, moves to a different platform and either (a) resumes execution from the last integrity-verified checkpoint or (b) starts execution from the beginning</a:t>
            </a:r>
          </a:p>
          <a:p>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42</a:t>
            </a:fld>
            <a:endParaRPr lang="en-US"/>
          </a:p>
        </p:txBody>
      </p:sp>
    </p:spTree>
    <p:extLst>
      <p:ext uri="{BB962C8B-B14F-4D97-AF65-F5344CB8AC3E}">
        <p14:creationId xmlns:p14="http://schemas.microsoft.com/office/powerpoint/2010/main" val="402352617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709"/>
            <a:ext cx="8994588" cy="818995"/>
          </a:xfrm>
        </p:spPr>
        <p:txBody>
          <a:bodyPr/>
          <a:lstStyle/>
          <a:p>
            <a:r>
              <a:rPr lang="en-US" sz="2400" dirty="0" smtClean="0"/>
              <a:t>Experience with Self-Protecting Agents: Active Bundles</a:t>
            </a:r>
            <a:endParaRPr lang="en-US" sz="2400" dirty="0"/>
          </a:p>
        </p:txBody>
      </p:sp>
      <p:sp>
        <p:nvSpPr>
          <p:cNvPr id="3" name="Content Placeholder 2"/>
          <p:cNvSpPr>
            <a:spLocks noGrp="1"/>
          </p:cNvSpPr>
          <p:nvPr>
            <p:ph idx="1"/>
          </p:nvPr>
        </p:nvSpPr>
        <p:spPr>
          <a:xfrm>
            <a:off x="268942" y="1211735"/>
            <a:ext cx="8875058" cy="4343400"/>
          </a:xfrm>
        </p:spPr>
        <p:txBody>
          <a:bodyPr/>
          <a:lstStyle/>
          <a:p>
            <a:r>
              <a:rPr lang="en-US" dirty="0"/>
              <a:t>Active Bundle:  Data protection mechanism </a:t>
            </a:r>
            <a:r>
              <a:rPr lang="en-US" b="1" dirty="0">
                <a:solidFill>
                  <a:srgbClr val="0000FF"/>
                </a:solidFill>
              </a:rPr>
              <a:t>encapsulating</a:t>
            </a:r>
            <a:r>
              <a:rPr lang="en-US" dirty="0"/>
              <a:t> data with </a:t>
            </a:r>
            <a:r>
              <a:rPr lang="en-US" b="1" dirty="0">
                <a:solidFill>
                  <a:srgbClr val="0000FF"/>
                </a:solidFill>
              </a:rPr>
              <a:t>metadata</a:t>
            </a:r>
            <a:r>
              <a:rPr lang="en-US" dirty="0"/>
              <a:t> and a </a:t>
            </a:r>
            <a:r>
              <a:rPr lang="en-US" b="1" dirty="0" smtClean="0">
                <a:solidFill>
                  <a:srgbClr val="0000FF"/>
                </a:solidFill>
              </a:rPr>
              <a:t>virtual machine </a:t>
            </a:r>
          </a:p>
          <a:p>
            <a:r>
              <a:rPr lang="en-US" dirty="0" smtClean="0"/>
              <a:t>Data protected from </a:t>
            </a:r>
            <a:r>
              <a:rPr lang="en-US" b="1" dirty="0" smtClean="0">
                <a:solidFill>
                  <a:srgbClr val="0000FF"/>
                </a:solidFill>
              </a:rPr>
              <a:t>within</a:t>
            </a:r>
            <a:r>
              <a:rPr lang="en-US" dirty="0" smtClean="0"/>
              <a:t> instead of outside</a:t>
            </a: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43</a:t>
            </a:fld>
            <a:endParaRPr lang="en-US"/>
          </a:p>
        </p:txBody>
      </p:sp>
      <p:pic>
        <p:nvPicPr>
          <p:cNvPr id="6" name="Picture 5" descr="SRDS.png"/>
          <p:cNvPicPr/>
          <p:nvPr/>
        </p:nvPicPr>
        <p:blipFill>
          <a:blip r:embed="rId2" cstate="print"/>
          <a:srcRect/>
          <a:stretch>
            <a:fillRect/>
          </a:stretch>
        </p:blipFill>
        <p:spPr bwMode="auto">
          <a:xfrm>
            <a:off x="1334253" y="2779058"/>
            <a:ext cx="6330576" cy="3926541"/>
          </a:xfrm>
          <a:prstGeom prst="rect">
            <a:avLst/>
          </a:prstGeom>
          <a:noFill/>
          <a:ln w="9525">
            <a:noFill/>
            <a:miter lim="800000"/>
            <a:headEnd/>
            <a:tailEnd/>
          </a:ln>
        </p:spPr>
      </p:pic>
    </p:spTree>
    <p:extLst>
      <p:ext uri="{BB962C8B-B14F-4D97-AF65-F5344CB8AC3E}">
        <p14:creationId xmlns:p14="http://schemas.microsoft.com/office/powerpoint/2010/main" val="241285064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594659"/>
          </a:xfrm>
        </p:spPr>
        <p:txBody>
          <a:bodyPr/>
          <a:lstStyle/>
          <a:p>
            <a:r>
              <a:rPr lang="en-US" sz="3600" dirty="0"/>
              <a:t>Enabling of an Active Bundle</a:t>
            </a:r>
          </a:p>
        </p:txBody>
      </p:sp>
      <p:sp>
        <p:nvSpPr>
          <p:cNvPr id="4" name="Slide Number Placeholder 3"/>
          <p:cNvSpPr>
            <a:spLocks noGrp="1"/>
          </p:cNvSpPr>
          <p:nvPr>
            <p:ph type="sldNum" sz="quarter" idx="12"/>
          </p:nvPr>
        </p:nvSpPr>
        <p:spPr/>
        <p:txBody>
          <a:bodyPr/>
          <a:lstStyle/>
          <a:p>
            <a:fld id="{7F5CE407-6216-4202-80E4-A30DC2F709B2}" type="slidenum">
              <a:rPr lang="en-US" smtClean="0"/>
              <a:t>44</a:t>
            </a:fld>
            <a:endParaRPr lang="en-US"/>
          </a:p>
        </p:txBody>
      </p:sp>
      <p:pic>
        <p:nvPicPr>
          <p:cNvPr id="5" name="Picture 4"/>
          <p:cNvPicPr/>
          <p:nvPr/>
        </p:nvPicPr>
        <p:blipFill>
          <a:blip r:embed="rId2" cstate="print"/>
          <a:srcRect/>
          <a:stretch>
            <a:fillRect/>
          </a:stretch>
        </p:blipFill>
        <p:spPr bwMode="auto">
          <a:xfrm>
            <a:off x="1809383" y="915639"/>
            <a:ext cx="5462588" cy="5534469"/>
          </a:xfrm>
          <a:prstGeom prst="rect">
            <a:avLst/>
          </a:prstGeom>
          <a:noFill/>
          <a:ln w="9525">
            <a:noFill/>
            <a:miter lim="800000"/>
            <a:headEnd/>
            <a:tailEnd/>
          </a:ln>
        </p:spPr>
      </p:pic>
    </p:spTree>
    <p:extLst>
      <p:ext uri="{BB962C8B-B14F-4D97-AF65-F5344CB8AC3E}">
        <p14:creationId xmlns:p14="http://schemas.microsoft.com/office/powerpoint/2010/main" val="301027356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48659"/>
          </a:xfrm>
        </p:spPr>
        <p:txBody>
          <a:bodyPr/>
          <a:lstStyle/>
          <a:p>
            <a:r>
              <a:rPr lang="en-US" dirty="0" smtClean="0"/>
              <a:t>Active Bundles for MCC</a:t>
            </a:r>
            <a:endParaRPr lang="en-US" dirty="0"/>
          </a:p>
        </p:txBody>
      </p:sp>
      <p:sp>
        <p:nvSpPr>
          <p:cNvPr id="3" name="Content Placeholder 2"/>
          <p:cNvSpPr>
            <a:spLocks noGrp="1"/>
          </p:cNvSpPr>
          <p:nvPr>
            <p:ph idx="1"/>
          </p:nvPr>
        </p:nvSpPr>
        <p:spPr>
          <a:xfrm>
            <a:off x="549275" y="1374588"/>
            <a:ext cx="8042276" cy="4901080"/>
          </a:xfrm>
        </p:spPr>
        <p:txBody>
          <a:bodyPr>
            <a:normAutofit lnSpcReduction="10000"/>
          </a:bodyPr>
          <a:lstStyle/>
          <a:p>
            <a:r>
              <a:rPr lang="en-US" dirty="0" smtClean="0"/>
              <a:t>We have successfully applied the idea of active bundles for </a:t>
            </a:r>
          </a:p>
          <a:p>
            <a:pPr marL="793750" lvl="1" indent="-457200">
              <a:buFont typeface="+mj-lt"/>
              <a:buAutoNum type="arabicPeriod"/>
            </a:pPr>
            <a:r>
              <a:rPr lang="en-US" dirty="0" smtClean="0"/>
              <a:t>Secure data dissemination in a peer-to-peer network of UAVs [8]</a:t>
            </a:r>
          </a:p>
          <a:p>
            <a:pPr marL="793750" lvl="1" indent="-457200">
              <a:buFont typeface="+mj-lt"/>
              <a:buAutoNum type="arabicPeriod"/>
            </a:pPr>
            <a:r>
              <a:rPr lang="en-US" dirty="0" smtClean="0"/>
              <a:t>Identity management in cloud computing [6]</a:t>
            </a:r>
          </a:p>
          <a:p>
            <a:pPr marL="457200" indent="-457200"/>
            <a:r>
              <a:rPr lang="en-US" dirty="0" smtClean="0"/>
              <a:t>A similar idea with some modifications can be applied to MCC:</a:t>
            </a:r>
          </a:p>
          <a:p>
            <a:pPr marL="793750" lvl="1" indent="-457200"/>
            <a:r>
              <a:rPr lang="en-US" dirty="0" smtClean="0"/>
              <a:t>The </a:t>
            </a:r>
            <a:r>
              <a:rPr lang="en-US" b="1" dirty="0" smtClean="0">
                <a:solidFill>
                  <a:srgbClr val="0000FF"/>
                </a:solidFill>
              </a:rPr>
              <a:t>data</a:t>
            </a:r>
            <a:r>
              <a:rPr lang="en-US" dirty="0" smtClean="0"/>
              <a:t> of the bundle now consists of application code to be executed on the foreign (cloud) platform</a:t>
            </a:r>
          </a:p>
          <a:p>
            <a:pPr marL="793750" lvl="1" indent="-457200"/>
            <a:r>
              <a:rPr lang="en-US" dirty="0" smtClean="0"/>
              <a:t>The </a:t>
            </a:r>
            <a:r>
              <a:rPr lang="en-US" b="1" dirty="0" smtClean="0">
                <a:solidFill>
                  <a:srgbClr val="0000FF"/>
                </a:solidFill>
              </a:rPr>
              <a:t>trustworthiness</a:t>
            </a:r>
            <a:r>
              <a:rPr lang="en-US" dirty="0" smtClean="0"/>
              <a:t> of a host is now determined by the bundle itself during runtime based on integrity checks instead of (or in addition to) information from a trusted third party.</a:t>
            </a:r>
          </a:p>
          <a:p>
            <a:pPr marL="793750" lvl="1" indent="-457200"/>
            <a:endParaRPr lang="en-US" dirty="0" smtClean="0"/>
          </a:p>
        </p:txBody>
      </p:sp>
      <p:sp>
        <p:nvSpPr>
          <p:cNvPr id="4" name="Slide Number Placeholder 3"/>
          <p:cNvSpPr>
            <a:spLocks noGrp="1"/>
          </p:cNvSpPr>
          <p:nvPr>
            <p:ph type="sldNum" sz="quarter" idx="12"/>
          </p:nvPr>
        </p:nvSpPr>
        <p:spPr/>
        <p:txBody>
          <a:bodyPr/>
          <a:lstStyle/>
          <a:p>
            <a:fld id="{7F5CE407-6216-4202-80E4-A30DC2F709B2}" type="slidenum">
              <a:rPr lang="en-US" smtClean="0"/>
              <a:t>45</a:t>
            </a:fld>
            <a:endParaRPr lang="en-US"/>
          </a:p>
        </p:txBody>
      </p:sp>
    </p:spTree>
    <p:extLst>
      <p:ext uri="{BB962C8B-B14F-4D97-AF65-F5344CB8AC3E}">
        <p14:creationId xmlns:p14="http://schemas.microsoft.com/office/powerpoint/2010/main" val="422479641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How to Achieve Dynamic Tamper Detection?</a:t>
            </a:r>
            <a:endParaRPr lang="en-US" sz="3200" dirty="0"/>
          </a:p>
        </p:txBody>
      </p:sp>
      <p:sp>
        <p:nvSpPr>
          <p:cNvPr id="3" name="Content Placeholder 2"/>
          <p:cNvSpPr>
            <a:spLocks noGrp="1"/>
          </p:cNvSpPr>
          <p:nvPr>
            <p:ph idx="1"/>
          </p:nvPr>
        </p:nvSpPr>
        <p:spPr/>
        <p:txBody>
          <a:bodyPr/>
          <a:lstStyle/>
          <a:p>
            <a:r>
              <a:rPr lang="en-US" dirty="0" smtClean="0"/>
              <a:t>Need to distribute integrity checkpoints throughout the agent code without needing to modify the software</a:t>
            </a:r>
          </a:p>
          <a:p>
            <a:r>
              <a:rPr lang="en-US" dirty="0" smtClean="0"/>
              <a:t>Need to take the appropriate measures in case of tamper detection in a way that is  transparent to the software</a:t>
            </a:r>
          </a:p>
          <a:p>
            <a:r>
              <a:rPr lang="en-US" dirty="0" smtClean="0"/>
              <a:t>Need to keep runtime overhead at minimum</a:t>
            </a:r>
          </a:p>
          <a:p>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7F5CE407-6216-4202-80E4-A30DC2F709B2}" type="slidenum">
              <a:rPr lang="en-US" smtClean="0"/>
              <a:t>46</a:t>
            </a:fld>
            <a:endParaRPr lang="en-US"/>
          </a:p>
        </p:txBody>
      </p:sp>
      <p:sp>
        <p:nvSpPr>
          <p:cNvPr id="5" name="Right Arrow 4"/>
          <p:cNvSpPr/>
          <p:nvPr/>
        </p:nvSpPr>
        <p:spPr>
          <a:xfrm>
            <a:off x="762000" y="5304123"/>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740408" y="5142619"/>
            <a:ext cx="7148098" cy="830997"/>
          </a:xfrm>
          <a:prstGeom prst="rect">
            <a:avLst/>
          </a:prstGeom>
          <a:noFill/>
        </p:spPr>
        <p:txBody>
          <a:bodyPr wrap="square" rtlCol="0">
            <a:spAutoFit/>
          </a:bodyPr>
          <a:lstStyle/>
          <a:p>
            <a:r>
              <a:rPr lang="en-US" sz="2400" dirty="0">
                <a:solidFill>
                  <a:schemeClr val="tx1">
                    <a:lumMod val="65000"/>
                    <a:lumOff val="35000"/>
                  </a:schemeClr>
                </a:solidFill>
              </a:rPr>
              <a:t>The solution is to use Aspect Oriented Programming </a:t>
            </a:r>
            <a:r>
              <a:rPr lang="en-US" sz="2400" dirty="0" smtClean="0">
                <a:solidFill>
                  <a:schemeClr val="tx1">
                    <a:lumMod val="65000"/>
                    <a:lumOff val="35000"/>
                  </a:schemeClr>
                </a:solidFill>
              </a:rPr>
              <a:t>(</a:t>
            </a:r>
            <a:r>
              <a:rPr lang="en-US" sz="2400" dirty="0">
                <a:solidFill>
                  <a:schemeClr val="tx1">
                    <a:lumMod val="65000"/>
                    <a:lumOff val="35000"/>
                  </a:schemeClr>
                </a:solidFill>
              </a:rPr>
              <a:t>AOP</a:t>
            </a:r>
            <a:r>
              <a:rPr lang="en-US" sz="2400" dirty="0" smtClean="0">
                <a:solidFill>
                  <a:schemeClr val="tx1">
                    <a:lumMod val="65000"/>
                    <a:lumOff val="35000"/>
                  </a:schemeClr>
                </a:solidFill>
              </a:rPr>
              <a:t>) for guards</a:t>
            </a:r>
            <a:endParaRPr lang="en-US" sz="2400" dirty="0">
              <a:solidFill>
                <a:schemeClr val="tx1">
                  <a:lumMod val="65000"/>
                  <a:lumOff val="35000"/>
                </a:schemeClr>
              </a:solidFill>
            </a:endParaRPr>
          </a:p>
        </p:txBody>
      </p:sp>
    </p:spTree>
    <p:extLst>
      <p:ext uri="{BB962C8B-B14F-4D97-AF65-F5344CB8AC3E}">
        <p14:creationId xmlns:p14="http://schemas.microsoft.com/office/powerpoint/2010/main" val="223568846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Picture and Summary</a:t>
            </a:r>
            <a:endParaRPr lang="en-US" dirty="0"/>
          </a:p>
        </p:txBody>
      </p:sp>
      <p:sp>
        <p:nvSpPr>
          <p:cNvPr id="3" name="Content Placeholder 2"/>
          <p:cNvSpPr>
            <a:spLocks noGrp="1"/>
          </p:cNvSpPr>
          <p:nvPr>
            <p:ph idx="1"/>
          </p:nvPr>
        </p:nvSpPr>
        <p:spPr>
          <a:xfrm>
            <a:off x="549275" y="1600200"/>
            <a:ext cx="8042276" cy="5040593"/>
          </a:xfrm>
        </p:spPr>
        <p:txBody>
          <a:bodyPr>
            <a:normAutofit fontScale="92500" lnSpcReduction="20000"/>
          </a:bodyPr>
          <a:lstStyle/>
          <a:p>
            <a:r>
              <a:rPr lang="en-US" dirty="0" smtClean="0"/>
              <a:t>Application code to be offloaded to the cloud for execution is bundled in a mobile agent</a:t>
            </a:r>
          </a:p>
          <a:p>
            <a:r>
              <a:rPr lang="en-US" dirty="0" smtClean="0"/>
              <a:t>Upon arrival at the destination (cloud host) platform, the bundle enables itself and starts executing its code</a:t>
            </a:r>
          </a:p>
          <a:p>
            <a:r>
              <a:rPr lang="en-US" dirty="0" smtClean="0"/>
              <a:t>Guards integrated into the agent code using AOP </a:t>
            </a:r>
            <a:r>
              <a:rPr lang="en-US" dirty="0" err="1" smtClean="0"/>
              <a:t>pointcuts</a:t>
            </a:r>
            <a:r>
              <a:rPr lang="en-US" dirty="0" smtClean="0"/>
              <a:t> check for tamper during execution (with code </a:t>
            </a:r>
            <a:r>
              <a:rPr lang="en-US" dirty="0" err="1" smtClean="0"/>
              <a:t>checksumming</a:t>
            </a:r>
            <a:r>
              <a:rPr lang="en-US" dirty="0" smtClean="0"/>
              <a:t>)</a:t>
            </a:r>
          </a:p>
          <a:p>
            <a:r>
              <a:rPr lang="en-US" dirty="0" smtClean="0"/>
              <a:t>Upon tamper detection, the bundle moves to a different platform, reloads its data (code) and continues/restarts execution, using the associated AOP advice</a:t>
            </a:r>
          </a:p>
          <a:p>
            <a:r>
              <a:rPr lang="en-US" dirty="0" smtClean="0"/>
              <a:t>Results to be sent to the request originator (mobile platform) are encrypted with a well-known authenticated encryption algorithm to ensure end-to-end authentication and integrity. </a:t>
            </a: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47</a:t>
            </a:fld>
            <a:endParaRPr lang="en-US"/>
          </a:p>
        </p:txBody>
      </p:sp>
    </p:spTree>
    <p:extLst>
      <p:ext uri="{BB962C8B-B14F-4D97-AF65-F5344CB8AC3E}">
        <p14:creationId xmlns:p14="http://schemas.microsoft.com/office/powerpoint/2010/main" val="2446312250"/>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48135"/>
          </a:xfrm>
        </p:spPr>
        <p:txBody>
          <a:bodyPr/>
          <a:lstStyle/>
          <a:p>
            <a:r>
              <a:rPr lang="en-US" dirty="0" smtClean="0"/>
              <a:t>References</a:t>
            </a:r>
            <a:endParaRPr lang="en-US" dirty="0"/>
          </a:p>
        </p:txBody>
      </p:sp>
      <p:sp>
        <p:nvSpPr>
          <p:cNvPr id="3" name="Content Placeholder 2"/>
          <p:cNvSpPr>
            <a:spLocks noGrp="1"/>
          </p:cNvSpPr>
          <p:nvPr>
            <p:ph idx="1"/>
          </p:nvPr>
        </p:nvSpPr>
        <p:spPr>
          <a:xfrm>
            <a:off x="549275" y="1187674"/>
            <a:ext cx="8225666" cy="5163089"/>
          </a:xfrm>
        </p:spPr>
        <p:txBody>
          <a:bodyPr>
            <a:normAutofit/>
          </a:bodyPr>
          <a:lstStyle/>
          <a:p>
            <a:pPr>
              <a:buFont typeface="+mj-lt"/>
              <a:buAutoNum type="arabicPeriod"/>
            </a:pPr>
            <a:r>
              <a:rPr lang="en-US" sz="1800" dirty="0"/>
              <a:t>Hoang T. </a:t>
            </a:r>
            <a:r>
              <a:rPr lang="en-US" sz="1800" dirty="0" err="1"/>
              <a:t>Dinh</a:t>
            </a:r>
            <a:r>
              <a:rPr lang="en-US" sz="1800" dirty="0"/>
              <a:t>, </a:t>
            </a:r>
            <a:r>
              <a:rPr lang="en-US" sz="1800" dirty="0" err="1"/>
              <a:t>Chonho</a:t>
            </a:r>
            <a:r>
              <a:rPr lang="en-US" sz="1800" dirty="0"/>
              <a:t> Lee, </a:t>
            </a:r>
            <a:r>
              <a:rPr lang="en-US" sz="1800" dirty="0" err="1"/>
              <a:t>Dusit</a:t>
            </a:r>
            <a:r>
              <a:rPr lang="en-US" sz="1800" dirty="0"/>
              <a:t> </a:t>
            </a:r>
            <a:r>
              <a:rPr lang="en-US" sz="1800" dirty="0" err="1"/>
              <a:t>Niyato</a:t>
            </a:r>
            <a:r>
              <a:rPr lang="en-US" sz="1800" dirty="0"/>
              <a:t>, and Ping Wang. “A survey of Mobile Cloud Computing: Architecture, Applications, and </a:t>
            </a:r>
            <a:r>
              <a:rPr lang="en-US" sz="1800" dirty="0" smtClean="0"/>
              <a:t>Approaches,” </a:t>
            </a:r>
            <a:r>
              <a:rPr lang="en-US" sz="1800" i="1" dirty="0"/>
              <a:t>Wireless </a:t>
            </a:r>
            <a:r>
              <a:rPr lang="en-US" sz="1800" i="1" dirty="0" smtClean="0"/>
              <a:t>Communications </a:t>
            </a:r>
            <a:r>
              <a:rPr lang="en-US" sz="1800" i="1" dirty="0"/>
              <a:t>and Mobile </a:t>
            </a:r>
            <a:r>
              <a:rPr lang="en-US" sz="1800" i="1" dirty="0" smtClean="0"/>
              <a:t>Computing</a:t>
            </a:r>
            <a:r>
              <a:rPr lang="en-US" sz="1800" dirty="0" smtClean="0"/>
              <a:t>, 2011.</a:t>
            </a:r>
            <a:endParaRPr lang="en-US" sz="1800" dirty="0"/>
          </a:p>
          <a:p>
            <a:pPr>
              <a:buFont typeface="+mj-lt"/>
              <a:buAutoNum type="arabicPeriod"/>
            </a:pPr>
            <a:r>
              <a:rPr lang="pl-PL" sz="1800" dirty="0"/>
              <a:t>http://www.csie.ndhu.edu.tw/~</a:t>
            </a:r>
            <a:r>
              <a:rPr lang="pl-PL" sz="1800" dirty="0" err="1" smtClean="0"/>
              <a:t>showyang</a:t>
            </a:r>
            <a:r>
              <a:rPr lang="pl-PL" sz="1800" dirty="0" smtClean="0"/>
              <a:t>/MCloud2012</a:t>
            </a:r>
            <a:r>
              <a:rPr lang="pl-PL" sz="1800" dirty="0"/>
              <a:t>/</a:t>
            </a:r>
            <a:r>
              <a:rPr lang="pl-PL" sz="1800" dirty="0" smtClean="0"/>
              <a:t>04MobileCloudSurvey.pdf</a:t>
            </a:r>
          </a:p>
          <a:p>
            <a:pPr lvl="0">
              <a:buFont typeface="+mj-lt"/>
              <a:buAutoNum type="arabicPeriod"/>
            </a:pPr>
            <a:r>
              <a:rPr lang="en-US" sz="1800" dirty="0"/>
              <a:t>Thomas </a:t>
            </a:r>
            <a:r>
              <a:rPr lang="en-US" sz="1800" dirty="0" err="1"/>
              <a:t>Ristenpart</a:t>
            </a:r>
            <a:r>
              <a:rPr lang="en-US" sz="1800" dirty="0"/>
              <a:t>, </a:t>
            </a:r>
            <a:r>
              <a:rPr lang="en-US" sz="1800" dirty="0" err="1"/>
              <a:t>Eran</a:t>
            </a:r>
            <a:r>
              <a:rPr lang="en-US" sz="1800" dirty="0"/>
              <a:t> </a:t>
            </a:r>
            <a:r>
              <a:rPr lang="en-US" sz="1800" dirty="0" err="1"/>
              <a:t>Tromer</a:t>
            </a:r>
            <a:r>
              <a:rPr lang="en-US" sz="1800" dirty="0"/>
              <a:t>, </a:t>
            </a:r>
            <a:r>
              <a:rPr lang="en-US" sz="1800" dirty="0" err="1"/>
              <a:t>Hovav</a:t>
            </a:r>
            <a:r>
              <a:rPr lang="en-US" sz="1800" dirty="0"/>
              <a:t> </a:t>
            </a:r>
            <a:r>
              <a:rPr lang="en-US" sz="1800" dirty="0" err="1"/>
              <a:t>Shacham</a:t>
            </a:r>
            <a:r>
              <a:rPr lang="en-US" sz="1800" dirty="0"/>
              <a:t>, Stefan Savage, “Hey, you, get off of my cloud: exploring information leakage in third-party compute clouds,” </a:t>
            </a:r>
            <a:r>
              <a:rPr lang="en-US" sz="1800" i="1" dirty="0"/>
              <a:t>ACM Conference on Computer and Communications Security,</a:t>
            </a:r>
            <a:r>
              <a:rPr lang="en-US" sz="1800" dirty="0"/>
              <a:t> 2009</a:t>
            </a:r>
            <a:r>
              <a:rPr lang="en-US" sz="1800" dirty="0" smtClean="0"/>
              <a:t>.</a:t>
            </a:r>
          </a:p>
          <a:p>
            <a:pPr>
              <a:buFont typeface="+mj-lt"/>
              <a:buAutoNum type="arabicPeriod"/>
            </a:pPr>
            <a:r>
              <a:rPr lang="en-US" sz="1800" dirty="0" smtClean="0"/>
              <a:t>Pelin </a:t>
            </a:r>
            <a:r>
              <a:rPr lang="en-US" sz="1800" dirty="0" err="1"/>
              <a:t>Angin</a:t>
            </a:r>
            <a:r>
              <a:rPr lang="en-US" sz="1800" dirty="0"/>
              <a:t> and </a:t>
            </a:r>
            <a:r>
              <a:rPr lang="en-US" sz="1800" dirty="0" smtClean="0"/>
              <a:t>Bharat </a:t>
            </a:r>
            <a:r>
              <a:rPr lang="en-US" sz="1800" dirty="0" err="1" smtClean="0"/>
              <a:t>Bhargava</a:t>
            </a:r>
            <a:r>
              <a:rPr lang="en-US" sz="1800" dirty="0" smtClean="0"/>
              <a:t>. “An </a:t>
            </a:r>
            <a:r>
              <a:rPr lang="en-US" sz="1800" dirty="0"/>
              <a:t>Agent-based Optimization Framework for Mobile-Cloud </a:t>
            </a:r>
            <a:r>
              <a:rPr lang="en-US" sz="1800" dirty="0" smtClean="0"/>
              <a:t>Computing,” </a:t>
            </a:r>
            <a:r>
              <a:rPr lang="en-US" sz="1800" i="1" dirty="0"/>
              <a:t>Journal of Wireless Mobile Networks, Ubiquitous Computing, and Dependable Applications</a:t>
            </a:r>
            <a:r>
              <a:rPr lang="en-US" sz="1800" dirty="0"/>
              <a:t>, </a:t>
            </a:r>
            <a:r>
              <a:rPr lang="en-US" sz="1800" dirty="0" err="1"/>
              <a:t>Vol</a:t>
            </a:r>
            <a:r>
              <a:rPr lang="en-US" sz="1800" dirty="0"/>
              <a:t> 4, No 2, pp. 1-17, 2013</a:t>
            </a:r>
            <a:r>
              <a:rPr lang="en-US" sz="1800" dirty="0" smtClean="0"/>
              <a:t>.</a:t>
            </a:r>
            <a:endParaRPr lang="en-US" sz="1800" dirty="0"/>
          </a:p>
          <a:p>
            <a:endParaRPr lang="en-US" sz="1800" dirty="0"/>
          </a:p>
        </p:txBody>
      </p:sp>
      <p:sp>
        <p:nvSpPr>
          <p:cNvPr id="4" name="Slide Number Placeholder 3"/>
          <p:cNvSpPr>
            <a:spLocks noGrp="1"/>
          </p:cNvSpPr>
          <p:nvPr>
            <p:ph type="sldNum" sz="quarter" idx="12"/>
          </p:nvPr>
        </p:nvSpPr>
        <p:spPr/>
        <p:txBody>
          <a:bodyPr/>
          <a:lstStyle/>
          <a:p>
            <a:fld id="{7F5CE407-6216-4202-80E4-A30DC2F709B2}" type="slidenum">
              <a:rPr lang="en-US" smtClean="0"/>
              <a:t>48</a:t>
            </a:fld>
            <a:endParaRPr lang="en-US"/>
          </a:p>
        </p:txBody>
      </p:sp>
    </p:spTree>
    <p:extLst>
      <p:ext uri="{BB962C8B-B14F-4D97-AF65-F5344CB8AC3E}">
        <p14:creationId xmlns:p14="http://schemas.microsoft.com/office/powerpoint/2010/main" val="19005988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The Big Picture: End-to-End Security for MCC</a:t>
            </a:r>
            <a:endParaRPr lang="en-US" sz="2800" dirty="0"/>
          </a:p>
        </p:txBody>
      </p:sp>
      <p:sp>
        <p:nvSpPr>
          <p:cNvPr id="3" name="Content Placeholder 2"/>
          <p:cNvSpPr>
            <a:spLocks noGrp="1"/>
          </p:cNvSpPr>
          <p:nvPr>
            <p:ph idx="1"/>
          </p:nvPr>
        </p:nvSpPr>
        <p:spPr>
          <a:xfrm>
            <a:off x="549275" y="1327397"/>
            <a:ext cx="8042276" cy="5040593"/>
          </a:xfrm>
        </p:spPr>
        <p:txBody>
          <a:bodyPr>
            <a:normAutofit fontScale="92500" lnSpcReduction="20000"/>
          </a:bodyPr>
          <a:lstStyle/>
          <a:p>
            <a:r>
              <a:rPr lang="en-US" dirty="0" smtClean="0"/>
              <a:t>Application code to be offloaded to the cloud for execution is bundled in a mobile agent</a:t>
            </a:r>
          </a:p>
          <a:p>
            <a:r>
              <a:rPr lang="en-US" dirty="0" smtClean="0"/>
              <a:t>Upon arrival at the destination (cloud host) platform, the bundle enables itself and starts executing its code</a:t>
            </a:r>
          </a:p>
          <a:p>
            <a:r>
              <a:rPr lang="en-US" dirty="0" smtClean="0"/>
              <a:t>Guards integrated into the agent code using AOP </a:t>
            </a:r>
            <a:r>
              <a:rPr lang="en-US" dirty="0" err="1" smtClean="0"/>
              <a:t>pointcuts</a:t>
            </a:r>
            <a:r>
              <a:rPr lang="en-US" dirty="0" smtClean="0"/>
              <a:t> check for tamper during execution (with code </a:t>
            </a:r>
            <a:r>
              <a:rPr lang="en-US" dirty="0" err="1" smtClean="0"/>
              <a:t>checksumming</a:t>
            </a:r>
            <a:r>
              <a:rPr lang="en-US" dirty="0" smtClean="0"/>
              <a:t>)</a:t>
            </a:r>
          </a:p>
          <a:p>
            <a:r>
              <a:rPr lang="en-US" dirty="0" smtClean="0"/>
              <a:t>Upon tamper detection, the bundle moves to a different platform, reloads its data (code) and continues/restarts execution, using the associated AOP advice</a:t>
            </a:r>
          </a:p>
          <a:p>
            <a:r>
              <a:rPr lang="en-US" dirty="0" smtClean="0"/>
              <a:t>Results to be sent to the request originator (mobile platform) are encrypted with a well-known authenticated encryption algorithm to ensure end-to-end authentication and integrity. </a:t>
            </a: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4</a:t>
            </a:fld>
            <a:endParaRPr lang="en-US"/>
          </a:p>
        </p:txBody>
      </p:sp>
    </p:spTree>
    <p:extLst>
      <p:ext uri="{BB962C8B-B14F-4D97-AF65-F5344CB8AC3E}">
        <p14:creationId xmlns:p14="http://schemas.microsoft.com/office/powerpoint/2010/main" val="10640487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549275" y="1600200"/>
            <a:ext cx="8042276" cy="4675467"/>
          </a:xfrm>
        </p:spPr>
        <p:txBody>
          <a:bodyPr>
            <a:normAutofit fontScale="77500" lnSpcReduction="20000"/>
          </a:bodyPr>
          <a:lstStyle/>
          <a:p>
            <a:pPr marL="457200" lvl="0" indent="-457200">
              <a:buFont typeface="+mj-lt"/>
              <a:buAutoNum type="arabicPeriod" startAt="5"/>
            </a:pPr>
            <a:r>
              <a:rPr lang="en-US" dirty="0" smtClean="0"/>
              <a:t>M</a:t>
            </a:r>
            <a:r>
              <a:rPr lang="en-US" dirty="0"/>
              <a:t>. </a:t>
            </a:r>
            <a:r>
              <a:rPr lang="en-US" dirty="0" err="1"/>
              <a:t>Azarmi</a:t>
            </a:r>
            <a:r>
              <a:rPr lang="en-US" dirty="0"/>
              <a:t>, B. </a:t>
            </a:r>
            <a:r>
              <a:rPr lang="en-US" dirty="0" err="1"/>
              <a:t>Bhargava</a:t>
            </a:r>
            <a:r>
              <a:rPr lang="en-US" dirty="0"/>
              <a:t>, P. </a:t>
            </a:r>
            <a:r>
              <a:rPr lang="en-US" dirty="0" err="1"/>
              <a:t>Angin</a:t>
            </a:r>
            <a:r>
              <a:rPr lang="en-US" dirty="0"/>
              <a:t>, R. </a:t>
            </a:r>
            <a:r>
              <a:rPr lang="en-US" dirty="0" err="1"/>
              <a:t>Ranchal</a:t>
            </a:r>
            <a:r>
              <a:rPr lang="en-US" dirty="0"/>
              <a:t>, N. Ahmed, A. Sinclair, M. </a:t>
            </a:r>
            <a:r>
              <a:rPr lang="en-US" dirty="0" err="1"/>
              <a:t>Linderman</a:t>
            </a:r>
            <a:r>
              <a:rPr lang="en-US" dirty="0"/>
              <a:t>, L.B. </a:t>
            </a:r>
            <a:r>
              <a:rPr lang="en-US" dirty="0" err="1" smtClean="0"/>
              <a:t>Othmane</a:t>
            </a:r>
            <a:r>
              <a:rPr lang="en-US" dirty="0" smtClean="0"/>
              <a:t>. “An </a:t>
            </a:r>
            <a:r>
              <a:rPr lang="en-US" dirty="0"/>
              <a:t>End-to-End Security Auditing Approach for Service Oriented </a:t>
            </a:r>
            <a:r>
              <a:rPr lang="en-US" dirty="0" smtClean="0"/>
              <a:t>Architectures,” </a:t>
            </a:r>
            <a:r>
              <a:rPr lang="en-US" i="1" dirty="0"/>
              <a:t>International Symposium on Reliable Distributed Systems (SRDS)</a:t>
            </a:r>
            <a:r>
              <a:rPr lang="en-US" dirty="0"/>
              <a:t>, 2012</a:t>
            </a:r>
            <a:r>
              <a:rPr lang="en-US" dirty="0" smtClean="0"/>
              <a:t>.</a:t>
            </a:r>
          </a:p>
          <a:p>
            <a:pPr marL="457200" lvl="0" indent="-457200">
              <a:buFont typeface="+mj-lt"/>
              <a:buAutoNum type="arabicPeriod" startAt="5"/>
            </a:pPr>
            <a:r>
              <a:rPr lang="en-US" dirty="0" smtClean="0"/>
              <a:t>P</a:t>
            </a:r>
            <a:r>
              <a:rPr lang="en-US" dirty="0"/>
              <a:t>. </a:t>
            </a:r>
            <a:r>
              <a:rPr lang="en-US" dirty="0" err="1"/>
              <a:t>Angin</a:t>
            </a:r>
            <a:r>
              <a:rPr lang="en-US" dirty="0"/>
              <a:t>, B. </a:t>
            </a:r>
            <a:r>
              <a:rPr lang="en-US" dirty="0" err="1"/>
              <a:t>Bhargava</a:t>
            </a:r>
            <a:r>
              <a:rPr lang="en-US" dirty="0"/>
              <a:t>, R. </a:t>
            </a:r>
            <a:r>
              <a:rPr lang="en-US" dirty="0" err="1"/>
              <a:t>Ranchal</a:t>
            </a:r>
            <a:r>
              <a:rPr lang="en-US" dirty="0"/>
              <a:t>, N. Singh, L. </a:t>
            </a:r>
            <a:r>
              <a:rPr lang="en-US" dirty="0" err="1"/>
              <a:t>Othmane</a:t>
            </a:r>
            <a:r>
              <a:rPr lang="en-US" dirty="0"/>
              <a:t>, L. </a:t>
            </a:r>
            <a:r>
              <a:rPr lang="en-US" dirty="0" err="1"/>
              <a:t>Lilien</a:t>
            </a:r>
            <a:r>
              <a:rPr lang="en-US" dirty="0"/>
              <a:t>, M. </a:t>
            </a:r>
            <a:r>
              <a:rPr lang="en-US" dirty="0" err="1" smtClean="0"/>
              <a:t>Linderman</a:t>
            </a:r>
            <a:r>
              <a:rPr lang="en-US" dirty="0" smtClean="0"/>
              <a:t>. “An </a:t>
            </a:r>
            <a:r>
              <a:rPr lang="en-US" dirty="0"/>
              <a:t>Entity-centric Approach for Privacy and Identity Management in Cloud </a:t>
            </a:r>
            <a:r>
              <a:rPr lang="en-US" dirty="0" smtClean="0"/>
              <a:t>Computing,” </a:t>
            </a:r>
            <a:r>
              <a:rPr lang="en-US" i="1" dirty="0"/>
              <a:t>International Symposium on Reliable Distributed Systems (SRDS)</a:t>
            </a:r>
            <a:r>
              <a:rPr lang="en-US" dirty="0"/>
              <a:t>, 2010</a:t>
            </a:r>
            <a:r>
              <a:rPr lang="en-US" dirty="0" smtClean="0"/>
              <a:t>.</a:t>
            </a:r>
          </a:p>
          <a:p>
            <a:pPr marL="457200" lvl="0" indent="-457200">
              <a:buFont typeface="+mj-lt"/>
              <a:buAutoNum type="arabicPeriod" startAt="5"/>
            </a:pPr>
            <a:r>
              <a:rPr lang="en-US" dirty="0" smtClean="0"/>
              <a:t>Hoi </a:t>
            </a:r>
            <a:r>
              <a:rPr lang="en-US" dirty="0"/>
              <a:t>Chang and Mikhail J. </a:t>
            </a:r>
            <a:r>
              <a:rPr lang="en-US" dirty="0" err="1"/>
              <a:t>Atallah</a:t>
            </a:r>
            <a:r>
              <a:rPr lang="en-US" dirty="0"/>
              <a:t>. “Protecting Software Code by Guards,” </a:t>
            </a:r>
            <a:r>
              <a:rPr lang="en-US" i="1" dirty="0"/>
              <a:t>Digital Rights Management Workshop</a:t>
            </a:r>
            <a:r>
              <a:rPr lang="en-US" dirty="0"/>
              <a:t>,</a:t>
            </a:r>
            <a:r>
              <a:rPr lang="en-US" i="1" dirty="0"/>
              <a:t> </a:t>
            </a:r>
            <a:r>
              <a:rPr lang="en-US" dirty="0"/>
              <a:t>2001. </a:t>
            </a:r>
            <a:endParaRPr lang="en-US" dirty="0" smtClean="0"/>
          </a:p>
          <a:p>
            <a:pPr marL="457200" lvl="0" indent="-457200">
              <a:buFont typeface="+mj-lt"/>
              <a:buAutoNum type="arabicPeriod" startAt="5"/>
            </a:pPr>
            <a:r>
              <a:rPr lang="en-US" dirty="0"/>
              <a:t>B. </a:t>
            </a:r>
            <a:r>
              <a:rPr lang="en-US" dirty="0" err="1"/>
              <a:t>Bhargava</a:t>
            </a:r>
            <a:r>
              <a:rPr lang="en-US" dirty="0"/>
              <a:t>, P. </a:t>
            </a:r>
            <a:r>
              <a:rPr lang="en-US" dirty="0" err="1"/>
              <a:t>Angin</a:t>
            </a:r>
            <a:r>
              <a:rPr lang="en-US" dirty="0"/>
              <a:t>, R </a:t>
            </a:r>
            <a:r>
              <a:rPr lang="en-US" dirty="0" err="1"/>
              <a:t>Sivakumar</a:t>
            </a:r>
            <a:r>
              <a:rPr lang="en-US" dirty="0"/>
              <a:t>, R. </a:t>
            </a:r>
            <a:r>
              <a:rPr lang="en-US" dirty="0" err="1"/>
              <a:t>Ranchal</a:t>
            </a:r>
            <a:r>
              <a:rPr lang="en-US" dirty="0"/>
              <a:t>, M. </a:t>
            </a:r>
            <a:r>
              <a:rPr lang="en-US" dirty="0" err="1"/>
              <a:t>Linderman</a:t>
            </a:r>
            <a:r>
              <a:rPr lang="en-US" dirty="0"/>
              <a:t>, A. Sinclair</a:t>
            </a:r>
            <a:r>
              <a:rPr lang="en-US" dirty="0" smtClean="0"/>
              <a:t>. “A </a:t>
            </a:r>
            <a:r>
              <a:rPr lang="en-US" dirty="0"/>
              <a:t>Trust-based Approach for Secure Data Dissemination in a Mobile Peer-to-Peer Network of</a:t>
            </a:r>
            <a:br>
              <a:rPr lang="en-US" dirty="0"/>
            </a:br>
            <a:r>
              <a:rPr lang="en-US" dirty="0" err="1" smtClean="0"/>
              <a:t>Avs</a:t>
            </a:r>
            <a:r>
              <a:rPr lang="en-US" dirty="0" smtClean="0"/>
              <a:t>,” </a:t>
            </a:r>
            <a:r>
              <a:rPr lang="en-US" i="1" dirty="0" smtClean="0"/>
              <a:t>International </a:t>
            </a:r>
            <a:r>
              <a:rPr lang="en-US" i="1" dirty="0"/>
              <a:t>Journal of Next Generation Computing</a:t>
            </a:r>
            <a:r>
              <a:rPr lang="en-US" dirty="0"/>
              <a:t>, </a:t>
            </a:r>
            <a:r>
              <a:rPr lang="en-US" dirty="0" err="1"/>
              <a:t>Vol</a:t>
            </a:r>
            <a:r>
              <a:rPr lang="en-US" dirty="0"/>
              <a:t> 3, No 1, 2012. </a:t>
            </a:r>
            <a:endParaRPr lang="en-US" dirty="0" smtClean="0"/>
          </a:p>
          <a:p>
            <a:pPr marL="457200" lvl="0" indent="-457200">
              <a:buFont typeface="+mj-lt"/>
              <a:buAutoNum type="arabicPeriod" startAt="5"/>
            </a:pPr>
            <a:endParaRPr lang="en-US" dirty="0"/>
          </a:p>
          <a:p>
            <a:endParaRPr lang="en-US" dirty="0"/>
          </a:p>
          <a:p>
            <a:pPr lvl="0"/>
            <a:endParaRPr lang="en-US" dirty="0"/>
          </a:p>
          <a:p>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49</a:t>
            </a:fld>
            <a:endParaRPr lang="en-US"/>
          </a:p>
        </p:txBody>
      </p:sp>
    </p:spTree>
    <p:extLst>
      <p:ext uri="{BB962C8B-B14F-4D97-AF65-F5344CB8AC3E}">
        <p14:creationId xmlns:p14="http://schemas.microsoft.com/office/powerpoint/2010/main" val="16005119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Security Challenges in SOA and MCC</a:t>
            </a:r>
            <a:endParaRPr lang="en-US" sz="3200" dirty="0"/>
          </a:p>
        </p:txBody>
      </p:sp>
      <p:sp>
        <p:nvSpPr>
          <p:cNvPr id="3" name="Content Placeholder 2"/>
          <p:cNvSpPr>
            <a:spLocks noGrp="1"/>
          </p:cNvSpPr>
          <p:nvPr>
            <p:ph idx="1"/>
          </p:nvPr>
        </p:nvSpPr>
        <p:spPr/>
        <p:txBody>
          <a:bodyPr>
            <a:normAutofit lnSpcReduction="10000"/>
          </a:bodyPr>
          <a:lstStyle/>
          <a:p>
            <a:pPr>
              <a:buClr>
                <a:srgbClr val="000000"/>
              </a:buClr>
              <a:defRPr/>
            </a:pPr>
            <a:r>
              <a:rPr lang="en-US" dirty="0"/>
              <a:t>Authentication and authorization may not take place across intended end points </a:t>
            </a:r>
          </a:p>
          <a:p>
            <a:pPr>
              <a:buClr>
                <a:srgbClr val="000000"/>
              </a:buClr>
              <a:defRPr/>
            </a:pPr>
            <a:r>
              <a:rPr lang="en-US" dirty="0"/>
              <a:t>Intermediate steps of service execution might expose messages to hostile threats</a:t>
            </a:r>
          </a:p>
          <a:p>
            <a:pPr>
              <a:buClr>
                <a:srgbClr val="000000"/>
              </a:buClr>
              <a:defRPr/>
            </a:pPr>
            <a:r>
              <a:rPr lang="en-US" dirty="0"/>
              <a:t>External services are not verified or validated dynamically (Uninformed selection of services by user)</a:t>
            </a:r>
          </a:p>
          <a:p>
            <a:pPr>
              <a:buClr>
                <a:srgbClr val="000000"/>
              </a:buClr>
              <a:defRPr/>
            </a:pPr>
            <a:r>
              <a:rPr lang="en-US" dirty="0"/>
              <a:t>User has no control on external service invocation within an orchestration or through a service in  another service domain</a:t>
            </a:r>
          </a:p>
          <a:p>
            <a:pPr>
              <a:buClr>
                <a:srgbClr val="000000"/>
              </a:buClr>
              <a:defRPr/>
            </a:pPr>
            <a:r>
              <a:rPr lang="en-US" dirty="0"/>
              <a:t>Violations and malicious activities in a trusted service domain remain undetected</a:t>
            </a:r>
          </a:p>
          <a:p>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5</a:t>
            </a:fld>
            <a:endParaRPr lang="en-US"/>
          </a:p>
        </p:txBody>
      </p:sp>
    </p:spTree>
    <p:extLst>
      <p:ext uri="{BB962C8B-B14F-4D97-AF65-F5344CB8AC3E}">
        <p14:creationId xmlns:p14="http://schemas.microsoft.com/office/powerpoint/2010/main" val="32355491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to End Security Architecture</a:t>
            </a: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6</a:t>
            </a:fld>
            <a:endParaRPr lang="en-US"/>
          </a:p>
        </p:txBody>
      </p:sp>
      <p:pic>
        <p:nvPicPr>
          <p:cNvPr id="5"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715" y="1444532"/>
            <a:ext cx="5870222" cy="519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68976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458" y="107576"/>
            <a:ext cx="8624048" cy="701461"/>
          </a:xfrm>
        </p:spPr>
        <p:txBody>
          <a:bodyPr/>
          <a:lstStyle/>
          <a:p>
            <a:r>
              <a:rPr lang="en-US" sz="2800" dirty="0" smtClean="0"/>
              <a:t>End to End Security Architecture-Description</a:t>
            </a:r>
            <a:endParaRPr lang="en-US" sz="2800" dirty="0"/>
          </a:p>
        </p:txBody>
      </p:sp>
      <p:sp>
        <p:nvSpPr>
          <p:cNvPr id="3" name="Content Placeholder 2"/>
          <p:cNvSpPr>
            <a:spLocks noGrp="1"/>
          </p:cNvSpPr>
          <p:nvPr>
            <p:ph idx="1"/>
          </p:nvPr>
        </p:nvSpPr>
        <p:spPr>
          <a:xfrm>
            <a:off x="549275" y="885268"/>
            <a:ext cx="8042276" cy="5257799"/>
          </a:xfrm>
        </p:spPr>
        <p:txBody>
          <a:bodyPr>
            <a:noAutofit/>
          </a:bodyPr>
          <a:lstStyle/>
          <a:p>
            <a:pPr>
              <a:buNone/>
              <a:defRPr/>
            </a:pPr>
            <a:r>
              <a:rPr lang="en-US" sz="1400" dirty="0">
                <a:latin typeface="Arial Bold" charset="0"/>
                <a:cs typeface="Arial Bold" charset="0"/>
                <a:sym typeface="Arial Bold" charset="0"/>
              </a:rPr>
              <a:t>Figure shows problems in end to end SOA security as follow:</a:t>
            </a:r>
            <a:endParaRPr lang="en-US" sz="1400" dirty="0">
              <a:latin typeface="Arial Bold" charset="0"/>
              <a:ea typeface="ヒラギノ角ゴ ProN W6" charset="0"/>
              <a:cs typeface="ヒラギノ角ゴ ProN W6" charset="0"/>
              <a:sym typeface="Arial Bold" charset="0"/>
            </a:endParaRPr>
          </a:p>
          <a:p>
            <a:pPr>
              <a:buClr>
                <a:srgbClr val="000000"/>
              </a:buClr>
              <a:defRPr/>
            </a:pPr>
            <a:r>
              <a:rPr lang="en-US" sz="1400" dirty="0"/>
              <a:t>In this figure the current Air Force infrastructure is shown above the </a:t>
            </a:r>
            <a:r>
              <a:rPr lang="en-US" sz="1400" dirty="0">
                <a:solidFill>
                  <a:srgbClr val="FF0000"/>
                </a:solidFill>
                <a:latin typeface="Arial Italic" charset="0"/>
                <a:cs typeface="Arial Italic" charset="0"/>
                <a:sym typeface="Arial Italic" charset="0"/>
              </a:rPr>
              <a:t>red</a:t>
            </a:r>
            <a:r>
              <a:rPr lang="en-US" sz="1400" dirty="0"/>
              <a:t> dashed line. In this architecture, all services are available in the local trusted service domain and everything is under the control of domain A. </a:t>
            </a:r>
          </a:p>
          <a:p>
            <a:pPr>
              <a:buClr>
                <a:srgbClr val="000000"/>
              </a:buClr>
              <a:defRPr/>
            </a:pPr>
            <a:r>
              <a:rPr lang="en-US" sz="1400" dirty="0"/>
              <a:t>Client at the edge platform decides to use a service from domain A. He will use his CAC (common access card) to authenticate into the system.</a:t>
            </a:r>
          </a:p>
          <a:p>
            <a:pPr>
              <a:buClr>
                <a:srgbClr val="000000"/>
              </a:buClr>
              <a:defRPr/>
            </a:pPr>
            <a:r>
              <a:rPr lang="en-US" sz="1400" dirty="0"/>
              <a:t>The security token is sent to the IDM (identity management system) for validation check. </a:t>
            </a:r>
          </a:p>
          <a:p>
            <a:pPr>
              <a:buClr>
                <a:srgbClr val="000000"/>
              </a:buClr>
              <a:defRPr/>
            </a:pPr>
            <a:r>
              <a:rPr lang="en-US" sz="1400" dirty="0"/>
              <a:t>If the user is authorized, IDM gives permission to the requested service (e.g. MX or mail service) for communication with user. </a:t>
            </a:r>
          </a:p>
          <a:p>
            <a:pPr>
              <a:buClr>
                <a:srgbClr val="000000"/>
              </a:buClr>
              <a:defRPr/>
            </a:pPr>
            <a:r>
              <a:rPr lang="en-US" sz="1400" dirty="0"/>
              <a:t>New security token (which is created temporarily for the current service session) is sent back to the user and user can use the service.</a:t>
            </a:r>
          </a:p>
          <a:p>
            <a:pPr>
              <a:buClr>
                <a:srgbClr val="000000"/>
              </a:buClr>
              <a:defRPr/>
            </a:pPr>
            <a:r>
              <a:rPr lang="en-US" sz="1400" dirty="0"/>
              <a:t>In a class of extended scenarios (use cases) the services in service domain </a:t>
            </a:r>
            <a:r>
              <a:rPr lang="en-US" sz="1400" i="1" dirty="0">
                <a:latin typeface="Arial Bold" charset="0"/>
                <a:cs typeface="Arial Bold" charset="0"/>
                <a:sym typeface="Arial Bold" charset="0"/>
              </a:rPr>
              <a:t>A</a:t>
            </a:r>
            <a:r>
              <a:rPr lang="en-US" sz="1400" dirty="0"/>
              <a:t> may want to use external services which are not in the same local trust boundary. In this case, other components come to the picture (below the dashed red line). This figure shows when service domain </a:t>
            </a:r>
            <a:r>
              <a:rPr lang="en-US" sz="1400" i="1" dirty="0">
                <a:latin typeface="Arial Bold" charset="0"/>
                <a:cs typeface="Arial Bold" charset="0"/>
                <a:sym typeface="Arial Bold" charset="0"/>
              </a:rPr>
              <a:t>A</a:t>
            </a:r>
            <a:r>
              <a:rPr lang="en-US" sz="1400" dirty="0"/>
              <a:t> (e.g. Air Force service portal) tries to access other governmental or public services (from external domains), it will lose track of end to end security. This figure shows that end points can be accessible to the client directly. We have addressed these issues by adding trust broker server and taint analysis modules (in external trusted service domains). </a:t>
            </a:r>
          </a:p>
        </p:txBody>
      </p:sp>
      <p:sp>
        <p:nvSpPr>
          <p:cNvPr id="4" name="Slide Number Placeholder 3"/>
          <p:cNvSpPr>
            <a:spLocks noGrp="1"/>
          </p:cNvSpPr>
          <p:nvPr>
            <p:ph type="sldNum" sz="quarter" idx="12"/>
          </p:nvPr>
        </p:nvSpPr>
        <p:spPr/>
        <p:txBody>
          <a:bodyPr/>
          <a:lstStyle/>
          <a:p>
            <a:fld id="{7F5CE407-6216-4202-80E4-A30DC2F709B2}" type="slidenum">
              <a:rPr lang="en-US" smtClean="0"/>
              <a:t>7</a:t>
            </a:fld>
            <a:endParaRPr lang="en-US"/>
          </a:p>
        </p:txBody>
      </p:sp>
    </p:spTree>
    <p:extLst>
      <p:ext uri="{BB962C8B-B14F-4D97-AF65-F5344CB8AC3E}">
        <p14:creationId xmlns:p14="http://schemas.microsoft.com/office/powerpoint/2010/main" val="34608745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a:xfrm>
            <a:off x="809037" y="0"/>
            <a:ext cx="7420563" cy="960438"/>
          </a:xfrm>
        </p:spPr>
        <p:txBody>
          <a:bodyPr rIns="132080"/>
          <a:lstStyle/>
          <a:p>
            <a:pPr indent="0" eaLnBrk="1" hangingPunct="1">
              <a:defRPr/>
            </a:pPr>
            <a:r>
              <a:rPr lang="en-US" sz="2400" dirty="0" smtClean="0"/>
              <a:t>System Architecture and SOA Baseline Scenario</a:t>
            </a:r>
          </a:p>
        </p:txBody>
      </p:sp>
      <p:sp>
        <p:nvSpPr>
          <p:cNvPr id="15365" name="Rectangle 5"/>
          <p:cNvSpPr>
            <a:spLocks/>
          </p:cNvSpPr>
          <p:nvPr/>
        </p:nvSpPr>
        <p:spPr bwMode="auto">
          <a:xfrm>
            <a:off x="6324600" y="2133600"/>
            <a:ext cx="28321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82588" indent="-342900">
              <a:buFontTx/>
              <a:buAutoNum type="arabicPeriod"/>
            </a:pPr>
            <a:r>
              <a:rPr lang="en-US" sz="1800" dirty="0">
                <a:solidFill>
                  <a:schemeClr val="tx1"/>
                </a:solidFill>
                <a:ea typeface="ＭＳ Ｐゴシック" charset="0"/>
              </a:rPr>
              <a:t>UDDI Registry request</a:t>
            </a:r>
          </a:p>
          <a:p>
            <a:pPr marL="382588" indent="-342900">
              <a:buFontTx/>
              <a:buAutoNum type="arabicPeriod"/>
            </a:pPr>
            <a:r>
              <a:rPr lang="en-US" sz="1800" dirty="0">
                <a:solidFill>
                  <a:schemeClr val="tx1"/>
                </a:solidFill>
                <a:ea typeface="ＭＳ Ｐゴシック" charset="0"/>
              </a:rPr>
              <a:t>Forwarding the service list to Trust Broker and receive a categorized list</a:t>
            </a:r>
          </a:p>
          <a:p>
            <a:pPr marL="382588" indent="-342900">
              <a:buFontTx/>
              <a:buAutoNum type="arabicPeriod"/>
            </a:pPr>
            <a:r>
              <a:rPr lang="en-US" sz="1800" dirty="0">
                <a:solidFill>
                  <a:schemeClr val="tx1"/>
                </a:solidFill>
                <a:ea typeface="ＭＳ Ｐゴシック" charset="0"/>
              </a:rPr>
              <a:t>Invoking a selected service</a:t>
            </a:r>
          </a:p>
          <a:p>
            <a:pPr marL="382588" indent="-342900">
              <a:buFontTx/>
              <a:buAutoNum type="arabicPeriod"/>
            </a:pPr>
            <a:r>
              <a:rPr lang="en-US" sz="1800" dirty="0">
                <a:solidFill>
                  <a:schemeClr val="tx1"/>
                </a:solidFill>
                <a:ea typeface="ＭＳ Ｐゴシック" charset="0"/>
              </a:rPr>
              <a:t>Second invocation by service in domain A</a:t>
            </a:r>
          </a:p>
          <a:p>
            <a:pPr marL="382588" indent="-342900">
              <a:buFontTx/>
              <a:buAutoNum type="arabicPeriod"/>
            </a:pPr>
            <a:r>
              <a:rPr lang="en-US" sz="1800" dirty="0">
                <a:solidFill>
                  <a:schemeClr val="tx1"/>
                </a:solidFill>
                <a:ea typeface="ＭＳ Ｐゴシック" charset="0"/>
              </a:rPr>
              <a:t>Invoking a service in public service domain</a:t>
            </a:r>
          </a:p>
          <a:p>
            <a:pPr marL="382588" indent="-342900">
              <a:buFontTx/>
              <a:buAutoNum type="arabicPeriod"/>
            </a:pPr>
            <a:r>
              <a:rPr lang="en-US" sz="1800" dirty="0">
                <a:solidFill>
                  <a:schemeClr val="tx1"/>
                </a:solidFill>
                <a:ea typeface="ＭＳ Ｐゴシック" charset="0"/>
              </a:rPr>
              <a:t>End points (Reply to user)</a:t>
            </a:r>
          </a:p>
        </p:txBody>
      </p:sp>
      <p:sp>
        <p:nvSpPr>
          <p:cNvPr id="15366" name="Rectangle 6"/>
          <p:cNvSpPr>
            <a:spLocks/>
          </p:cNvSpPr>
          <p:nvPr/>
        </p:nvSpPr>
        <p:spPr bwMode="auto">
          <a:xfrm>
            <a:off x="6781800" y="6400800"/>
            <a:ext cx="2146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lgn="r"/>
            <a:r>
              <a:rPr lang="en-US" sz="1400">
                <a:solidFill>
                  <a:schemeClr val="tx1"/>
                </a:solidFill>
                <a:ea typeface="ＭＳ Ｐゴシック" charset="0"/>
              </a:rPr>
              <a:t>9</a:t>
            </a:r>
          </a:p>
        </p:txBody>
      </p:sp>
      <p:pic>
        <p:nvPicPr>
          <p:cNvPr id="15367" name="Pictur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27150"/>
            <a:ext cx="6151504" cy="467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2889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3257</TotalTime>
  <Words>3692</Words>
  <Application>Microsoft Macintosh PowerPoint</Application>
  <PresentationFormat>On-screen Show (4:3)</PresentationFormat>
  <Paragraphs>332</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Breeze</vt:lpstr>
      <vt:lpstr>End-to-End Security in Mobile-Cloud Computing</vt:lpstr>
      <vt:lpstr>Outline</vt:lpstr>
      <vt:lpstr>Mobile-Cloud Computing Definition</vt:lpstr>
      <vt:lpstr>Why Mobile-Cloud Computing?</vt:lpstr>
      <vt:lpstr>The Big Picture: End-to-End Security for MCC</vt:lpstr>
      <vt:lpstr>Security Challenges in SOA and MCC</vt:lpstr>
      <vt:lpstr>End to End Security Architecture</vt:lpstr>
      <vt:lpstr>End to End Security Architecture-Description</vt:lpstr>
      <vt:lpstr>System Architecture and SOA Baseline Scenario</vt:lpstr>
      <vt:lpstr>Baseline Scenario Details</vt:lpstr>
      <vt:lpstr>Baseline Scenario Details (Cont.)</vt:lpstr>
      <vt:lpstr>Taint Analysis</vt:lpstr>
      <vt:lpstr>Taint Analysis</vt:lpstr>
      <vt:lpstr>What is AOP?</vt:lpstr>
      <vt:lpstr>AOP Concepts</vt:lpstr>
      <vt:lpstr>Experience with AOP for End-to-End Cloud Service Security</vt:lpstr>
      <vt:lpstr>AOP for Taint Analysis</vt:lpstr>
      <vt:lpstr>AOP for Taint Analysis</vt:lpstr>
      <vt:lpstr>AOP for Taint Analysis</vt:lpstr>
      <vt:lpstr>Interaction of Taint Analysis and Trust Broker</vt:lpstr>
      <vt:lpstr>Interaction of Taint Analysis and Trust Broker</vt:lpstr>
      <vt:lpstr>Evaluation of the Proposed Solution</vt:lpstr>
      <vt:lpstr>SOA Security Evaluation</vt:lpstr>
      <vt:lpstr>XML Rewriting Attack</vt:lpstr>
      <vt:lpstr>XML Rewriting Attack-Cont.</vt:lpstr>
      <vt:lpstr>XML Rewriting (Replay Attack)</vt:lpstr>
      <vt:lpstr>XML Rewriting Attack Generation</vt:lpstr>
      <vt:lpstr>Cloud Setup – Baseline </vt:lpstr>
      <vt:lpstr>Taint Analysis Experiment Setup in Amazon EC2</vt:lpstr>
      <vt:lpstr>Taint Analysis Experiments in Amazon EC2</vt:lpstr>
      <vt:lpstr>Mobile Cloud Computing</vt:lpstr>
      <vt:lpstr>MCC General Architecture</vt:lpstr>
      <vt:lpstr>MCC Architecture</vt:lpstr>
      <vt:lpstr>MCC Security Challenges</vt:lpstr>
      <vt:lpstr>Mobile Agents for Computation Offloading</vt:lpstr>
      <vt:lpstr>Advantages of Mobile (Autonomous) Agents for MCC</vt:lpstr>
      <vt:lpstr>Proposed Computation Offloading Framework</vt:lpstr>
      <vt:lpstr>Proposed Framework Components</vt:lpstr>
      <vt:lpstr>Proposed Framework in Action</vt:lpstr>
      <vt:lpstr>Experiments with Proposed Framework – Sudoku Solver</vt:lpstr>
      <vt:lpstr>Experiments with Proposed Framework –  Face Recognition</vt:lpstr>
      <vt:lpstr>Adding Security to MCC Framework</vt:lpstr>
      <vt:lpstr>Proposed Tamper Resistance Approach</vt:lpstr>
      <vt:lpstr>Experience with Self-Protecting Agents: Active Bundles</vt:lpstr>
      <vt:lpstr>Enabling of an Active Bundle</vt:lpstr>
      <vt:lpstr>Active Bundles for MCC</vt:lpstr>
      <vt:lpstr>How to Achieve Dynamic Tamper Detection?</vt:lpstr>
      <vt:lpstr>The Big Picture and Summary</vt:lpstr>
      <vt:lpstr>References</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End-to-End Security in Mobile-Cloud Computing</dc:title>
  <dc:creator>Pelin</dc:creator>
  <cp:lastModifiedBy>aa</cp:lastModifiedBy>
  <cp:revision>112</cp:revision>
  <dcterms:created xsi:type="dcterms:W3CDTF">2013-09-01T17:59:39Z</dcterms:created>
  <dcterms:modified xsi:type="dcterms:W3CDTF">2013-09-05T16:39:01Z</dcterms:modified>
</cp:coreProperties>
</file>