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Override PartName="/ppt/slideMasters/slideMaster3.xml" ContentType="application/vnd.openxmlformats-officedocument.presentationml.slideMaster+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diagrams/layout1.xml" ContentType="application/vnd.openxmlformats-officedocument.drawingml.diagramLayout+xml"/>
  <Override PartName="/ppt/diagrams/quickStyle1.xml" ContentType="application/vnd.openxmlformats-officedocument.drawingml.diagramStyl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theme/theme4.xml" ContentType="application/vnd.openxmlformats-officedocument.them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diagrams/drawing1.xml" ContentType="application/vnd.ms-office.drawingml.diagramDrawing+xml"/>
  <Override PartName="/ppt/notesSlides/notesSlide3.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 id="2147483677" r:id="rId2"/>
    <p:sldMasterId id="2147483679" r:id="rId3"/>
  </p:sldMasterIdLst>
  <p:notesMasterIdLst>
    <p:notesMasterId r:id="rId34"/>
  </p:notesMasterIdLst>
  <p:sldIdLst>
    <p:sldId id="454" r:id="rId4"/>
    <p:sldId id="458" r:id="rId5"/>
    <p:sldId id="401" r:id="rId6"/>
    <p:sldId id="463" r:id="rId7"/>
    <p:sldId id="464" r:id="rId8"/>
    <p:sldId id="466" r:id="rId9"/>
    <p:sldId id="465" r:id="rId10"/>
    <p:sldId id="491" r:id="rId11"/>
    <p:sldId id="496" r:id="rId12"/>
    <p:sldId id="497" r:id="rId13"/>
    <p:sldId id="469" r:id="rId14"/>
    <p:sldId id="470" r:id="rId15"/>
    <p:sldId id="472" r:id="rId16"/>
    <p:sldId id="473" r:id="rId17"/>
    <p:sldId id="492" r:id="rId18"/>
    <p:sldId id="493" r:id="rId19"/>
    <p:sldId id="494" r:id="rId20"/>
    <p:sldId id="459" r:id="rId21"/>
    <p:sldId id="467" r:id="rId22"/>
    <p:sldId id="475" r:id="rId23"/>
    <p:sldId id="476" r:id="rId24"/>
    <p:sldId id="477" r:id="rId25"/>
    <p:sldId id="484" r:id="rId26"/>
    <p:sldId id="485" r:id="rId27"/>
    <p:sldId id="489" r:id="rId28"/>
    <p:sldId id="486" r:id="rId29"/>
    <p:sldId id="487" r:id="rId30"/>
    <p:sldId id="488" r:id="rId31"/>
    <p:sldId id="474" r:id="rId32"/>
    <p:sldId id="478" r:id="rId33"/>
  </p:sldIdLst>
  <p:sldSz cx="9144000" cy="6858000" type="screen4x3"/>
  <p:notesSz cx="6858000" cy="9144000"/>
  <p:custDataLst>
    <p:tags r:id="rId36"/>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5DAA00"/>
    <a:srgbClr val="005DAA"/>
    <a:srgbClr val="003E6A"/>
    <a:srgbClr val="575F6D"/>
    <a:srgbClr val="FF9933"/>
    <a:srgbClr val="4FAFFF"/>
    <a:srgbClr val="0099FF"/>
    <a:srgbClr val="CCECFF"/>
    <a:srgbClr val="99CCFF"/>
    <a:srgbClr val="66CC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117" autoAdjust="0"/>
    <p:restoredTop sz="86443" autoAdjust="0"/>
  </p:normalViewPr>
  <p:slideViewPr>
    <p:cSldViewPr snapToGrid="0">
      <p:cViewPr>
        <p:scale>
          <a:sx n="100" d="100"/>
          <a:sy n="100" d="100"/>
        </p:scale>
        <p:origin x="-1096" y="-96"/>
      </p:cViewPr>
      <p:guideLst>
        <p:guide orient="horz" pos="3132"/>
        <p:guide orient="horz" pos="3455"/>
        <p:guide orient="horz" pos="3530"/>
        <p:guide orient="horz" pos="3854"/>
        <p:guide orient="horz" pos="3921"/>
        <p:guide orient="horz" pos="4244"/>
        <p:guide orient="horz" pos="291"/>
        <p:guide pos="4507"/>
        <p:guide pos="5553"/>
      </p:guideLst>
    </p:cSldViewPr>
  </p:slid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52" d="100"/>
          <a:sy n="52" d="100"/>
        </p:scale>
        <p:origin x="-181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tags" Target="tags/tag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C965E-5EDE-9A4D-81B6-360F5B1B98CA}" type="doc">
      <dgm:prSet loTypeId="urn:microsoft.com/office/officeart/2005/8/layout/cycle1" loCatId="" qsTypeId="urn:microsoft.com/office/officeart/2005/8/quickstyle/simple4" qsCatId="simple" csTypeId="urn:microsoft.com/office/officeart/2005/8/colors/colorful2" csCatId="colorful" phldr="1"/>
      <dgm:spPr/>
      <dgm:t>
        <a:bodyPr/>
        <a:lstStyle/>
        <a:p>
          <a:endParaRPr lang="en-US"/>
        </a:p>
      </dgm:t>
    </dgm:pt>
    <dgm:pt modelId="{90E38BB6-4C73-494A-B0D4-AA3BDD9247F8}">
      <dgm:prSet phldrT="[Text]" custT="1"/>
      <dgm:spPr>
        <a:xfrm>
          <a:off x="3086291" y="24876"/>
          <a:ext cx="840335" cy="840335"/>
        </a:xfrm>
        <a:noFill/>
        <a:ln>
          <a:noFill/>
        </a:ln>
        <a:effectLst/>
      </dgm:spPr>
      <dgm:t>
        <a:bodyPr/>
        <a:lstStyle/>
        <a:p>
          <a:r>
            <a:rPr lang="en-US" sz="2000" dirty="0" smtClean="0">
              <a:solidFill>
                <a:sysClr val="windowText" lastClr="000000">
                  <a:hueOff val="0"/>
                  <a:satOff val="0"/>
                  <a:lumOff val="0"/>
                  <a:alphaOff val="0"/>
                </a:sysClr>
              </a:solidFill>
              <a:latin typeface="Calibri"/>
              <a:ea typeface="+mn-ea"/>
              <a:cs typeface="+mn-cs"/>
            </a:rPr>
            <a:t>Log</a:t>
          </a:r>
          <a:endParaRPr lang="en-US" sz="2000" dirty="0">
            <a:solidFill>
              <a:sysClr val="windowText" lastClr="000000">
                <a:hueOff val="0"/>
                <a:satOff val="0"/>
                <a:lumOff val="0"/>
                <a:alphaOff val="0"/>
              </a:sysClr>
            </a:solidFill>
            <a:latin typeface="Calibri"/>
            <a:ea typeface="+mn-ea"/>
            <a:cs typeface="+mn-cs"/>
          </a:endParaRPr>
        </a:p>
      </dgm:t>
    </dgm:pt>
    <dgm:pt modelId="{7D973700-540B-FB48-9414-81D883FA75A7}" type="parTrans" cxnId="{685333F3-3FB1-D84D-9510-64DEF1DF2181}">
      <dgm:prSet/>
      <dgm:spPr/>
      <dgm:t>
        <a:bodyPr/>
        <a:lstStyle/>
        <a:p>
          <a:endParaRPr lang="en-US"/>
        </a:p>
      </dgm:t>
    </dgm:pt>
    <dgm:pt modelId="{5EAC6C8A-6683-9545-BCD0-167CDAF5AC56}" type="sibTrans" cxnId="{685333F3-3FB1-D84D-9510-64DEF1DF2181}">
      <dgm:prSet/>
      <dgm:spPr>
        <a:xfrm>
          <a:off x="1109604" y="575"/>
          <a:ext cx="3150551" cy="3150551"/>
        </a:xfr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B155FF60-24DB-B540-9D27-32042CCD2A3E}">
      <dgm:prSet phldrT="[Text]"/>
      <dgm:spPr>
        <a:xfrm>
          <a:off x="2264712" y="2553438"/>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Detect</a:t>
          </a:r>
          <a:endParaRPr lang="en-US" dirty="0">
            <a:solidFill>
              <a:sysClr val="windowText" lastClr="000000">
                <a:hueOff val="0"/>
                <a:satOff val="0"/>
                <a:lumOff val="0"/>
                <a:alphaOff val="0"/>
              </a:sysClr>
            </a:solidFill>
            <a:latin typeface="Calibri"/>
            <a:ea typeface="+mn-ea"/>
            <a:cs typeface="+mn-cs"/>
          </a:endParaRPr>
        </a:p>
      </dgm:t>
    </dgm:pt>
    <dgm:pt modelId="{55903E48-BEF1-3B4F-8857-36A08C61B67A}" type="parTrans" cxnId="{1DBC9911-900D-FD4D-BCA9-CD2C85E71ECB}">
      <dgm:prSet/>
      <dgm:spPr/>
      <dgm:t>
        <a:bodyPr/>
        <a:lstStyle/>
        <a:p>
          <a:endParaRPr lang="en-US"/>
        </a:p>
      </dgm:t>
    </dgm:pt>
    <dgm:pt modelId="{4950D1D5-E4A3-C046-9834-A1430CBE1454}" type="sibTrans" cxnId="{1DBC9911-900D-FD4D-BCA9-CD2C85E71ECB}">
      <dgm:prSet/>
      <dgm:spPr>
        <a:xfrm>
          <a:off x="1109604" y="575"/>
          <a:ext cx="3150551" cy="3150551"/>
        </a:xfrm>
        <a:gradFill rotWithShape="0">
          <a:gsLst>
            <a:gs pos="0">
              <a:srgbClr val="C0504D">
                <a:hueOff val="2340760"/>
                <a:satOff val="-2919"/>
                <a:lumOff val="686"/>
                <a:alphaOff val="0"/>
                <a:tint val="100000"/>
                <a:shade val="100000"/>
                <a:satMod val="130000"/>
              </a:srgbClr>
            </a:gs>
            <a:gs pos="100000">
              <a:srgbClr val="C0504D">
                <a:hueOff val="2340760"/>
                <a:satOff val="-2919"/>
                <a:lumOff val="686"/>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C386BAD-6429-1143-B1FE-E79B96553B2B}">
      <dgm:prSet phldrT="[Text]"/>
      <dgm:spPr>
        <a:xfrm>
          <a:off x="935368" y="1587613"/>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React</a:t>
          </a:r>
          <a:endParaRPr lang="en-US" dirty="0">
            <a:solidFill>
              <a:sysClr val="windowText" lastClr="000000">
                <a:hueOff val="0"/>
                <a:satOff val="0"/>
                <a:lumOff val="0"/>
                <a:alphaOff val="0"/>
              </a:sysClr>
            </a:solidFill>
            <a:latin typeface="Calibri"/>
            <a:ea typeface="+mn-ea"/>
            <a:cs typeface="+mn-cs"/>
          </a:endParaRPr>
        </a:p>
      </dgm:t>
    </dgm:pt>
    <dgm:pt modelId="{F62B7CE6-B261-9948-BADC-4A562E9E4DB1}" type="parTrans" cxnId="{4DE174B9-1933-D148-82DF-4964328105ED}">
      <dgm:prSet/>
      <dgm:spPr/>
      <dgm:t>
        <a:bodyPr/>
        <a:lstStyle/>
        <a:p>
          <a:endParaRPr lang="en-US"/>
        </a:p>
      </dgm:t>
    </dgm:pt>
    <dgm:pt modelId="{31BB2A75-D3A7-244B-8665-7163D03B0842}" type="sibTrans" cxnId="{4DE174B9-1933-D148-82DF-4964328105ED}">
      <dgm:prSet/>
      <dgm:spPr>
        <a:xfrm>
          <a:off x="1109604" y="575"/>
          <a:ext cx="3150551" cy="3150551"/>
        </a:xfrm>
        <a:gradFill rotWithShape="0">
          <a:gsLst>
            <a:gs pos="0">
              <a:srgbClr val="C0504D">
                <a:hueOff val="3511140"/>
                <a:satOff val="-4379"/>
                <a:lumOff val="1030"/>
                <a:alphaOff val="0"/>
                <a:tint val="100000"/>
                <a:shade val="100000"/>
                <a:satMod val="130000"/>
              </a:srgbClr>
            </a:gs>
            <a:gs pos="100000">
              <a:srgbClr val="C0504D">
                <a:hueOff val="3511140"/>
                <a:satOff val="-4379"/>
                <a:lumOff val="103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5181450-96A9-6C4A-84A3-1632CC53CCB3}">
      <dgm:prSet phldrT="[Text]" custT="1"/>
      <dgm:spPr>
        <a:xfrm>
          <a:off x="1315296" y="24876"/>
          <a:ext cx="1096008" cy="840335"/>
        </a:xfrm>
        <a:noFill/>
        <a:ln>
          <a:noFill/>
        </a:ln>
        <a:effectLst/>
      </dgm:spPr>
      <dgm:t>
        <a:bodyPr/>
        <a:lstStyle/>
        <a:p>
          <a:r>
            <a:rPr lang="en-US" sz="2000" dirty="0" smtClean="0">
              <a:solidFill>
                <a:sysClr val="windowText" lastClr="000000">
                  <a:hueOff val="0"/>
                  <a:satOff val="0"/>
                  <a:lumOff val="0"/>
                  <a:alphaOff val="0"/>
                </a:sysClr>
              </a:solidFill>
              <a:latin typeface="Calibri"/>
              <a:ea typeface="+mn-ea"/>
              <a:cs typeface="+mn-cs"/>
            </a:rPr>
            <a:t>Authorize</a:t>
          </a:r>
          <a:endParaRPr lang="en-US" sz="2000" dirty="0">
            <a:solidFill>
              <a:sysClr val="windowText" lastClr="000000">
                <a:hueOff val="0"/>
                <a:satOff val="0"/>
                <a:lumOff val="0"/>
                <a:alphaOff val="0"/>
              </a:sysClr>
            </a:solidFill>
            <a:latin typeface="Calibri"/>
            <a:ea typeface="+mn-ea"/>
            <a:cs typeface="+mn-cs"/>
          </a:endParaRPr>
        </a:p>
      </dgm:t>
    </dgm:pt>
    <dgm:pt modelId="{70B1544B-136E-2847-B3BD-6620DA0DE979}" type="parTrans" cxnId="{05747C72-BD64-694A-816A-7E5098A1850A}">
      <dgm:prSet/>
      <dgm:spPr/>
      <dgm:t>
        <a:bodyPr/>
        <a:lstStyle/>
        <a:p>
          <a:endParaRPr lang="en-US"/>
        </a:p>
      </dgm:t>
    </dgm:pt>
    <dgm:pt modelId="{884A090A-BECD-814B-96A3-CFA6974C09B3}" type="sibTrans" cxnId="{05747C72-BD64-694A-816A-7E5098A1850A}">
      <dgm:prSet/>
      <dgm:spPr>
        <a:xfrm>
          <a:off x="1109604" y="575"/>
          <a:ext cx="3150551" cy="3150551"/>
        </a:xfrm>
        <a:gradFill rotWithShape="0">
          <a:gsLst>
            <a:gs pos="0">
              <a:srgbClr val="C0504D">
                <a:hueOff val="4681520"/>
                <a:satOff val="-5839"/>
                <a:lumOff val="1373"/>
                <a:alphaOff val="0"/>
                <a:tint val="100000"/>
                <a:shade val="100000"/>
                <a:satMod val="130000"/>
              </a:srgbClr>
            </a:gs>
            <a:gs pos="100000">
              <a:srgbClr val="C0504D">
                <a:hueOff val="4681520"/>
                <a:satOff val="-5839"/>
                <a:lumOff val="1373"/>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E6B5B03A-348E-0B45-8C6D-B523534F8759}">
      <dgm:prSet/>
      <dgm:spPr>
        <a:xfrm>
          <a:off x="3594055" y="1587613"/>
          <a:ext cx="840335" cy="840335"/>
        </a:xfrm>
        <a:noFill/>
        <a:ln>
          <a:noFill/>
        </a:ln>
        <a:effectLst/>
      </dgm:spPr>
      <dgm:t>
        <a:bodyPr/>
        <a:lstStyle/>
        <a:p>
          <a:r>
            <a:rPr lang="en-US" dirty="0" smtClean="0">
              <a:solidFill>
                <a:sysClr val="windowText" lastClr="000000">
                  <a:hueOff val="0"/>
                  <a:satOff val="0"/>
                  <a:lumOff val="0"/>
                  <a:alphaOff val="0"/>
                </a:sysClr>
              </a:solidFill>
              <a:latin typeface="Calibri"/>
              <a:ea typeface="+mn-ea"/>
              <a:cs typeface="+mn-cs"/>
            </a:rPr>
            <a:t>Analyze</a:t>
          </a:r>
          <a:endParaRPr lang="en-US" dirty="0">
            <a:solidFill>
              <a:sysClr val="windowText" lastClr="000000">
                <a:hueOff val="0"/>
                <a:satOff val="0"/>
                <a:lumOff val="0"/>
                <a:alphaOff val="0"/>
              </a:sysClr>
            </a:solidFill>
            <a:latin typeface="Calibri"/>
            <a:ea typeface="+mn-ea"/>
            <a:cs typeface="+mn-cs"/>
          </a:endParaRPr>
        </a:p>
      </dgm:t>
    </dgm:pt>
    <dgm:pt modelId="{8ED2FB2A-803A-2741-8337-1A156751734D}" type="parTrans" cxnId="{35BC4EBF-B05D-2F4C-9CA4-2977D61D54F4}">
      <dgm:prSet/>
      <dgm:spPr/>
      <dgm:t>
        <a:bodyPr/>
        <a:lstStyle/>
        <a:p>
          <a:endParaRPr lang="en-US"/>
        </a:p>
      </dgm:t>
    </dgm:pt>
    <dgm:pt modelId="{EA57ACDE-C470-9F44-B6B6-30A9AA1C3EA3}" type="sibTrans" cxnId="{35BC4EBF-B05D-2F4C-9CA4-2977D61D54F4}">
      <dgm:prSet/>
      <dgm:spPr>
        <a:xfrm>
          <a:off x="1109604" y="575"/>
          <a:ext cx="3150551" cy="3150551"/>
        </a:xfrm>
        <a:gradFill rotWithShape="0">
          <a:gsLst>
            <a:gs pos="0">
              <a:srgbClr val="C0504D">
                <a:hueOff val="1170380"/>
                <a:satOff val="-1460"/>
                <a:lumOff val="343"/>
                <a:alphaOff val="0"/>
                <a:tint val="100000"/>
                <a:shade val="100000"/>
                <a:satMod val="130000"/>
              </a:srgbClr>
            </a:gs>
            <a:gs pos="100000">
              <a:srgbClr val="C0504D">
                <a:hueOff val="1170380"/>
                <a:satOff val="-1460"/>
                <a:lumOff val="343"/>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AE38717-DA6C-D845-8D4E-F4456B8C0863}" type="pres">
      <dgm:prSet presAssocID="{0A3C965E-5EDE-9A4D-81B6-360F5B1B98CA}" presName="cycle" presStyleCnt="0">
        <dgm:presLayoutVars>
          <dgm:dir/>
          <dgm:resizeHandles val="exact"/>
        </dgm:presLayoutVars>
      </dgm:prSet>
      <dgm:spPr/>
      <dgm:t>
        <a:bodyPr/>
        <a:lstStyle/>
        <a:p>
          <a:endParaRPr lang="en-US"/>
        </a:p>
      </dgm:t>
    </dgm:pt>
    <dgm:pt modelId="{F9B9C63B-3A70-BD4B-9615-E6F7290ABC2E}" type="pres">
      <dgm:prSet presAssocID="{90E38BB6-4C73-494A-B0D4-AA3BDD9247F8}" presName="dummy" presStyleCnt="0"/>
      <dgm:spPr/>
    </dgm:pt>
    <dgm:pt modelId="{92EB942F-30FD-A148-BE8E-E482CBC69B75}" type="pres">
      <dgm:prSet presAssocID="{90E38BB6-4C73-494A-B0D4-AA3BDD9247F8}" presName="node" presStyleLbl="revTx" presStyleIdx="0" presStyleCnt="5">
        <dgm:presLayoutVars>
          <dgm:bulletEnabled val="1"/>
        </dgm:presLayoutVars>
      </dgm:prSet>
      <dgm:spPr>
        <a:prstGeom prst="rect">
          <a:avLst/>
        </a:prstGeom>
      </dgm:spPr>
      <dgm:t>
        <a:bodyPr/>
        <a:lstStyle/>
        <a:p>
          <a:endParaRPr lang="en-US"/>
        </a:p>
      </dgm:t>
    </dgm:pt>
    <dgm:pt modelId="{EA5679D2-0F3C-764D-A5FF-86ED2BB7DDFA}" type="pres">
      <dgm:prSet presAssocID="{5EAC6C8A-6683-9545-BCD0-167CDAF5AC56}" presName="sibTrans" presStyleLbl="node1" presStyleIdx="0" presStyleCnt="5"/>
      <dgm:spPr>
        <a:prstGeom prst="circularArrow">
          <a:avLst>
            <a:gd name="adj1" fmla="val 5201"/>
            <a:gd name="adj2" fmla="val 335987"/>
            <a:gd name="adj3" fmla="val 21292942"/>
            <a:gd name="adj4" fmla="val 19766502"/>
            <a:gd name="adj5" fmla="val 6068"/>
          </a:avLst>
        </a:prstGeom>
      </dgm:spPr>
      <dgm:t>
        <a:bodyPr/>
        <a:lstStyle/>
        <a:p>
          <a:endParaRPr lang="en-US"/>
        </a:p>
      </dgm:t>
    </dgm:pt>
    <dgm:pt modelId="{69038BC3-8F11-1841-A6F1-4056DE204837}" type="pres">
      <dgm:prSet presAssocID="{E6B5B03A-348E-0B45-8C6D-B523534F8759}" presName="dummy" presStyleCnt="0"/>
      <dgm:spPr/>
    </dgm:pt>
    <dgm:pt modelId="{7AEF4ADA-5119-E045-A004-5AAD70FEB168}" type="pres">
      <dgm:prSet presAssocID="{E6B5B03A-348E-0B45-8C6D-B523534F8759}" presName="node" presStyleLbl="revTx" presStyleIdx="1" presStyleCnt="5">
        <dgm:presLayoutVars>
          <dgm:bulletEnabled val="1"/>
        </dgm:presLayoutVars>
      </dgm:prSet>
      <dgm:spPr>
        <a:prstGeom prst="rect">
          <a:avLst/>
        </a:prstGeom>
      </dgm:spPr>
      <dgm:t>
        <a:bodyPr/>
        <a:lstStyle/>
        <a:p>
          <a:endParaRPr lang="en-US"/>
        </a:p>
      </dgm:t>
    </dgm:pt>
    <dgm:pt modelId="{35074109-D2B5-6040-9947-249456487869}" type="pres">
      <dgm:prSet presAssocID="{EA57ACDE-C470-9F44-B6B6-30A9AA1C3EA3}" presName="sibTrans" presStyleLbl="node1" presStyleIdx="1" presStyleCnt="5"/>
      <dgm:spPr>
        <a:prstGeom prst="circularArrow">
          <a:avLst>
            <a:gd name="adj1" fmla="val 5201"/>
            <a:gd name="adj2" fmla="val 335987"/>
            <a:gd name="adj3" fmla="val 4014387"/>
            <a:gd name="adj4" fmla="val 2253718"/>
            <a:gd name="adj5" fmla="val 6068"/>
          </a:avLst>
        </a:prstGeom>
      </dgm:spPr>
      <dgm:t>
        <a:bodyPr/>
        <a:lstStyle/>
        <a:p>
          <a:endParaRPr lang="en-US"/>
        </a:p>
      </dgm:t>
    </dgm:pt>
    <dgm:pt modelId="{A4FE369B-D381-0442-8605-E4E9C87255E5}" type="pres">
      <dgm:prSet presAssocID="{B155FF60-24DB-B540-9D27-32042CCD2A3E}" presName="dummy" presStyleCnt="0"/>
      <dgm:spPr/>
    </dgm:pt>
    <dgm:pt modelId="{FB819077-5697-7741-9CF2-F2B025836AC5}" type="pres">
      <dgm:prSet presAssocID="{B155FF60-24DB-B540-9D27-32042CCD2A3E}" presName="node" presStyleLbl="revTx" presStyleIdx="2" presStyleCnt="5">
        <dgm:presLayoutVars>
          <dgm:bulletEnabled val="1"/>
        </dgm:presLayoutVars>
      </dgm:prSet>
      <dgm:spPr>
        <a:prstGeom prst="rect">
          <a:avLst/>
        </a:prstGeom>
      </dgm:spPr>
      <dgm:t>
        <a:bodyPr/>
        <a:lstStyle/>
        <a:p>
          <a:endParaRPr lang="en-US"/>
        </a:p>
      </dgm:t>
    </dgm:pt>
    <dgm:pt modelId="{B43289E6-D7A2-D440-A943-BF26FEF34CAD}" type="pres">
      <dgm:prSet presAssocID="{4950D1D5-E4A3-C046-9834-A1430CBE1454}" presName="sibTrans" presStyleLbl="node1" presStyleIdx="2" presStyleCnt="5"/>
      <dgm:spPr>
        <a:prstGeom prst="circularArrow">
          <a:avLst>
            <a:gd name="adj1" fmla="val 5201"/>
            <a:gd name="adj2" fmla="val 335987"/>
            <a:gd name="adj3" fmla="val 8210295"/>
            <a:gd name="adj4" fmla="val 6449626"/>
            <a:gd name="adj5" fmla="val 6068"/>
          </a:avLst>
        </a:prstGeom>
      </dgm:spPr>
      <dgm:t>
        <a:bodyPr/>
        <a:lstStyle/>
        <a:p>
          <a:endParaRPr lang="en-US"/>
        </a:p>
      </dgm:t>
    </dgm:pt>
    <dgm:pt modelId="{A299C551-9EA1-EF48-88D9-BB4503459CAC}" type="pres">
      <dgm:prSet presAssocID="{3C386BAD-6429-1143-B1FE-E79B96553B2B}" presName="dummy" presStyleCnt="0"/>
      <dgm:spPr/>
    </dgm:pt>
    <dgm:pt modelId="{148D9EAF-19FB-964D-873F-0B8F1DEF7A92}" type="pres">
      <dgm:prSet presAssocID="{3C386BAD-6429-1143-B1FE-E79B96553B2B}" presName="node" presStyleLbl="revTx" presStyleIdx="3" presStyleCnt="5">
        <dgm:presLayoutVars>
          <dgm:bulletEnabled val="1"/>
        </dgm:presLayoutVars>
      </dgm:prSet>
      <dgm:spPr>
        <a:prstGeom prst="rect">
          <a:avLst/>
        </a:prstGeom>
      </dgm:spPr>
      <dgm:t>
        <a:bodyPr/>
        <a:lstStyle/>
        <a:p>
          <a:endParaRPr lang="en-US"/>
        </a:p>
      </dgm:t>
    </dgm:pt>
    <dgm:pt modelId="{5EFF3F06-DD34-BE43-BC5A-20CE1A183DAC}" type="pres">
      <dgm:prSet presAssocID="{31BB2A75-D3A7-244B-8665-7163D03B0842}" presName="sibTrans" presStyleLbl="node1" presStyleIdx="3" presStyleCnt="5"/>
      <dgm:spPr>
        <a:prstGeom prst="circularArrow">
          <a:avLst>
            <a:gd name="adj1" fmla="val 5201"/>
            <a:gd name="adj2" fmla="val 335987"/>
            <a:gd name="adj3" fmla="val 12297512"/>
            <a:gd name="adj4" fmla="val 10771071"/>
            <a:gd name="adj5" fmla="val 6068"/>
          </a:avLst>
        </a:prstGeom>
      </dgm:spPr>
      <dgm:t>
        <a:bodyPr/>
        <a:lstStyle/>
        <a:p>
          <a:endParaRPr lang="en-US"/>
        </a:p>
      </dgm:t>
    </dgm:pt>
    <dgm:pt modelId="{6CA6ABC0-FB73-8A45-BF10-D663352F09C4}" type="pres">
      <dgm:prSet presAssocID="{35181450-96A9-6C4A-84A3-1632CC53CCB3}" presName="dummy" presStyleCnt="0"/>
      <dgm:spPr/>
    </dgm:pt>
    <dgm:pt modelId="{E1D3CCD9-040A-FC45-B887-8B2282E4C501}" type="pres">
      <dgm:prSet presAssocID="{35181450-96A9-6C4A-84A3-1632CC53CCB3}" presName="node" presStyleLbl="revTx" presStyleIdx="4" presStyleCnt="5" custScaleX="150970" custRadScaleRad="99415" custRadScaleInc="9628">
        <dgm:presLayoutVars>
          <dgm:bulletEnabled val="1"/>
        </dgm:presLayoutVars>
      </dgm:prSet>
      <dgm:spPr>
        <a:prstGeom prst="rect">
          <a:avLst/>
        </a:prstGeom>
      </dgm:spPr>
      <dgm:t>
        <a:bodyPr/>
        <a:lstStyle/>
        <a:p>
          <a:endParaRPr lang="en-US"/>
        </a:p>
      </dgm:t>
    </dgm:pt>
    <dgm:pt modelId="{6A29AE9B-307D-C04D-8B62-7217E212954E}" type="pres">
      <dgm:prSet presAssocID="{884A090A-BECD-814B-96A3-CFA6974C09B3}" presName="sibTrans" presStyleLbl="node1" presStyleIdx="4" presStyleCnt="5"/>
      <dgm:spPr>
        <a:prstGeom prst="circularArrow">
          <a:avLst>
            <a:gd name="adj1" fmla="val 5201"/>
            <a:gd name="adj2" fmla="val 335987"/>
            <a:gd name="adj3" fmla="val 16865377"/>
            <a:gd name="adj4" fmla="val 15522775"/>
            <a:gd name="adj5" fmla="val 6068"/>
          </a:avLst>
        </a:prstGeom>
      </dgm:spPr>
      <dgm:t>
        <a:bodyPr/>
        <a:lstStyle/>
        <a:p>
          <a:endParaRPr lang="en-US"/>
        </a:p>
      </dgm:t>
    </dgm:pt>
  </dgm:ptLst>
  <dgm:cxnLst>
    <dgm:cxn modelId="{E6203F4B-595A-C546-93F3-BB1F82E7E048}" type="presOf" srcId="{3C386BAD-6429-1143-B1FE-E79B96553B2B}" destId="{148D9EAF-19FB-964D-873F-0B8F1DEF7A92}" srcOrd="0" destOrd="0" presId="urn:microsoft.com/office/officeart/2005/8/layout/cycle1"/>
    <dgm:cxn modelId="{B36C27B2-63F1-6342-8B2F-77058B443261}" type="presOf" srcId="{EA57ACDE-C470-9F44-B6B6-30A9AA1C3EA3}" destId="{35074109-D2B5-6040-9947-249456487869}" srcOrd="0" destOrd="0" presId="urn:microsoft.com/office/officeart/2005/8/layout/cycle1"/>
    <dgm:cxn modelId="{09EB3A10-DB99-904B-9BE7-E9B989DC972D}" type="presOf" srcId="{E6B5B03A-348E-0B45-8C6D-B523534F8759}" destId="{7AEF4ADA-5119-E045-A004-5AAD70FEB168}" srcOrd="0" destOrd="0" presId="urn:microsoft.com/office/officeart/2005/8/layout/cycle1"/>
    <dgm:cxn modelId="{9A7A4CF8-A8D2-1C4D-A356-9112E3A8BC8E}" type="presOf" srcId="{B155FF60-24DB-B540-9D27-32042CCD2A3E}" destId="{FB819077-5697-7741-9CF2-F2B025836AC5}" srcOrd="0" destOrd="0" presId="urn:microsoft.com/office/officeart/2005/8/layout/cycle1"/>
    <dgm:cxn modelId="{766E56A4-F3B9-CE41-9882-90CCE8DAD445}" type="presOf" srcId="{90E38BB6-4C73-494A-B0D4-AA3BDD9247F8}" destId="{92EB942F-30FD-A148-BE8E-E482CBC69B75}" srcOrd="0" destOrd="0" presId="urn:microsoft.com/office/officeart/2005/8/layout/cycle1"/>
    <dgm:cxn modelId="{685333F3-3FB1-D84D-9510-64DEF1DF2181}" srcId="{0A3C965E-5EDE-9A4D-81B6-360F5B1B98CA}" destId="{90E38BB6-4C73-494A-B0D4-AA3BDD9247F8}" srcOrd="0" destOrd="0" parTransId="{7D973700-540B-FB48-9414-81D883FA75A7}" sibTransId="{5EAC6C8A-6683-9545-BCD0-167CDAF5AC56}"/>
    <dgm:cxn modelId="{0184572A-AD5C-2943-A6FA-E17CB4E550DF}" type="presOf" srcId="{5EAC6C8A-6683-9545-BCD0-167CDAF5AC56}" destId="{EA5679D2-0F3C-764D-A5FF-86ED2BB7DDFA}" srcOrd="0" destOrd="0" presId="urn:microsoft.com/office/officeart/2005/8/layout/cycle1"/>
    <dgm:cxn modelId="{1DBC9911-900D-FD4D-BCA9-CD2C85E71ECB}" srcId="{0A3C965E-5EDE-9A4D-81B6-360F5B1B98CA}" destId="{B155FF60-24DB-B540-9D27-32042CCD2A3E}" srcOrd="2" destOrd="0" parTransId="{55903E48-BEF1-3B4F-8857-36A08C61B67A}" sibTransId="{4950D1D5-E4A3-C046-9834-A1430CBE1454}"/>
    <dgm:cxn modelId="{4DE174B9-1933-D148-82DF-4964328105ED}" srcId="{0A3C965E-5EDE-9A4D-81B6-360F5B1B98CA}" destId="{3C386BAD-6429-1143-B1FE-E79B96553B2B}" srcOrd="3" destOrd="0" parTransId="{F62B7CE6-B261-9948-BADC-4A562E9E4DB1}" sibTransId="{31BB2A75-D3A7-244B-8665-7163D03B0842}"/>
    <dgm:cxn modelId="{16899827-1C31-6846-A941-4016E07DFBF7}" type="presOf" srcId="{35181450-96A9-6C4A-84A3-1632CC53CCB3}" destId="{E1D3CCD9-040A-FC45-B887-8B2282E4C501}" srcOrd="0" destOrd="0" presId="urn:microsoft.com/office/officeart/2005/8/layout/cycle1"/>
    <dgm:cxn modelId="{5A6E6F38-5751-B249-9CD6-36DAA7CB0FCC}" type="presOf" srcId="{4950D1D5-E4A3-C046-9834-A1430CBE1454}" destId="{B43289E6-D7A2-D440-A943-BF26FEF34CAD}" srcOrd="0" destOrd="0" presId="urn:microsoft.com/office/officeart/2005/8/layout/cycle1"/>
    <dgm:cxn modelId="{16783E8F-4E68-1341-9E77-5BA9B08B68DA}" type="presOf" srcId="{884A090A-BECD-814B-96A3-CFA6974C09B3}" destId="{6A29AE9B-307D-C04D-8B62-7217E212954E}" srcOrd="0" destOrd="0" presId="urn:microsoft.com/office/officeart/2005/8/layout/cycle1"/>
    <dgm:cxn modelId="{490B983D-C4F7-BB4E-906F-D50E2BB4DED9}" type="presOf" srcId="{31BB2A75-D3A7-244B-8665-7163D03B0842}" destId="{5EFF3F06-DD34-BE43-BC5A-20CE1A183DAC}" srcOrd="0" destOrd="0" presId="urn:microsoft.com/office/officeart/2005/8/layout/cycle1"/>
    <dgm:cxn modelId="{35BC4EBF-B05D-2F4C-9CA4-2977D61D54F4}" srcId="{0A3C965E-5EDE-9A4D-81B6-360F5B1B98CA}" destId="{E6B5B03A-348E-0B45-8C6D-B523534F8759}" srcOrd="1" destOrd="0" parTransId="{8ED2FB2A-803A-2741-8337-1A156751734D}" sibTransId="{EA57ACDE-C470-9F44-B6B6-30A9AA1C3EA3}"/>
    <dgm:cxn modelId="{05747C72-BD64-694A-816A-7E5098A1850A}" srcId="{0A3C965E-5EDE-9A4D-81B6-360F5B1B98CA}" destId="{35181450-96A9-6C4A-84A3-1632CC53CCB3}" srcOrd="4" destOrd="0" parTransId="{70B1544B-136E-2847-B3BD-6620DA0DE979}" sibTransId="{884A090A-BECD-814B-96A3-CFA6974C09B3}"/>
    <dgm:cxn modelId="{0CFF22A5-2B20-9C4C-A451-F1E00A3BC1C3}" type="presOf" srcId="{0A3C965E-5EDE-9A4D-81B6-360F5B1B98CA}" destId="{5AE38717-DA6C-D845-8D4E-F4456B8C0863}" srcOrd="0" destOrd="0" presId="urn:microsoft.com/office/officeart/2005/8/layout/cycle1"/>
    <dgm:cxn modelId="{CE962525-96BD-8248-A27D-5F52D0A5FE17}" type="presParOf" srcId="{5AE38717-DA6C-D845-8D4E-F4456B8C0863}" destId="{F9B9C63B-3A70-BD4B-9615-E6F7290ABC2E}" srcOrd="0" destOrd="0" presId="urn:microsoft.com/office/officeart/2005/8/layout/cycle1"/>
    <dgm:cxn modelId="{92A899F2-FFE8-0C4A-AC6B-1467242A09FC}" type="presParOf" srcId="{5AE38717-DA6C-D845-8D4E-F4456B8C0863}" destId="{92EB942F-30FD-A148-BE8E-E482CBC69B75}" srcOrd="1" destOrd="0" presId="urn:microsoft.com/office/officeart/2005/8/layout/cycle1"/>
    <dgm:cxn modelId="{8BCBB3F9-1198-6D42-80F2-3A316593DE7E}" type="presParOf" srcId="{5AE38717-DA6C-D845-8D4E-F4456B8C0863}" destId="{EA5679D2-0F3C-764D-A5FF-86ED2BB7DDFA}" srcOrd="2" destOrd="0" presId="urn:microsoft.com/office/officeart/2005/8/layout/cycle1"/>
    <dgm:cxn modelId="{A84FE5E8-8021-F244-9298-4F76DEBAEAC3}" type="presParOf" srcId="{5AE38717-DA6C-D845-8D4E-F4456B8C0863}" destId="{69038BC3-8F11-1841-A6F1-4056DE204837}" srcOrd="3" destOrd="0" presId="urn:microsoft.com/office/officeart/2005/8/layout/cycle1"/>
    <dgm:cxn modelId="{C8FA98D4-382B-C14C-B935-92B2A0EFCFFF}" type="presParOf" srcId="{5AE38717-DA6C-D845-8D4E-F4456B8C0863}" destId="{7AEF4ADA-5119-E045-A004-5AAD70FEB168}" srcOrd="4" destOrd="0" presId="urn:microsoft.com/office/officeart/2005/8/layout/cycle1"/>
    <dgm:cxn modelId="{66C174E8-5263-7E4B-BB78-E4122A464B44}" type="presParOf" srcId="{5AE38717-DA6C-D845-8D4E-F4456B8C0863}" destId="{35074109-D2B5-6040-9947-249456487869}" srcOrd="5" destOrd="0" presId="urn:microsoft.com/office/officeart/2005/8/layout/cycle1"/>
    <dgm:cxn modelId="{B4B6AFE2-775D-C647-8BD3-90B48B14BD5F}" type="presParOf" srcId="{5AE38717-DA6C-D845-8D4E-F4456B8C0863}" destId="{A4FE369B-D381-0442-8605-E4E9C87255E5}" srcOrd="6" destOrd="0" presId="urn:microsoft.com/office/officeart/2005/8/layout/cycle1"/>
    <dgm:cxn modelId="{42F4DDC9-8D8E-B747-A6E4-FA2A72891997}" type="presParOf" srcId="{5AE38717-DA6C-D845-8D4E-F4456B8C0863}" destId="{FB819077-5697-7741-9CF2-F2B025836AC5}" srcOrd="7" destOrd="0" presId="urn:microsoft.com/office/officeart/2005/8/layout/cycle1"/>
    <dgm:cxn modelId="{CFDEC2DA-95DF-4243-9022-4FB252496131}" type="presParOf" srcId="{5AE38717-DA6C-D845-8D4E-F4456B8C0863}" destId="{B43289E6-D7A2-D440-A943-BF26FEF34CAD}" srcOrd="8" destOrd="0" presId="urn:microsoft.com/office/officeart/2005/8/layout/cycle1"/>
    <dgm:cxn modelId="{5ECA6087-36C1-6747-A530-A3BD8F93F485}" type="presParOf" srcId="{5AE38717-DA6C-D845-8D4E-F4456B8C0863}" destId="{A299C551-9EA1-EF48-88D9-BB4503459CAC}" srcOrd="9" destOrd="0" presId="urn:microsoft.com/office/officeart/2005/8/layout/cycle1"/>
    <dgm:cxn modelId="{56ABD2BC-1A80-BC40-A92A-6754395E36FF}" type="presParOf" srcId="{5AE38717-DA6C-D845-8D4E-F4456B8C0863}" destId="{148D9EAF-19FB-964D-873F-0B8F1DEF7A92}" srcOrd="10" destOrd="0" presId="urn:microsoft.com/office/officeart/2005/8/layout/cycle1"/>
    <dgm:cxn modelId="{D849B0E5-EFF9-6F43-BC42-0F52B47CEAAB}" type="presParOf" srcId="{5AE38717-DA6C-D845-8D4E-F4456B8C0863}" destId="{5EFF3F06-DD34-BE43-BC5A-20CE1A183DAC}" srcOrd="11" destOrd="0" presId="urn:microsoft.com/office/officeart/2005/8/layout/cycle1"/>
    <dgm:cxn modelId="{74F9293E-ECD9-6547-8D93-8806692A125D}" type="presParOf" srcId="{5AE38717-DA6C-D845-8D4E-F4456B8C0863}" destId="{6CA6ABC0-FB73-8A45-BF10-D663352F09C4}" srcOrd="12" destOrd="0" presId="urn:microsoft.com/office/officeart/2005/8/layout/cycle1"/>
    <dgm:cxn modelId="{2A7A29B5-4E7A-BE48-ABB4-C7E852A80069}" type="presParOf" srcId="{5AE38717-DA6C-D845-8D4E-F4456B8C0863}" destId="{E1D3CCD9-040A-FC45-B887-8B2282E4C501}" srcOrd="13" destOrd="0" presId="urn:microsoft.com/office/officeart/2005/8/layout/cycle1"/>
    <dgm:cxn modelId="{9FCAE237-F28F-144F-806B-9CADD0F76573}" type="presParOf" srcId="{5AE38717-DA6C-D845-8D4E-F4456B8C0863}" destId="{6A29AE9B-307D-C04D-8B62-7217E212954E}" srcOrd="14"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EB942F-30FD-A148-BE8E-E482CBC69B75}">
      <dsp:nvSpPr>
        <dsp:cNvPr id="0" name=""/>
        <dsp:cNvSpPr/>
      </dsp:nvSpPr>
      <dsp:spPr>
        <a:xfrm>
          <a:off x="3086291" y="24876"/>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Log</a:t>
          </a:r>
          <a:endParaRPr lang="en-US" sz="2000" kern="1200" dirty="0">
            <a:solidFill>
              <a:sysClr val="windowText" lastClr="000000">
                <a:hueOff val="0"/>
                <a:satOff val="0"/>
                <a:lumOff val="0"/>
                <a:alphaOff val="0"/>
              </a:sysClr>
            </a:solidFill>
            <a:latin typeface="Calibri"/>
            <a:ea typeface="+mn-ea"/>
            <a:cs typeface="+mn-cs"/>
          </a:endParaRPr>
        </a:p>
      </dsp:txBody>
      <dsp:txXfrm>
        <a:off x="3086291" y="24876"/>
        <a:ext cx="840335" cy="840335"/>
      </dsp:txXfrm>
    </dsp:sp>
    <dsp:sp modelId="{EA5679D2-0F3C-764D-A5FF-86ED2BB7DDFA}">
      <dsp:nvSpPr>
        <dsp:cNvPr id="0" name=""/>
        <dsp:cNvSpPr/>
      </dsp:nvSpPr>
      <dsp:spPr>
        <a:xfrm>
          <a:off x="1109604" y="575"/>
          <a:ext cx="3150551" cy="3150551"/>
        </a:xfrm>
        <a:prstGeom prst="circularArrow">
          <a:avLst>
            <a:gd name="adj1" fmla="val 5201"/>
            <a:gd name="adj2" fmla="val 335987"/>
            <a:gd name="adj3" fmla="val 21292942"/>
            <a:gd name="adj4" fmla="val 19766502"/>
            <a:gd name="adj5" fmla="val 6068"/>
          </a:avLst>
        </a:prstGeom>
        <a:gradFill rotWithShape="0">
          <a:gsLst>
            <a:gs pos="0">
              <a:srgbClr val="C0504D">
                <a:hueOff val="0"/>
                <a:satOff val="0"/>
                <a:lumOff val="0"/>
                <a:alphaOff val="0"/>
                <a:tint val="100000"/>
                <a:shade val="100000"/>
                <a:satMod val="130000"/>
              </a:srgbClr>
            </a:gs>
            <a:gs pos="100000">
              <a:srgbClr val="C0504D">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EF4ADA-5119-E045-A004-5AAD70FEB168}">
      <dsp:nvSpPr>
        <dsp:cNvPr id="0" name=""/>
        <dsp:cNvSpPr/>
      </dsp:nvSpPr>
      <dsp:spPr>
        <a:xfrm>
          <a:off x="3594055" y="1587613"/>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hueOff val="0"/>
                  <a:satOff val="0"/>
                  <a:lumOff val="0"/>
                  <a:alphaOff val="0"/>
                </a:sysClr>
              </a:solidFill>
              <a:latin typeface="Calibri"/>
              <a:ea typeface="+mn-ea"/>
              <a:cs typeface="+mn-cs"/>
            </a:rPr>
            <a:t>Analyze</a:t>
          </a:r>
          <a:endParaRPr lang="en-US" sz="1700" kern="1200" dirty="0">
            <a:solidFill>
              <a:sysClr val="windowText" lastClr="000000">
                <a:hueOff val="0"/>
                <a:satOff val="0"/>
                <a:lumOff val="0"/>
                <a:alphaOff val="0"/>
              </a:sysClr>
            </a:solidFill>
            <a:latin typeface="Calibri"/>
            <a:ea typeface="+mn-ea"/>
            <a:cs typeface="+mn-cs"/>
          </a:endParaRPr>
        </a:p>
      </dsp:txBody>
      <dsp:txXfrm>
        <a:off x="3594055" y="1587613"/>
        <a:ext cx="840335" cy="840335"/>
      </dsp:txXfrm>
    </dsp:sp>
    <dsp:sp modelId="{35074109-D2B5-6040-9947-249456487869}">
      <dsp:nvSpPr>
        <dsp:cNvPr id="0" name=""/>
        <dsp:cNvSpPr/>
      </dsp:nvSpPr>
      <dsp:spPr>
        <a:xfrm>
          <a:off x="1109604" y="575"/>
          <a:ext cx="3150551" cy="3150551"/>
        </a:xfrm>
        <a:prstGeom prst="circularArrow">
          <a:avLst>
            <a:gd name="adj1" fmla="val 5201"/>
            <a:gd name="adj2" fmla="val 335987"/>
            <a:gd name="adj3" fmla="val 4014387"/>
            <a:gd name="adj4" fmla="val 2253718"/>
            <a:gd name="adj5" fmla="val 6068"/>
          </a:avLst>
        </a:prstGeom>
        <a:gradFill rotWithShape="0">
          <a:gsLst>
            <a:gs pos="0">
              <a:srgbClr val="C0504D">
                <a:hueOff val="1170380"/>
                <a:satOff val="-1460"/>
                <a:lumOff val="343"/>
                <a:alphaOff val="0"/>
                <a:tint val="100000"/>
                <a:shade val="100000"/>
                <a:satMod val="130000"/>
              </a:srgbClr>
            </a:gs>
            <a:gs pos="100000">
              <a:srgbClr val="C0504D">
                <a:hueOff val="1170380"/>
                <a:satOff val="-1460"/>
                <a:lumOff val="343"/>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819077-5697-7741-9CF2-F2B025836AC5}">
      <dsp:nvSpPr>
        <dsp:cNvPr id="0" name=""/>
        <dsp:cNvSpPr/>
      </dsp:nvSpPr>
      <dsp:spPr>
        <a:xfrm>
          <a:off x="2264712" y="2553438"/>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hueOff val="0"/>
                  <a:satOff val="0"/>
                  <a:lumOff val="0"/>
                  <a:alphaOff val="0"/>
                </a:sysClr>
              </a:solidFill>
              <a:latin typeface="Calibri"/>
              <a:ea typeface="+mn-ea"/>
              <a:cs typeface="+mn-cs"/>
            </a:rPr>
            <a:t>Detect</a:t>
          </a:r>
          <a:endParaRPr lang="en-US" sz="1700" kern="1200" dirty="0">
            <a:solidFill>
              <a:sysClr val="windowText" lastClr="000000">
                <a:hueOff val="0"/>
                <a:satOff val="0"/>
                <a:lumOff val="0"/>
                <a:alphaOff val="0"/>
              </a:sysClr>
            </a:solidFill>
            <a:latin typeface="Calibri"/>
            <a:ea typeface="+mn-ea"/>
            <a:cs typeface="+mn-cs"/>
          </a:endParaRPr>
        </a:p>
      </dsp:txBody>
      <dsp:txXfrm>
        <a:off x="2264712" y="2553438"/>
        <a:ext cx="840335" cy="840335"/>
      </dsp:txXfrm>
    </dsp:sp>
    <dsp:sp modelId="{B43289E6-D7A2-D440-A943-BF26FEF34CAD}">
      <dsp:nvSpPr>
        <dsp:cNvPr id="0" name=""/>
        <dsp:cNvSpPr/>
      </dsp:nvSpPr>
      <dsp:spPr>
        <a:xfrm>
          <a:off x="1109604" y="575"/>
          <a:ext cx="3150551" cy="3150551"/>
        </a:xfrm>
        <a:prstGeom prst="circularArrow">
          <a:avLst>
            <a:gd name="adj1" fmla="val 5201"/>
            <a:gd name="adj2" fmla="val 335987"/>
            <a:gd name="adj3" fmla="val 8210295"/>
            <a:gd name="adj4" fmla="val 6449626"/>
            <a:gd name="adj5" fmla="val 6068"/>
          </a:avLst>
        </a:prstGeom>
        <a:gradFill rotWithShape="0">
          <a:gsLst>
            <a:gs pos="0">
              <a:srgbClr val="C0504D">
                <a:hueOff val="2340760"/>
                <a:satOff val="-2919"/>
                <a:lumOff val="686"/>
                <a:alphaOff val="0"/>
                <a:tint val="100000"/>
                <a:shade val="100000"/>
                <a:satMod val="130000"/>
              </a:srgbClr>
            </a:gs>
            <a:gs pos="100000">
              <a:srgbClr val="C0504D">
                <a:hueOff val="2340760"/>
                <a:satOff val="-2919"/>
                <a:lumOff val="686"/>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8D9EAF-19FB-964D-873F-0B8F1DEF7A92}">
      <dsp:nvSpPr>
        <dsp:cNvPr id="0" name=""/>
        <dsp:cNvSpPr/>
      </dsp:nvSpPr>
      <dsp:spPr>
        <a:xfrm>
          <a:off x="935368" y="1587613"/>
          <a:ext cx="84033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ysClr val="windowText" lastClr="000000">
                  <a:hueOff val="0"/>
                  <a:satOff val="0"/>
                  <a:lumOff val="0"/>
                  <a:alphaOff val="0"/>
                </a:sysClr>
              </a:solidFill>
              <a:latin typeface="Calibri"/>
              <a:ea typeface="+mn-ea"/>
              <a:cs typeface="+mn-cs"/>
            </a:rPr>
            <a:t>React</a:t>
          </a:r>
          <a:endParaRPr lang="en-US" sz="1700" kern="1200" dirty="0">
            <a:solidFill>
              <a:sysClr val="windowText" lastClr="000000">
                <a:hueOff val="0"/>
                <a:satOff val="0"/>
                <a:lumOff val="0"/>
                <a:alphaOff val="0"/>
              </a:sysClr>
            </a:solidFill>
            <a:latin typeface="Calibri"/>
            <a:ea typeface="+mn-ea"/>
            <a:cs typeface="+mn-cs"/>
          </a:endParaRPr>
        </a:p>
      </dsp:txBody>
      <dsp:txXfrm>
        <a:off x="935368" y="1587613"/>
        <a:ext cx="840335" cy="840335"/>
      </dsp:txXfrm>
    </dsp:sp>
    <dsp:sp modelId="{5EFF3F06-DD34-BE43-BC5A-20CE1A183DAC}">
      <dsp:nvSpPr>
        <dsp:cNvPr id="0" name=""/>
        <dsp:cNvSpPr/>
      </dsp:nvSpPr>
      <dsp:spPr>
        <a:xfrm>
          <a:off x="1109647" y="16651"/>
          <a:ext cx="3150551" cy="3150551"/>
        </a:xfrm>
        <a:prstGeom prst="circularArrow">
          <a:avLst>
            <a:gd name="adj1" fmla="val 5201"/>
            <a:gd name="adj2" fmla="val 335987"/>
            <a:gd name="adj3" fmla="val 12297512"/>
            <a:gd name="adj4" fmla="val 10771071"/>
            <a:gd name="adj5" fmla="val 6068"/>
          </a:avLst>
        </a:prstGeom>
        <a:gradFill rotWithShape="0">
          <a:gsLst>
            <a:gs pos="0">
              <a:srgbClr val="C0504D">
                <a:hueOff val="3511140"/>
                <a:satOff val="-4379"/>
                <a:lumOff val="1030"/>
                <a:alphaOff val="0"/>
                <a:tint val="100000"/>
                <a:shade val="100000"/>
                <a:satMod val="130000"/>
              </a:srgbClr>
            </a:gs>
            <a:gs pos="100000">
              <a:srgbClr val="C0504D">
                <a:hueOff val="3511140"/>
                <a:satOff val="-4379"/>
                <a:lumOff val="103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1D3CCD9-040A-FC45-B887-8B2282E4C501}">
      <dsp:nvSpPr>
        <dsp:cNvPr id="0" name=""/>
        <dsp:cNvSpPr/>
      </dsp:nvSpPr>
      <dsp:spPr>
        <a:xfrm>
          <a:off x="1279769" y="0"/>
          <a:ext cx="1268655" cy="84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ysClr val="windowText" lastClr="000000">
                  <a:hueOff val="0"/>
                  <a:satOff val="0"/>
                  <a:lumOff val="0"/>
                  <a:alphaOff val="0"/>
                </a:sysClr>
              </a:solidFill>
              <a:latin typeface="Calibri"/>
              <a:ea typeface="+mn-ea"/>
              <a:cs typeface="+mn-cs"/>
            </a:rPr>
            <a:t>Authorize</a:t>
          </a:r>
          <a:endParaRPr lang="en-US" sz="2000" kern="1200" dirty="0">
            <a:solidFill>
              <a:sysClr val="windowText" lastClr="000000">
                <a:hueOff val="0"/>
                <a:satOff val="0"/>
                <a:lumOff val="0"/>
                <a:alphaOff val="0"/>
              </a:sysClr>
            </a:solidFill>
            <a:latin typeface="Calibri"/>
            <a:ea typeface="+mn-ea"/>
            <a:cs typeface="+mn-cs"/>
          </a:endParaRPr>
        </a:p>
      </dsp:txBody>
      <dsp:txXfrm>
        <a:off x="1279769" y="0"/>
        <a:ext cx="1268655" cy="840335"/>
      </dsp:txXfrm>
    </dsp:sp>
    <dsp:sp modelId="{6A29AE9B-307D-C04D-8B62-7217E212954E}">
      <dsp:nvSpPr>
        <dsp:cNvPr id="0" name=""/>
        <dsp:cNvSpPr/>
      </dsp:nvSpPr>
      <dsp:spPr>
        <a:xfrm>
          <a:off x="1131407" y="6920"/>
          <a:ext cx="3150551" cy="3150551"/>
        </a:xfrm>
        <a:prstGeom prst="circularArrow">
          <a:avLst>
            <a:gd name="adj1" fmla="val 5201"/>
            <a:gd name="adj2" fmla="val 335987"/>
            <a:gd name="adj3" fmla="val 16865377"/>
            <a:gd name="adj4" fmla="val 15522775"/>
            <a:gd name="adj5" fmla="val 6068"/>
          </a:avLst>
        </a:prstGeom>
        <a:gradFill rotWithShape="0">
          <a:gsLst>
            <a:gs pos="0">
              <a:srgbClr val="C0504D">
                <a:hueOff val="4681520"/>
                <a:satOff val="-5839"/>
                <a:lumOff val="1373"/>
                <a:alphaOff val="0"/>
                <a:tint val="100000"/>
                <a:shade val="100000"/>
                <a:satMod val="130000"/>
              </a:srgbClr>
            </a:gs>
            <a:gs pos="100000">
              <a:srgbClr val="C0504D">
                <a:hueOff val="4681520"/>
                <a:satOff val="-5839"/>
                <a:lumOff val="1373"/>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3656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01523568"/>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290157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2B205D-311F-449C-BC2F-DB011333AA54}" type="slidenum">
              <a:rPr lang="en-US" smtClean="0"/>
              <a:pPr>
                <a:defRPr/>
              </a:pPr>
              <a:t>23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555003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4D342CAE-F48A-9844-AE0D-163E22C9DD5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Opt 1]">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010514-9058-5C4C-BE35-19F0BE9AEC59}" type="datetime1">
              <a:rPr lang="en-US" smtClean="0">
                <a:solidFill>
                  <a:prstClr val="black">
                    <a:tint val="75000"/>
                  </a:prstClr>
                </a:solidFill>
              </a:rPr>
              <a:pPr/>
              <a:t>6/29/15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0E8CE9-590C-A644-AC50-670736D5594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1715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5049520"/>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Slide [Opt 2]">
    <p:spTree>
      <p:nvGrpSpPr>
        <p:cNvPr id="1" name=""/>
        <p:cNvGrpSpPr/>
        <p:nvPr/>
      </p:nvGrpSpPr>
      <p:grpSpPr>
        <a:xfrm>
          <a:off x="0" y="0"/>
          <a:ext cx="0" cy="0"/>
          <a:chOff x="0" y="0"/>
          <a:chExt cx="0" cy="0"/>
        </a:xfrm>
      </p:grpSpPr>
      <p:pic>
        <p:nvPicPr>
          <p:cNvPr id="11" name="Picture 10" descr="noc_performance_graphic[3].png"/>
          <p:cNvPicPr>
            <a:picLocks noChangeAspect="1"/>
          </p:cNvPicPr>
          <p:nvPr userDrawn="1"/>
        </p:nvPicPr>
        <p:blipFill>
          <a:blip r:embed="rId2" cstate="print"/>
          <a:srcRect l="66733"/>
          <a:stretch>
            <a:fillRect/>
          </a:stretch>
        </p:blipFill>
        <p:spPr>
          <a:xfrm>
            <a:off x="0" y="0"/>
            <a:ext cx="1394126" cy="6858000"/>
          </a:xfrm>
          <a:prstGeom prst="rect">
            <a:avLst/>
          </a:prstGeom>
        </p:spPr>
      </p:pic>
      <p:sp>
        <p:nvSpPr>
          <p:cNvPr id="13" name="Title 4"/>
          <p:cNvSpPr>
            <a:spLocks noGrp="1"/>
          </p:cNvSpPr>
          <p:nvPr>
            <p:ph type="ctrTitle" hasCustomPrompt="1"/>
          </p:nvPr>
        </p:nvSpPr>
        <p:spPr>
          <a:xfrm>
            <a:off x="1562100" y="1231163"/>
            <a:ext cx="7295369"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14"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15"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16" name="Text Placeholder 40"/>
          <p:cNvSpPr>
            <a:spLocks noGrp="1"/>
          </p:cNvSpPr>
          <p:nvPr>
            <p:ph type="body" sz="quarter" idx="16" hasCustomPrompt="1"/>
          </p:nvPr>
        </p:nvSpPr>
        <p:spPr>
          <a:xfrm>
            <a:off x="3886164" y="5222875"/>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17"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18" name="Picture 17"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19"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0"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21"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22"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23"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pic>
        <p:nvPicPr>
          <p:cNvPr id="24" name="Picture 23" descr="noc_blue_AI-01.png"/>
          <p:cNvPicPr>
            <a:picLocks noChangeAspect="1"/>
          </p:cNvPicPr>
          <p:nvPr userDrawn="1"/>
        </p:nvPicPr>
        <p:blipFill>
          <a:blip r:embed="rId4" cstate="print"/>
          <a:stretch>
            <a:fillRect/>
          </a:stretch>
        </p:blipFill>
        <p:spPr>
          <a:xfrm>
            <a:off x="1350259" y="469391"/>
            <a:ext cx="2169250" cy="60502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Section Break Slide">
    <p:spTree>
      <p:nvGrpSpPr>
        <p:cNvPr id="1" name=""/>
        <p:cNvGrpSpPr/>
        <p:nvPr/>
      </p:nvGrpSpPr>
      <p:grpSpPr>
        <a:xfrm>
          <a:off x="0" y="0"/>
          <a:ext cx="0" cy="0"/>
          <a:chOff x="0" y="0"/>
          <a:chExt cx="0" cy="0"/>
        </a:xfrm>
      </p:grpSpPr>
      <p:pic>
        <p:nvPicPr>
          <p:cNvPr id="24" name="Picture 23" descr="noc_performance_graphic[3].png"/>
          <p:cNvPicPr>
            <a:picLocks noChangeAspect="1"/>
          </p:cNvPicPr>
          <p:nvPr userDrawn="1"/>
        </p:nvPicPr>
        <p:blipFill>
          <a:blip r:embed="rId2" cstate="print"/>
          <a:stretch>
            <a:fillRect/>
          </a:stretch>
        </p:blipFill>
        <p:spPr>
          <a:xfrm>
            <a:off x="0" y="0"/>
            <a:ext cx="4190666" cy="6858000"/>
          </a:xfrm>
          <a:prstGeom prst="rect">
            <a:avLst/>
          </a:prstGeom>
        </p:spPr>
      </p:pic>
      <p:sp>
        <p:nvSpPr>
          <p:cNvPr id="14" name="Rectangle 13"/>
          <p:cNvSpPr/>
          <p:nvPr userDrawn="1"/>
        </p:nvSpPr>
        <p:spPr>
          <a:xfrm>
            <a:off x="0" y="0"/>
            <a:ext cx="9144000" cy="6858000"/>
          </a:xfrm>
          <a:prstGeom prst="rect">
            <a:avLst/>
          </a:prstGeom>
          <a:solidFill>
            <a:schemeClr val="bg1">
              <a:alpha val="5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pic>
        <p:nvPicPr>
          <p:cNvPr id="31" name="Picture 30" descr="noc_white_PNG.png"/>
          <p:cNvPicPr>
            <a:picLocks noChangeAspect="1"/>
          </p:cNvPicPr>
          <p:nvPr userDrawn="1"/>
        </p:nvPicPr>
        <p:blipFill>
          <a:blip r:embed="rId3" cstate="print"/>
          <a:srcRect l="2146" r="3456"/>
          <a:stretch>
            <a:fillRect/>
          </a:stretch>
        </p:blipFill>
        <p:spPr>
          <a:xfrm>
            <a:off x="1119188" y="3209769"/>
            <a:ext cx="1928683" cy="569855"/>
          </a:xfrm>
          <a:prstGeom prst="rect">
            <a:avLst/>
          </a:prstGeom>
        </p:spPr>
      </p:pic>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as described in Company Procedure J103 (or remove)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5074920"/>
          </a:xfrm>
        </p:spPr>
        <p:txBody>
          <a:bodyPr/>
          <a:lstStyle>
            <a:lvl1pPr>
              <a:spcBef>
                <a:spcPts val="900"/>
              </a:spcBef>
              <a:defRPr/>
            </a:lvl1pPr>
            <a:lvl2pPr>
              <a:spcBef>
                <a:spcPts val="600"/>
              </a:spcBef>
              <a:defRPr/>
            </a:lvl2pPr>
            <a:lvl3pPr>
              <a:spcBef>
                <a:spcPts val="300"/>
              </a:spcBef>
              <a:defRPr/>
            </a:lvl3pPr>
            <a:lvl4pPr>
              <a:spcBef>
                <a:spcPts val="600"/>
              </a:spcBef>
              <a:defRPr/>
            </a:lvl4pPr>
            <a:lvl5pPr>
              <a:spcBef>
                <a:spcPts val="600"/>
              </a:spcBef>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noChangeArrowheads="1"/>
          </p:cNvSpPr>
          <p:nvPr>
            <p:ph type="dt" sz="half" idx="10"/>
          </p:nvPr>
        </p:nvSpPr>
        <p:spPr>
          <a:xfrm>
            <a:off x="609600" y="6661150"/>
            <a:ext cx="1828800" cy="152400"/>
          </a:xfrm>
          <a:prstGeom prst="rect">
            <a:avLst/>
          </a:prstGeom>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End Slide">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r>
              <a:rPr lang="en-US" smtClean="0"/>
              <a:t>NORTHROP GRUMMAN PRIVATE / PROPRIETARY LEVEL I</a:t>
            </a:r>
            <a:endParaRPr lang="en-US" dirty="0"/>
          </a:p>
        </p:txBody>
      </p:sp>
      <p:pic>
        <p:nvPicPr>
          <p:cNvPr id="5" name="Picture 4" descr="noc_blue_AI-01.png"/>
          <p:cNvPicPr>
            <a:picLocks noChangeAspect="1"/>
          </p:cNvPicPr>
          <p:nvPr userDrawn="1"/>
        </p:nvPicPr>
        <p:blipFill>
          <a:blip r:embed="rId2" cstate="print"/>
          <a:stretch>
            <a:fillRect/>
          </a:stretch>
        </p:blipFill>
        <p:spPr>
          <a:xfrm>
            <a:off x="774452" y="2369821"/>
            <a:ext cx="7595096" cy="211835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2590800" y="6657945"/>
            <a:ext cx="3962400" cy="215444"/>
          </a:xfrm>
          <a:prstGeom prst="rect">
            <a:avLst/>
          </a:prstGeom>
        </p:spPr>
        <p:txBody>
          <a:bodyPr>
            <a:spAutoFit/>
          </a:bodyPr>
          <a:lstStyle/>
          <a:p>
            <a:r>
              <a:rPr lang="en-US" dirty="0" smtClean="0"/>
              <a:t>NORTHROP GRUMMAN PRIVATE / </a:t>
            </a:r>
            <a:r>
              <a:rPr lang="en-US" smtClean="0"/>
              <a:t>PROPRIETARY LEVEL </a:t>
            </a:r>
            <a:r>
              <a:rPr lang="en-US" dirty="0" smtClean="0"/>
              <a:t>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spcBef>
                <a:spcPts val="0"/>
              </a:spcBef>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spcBef>
                <a:spcPts val="0"/>
              </a:spcBef>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spcBef>
                <a:spcPts val="0"/>
              </a:spcBef>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spcBef>
                <a:spcPts val="0"/>
              </a:spcBef>
              <a:buNone/>
              <a:defRPr sz="2400" b="1" spc="20" baseline="0">
                <a:solidFill>
                  <a:schemeClr val="tx1"/>
                </a:solidFill>
                <a:effectLst>
                  <a:outerShdw blurRad="38100" dist="38100" dir="2700000" algn="tl">
                    <a:srgbClr val="000000">
                      <a:alpha val="43137"/>
                    </a:srgbClr>
                  </a:outerShdw>
                </a:effectLst>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print"/>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userDrawn="1">
  <p:cSld name="2_Title Slide">
    <p:spTree>
      <p:nvGrpSpPr>
        <p:cNvPr id="1" name=""/>
        <p:cNvGrpSpPr/>
        <p:nvPr/>
      </p:nvGrpSpPr>
      <p:grpSpPr>
        <a:xfrm>
          <a:off x="0" y="0"/>
          <a:ext cx="0" cy="0"/>
          <a:chOff x="0" y="0"/>
          <a:chExt cx="0" cy="0"/>
        </a:xfrm>
      </p:grpSpPr>
      <p:pic>
        <p:nvPicPr>
          <p:cNvPr id="10" name="Picture 9" descr="Canada.jpg"/>
          <p:cNvPicPr>
            <a:picLocks noChangeAspect="1"/>
          </p:cNvPicPr>
          <p:nvPr userDrawn="1"/>
        </p:nvPicPr>
        <p:blipFill>
          <a:blip r:embed="rId2" cstate="screen"/>
          <a:stretch>
            <a:fillRect/>
          </a:stretch>
        </p:blipFill>
        <p:spPr>
          <a:xfrm>
            <a:off x="0" y="0"/>
            <a:ext cx="9144000" cy="6858000"/>
          </a:xfrm>
          <a:prstGeom prst="rect">
            <a:avLst/>
          </a:prstGeom>
        </p:spPr>
      </p:pic>
      <p:sp>
        <p:nvSpPr>
          <p:cNvPr id="9" name="Footer Placeholder 8"/>
          <p:cNvSpPr>
            <a:spLocks noGrp="1"/>
          </p:cNvSpPr>
          <p:nvPr>
            <p:ph type="ftr" sz="quarter" idx="12"/>
          </p:nvPr>
        </p:nvSpPr>
        <p:spPr>
          <a:xfrm>
            <a:off x="4580031" y="6657945"/>
            <a:ext cx="4057521" cy="200055"/>
          </a:xfrm>
          <a:prstGeom prst="rect">
            <a:avLst/>
          </a:prstGeom>
        </p:spPr>
        <p:txBody>
          <a:bodyPr wrap="square" anchor="b" anchorCtr="0">
            <a:spAutoFit/>
          </a:bodyPr>
          <a:lstStyle/>
          <a:p>
            <a:r>
              <a:rPr lang="en-US" smtClean="0"/>
              <a:t>NORTHROP GRUMMAN PRIVATE / PROPRIETARY LEVEL I</a:t>
            </a:r>
            <a:endParaRPr lang="en-US" dirty="0"/>
          </a:p>
        </p:txBody>
      </p:sp>
      <p:sp>
        <p:nvSpPr>
          <p:cNvPr id="25" name="Title 4"/>
          <p:cNvSpPr>
            <a:spLocks noGrp="1"/>
          </p:cNvSpPr>
          <p:nvPr>
            <p:ph type="ctrTitle" hasCustomPrompt="1"/>
          </p:nvPr>
        </p:nvSpPr>
        <p:spPr>
          <a:xfrm>
            <a:off x="2305050" y="1927860"/>
            <a:ext cx="6385730" cy="1219200"/>
          </a:xfrm>
        </p:spPr>
        <p:txBody>
          <a:bodyPr tIns="457200" bIns="548640"/>
          <a:lstStyle>
            <a:lvl1pPr algn="r">
              <a:defRPr sz="2800" b="1" spc="40" baseline="0">
                <a:solidFill>
                  <a:schemeClr val="tx1"/>
                </a:solidFill>
                <a:latin typeface="Arial" pitchFamily="34" charset="0"/>
                <a:cs typeface="Arial" pitchFamily="34" charset="0"/>
              </a:defRPr>
            </a:lvl1pPr>
          </a:lstStyle>
          <a:p>
            <a:r>
              <a:rPr lang="en-US" dirty="0" smtClean="0"/>
              <a:t>Main Title, Font: Arial Bold 28pt.</a:t>
            </a:r>
            <a:endParaRPr lang="en-US" dirty="0"/>
          </a:p>
        </p:txBody>
      </p:sp>
      <p:sp>
        <p:nvSpPr>
          <p:cNvPr id="34" name="Text Placeholder 32"/>
          <p:cNvSpPr>
            <a:spLocks noGrp="1"/>
          </p:cNvSpPr>
          <p:nvPr>
            <p:ph type="body" sz="quarter" idx="14" hasCustomPrompt="1"/>
          </p:nvPr>
        </p:nvSpPr>
        <p:spPr>
          <a:xfrm>
            <a:off x="3718947" y="4030729"/>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39" name="Text Placeholder 37"/>
          <p:cNvSpPr>
            <a:spLocks noGrp="1"/>
          </p:cNvSpPr>
          <p:nvPr>
            <p:ph type="body" sz="quarter" idx="15" hasCustomPrompt="1"/>
          </p:nvPr>
        </p:nvSpPr>
        <p:spPr>
          <a:xfrm>
            <a:off x="3719477" y="5038996"/>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42" name="Text Placeholder 40"/>
          <p:cNvSpPr>
            <a:spLocks noGrp="1"/>
          </p:cNvSpPr>
          <p:nvPr>
            <p:ph type="body" sz="quarter" idx="16" hasCustomPrompt="1"/>
          </p:nvPr>
        </p:nvSpPr>
        <p:spPr>
          <a:xfrm>
            <a:off x="3719477" y="5539740"/>
            <a:ext cx="4972726" cy="381000"/>
          </a:xfrm>
        </p:spPr>
        <p:txBody>
          <a:bodyPr wrap="non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45" name="Text Placeholder 43"/>
          <p:cNvSpPr>
            <a:spLocks noGrp="1"/>
          </p:cNvSpPr>
          <p:nvPr>
            <p:ph type="body" sz="quarter" idx="17" hasCustomPrompt="1"/>
          </p:nvPr>
        </p:nvSpPr>
        <p:spPr>
          <a:xfrm>
            <a:off x="2293034" y="3528060"/>
            <a:ext cx="6394816"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pic>
        <p:nvPicPr>
          <p:cNvPr id="22" name="Picture 93" descr="noc_logo blue"/>
          <p:cNvPicPr>
            <a:picLocks noChangeAspect="1" noChangeArrowheads="1"/>
          </p:cNvPicPr>
          <p:nvPr userDrawn="1"/>
        </p:nvPicPr>
        <p:blipFill>
          <a:blip r:embed="rId3" cstate="screen"/>
          <a:srcRect/>
          <a:stretch>
            <a:fillRect/>
          </a:stretch>
        </p:blipFill>
        <p:spPr bwMode="auto">
          <a:xfrm>
            <a:off x="6212963" y="623089"/>
            <a:ext cx="2382644" cy="415889"/>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1" r:id="rId1"/>
    <p:sldLayoutId id="2147483673" r:id="rId2"/>
    <p:sldLayoutId id="2147483674" r:id="rId3"/>
    <p:sldLayoutId id="2147483661" r:id="rId4"/>
    <p:sldLayoutId id="2147483663" r:id="rId5"/>
    <p:sldLayoutId id="2147483672" r:id="rId6"/>
    <p:sldLayoutId id="2147483666" r:id="rId7"/>
    <p:sldLayoutId id="2147483675" r:id="rId8"/>
    <p:sldLayoutId id="2147483676" r:id="rId9"/>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92AE55A-D901-014E-B66B-F7362159BEA3}" type="datetime1">
              <a:rPr lang="en-US" smtClean="0">
                <a:solidFill>
                  <a:prstClr val="black">
                    <a:tint val="75000"/>
                  </a:prstClr>
                </a:solidFill>
                <a:latin typeface="Calibri"/>
                <a:cs typeface="+mn-cs"/>
              </a:rPr>
              <a:pPr defTabSz="457200" fontAlgn="auto">
                <a:spcBef>
                  <a:spcPts val="0"/>
                </a:spcBef>
                <a:spcAft>
                  <a:spcPts val="0"/>
                </a:spcAft>
              </a:pPr>
              <a:t>6/29/15</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C0E8CE9-590C-A644-AC50-670736D5594F}" type="slidenum">
              <a:rPr lang="en-US" smtClean="0">
                <a:solidFill>
                  <a:prstClr val="black">
                    <a:tint val="75000"/>
                  </a:prstClr>
                </a:solidFill>
                <a:latin typeface="Calibri"/>
                <a:cs typeface="+mn-cs"/>
              </a:rPr>
              <a:pPr defTabSz="45720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703899"/>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04800" y="1402080"/>
            <a:ext cx="8389034" cy="5049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0" r:id="rId1"/>
  </p:sldLayoutIdLst>
  <p:hf hd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4.xml"/><Relationship Id="rId2"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85273" y="1876430"/>
            <a:ext cx="8177463" cy="1470025"/>
          </a:xfrm>
        </p:spPr>
        <p:txBody>
          <a:bodyPr>
            <a:normAutofit/>
          </a:bodyPr>
          <a:lstStyle/>
          <a:p>
            <a:r>
              <a:rPr lang="en-US" dirty="0" smtClean="0"/>
              <a:t>Security and Privacy Challenges in Cloud Services</a:t>
            </a:r>
            <a:endParaRPr lang="en-US" dirty="0"/>
          </a:p>
        </p:txBody>
      </p:sp>
      <p:sp>
        <p:nvSpPr>
          <p:cNvPr id="3" name="Subtitle 2"/>
          <p:cNvSpPr>
            <a:spLocks noGrp="1"/>
          </p:cNvSpPr>
          <p:nvPr>
            <p:ph type="subTitle" idx="1"/>
          </p:nvPr>
        </p:nvSpPr>
        <p:spPr>
          <a:xfrm>
            <a:off x="711200" y="3668490"/>
            <a:ext cx="7708900" cy="1752600"/>
          </a:xfrm>
        </p:spPr>
        <p:txBody>
          <a:bodyPr>
            <a:normAutofit fontScale="77500" lnSpcReduction="20000"/>
          </a:bodyPr>
          <a:lstStyle/>
          <a:p>
            <a:r>
              <a:rPr lang="en-US" b="1" dirty="0" smtClean="0">
                <a:solidFill>
                  <a:schemeClr val="tx1"/>
                </a:solidFill>
              </a:rPr>
              <a:t>Prof. Bharat Bhargava</a:t>
            </a:r>
          </a:p>
          <a:p>
            <a:r>
              <a:rPr lang="en-US" dirty="0" smtClean="0">
                <a:solidFill>
                  <a:srgbClr val="000000"/>
                </a:solidFill>
              </a:rPr>
              <a:t>Computer Science and CERIAS </a:t>
            </a:r>
          </a:p>
          <a:p>
            <a:r>
              <a:rPr lang="en-US" dirty="0" smtClean="0">
                <a:solidFill>
                  <a:srgbClr val="000000"/>
                </a:solidFill>
              </a:rPr>
              <a:t>Purdue University</a:t>
            </a:r>
          </a:p>
          <a:p>
            <a:r>
              <a:rPr lang="en-US" dirty="0" smtClean="0">
                <a:solidFill>
                  <a:srgbClr val="000000"/>
                </a:solidFill>
              </a:rPr>
              <a:t>(</a:t>
            </a:r>
            <a:r>
              <a:rPr lang="en-US" dirty="0" smtClean="0">
                <a:solidFill>
                  <a:schemeClr val="tx1"/>
                </a:solidFill>
              </a:rPr>
              <a:t>supported by </a:t>
            </a:r>
            <a:r>
              <a:rPr lang="en-US" dirty="0">
                <a:solidFill>
                  <a:schemeClr val="tx1"/>
                </a:solidFill>
              </a:rPr>
              <a:t>Northrop </a:t>
            </a:r>
            <a:r>
              <a:rPr lang="en-US" dirty="0" smtClean="0">
                <a:solidFill>
                  <a:schemeClr val="tx1"/>
                </a:solidFill>
              </a:rPr>
              <a:t>Grumman Research Consortium</a:t>
            </a:r>
            <a:r>
              <a:rPr lang="en-US" dirty="0" smtClean="0">
                <a:solidFill>
                  <a:srgbClr val="000000"/>
                </a:solidFill>
              </a:rPr>
              <a:t>)</a:t>
            </a:r>
            <a:endParaRPr lang="en-US" dirty="0">
              <a:solidFill>
                <a:srgbClr val="000000"/>
              </a:solidFill>
            </a:endParaRPr>
          </a:p>
        </p:txBody>
      </p:sp>
      <p:pic>
        <p:nvPicPr>
          <p:cNvPr id="7" name="Picture 6"/>
          <p:cNvPicPr>
            <a:picLocks noChangeAspect="1"/>
          </p:cNvPicPr>
          <p:nvPr/>
        </p:nvPicPr>
        <p:blipFill>
          <a:blip r:embed="rId2"/>
          <a:stretch>
            <a:fillRect/>
          </a:stretch>
        </p:blipFill>
        <p:spPr>
          <a:xfrm>
            <a:off x="3372151" y="5638800"/>
            <a:ext cx="2590799" cy="8591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31334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P2P </a:t>
            </a:r>
            <a:r>
              <a:rPr lang="en-US" dirty="0"/>
              <a:t>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10</a:t>
            </a:fld>
            <a:endParaRPr lang="en-US"/>
          </a:p>
        </p:txBody>
      </p:sp>
      <p:sp>
        <p:nvSpPr>
          <p:cNvPr id="5" name="Footer Placeholder 4"/>
          <p:cNvSpPr>
            <a:spLocks noGrp="1"/>
          </p:cNvSpPr>
          <p:nvPr>
            <p:ph type="ftr" sz="quarter" idx="4294967295"/>
          </p:nvPr>
        </p:nvSpPr>
        <p:spPr>
          <a:xfrm>
            <a:off x="2543240" y="6657945"/>
            <a:ext cx="4057521" cy="200055"/>
          </a:xfrm>
          <a:prstGeom prst="rect">
            <a:avLst/>
          </a:prstGeom>
        </p:spPr>
        <p:txBody>
          <a:bodyPr/>
          <a:lstStyle/>
          <a:p>
            <a:r>
              <a:rPr lang="en-US" smtClean="0"/>
              <a:t>NORTHROP GRUMMAN PRIVATE / PROPRIETARY LEVEL I</a:t>
            </a:r>
            <a:endParaRPr lang="en-US" dirty="0"/>
          </a:p>
        </p:txBody>
      </p:sp>
      <p:sp>
        <p:nvSpPr>
          <p:cNvPr id="10" name="TextBox 9"/>
          <p:cNvSpPr txBox="1"/>
          <p:nvPr/>
        </p:nvSpPr>
        <p:spPr>
          <a:xfrm>
            <a:off x="50800" y="12700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cxnSp>
        <p:nvCxnSpPr>
          <p:cNvPr id="11" name="Straight Arrow Connector 10"/>
          <p:cNvCxnSpPr/>
          <p:nvPr/>
        </p:nvCxnSpPr>
        <p:spPr>
          <a:xfrm flipH="1">
            <a:off x="1543050" y="3138157"/>
            <a:ext cx="1870075"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13125" y="3138157"/>
            <a:ext cx="1168400"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13125" y="3138157"/>
            <a:ext cx="4192034"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32535" y="1219200"/>
            <a:ext cx="4457433"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context = emergency =&gt; contrast = 0.4</a:t>
            </a:r>
          </a:p>
          <a:p>
            <a:r>
              <a:rPr lang="en-US" dirty="0" smtClean="0">
                <a:latin typeface="Arial" pitchFamily="34" charset="0"/>
                <a:cs typeface="Arial" pitchFamily="34" charset="0"/>
              </a:rPr>
              <a:t>If   2.5 &gt; </a:t>
            </a:r>
            <a:r>
              <a:rPr lang="en-US" dirty="0">
                <a:latin typeface="Arial" pitchFamily="34" charset="0"/>
                <a:cs typeface="Arial" pitchFamily="34" charset="0"/>
              </a:rPr>
              <a:t>trust </a:t>
            </a:r>
            <a:r>
              <a:rPr lang="en-US" dirty="0" smtClean="0">
                <a:latin typeface="Arial" pitchFamily="34" charset="0"/>
                <a:cs typeface="Arial" pitchFamily="34" charset="0"/>
              </a:rPr>
              <a:t>≥ 2.2 =&gt; contrast = 0.2</a:t>
            </a:r>
          </a:p>
          <a:p>
            <a:r>
              <a:rPr lang="en-US" dirty="0" smtClean="0">
                <a:latin typeface="Arial" pitchFamily="34" charset="0"/>
                <a:cs typeface="Arial" pitchFamily="34" charset="0"/>
              </a:rPr>
              <a:t>If   1.8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contrast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0.1</a:t>
            </a:r>
            <a:endParaRPr lang="en-US" dirty="0">
              <a:latin typeface="Arial" pitchFamily="34" charset="0"/>
              <a:cs typeface="Arial" pitchFamily="34" charset="0"/>
            </a:endParaRPr>
          </a:p>
        </p:txBody>
      </p:sp>
      <p:pic>
        <p:nvPicPr>
          <p:cNvPr id="28" name="Picture 27" descr="aerial2.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82750" y="1187450"/>
            <a:ext cx="3028950" cy="1944656"/>
          </a:xfrm>
          <a:prstGeom prst="rect">
            <a:avLst/>
          </a:prstGeom>
        </p:spPr>
      </p:pic>
      <p:pic>
        <p:nvPicPr>
          <p:cNvPr id="29" name="Picture 28" descr="saved2.jpe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700" y="4686300"/>
            <a:ext cx="2514600" cy="1598428"/>
          </a:xfrm>
          <a:prstGeom prst="rect">
            <a:avLst/>
          </a:prstGeom>
        </p:spPr>
      </p:pic>
      <p:pic>
        <p:nvPicPr>
          <p:cNvPr id="30" name="Picture 29" descr="saved3.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64299" y="4679950"/>
            <a:ext cx="2551699" cy="1644650"/>
          </a:xfrm>
          <a:prstGeom prst="rect">
            <a:avLst/>
          </a:prstGeom>
        </p:spPr>
      </p:pic>
      <p:pic>
        <p:nvPicPr>
          <p:cNvPr id="31" name="Picture 30" descr="saved.jpe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4400" y="4679951"/>
            <a:ext cx="2531918" cy="1619250"/>
          </a:xfrm>
          <a:prstGeom prst="rect">
            <a:avLst/>
          </a:prstGeom>
        </p:spPr>
      </p:pic>
      <p:sp>
        <p:nvSpPr>
          <p:cNvPr id="32" name="TextBox 31"/>
          <p:cNvSpPr txBox="1"/>
          <p:nvPr/>
        </p:nvSpPr>
        <p:spPr>
          <a:xfrm>
            <a:off x="25400" y="3492500"/>
            <a:ext cx="2339102" cy="646331"/>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2.0</a:t>
            </a:r>
          </a:p>
          <a:p>
            <a:r>
              <a:rPr lang="en-US" dirty="0">
                <a:latin typeface="Arial" pitchFamily="34" charset="0"/>
                <a:cs typeface="Arial" pitchFamily="34" charset="0"/>
              </a:rPr>
              <a:t>c</a:t>
            </a:r>
            <a:r>
              <a:rPr lang="en-US" dirty="0" smtClean="0">
                <a:latin typeface="Arial" pitchFamily="34" charset="0"/>
                <a:cs typeface="Arial" pitchFamily="34" charset="0"/>
              </a:rPr>
              <a:t>ontext = emergency</a:t>
            </a:r>
            <a:endParaRPr lang="en-US" dirty="0">
              <a:latin typeface="Arial" pitchFamily="34" charset="0"/>
              <a:cs typeface="Arial" pitchFamily="34" charset="0"/>
            </a:endParaRPr>
          </a:p>
        </p:txBody>
      </p:sp>
      <p:sp>
        <p:nvSpPr>
          <p:cNvPr id="33" name="TextBox 32"/>
          <p:cNvSpPr txBox="1"/>
          <p:nvPr/>
        </p:nvSpPr>
        <p:spPr>
          <a:xfrm>
            <a:off x="2857500" y="37973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34" name="TextBox 33"/>
          <p:cNvSpPr txBox="1"/>
          <p:nvPr/>
        </p:nvSpPr>
        <p:spPr>
          <a:xfrm>
            <a:off x="5905500" y="37846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1.7</a:t>
            </a:r>
            <a:endParaRPr lang="en-US"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134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Requirements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F6EFC63E-F8D9-44BB-A462-AC735E845F95}" type="slidenum">
              <a:rPr lang="en-US" smtClean="0"/>
              <a:pPr/>
              <a:t>11</a:t>
            </a:fld>
            <a:endParaRPr lang="en-US"/>
          </a:p>
        </p:txBody>
      </p:sp>
      <p:graphicFrame>
        <p:nvGraphicFramePr>
          <p:cNvPr id="6" name="Diagram 5"/>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008486548"/>
              </p:ext>
            </p:extLst>
          </p:nvPr>
        </p:nvGraphicFramePr>
        <p:xfrm>
          <a:off x="2074373" y="2391029"/>
          <a:ext cx="5369760" cy="3395401"/>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614187" y="1246526"/>
            <a:ext cx="1505573" cy="646331"/>
          </a:xfrm>
          <a:prstGeom prst="rect">
            <a:avLst/>
          </a:prstGeom>
          <a:solidFill>
            <a:srgbClr val="FFFF00"/>
          </a:solidFill>
          <a:ln>
            <a:solidFill>
              <a:srgbClr val="FFFF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Policies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979073" y="1916490"/>
            <a:ext cx="1564814" cy="646331"/>
          </a:xfrm>
          <a:prstGeom prst="rect">
            <a:avLst/>
          </a:prstGeom>
          <a:solidFill>
            <a:srgbClr val="FFFF00"/>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a:t>
            </a:r>
            <a:endParaRPr kumimoji="0" lang="en-US" sz="1800" b="0" i="0" u="none" strike="noStrike" kern="0" cap="none" spc="0" normalizeH="0" baseline="0" noProof="0" dirty="0" smtClean="0">
              <a:ln>
                <a:noFill/>
              </a:ln>
              <a:solidFill>
                <a:sysClr val="windowText" lastClr="000000"/>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9" name="TextBox 8"/>
          <p:cNvSpPr txBox="1"/>
          <p:nvPr/>
        </p:nvSpPr>
        <p:spPr>
          <a:xfrm>
            <a:off x="6831678" y="1427967"/>
            <a:ext cx="1505573" cy="646331"/>
          </a:xfrm>
          <a:prstGeom prst="rect">
            <a:avLst/>
          </a:prstGeom>
          <a:solidFill>
            <a:srgbClr val="9BBB59">
              <a:lumMod val="60000"/>
              <a:lumOff val="40000"/>
            </a:srgbClr>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Passive 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10" name="TextBox 9"/>
          <p:cNvSpPr txBox="1"/>
          <p:nvPr/>
        </p:nvSpPr>
        <p:spPr>
          <a:xfrm>
            <a:off x="6370060" y="2067863"/>
            <a:ext cx="1505573" cy="646331"/>
          </a:xfrm>
          <a:prstGeom prst="rect">
            <a:avLst/>
          </a:prstGeom>
          <a:solidFill>
            <a:srgbClr val="9BBB59">
              <a:lumMod val="60000"/>
              <a:lumOff val="40000"/>
            </a:srgbClr>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Heartbeat Module</a:t>
            </a:r>
            <a:endParaRPr kumimoji="0" lang="en-US" sz="180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6912096" y="4090475"/>
            <a:ext cx="1505573" cy="646331"/>
          </a:xfrm>
          <a:prstGeom prst="rect">
            <a:avLst/>
          </a:prstGeom>
          <a:solidFill>
            <a:srgbClr val="FF0000"/>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Trust Management</a:t>
            </a:r>
            <a:endParaRPr kumimoji="0" lang="en-US" sz="18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5199645" y="6073242"/>
            <a:ext cx="1505573" cy="646331"/>
          </a:xfrm>
          <a:prstGeom prst="rect">
            <a:avLst/>
          </a:prstGeom>
          <a:solidFill>
            <a:srgbClr val="FFB078"/>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Anomaly Detection</a:t>
            </a:r>
            <a:endParaRPr kumimoji="0" lang="en-US" sz="18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1255053" y="4637655"/>
            <a:ext cx="1564814" cy="646331"/>
          </a:xfrm>
          <a:prstGeom prst="rect">
            <a:avLst/>
          </a:prstGeom>
          <a:solidFill>
            <a:srgbClr val="F9FF71"/>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Agile Defense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14" name="Curved Connector 13"/>
          <p:cNvCxnSpPr>
            <a:endCxn id="10" idx="1"/>
          </p:cNvCxnSpPr>
          <p:nvPr/>
        </p:nvCxnSpPr>
        <p:spPr>
          <a:xfrm flipV="1">
            <a:off x="5769535" y="2391029"/>
            <a:ext cx="600525" cy="474525"/>
          </a:xfrm>
          <a:prstGeom prst="curvedConnector3">
            <a:avLst/>
          </a:prstGeom>
          <a:noFill/>
          <a:ln w="25400" cap="flat" cmpd="sng" algn="ctr">
            <a:solidFill>
              <a:srgbClr val="9BBB59">
                <a:lumMod val="60000"/>
                <a:lumOff val="40000"/>
              </a:srgbClr>
            </a:solidFill>
            <a:prstDash val="solid"/>
            <a:headEnd type="arrow"/>
            <a:tailEnd type="arrow"/>
          </a:ln>
          <a:effectLst>
            <a:outerShdw blurRad="40000" dist="20000" dir="5400000" rotWithShape="0">
              <a:srgbClr val="000000">
                <a:alpha val="38000"/>
              </a:srgbClr>
            </a:outerShdw>
          </a:effectLst>
        </p:spPr>
      </p:cxnSp>
      <p:cxnSp>
        <p:nvCxnSpPr>
          <p:cNvPr id="15" name="Curved Connector 14"/>
          <p:cNvCxnSpPr>
            <a:endCxn id="11" idx="1"/>
          </p:cNvCxnSpPr>
          <p:nvPr/>
        </p:nvCxnSpPr>
        <p:spPr>
          <a:xfrm>
            <a:off x="6482573" y="4413641"/>
            <a:ext cx="429523" cy="12700"/>
          </a:xfrm>
          <a:prstGeom prst="curvedConnector3">
            <a:avLst/>
          </a:prstGeom>
          <a:noFill/>
          <a:ln w="25400" cap="flat" cmpd="sng" algn="ctr">
            <a:solidFill>
              <a:srgbClr val="FF0000"/>
            </a:solidFill>
            <a:prstDash val="solid"/>
            <a:headEnd type="arrow"/>
            <a:tailEnd type="arrow"/>
          </a:ln>
          <a:effectLst>
            <a:outerShdw blurRad="40000" dist="20000" dir="5400000" rotWithShape="0">
              <a:srgbClr val="000000">
                <a:alpha val="38000"/>
              </a:srgbClr>
            </a:outerShdw>
          </a:effectLst>
        </p:spPr>
      </p:cxnSp>
      <p:cxnSp>
        <p:nvCxnSpPr>
          <p:cNvPr id="16" name="Curved Connector 15"/>
          <p:cNvCxnSpPr/>
          <p:nvPr/>
        </p:nvCxnSpPr>
        <p:spPr>
          <a:xfrm rot="5400000" flipH="1" flipV="1">
            <a:off x="2718567" y="4560177"/>
            <a:ext cx="532103" cy="239032"/>
          </a:xfrm>
          <a:prstGeom prst="curvedConnector3">
            <a:avLst/>
          </a:prstGeom>
          <a:noFill/>
          <a:ln w="25400" cap="flat" cmpd="sng" algn="ctr">
            <a:solidFill>
              <a:srgbClr val="F9FF71"/>
            </a:solidFill>
            <a:prstDash val="solid"/>
            <a:headEnd type="arrow"/>
            <a:tailEnd type="arrow"/>
          </a:ln>
          <a:effectLst>
            <a:outerShdw blurRad="40000" dist="20000" dir="5400000" rotWithShape="0">
              <a:srgbClr val="000000">
                <a:alpha val="38000"/>
              </a:srgbClr>
            </a:outerShdw>
          </a:effectLst>
        </p:spPr>
      </p:cxnSp>
      <p:cxnSp>
        <p:nvCxnSpPr>
          <p:cNvPr id="17" name="Curved Connector 16"/>
          <p:cNvCxnSpPr>
            <a:stCxn id="22" idx="1"/>
          </p:cNvCxnSpPr>
          <p:nvPr/>
        </p:nvCxnSpPr>
        <p:spPr>
          <a:xfrm rot="10800000">
            <a:off x="4851401" y="5511800"/>
            <a:ext cx="830845" cy="275008"/>
          </a:xfrm>
          <a:prstGeom prst="curvedConnector3">
            <a:avLst>
              <a:gd name="adj1" fmla="val 50000"/>
            </a:avLst>
          </a:prstGeom>
          <a:noFill/>
          <a:ln w="25400" cap="flat" cmpd="sng" algn="ctr">
            <a:solidFill>
              <a:srgbClr val="FFB078"/>
            </a:solidFill>
            <a:prstDash val="solid"/>
            <a:headEnd type="arrow"/>
            <a:tailEnd type="arrow"/>
          </a:ln>
          <a:effectLst>
            <a:outerShdw blurRad="40000" dist="20000" dir="5400000" rotWithShape="0">
              <a:srgbClr val="000000">
                <a:alpha val="38000"/>
              </a:srgbClr>
            </a:outerShdw>
          </a:effectLst>
        </p:spPr>
      </p:cxnSp>
      <p:cxnSp>
        <p:nvCxnSpPr>
          <p:cNvPr id="18" name="Curved Connector 17"/>
          <p:cNvCxnSpPr/>
          <p:nvPr/>
        </p:nvCxnSpPr>
        <p:spPr>
          <a:xfrm rot="10800000">
            <a:off x="2643621" y="2629703"/>
            <a:ext cx="767526" cy="288774"/>
          </a:xfrm>
          <a:prstGeom prst="curvedConnector3">
            <a:avLst/>
          </a:prstGeom>
          <a:noFill/>
          <a:ln w="25400" cap="flat" cmpd="sng" algn="ctr">
            <a:solidFill>
              <a:srgbClr val="FFFF00"/>
            </a:solidFill>
            <a:prstDash val="solid"/>
            <a:headEnd type="arrow"/>
            <a:tailEnd type="arrow"/>
          </a:ln>
          <a:effectLst>
            <a:outerShdw blurRad="40000" dist="20000" dir="5400000" rotWithShape="0">
              <a:srgbClr val="000000">
                <a:alpha val="38000"/>
              </a:srgbClr>
            </a:outerShdw>
          </a:effectLst>
        </p:spPr>
      </p:cxnSp>
      <p:sp>
        <p:nvSpPr>
          <p:cNvPr id="19" name="Rectangle 18"/>
          <p:cNvSpPr/>
          <p:nvPr/>
        </p:nvSpPr>
        <p:spPr>
          <a:xfrm>
            <a:off x="801562" y="1093046"/>
            <a:ext cx="7745014" cy="5680399"/>
          </a:xfrm>
          <a:prstGeom prst="rect">
            <a:avLst/>
          </a:prstGeom>
          <a:no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0" name="TextBox 19"/>
          <p:cNvSpPr txBox="1"/>
          <p:nvPr/>
        </p:nvSpPr>
        <p:spPr>
          <a:xfrm>
            <a:off x="2502876" y="1928235"/>
            <a:ext cx="1564814" cy="646331"/>
          </a:xfrm>
          <a:prstGeom prst="rect">
            <a:avLst/>
          </a:prstGeom>
          <a:solidFill>
            <a:srgbClr val="FFFF00"/>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Active </a:t>
            </a:r>
            <a:r>
              <a:rPr kumimoji="0" lang="en-US" sz="1800" b="0" i="0" u="none" strike="noStrike" kern="0" cap="none" spc="0" normalizeH="0" baseline="0" noProof="0" dirty="0" smtClean="0">
                <a:ln>
                  <a:noFill/>
                </a:ln>
                <a:solidFill>
                  <a:sysClr val="windowText" lastClr="000000"/>
                </a:solidFill>
                <a:effectLst/>
                <a:uLnTx/>
                <a:uFillTx/>
              </a:rPr>
              <a:t>Bundle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Listener</a:t>
            </a: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TextBox 20"/>
          <p:cNvSpPr txBox="1"/>
          <p:nvPr/>
        </p:nvSpPr>
        <p:spPr>
          <a:xfrm>
            <a:off x="938062" y="5283986"/>
            <a:ext cx="1564814" cy="646331"/>
          </a:xfrm>
          <a:prstGeom prst="rect">
            <a:avLst/>
          </a:prstGeom>
          <a:solidFill>
            <a:srgbClr val="F9FF71"/>
          </a:solidFill>
          <a:ln>
            <a:solidFill>
              <a:srgbClr val="FFFF00"/>
            </a:solidFill>
          </a:ln>
        </p:spPr>
        <p:txBody>
          <a:bodyPr wrap="square" rtlCol="0">
            <a:spAutoFit/>
          </a:bodyPr>
          <a:lstStyle>
            <a:defPPr>
              <a:defRPr lang="en-US"/>
            </a:defPPr>
            <a:lvl1pPr algn="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Resiliency</a:t>
            </a:r>
            <a:r>
              <a:rPr kumimoji="0" lang="en-US" sz="1800" b="0" i="0" u="none" strike="noStrike" kern="0" cap="none" spc="0" normalizeH="0" noProof="0" dirty="0" smtClean="0">
                <a:ln>
                  <a:noFill/>
                </a:ln>
                <a:solidFill>
                  <a:sysClr val="windowText" lastClr="000000"/>
                </a:solidFill>
                <a:effectLst/>
                <a:uLnTx/>
                <a:uFillTx/>
              </a:rPr>
              <a:t> &amp; Adaptability</a:t>
            </a: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22" name="TextBox 21"/>
          <p:cNvSpPr txBox="1"/>
          <p:nvPr/>
        </p:nvSpPr>
        <p:spPr>
          <a:xfrm>
            <a:off x="5682245" y="5463642"/>
            <a:ext cx="1747255" cy="646331"/>
          </a:xfrm>
          <a:prstGeom prst="rect">
            <a:avLst/>
          </a:prstGeom>
          <a:solidFill>
            <a:srgbClr val="FFB078"/>
          </a:solidFill>
          <a:ln>
            <a:solidFill>
              <a:srgbClr val="9BBB59">
                <a:lumMod val="60000"/>
                <a:lumOff val="40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Text" lastClr="000000"/>
                </a:solidFill>
                <a:effectLst/>
                <a:uLnTx/>
                <a:uFillTx/>
              </a:rPr>
              <a:t>Agile</a:t>
            </a:r>
            <a:r>
              <a:rPr kumimoji="0" lang="en-US" sz="1800" b="0" i="0" u="none" strike="noStrike" kern="0" cap="none" spc="0" normalizeH="0" noProof="0" dirty="0" smtClean="0">
                <a:ln>
                  <a:noFill/>
                </a:ln>
                <a:solidFill>
                  <a:sysClr val="windowText" lastClr="000000"/>
                </a:solidFill>
                <a:effectLst/>
                <a:uLnTx/>
                <a:uFillTx/>
              </a:rPr>
              <a:t> Defense</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Magnetic Disk 5"/>
          <p:cNvSpPr/>
          <p:nvPr/>
        </p:nvSpPr>
        <p:spPr>
          <a:xfrm>
            <a:off x="4054972" y="3540378"/>
            <a:ext cx="1256313" cy="1267957"/>
          </a:xfrm>
          <a:prstGeom prst="flowChartMagneticDisk">
            <a:avLst/>
          </a:prstGeom>
          <a:solidFill>
            <a:srgbClr val="FFFFFF"/>
          </a:solid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7" name="Process 6"/>
          <p:cNvSpPr/>
          <p:nvPr/>
        </p:nvSpPr>
        <p:spPr>
          <a:xfrm>
            <a:off x="3222021" y="3091412"/>
            <a:ext cx="2769212" cy="2169867"/>
          </a:xfrm>
          <a:prstGeom prst="flowChartProcess">
            <a:avLst/>
          </a:prstGeom>
          <a:noFill/>
          <a:ln w="25400" cap="flat">
            <a:solidFill>
              <a:srgbClr val="FF0000"/>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9" name="Process 8"/>
          <p:cNvSpPr/>
          <p:nvPr/>
        </p:nvSpPr>
        <p:spPr>
          <a:xfrm>
            <a:off x="228600" y="2055254"/>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 name="Process 9"/>
          <p:cNvSpPr/>
          <p:nvPr/>
        </p:nvSpPr>
        <p:spPr>
          <a:xfrm>
            <a:off x="6934200" y="2029341"/>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 name="Process 10"/>
          <p:cNvSpPr/>
          <p:nvPr/>
        </p:nvSpPr>
        <p:spPr>
          <a:xfrm>
            <a:off x="3642540" y="1091629"/>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 name="Process 11"/>
          <p:cNvSpPr/>
          <p:nvPr/>
        </p:nvSpPr>
        <p:spPr>
          <a:xfrm>
            <a:off x="241428" y="369143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3" name="Process 12"/>
          <p:cNvSpPr/>
          <p:nvPr/>
        </p:nvSpPr>
        <p:spPr>
          <a:xfrm>
            <a:off x="6934200" y="3754935"/>
            <a:ext cx="1965189" cy="1473652"/>
          </a:xfrm>
          <a:prstGeom prst="flowChartProcess">
            <a:avLst/>
          </a:prstGeom>
          <a:noFill/>
          <a:ln w="25400" cap="flat">
            <a:solidFill>
              <a:srgbClr val="005DAA"/>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9" name="TextBox 18"/>
          <p:cNvSpPr txBox="1"/>
          <p:nvPr/>
        </p:nvSpPr>
        <p:spPr>
          <a:xfrm>
            <a:off x="3899120" y="4898131"/>
            <a:ext cx="16580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Central Monitor</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20" name="TextBox 19"/>
          <p:cNvSpPr txBox="1"/>
          <p:nvPr/>
        </p:nvSpPr>
        <p:spPr>
          <a:xfrm>
            <a:off x="1244418" y="3245853"/>
            <a:ext cx="99001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A</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1" name="TextBox 20"/>
          <p:cNvSpPr txBox="1"/>
          <p:nvPr/>
        </p:nvSpPr>
        <p:spPr>
          <a:xfrm>
            <a:off x="4656046" y="2278061"/>
            <a:ext cx="969274"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B</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2" name="TextBox 21"/>
          <p:cNvSpPr txBox="1"/>
          <p:nvPr/>
        </p:nvSpPr>
        <p:spPr>
          <a:xfrm>
            <a:off x="7928591" y="3178513"/>
            <a:ext cx="97157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C</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3" name="TextBox 22"/>
          <p:cNvSpPr txBox="1"/>
          <p:nvPr/>
        </p:nvSpPr>
        <p:spPr>
          <a:xfrm>
            <a:off x="1218773" y="4889596"/>
            <a:ext cx="98750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D</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4" name="TextBox 23"/>
          <p:cNvSpPr txBox="1"/>
          <p:nvPr/>
        </p:nvSpPr>
        <p:spPr>
          <a:xfrm>
            <a:off x="7923321" y="4880751"/>
            <a:ext cx="963463"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Domain E</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6" name="TextBox 25"/>
          <p:cNvSpPr txBox="1"/>
          <p:nvPr/>
        </p:nvSpPr>
        <p:spPr>
          <a:xfrm>
            <a:off x="1167457" y="214976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7" name="TextBox 26"/>
          <p:cNvSpPr txBox="1"/>
          <p:nvPr/>
        </p:nvSpPr>
        <p:spPr>
          <a:xfrm>
            <a:off x="1448147" y="2545893"/>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8" name="TextBox 27"/>
          <p:cNvSpPr txBox="1"/>
          <p:nvPr/>
        </p:nvSpPr>
        <p:spPr>
          <a:xfrm>
            <a:off x="1180286" y="2945097"/>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S3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29" name="TextBox 28"/>
          <p:cNvSpPr txBox="1"/>
          <p:nvPr/>
        </p:nvSpPr>
        <p:spPr>
          <a:xfrm>
            <a:off x="4859624" y="124404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S4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0" name="TextBox 29"/>
          <p:cNvSpPr txBox="1"/>
          <p:nvPr/>
        </p:nvSpPr>
        <p:spPr>
          <a:xfrm>
            <a:off x="4656998" y="181627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S5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1" name="TextBox 30"/>
          <p:cNvSpPr txBox="1"/>
          <p:nvPr/>
        </p:nvSpPr>
        <p:spPr>
          <a:xfrm>
            <a:off x="8146254" y="2068745"/>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S6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2" name="TextBox 31"/>
          <p:cNvSpPr txBox="1"/>
          <p:nvPr/>
        </p:nvSpPr>
        <p:spPr>
          <a:xfrm>
            <a:off x="8146254" y="2480214"/>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S7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4" name="TextBox 33"/>
          <p:cNvSpPr txBox="1"/>
          <p:nvPr/>
        </p:nvSpPr>
        <p:spPr>
          <a:xfrm>
            <a:off x="8146254" y="289043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S9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5" name="TextBox 34"/>
          <p:cNvSpPr txBox="1"/>
          <p:nvPr/>
        </p:nvSpPr>
        <p:spPr>
          <a:xfrm>
            <a:off x="1167457" y="3806441"/>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S10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6" name="TextBox 35"/>
          <p:cNvSpPr txBox="1"/>
          <p:nvPr/>
        </p:nvSpPr>
        <p:spPr>
          <a:xfrm>
            <a:off x="7899508" y="3837016"/>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S11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37" name="TextBox 36"/>
          <p:cNvSpPr txBox="1"/>
          <p:nvPr/>
        </p:nvSpPr>
        <p:spPr>
          <a:xfrm>
            <a:off x="7907223" y="4252152"/>
            <a:ext cx="641459" cy="338552"/>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S12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39" name="Straight Arrow Connector 38"/>
          <p:cNvCxnSpPr>
            <a:stCxn id="26" idx="1"/>
          </p:cNvCxnSpPr>
          <p:nvPr/>
        </p:nvCxnSpPr>
        <p:spPr>
          <a:xfrm flipH="1">
            <a:off x="628630" y="2319037"/>
            <a:ext cx="538827" cy="58952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1" name="Straight Arrow Connector 40"/>
          <p:cNvCxnSpPr>
            <a:stCxn id="27" idx="1"/>
            <a:endCxn id="86" idx="3"/>
          </p:cNvCxnSpPr>
          <p:nvPr/>
        </p:nvCxnSpPr>
        <p:spPr>
          <a:xfrm flipH="1">
            <a:off x="628630" y="2715169"/>
            <a:ext cx="819517" cy="364263"/>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3" name="Straight Arrow Connector 42"/>
          <p:cNvCxnSpPr>
            <a:stCxn id="28" idx="1"/>
          </p:cNvCxnSpPr>
          <p:nvPr/>
        </p:nvCxnSpPr>
        <p:spPr>
          <a:xfrm flipH="1">
            <a:off x="628630" y="3114373"/>
            <a:ext cx="551656" cy="131480"/>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49" name="Straight Arrow Connector 48"/>
          <p:cNvCxnSpPr>
            <a:stCxn id="29" idx="1"/>
          </p:cNvCxnSpPr>
          <p:nvPr/>
        </p:nvCxnSpPr>
        <p:spPr>
          <a:xfrm flipH="1">
            <a:off x="4054972" y="1413320"/>
            <a:ext cx="804652" cy="572228"/>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1" name="Straight Arrow Connector 50"/>
          <p:cNvCxnSpPr>
            <a:stCxn id="30" idx="1"/>
            <a:endCxn id="108" idx="3"/>
          </p:cNvCxnSpPr>
          <p:nvPr/>
        </p:nvCxnSpPr>
        <p:spPr>
          <a:xfrm flipH="1">
            <a:off x="4060651" y="1985548"/>
            <a:ext cx="596347" cy="11919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3" name="Straight Arrow Connector 52"/>
          <p:cNvCxnSpPr>
            <a:stCxn id="35" idx="1"/>
            <a:endCxn id="127" idx="3"/>
          </p:cNvCxnSpPr>
          <p:nvPr/>
        </p:nvCxnSpPr>
        <p:spPr>
          <a:xfrm flipH="1">
            <a:off x="795409" y="3975717"/>
            <a:ext cx="372048" cy="739162"/>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5" name="Straight Arrow Connector 54"/>
          <p:cNvCxnSpPr>
            <a:stCxn id="31" idx="1"/>
          </p:cNvCxnSpPr>
          <p:nvPr/>
        </p:nvCxnSpPr>
        <p:spPr>
          <a:xfrm flipH="1">
            <a:off x="7378935" y="2238021"/>
            <a:ext cx="767319" cy="5018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7" name="Straight Arrow Connector 56"/>
          <p:cNvCxnSpPr/>
          <p:nvPr/>
        </p:nvCxnSpPr>
        <p:spPr>
          <a:xfrm flipH="1">
            <a:off x="7378935" y="2739890"/>
            <a:ext cx="738837" cy="15054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58" name="Straight Arrow Connector 57"/>
          <p:cNvCxnSpPr>
            <a:stCxn id="34" idx="1"/>
            <a:endCxn id="119" idx="3"/>
          </p:cNvCxnSpPr>
          <p:nvPr/>
        </p:nvCxnSpPr>
        <p:spPr>
          <a:xfrm flipH="1" flipV="1">
            <a:off x="7371357" y="3028996"/>
            <a:ext cx="774897" cy="30716"/>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3" name="Straight Arrow Connector 62"/>
          <p:cNvCxnSpPr>
            <a:stCxn id="36" idx="1"/>
          </p:cNvCxnSpPr>
          <p:nvPr/>
        </p:nvCxnSpPr>
        <p:spPr>
          <a:xfrm flipH="1">
            <a:off x="7382420" y="4006292"/>
            <a:ext cx="517088" cy="447369"/>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5" name="Straight Arrow Connector 64"/>
          <p:cNvCxnSpPr>
            <a:stCxn id="37" idx="1"/>
            <a:endCxn id="114" idx="3"/>
          </p:cNvCxnSpPr>
          <p:nvPr/>
        </p:nvCxnSpPr>
        <p:spPr>
          <a:xfrm flipH="1">
            <a:off x="7378935" y="4421428"/>
            <a:ext cx="528288" cy="318465"/>
          </a:xfrm>
          <a:prstGeom prst="straightConnector1">
            <a:avLst/>
          </a:prstGeom>
          <a:noFill/>
          <a:ln w="25400" cap="flat">
            <a:solidFill>
              <a:srgbClr val="005DAA"/>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69" name="Straight Arrow Connector 68"/>
          <p:cNvCxnSpPr/>
          <p:nvPr/>
        </p:nvCxnSpPr>
        <p:spPr>
          <a:xfrm>
            <a:off x="397704" y="3331612"/>
            <a:ext cx="3704396" cy="618088"/>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0" name="Straight Arrow Connector 69"/>
          <p:cNvCxnSpPr>
            <a:endCxn id="6" idx="1"/>
          </p:cNvCxnSpPr>
          <p:nvPr/>
        </p:nvCxnSpPr>
        <p:spPr>
          <a:xfrm>
            <a:off x="3898900" y="2349500"/>
            <a:ext cx="784229" cy="1190878"/>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2" name="Straight Arrow Connector 71"/>
          <p:cNvCxnSpPr/>
          <p:nvPr/>
        </p:nvCxnSpPr>
        <p:spPr>
          <a:xfrm flipH="1">
            <a:off x="5257800" y="3228988"/>
            <a:ext cx="1913538" cy="746112"/>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5" name="Straight Arrow Connector 74"/>
          <p:cNvCxnSpPr>
            <a:endCxn id="6" idx="2"/>
          </p:cNvCxnSpPr>
          <p:nvPr/>
        </p:nvCxnSpPr>
        <p:spPr>
          <a:xfrm flipV="1">
            <a:off x="647700" y="4174357"/>
            <a:ext cx="3407272" cy="715143"/>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cxnSp>
        <p:nvCxnSpPr>
          <p:cNvPr id="78" name="Straight Arrow Connector 77"/>
          <p:cNvCxnSpPr>
            <a:endCxn id="6" idx="4"/>
          </p:cNvCxnSpPr>
          <p:nvPr/>
        </p:nvCxnSpPr>
        <p:spPr>
          <a:xfrm flipH="1" flipV="1">
            <a:off x="5311285" y="4174357"/>
            <a:ext cx="1737215" cy="702443"/>
          </a:xfrm>
          <a:prstGeom prst="straightConnector1">
            <a:avLst/>
          </a:prstGeom>
          <a:noFill/>
          <a:ln w="25400" cap="flat">
            <a:solidFill>
              <a:schemeClr val="tx2"/>
            </a:solidFill>
            <a:prstDash val="solid"/>
            <a:bevel/>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83" name="TextBox 82"/>
          <p:cNvSpPr txBox="1"/>
          <p:nvPr/>
        </p:nvSpPr>
        <p:spPr>
          <a:xfrm>
            <a:off x="885215" y="224613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4" name="TextBox 83"/>
          <p:cNvSpPr txBox="1"/>
          <p:nvPr/>
        </p:nvSpPr>
        <p:spPr>
          <a:xfrm>
            <a:off x="1037615" y="2603785"/>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5" name="TextBox 84"/>
          <p:cNvSpPr txBox="1"/>
          <p:nvPr/>
        </p:nvSpPr>
        <p:spPr>
          <a:xfrm>
            <a:off x="830803" y="2935777"/>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86" name="TextBox 85"/>
          <p:cNvSpPr txBox="1"/>
          <p:nvPr/>
        </p:nvSpPr>
        <p:spPr>
          <a:xfrm>
            <a:off x="254257" y="2663934"/>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A</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sp>
        <p:nvSpPr>
          <p:cNvPr id="91" name="Magnetic Disk 90"/>
          <p:cNvSpPr/>
          <p:nvPr/>
        </p:nvSpPr>
        <p:spPr>
          <a:xfrm>
            <a:off x="292744" y="2083737"/>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cxnSp>
        <p:nvCxnSpPr>
          <p:cNvPr id="101" name="Straight Arrow Connector 100"/>
          <p:cNvCxnSpPr>
            <a:stCxn id="91" idx="3"/>
            <a:endCxn id="86" idx="0"/>
          </p:cNvCxnSpPr>
          <p:nvPr/>
        </p:nvCxnSpPr>
        <p:spPr>
          <a:xfrm>
            <a:off x="441443" y="2420438"/>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03" name="Magnetic Disk 102"/>
          <p:cNvSpPr/>
          <p:nvPr/>
        </p:nvSpPr>
        <p:spPr>
          <a:xfrm>
            <a:off x="3693856" y="1131996"/>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08" name="TextBox 107"/>
          <p:cNvSpPr txBox="1"/>
          <p:nvPr/>
        </p:nvSpPr>
        <p:spPr>
          <a:xfrm>
            <a:off x="3686278" y="1689242"/>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B</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09" name="Straight Arrow Connector 108"/>
          <p:cNvCxnSpPr/>
          <p:nvPr/>
        </p:nvCxnSpPr>
        <p:spPr>
          <a:xfrm>
            <a:off x="3860632" y="1468697"/>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3" name="Magnetic Disk 112"/>
          <p:cNvSpPr/>
          <p:nvPr/>
        </p:nvSpPr>
        <p:spPr>
          <a:xfrm>
            <a:off x="7012140" y="3779849"/>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4" name="TextBox 113"/>
          <p:cNvSpPr txBox="1"/>
          <p:nvPr/>
        </p:nvSpPr>
        <p:spPr>
          <a:xfrm>
            <a:off x="7004562" y="4324395"/>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E</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15" name="Straight Arrow Connector 114"/>
          <p:cNvCxnSpPr/>
          <p:nvPr/>
        </p:nvCxnSpPr>
        <p:spPr>
          <a:xfrm>
            <a:off x="7178916" y="4078450"/>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18" name="Magnetic Disk 117"/>
          <p:cNvSpPr/>
          <p:nvPr/>
        </p:nvSpPr>
        <p:spPr>
          <a:xfrm>
            <a:off x="7004562" y="2056252"/>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19" name="TextBox 118"/>
          <p:cNvSpPr txBox="1"/>
          <p:nvPr/>
        </p:nvSpPr>
        <p:spPr>
          <a:xfrm>
            <a:off x="6996984" y="2613498"/>
            <a:ext cx="374373"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C</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0" name="Straight Arrow Connector 119"/>
          <p:cNvCxnSpPr/>
          <p:nvPr/>
        </p:nvCxnSpPr>
        <p:spPr>
          <a:xfrm>
            <a:off x="7171338" y="2392953"/>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26" name="Magnetic Disk 125"/>
          <p:cNvSpPr/>
          <p:nvPr/>
        </p:nvSpPr>
        <p:spPr>
          <a:xfrm>
            <a:off x="285768" y="3742135"/>
            <a:ext cx="297398" cy="336701"/>
          </a:xfrm>
          <a:prstGeom prst="flowChartMagneticDisk">
            <a:avLst/>
          </a:prstGeom>
          <a:solidFill>
            <a:srgbClr val="FFFFFF"/>
          </a:solidFill>
          <a:ln w="25400" cap="flat">
            <a:solidFill>
              <a:schemeClr val="accent1"/>
            </a:solidFill>
            <a:prstDash val="solid"/>
            <a:bevel/>
          </a:ln>
          <a:effectLst/>
        </p:spPr>
        <p:style>
          <a:lnRef idx="0">
            <a:scrgbClr r="0" g="0" b="0"/>
          </a:lnRef>
          <a:fillRef idx="0">
            <a:scrgbClr r="0" g="0" b="0"/>
          </a:fillRef>
          <a:effectRef idx="0">
            <a:scrgbClr r="0" g="0" b="0"/>
          </a:effectRef>
          <a:fontRef idx="none"/>
        </p:style>
        <p:txBody>
          <a:bodyPr/>
          <a:lstStyle/>
          <a:p>
            <a:endParaRPr lang="en-US"/>
          </a:p>
        </p:txBody>
      </p:sp>
      <p:sp>
        <p:nvSpPr>
          <p:cNvPr id="127" name="TextBox 126"/>
          <p:cNvSpPr txBox="1"/>
          <p:nvPr/>
        </p:nvSpPr>
        <p:spPr>
          <a:xfrm>
            <a:off x="278191" y="4299381"/>
            <a:ext cx="517218" cy="830995"/>
          </a:xfrm>
          <a:prstGeom prst="rect">
            <a:avLst/>
          </a:prstGeom>
          <a:noFill/>
          <a:ln w="12700" cap="flat">
            <a:solidFill>
              <a:schemeClr val="accent1"/>
            </a:solid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M</a:t>
            </a:r>
            <a:r>
              <a:rPr kumimoji="0" lang="en-US" sz="1600" b="0" i="0" u="none" strike="noStrike" cap="none" spc="0" normalizeH="0" baseline="-25000" dirty="0" smtClean="0">
                <a:ln>
                  <a:noFill/>
                </a:ln>
                <a:solidFill>
                  <a:srgbClr val="000000"/>
                </a:solidFill>
                <a:effectLst/>
                <a:uFillTx/>
                <a:latin typeface="Tahoma"/>
                <a:ea typeface="Tahoma"/>
                <a:cs typeface="Tahoma"/>
                <a:sym typeface="Tahoma"/>
              </a:rPr>
              <a:t>D</a:t>
            </a:r>
          </a:p>
          <a:p>
            <a:pPr marL="0" marR="0" indent="0" algn="l" defTabSz="914400" rtl="0" fontAlgn="auto" latinLnBrk="1" hangingPunct="0">
              <a:lnSpc>
                <a:spcPct val="100000"/>
              </a:lnSpc>
              <a:spcBef>
                <a:spcPts val="0"/>
              </a:spcBef>
              <a:spcAft>
                <a:spcPts val="0"/>
              </a:spcAft>
              <a:buClrTx/>
              <a:buSzTx/>
              <a:buFontTx/>
              <a:buNone/>
              <a:tabLst/>
            </a:pPr>
            <a:r>
              <a:rPr kumimoji="0" lang="en-US" sz="1600" b="0" i="0" u="none" strike="noStrike" cap="none" spc="0" normalizeH="0" baseline="0" dirty="0" smtClean="0">
                <a:ln>
                  <a:noFill/>
                </a:ln>
                <a:solidFill>
                  <a:srgbClr val="000000"/>
                </a:solidFill>
                <a:effectLst/>
                <a:uFillTx/>
                <a:latin typeface="Tahoma"/>
                <a:ea typeface="Tahoma"/>
                <a:cs typeface="Tahoma"/>
                <a:sym typeface="Tahoma"/>
              </a:rPr>
              <a:t>   </a:t>
            </a:r>
            <a:endParaRPr kumimoji="0" lang="en-US" sz="1600" b="0" i="0" u="none" strike="noStrike" cap="none" spc="0" normalizeH="0" baseline="0" dirty="0">
              <a:ln>
                <a:noFill/>
              </a:ln>
              <a:solidFill>
                <a:srgbClr val="000000"/>
              </a:solidFill>
              <a:effectLst/>
              <a:uFillTx/>
              <a:latin typeface="Tahoma"/>
              <a:ea typeface="Tahoma"/>
              <a:cs typeface="Tahoma"/>
              <a:sym typeface="Tahoma"/>
            </a:endParaRPr>
          </a:p>
        </p:txBody>
      </p:sp>
      <p:cxnSp>
        <p:nvCxnSpPr>
          <p:cNvPr id="128" name="Straight Arrow Connector 127"/>
          <p:cNvCxnSpPr/>
          <p:nvPr/>
        </p:nvCxnSpPr>
        <p:spPr>
          <a:xfrm>
            <a:off x="452544" y="4078836"/>
            <a:ext cx="1" cy="243496"/>
          </a:xfrm>
          <a:prstGeom prst="straightConnector1">
            <a:avLst/>
          </a:prstGeom>
          <a:noFill/>
          <a:ln w="25400" cap="flat">
            <a:solidFill>
              <a:srgbClr val="005DAA"/>
            </a:solidFill>
            <a:prstDash val="solid"/>
            <a:bevel/>
            <a:headEnd type="arrow"/>
            <a:tailEnd type="arrow"/>
          </a:ln>
          <a:effectLst>
            <a:outerShdw blurRad="38100" dist="20000" dir="5400000" rotWithShape="0">
              <a:srgbClr val="000000">
                <a:alpha val="38000"/>
              </a:srgbClr>
            </a:outerShdw>
          </a:effectLst>
        </p:spPr>
        <p:style>
          <a:lnRef idx="0">
            <a:scrgbClr r="0" g="0" b="0"/>
          </a:lnRef>
          <a:fillRef idx="0">
            <a:scrgbClr r="0" g="0" b="0"/>
          </a:fillRef>
          <a:effectRef idx="0">
            <a:scrgbClr r="0" g="0" b="0"/>
          </a:effectRef>
          <a:fontRef idx="none"/>
        </p:style>
      </p:cxnSp>
      <p:sp>
        <p:nvSpPr>
          <p:cNvPr id="133" name="TextBox 132"/>
          <p:cNvSpPr txBox="1"/>
          <p:nvPr/>
        </p:nvSpPr>
        <p:spPr>
          <a:xfrm>
            <a:off x="819273" y="4053443"/>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4" name="TextBox 133"/>
          <p:cNvSpPr txBox="1"/>
          <p:nvPr/>
        </p:nvSpPr>
        <p:spPr>
          <a:xfrm>
            <a:off x="4323620" y="139793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5" name="TextBox 134"/>
          <p:cNvSpPr txBox="1"/>
          <p:nvPr/>
        </p:nvSpPr>
        <p:spPr>
          <a:xfrm>
            <a:off x="4411875" y="174275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6" name="TextBox 135"/>
          <p:cNvSpPr txBox="1"/>
          <p:nvPr/>
        </p:nvSpPr>
        <p:spPr>
          <a:xfrm>
            <a:off x="7566304" y="2244168"/>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7" name="TextBox 136"/>
          <p:cNvSpPr txBox="1"/>
          <p:nvPr/>
        </p:nvSpPr>
        <p:spPr>
          <a:xfrm>
            <a:off x="7718704" y="253767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8" name="TextBox 137"/>
          <p:cNvSpPr txBox="1"/>
          <p:nvPr/>
        </p:nvSpPr>
        <p:spPr>
          <a:xfrm>
            <a:off x="7871104" y="2818356"/>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39" name="TextBox 138"/>
          <p:cNvSpPr txBox="1"/>
          <p:nvPr/>
        </p:nvSpPr>
        <p:spPr>
          <a:xfrm>
            <a:off x="7497261" y="3913039"/>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0" name="TextBox 139"/>
          <p:cNvSpPr txBox="1"/>
          <p:nvPr/>
        </p:nvSpPr>
        <p:spPr>
          <a:xfrm>
            <a:off x="7624003" y="4207571"/>
            <a:ext cx="21834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000000"/>
                </a:solidFill>
                <a:effectLst/>
                <a:uFillTx/>
                <a:latin typeface="Tahoma"/>
                <a:ea typeface="Tahoma"/>
                <a:cs typeface="Tahoma"/>
                <a:sym typeface="Tahoma"/>
              </a:rPr>
              <a:t>*</a:t>
            </a:r>
            <a:endParaRPr kumimoji="0" lang="en-US" sz="1800" b="0" i="0" u="none" strike="noStrike" cap="none" spc="0" normalizeH="0" baseline="0" dirty="0">
              <a:ln>
                <a:noFill/>
              </a:ln>
              <a:solidFill>
                <a:srgbClr val="000000"/>
              </a:solidFill>
              <a:effectLst/>
              <a:uFillTx/>
              <a:latin typeface="Tahoma"/>
              <a:ea typeface="Tahoma"/>
              <a:cs typeface="Tahoma"/>
              <a:sym typeface="Tahoma"/>
            </a:endParaRPr>
          </a:p>
        </p:txBody>
      </p:sp>
      <p:sp>
        <p:nvSpPr>
          <p:cNvPr id="141" name="TextBox 140"/>
          <p:cNvSpPr txBox="1"/>
          <p:nvPr/>
        </p:nvSpPr>
        <p:spPr>
          <a:xfrm>
            <a:off x="6550696" y="1011473"/>
            <a:ext cx="2593304"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sym typeface="Tahoma"/>
              </a:rPr>
              <a:t>*: service </a:t>
            </a:r>
            <a:r>
              <a:rPr lang="en-US" sz="1400" dirty="0" smtClean="0">
                <a:solidFill>
                  <a:srgbClr val="000000"/>
                </a:solidFill>
              </a:rPr>
              <a:t>request data</a:t>
            </a:r>
          </a:p>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FF0000"/>
                </a:solidFill>
                <a:effectLst/>
                <a:uFillTx/>
                <a:sym typeface="Tahoma"/>
              </a:rPr>
              <a:t>*: summary</a:t>
            </a:r>
            <a:r>
              <a:rPr kumimoji="0" lang="en-US" sz="1400" b="0" i="0" u="none" strike="noStrike" cap="none" spc="0" normalizeH="0" dirty="0" smtClean="0">
                <a:ln>
                  <a:noFill/>
                </a:ln>
                <a:solidFill>
                  <a:srgbClr val="FF0000"/>
                </a:solidFill>
                <a:effectLst/>
                <a:uFillTx/>
                <a:sym typeface="Tahoma"/>
              </a:rPr>
              <a:t> service</a:t>
            </a:r>
            <a:r>
              <a:rPr kumimoji="0" lang="en-US" sz="1400" b="0" i="0" u="none" strike="noStrike" cap="none" spc="0" normalizeH="0" baseline="0" dirty="0" smtClean="0">
                <a:ln>
                  <a:noFill/>
                </a:ln>
                <a:solidFill>
                  <a:srgbClr val="FF0000"/>
                </a:solidFill>
                <a:effectLst/>
                <a:uFillTx/>
                <a:sym typeface="Tahoma"/>
              </a:rPr>
              <a:t> health</a:t>
            </a:r>
            <a:r>
              <a:rPr kumimoji="0" lang="en-US" sz="1400" b="0" i="0" u="none" strike="noStrike" cap="none" spc="0" normalizeH="0" dirty="0" smtClean="0">
                <a:ln>
                  <a:noFill/>
                </a:ln>
                <a:solidFill>
                  <a:srgbClr val="FF0000"/>
                </a:solidFill>
                <a:effectLst/>
                <a:uFillTx/>
                <a:sym typeface="Tahoma"/>
              </a:rPr>
              <a:t> data</a:t>
            </a:r>
            <a:endParaRPr kumimoji="0" lang="en-US" sz="1400" b="0" i="0" u="none" strike="noStrike" cap="none" spc="0" normalizeH="0" baseline="0" dirty="0">
              <a:ln>
                <a:noFill/>
              </a:ln>
              <a:solidFill>
                <a:srgbClr val="FF0000"/>
              </a:solidFill>
              <a:effectLst/>
              <a:uFillTx/>
              <a:sym typeface="Tahoma"/>
            </a:endParaRPr>
          </a:p>
        </p:txBody>
      </p:sp>
      <p:sp>
        <p:nvSpPr>
          <p:cNvPr id="142" name="Rectangle 141"/>
          <p:cNvSpPr/>
          <p:nvPr/>
        </p:nvSpPr>
        <p:spPr>
          <a:xfrm>
            <a:off x="4198568" y="2648586"/>
            <a:ext cx="310677" cy="369332"/>
          </a:xfrm>
          <a:prstGeom prst="rect">
            <a:avLst/>
          </a:prstGeom>
        </p:spPr>
        <p:txBody>
          <a:bodyPr wrap="none">
            <a:spAutoFit/>
          </a:bodyPr>
          <a:lstStyle/>
          <a:p>
            <a:r>
              <a:rPr lang="en-US" dirty="0">
                <a:solidFill>
                  <a:srgbClr val="FF0000"/>
                </a:solidFill>
              </a:rPr>
              <a:t>*</a:t>
            </a:r>
            <a:endParaRPr lang="en-US" dirty="0"/>
          </a:p>
        </p:txBody>
      </p:sp>
      <p:sp>
        <p:nvSpPr>
          <p:cNvPr id="143" name="Rectangle 142"/>
          <p:cNvSpPr/>
          <p:nvPr/>
        </p:nvSpPr>
        <p:spPr>
          <a:xfrm>
            <a:off x="5991664" y="3366545"/>
            <a:ext cx="310677" cy="369332"/>
          </a:xfrm>
          <a:prstGeom prst="rect">
            <a:avLst/>
          </a:prstGeom>
        </p:spPr>
        <p:txBody>
          <a:bodyPr wrap="none">
            <a:spAutoFit/>
          </a:bodyPr>
          <a:lstStyle/>
          <a:p>
            <a:r>
              <a:rPr lang="en-US" dirty="0">
                <a:solidFill>
                  <a:srgbClr val="FF0000"/>
                </a:solidFill>
              </a:rPr>
              <a:t>*</a:t>
            </a:r>
            <a:endParaRPr lang="en-US" dirty="0"/>
          </a:p>
        </p:txBody>
      </p:sp>
      <p:sp>
        <p:nvSpPr>
          <p:cNvPr id="144" name="Rectangle 143"/>
          <p:cNvSpPr/>
          <p:nvPr/>
        </p:nvSpPr>
        <p:spPr>
          <a:xfrm>
            <a:off x="2551893" y="3458424"/>
            <a:ext cx="310677" cy="369332"/>
          </a:xfrm>
          <a:prstGeom prst="rect">
            <a:avLst/>
          </a:prstGeom>
        </p:spPr>
        <p:txBody>
          <a:bodyPr wrap="none">
            <a:spAutoFit/>
          </a:bodyPr>
          <a:lstStyle/>
          <a:p>
            <a:r>
              <a:rPr lang="en-US" dirty="0">
                <a:solidFill>
                  <a:srgbClr val="FF0000"/>
                </a:solidFill>
              </a:rPr>
              <a:t>*</a:t>
            </a:r>
            <a:endParaRPr lang="en-US" dirty="0"/>
          </a:p>
        </p:txBody>
      </p:sp>
      <p:sp>
        <p:nvSpPr>
          <p:cNvPr id="145" name="Rectangle 144"/>
          <p:cNvSpPr/>
          <p:nvPr/>
        </p:nvSpPr>
        <p:spPr>
          <a:xfrm>
            <a:off x="2527897" y="4197365"/>
            <a:ext cx="310677" cy="369332"/>
          </a:xfrm>
          <a:prstGeom prst="rect">
            <a:avLst/>
          </a:prstGeom>
        </p:spPr>
        <p:txBody>
          <a:bodyPr wrap="none">
            <a:spAutoFit/>
          </a:bodyPr>
          <a:lstStyle/>
          <a:p>
            <a:r>
              <a:rPr lang="en-US" dirty="0">
                <a:solidFill>
                  <a:srgbClr val="FF0000"/>
                </a:solidFill>
              </a:rPr>
              <a:t>*</a:t>
            </a:r>
            <a:endParaRPr lang="en-US" dirty="0"/>
          </a:p>
        </p:txBody>
      </p:sp>
      <p:sp>
        <p:nvSpPr>
          <p:cNvPr id="146" name="Rectangle 145"/>
          <p:cNvSpPr/>
          <p:nvPr/>
        </p:nvSpPr>
        <p:spPr>
          <a:xfrm>
            <a:off x="6228606" y="3964291"/>
            <a:ext cx="310677" cy="369332"/>
          </a:xfrm>
          <a:prstGeom prst="rect">
            <a:avLst/>
          </a:prstGeom>
        </p:spPr>
        <p:txBody>
          <a:bodyPr wrap="none">
            <a:spAutoFit/>
          </a:bodyPr>
          <a:lstStyle/>
          <a:p>
            <a:r>
              <a:rPr lang="en-US" dirty="0">
                <a:solidFill>
                  <a:srgbClr val="FF0000"/>
                </a:solidFill>
              </a:rPr>
              <a:t>*</a:t>
            </a:r>
            <a:endParaRPr lang="en-US" dirty="0"/>
          </a:p>
        </p:txBody>
      </p:sp>
      <p:sp>
        <p:nvSpPr>
          <p:cNvPr id="76"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12</a:t>
            </a:fld>
            <a:endParaRPr lang="en-US" dirty="0"/>
          </a:p>
        </p:txBody>
      </p:sp>
      <p:sp>
        <p:nvSpPr>
          <p:cNvPr id="80" name="Rectangle 79"/>
          <p:cNvSpPr/>
          <p:nvPr/>
        </p:nvSpPr>
        <p:spPr>
          <a:xfrm>
            <a:off x="139700" y="5330736"/>
            <a:ext cx="9004300" cy="1241365"/>
          </a:xfrm>
          <a:prstGeom prst="rect">
            <a:avLst/>
          </a:prstGeom>
        </p:spPr>
        <p:txBody>
          <a:bodyPr wrap="square">
            <a:spAutoFit/>
          </a:bodyPr>
          <a:lstStyle/>
          <a:p>
            <a:pPr marL="285750" indent="-285750">
              <a:buFont typeface="Arial"/>
              <a:buChar char="•"/>
            </a:pPr>
            <a:r>
              <a:rPr lang="en-US" sz="1600" dirty="0" smtClean="0"/>
              <a:t>Each monitor M</a:t>
            </a:r>
            <a:r>
              <a:rPr lang="en-US" sz="1600" baseline="-25000" dirty="0" smtClean="0"/>
              <a:t>X </a:t>
            </a:r>
            <a:r>
              <a:rPr lang="en-US" sz="1600" dirty="0" smtClean="0"/>
              <a:t>tracks all requests in its domain, gathering </a:t>
            </a:r>
            <a:r>
              <a:rPr lang="en-US" sz="1600" i="1" dirty="0" smtClean="0"/>
              <a:t>response time, heartbeat data, response status, authorization/authentication failures, </a:t>
            </a:r>
            <a:r>
              <a:rPr lang="en-US" sz="1600" dirty="0" smtClean="0"/>
              <a:t>and</a:t>
            </a:r>
            <a:r>
              <a:rPr lang="en-US" sz="1600" i="1" dirty="0" smtClean="0"/>
              <a:t> </a:t>
            </a:r>
            <a:r>
              <a:rPr lang="en-US" sz="1600" dirty="0"/>
              <a:t>r</a:t>
            </a:r>
            <a:r>
              <a:rPr lang="en-US" sz="1600" dirty="0" smtClean="0"/>
              <a:t>eports summary to central monitor.</a:t>
            </a:r>
            <a:r>
              <a:rPr lang="en-US" sz="1600" i="1" dirty="0" smtClean="0"/>
              <a:t> </a:t>
            </a:r>
          </a:p>
          <a:p>
            <a:pPr marL="285750" indent="-285750">
              <a:buFont typeface="Arial"/>
              <a:buChar char="•"/>
            </a:pPr>
            <a:r>
              <a:rPr lang="en-US" sz="1600" dirty="0" smtClean="0"/>
              <a:t>Distributed monitoring allows for </a:t>
            </a:r>
            <a:r>
              <a:rPr lang="en-US" sz="1600" b="1" dirty="0" smtClean="0"/>
              <a:t>collection</a:t>
            </a:r>
            <a:r>
              <a:rPr lang="en-US" sz="1600" dirty="0" smtClean="0"/>
              <a:t>, </a:t>
            </a:r>
            <a:r>
              <a:rPr lang="en-US" sz="1600" b="1" dirty="0" smtClean="0"/>
              <a:t>analysis</a:t>
            </a:r>
            <a:r>
              <a:rPr lang="en-US" sz="1600" dirty="0" smtClean="0"/>
              <a:t> and </a:t>
            </a:r>
            <a:r>
              <a:rPr lang="en-US" sz="1600" b="1" dirty="0" smtClean="0"/>
              <a:t>reaction</a:t>
            </a:r>
            <a:r>
              <a:rPr lang="en-US" sz="1600" dirty="0" smtClean="0"/>
              <a:t> to dynamic cyber events, </a:t>
            </a:r>
            <a:r>
              <a:rPr lang="en-US" sz="1600" b="1" dirty="0" smtClean="0"/>
              <a:t>preventing propagation of threats </a:t>
            </a:r>
            <a:r>
              <a:rPr lang="en-US" sz="1600" dirty="0" smtClean="0"/>
              <a:t>within or outside the domain of anomalous service.</a:t>
            </a:r>
          </a:p>
          <a:p>
            <a:pPr marL="285750" indent="-285750">
              <a:buFont typeface="Arial"/>
              <a:buChar char="•"/>
            </a:pPr>
            <a:endParaRPr lang="en-US" sz="1600" baseline="-25000" dirty="0"/>
          </a:p>
        </p:txBody>
      </p:sp>
      <p:sp>
        <p:nvSpPr>
          <p:cNvPr id="79" name="Title 1"/>
          <p:cNvSpPr>
            <a:spLocks noGrp="1"/>
          </p:cNvSpPr>
          <p:nvPr>
            <p:ph type="title"/>
          </p:nvPr>
        </p:nvSpPr>
        <p:spPr>
          <a:xfrm>
            <a:off x="228600" y="73152"/>
            <a:ext cx="6705600" cy="838200"/>
          </a:xfrm>
        </p:spPr>
        <p:txBody>
          <a:bodyPr/>
          <a:lstStyle/>
          <a:p>
            <a:r>
              <a:rPr lang="en-US" dirty="0" smtClean="0"/>
              <a:t>Distributed Service Monitoring for Cross-domain Anomaly Detection and Adaptability</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17269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Service Composition Reconfiguration</a:t>
            </a:r>
            <a:endParaRPr lang="en-US" dirty="0"/>
          </a:p>
        </p:txBody>
      </p:sp>
      <p:sp>
        <p:nvSpPr>
          <p:cNvPr id="3" name="Content Placeholder 2"/>
          <p:cNvSpPr>
            <a:spLocks noGrp="1"/>
          </p:cNvSpPr>
          <p:nvPr>
            <p:ph idx="1"/>
          </p:nvPr>
        </p:nvSpPr>
        <p:spPr/>
        <p:txBody>
          <a:bodyPr>
            <a:normAutofit/>
          </a:bodyPr>
          <a:lstStyle/>
          <a:p>
            <a:pPr>
              <a:buNone/>
            </a:pPr>
            <a:r>
              <a:rPr lang="en-US" sz="1800" dirty="0" smtClean="0"/>
              <a:t>Goal: Given a set of service categories (each with a set of services), a set of security constraints, a set of target performance parameters; Create a service composition that complies with the given security constraints and has best performance</a:t>
            </a:r>
          </a:p>
          <a:p>
            <a:pPr>
              <a:buNone/>
            </a:pPr>
            <a:r>
              <a:rPr lang="en-US" sz="1800" dirty="0" smtClean="0"/>
              <a:t>Approach:</a:t>
            </a:r>
          </a:p>
          <a:p>
            <a:r>
              <a:rPr lang="en-US" sz="1800" dirty="0" smtClean="0"/>
              <a:t>Sort services in each category based on given SLA performance parameters</a:t>
            </a:r>
          </a:p>
          <a:p>
            <a:r>
              <a:rPr lang="en-US" sz="1800" dirty="0" smtClean="0"/>
              <a:t>Select highest performing service from each category to form a composition</a:t>
            </a:r>
          </a:p>
          <a:p>
            <a:r>
              <a:rPr lang="en-US" sz="1800" dirty="0" smtClean="0"/>
              <a:t>Check composition against given security constraints and switch to alternate services if the constraints are not satisfied (acceptance test fails)</a:t>
            </a:r>
            <a:endParaRPr lang="en-US" sz="1800"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13</a:t>
            </a:fld>
            <a:endParaRPr lang="en-US"/>
          </a:p>
        </p:txBody>
      </p:sp>
      <p:pic>
        <p:nvPicPr>
          <p:cNvPr id="5" name="Picture 4" descr="service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070100" y="4542088"/>
            <a:ext cx="5094817" cy="198241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Preserving Data Dissemination</a:t>
            </a:r>
            <a:endParaRPr lang="en-US" dirty="0"/>
          </a:p>
        </p:txBody>
      </p:sp>
      <p:sp>
        <p:nvSpPr>
          <p:cNvPr id="3" name="Content Placeholder 2"/>
          <p:cNvSpPr>
            <a:spLocks noGrp="1"/>
          </p:cNvSpPr>
          <p:nvPr>
            <p:ph idx="1"/>
          </p:nvPr>
        </p:nvSpPr>
        <p:spPr/>
        <p:txBody>
          <a:bodyPr>
            <a:normAutofit/>
          </a:bodyPr>
          <a:lstStyle/>
          <a:p>
            <a:r>
              <a:rPr lang="en-US" sz="2400" dirty="0" smtClean="0"/>
              <a:t>Active Bundle (AB) scheme</a:t>
            </a:r>
          </a:p>
          <a:p>
            <a:pPr lvl="1"/>
            <a:r>
              <a:rPr lang="en-US" sz="2000" dirty="0" smtClean="0"/>
              <a:t>Self-protecting data encapsulation mechanism</a:t>
            </a:r>
          </a:p>
          <a:p>
            <a:pPr lvl="1"/>
            <a:r>
              <a:rPr lang="en-US" sz="2000" dirty="0" smtClean="0"/>
              <a:t>Provides secure cross-domain data disclosure</a:t>
            </a:r>
          </a:p>
          <a:p>
            <a:r>
              <a:rPr lang="en-US" sz="2400" dirty="0" smtClean="0"/>
              <a:t>Sensitive data</a:t>
            </a:r>
          </a:p>
          <a:p>
            <a:pPr lvl="1"/>
            <a:r>
              <a:rPr lang="en-US" sz="2000" dirty="0" smtClean="0"/>
              <a:t>Encrypted data items</a:t>
            </a:r>
          </a:p>
          <a:p>
            <a:r>
              <a:rPr lang="en-US" sz="2400" dirty="0" smtClean="0"/>
              <a:t>Metadata</a:t>
            </a:r>
          </a:p>
          <a:p>
            <a:pPr lvl="1"/>
            <a:r>
              <a:rPr lang="en-US" sz="2000" dirty="0" smtClean="0"/>
              <a:t>Access control policies</a:t>
            </a:r>
          </a:p>
          <a:p>
            <a:r>
              <a:rPr lang="en-US" sz="2400" dirty="0" smtClean="0"/>
              <a:t>Monitor</a:t>
            </a:r>
          </a:p>
          <a:p>
            <a:pPr lvl="1"/>
            <a:r>
              <a:rPr lang="en-US" sz="2000" dirty="0" smtClean="0"/>
              <a:t>Self-integrity check</a:t>
            </a:r>
          </a:p>
          <a:p>
            <a:pPr lvl="1"/>
            <a:r>
              <a:rPr lang="en-US" sz="2000" dirty="0" smtClean="0"/>
              <a:t>Policy evaluation </a:t>
            </a:r>
          </a:p>
          <a:p>
            <a:pPr lvl="1"/>
            <a:r>
              <a:rPr lang="en-US" sz="2000" dirty="0" smtClean="0"/>
              <a:t>Policy enforcement</a:t>
            </a:r>
          </a:p>
          <a:p>
            <a:pPr lvl="1"/>
            <a:r>
              <a:rPr lang="en-US" sz="2000" dirty="0" smtClean="0"/>
              <a:t>Data dissemination</a:t>
            </a:r>
          </a:p>
        </p:txBody>
      </p:sp>
      <p:sp>
        <p:nvSpPr>
          <p:cNvPr id="4" name="Slide Number Placeholder 3"/>
          <p:cNvSpPr>
            <a:spLocks noGrp="1"/>
          </p:cNvSpPr>
          <p:nvPr>
            <p:ph type="sldNum" sz="quarter" idx="11"/>
          </p:nvPr>
        </p:nvSpPr>
        <p:spPr/>
        <p:txBody>
          <a:bodyPr/>
          <a:lstStyle/>
          <a:p>
            <a:fld id="{F6EFC63E-F8D9-44BB-A462-AC735E845F95}" type="slidenum">
              <a:rPr lang="en-US" smtClean="0"/>
              <a:pPr/>
              <a:t>14</a:t>
            </a:fld>
            <a:endParaRPr lang="en-US"/>
          </a:p>
        </p:txBody>
      </p:sp>
      <p:pic>
        <p:nvPicPr>
          <p:cNvPr id="5" name="Picture 4" descr="ab.png"/>
          <p:cNvPicPr>
            <a:picLocks noChangeAspect="1"/>
          </p:cNvPicPr>
          <p:nvPr/>
        </p:nvPicPr>
        <p:blipFill>
          <a:blip r:embed="rId2"/>
          <a:stretch>
            <a:fillRect/>
          </a:stretch>
        </p:blipFill>
        <p:spPr>
          <a:xfrm>
            <a:off x="4229914" y="2850817"/>
            <a:ext cx="4718433" cy="341146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F6EFC63E-F8D9-44BB-A462-AC735E845F9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F6EFC63E-F8D9-44BB-A462-AC735E845F95}"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F6EFC63E-F8D9-44BB-A462-AC735E845F95}"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Privacy in Composite Services</a:t>
            </a:r>
            <a:endParaRPr lang="en-US" dirty="0"/>
          </a:p>
        </p:txBody>
      </p:sp>
      <p:sp>
        <p:nvSpPr>
          <p:cNvPr id="5"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18</a:t>
            </a:fld>
            <a:endParaRPr lang="en-US" dirty="0"/>
          </a:p>
        </p:txBody>
      </p:sp>
      <p:sp>
        <p:nvSpPr>
          <p:cNvPr id="14" name="Rounded Rectangle 13"/>
          <p:cNvSpPr/>
          <p:nvPr/>
        </p:nvSpPr>
        <p:spPr>
          <a:xfrm>
            <a:off x="2110184" y="3334802"/>
            <a:ext cx="1604403" cy="80220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1</a:t>
            </a:r>
          </a:p>
          <a:p>
            <a:pPr algn="ctr"/>
            <a:r>
              <a:rPr lang="en-US" sz="2400" dirty="0" smtClean="0">
                <a:solidFill>
                  <a:schemeClr val="tx1"/>
                </a:solidFill>
                <a:latin typeface="Arial" pitchFamily="34" charset="0"/>
                <a:cs typeface="Arial" pitchFamily="34" charset="0"/>
              </a:rPr>
              <a:t>d</a:t>
            </a:r>
            <a:r>
              <a:rPr lang="en-US" sz="2400" baseline="-25000" dirty="0" smtClean="0">
                <a:solidFill>
                  <a:schemeClr val="tx1"/>
                </a:solidFill>
                <a:latin typeface="Arial" pitchFamily="34" charset="0"/>
                <a:cs typeface="Arial" pitchFamily="34" charset="0"/>
              </a:rPr>
              <a:t>1</a:t>
            </a:r>
            <a:endParaRPr lang="en-US" sz="2400" baseline="-25000" dirty="0">
              <a:solidFill>
                <a:schemeClr val="tx1"/>
              </a:solidFill>
              <a:latin typeface="Arial" pitchFamily="34" charset="0"/>
              <a:cs typeface="Arial" pitchFamily="34" charset="0"/>
            </a:endParaRPr>
          </a:p>
        </p:txBody>
      </p:sp>
      <p:sp>
        <p:nvSpPr>
          <p:cNvPr id="15" name="TextBox 14"/>
          <p:cNvSpPr txBox="1"/>
          <p:nvPr/>
        </p:nvSpPr>
        <p:spPr>
          <a:xfrm>
            <a:off x="3861754" y="2366606"/>
            <a:ext cx="1549520" cy="783632"/>
          </a:xfrm>
          <a:prstGeom prst="rect">
            <a:avLst/>
          </a:prstGeom>
          <a:noFill/>
        </p:spPr>
        <p:txBody>
          <a:bodyPr wrap="none" rtlCol="0">
            <a:spAutoFit/>
          </a:bodyPr>
          <a:lstStyle/>
          <a:p>
            <a:pPr algn="ctr"/>
            <a:r>
              <a:rPr lang="en-US" sz="2000" b="1" dirty="0" smtClean="0">
                <a:solidFill>
                  <a:schemeClr val="accent1"/>
                </a:solidFill>
                <a:latin typeface="Arial" pitchFamily="34" charset="0"/>
                <a:cs typeface="Arial" pitchFamily="34" charset="0"/>
              </a:rPr>
              <a:t>TRUSTED</a:t>
            </a:r>
          </a:p>
          <a:p>
            <a:pPr algn="ctr"/>
            <a:r>
              <a:rPr lang="en-US" sz="2000" b="1" dirty="0" smtClean="0">
                <a:solidFill>
                  <a:schemeClr val="accent1"/>
                </a:solidFill>
                <a:latin typeface="Arial" pitchFamily="34" charset="0"/>
                <a:cs typeface="Arial" pitchFamily="34" charset="0"/>
              </a:rPr>
              <a:t>DOMAIN</a:t>
            </a:r>
            <a:endParaRPr lang="en-US" sz="2000" b="1" dirty="0">
              <a:solidFill>
                <a:schemeClr val="accent1"/>
              </a:solidFill>
              <a:latin typeface="Arial" pitchFamily="34" charset="0"/>
              <a:cs typeface="Arial" pitchFamily="34" charset="0"/>
            </a:endParaRPr>
          </a:p>
        </p:txBody>
      </p:sp>
      <p:sp>
        <p:nvSpPr>
          <p:cNvPr id="16" name="Rounded Rectangle 15"/>
          <p:cNvSpPr/>
          <p:nvPr/>
        </p:nvSpPr>
        <p:spPr>
          <a:xfrm>
            <a:off x="5591865" y="3328674"/>
            <a:ext cx="1604403" cy="8022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SERVICE </a:t>
            </a:r>
            <a:r>
              <a:rPr lang="en-US" sz="2000" b="1" dirty="0" smtClean="0">
                <a:solidFill>
                  <a:schemeClr val="tx1"/>
                </a:solidFill>
                <a:latin typeface="Arial" pitchFamily="34" charset="0"/>
                <a:cs typeface="Arial" pitchFamily="34" charset="0"/>
              </a:rPr>
              <a:t>2</a:t>
            </a:r>
            <a:endParaRPr lang="en-US" sz="2000" b="1" dirty="0">
              <a:solidFill>
                <a:schemeClr val="tx1"/>
              </a:solidFill>
              <a:latin typeface="Arial" pitchFamily="34" charset="0"/>
              <a:cs typeface="Arial" pitchFamily="34" charset="0"/>
            </a:endParaRPr>
          </a:p>
          <a:p>
            <a:pPr algn="ctr"/>
            <a:r>
              <a:rPr lang="en-US" sz="2400" dirty="0" smtClean="0">
                <a:solidFill>
                  <a:schemeClr val="tx1"/>
                </a:solidFill>
                <a:latin typeface="Arial" pitchFamily="34" charset="0"/>
                <a:cs typeface="Arial" pitchFamily="34" charset="0"/>
              </a:rPr>
              <a:t>d</a:t>
            </a:r>
            <a:r>
              <a:rPr lang="en-US" sz="2400" baseline="-25000" dirty="0" smtClean="0">
                <a:solidFill>
                  <a:schemeClr val="tx1"/>
                </a:solidFill>
                <a:latin typeface="Arial" pitchFamily="34" charset="0"/>
                <a:cs typeface="Arial" pitchFamily="34" charset="0"/>
              </a:rPr>
              <a:t>2</a:t>
            </a:r>
            <a:endParaRPr lang="en-US" sz="2400" b="1" dirty="0">
              <a:solidFill>
                <a:schemeClr val="tx1"/>
              </a:solidFill>
              <a:latin typeface="Arial" pitchFamily="34" charset="0"/>
              <a:cs typeface="Arial" pitchFamily="34" charset="0"/>
            </a:endParaRPr>
          </a:p>
        </p:txBody>
      </p:sp>
      <p:sp>
        <p:nvSpPr>
          <p:cNvPr id="17" name="Rounded Rectangle 16"/>
          <p:cNvSpPr/>
          <p:nvPr/>
        </p:nvSpPr>
        <p:spPr>
          <a:xfrm>
            <a:off x="5569678" y="5095188"/>
            <a:ext cx="1604403" cy="8022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3</a:t>
            </a:r>
          </a:p>
          <a:p>
            <a:pPr algn="ctr"/>
            <a:r>
              <a:rPr lang="en-US" sz="2400" dirty="0" smtClean="0">
                <a:solidFill>
                  <a:schemeClr val="tx1"/>
                </a:solidFill>
                <a:latin typeface="Arial" pitchFamily="34" charset="0"/>
                <a:cs typeface="Arial" pitchFamily="34" charset="0"/>
              </a:rPr>
              <a:t>d</a:t>
            </a:r>
            <a:r>
              <a:rPr lang="en-US" sz="2400" baseline="-25000" dirty="0">
                <a:solidFill>
                  <a:schemeClr val="tx1"/>
                </a:solidFill>
                <a:latin typeface="Arial" pitchFamily="34" charset="0"/>
                <a:cs typeface="Arial" pitchFamily="34" charset="0"/>
              </a:rPr>
              <a:t>3</a:t>
            </a:r>
            <a:endParaRPr lang="en-US" sz="2400" b="1" dirty="0">
              <a:solidFill>
                <a:schemeClr val="tx1"/>
              </a:solidFill>
              <a:latin typeface="Arial" pitchFamily="34" charset="0"/>
              <a:cs typeface="Arial" pitchFamily="34" charset="0"/>
            </a:endParaRPr>
          </a:p>
        </p:txBody>
      </p:sp>
      <p:sp>
        <p:nvSpPr>
          <p:cNvPr id="18" name="TextBox 17"/>
          <p:cNvSpPr txBox="1"/>
          <p:nvPr/>
        </p:nvSpPr>
        <p:spPr>
          <a:xfrm>
            <a:off x="3855390" y="5440244"/>
            <a:ext cx="1562247" cy="707886"/>
          </a:xfrm>
          <a:prstGeom prst="rect">
            <a:avLst/>
          </a:prstGeom>
          <a:noFill/>
        </p:spPr>
        <p:txBody>
          <a:bodyPr wrap="none" rtlCol="0">
            <a:spAutoFit/>
          </a:bodyPr>
          <a:lstStyle/>
          <a:p>
            <a:pPr algn="ctr"/>
            <a:r>
              <a:rPr lang="en-US" sz="2000" b="1" dirty="0" smtClean="0">
                <a:solidFill>
                  <a:schemeClr val="accent2"/>
                </a:solidFill>
                <a:latin typeface="Arial" pitchFamily="34" charset="0"/>
                <a:cs typeface="Arial" pitchFamily="34" charset="0"/>
              </a:rPr>
              <a:t>EXTERNAL</a:t>
            </a:r>
          </a:p>
          <a:p>
            <a:pPr algn="ctr"/>
            <a:r>
              <a:rPr lang="en-US" sz="2000" b="1" dirty="0" smtClean="0">
                <a:solidFill>
                  <a:schemeClr val="accent2"/>
                </a:solidFill>
                <a:latin typeface="Arial" pitchFamily="34" charset="0"/>
                <a:cs typeface="Arial" pitchFamily="34" charset="0"/>
              </a:rPr>
              <a:t>DOMAINS</a:t>
            </a:r>
            <a:endParaRPr lang="en-US" sz="2000" b="1" dirty="0">
              <a:solidFill>
                <a:schemeClr val="accent2"/>
              </a:solidFill>
              <a:latin typeface="Arial" pitchFamily="34" charset="0"/>
              <a:cs typeface="Arial" pitchFamily="34" charset="0"/>
            </a:endParaRPr>
          </a:p>
        </p:txBody>
      </p:sp>
      <p:sp>
        <p:nvSpPr>
          <p:cNvPr id="19" name="Rounded Rectangle 18"/>
          <p:cNvSpPr/>
          <p:nvPr/>
        </p:nvSpPr>
        <p:spPr>
          <a:xfrm>
            <a:off x="2099042" y="5095188"/>
            <a:ext cx="1604403" cy="80220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b="1" dirty="0" smtClean="0">
                <a:solidFill>
                  <a:schemeClr val="tx1"/>
                </a:solidFill>
                <a:latin typeface="Arial" pitchFamily="34" charset="0"/>
                <a:cs typeface="Arial" pitchFamily="34" charset="0"/>
              </a:rPr>
              <a:t>SERVICE 4</a:t>
            </a:r>
          </a:p>
          <a:p>
            <a:pPr algn="ctr"/>
            <a:r>
              <a:rPr lang="en-US" sz="2400" dirty="0" smtClean="0">
                <a:solidFill>
                  <a:schemeClr val="tx1"/>
                </a:solidFill>
                <a:latin typeface="Arial" pitchFamily="34" charset="0"/>
                <a:cs typeface="Arial" pitchFamily="34" charset="0"/>
              </a:rPr>
              <a:t>d</a:t>
            </a:r>
            <a:r>
              <a:rPr lang="en-US" sz="2400" baseline="-25000" dirty="0">
                <a:solidFill>
                  <a:schemeClr val="tx1"/>
                </a:solidFill>
                <a:latin typeface="Arial" pitchFamily="34" charset="0"/>
                <a:cs typeface="Arial" pitchFamily="34" charset="0"/>
              </a:rPr>
              <a:t>4</a:t>
            </a:r>
            <a:endParaRPr lang="en-US" sz="2400" b="1" dirty="0">
              <a:solidFill>
                <a:schemeClr val="tx1"/>
              </a:solidFill>
              <a:latin typeface="Arial" pitchFamily="34" charset="0"/>
              <a:cs typeface="Arial" pitchFamily="34" charset="0"/>
            </a:endParaRPr>
          </a:p>
        </p:txBody>
      </p:sp>
      <p:sp>
        <p:nvSpPr>
          <p:cNvPr id="20" name="Right Arrow 19"/>
          <p:cNvSpPr/>
          <p:nvPr/>
        </p:nvSpPr>
        <p:spPr>
          <a:xfrm>
            <a:off x="3773578" y="3592648"/>
            <a:ext cx="1767613" cy="303296"/>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21" name="Straight Connector 20"/>
          <p:cNvCxnSpPr/>
          <p:nvPr/>
        </p:nvCxnSpPr>
        <p:spPr>
          <a:xfrm>
            <a:off x="5708950" y="3104622"/>
            <a:ext cx="1738104" cy="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2" name="Straight Connector 21"/>
          <p:cNvCxnSpPr/>
          <p:nvPr/>
        </p:nvCxnSpPr>
        <p:spPr>
          <a:xfrm>
            <a:off x="7447053" y="3104622"/>
            <a:ext cx="0" cy="3175381"/>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1931916" y="6275872"/>
            <a:ext cx="5515137" cy="0"/>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24" name="Straight Connector 23"/>
          <p:cNvCxnSpPr/>
          <p:nvPr/>
        </p:nvCxnSpPr>
        <p:spPr>
          <a:xfrm>
            <a:off x="3828727" y="1340777"/>
            <a:ext cx="0" cy="304866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25" name="Picture 6" descr="C:\Users\rranchal\Desktop\operator-clipart-man-user-operator-hi.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03701" y="1490296"/>
            <a:ext cx="699656" cy="976347"/>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7" name="TextBox 26"/>
          <p:cNvSpPr txBox="1"/>
          <p:nvPr/>
        </p:nvSpPr>
        <p:spPr>
          <a:xfrm>
            <a:off x="4354850" y="3265668"/>
            <a:ext cx="429792" cy="476993"/>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28" name="TextBox 27"/>
          <p:cNvSpPr txBox="1"/>
          <p:nvPr/>
        </p:nvSpPr>
        <p:spPr>
          <a:xfrm>
            <a:off x="2961904" y="4433511"/>
            <a:ext cx="429792" cy="476993"/>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29" name="TextBox 28"/>
          <p:cNvSpPr txBox="1"/>
          <p:nvPr/>
        </p:nvSpPr>
        <p:spPr>
          <a:xfrm>
            <a:off x="6417988" y="4442382"/>
            <a:ext cx="429792" cy="476993"/>
          </a:xfrm>
          <a:prstGeom prst="rect">
            <a:avLst/>
          </a:prstGeom>
          <a:noFill/>
        </p:spPr>
        <p:txBody>
          <a:bodyPr wrap="none" rtlCol="0">
            <a:spAutoFit/>
          </a:bodyPr>
          <a:lstStyle/>
          <a:p>
            <a:pPr algn="ctr"/>
            <a:r>
              <a:rPr lang="en-US" sz="2200" dirty="0" smtClean="0">
                <a:latin typeface="Arial" pitchFamily="34" charset="0"/>
                <a:cs typeface="Arial" pitchFamily="34" charset="0"/>
              </a:rPr>
              <a:t>D</a:t>
            </a:r>
            <a:endParaRPr lang="en-US" sz="2200" dirty="0">
              <a:latin typeface="Arial" pitchFamily="34" charset="0"/>
              <a:cs typeface="Arial" pitchFamily="34" charset="0"/>
            </a:endParaRPr>
          </a:p>
        </p:txBody>
      </p:sp>
      <p:sp>
        <p:nvSpPr>
          <p:cNvPr id="31" name="Down Arrow 30"/>
          <p:cNvSpPr/>
          <p:nvPr/>
        </p:nvSpPr>
        <p:spPr>
          <a:xfrm>
            <a:off x="2797972" y="4174068"/>
            <a:ext cx="272128" cy="85935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2" name="Down Arrow 31"/>
          <p:cNvSpPr/>
          <p:nvPr/>
        </p:nvSpPr>
        <p:spPr>
          <a:xfrm>
            <a:off x="6235816" y="4174068"/>
            <a:ext cx="272128" cy="859357"/>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3" name="Straight Connector 32"/>
          <p:cNvCxnSpPr/>
          <p:nvPr/>
        </p:nvCxnSpPr>
        <p:spPr>
          <a:xfrm flipV="1">
            <a:off x="1931916" y="3100491"/>
            <a:ext cx="3777034" cy="1994698"/>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cxnSp>
        <p:nvCxnSpPr>
          <p:cNvPr id="34" name="Straight Connector 33"/>
          <p:cNvCxnSpPr/>
          <p:nvPr/>
        </p:nvCxnSpPr>
        <p:spPr>
          <a:xfrm flipH="1">
            <a:off x="1931916" y="5083711"/>
            <a:ext cx="1" cy="1192161"/>
          </a:xfrm>
          <a:prstGeom prst="line">
            <a:avLst/>
          </a:prstGeom>
          <a:ln w="12700">
            <a:prstDash val="dash"/>
          </a:ln>
        </p:spPr>
        <p:style>
          <a:lnRef idx="2">
            <a:schemeClr val="accent2"/>
          </a:lnRef>
          <a:fillRef idx="0">
            <a:schemeClr val="accent2"/>
          </a:fillRef>
          <a:effectRef idx="1">
            <a:schemeClr val="accent2"/>
          </a:effectRef>
          <a:fontRef idx="minor">
            <a:schemeClr val="tx1"/>
          </a:fontRef>
        </p:style>
      </p:cxnSp>
      <p:sp>
        <p:nvSpPr>
          <p:cNvPr id="35" name="TextBox 34"/>
          <p:cNvSpPr txBox="1"/>
          <p:nvPr/>
        </p:nvSpPr>
        <p:spPr>
          <a:xfrm>
            <a:off x="2954967" y="2681921"/>
            <a:ext cx="429792" cy="476993"/>
          </a:xfrm>
          <a:prstGeom prst="rect">
            <a:avLst/>
          </a:prstGeom>
          <a:noFill/>
        </p:spPr>
        <p:txBody>
          <a:bodyPr wrap="none" rtlCol="0">
            <a:spAutoFit/>
          </a:bodyPr>
          <a:lstStyle/>
          <a:p>
            <a:pPr algn="ctr"/>
            <a:r>
              <a:rPr lang="en-US" sz="2200" dirty="0">
                <a:latin typeface="Arial" pitchFamily="34" charset="0"/>
                <a:cs typeface="Arial" pitchFamily="34" charset="0"/>
              </a:rPr>
              <a:t>D</a:t>
            </a:r>
          </a:p>
        </p:txBody>
      </p:sp>
      <p:sp>
        <p:nvSpPr>
          <p:cNvPr id="36" name="Down Arrow 35"/>
          <p:cNvSpPr/>
          <p:nvPr/>
        </p:nvSpPr>
        <p:spPr>
          <a:xfrm>
            <a:off x="2838205" y="2516245"/>
            <a:ext cx="204383" cy="75213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cxnSp>
        <p:nvCxnSpPr>
          <p:cNvPr id="37" name="Straight Connector 36"/>
          <p:cNvCxnSpPr/>
          <p:nvPr/>
        </p:nvCxnSpPr>
        <p:spPr>
          <a:xfrm>
            <a:off x="1945860" y="1334278"/>
            <a:ext cx="1896811" cy="230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945860" y="4384041"/>
            <a:ext cx="1896811" cy="557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949143" y="1336585"/>
            <a:ext cx="0" cy="3053026"/>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5092710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Issues in Composite Services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Composite Web services don’t disclose their compositions to the clients</a:t>
            </a:r>
          </a:p>
          <a:p>
            <a:r>
              <a:rPr lang="en-US" sz="2400" dirty="0" smtClean="0"/>
              <a:t>Opaque data sharing across unknown endpoints beyond primary service</a:t>
            </a:r>
          </a:p>
          <a:p>
            <a:r>
              <a:rPr lang="en-US" sz="2400" dirty="0" smtClean="0"/>
              <a:t>Undetected privacy violations due to data sharing with unauthorized services in external domains</a:t>
            </a:r>
          </a:p>
          <a:p>
            <a:r>
              <a:rPr lang="en-US" sz="2378" dirty="0" smtClean="0"/>
              <a:t>Message-based security mechanisms (HTTPS) are not applicable</a:t>
            </a:r>
          </a:p>
          <a:p>
            <a:pPr lvl="1"/>
            <a:r>
              <a:rPr lang="en-US" sz="1800" dirty="0" smtClean="0"/>
              <a:t>Provides point-to-point secure communication</a:t>
            </a:r>
          </a:p>
          <a:p>
            <a:pPr lvl="1"/>
            <a:r>
              <a:rPr lang="en-US" sz="1800" dirty="0" smtClean="0"/>
              <a:t>Unable to provide protection in remote domains</a:t>
            </a:r>
          </a:p>
          <a:p>
            <a:r>
              <a:rPr lang="en-US" sz="2400" dirty="0" smtClean="0"/>
              <a:t>Lack of policy infrastructure to communicate, evaluate, and enforce policies in external domains for secondary service authorization</a:t>
            </a:r>
          </a:p>
        </p:txBody>
      </p:sp>
      <p:sp>
        <p:nvSpPr>
          <p:cNvPr id="4" name="Slide Number Placeholder 3"/>
          <p:cNvSpPr>
            <a:spLocks noGrp="1"/>
          </p:cNvSpPr>
          <p:nvPr>
            <p:ph type="sldNum" sz="quarter" idx="11"/>
          </p:nvPr>
        </p:nvSpPr>
        <p:spPr/>
        <p:txBody>
          <a:bodyPr/>
          <a:lstStyle/>
          <a:p>
            <a:fld id="{F6EFC63E-F8D9-44BB-A462-AC735E845F9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Composite Services in Cloud (SOA)</a:t>
            </a:r>
            <a:endParaRPr lang="en-US" dirty="0"/>
          </a:p>
        </p:txBody>
      </p:sp>
      <p:sp>
        <p:nvSpPr>
          <p:cNvPr id="3" name="Content Placeholder 2"/>
          <p:cNvSpPr>
            <a:spLocks noGrp="1"/>
          </p:cNvSpPr>
          <p:nvPr>
            <p:ph idx="1"/>
          </p:nvPr>
        </p:nvSpPr>
        <p:spPr>
          <a:xfrm>
            <a:off x="304800" y="1325880"/>
            <a:ext cx="8382000" cy="5062220"/>
          </a:xfrm>
        </p:spPr>
        <p:txBody>
          <a:bodyPr>
            <a:noAutofit/>
          </a:bodyPr>
          <a:lstStyle/>
          <a:p>
            <a:r>
              <a:rPr lang="en-US" sz="2400" dirty="0" smtClean="0"/>
              <a:t>Cloud marketplaces and API-centric service model enables quick composition of services</a:t>
            </a:r>
          </a:p>
          <a:p>
            <a:r>
              <a:rPr lang="en-US" sz="2400" dirty="0" smtClean="0"/>
              <a:t>Loosely coupled independent web services composed to serve user requests</a:t>
            </a:r>
          </a:p>
          <a:p>
            <a:r>
              <a:rPr lang="en-US" sz="2400" dirty="0" smtClean="0"/>
              <a:t>Dynamically orchestrated based on business requirements</a:t>
            </a:r>
          </a:p>
          <a:p>
            <a:r>
              <a:rPr lang="en-US" sz="2400" dirty="0" smtClean="0"/>
              <a:t>Dynamic selection of component services to ensure high quality service delivery</a:t>
            </a:r>
          </a:p>
          <a:p>
            <a:r>
              <a:rPr lang="en-US" sz="2400" dirty="0" smtClean="0"/>
              <a:t>A composite service invocation translates into multiple internal service interactions</a:t>
            </a:r>
          </a:p>
          <a:p>
            <a:r>
              <a:rPr lang="en-US" sz="2400" dirty="0" smtClean="0"/>
              <a:t>Involves interactions of trusted and </a:t>
            </a:r>
            <a:r>
              <a:rPr lang="en-US" sz="2400" dirty="0" err="1" smtClean="0"/>
              <a:t>untrusted</a:t>
            </a:r>
            <a:r>
              <a:rPr lang="en-US" sz="2400" dirty="0" smtClean="0"/>
              <a:t> services </a:t>
            </a:r>
          </a:p>
          <a:p>
            <a:r>
              <a:rPr lang="en-US" sz="2400" dirty="0" smtClean="0"/>
              <a:t>No client control on the chain of service invocations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086194"/>
            <a:ext cx="8622632" cy="5363733"/>
          </a:xfrm>
        </p:spPr>
        <p:txBody>
          <a:bodyPr>
            <a:normAutofit/>
          </a:bodyPr>
          <a:lstStyle/>
          <a:p>
            <a:pPr>
              <a:buNone/>
            </a:pPr>
            <a:endParaRPr lang="en-US" sz="2300" dirty="0" smtClean="0">
              <a:cs typeface="Arial" pitchFamily="34" charset="0"/>
            </a:endParaRP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C0E8CE9-590C-A644-AC50-670736D5594F}" type="slidenum">
              <a:rPr lang="en-US" smtClean="0"/>
              <a:pPr/>
              <a:t>20</a:t>
            </a:fld>
            <a:endParaRPr lang="en-US"/>
          </a:p>
        </p:txBody>
      </p:sp>
      <p:grpSp>
        <p:nvGrpSpPr>
          <p:cNvPr id="5" name="Group 533"/>
          <p:cNvGrpSpPr/>
          <p:nvPr/>
        </p:nvGrpSpPr>
        <p:grpSpPr>
          <a:xfrm>
            <a:off x="588205" y="1086194"/>
            <a:ext cx="7954303" cy="5619210"/>
            <a:chOff x="0" y="0"/>
            <a:chExt cx="8300987" cy="5977915"/>
          </a:xfrm>
        </p:grpSpPr>
        <p:sp>
          <p:nvSpPr>
            <p:cNvPr id="33" name="Shape 509"/>
            <p:cNvSpPr/>
            <p:nvPr/>
          </p:nvSpPr>
          <p:spPr>
            <a:xfrm>
              <a:off x="3112538" y="1384292"/>
              <a:ext cx="890614" cy="1143001"/>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order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data A</a:t>
              </a:r>
            </a:p>
          </p:txBody>
        </p:sp>
        <p:pic>
          <p:nvPicPr>
            <p:cNvPr id="34" name="droppedImage.tiff"/>
            <p:cNvPicPr/>
            <p:nvPr/>
          </p:nvPicPr>
          <p:blipFill>
            <a:blip r:embed="rId3">
              <a:extLst/>
            </a:blip>
            <a:stretch>
              <a:fillRect/>
            </a:stretch>
          </p:blipFill>
          <p:spPr>
            <a:xfrm>
              <a:off x="2525620" y="227514"/>
              <a:ext cx="1016001" cy="1016001"/>
            </a:xfrm>
            <a:prstGeom prst="rect">
              <a:avLst/>
            </a:prstGeom>
            <a:ln w="12700" cap="flat">
              <a:noFill/>
              <a:miter lim="400000"/>
            </a:ln>
            <a:effectLst/>
          </p:spPr>
        </p:pic>
        <p:sp>
          <p:nvSpPr>
            <p:cNvPr id="35" name="Shape 511"/>
            <p:cNvSpPr/>
            <p:nvPr/>
          </p:nvSpPr>
          <p:spPr>
            <a:xfrm>
              <a:off x="2081120" y="2668069"/>
              <a:ext cx="1905001" cy="889001"/>
            </a:xfrm>
            <a:prstGeom prst="roundRect">
              <a:avLst>
                <a:gd name="adj" fmla="val 33220"/>
              </a:avLst>
            </a:prstGeom>
            <a:solidFill>
              <a:srgbClr val="51A7F9"/>
            </a:solid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Shopping Service</a:t>
              </a:r>
            </a:p>
          </p:txBody>
        </p:sp>
        <p:sp>
          <p:nvSpPr>
            <p:cNvPr id="36" name="Shape 512"/>
            <p:cNvSpPr/>
            <p:nvPr/>
          </p:nvSpPr>
          <p:spPr>
            <a:xfrm>
              <a:off x="4039876" y="3113093"/>
              <a:ext cx="1740587"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37" name="Shape 513"/>
            <p:cNvSpPr/>
            <p:nvPr/>
          </p:nvSpPr>
          <p:spPr>
            <a:xfrm>
              <a:off x="2081120" y="49525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Payment Service</a:t>
              </a:r>
            </a:p>
          </p:txBody>
        </p:sp>
        <p:sp>
          <p:nvSpPr>
            <p:cNvPr id="38" name="Shape 514"/>
            <p:cNvSpPr/>
            <p:nvPr/>
          </p:nvSpPr>
          <p:spPr>
            <a:xfrm flipH="1">
              <a:off x="3053009" y="3593813"/>
              <a:ext cx="1" cy="1361725"/>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39" name="Shape 515"/>
            <p:cNvSpPr/>
            <p:nvPr/>
          </p:nvSpPr>
          <p:spPr>
            <a:xfrm flipH="1">
              <a:off x="3034450" y="1271661"/>
              <a:ext cx="1" cy="1360713"/>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40" name="Shape 516"/>
            <p:cNvSpPr/>
            <p:nvPr/>
          </p:nvSpPr>
          <p:spPr>
            <a:xfrm>
              <a:off x="3112538" y="3683300"/>
              <a:ext cx="890614" cy="1143001"/>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payment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data A</a:t>
              </a:r>
              <a:r>
                <a:rPr kumimoji="0" sz="1600" b="0" i="0" u="none" strike="noStrike" kern="0" cap="none" spc="0" normalizeH="0" baseline="-5999" noProof="0" dirty="0">
                  <a:ln>
                    <a:noFill/>
                  </a:ln>
                  <a:solidFill>
                    <a:sysClr val="windowText" lastClr="000000"/>
                  </a:solidFill>
                  <a:effectLst/>
                  <a:uLnTx/>
                  <a:uFillTx/>
                </a:rPr>
                <a:t>3</a:t>
              </a:r>
            </a:p>
          </p:txBody>
        </p:sp>
        <p:sp>
          <p:nvSpPr>
            <p:cNvPr id="41" name="Shape 517"/>
            <p:cNvSpPr/>
            <p:nvPr/>
          </p:nvSpPr>
          <p:spPr>
            <a:xfrm>
              <a:off x="5830704" y="2673110"/>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Seller</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Service</a:t>
              </a:r>
            </a:p>
          </p:txBody>
        </p:sp>
        <p:sp>
          <p:nvSpPr>
            <p:cNvPr id="42" name="Shape 518"/>
            <p:cNvSpPr/>
            <p:nvPr/>
          </p:nvSpPr>
          <p:spPr>
            <a:xfrm>
              <a:off x="5837393" y="49525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Shipping Service</a:t>
              </a:r>
            </a:p>
          </p:txBody>
        </p:sp>
        <p:sp>
          <p:nvSpPr>
            <p:cNvPr id="43" name="Shape 519"/>
            <p:cNvSpPr/>
            <p:nvPr/>
          </p:nvSpPr>
          <p:spPr>
            <a:xfrm>
              <a:off x="6789893" y="3576071"/>
              <a:ext cx="1" cy="1361726"/>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44" name="Shape 520"/>
            <p:cNvSpPr/>
            <p:nvPr/>
          </p:nvSpPr>
          <p:spPr>
            <a:xfrm>
              <a:off x="6883661" y="3680354"/>
              <a:ext cx="890614" cy="1148893"/>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shipping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data A</a:t>
              </a:r>
              <a:r>
                <a:rPr kumimoji="0" sz="1600" b="0" i="0" u="none" strike="noStrike" kern="0" cap="none" spc="0" normalizeH="0" baseline="-5999" noProof="0" dirty="0">
                  <a:ln>
                    <a:noFill/>
                  </a:ln>
                  <a:solidFill>
                    <a:sysClr val="windowText" lastClr="000000"/>
                  </a:solidFill>
                  <a:effectLst/>
                  <a:uLnTx/>
                  <a:uFillTx/>
                </a:rPr>
                <a:t>2</a:t>
              </a:r>
            </a:p>
          </p:txBody>
        </p:sp>
        <p:grpSp>
          <p:nvGrpSpPr>
            <p:cNvPr id="6" name="Group 523"/>
            <p:cNvGrpSpPr/>
            <p:nvPr/>
          </p:nvGrpSpPr>
          <p:grpSpPr>
            <a:xfrm>
              <a:off x="4092247" y="2502900"/>
              <a:ext cx="1636662" cy="511791"/>
              <a:chOff x="0" y="0"/>
              <a:chExt cx="1636662" cy="511789"/>
            </a:xfrm>
          </p:grpSpPr>
          <p:sp>
            <p:nvSpPr>
              <p:cNvPr id="55" name="Shape 521"/>
              <p:cNvSpPr/>
              <p:nvPr/>
            </p:nvSpPr>
            <p:spPr>
              <a:xfrm>
                <a:off x="0" y="0"/>
                <a:ext cx="761785" cy="511789"/>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verify request</a:t>
                </a:r>
              </a:p>
            </p:txBody>
          </p:sp>
          <p:sp>
            <p:nvSpPr>
              <p:cNvPr id="56" name="Shape 522"/>
              <p:cNvSpPr/>
              <p:nvPr/>
            </p:nvSpPr>
            <p:spPr>
              <a:xfrm>
                <a:off x="711504" y="2743"/>
                <a:ext cx="925158" cy="506303"/>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 data A</a:t>
                </a:r>
                <a:r>
                  <a:rPr kumimoji="0" sz="1600" b="0" i="0" u="none" strike="noStrike" kern="0" cap="none" spc="0" normalizeH="0" baseline="-5999" noProof="0" dirty="0">
                    <a:ln>
                      <a:noFill/>
                    </a:ln>
                    <a:solidFill>
                      <a:sysClr val="windowText" lastClr="000000"/>
                    </a:solidFill>
                    <a:effectLst/>
                    <a:uLnTx/>
                    <a:uFillTx/>
                  </a:rPr>
                  <a:t>1</a:t>
                </a:r>
              </a:p>
            </p:txBody>
          </p:sp>
        </p:grpSp>
        <p:sp>
          <p:nvSpPr>
            <p:cNvPr id="46" name="Shape 524"/>
            <p:cNvSpPr/>
            <p:nvPr/>
          </p:nvSpPr>
          <p:spPr>
            <a:xfrm>
              <a:off x="2745995" y="1817452"/>
              <a:ext cx="272289" cy="272289"/>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1</a:t>
              </a:r>
            </a:p>
          </p:txBody>
        </p:sp>
        <p:sp>
          <p:nvSpPr>
            <p:cNvPr id="47" name="Shape 525"/>
            <p:cNvSpPr/>
            <p:nvPr/>
          </p:nvSpPr>
          <p:spPr>
            <a:xfrm>
              <a:off x="4774025" y="3145900"/>
              <a:ext cx="272289" cy="272289"/>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2</a:t>
              </a:r>
            </a:p>
          </p:txBody>
        </p:sp>
        <p:sp>
          <p:nvSpPr>
            <p:cNvPr id="48" name="Shape 526"/>
            <p:cNvSpPr/>
            <p:nvPr/>
          </p:nvSpPr>
          <p:spPr>
            <a:xfrm>
              <a:off x="6486266" y="4120000"/>
              <a:ext cx="272289" cy="272289"/>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3</a:t>
              </a:r>
            </a:p>
          </p:txBody>
        </p:sp>
        <p:sp>
          <p:nvSpPr>
            <p:cNvPr id="49" name="Shape 527"/>
            <p:cNvSpPr/>
            <p:nvPr/>
          </p:nvSpPr>
          <p:spPr>
            <a:xfrm>
              <a:off x="2745995" y="4138531"/>
              <a:ext cx="272289" cy="272289"/>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4</a:t>
              </a:r>
            </a:p>
          </p:txBody>
        </p:sp>
        <p:sp>
          <p:nvSpPr>
            <p:cNvPr id="50" name="Shape 528"/>
            <p:cNvSpPr/>
            <p:nvPr/>
          </p:nvSpPr>
          <p:spPr>
            <a:xfrm>
              <a:off x="7782662" y="2529978"/>
              <a:ext cx="518326" cy="1166231"/>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p:txBody>
        </p:sp>
        <p:sp>
          <p:nvSpPr>
            <p:cNvPr id="51" name="Shape 529"/>
            <p:cNvSpPr/>
            <p:nvPr/>
          </p:nvSpPr>
          <p:spPr>
            <a:xfrm>
              <a:off x="7782662" y="4811684"/>
              <a:ext cx="518326" cy="1166232"/>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p:txBody>
        </p:sp>
        <p:sp>
          <p:nvSpPr>
            <p:cNvPr id="52" name="Shape 530"/>
            <p:cNvSpPr/>
            <p:nvPr/>
          </p:nvSpPr>
          <p:spPr>
            <a:xfrm>
              <a:off x="1637657" y="4811684"/>
              <a:ext cx="518325" cy="1166232"/>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a:p>
              <a:pPr marL="197555" marR="0" lvl="0" indent="-197555" algn="l" defTabSz="457200" eaLnBrk="1" fontAlgn="auto" latinLnBrk="0" hangingPunct="1">
                <a:lnSpc>
                  <a:spcPct val="100000"/>
                </a:lnSpc>
                <a:spcBef>
                  <a:spcPts val="0"/>
                </a:spcBef>
                <a:spcAft>
                  <a:spcPts val="0"/>
                </a:spcAft>
                <a:buClrTx/>
                <a:buSzPct val="130000"/>
                <a:buFontTx/>
                <a:buChar char="•"/>
                <a:tabLst/>
                <a:defRPr sz="1800"/>
              </a:pPr>
              <a:r>
                <a:rPr kumimoji="0" sz="1600" b="1" i="0" u="none" strike="noStrike" kern="0" cap="none" spc="0" normalizeH="0" baseline="0" noProof="0">
                  <a:ln>
                    <a:noFill/>
                  </a:ln>
                  <a:solidFill>
                    <a:srgbClr val="C82506"/>
                  </a:solidFill>
                  <a:effectLst/>
                  <a:uLnTx/>
                  <a:uFillTx/>
                  <a:latin typeface="Helvetica"/>
                  <a:ea typeface="Helvetica"/>
                  <a:cs typeface="Helvetica"/>
                  <a:sym typeface="Helvetica"/>
                </a:rPr>
                <a:t>?</a:t>
              </a:r>
            </a:p>
          </p:txBody>
        </p:sp>
        <p:sp>
          <p:nvSpPr>
            <p:cNvPr id="53" name="Shape 531"/>
            <p:cNvSpPr/>
            <p:nvPr/>
          </p:nvSpPr>
          <p:spPr>
            <a:xfrm>
              <a:off x="570561" y="0"/>
              <a:ext cx="2065556" cy="1775830"/>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Credit card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Mailing address</a:t>
              </a:r>
            </a:p>
          </p:txBody>
        </p:sp>
        <p:sp>
          <p:nvSpPr>
            <p:cNvPr id="54" name="Shape 532"/>
            <p:cNvSpPr/>
            <p:nvPr/>
          </p:nvSpPr>
          <p:spPr>
            <a:xfrm>
              <a:off x="0" y="2229695"/>
              <a:ext cx="2065555" cy="1775831"/>
            </a:xfrm>
            <a:prstGeom prst="rect">
              <a:avLst/>
            </a:prstGeom>
            <a:noFill/>
            <a:ln w="12700" cap="flat">
              <a:noFill/>
              <a:miter lim="400000"/>
            </a:ln>
            <a:effectLst/>
            <a:extLst>
              <a:ext uri="{C572A759-6A51-4108-AA02-DFA0A04FC94B}">
                <ma14:wrappingTextBoxFlag xmlns="" xmlns:ma14="http://schemas.microsoft.com/office/mac/drawingml/2011/main" xmlns:mv="urn:schemas-microsoft-com:mac:vml" xmlns:mc="http://schemas.openxmlformats.org/markup-compatibility/2006"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Credit card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600" b="0" i="0" u="none" strike="noStrike" kern="0" cap="none" spc="0" normalizeH="0" baseline="0" noProof="0" dirty="0">
                  <a:ln>
                    <a:noFill/>
                  </a:ln>
                  <a:solidFill>
                    <a:sysClr val="windowText" lastClr="000000"/>
                  </a:solidFill>
                  <a:effectLst/>
                  <a:uLnTx/>
                  <a:uFillTx/>
                </a:rPr>
                <a:t>Mailing address</a:t>
              </a:r>
            </a:p>
          </p:txBody>
        </p:sp>
      </p:grpSp>
      <p:sp>
        <p:nvSpPr>
          <p:cNvPr id="30" name="Title 29"/>
          <p:cNvSpPr>
            <a:spLocks noGrp="1"/>
          </p:cNvSpPr>
          <p:nvPr>
            <p:ph type="title"/>
          </p:nvPr>
        </p:nvSpPr>
        <p:spPr/>
        <p:txBody>
          <a:bodyPr/>
          <a:lstStyle/>
          <a:p>
            <a:r>
              <a:rPr lang="en-US" dirty="0" smtClean="0"/>
              <a:t>Example Privacy issues in Composite Service Interactions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368" y="1236577"/>
            <a:ext cx="8622632" cy="5213350"/>
          </a:xfrm>
        </p:spPr>
        <p:txBody>
          <a:bodyPr>
            <a:normAutofit/>
          </a:bodyPr>
          <a:lstStyle/>
          <a:p>
            <a:endParaRPr lang="en-US" dirty="0" smtClean="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4C0E8CE9-590C-A644-AC50-670736D5594F}" type="slidenum">
              <a:rPr lang="en-US" smtClean="0"/>
              <a:pPr/>
              <a:t>21</a:t>
            </a:fld>
            <a:endParaRPr lang="en-US" dirty="0"/>
          </a:p>
        </p:txBody>
      </p:sp>
      <p:grpSp>
        <p:nvGrpSpPr>
          <p:cNvPr id="5" name="Group 166"/>
          <p:cNvGrpSpPr/>
          <p:nvPr/>
        </p:nvGrpSpPr>
        <p:grpSpPr>
          <a:xfrm>
            <a:off x="578179" y="1053038"/>
            <a:ext cx="6800117" cy="5545205"/>
            <a:chOff x="0" y="0"/>
            <a:chExt cx="7223437" cy="5993932"/>
          </a:xfrm>
        </p:grpSpPr>
        <p:pic>
          <p:nvPicPr>
            <p:cNvPr id="71" name="droppedImage.tiff"/>
            <p:cNvPicPr/>
            <p:nvPr/>
          </p:nvPicPr>
          <p:blipFill>
            <a:blip r:embed="rId3">
              <a:extLst/>
            </a:blip>
            <a:stretch>
              <a:fillRect/>
            </a:stretch>
          </p:blipFill>
          <p:spPr>
            <a:xfrm>
              <a:off x="1980458" y="379915"/>
              <a:ext cx="1016001" cy="1016001"/>
            </a:xfrm>
            <a:prstGeom prst="rect">
              <a:avLst/>
            </a:prstGeom>
            <a:ln w="12700" cap="flat">
              <a:noFill/>
              <a:miter lim="400000"/>
            </a:ln>
            <a:effectLst/>
          </p:spPr>
        </p:pic>
        <p:sp>
          <p:nvSpPr>
            <p:cNvPr id="72" name="Shape 140"/>
            <p:cNvSpPr/>
            <p:nvPr/>
          </p:nvSpPr>
          <p:spPr>
            <a:xfrm>
              <a:off x="1535958" y="2820469"/>
              <a:ext cx="1905001" cy="889001"/>
            </a:xfrm>
            <a:prstGeom prst="roundRect">
              <a:avLst>
                <a:gd name="adj" fmla="val 33220"/>
              </a:avLst>
            </a:prstGeom>
            <a:solidFill>
              <a:srgbClr val="51A7F9"/>
            </a:solid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dirty="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Shopping Service</a:t>
              </a:r>
            </a:p>
          </p:txBody>
        </p:sp>
        <p:sp>
          <p:nvSpPr>
            <p:cNvPr id="73" name="Shape 141"/>
            <p:cNvSpPr/>
            <p:nvPr/>
          </p:nvSpPr>
          <p:spPr>
            <a:xfrm>
              <a:off x="3494714" y="3265493"/>
              <a:ext cx="1740587" cy="1"/>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4" name="Shape 142"/>
            <p:cNvSpPr/>
            <p:nvPr/>
          </p:nvSpPr>
          <p:spPr>
            <a:xfrm>
              <a:off x="1535958" y="51049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Payment Service</a:t>
              </a:r>
            </a:p>
          </p:txBody>
        </p:sp>
        <p:sp>
          <p:nvSpPr>
            <p:cNvPr id="75" name="Shape 143"/>
            <p:cNvSpPr/>
            <p:nvPr/>
          </p:nvSpPr>
          <p:spPr>
            <a:xfrm flipH="1">
              <a:off x="2507847" y="3746213"/>
              <a:ext cx="1" cy="1361725"/>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6" name="Shape 144"/>
            <p:cNvSpPr/>
            <p:nvPr/>
          </p:nvSpPr>
          <p:spPr>
            <a:xfrm flipH="1">
              <a:off x="2489288" y="1424061"/>
              <a:ext cx="1" cy="1360713"/>
            </a:xfrm>
            <a:prstGeom prst="line">
              <a:avLst/>
            </a:prstGeom>
            <a:noFill/>
            <a:ln w="25400" cap="flat">
              <a:solidFill>
                <a:srgbClr val="000000"/>
              </a:solidFill>
              <a:prstDash val="solid"/>
              <a:miter lim="400000"/>
              <a:headEnd type="triangle" w="med" len="med"/>
              <a:tailEnd type="triangle" w="med" len="med"/>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77" name="Shape 145"/>
            <p:cNvSpPr/>
            <p:nvPr/>
          </p:nvSpPr>
          <p:spPr>
            <a:xfrm>
              <a:off x="5285542" y="2825510"/>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Seller</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Service</a:t>
              </a:r>
            </a:p>
          </p:txBody>
        </p:sp>
        <p:sp>
          <p:nvSpPr>
            <p:cNvPr id="78" name="Shape 146"/>
            <p:cNvSpPr/>
            <p:nvPr/>
          </p:nvSpPr>
          <p:spPr>
            <a:xfrm>
              <a:off x="5292231" y="5104931"/>
              <a:ext cx="1905001" cy="889001"/>
            </a:xfrm>
            <a:prstGeom prst="roundRect">
              <a:avLst>
                <a:gd name="adj" fmla="val 33220"/>
              </a:avLst>
            </a:prstGeom>
            <a:solidFill>
              <a:srgbClr val="A6AAA9"/>
            </a:solid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2000">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effectLst/>
                </a:defRPr>
              </a:pPr>
              <a:r>
                <a:rPr kumimoji="0" sz="2000" b="0" i="0" u="none" strike="noStrike" kern="0" cap="none" spc="0" normalizeH="0" baseline="0" noProof="0">
                  <a:ln>
                    <a:noFill/>
                  </a:ln>
                  <a:solidFill>
                    <a:sysClr val="windowText" lastClr="000000"/>
                  </a:solidFill>
                  <a:effectLst>
                    <a:outerShdw blurRad="25400" dist="23998" dir="2700000" rotWithShape="0">
                      <a:srgbClr val="000000">
                        <a:alpha val="31034"/>
                      </a:srgbClr>
                    </a:outerShdw>
                  </a:effectLst>
                  <a:uLnTx/>
                  <a:uFillTx/>
                  <a:latin typeface="Helvetica"/>
                  <a:ea typeface="Helvetica"/>
                  <a:cs typeface="Helvetica"/>
                  <a:sym typeface="Helvetica"/>
                </a:rPr>
                <a:t>Shipping Service</a:t>
              </a:r>
            </a:p>
          </p:txBody>
        </p:sp>
        <p:sp>
          <p:nvSpPr>
            <p:cNvPr id="79" name="Shape 147"/>
            <p:cNvSpPr/>
            <p:nvPr/>
          </p:nvSpPr>
          <p:spPr>
            <a:xfrm>
              <a:off x="6244731" y="3728472"/>
              <a:ext cx="1" cy="1361726"/>
            </a:xfrm>
            <a:prstGeom prst="line">
              <a:avLst/>
            </a:prstGeom>
            <a:noFill/>
            <a:ln w="25400" cap="flat">
              <a:solidFill>
                <a:srgbClr val="53585F"/>
              </a:solidFill>
              <a:prstDash val="solid"/>
              <a:miter lim="400000"/>
              <a:headEnd type="triangle" w="med" len="med"/>
              <a:tailEnd type="triangle" w="med" len="med"/>
            </a:ln>
            <a:effectLst/>
          </p:spPr>
          <p:txBody>
            <a:bodyPr wrap="square" lIns="0" tIns="0" rIns="0" bIns="0" numCol="1" anchor="ctr">
              <a:noAutofit/>
            </a:bodyPr>
            <a:lstStyle/>
            <a:p>
              <a:pPr marL="0" marR="0" lvl="0" indent="0" defTabSz="914400"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sp>
          <p:nvSpPr>
            <p:cNvPr id="80" name="Shape 148"/>
            <p:cNvSpPr/>
            <p:nvPr/>
          </p:nvSpPr>
          <p:spPr>
            <a:xfrm>
              <a:off x="2200833" y="1969852"/>
              <a:ext cx="272289" cy="272289"/>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1</a:t>
              </a:r>
            </a:p>
          </p:txBody>
        </p:sp>
        <p:sp>
          <p:nvSpPr>
            <p:cNvPr id="81" name="Shape 149"/>
            <p:cNvSpPr/>
            <p:nvPr/>
          </p:nvSpPr>
          <p:spPr>
            <a:xfrm>
              <a:off x="4228863" y="3298300"/>
              <a:ext cx="272289" cy="272289"/>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2</a:t>
              </a:r>
            </a:p>
          </p:txBody>
        </p:sp>
        <p:sp>
          <p:nvSpPr>
            <p:cNvPr id="82" name="Shape 150"/>
            <p:cNvSpPr/>
            <p:nvPr/>
          </p:nvSpPr>
          <p:spPr>
            <a:xfrm>
              <a:off x="5941105" y="4272401"/>
              <a:ext cx="272288" cy="272288"/>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3</a:t>
              </a:r>
            </a:p>
          </p:txBody>
        </p:sp>
        <p:sp>
          <p:nvSpPr>
            <p:cNvPr id="83" name="Shape 151"/>
            <p:cNvSpPr/>
            <p:nvPr/>
          </p:nvSpPr>
          <p:spPr>
            <a:xfrm>
              <a:off x="2200833" y="4290931"/>
              <a:ext cx="272289" cy="272289"/>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a:ln>
                    <a:noFill/>
                  </a:ln>
                  <a:solidFill>
                    <a:sysClr val="windowText" lastClr="000000"/>
                  </a:solidFill>
                  <a:effectLst/>
                  <a:uLnTx/>
                  <a:uFillTx/>
                </a:rPr>
                <a:t>4</a:t>
              </a:r>
            </a:p>
          </p:txBody>
        </p:sp>
        <p:sp>
          <p:nvSpPr>
            <p:cNvPr id="84" name="Shape 152"/>
            <p:cNvSpPr/>
            <p:nvPr/>
          </p:nvSpPr>
          <p:spPr>
            <a:xfrm>
              <a:off x="0" y="0"/>
              <a:ext cx="2065555" cy="1775830"/>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Credit card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Mailing address</a:t>
              </a:r>
            </a:p>
          </p:txBody>
        </p:sp>
        <p:grpSp>
          <p:nvGrpSpPr>
            <p:cNvPr id="6" name="Group 155"/>
            <p:cNvGrpSpPr/>
            <p:nvPr/>
          </p:nvGrpSpPr>
          <p:grpSpPr>
            <a:xfrm>
              <a:off x="2606210" y="3710071"/>
              <a:ext cx="889148" cy="1332448"/>
              <a:chOff x="0" y="0"/>
              <a:chExt cx="889146" cy="1332446"/>
            </a:xfrm>
          </p:grpSpPr>
          <p:sp>
            <p:nvSpPr>
              <p:cNvPr id="96" name="Shape 153"/>
              <p:cNvSpPr/>
              <p:nvPr/>
            </p:nvSpPr>
            <p:spPr>
              <a:xfrm>
                <a:off x="0" y="0"/>
                <a:ext cx="889146" cy="764638"/>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payment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7" name="Shape 154"/>
              <p:cNvSpPr/>
              <p:nvPr/>
            </p:nvSpPr>
            <p:spPr>
              <a:xfrm>
                <a:off x="64133" y="765990"/>
                <a:ext cx="760880" cy="566456"/>
              </a:xfrm>
              <a:prstGeom prst="rect">
                <a:avLst/>
              </a:prstGeom>
              <a:noFill/>
              <a:ln w="12700" cap="flat">
                <a:solidFill>
                  <a:srgbClr val="000000"/>
                </a:solidFill>
                <a:prstDash val="solid"/>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nvGrpSpPr>
            <p:cNvPr id="7" name="Group 158"/>
            <p:cNvGrpSpPr/>
            <p:nvPr/>
          </p:nvGrpSpPr>
          <p:grpSpPr>
            <a:xfrm>
              <a:off x="2606210" y="1392550"/>
              <a:ext cx="889148" cy="1329686"/>
              <a:chOff x="0" y="0"/>
              <a:chExt cx="889146" cy="1329684"/>
            </a:xfrm>
          </p:grpSpPr>
          <p:sp>
            <p:nvSpPr>
              <p:cNvPr id="94" name="Shape 156"/>
              <p:cNvSpPr/>
              <p:nvPr/>
            </p:nvSpPr>
            <p:spPr>
              <a:xfrm>
                <a:off x="0" y="0"/>
                <a:ext cx="889146" cy="764638"/>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order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5" name="Shape 157"/>
              <p:cNvSpPr/>
              <p:nvPr/>
            </p:nvSpPr>
            <p:spPr>
              <a:xfrm>
                <a:off x="53184" y="763228"/>
                <a:ext cx="760880" cy="566456"/>
              </a:xfrm>
              <a:prstGeom prst="rect">
                <a:avLst/>
              </a:prstGeom>
              <a:noFill/>
              <a:ln w="12700" cap="flat">
                <a:solidFill>
                  <a:srgbClr val="000000"/>
                </a:solidFill>
                <a:prstDash val="solid"/>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nvGrpSpPr>
            <p:cNvPr id="8" name="Group 162"/>
            <p:cNvGrpSpPr/>
            <p:nvPr/>
          </p:nvGrpSpPr>
          <p:grpSpPr>
            <a:xfrm>
              <a:off x="3409984" y="2440648"/>
              <a:ext cx="1812617" cy="762001"/>
              <a:chOff x="0" y="0"/>
              <a:chExt cx="1812617" cy="762000"/>
            </a:xfrm>
          </p:grpSpPr>
          <p:sp>
            <p:nvSpPr>
              <p:cNvPr id="91" name="Shape 159"/>
              <p:cNvSpPr/>
              <p:nvPr/>
            </p:nvSpPr>
            <p:spPr>
              <a:xfrm>
                <a:off x="0" y="0"/>
                <a:ext cx="889000" cy="762000"/>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verify request</a:t>
                </a:r>
              </a:p>
            </p:txBody>
          </p:sp>
          <p:sp>
            <p:nvSpPr>
              <p:cNvPr id="92" name="Shape 160"/>
              <p:cNvSpPr/>
              <p:nvPr/>
            </p:nvSpPr>
            <p:spPr>
              <a:xfrm>
                <a:off x="1051737" y="97772"/>
                <a:ext cx="760880" cy="566456"/>
              </a:xfrm>
              <a:prstGeom prst="rect">
                <a:avLst/>
              </a:prstGeom>
              <a:noFill/>
              <a:ln w="12700" cap="flat">
                <a:solidFill>
                  <a:srgbClr val="000000"/>
                </a:solidFill>
                <a:prstDash val="solid"/>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sp>
            <p:nvSpPr>
              <p:cNvPr id="93" name="Shape 161"/>
              <p:cNvSpPr/>
              <p:nvPr/>
            </p:nvSpPr>
            <p:spPr>
              <a:xfrm>
                <a:off x="758720" y="142817"/>
                <a:ext cx="246565" cy="476366"/>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lvl1p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grpSp>
        <p:grpSp>
          <p:nvGrpSpPr>
            <p:cNvPr id="9" name="Group 165"/>
            <p:cNvGrpSpPr/>
            <p:nvPr/>
          </p:nvGrpSpPr>
          <p:grpSpPr>
            <a:xfrm>
              <a:off x="6334289" y="3705101"/>
              <a:ext cx="889148" cy="1342388"/>
              <a:chOff x="0" y="0"/>
              <a:chExt cx="889146" cy="1342386"/>
            </a:xfrm>
          </p:grpSpPr>
          <p:sp>
            <p:nvSpPr>
              <p:cNvPr id="89" name="Shape 163"/>
              <p:cNvSpPr/>
              <p:nvPr/>
            </p:nvSpPr>
            <p:spPr>
              <a:xfrm>
                <a:off x="0" y="0"/>
                <a:ext cx="889146" cy="764638"/>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shipping request</a:t>
                </a:r>
              </a:p>
              <a:p>
                <a:pPr marL="0" marR="0" lvl="0" indent="0" algn="ctr" defTabSz="457200" eaLnBrk="1" fontAlgn="auto" latinLnBrk="0" hangingPunct="1">
                  <a:lnSpc>
                    <a:spcPct val="100000"/>
                  </a:lnSpc>
                  <a:spcBef>
                    <a:spcPts val="0"/>
                  </a:spcBef>
                  <a:spcAft>
                    <a:spcPts val="0"/>
                  </a:spcAft>
                  <a:buClrTx/>
                  <a:buSzTx/>
                  <a:buFontTx/>
                  <a:buNone/>
                  <a:tabLst/>
                  <a:defRPr sz="1800"/>
                </a:pPr>
                <a:r>
                  <a:rPr kumimoji="0" sz="1600" b="0" i="0" u="none" strike="noStrike" kern="0" cap="none" spc="0" normalizeH="0" baseline="0" noProof="0" dirty="0">
                    <a:ln>
                      <a:noFill/>
                    </a:ln>
                    <a:solidFill>
                      <a:sysClr val="windowText" lastClr="000000"/>
                    </a:solidFill>
                    <a:effectLst/>
                    <a:uLnTx/>
                    <a:uFillTx/>
                  </a:rPr>
                  <a:t>+</a:t>
                </a:r>
              </a:p>
            </p:txBody>
          </p:sp>
          <p:sp>
            <p:nvSpPr>
              <p:cNvPr id="90" name="Shape 164"/>
              <p:cNvSpPr/>
              <p:nvPr/>
            </p:nvSpPr>
            <p:spPr>
              <a:xfrm>
                <a:off x="64132" y="775929"/>
                <a:ext cx="760880" cy="566457"/>
              </a:xfrm>
              <a:prstGeom prst="rect">
                <a:avLst/>
              </a:prstGeom>
              <a:noFill/>
              <a:ln w="12700" cap="flat">
                <a:solidFill>
                  <a:srgbClr val="000000"/>
                </a:solidFill>
                <a:prstDash val="solid"/>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lvl1pPr defTabSz="457200">
                  <a:defRPr sz="1600">
                    <a:solidFill>
                      <a:srgbClr val="C82506"/>
                    </a:solidFill>
                    <a:effectLst>
                      <a:outerShdw blurRad="25400" dist="23998" dir="2700000" rotWithShape="0">
                        <a:srgbClr val="000000">
                          <a:alpha val="31034"/>
                        </a:srgbClr>
                      </a:outerShdw>
                    </a:effectLst>
                    <a:latin typeface="Helvetica"/>
                    <a:ea typeface="Helvetica"/>
                    <a:cs typeface="Helvetica"/>
                    <a:sym typeface="Helvetica"/>
                  </a:defRPr>
                </a:lvl1pPr>
              </a:lstStyle>
              <a:p>
                <a:pPr marL="0" marR="0" lvl="0" indent="0" algn="ctr" defTabSz="457200" eaLnBrk="1" fontAlgn="auto" latinLnBrk="0" hangingPunct="1">
                  <a:lnSpc>
                    <a:spcPct val="100000"/>
                  </a:lnSpc>
                  <a:spcBef>
                    <a:spcPts val="0"/>
                  </a:spcBef>
                  <a:spcAft>
                    <a:spcPts val="0"/>
                  </a:spcAft>
                  <a:buClrTx/>
                  <a:buSzTx/>
                  <a:buFontTx/>
                  <a:buNone/>
                  <a:tabLst/>
                  <a:defRPr sz="1800">
                    <a:solidFill>
                      <a:srgbClr val="000000"/>
                    </a:solidFill>
                    <a:effectLst/>
                  </a:defRPr>
                </a:pPr>
                <a:r>
                  <a:rPr kumimoji="0" sz="1600" b="0" i="0" u="none" strike="noStrike" kern="0" cap="none" spc="0" normalizeH="0" baseline="0" noProof="0" dirty="0">
                    <a:ln>
                      <a:noFill/>
                    </a:ln>
                    <a:solidFill>
                      <a:srgbClr val="C82506"/>
                    </a:solidFill>
                    <a:effectLst>
                      <a:outerShdw blurRad="25400" dist="23998" dir="2700000" rotWithShape="0">
                        <a:srgbClr val="000000">
                          <a:alpha val="31034"/>
                        </a:srgbClr>
                      </a:outerShdw>
                    </a:effectLst>
                    <a:uLnTx/>
                    <a:uFillTx/>
                    <a:latin typeface="Helvetica"/>
                    <a:ea typeface="Helvetica"/>
                    <a:cs typeface="Helvetica"/>
                    <a:sym typeface="Helvetica"/>
                  </a:rPr>
                  <a:t>Active Bundle</a:t>
                </a:r>
              </a:p>
            </p:txBody>
          </p:sp>
        </p:grpSp>
      </p:grpSp>
      <p:sp>
        <p:nvSpPr>
          <p:cNvPr id="34" name="Shape 199"/>
          <p:cNvSpPr/>
          <p:nvPr/>
        </p:nvSpPr>
        <p:spPr>
          <a:xfrm>
            <a:off x="330481" y="2940799"/>
            <a:ext cx="1944506" cy="1539963"/>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Payment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E(Mailing address)</a:t>
            </a:r>
          </a:p>
        </p:txBody>
      </p:sp>
      <p:sp>
        <p:nvSpPr>
          <p:cNvPr id="36" name="Shape 199"/>
          <p:cNvSpPr/>
          <p:nvPr/>
        </p:nvSpPr>
        <p:spPr>
          <a:xfrm>
            <a:off x="330481" y="4822412"/>
            <a:ext cx="1888678" cy="177583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Payment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E(Mailing address)</a:t>
            </a:r>
          </a:p>
        </p:txBody>
      </p:sp>
      <p:sp>
        <p:nvSpPr>
          <p:cNvPr id="37" name="Shape 201"/>
          <p:cNvSpPr/>
          <p:nvPr/>
        </p:nvSpPr>
        <p:spPr>
          <a:xfrm>
            <a:off x="7457998" y="2885604"/>
            <a:ext cx="1768832" cy="1599756"/>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lvl="0" indent="-148166" algn="l" defTabSz="457200">
              <a:buSzPct val="75000"/>
              <a:buChar char="•"/>
              <a:defRPr sz="1800"/>
            </a:pPr>
            <a:r>
              <a:rPr sz="1400" dirty="0"/>
              <a:t>E(Name)</a:t>
            </a:r>
          </a:p>
          <a:p>
            <a:pPr marL="148166" lvl="0" indent="-148166" algn="l" defTabSz="457200">
              <a:buSzPct val="75000"/>
              <a:buChar char="•"/>
              <a:defRPr sz="1800"/>
            </a:pPr>
            <a:r>
              <a:rPr sz="1400" dirty="0"/>
              <a:t>E(Email)</a:t>
            </a:r>
          </a:p>
          <a:p>
            <a:pPr marL="148166" lvl="0" indent="-148166" algn="l" defTabSz="457200">
              <a:buSzPct val="75000"/>
              <a:buChar char="•"/>
              <a:defRPr sz="1800"/>
            </a:pPr>
            <a:r>
              <a:rPr sz="1400" dirty="0"/>
              <a:t>E(Payment type)</a:t>
            </a:r>
          </a:p>
          <a:p>
            <a:pPr marL="148166" lvl="0" indent="-148166" algn="l" defTabSz="457200">
              <a:buSzPct val="75000"/>
              <a:buChar char="•"/>
              <a:defRPr sz="1800"/>
            </a:pPr>
            <a:r>
              <a:rPr sz="1400" dirty="0"/>
              <a:t>E(Credit card)</a:t>
            </a:r>
          </a:p>
          <a:p>
            <a:pPr marL="148166" lvl="0" indent="-148166" algn="l" defTabSz="457200">
              <a:buSzPct val="75000"/>
              <a:buChar char="•"/>
              <a:defRPr sz="1800"/>
            </a:pPr>
            <a:r>
              <a:rPr sz="1400" dirty="0">
                <a:solidFill>
                  <a:srgbClr val="C82506"/>
                </a:solidFill>
              </a:rPr>
              <a:t>Shipping preference</a:t>
            </a:r>
          </a:p>
          <a:p>
            <a:pPr marL="148166" lvl="0" indent="-148166" algn="l" defTabSz="457200">
              <a:buSzPct val="75000"/>
              <a:buChar char="•"/>
              <a:defRPr sz="1800"/>
            </a:pPr>
            <a:r>
              <a:rPr sz="1400" dirty="0"/>
              <a:t>E(Mailing address)</a:t>
            </a:r>
          </a:p>
        </p:txBody>
      </p:sp>
      <p:sp>
        <p:nvSpPr>
          <p:cNvPr id="39" name="Shape 202"/>
          <p:cNvSpPr/>
          <p:nvPr/>
        </p:nvSpPr>
        <p:spPr>
          <a:xfrm>
            <a:off x="7457998" y="4788722"/>
            <a:ext cx="1536373" cy="1775831"/>
          </a:xfrm>
          <a:prstGeom prst="rect">
            <a:avLst/>
          </a:prstGeom>
          <a:noFill/>
          <a:ln w="12700" cap="flat">
            <a:noFill/>
            <a:miter lim="400000"/>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wrap="square" lIns="27093" tIns="27093" rIns="27093" bIns="27093" numCol="1" anchor="ctr">
            <a:noAutofit/>
          </a:bodyPr>
          <a:lstStyle/>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Name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E(Email)</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E(Payment type)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E(Credit card)</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ysClr val="windowText" lastClr="000000"/>
                </a:solidFill>
                <a:effectLst/>
                <a:uLnTx/>
                <a:uFillTx/>
              </a:rPr>
              <a:t>E(Shipping preference)</a:t>
            </a:r>
          </a:p>
          <a:p>
            <a:pPr marL="148166" marR="0" lvl="0" indent="-148166" algn="l" defTabSz="457200" eaLnBrk="1" fontAlgn="auto" latinLnBrk="0" hangingPunct="1">
              <a:lnSpc>
                <a:spcPct val="100000"/>
              </a:lnSpc>
              <a:spcBef>
                <a:spcPts val="0"/>
              </a:spcBef>
              <a:spcAft>
                <a:spcPts val="0"/>
              </a:spcAft>
              <a:buClrTx/>
              <a:buSzPct val="75000"/>
              <a:buFontTx/>
              <a:buChar char="•"/>
              <a:tabLst/>
              <a:defRPr sz="1800"/>
            </a:pPr>
            <a:r>
              <a:rPr kumimoji="0" sz="1400" b="0" i="0" u="none" strike="noStrike" kern="0" cap="none" spc="0" normalizeH="0" baseline="0" noProof="0" dirty="0">
                <a:ln>
                  <a:noFill/>
                </a:ln>
                <a:solidFill>
                  <a:srgbClr val="C82506"/>
                </a:solidFill>
                <a:effectLst/>
                <a:uLnTx/>
                <a:uFillTx/>
              </a:rPr>
              <a:t>Mailing address</a:t>
            </a:r>
          </a:p>
        </p:txBody>
      </p:sp>
      <p:sp>
        <p:nvSpPr>
          <p:cNvPr id="38" name="Title 37"/>
          <p:cNvSpPr>
            <a:spLocks noGrp="1"/>
          </p:cNvSpPr>
          <p:nvPr>
            <p:ph type="title"/>
          </p:nvPr>
        </p:nvSpPr>
        <p:spPr/>
        <p:txBody>
          <a:bodyPr/>
          <a:lstStyle/>
          <a:p>
            <a:r>
              <a:rPr lang="en-US" dirty="0" smtClean="0"/>
              <a:t>Service Interactions using Active Bundle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 name="Shape 416"/>
          <p:cNvSpPr/>
          <p:nvPr/>
        </p:nvSpPr>
        <p:spPr>
          <a:xfrm>
            <a:off x="1842003" y="423747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Pharmacy’s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58" name="Shape 422"/>
          <p:cNvSpPr/>
          <p:nvPr/>
        </p:nvSpPr>
        <p:spPr>
          <a:xfrm>
            <a:off x="5647882" y="4139407"/>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Insurance’s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59" name="Shape 416"/>
          <p:cNvSpPr/>
          <p:nvPr/>
        </p:nvSpPr>
        <p:spPr>
          <a:xfrm>
            <a:off x="5647882" y="152444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Doctor’s</a:t>
            </a:r>
          </a:p>
          <a:p>
            <a:pPr lvl="0">
              <a:defRPr sz="1800">
                <a:effectLst/>
              </a:defRPr>
            </a:pPr>
            <a:r>
              <a:rPr lang="en-US" sz="1800" dirty="0" smtClean="0">
                <a:effectLst>
                  <a:outerShdw blurRad="25400" dist="23998" dir="2700000" rotWithShape="0">
                    <a:srgbClr val="000000">
                      <a:alpha val="31034"/>
                    </a:srgbClr>
                  </a:outerShdw>
                </a:effectLst>
              </a:rPr>
              <a:t>App</a:t>
            </a:r>
          </a:p>
        </p:txBody>
      </p:sp>
      <p:sp>
        <p:nvSpPr>
          <p:cNvPr id="60" name="Shape 416"/>
          <p:cNvSpPr/>
          <p:nvPr/>
        </p:nvSpPr>
        <p:spPr>
          <a:xfrm>
            <a:off x="1784146" y="1524885"/>
            <a:ext cx="1645920" cy="822960"/>
          </a:xfrm>
          <a:prstGeom prst="roundRect">
            <a:avLst>
              <a:gd name="adj" fmla="val 49268"/>
            </a:avLst>
          </a:prstGeom>
          <a:solidFill>
            <a:srgbClr val="7030A0"/>
          </a:solidFill>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t>Paramedic’s</a:t>
            </a:r>
          </a:p>
          <a:p>
            <a:pPr lvl="0">
              <a:defRPr sz="1800">
                <a:effectLst/>
              </a:defRPr>
            </a:pPr>
            <a:r>
              <a:rPr lang="en-US" sz="1800" dirty="0" smtClean="0">
                <a:effectLst>
                  <a:outerShdw blurRad="25400" dist="23998" dir="2700000" rotWithShape="0">
                    <a:srgbClr val="000000">
                      <a:alpha val="31034"/>
                    </a:srgbClr>
                  </a:outerShdw>
                </a:effectLst>
              </a:rPr>
              <a:t>App</a:t>
            </a:r>
            <a:endParaRPr sz="1800" dirty="0">
              <a:effectLst>
                <a:outerShdw blurRad="25400" dist="23998" dir="2700000" rotWithShape="0">
                  <a:srgbClr val="000000">
                    <a:alpha val="31034"/>
                  </a:srgbClr>
                </a:outerShdw>
              </a:effectLst>
            </a:endParaRPr>
          </a:p>
        </p:txBody>
      </p:sp>
      <p:sp>
        <p:nvSpPr>
          <p:cNvPr id="61" name="Shape 416"/>
          <p:cNvSpPr/>
          <p:nvPr/>
        </p:nvSpPr>
        <p:spPr>
          <a:xfrm>
            <a:off x="300187" y="2793244"/>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smtClean="0">
                <a:effectLst>
                  <a:outerShdw blurRad="25400" dist="23998" dir="2700000" rotWithShape="0">
                    <a:srgbClr val="000000">
                      <a:alpha val="31034"/>
                    </a:srgbClr>
                  </a:outerShdw>
                </a:effectLst>
              </a:rPr>
              <a:t>Laboratory’s</a:t>
            </a:r>
          </a:p>
          <a:p>
            <a:pPr lvl="0">
              <a:defRPr sz="1800">
                <a:effectLst/>
              </a:defRPr>
            </a:pPr>
            <a:r>
              <a:rPr lang="en-US" sz="1800" dirty="0" smtClean="0"/>
              <a:t>App</a:t>
            </a:r>
            <a:endParaRPr sz="1800" dirty="0">
              <a:effectLst>
                <a:outerShdw blurRad="25400" dist="23998" dir="2700000" rotWithShape="0">
                  <a:srgbClr val="000000">
                    <a:alpha val="31034"/>
                  </a:srgbClr>
                </a:outerShdw>
              </a:effectLst>
            </a:endParaRPr>
          </a:p>
        </p:txBody>
      </p:sp>
      <p:sp>
        <p:nvSpPr>
          <p:cNvPr id="62" name="Rounded Rectangle 61"/>
          <p:cNvSpPr/>
          <p:nvPr/>
        </p:nvSpPr>
        <p:spPr>
          <a:xfrm>
            <a:off x="3749040" y="2604328"/>
            <a:ext cx="1645920" cy="1097280"/>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Medical</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Information</a:t>
            </a:r>
          </a:p>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System</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cxnSp>
        <p:nvCxnSpPr>
          <p:cNvPr id="63" name="Straight Arrow Connector 62"/>
          <p:cNvCxnSpPr/>
          <p:nvPr/>
        </p:nvCxnSpPr>
        <p:spPr>
          <a:xfrm>
            <a:off x="3277362" y="2250831"/>
            <a:ext cx="632293" cy="36306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4" name="Straight Arrow Connector 63"/>
          <p:cNvCxnSpPr/>
          <p:nvPr/>
        </p:nvCxnSpPr>
        <p:spPr>
          <a:xfrm flipH="1">
            <a:off x="5202094" y="2250831"/>
            <a:ext cx="610682" cy="35349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65" name="Straight Arrow Connector 64"/>
          <p:cNvCxnSpPr/>
          <p:nvPr/>
        </p:nvCxnSpPr>
        <p:spPr>
          <a:xfrm>
            <a:off x="5373875" y="3554856"/>
            <a:ext cx="438901" cy="682618"/>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cxnSp>
        <p:nvCxnSpPr>
          <p:cNvPr id="66" name="Straight Arrow Connector 65"/>
          <p:cNvCxnSpPr/>
          <p:nvPr/>
        </p:nvCxnSpPr>
        <p:spPr>
          <a:xfrm flipH="1">
            <a:off x="3277362" y="3529017"/>
            <a:ext cx="464784" cy="827323"/>
          </a:xfrm>
          <a:prstGeom prst="straightConnector1">
            <a:avLst/>
          </a:prstGeom>
          <a:noFill/>
          <a:ln w="25400" cap="flat">
            <a:solidFill>
              <a:srgbClr val="005DAA"/>
            </a:solidFill>
            <a:prstDash val="solid"/>
            <a:bevel/>
            <a:headEnd type="none"/>
            <a:tailEnd type="arrow"/>
          </a:ln>
          <a:effectLst/>
        </p:spPr>
        <p:style>
          <a:lnRef idx="0">
            <a:scrgbClr r="0" g="0" b="0"/>
          </a:lnRef>
          <a:fillRef idx="0">
            <a:scrgbClr r="0" g="0" b="0"/>
          </a:fillRef>
          <a:effectRef idx="0">
            <a:scrgbClr r="0" g="0" b="0"/>
          </a:effectRef>
          <a:fontRef idx="none"/>
        </p:style>
      </p:cxnSp>
      <p:sp>
        <p:nvSpPr>
          <p:cNvPr id="67" name="TextBox 66"/>
          <p:cNvSpPr txBox="1"/>
          <p:nvPr/>
        </p:nvSpPr>
        <p:spPr>
          <a:xfrm>
            <a:off x="2429338" y="2644783"/>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68" name="TextBox 67"/>
          <p:cNvSpPr txBox="1"/>
          <p:nvPr/>
        </p:nvSpPr>
        <p:spPr>
          <a:xfrm>
            <a:off x="3795628" y="3790488"/>
            <a:ext cx="1560224" cy="1815882"/>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400" dirty="0" smtClean="0">
                <a:latin typeface="Arial" pitchFamily="34" charset="0"/>
                <a:cs typeface="Arial" pitchFamily="34" charset="0"/>
              </a:rPr>
              <a:t>Patient ID</a:t>
            </a:r>
          </a:p>
          <a:p>
            <a:pPr marL="112713" indent="-112713">
              <a:buFont typeface="Arial" panose="020B0604020202020204" pitchFamily="34" charset="0"/>
              <a:buChar char="•"/>
            </a:pPr>
            <a:r>
              <a:rPr lang="en-US" sz="1400" dirty="0">
                <a:latin typeface="Arial" pitchFamily="34" charset="0"/>
                <a:cs typeface="Arial" pitchFamily="34" charset="0"/>
              </a:rPr>
              <a:t>Insurance ID</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data</a:t>
            </a:r>
          </a:p>
          <a:p>
            <a:pPr marL="112713" indent="-112713">
              <a:buFont typeface="Arial" panose="020B0604020202020204" pitchFamily="34" charset="0"/>
              <a:buChar char="•"/>
            </a:pPr>
            <a:r>
              <a:rPr lang="en-US" sz="1400" dirty="0" smtClean="0">
                <a:latin typeface="Arial" pitchFamily="34" charset="0"/>
                <a:cs typeface="Arial" pitchFamily="34" charset="0"/>
              </a:rPr>
              <a:t>Medical history</a:t>
            </a:r>
          </a:p>
          <a:p>
            <a:pPr marL="112713" indent="-112713">
              <a:buFont typeface="Arial" panose="020B0604020202020204" pitchFamily="34" charset="0"/>
              <a:buChar char="•"/>
            </a:pPr>
            <a:r>
              <a:rPr lang="en-US" sz="1400" dirty="0">
                <a:latin typeface="Arial" pitchFamily="34" charset="0"/>
                <a:cs typeface="Arial" pitchFamily="34" charset="0"/>
              </a:rPr>
              <a:t>Medical </a:t>
            </a:r>
            <a:r>
              <a:rPr lang="en-US" sz="1400" dirty="0" smtClean="0">
                <a:latin typeface="Arial" pitchFamily="34" charset="0"/>
                <a:cs typeface="Arial" pitchFamily="34" charset="0"/>
              </a:rPr>
              <a:t>test</a:t>
            </a:r>
          </a:p>
          <a:p>
            <a:r>
              <a:rPr lang="en-US" sz="1400" dirty="0">
                <a:latin typeface="Arial" pitchFamily="34" charset="0"/>
                <a:cs typeface="Arial" pitchFamily="34" charset="0"/>
              </a:rPr>
              <a:t> </a:t>
            </a:r>
            <a:r>
              <a:rPr lang="en-US" sz="1400" dirty="0" smtClean="0">
                <a:latin typeface="Arial" pitchFamily="34" charset="0"/>
                <a:cs typeface="Arial" pitchFamily="34" charset="0"/>
              </a:rPr>
              <a:t>  prescription</a:t>
            </a:r>
          </a:p>
          <a:p>
            <a:pPr marL="112713" indent="-112713">
              <a:buFont typeface="Arial" panose="020B0604020202020204" pitchFamily="34" charset="0"/>
              <a:buChar char="•"/>
            </a:pPr>
            <a:r>
              <a:rPr lang="en-US" sz="1400" dirty="0">
                <a:latin typeface="Arial" pitchFamily="34" charset="0"/>
                <a:cs typeface="Arial" pitchFamily="34" charset="0"/>
              </a:rPr>
              <a:t>Prescription</a:t>
            </a:r>
          </a:p>
          <a:p>
            <a:pPr marL="112713" indent="-112713">
              <a:buFont typeface="Arial" panose="020B0604020202020204" pitchFamily="34" charset="0"/>
              <a:buChar char="•"/>
            </a:pPr>
            <a:r>
              <a:rPr lang="en-US" sz="1400" dirty="0">
                <a:latin typeface="Arial" pitchFamily="34" charset="0"/>
                <a:cs typeface="Arial" pitchFamily="34" charset="0"/>
              </a:rPr>
              <a:t>Treatment </a:t>
            </a:r>
            <a:r>
              <a:rPr lang="en-US" sz="1400" dirty="0" smtClean="0">
                <a:latin typeface="Arial" pitchFamily="34" charset="0"/>
                <a:cs typeface="Arial" pitchFamily="34" charset="0"/>
              </a:rPr>
              <a:t>code</a:t>
            </a:r>
          </a:p>
        </p:txBody>
      </p:sp>
      <p:cxnSp>
        <p:nvCxnSpPr>
          <p:cNvPr id="69" name="Straight Arrow Connector 68"/>
          <p:cNvCxnSpPr/>
          <p:nvPr/>
        </p:nvCxnSpPr>
        <p:spPr>
          <a:xfrm flipV="1">
            <a:off x="1941526" y="3193225"/>
            <a:ext cx="1766296" cy="704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70" name="TextBox 69"/>
          <p:cNvSpPr txBox="1"/>
          <p:nvPr/>
        </p:nvSpPr>
        <p:spPr>
          <a:xfrm>
            <a:off x="2694847" y="3623905"/>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1" name="TextBox 70"/>
          <p:cNvSpPr txBox="1"/>
          <p:nvPr/>
        </p:nvSpPr>
        <p:spPr>
          <a:xfrm>
            <a:off x="4834850" y="1932714"/>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2" name="TextBox 71"/>
          <p:cNvSpPr txBox="1"/>
          <p:nvPr/>
        </p:nvSpPr>
        <p:spPr>
          <a:xfrm>
            <a:off x="3625027" y="1932278"/>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3" name="TextBox 72"/>
          <p:cNvSpPr txBox="1"/>
          <p:nvPr/>
        </p:nvSpPr>
        <p:spPr>
          <a:xfrm>
            <a:off x="5759898" y="3590326"/>
            <a:ext cx="667545" cy="461665"/>
          </a:xfrm>
          <a:prstGeom prst="rect">
            <a:avLst/>
          </a:prstGeom>
          <a:noFill/>
          <a:ln w="22225">
            <a:solidFill>
              <a:schemeClr val="accent2"/>
            </a:solidFill>
          </a:ln>
        </p:spPr>
        <p:txBody>
          <a:bodyPr wrap="square" rtlCol="0">
            <a:spAutoFit/>
          </a:bodyPr>
          <a:lstStyle/>
          <a:p>
            <a:pPr algn="ctr"/>
            <a:r>
              <a:rPr lang="en-US" sz="1200" dirty="0" smtClean="0">
                <a:latin typeface="Arial" pitchFamily="34" charset="0"/>
                <a:cs typeface="Arial" pitchFamily="34" charset="0"/>
              </a:rPr>
              <a:t>Active</a:t>
            </a:r>
          </a:p>
          <a:p>
            <a:pPr algn="ctr"/>
            <a:r>
              <a:rPr lang="en-US" sz="1200" dirty="0" smtClean="0">
                <a:latin typeface="Arial" pitchFamily="34" charset="0"/>
                <a:cs typeface="Arial" pitchFamily="34" charset="0"/>
              </a:rPr>
              <a:t>Bundle</a:t>
            </a:r>
            <a:endParaRPr lang="en-US" sz="1200" dirty="0">
              <a:latin typeface="Arial" pitchFamily="34" charset="0"/>
              <a:cs typeface="Arial" pitchFamily="34" charset="0"/>
            </a:endParaRPr>
          </a:p>
        </p:txBody>
      </p:sp>
      <p:sp>
        <p:nvSpPr>
          <p:cNvPr id="74" name="TextBox 73"/>
          <p:cNvSpPr txBox="1"/>
          <p:nvPr/>
        </p:nvSpPr>
        <p:spPr>
          <a:xfrm>
            <a:off x="149176" y="1102717"/>
            <a:ext cx="1599261" cy="1615827"/>
          </a:xfrm>
          <a:prstGeom prst="rect">
            <a:avLst/>
          </a:prstGeom>
          <a:noFill/>
          <a:ln w="22225">
            <a:solidFill>
              <a:srgbClr val="7030A0"/>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a:t>
            </a:r>
            <a:r>
              <a:rPr lang="en-US" sz="1300" dirty="0" smtClean="0">
                <a:solidFill>
                  <a:srgbClr val="FF0000"/>
                </a:solidFill>
                <a:latin typeface="Arial" pitchFamily="34" charset="0"/>
                <a:cs typeface="Arial" pitchFamily="34" charset="0"/>
              </a:rPr>
              <a:t> </a:t>
            </a:r>
            <a:r>
              <a:rPr lang="en-US" sz="1200" dirty="0" smtClean="0">
                <a:solidFill>
                  <a:schemeClr val="accent2"/>
                </a:solidFill>
                <a:latin typeface="Arial" pitchFamily="34" charset="0"/>
                <a:cs typeface="Arial" pitchFamily="34" charset="0"/>
              </a:rPr>
              <a:t>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a:t>
            </a:r>
            <a:r>
              <a:rPr lang="en-US" sz="1300" dirty="0">
                <a:solidFill>
                  <a:srgbClr val="FF0000"/>
                </a:solidFill>
                <a:latin typeface="Arial" pitchFamily="34" charset="0"/>
                <a:cs typeface="Arial" pitchFamily="34" charset="0"/>
              </a:rPr>
              <a:t>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300" dirty="0" smtClean="0">
                <a:solidFill>
                  <a:schemeClr val="bg1">
                    <a:lumMod val="50000"/>
                  </a:schemeClr>
                </a:solidFill>
                <a:latin typeface="Arial" pitchFamily="34" charset="0"/>
                <a:cs typeface="Arial" pitchFamily="34" charset="0"/>
              </a:rPr>
              <a:t>E(Patient ID)</a:t>
            </a:r>
            <a:endParaRPr lang="en-US" sz="13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5" name="TextBox 74"/>
          <p:cNvSpPr txBox="1"/>
          <p:nvPr/>
        </p:nvSpPr>
        <p:spPr>
          <a:xfrm>
            <a:off x="7323147" y="1111343"/>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Medical data</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a:t>
            </a:r>
            <a:r>
              <a:rPr lang="en-US" sz="1200" dirty="0" smtClean="0">
                <a:solidFill>
                  <a:schemeClr val="accent2"/>
                </a:solidFill>
                <a:latin typeface="Arial" pitchFamily="34" charset="0"/>
                <a:cs typeface="Arial" pitchFamily="34" charset="0"/>
              </a:rPr>
              <a:t>history</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6" name="TextBox 75"/>
          <p:cNvSpPr txBox="1"/>
          <p:nvPr/>
        </p:nvSpPr>
        <p:spPr>
          <a:xfrm>
            <a:off x="125737" y="3657579"/>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Medical test prescription</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8" name="TextBox 77"/>
          <p:cNvSpPr txBox="1"/>
          <p:nvPr/>
        </p:nvSpPr>
        <p:spPr>
          <a:xfrm>
            <a:off x="1941526" y="5120974"/>
            <a:ext cx="1599261"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E(Insurance ID)</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test prescription)</a:t>
            </a:r>
            <a:endParaRPr lang="en-US" sz="1200" dirty="0">
              <a:solidFill>
                <a:schemeClr val="bg1">
                  <a:lumMod val="50000"/>
                </a:schemeClr>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E(Treatment code)</a:t>
            </a:r>
          </a:p>
        </p:txBody>
      </p:sp>
      <p:sp>
        <p:nvSpPr>
          <p:cNvPr id="79" name="TextBox 78"/>
          <p:cNvSpPr txBox="1"/>
          <p:nvPr/>
        </p:nvSpPr>
        <p:spPr>
          <a:xfrm>
            <a:off x="7331773" y="3325893"/>
            <a:ext cx="1590635" cy="1569660"/>
          </a:xfrm>
          <a:prstGeom prst="rect">
            <a:avLst/>
          </a:prstGeom>
          <a:noFill/>
          <a:ln w="22225">
            <a:solidFill>
              <a:schemeClr val="accent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Patient 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Insurance </a:t>
            </a:r>
            <a:r>
              <a:rPr lang="en-US" sz="1200" dirty="0" smtClean="0">
                <a:solidFill>
                  <a:schemeClr val="accent2"/>
                </a:solidFill>
                <a:latin typeface="Arial" pitchFamily="34" charset="0"/>
                <a:cs typeface="Arial" pitchFamily="34" charset="0"/>
              </a:rPr>
              <a:t>ID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Treatment code</a:t>
            </a:r>
            <a:endParaRPr lang="en-US" sz="1200" dirty="0" smtClean="0">
              <a:solidFill>
                <a:schemeClr val="accent2"/>
              </a:solidFill>
              <a:latin typeface="Arial" pitchFamily="34" charset="0"/>
              <a:cs typeface="Arial" pitchFamily="34" charset="0"/>
            </a:endParaRP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data)</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history)</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E(Medical </a:t>
            </a:r>
            <a:r>
              <a:rPr lang="en-US" sz="1200" dirty="0">
                <a:solidFill>
                  <a:schemeClr val="bg1">
                    <a:lumMod val="50000"/>
                  </a:schemeClr>
                </a:solidFill>
                <a:latin typeface="Arial" pitchFamily="34" charset="0"/>
                <a:cs typeface="Arial" pitchFamily="34" charset="0"/>
              </a:rPr>
              <a:t>test </a:t>
            </a:r>
            <a:r>
              <a:rPr lang="en-US" sz="1200" dirty="0" smtClean="0">
                <a:solidFill>
                  <a:schemeClr val="bg1">
                    <a:lumMod val="50000"/>
                  </a:schemeClr>
                </a:solidFill>
                <a:latin typeface="Arial" pitchFamily="34" charset="0"/>
                <a:cs typeface="Arial" pitchFamily="34" charset="0"/>
              </a:rPr>
              <a:t>prescription)</a:t>
            </a:r>
          </a:p>
          <a:p>
            <a:pPr marL="112713" indent="-112713">
              <a:buFont typeface="Arial" panose="020B0604020202020204" pitchFamily="34" charset="0"/>
              <a:buChar char="•"/>
            </a:pPr>
            <a:r>
              <a:rPr lang="en-US" sz="1200" dirty="0" smtClean="0">
                <a:solidFill>
                  <a:schemeClr val="bg1">
                    <a:lumMod val="50000"/>
                  </a:schemeClr>
                </a:solidFill>
                <a:latin typeface="Arial" pitchFamily="34" charset="0"/>
                <a:cs typeface="Arial" pitchFamily="34" charset="0"/>
              </a:rPr>
              <a:t>E(Prescription)</a:t>
            </a:r>
          </a:p>
        </p:txBody>
      </p:sp>
      <p:sp>
        <p:nvSpPr>
          <p:cNvPr id="27" name="TextBox 26"/>
          <p:cNvSpPr txBox="1"/>
          <p:nvPr/>
        </p:nvSpPr>
        <p:spPr>
          <a:xfrm>
            <a:off x="3274644" y="1104900"/>
            <a:ext cx="2237156" cy="461665"/>
          </a:xfrm>
          <a:prstGeom prst="rect">
            <a:avLst/>
          </a:prstGeom>
          <a:noFill/>
          <a:ln w="22225">
            <a:solidFill>
              <a:srgbClr val="FF0000"/>
            </a:solidFill>
          </a:ln>
        </p:spPr>
        <p:txBody>
          <a:bodyPr wrap="square" rtlCol="0">
            <a:spAutoFit/>
          </a:bodyPr>
          <a:lstStyle/>
          <a:p>
            <a:r>
              <a:rPr lang="en-US" sz="1200" dirty="0" smtClean="0">
                <a:solidFill>
                  <a:srgbClr val="FF0000"/>
                </a:solidFill>
                <a:latin typeface="Arial" pitchFamily="34" charset="0"/>
                <a:cs typeface="Arial" pitchFamily="34" charset="0"/>
              </a:rPr>
              <a:t>Emergency context</a:t>
            </a:r>
          </a:p>
          <a:p>
            <a:r>
              <a:rPr lang="en-US" sz="1200" dirty="0" smtClean="0">
                <a:solidFill>
                  <a:srgbClr val="FF0000"/>
                </a:solidFill>
                <a:latin typeface="Arial" pitchFamily="34" charset="0"/>
                <a:cs typeface="Arial" pitchFamily="34" charset="0"/>
              </a:rPr>
              <a:t>Data access: GRANTED</a:t>
            </a:r>
            <a:endParaRPr lang="en-US" sz="1200" dirty="0">
              <a:solidFill>
                <a:srgbClr val="FF0000"/>
              </a:solidFill>
              <a:latin typeface="Arial" pitchFamily="34" charset="0"/>
              <a:cs typeface="Arial" pitchFamily="34" charset="0"/>
            </a:endParaRPr>
          </a:p>
        </p:txBody>
      </p:sp>
      <p:sp>
        <p:nvSpPr>
          <p:cNvPr id="28" name="Slide Number Placeholder 3"/>
          <p:cNvSpPr>
            <a:spLocks noGrp="1"/>
          </p:cNvSpPr>
          <p:nvPr>
            <p:ph type="sldNum" sz="quarter" idx="4294967295"/>
          </p:nvPr>
        </p:nvSpPr>
        <p:spPr>
          <a:xfrm>
            <a:off x="6553200" y="6356350"/>
            <a:ext cx="2133600" cy="365125"/>
          </a:xfrm>
          <a:prstGeom prst="rect">
            <a:avLst/>
          </a:prstGeom>
        </p:spPr>
        <p:txBody>
          <a:bodyPr/>
          <a:lstStyle/>
          <a:p>
            <a:fld id="{4C0E8CE9-590C-A644-AC50-670736D5594F}" type="slidenum">
              <a:rPr lang="en-US" smtClean="0"/>
              <a:pPr/>
              <a:t>22</a:t>
            </a:fld>
            <a:endParaRPr lang="en-US" dirty="0"/>
          </a:p>
        </p:txBody>
      </p:sp>
      <p:sp>
        <p:nvSpPr>
          <p:cNvPr id="29" name="Title 28"/>
          <p:cNvSpPr>
            <a:spLocks noGrp="1"/>
          </p:cNvSpPr>
          <p:nvPr>
            <p:ph type="title"/>
          </p:nvPr>
        </p:nvSpPr>
        <p:spPr/>
        <p:txBody>
          <a:bodyPr/>
          <a:lstStyle/>
          <a:p>
            <a:r>
              <a:rPr lang="en-US" dirty="0" smtClean="0"/>
              <a:t>Example of Context-based Data Dissemination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0100719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 name="Shape 416"/>
          <p:cNvSpPr/>
          <p:nvPr/>
        </p:nvSpPr>
        <p:spPr>
          <a:xfrm>
            <a:off x="3697842"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UAV 2</a:t>
            </a:r>
            <a:endParaRPr lang="en-US" sz="1800" dirty="0"/>
          </a:p>
        </p:txBody>
      </p:sp>
      <p:sp>
        <p:nvSpPr>
          <p:cNvPr id="26" name="Shape 416"/>
          <p:cNvSpPr/>
          <p:nvPr/>
        </p:nvSpPr>
        <p:spPr>
          <a:xfrm>
            <a:off x="7394525" y="1366683"/>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lang="en-US" sz="1800" dirty="0"/>
              <a:t>UAV</a:t>
            </a:r>
            <a:r>
              <a:rPr lang="en-US" sz="1800" dirty="0" smtClean="0"/>
              <a:t> 3</a:t>
            </a:r>
            <a:endParaRPr lang="en-US" sz="1800" dirty="0"/>
          </a:p>
        </p:txBody>
      </p:sp>
      <p:sp>
        <p:nvSpPr>
          <p:cNvPr id="28" name="Shape 416"/>
          <p:cNvSpPr/>
          <p:nvPr/>
        </p:nvSpPr>
        <p:spPr>
          <a:xfrm>
            <a:off x="73329" y="133796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a:t>UAV</a:t>
            </a:r>
            <a:r>
              <a:rPr lang="en-US" sz="1800" dirty="0" smtClean="0"/>
              <a:t> 1</a:t>
            </a:r>
            <a:endParaRPr lang="en-US" sz="1800" dirty="0"/>
          </a:p>
        </p:txBody>
      </p:sp>
      <p:sp>
        <p:nvSpPr>
          <p:cNvPr id="14" name="Rounded Rectangle 13"/>
          <p:cNvSpPr/>
          <p:nvPr/>
        </p:nvSpPr>
        <p:spPr>
          <a:xfrm>
            <a:off x="3780098" y="3435240"/>
            <a:ext cx="1645920" cy="715087"/>
          </a:xfrm>
          <a:prstGeom prst="roundRect">
            <a:avLst/>
          </a:prstGeom>
          <a:solidFill>
            <a:srgbClr val="C00000"/>
          </a:solidFill>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US" b="0" i="0" u="none" strike="noStrike" cap="none" spc="0" normalizeH="0" baseline="0" dirty="0" smtClean="0">
                <a:ln>
                  <a:noFill/>
                </a:ln>
                <a:solidFill>
                  <a:schemeClr val="bg1"/>
                </a:solidFill>
                <a:effectLst/>
                <a:uFillTx/>
                <a:latin typeface="+mj-lt"/>
                <a:ea typeface="Tahoma"/>
                <a:cs typeface="Tahoma"/>
                <a:sym typeface="Tahoma"/>
              </a:rPr>
              <a:t>Command</a:t>
            </a:r>
          </a:p>
          <a:p>
            <a:pPr marL="0" marR="0" indent="0" algn="ctr" defTabSz="914400" rtl="0" fontAlgn="auto" latinLnBrk="1" hangingPunct="0">
              <a:lnSpc>
                <a:spcPct val="100000"/>
              </a:lnSpc>
              <a:spcBef>
                <a:spcPts val="0"/>
              </a:spcBef>
              <a:spcAft>
                <a:spcPts val="0"/>
              </a:spcAft>
              <a:buClrTx/>
              <a:buSzTx/>
              <a:buFontTx/>
              <a:buNone/>
              <a:tabLst/>
            </a:pPr>
            <a:r>
              <a:rPr lang="en-US" dirty="0" smtClean="0">
                <a:solidFill>
                  <a:schemeClr val="bg1"/>
                </a:solidFill>
                <a:latin typeface="+mj-lt"/>
                <a:ea typeface="Tahoma"/>
                <a:cs typeface="Tahoma"/>
              </a:rPr>
              <a:t>&amp; Control</a:t>
            </a:r>
            <a:endParaRPr kumimoji="0" lang="en-US" b="0" i="0" u="none" strike="noStrike" cap="none" spc="0" normalizeH="0" baseline="0" dirty="0">
              <a:ln>
                <a:noFill/>
              </a:ln>
              <a:solidFill>
                <a:schemeClr val="bg1"/>
              </a:solidFill>
              <a:effectLst/>
              <a:uFillTx/>
              <a:latin typeface="+mj-lt"/>
              <a:ea typeface="Tahoma"/>
              <a:cs typeface="Tahoma"/>
              <a:sym typeface="Tahoma"/>
            </a:endParaRPr>
          </a:p>
        </p:txBody>
      </p:sp>
      <p:sp>
        <p:nvSpPr>
          <p:cNvPr id="15" name="Shape 422"/>
          <p:cNvSpPr/>
          <p:nvPr/>
        </p:nvSpPr>
        <p:spPr>
          <a:xfrm>
            <a:off x="55694"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Top Secret</a:t>
            </a:r>
            <a:endParaRPr lang="en-US" sz="1800" dirty="0"/>
          </a:p>
        </p:txBody>
      </p:sp>
      <p:sp>
        <p:nvSpPr>
          <p:cNvPr id="17" name="Shape 422"/>
          <p:cNvSpPr/>
          <p:nvPr/>
        </p:nvSpPr>
        <p:spPr>
          <a:xfrm>
            <a:off x="1780588" y="4827711"/>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Secret</a:t>
            </a:r>
            <a:endParaRPr lang="en-US" sz="1800" dirty="0"/>
          </a:p>
        </p:txBody>
      </p:sp>
      <p:cxnSp>
        <p:nvCxnSpPr>
          <p:cNvPr id="18" name="Straight Arrow Connector 17"/>
          <p:cNvCxnSpPr/>
          <p:nvPr/>
        </p:nvCxnSpPr>
        <p:spPr>
          <a:xfrm>
            <a:off x="1701549" y="1778163"/>
            <a:ext cx="2013545" cy="0"/>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6" name="Straight Arrow Connector 35"/>
          <p:cNvCxnSpPr/>
          <p:nvPr/>
        </p:nvCxnSpPr>
        <p:spPr>
          <a:xfrm flipV="1">
            <a:off x="5380279" y="2160921"/>
            <a:ext cx="2348989" cy="1274015"/>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38" name="Straight Arrow Connector 37"/>
          <p:cNvCxnSpPr/>
          <p:nvPr/>
        </p:nvCxnSpPr>
        <p:spPr>
          <a:xfrm flipH="1" flipV="1">
            <a:off x="4598437" y="2181023"/>
            <a:ext cx="8069" cy="123535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44" name="Straight Arrow Connector 43"/>
          <p:cNvCxnSpPr/>
          <p:nvPr/>
        </p:nvCxnSpPr>
        <p:spPr>
          <a:xfrm flipH="1" flipV="1">
            <a:off x="1484853" y="2096219"/>
            <a:ext cx="2346196" cy="1328780"/>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34" name="Shape 422"/>
          <p:cNvSpPr/>
          <p:nvPr/>
        </p:nvSpPr>
        <p:spPr>
          <a:xfrm>
            <a:off x="5675878"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Confidential</a:t>
            </a:r>
            <a:endParaRPr lang="en-US" sz="1800" dirty="0"/>
          </a:p>
        </p:txBody>
      </p:sp>
      <p:sp>
        <p:nvSpPr>
          <p:cNvPr id="35" name="Shape 422"/>
          <p:cNvSpPr/>
          <p:nvPr/>
        </p:nvSpPr>
        <p:spPr>
          <a:xfrm>
            <a:off x="7420403" y="4826600"/>
            <a:ext cx="1645920" cy="822960"/>
          </a:xfrm>
          <a:prstGeom prst="roundRect">
            <a:avLst>
              <a:gd name="adj" fmla="val 49268"/>
            </a:avLst>
          </a:prstGeom>
          <a:ln/>
          <a:effectLst/>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style>
          <a:lnRef idx="3">
            <a:schemeClr val="lt1"/>
          </a:lnRef>
          <a:fillRef idx="1">
            <a:schemeClr val="accent1"/>
          </a:fillRef>
          <a:effectRef idx="1">
            <a:schemeClr val="accent1"/>
          </a:effectRef>
          <a:fontRef idx="minor">
            <a:schemeClr val="lt1"/>
          </a:fontRef>
        </p:style>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a:defRPr sz="1800">
                <a:effectLst/>
              </a:defRPr>
            </a:pPr>
            <a:r>
              <a:rPr lang="en-US" sz="1800" dirty="0" smtClean="0"/>
              <a:t>Unclassified</a:t>
            </a:r>
            <a:endParaRPr lang="en-US" sz="1800" dirty="0"/>
          </a:p>
        </p:txBody>
      </p:sp>
      <p:cxnSp>
        <p:nvCxnSpPr>
          <p:cNvPr id="19" name="Straight Arrow Connector 18"/>
          <p:cNvCxnSpPr>
            <a:endCxn id="14" idx="3"/>
          </p:cNvCxnSpPr>
          <p:nvPr/>
        </p:nvCxnSpPr>
        <p:spPr>
          <a:xfrm flipH="1" flipV="1">
            <a:off x="5426018" y="3792784"/>
            <a:ext cx="2303250" cy="1025767"/>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3" name="Straight Arrow Connector 22"/>
          <p:cNvCxnSpPr>
            <a:endCxn id="14" idx="1"/>
          </p:cNvCxnSpPr>
          <p:nvPr/>
        </p:nvCxnSpPr>
        <p:spPr>
          <a:xfrm flipV="1">
            <a:off x="1484853" y="3792784"/>
            <a:ext cx="2295245" cy="1068381"/>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5" name="Straight Arrow Connector 24"/>
          <p:cNvCxnSpPr>
            <a:stCxn id="17" idx="0"/>
          </p:cNvCxnSpPr>
          <p:nvPr/>
        </p:nvCxnSpPr>
        <p:spPr>
          <a:xfrm flipV="1">
            <a:off x="2603548" y="4032308"/>
            <a:ext cx="1158120" cy="795403"/>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cxnSp>
        <p:nvCxnSpPr>
          <p:cNvPr id="29" name="Straight Arrow Connector 28"/>
          <p:cNvCxnSpPr>
            <a:stCxn id="34" idx="0"/>
          </p:cNvCxnSpPr>
          <p:nvPr/>
        </p:nvCxnSpPr>
        <p:spPr>
          <a:xfrm flipH="1" flipV="1">
            <a:off x="5444448" y="4032308"/>
            <a:ext cx="1054390" cy="794292"/>
          </a:xfrm>
          <a:prstGeom prst="straightConnector1">
            <a:avLst/>
          </a:prstGeom>
          <a:noFill/>
          <a:ln w="25400" cap="flat">
            <a:solidFill>
              <a:srgbClr val="005DAA"/>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12" name="TextBox 11"/>
          <p:cNvSpPr txBox="1"/>
          <p:nvPr/>
        </p:nvSpPr>
        <p:spPr>
          <a:xfrm>
            <a:off x="3702828" y="4230424"/>
            <a:ext cx="1792205"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Time period</a:t>
            </a:r>
          </a:p>
          <a:p>
            <a:pPr marL="112713" indent="-112713">
              <a:buFont typeface="Arial" panose="020B0604020202020204" pitchFamily="34" charset="0"/>
              <a:buChar char="•"/>
            </a:pPr>
            <a:r>
              <a:rPr lang="en-US" sz="1200" dirty="0" smtClean="0">
                <a:latin typeface="Arial" pitchFamily="34" charset="0"/>
                <a:cs typeface="Arial" pitchFamily="34" charset="0"/>
              </a:rPr>
              <a:t>Deployed personnel</a:t>
            </a:r>
          </a:p>
          <a:p>
            <a:pPr marL="112713" indent="-112713">
              <a:buFont typeface="Arial" panose="020B0604020202020204" pitchFamily="34" charset="0"/>
              <a:buChar char="•"/>
            </a:pPr>
            <a:r>
              <a:rPr lang="en-US" sz="1200" dirty="0" smtClean="0">
                <a:latin typeface="Arial" pitchFamily="34" charset="0"/>
                <a:cs typeface="Arial" pitchFamily="34" charset="0"/>
              </a:rPr>
              <a:t>Target locations</a:t>
            </a:r>
          </a:p>
          <a:p>
            <a:pPr marL="112713" indent="-112713">
              <a:buFont typeface="Arial" panose="020B0604020202020204" pitchFamily="34" charset="0"/>
              <a:buChar char="•"/>
            </a:pPr>
            <a:r>
              <a:rPr lang="en-US" sz="1200" dirty="0">
                <a:latin typeface="Arial" pitchFamily="34" charset="0"/>
                <a:cs typeface="Arial" pitchFamily="34" charset="0"/>
              </a:rPr>
              <a:t>Intelligence </a:t>
            </a:r>
            <a:r>
              <a:rPr lang="en-US" sz="1200" dirty="0" smtClean="0">
                <a:latin typeface="Arial" pitchFamily="34" charset="0"/>
                <a:cs typeface="Arial" pitchFamily="34" charset="0"/>
              </a:rPr>
              <a:t>reports</a:t>
            </a:r>
          </a:p>
          <a:p>
            <a:pPr marL="112713" indent="-112713">
              <a:buFont typeface="Arial" panose="020B0604020202020204" pitchFamily="34" charset="0"/>
              <a:buChar char="•"/>
            </a:pPr>
            <a:r>
              <a:rPr lang="en-US" sz="1200" dirty="0" smtClean="0">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latin typeface="Arial" pitchFamily="34" charset="0"/>
                <a:cs typeface="Arial" pitchFamily="34" charset="0"/>
              </a:rPr>
              <a:t>Casualties</a:t>
            </a:r>
          </a:p>
          <a:p>
            <a:pPr marL="112713" indent="-112713">
              <a:buFont typeface="Arial" panose="020B0604020202020204" pitchFamily="34" charset="0"/>
              <a:buChar char="•"/>
            </a:pPr>
            <a:r>
              <a:rPr lang="en-US" sz="1200" dirty="0" smtClean="0">
                <a:latin typeface="Arial" pitchFamily="34" charset="0"/>
                <a:cs typeface="Arial" pitchFamily="34" charset="0"/>
              </a:rPr>
              <a:t>Press Release</a:t>
            </a:r>
            <a:endParaRPr lang="en-US" sz="1200" dirty="0">
              <a:latin typeface="Arial" pitchFamily="34" charset="0"/>
              <a:cs typeface="Arial" pitchFamily="34" charset="0"/>
            </a:endParaRPr>
          </a:p>
        </p:txBody>
      </p:sp>
      <p:sp>
        <p:nvSpPr>
          <p:cNvPr id="30" name="TextBox 29"/>
          <p:cNvSpPr txBox="1"/>
          <p:nvPr/>
        </p:nvSpPr>
        <p:spPr>
          <a:xfrm>
            <a:off x="67427" y="3058148"/>
            <a:ext cx="1675528" cy="1569660"/>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Time period</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personnel</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reports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Casualties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Press </a:t>
            </a:r>
            <a:r>
              <a:rPr lang="en-US" sz="1200" dirty="0" smtClean="0">
                <a:solidFill>
                  <a:schemeClr val="accent2"/>
                </a:solidFill>
                <a:latin typeface="Arial" pitchFamily="34" charset="0"/>
                <a:cs typeface="Arial" pitchFamily="34" charset="0"/>
              </a:rPr>
              <a:t>Release</a:t>
            </a:r>
            <a:endParaRPr lang="en-US" sz="1200" dirty="0">
              <a:solidFill>
                <a:schemeClr val="accent2"/>
              </a:solidFill>
              <a:latin typeface="Arial" pitchFamily="34" charset="0"/>
              <a:cs typeface="Arial" pitchFamily="34" charset="0"/>
            </a:endParaRPr>
          </a:p>
        </p:txBody>
      </p:sp>
      <p:sp>
        <p:nvSpPr>
          <p:cNvPr id="31" name="TextBox 30"/>
          <p:cNvSpPr txBox="1"/>
          <p:nvPr/>
        </p:nvSpPr>
        <p:spPr>
          <a:xfrm>
            <a:off x="7589345" y="5701377"/>
            <a:ext cx="1309126" cy="276999"/>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2" name="TextBox 31"/>
          <p:cNvSpPr txBox="1"/>
          <p:nvPr/>
        </p:nvSpPr>
        <p:spPr>
          <a:xfrm>
            <a:off x="5727398" y="5692751"/>
            <a:ext cx="1529511"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37" name="TextBox 36"/>
          <p:cNvSpPr txBox="1"/>
          <p:nvPr/>
        </p:nvSpPr>
        <p:spPr>
          <a:xfrm>
            <a:off x="1806436" y="5684125"/>
            <a:ext cx="1681043" cy="1015663"/>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Target locations</a:t>
            </a:r>
          </a:p>
          <a:p>
            <a:pPr marL="112713" indent="-112713">
              <a:buFont typeface="Arial" panose="020B0604020202020204" pitchFamily="34" charset="0"/>
              <a:buChar char="•"/>
            </a:pPr>
            <a:r>
              <a:rPr lang="en-US" sz="1200" dirty="0">
                <a:solidFill>
                  <a:schemeClr val="accent2"/>
                </a:solidFill>
                <a:latin typeface="Arial" pitchFamily="34" charset="0"/>
                <a:cs typeface="Arial" pitchFamily="34" charset="0"/>
              </a:rPr>
              <a:t>Intelligence </a:t>
            </a:r>
            <a:r>
              <a:rPr lang="en-US" sz="1200" dirty="0" smtClean="0">
                <a:solidFill>
                  <a:schemeClr val="accent2"/>
                </a:solidFill>
                <a:latin typeface="Arial" pitchFamily="34" charset="0"/>
                <a:cs typeface="Arial" pitchFamily="34" charset="0"/>
              </a:rPr>
              <a:t>reports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Mission expenses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Deployed weapons</a:t>
            </a:r>
          </a:p>
          <a:p>
            <a:pPr marL="112713" indent="-112713">
              <a:buFont typeface="Arial" panose="020B0604020202020204" pitchFamily="34" charset="0"/>
              <a:buChar char="•"/>
            </a:pPr>
            <a:r>
              <a:rPr lang="en-US" sz="1200" dirty="0" smtClean="0">
                <a:solidFill>
                  <a:schemeClr val="accent2"/>
                </a:solidFill>
                <a:latin typeface="Arial" pitchFamily="34" charset="0"/>
                <a:cs typeface="Arial" pitchFamily="34" charset="0"/>
              </a:rPr>
              <a:t>Press Release</a:t>
            </a:r>
            <a:endParaRPr lang="en-US" sz="1200" dirty="0">
              <a:solidFill>
                <a:schemeClr val="accent2"/>
              </a:solidFill>
              <a:latin typeface="Arial" pitchFamily="34" charset="0"/>
              <a:cs typeface="Arial" pitchFamily="34" charset="0"/>
            </a:endParaRPr>
          </a:p>
        </p:txBody>
      </p:sp>
      <p:sp>
        <p:nvSpPr>
          <p:cNvPr id="41" name="TextBox 40"/>
          <p:cNvSpPr txBox="1"/>
          <p:nvPr/>
        </p:nvSpPr>
        <p:spPr>
          <a:xfrm>
            <a:off x="1848190" y="1237310"/>
            <a:ext cx="172656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Infrared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cxnSp>
        <p:nvCxnSpPr>
          <p:cNvPr id="42" name="Straight Arrow Connector 41"/>
          <p:cNvCxnSpPr>
            <a:endCxn id="26" idx="1"/>
          </p:cNvCxnSpPr>
          <p:nvPr/>
        </p:nvCxnSpPr>
        <p:spPr>
          <a:xfrm>
            <a:off x="5321764" y="1775294"/>
            <a:ext cx="2072761" cy="2869"/>
          </a:xfrm>
          <a:prstGeom prst="straightConnector1">
            <a:avLst/>
          </a:prstGeom>
          <a:noFill/>
          <a:ln w="25400" cap="flat">
            <a:solidFill>
              <a:srgbClr val="7030A0"/>
            </a:solidFill>
            <a:prstDash val="solid"/>
            <a:bevel/>
            <a:headEnd type="arrow"/>
            <a:tailEnd type="arrow"/>
          </a:ln>
          <a:effectLst/>
        </p:spPr>
        <p:style>
          <a:lnRef idx="0">
            <a:scrgbClr r="0" g="0" b="0"/>
          </a:lnRef>
          <a:fillRef idx="0">
            <a:scrgbClr r="0" g="0" b="0"/>
          </a:fillRef>
          <a:effectRef idx="0">
            <a:scrgbClr r="0" g="0" b="0"/>
          </a:effectRef>
          <a:fontRef idx="none"/>
        </p:style>
      </p:cxnSp>
      <p:sp>
        <p:nvSpPr>
          <p:cNvPr id="45" name="TextBox 44"/>
          <p:cNvSpPr txBox="1"/>
          <p:nvPr/>
        </p:nvSpPr>
        <p:spPr>
          <a:xfrm>
            <a:off x="5455305" y="1235085"/>
            <a:ext cx="1814425" cy="461665"/>
          </a:xfrm>
          <a:prstGeom prst="rect">
            <a:avLst/>
          </a:prstGeom>
          <a:noFill/>
          <a:ln>
            <a:solidFill>
              <a:schemeClr val="bg2"/>
            </a:solidFill>
          </a:ln>
        </p:spPr>
        <p:txBody>
          <a:bodyPr wrap="square" rtlCol="0">
            <a:spAutoFit/>
          </a:bodyPr>
          <a:lstStyle/>
          <a:p>
            <a:pPr marL="112713" indent="-112713">
              <a:buFont typeface="Arial" panose="020B0604020202020204" pitchFamily="34" charset="0"/>
              <a:buChar char="•"/>
            </a:pPr>
            <a:r>
              <a:rPr lang="en-US" sz="1200" dirty="0" smtClean="0">
                <a:latin typeface="Arial" pitchFamily="34" charset="0"/>
                <a:cs typeface="Arial" pitchFamily="34" charset="0"/>
              </a:rPr>
              <a:t>Multispectral imagery</a:t>
            </a:r>
          </a:p>
          <a:p>
            <a:pPr marL="112713" indent="-112713">
              <a:buFont typeface="Arial" panose="020B0604020202020204" pitchFamily="34" charset="0"/>
              <a:buChar char="•"/>
            </a:pPr>
            <a:r>
              <a:rPr lang="en-US" sz="1200" dirty="0" smtClean="0">
                <a:latin typeface="Arial" pitchFamily="34" charset="0"/>
                <a:cs typeface="Arial" pitchFamily="34" charset="0"/>
              </a:rPr>
              <a:t>Location coordinates</a:t>
            </a:r>
            <a:endParaRPr lang="en-US" sz="1200" dirty="0">
              <a:latin typeface="Arial" pitchFamily="34" charset="0"/>
              <a:cs typeface="Arial" pitchFamily="34" charset="0"/>
            </a:endParaRPr>
          </a:p>
        </p:txBody>
      </p:sp>
      <p:sp>
        <p:nvSpPr>
          <p:cNvPr id="27"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23</a:t>
            </a:fld>
            <a:endParaRPr lang="en-US" dirty="0"/>
          </a:p>
        </p:txBody>
      </p:sp>
      <p:sp>
        <p:nvSpPr>
          <p:cNvPr id="33" name="Title 32"/>
          <p:cNvSpPr>
            <a:spLocks noGrp="1"/>
          </p:cNvSpPr>
          <p:nvPr>
            <p:ph type="title"/>
          </p:nvPr>
        </p:nvSpPr>
        <p:spPr/>
        <p:txBody>
          <a:bodyPr/>
          <a:lstStyle/>
          <a:p>
            <a:r>
              <a:rPr lang="en-US" dirty="0" smtClean="0"/>
              <a:t>Example of Cross-Domain Data Dissemination</a:t>
            </a:r>
            <a:br>
              <a:rPr lang="en-US" dirty="0" smtClean="0"/>
            </a:br>
            <a:r>
              <a:rPr lang="en-US" dirty="0" smtClean="0"/>
              <a:t>(disclosure based on classification level)</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66848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Controlled Data Distortion</a:t>
            </a:r>
            <a:endParaRPr lang="en-US" dirty="0"/>
          </a:p>
        </p:txBody>
      </p:sp>
      <p:sp>
        <p:nvSpPr>
          <p:cNvPr id="3" name="Content Placeholder 2"/>
          <p:cNvSpPr>
            <a:spLocks noGrp="1"/>
          </p:cNvSpPr>
          <p:nvPr>
            <p:ph idx="1"/>
          </p:nvPr>
        </p:nvSpPr>
        <p:spPr/>
        <p:txBody>
          <a:bodyPr/>
          <a:lstStyle/>
          <a:p>
            <a:pPr>
              <a:lnSpc>
                <a:spcPct val="80000"/>
              </a:lnSpc>
              <a:tabLst>
                <a:tab pos="1379538" algn="l"/>
                <a:tab pos="3892550" algn="l"/>
              </a:tabLst>
            </a:pPr>
            <a:r>
              <a:rPr lang="en-US" sz="2400" dirty="0" smtClean="0">
                <a:sym typeface="Symbol" charset="2"/>
              </a:rPr>
              <a:t>Distorted data reveal less, protects privacy</a:t>
            </a:r>
          </a:p>
          <a:p>
            <a:pPr>
              <a:lnSpc>
                <a:spcPct val="80000"/>
              </a:lnSpc>
              <a:tabLst>
                <a:tab pos="1379538" algn="l"/>
                <a:tab pos="3892550" algn="l"/>
              </a:tabLst>
            </a:pPr>
            <a:r>
              <a:rPr lang="en-US" sz="2400" dirty="0" smtClean="0">
                <a:sym typeface="Symbol" charset="2"/>
              </a:rPr>
              <a:t>Examples:</a:t>
            </a:r>
          </a:p>
          <a:p>
            <a:pPr marL="793750" lvl="1">
              <a:lnSpc>
                <a:spcPct val="80000"/>
              </a:lnSpc>
              <a:buNone/>
              <a:tabLst>
                <a:tab pos="1379538" algn="l"/>
                <a:tab pos="3892550" algn="l"/>
              </a:tabLst>
            </a:pP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accurate data</a:t>
            </a:r>
            <a:r>
              <a:rPr lang="en-US" sz="1800" dirty="0" smtClean="0">
                <a:solidFill>
                  <a:schemeClr val="tx2"/>
                </a:solidFill>
                <a:ea typeface="ヒラギノ角ゴ Pro W3" charset="-128"/>
                <a:sym typeface="Symbol" charset="2"/>
              </a:rPr>
              <a:t>	</a:t>
            </a:r>
            <a:r>
              <a:rPr lang="en-US" sz="1800" u="sng" dirty="0" smtClean="0">
                <a:solidFill>
                  <a:schemeClr val="tx2"/>
                </a:solidFill>
                <a:ea typeface="ヒラギノ角ゴ Pro W3" charset="-128"/>
                <a:sym typeface="Symbol" charset="2"/>
              </a:rPr>
              <a:t>more and more distorted data</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24</a:t>
            </a:fld>
            <a:endParaRPr lang="en-US"/>
          </a:p>
        </p:txBody>
      </p:sp>
      <p:sp>
        <p:nvSpPr>
          <p:cNvPr id="6" name="Text Box 8"/>
          <p:cNvSpPr txBox="1">
            <a:spLocks noChangeArrowheads="1"/>
          </p:cNvSpPr>
          <p:nvPr/>
        </p:nvSpPr>
        <p:spPr bwMode="auto">
          <a:xfrm>
            <a:off x="798513" y="2397125"/>
            <a:ext cx="2032000" cy="2282825"/>
          </a:xfrm>
          <a:prstGeom prst="rect">
            <a:avLst/>
          </a:prstGeom>
          <a:noFill/>
          <a:ln w="9525">
            <a:noFill/>
            <a:miter lim="800000"/>
            <a:headEnd/>
            <a:tailEnd/>
          </a:ln>
        </p:spPr>
        <p:txBody>
          <a:bodyPr>
            <a:prstTxWarp prst="textNoShape">
              <a:avLst/>
            </a:prstTxWarp>
            <a:spAutoFit/>
          </a:bodyPr>
          <a:lstStyle/>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endParaRPr lang="en-US" sz="1200" b="0" dirty="0">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250 N. Salisbury Street</a:t>
            </a:r>
          </a:p>
          <a:p>
            <a:pPr marL="114300" lvl="1"/>
            <a:r>
              <a:rPr lang="en-US" sz="1200" b="0" dirty="0">
                <a:latin typeface="Tahoma" charset="0"/>
                <a:sym typeface="Symbol" charset="2"/>
              </a:rPr>
              <a:t>West Lafayette, IN</a:t>
            </a:r>
          </a:p>
          <a:p>
            <a:pPr marL="114300" lvl="1"/>
            <a:r>
              <a:rPr lang="en-US" sz="1200" b="0" dirty="0">
                <a:solidFill>
                  <a:schemeClr val="tx2"/>
                </a:solidFill>
                <a:latin typeface="Tahoma" charset="0"/>
                <a:sym typeface="Symbol" charset="2"/>
              </a:rPr>
              <a:t>[home address]</a:t>
            </a:r>
          </a:p>
          <a:p>
            <a:pPr marL="114300" lvl="1"/>
            <a:endParaRPr lang="en-US" sz="1200" b="0" dirty="0">
              <a:solidFill>
                <a:schemeClr val="tx2"/>
              </a:solidFill>
              <a:latin typeface="Tahoma" charset="0"/>
              <a:sym typeface="Symbol" charset="2"/>
            </a:endParaRPr>
          </a:p>
          <a:p>
            <a:pPr marL="114300" lvl="1"/>
            <a:endParaRPr lang="en-US" sz="1200" b="0" dirty="0">
              <a:latin typeface="Tahoma" charset="0"/>
              <a:sym typeface="Symbol" charset="2"/>
            </a:endParaRPr>
          </a:p>
          <a:p>
            <a:pPr marL="114300" lvl="1"/>
            <a:r>
              <a:rPr lang="en-US" sz="1200" b="0" dirty="0">
                <a:latin typeface="Tahoma" charset="0"/>
                <a:sym typeface="Symbol" charset="2"/>
              </a:rPr>
              <a:t>765-123-4567</a:t>
            </a:r>
          </a:p>
          <a:p>
            <a:pPr marL="114300" lvl="1"/>
            <a:r>
              <a:rPr lang="en-US" sz="1200" b="0" dirty="0">
                <a:solidFill>
                  <a:schemeClr val="tx2"/>
                </a:solidFill>
                <a:latin typeface="Tahoma" charset="0"/>
                <a:sym typeface="Symbol" charset="2"/>
              </a:rPr>
              <a:t>[home phone]</a:t>
            </a:r>
            <a:endParaRPr lang="en-US" sz="1200" b="0" dirty="0">
              <a:latin typeface="Tahoma" charset="0"/>
              <a:sym typeface="Symbol" charset="2"/>
            </a:endParaRPr>
          </a:p>
        </p:txBody>
      </p:sp>
      <p:sp>
        <p:nvSpPr>
          <p:cNvPr id="7" name="Text Box 9"/>
          <p:cNvSpPr txBox="1">
            <a:spLocks noChangeArrowheads="1"/>
          </p:cNvSpPr>
          <p:nvPr/>
        </p:nvSpPr>
        <p:spPr bwMode="auto">
          <a:xfrm>
            <a:off x="3365500" y="2397125"/>
            <a:ext cx="2047875" cy="2282825"/>
          </a:xfrm>
          <a:prstGeom prst="rect">
            <a:avLst/>
          </a:prstGeom>
          <a:noFill/>
          <a:ln w="9525">
            <a:noFill/>
            <a:miter lim="800000"/>
            <a:headEnd/>
            <a:tailEnd/>
          </a:ln>
        </p:spPr>
        <p:txBody>
          <a:bodyPr>
            <a:prstTxWarp prst="textNoShape">
              <a:avLst/>
            </a:prstTxWarp>
            <a:spAutoFit/>
          </a:bodyPr>
          <a:lstStyle/>
          <a:p>
            <a:pPr marL="169863" lvl="1"/>
            <a:endParaRPr lang="en-US" sz="1200" b="0">
              <a:latin typeface="Tahoma" charset="0"/>
              <a:sym typeface="Symbol" charset="2"/>
            </a:endParaRPr>
          </a:p>
          <a:p>
            <a:pPr marL="169863" lvl="1"/>
            <a:r>
              <a:rPr lang="en-US" sz="1200" b="0">
                <a:latin typeface="Tahoma" charset="0"/>
                <a:sym typeface="Symbol" charset="2"/>
              </a:rPr>
              <a:t>Salisbury Street</a:t>
            </a:r>
          </a:p>
          <a:p>
            <a:pPr marL="169863" lvl="1"/>
            <a:r>
              <a:rPr lang="en-US" sz="1200" b="0">
                <a:latin typeface="Tahoma" charset="0"/>
                <a:sym typeface="Symbol" charset="2"/>
              </a:rPr>
              <a:t>West Lafayette, IN</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250 N. University Street</a:t>
            </a:r>
          </a:p>
          <a:p>
            <a:pPr marL="169863" lvl="1"/>
            <a:r>
              <a:rPr lang="en-US" sz="1200" b="0">
                <a:latin typeface="Tahoma" charset="0"/>
                <a:sym typeface="Symbol" charset="2"/>
              </a:rPr>
              <a:t>West Lafayette, IN</a:t>
            </a:r>
          </a:p>
          <a:p>
            <a:pPr marL="169863" lvl="1"/>
            <a:r>
              <a:rPr lang="en-US" sz="1200" b="0">
                <a:solidFill>
                  <a:schemeClr val="tx2"/>
                </a:solidFill>
                <a:latin typeface="Tahoma" charset="0"/>
                <a:sym typeface="Symbol" charset="2"/>
              </a:rPr>
              <a:t>[office address]</a:t>
            </a:r>
          </a:p>
          <a:p>
            <a:pPr marL="169863" lvl="1"/>
            <a:endParaRPr lang="en-US" sz="1200" b="0">
              <a:latin typeface="Tahoma" charset="0"/>
              <a:sym typeface="Symbol" charset="2"/>
            </a:endParaRPr>
          </a:p>
          <a:p>
            <a:pPr marL="169863" lvl="1"/>
            <a:endParaRPr lang="en-US" sz="1200" b="0">
              <a:latin typeface="Tahoma" charset="0"/>
              <a:sym typeface="Symbol" charset="2"/>
            </a:endParaRPr>
          </a:p>
          <a:p>
            <a:pPr marL="169863" lvl="1"/>
            <a:r>
              <a:rPr lang="en-US" sz="1200" b="0">
                <a:latin typeface="Tahoma" charset="0"/>
                <a:sym typeface="Symbol" charset="2"/>
              </a:rPr>
              <a:t>765-987-6543</a:t>
            </a:r>
          </a:p>
          <a:p>
            <a:pPr marL="169863" lvl="1"/>
            <a:r>
              <a:rPr lang="en-US" sz="1200" b="0">
                <a:solidFill>
                  <a:schemeClr val="tx2"/>
                </a:solidFill>
                <a:latin typeface="Tahoma" charset="0"/>
                <a:sym typeface="Symbol" charset="2"/>
              </a:rPr>
              <a:t>[office phone]</a:t>
            </a:r>
            <a:endParaRPr lang="en-US" sz="1200" b="0">
              <a:latin typeface="Tahoma" charset="0"/>
              <a:sym typeface="Symbol" charset="2"/>
            </a:endParaRPr>
          </a:p>
        </p:txBody>
      </p:sp>
      <p:sp>
        <p:nvSpPr>
          <p:cNvPr id="8" name="Text Box 10"/>
          <p:cNvSpPr txBox="1">
            <a:spLocks noChangeArrowheads="1"/>
          </p:cNvSpPr>
          <p:nvPr/>
        </p:nvSpPr>
        <p:spPr bwMode="auto">
          <a:xfrm>
            <a:off x="6189663" y="2397125"/>
            <a:ext cx="2511425" cy="2282825"/>
          </a:xfrm>
          <a:prstGeom prst="rect">
            <a:avLst/>
          </a:prstGeom>
          <a:noFill/>
          <a:ln w="9525">
            <a:noFill/>
            <a:miter lim="800000"/>
            <a:headEnd/>
            <a:tailEnd/>
          </a:ln>
        </p:spPr>
        <p:txBody>
          <a:bodyPr>
            <a:prstTxWarp prst="textNoShape">
              <a:avLst/>
            </a:prstTxWarp>
            <a:spAutoFit/>
          </a:bodyPr>
          <a:lstStyle/>
          <a:p>
            <a:pPr marL="338138" lvl="1"/>
            <a:r>
              <a:rPr lang="en-US" sz="1200" b="0">
                <a:latin typeface="Tahoma" charset="0"/>
                <a:sym typeface="Symbol" charset="2"/>
              </a:rPr>
              <a:t> </a:t>
            </a:r>
          </a:p>
          <a:p>
            <a:pPr marL="338138" lvl="1"/>
            <a:r>
              <a:rPr lang="en-US" sz="1200" b="0">
                <a:latin typeface="Tahoma" charset="0"/>
                <a:sym typeface="Symbol" charset="2"/>
              </a:rPr>
              <a:t>somewhere in</a:t>
            </a:r>
          </a:p>
          <a:p>
            <a:pPr marL="338138" lvl="1"/>
            <a:r>
              <a:rPr lang="en-US" sz="1200" b="0">
                <a:latin typeface="Tahoma" charset="0"/>
                <a:sym typeface="Symbol" charset="2"/>
              </a:rPr>
              <a:t>West Lafayette, IN</a:t>
            </a:r>
          </a:p>
          <a:p>
            <a:pPr marL="338138" lvl="1"/>
            <a:endParaRPr lang="en-US" sz="1200" b="0">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P.O. Box 1234</a:t>
            </a:r>
          </a:p>
          <a:p>
            <a:pPr marL="338138" lvl="1"/>
            <a:r>
              <a:rPr lang="en-US" sz="1200" b="0">
                <a:latin typeface="Tahoma" charset="0"/>
                <a:sym typeface="Symbol" charset="2"/>
              </a:rPr>
              <a:t>West Lafayette, IN</a:t>
            </a:r>
          </a:p>
          <a:p>
            <a:pPr marL="338138" lvl="1"/>
            <a:r>
              <a:rPr lang="en-US" sz="1200" b="0">
                <a:solidFill>
                  <a:schemeClr val="tx2"/>
                </a:solidFill>
                <a:latin typeface="Tahoma" charset="0"/>
                <a:sym typeface="Symbol" charset="2"/>
              </a:rPr>
              <a:t>[P.O. box]</a:t>
            </a:r>
          </a:p>
          <a:p>
            <a:pPr marL="338138" lvl="1"/>
            <a:endParaRPr lang="en-US" sz="1200" b="0">
              <a:solidFill>
                <a:schemeClr val="tx2"/>
              </a:solidFill>
              <a:latin typeface="Tahoma" charset="0"/>
              <a:sym typeface="Symbol" charset="2"/>
            </a:endParaRPr>
          </a:p>
          <a:p>
            <a:pPr marL="338138" lvl="1"/>
            <a:endParaRPr lang="en-US" sz="1200" b="0">
              <a:latin typeface="Tahoma" charset="0"/>
              <a:sym typeface="Symbol" charset="2"/>
            </a:endParaRPr>
          </a:p>
          <a:p>
            <a:pPr marL="338138" lvl="1"/>
            <a:r>
              <a:rPr lang="en-US" sz="1200" b="0">
                <a:latin typeface="Tahoma" charset="0"/>
                <a:sym typeface="Symbol" charset="2"/>
              </a:rPr>
              <a:t>765-987-4321</a:t>
            </a:r>
          </a:p>
          <a:p>
            <a:pPr marL="338138" lvl="1"/>
            <a:r>
              <a:rPr lang="en-US" sz="1200" b="0">
                <a:latin typeface="Tahoma" charset="0"/>
                <a:sym typeface="Symbol" charset="2"/>
              </a:rPr>
              <a:t> </a:t>
            </a:r>
            <a:r>
              <a:rPr lang="en-US" sz="1200" b="0">
                <a:solidFill>
                  <a:schemeClr val="tx2"/>
                </a:solidFill>
                <a:latin typeface="Tahoma" charset="0"/>
                <a:sym typeface="Symbol" charset="2"/>
              </a:rPr>
              <a:t>[office fax]</a:t>
            </a:r>
            <a:endParaRPr lang="en-US" sz="1200" b="0">
              <a:latin typeface="Tahoma" charset="0"/>
              <a:sym typeface="Symbol" charset="2"/>
            </a:endParaRPr>
          </a:p>
        </p:txBody>
      </p:sp>
      <p:pic>
        <p:nvPicPr>
          <p:cNvPr id="9" name="Picture 12"/>
          <p:cNvPicPr>
            <a:picLocks noChangeAspect="1" noChangeArrowheads="1"/>
          </p:cNvPicPr>
          <p:nvPr/>
        </p:nvPicPr>
        <p:blipFill>
          <a:blip r:embed="rId2"/>
          <a:srcRect/>
          <a:stretch>
            <a:fillRect/>
          </a:stretch>
        </p:blipFill>
        <p:spPr bwMode="auto">
          <a:xfrm>
            <a:off x="7410450" y="5111750"/>
            <a:ext cx="1069975" cy="969963"/>
          </a:xfrm>
          <a:prstGeom prst="rect">
            <a:avLst/>
          </a:prstGeom>
          <a:solidFill>
            <a:srgbClr val="CCFFFF"/>
          </a:solidFill>
          <a:ln w="9525">
            <a:noFill/>
            <a:miter lim="800000"/>
            <a:headEnd/>
            <a:tailEnd/>
          </a:ln>
        </p:spPr>
      </p:pic>
      <p:sp>
        <p:nvSpPr>
          <p:cNvPr id="10" name="Line 22"/>
          <p:cNvSpPr>
            <a:spLocks noChangeShapeType="1"/>
          </p:cNvSpPr>
          <p:nvPr/>
        </p:nvSpPr>
        <p:spPr bwMode="auto">
          <a:xfrm>
            <a:off x="2787650" y="279717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1" name="Line 23"/>
          <p:cNvSpPr>
            <a:spLocks noChangeShapeType="1"/>
          </p:cNvSpPr>
          <p:nvPr/>
        </p:nvSpPr>
        <p:spPr bwMode="auto">
          <a:xfrm>
            <a:off x="5321300" y="2797175"/>
            <a:ext cx="8572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2" name="Line 25"/>
          <p:cNvSpPr>
            <a:spLocks noChangeShapeType="1"/>
          </p:cNvSpPr>
          <p:nvPr/>
        </p:nvSpPr>
        <p:spPr bwMode="auto">
          <a:xfrm>
            <a:off x="5634038" y="3616325"/>
            <a:ext cx="523875"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3" name="Line 26"/>
          <p:cNvSpPr>
            <a:spLocks noChangeShapeType="1"/>
          </p:cNvSpPr>
          <p:nvPr/>
        </p:nvSpPr>
        <p:spPr bwMode="auto">
          <a:xfrm>
            <a:off x="2390775" y="4471988"/>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4" name="Line 29"/>
          <p:cNvSpPr>
            <a:spLocks noChangeShapeType="1"/>
          </p:cNvSpPr>
          <p:nvPr/>
        </p:nvSpPr>
        <p:spPr bwMode="auto">
          <a:xfrm>
            <a:off x="2773363" y="3616325"/>
            <a:ext cx="4635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5" name="Line 31"/>
          <p:cNvSpPr>
            <a:spLocks noChangeShapeType="1"/>
          </p:cNvSpPr>
          <p:nvPr/>
        </p:nvSpPr>
        <p:spPr bwMode="auto">
          <a:xfrm>
            <a:off x="5399088" y="552291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6" name="Line 32"/>
          <p:cNvSpPr>
            <a:spLocks noChangeShapeType="1"/>
          </p:cNvSpPr>
          <p:nvPr/>
        </p:nvSpPr>
        <p:spPr bwMode="auto">
          <a:xfrm>
            <a:off x="7023100" y="5516563"/>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7" name="Line 33"/>
          <p:cNvSpPr>
            <a:spLocks noChangeShapeType="1"/>
          </p:cNvSpPr>
          <p:nvPr/>
        </p:nvSpPr>
        <p:spPr bwMode="auto">
          <a:xfrm>
            <a:off x="3757613" y="5516563"/>
            <a:ext cx="347662"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sp>
        <p:nvSpPr>
          <p:cNvPr id="18" name="Line 36"/>
          <p:cNvSpPr>
            <a:spLocks noChangeShapeType="1"/>
          </p:cNvSpPr>
          <p:nvPr/>
        </p:nvSpPr>
        <p:spPr bwMode="auto">
          <a:xfrm>
            <a:off x="5294313" y="4479925"/>
            <a:ext cx="869950"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19" name="Picture 38"/>
          <p:cNvPicPr>
            <a:picLocks noChangeAspect="1" noChangeArrowheads="1"/>
          </p:cNvPicPr>
          <p:nvPr/>
        </p:nvPicPr>
        <p:blipFill>
          <a:blip r:embed="rId3"/>
          <a:srcRect/>
          <a:stretch>
            <a:fillRect/>
          </a:stretch>
        </p:blipFill>
        <p:spPr bwMode="auto">
          <a:xfrm>
            <a:off x="1093788" y="5111750"/>
            <a:ext cx="822325" cy="917575"/>
          </a:xfrm>
          <a:prstGeom prst="rect">
            <a:avLst/>
          </a:prstGeom>
          <a:noFill/>
          <a:ln w="9525">
            <a:noFill/>
            <a:miter lim="800000"/>
            <a:headEnd/>
            <a:tailEnd/>
          </a:ln>
        </p:spPr>
      </p:pic>
      <p:pic>
        <p:nvPicPr>
          <p:cNvPr id="20" name="Picture 41"/>
          <p:cNvPicPr>
            <a:picLocks noChangeAspect="1" noChangeArrowheads="1"/>
          </p:cNvPicPr>
          <p:nvPr/>
        </p:nvPicPr>
        <p:blipFill>
          <a:blip r:embed="rId4"/>
          <a:srcRect/>
          <a:stretch>
            <a:fillRect/>
          </a:stretch>
        </p:blipFill>
        <p:spPr bwMode="auto">
          <a:xfrm>
            <a:off x="4271963" y="5116513"/>
            <a:ext cx="931862" cy="915987"/>
          </a:xfrm>
          <a:prstGeom prst="rect">
            <a:avLst/>
          </a:prstGeom>
          <a:noFill/>
          <a:ln w="9525">
            <a:noFill/>
            <a:miter lim="800000"/>
            <a:headEnd/>
            <a:tailEnd/>
          </a:ln>
        </p:spPr>
      </p:pic>
      <p:sp>
        <p:nvSpPr>
          <p:cNvPr id="21" name="Line 44"/>
          <p:cNvSpPr>
            <a:spLocks noChangeShapeType="1"/>
          </p:cNvSpPr>
          <p:nvPr/>
        </p:nvSpPr>
        <p:spPr bwMode="auto">
          <a:xfrm>
            <a:off x="2095500" y="5518150"/>
            <a:ext cx="347663" cy="0"/>
          </a:xfrm>
          <a:prstGeom prst="line">
            <a:avLst/>
          </a:prstGeom>
          <a:noFill/>
          <a:ln w="9525">
            <a:solidFill>
              <a:schemeClr val="hlink"/>
            </a:solidFill>
            <a:round/>
            <a:headEnd/>
            <a:tailEnd type="triangle" w="med" len="med"/>
          </a:ln>
        </p:spPr>
        <p:txBody>
          <a:bodyPr>
            <a:prstTxWarp prst="textNoShape">
              <a:avLst/>
            </a:prstTxWarp>
          </a:bodyPr>
          <a:lstStyle/>
          <a:p>
            <a:endParaRPr lang="en-US"/>
          </a:p>
        </p:txBody>
      </p:sp>
      <p:pic>
        <p:nvPicPr>
          <p:cNvPr id="22" name="Picture 45"/>
          <p:cNvPicPr>
            <a:picLocks noChangeAspect="1" noChangeArrowheads="1"/>
          </p:cNvPicPr>
          <p:nvPr/>
        </p:nvPicPr>
        <p:blipFill>
          <a:blip r:embed="rId5"/>
          <a:srcRect/>
          <a:stretch>
            <a:fillRect/>
          </a:stretch>
        </p:blipFill>
        <p:spPr bwMode="auto">
          <a:xfrm>
            <a:off x="5926138" y="5118100"/>
            <a:ext cx="868362" cy="911225"/>
          </a:xfrm>
          <a:prstGeom prst="rect">
            <a:avLst/>
          </a:prstGeom>
          <a:noFill/>
          <a:ln w="9525">
            <a:noFill/>
            <a:miter lim="800000"/>
            <a:headEnd/>
            <a:tailEnd/>
          </a:ln>
        </p:spPr>
      </p:pic>
      <p:pic>
        <p:nvPicPr>
          <p:cNvPr id="23" name="Picture 46"/>
          <p:cNvPicPr>
            <a:picLocks noChangeAspect="1" noChangeArrowheads="1"/>
          </p:cNvPicPr>
          <p:nvPr/>
        </p:nvPicPr>
        <p:blipFill>
          <a:blip r:embed="rId6"/>
          <a:srcRect/>
          <a:stretch>
            <a:fillRect/>
          </a:stretch>
        </p:blipFill>
        <p:spPr bwMode="auto">
          <a:xfrm>
            <a:off x="2682875" y="5113338"/>
            <a:ext cx="84137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Example of Controlled Data Filtering of Electronic Healthcare Record (EHR)</a:t>
            </a:r>
            <a:br>
              <a:rPr lang="en-US" dirty="0" smtClean="0"/>
            </a:br>
            <a:endParaRPr lang="en-US" dirty="0"/>
          </a:p>
        </p:txBody>
      </p:sp>
      <p:sp>
        <p:nvSpPr>
          <p:cNvPr id="3" name="Content Placeholder 2"/>
          <p:cNvSpPr>
            <a:spLocks noGrp="1"/>
          </p:cNvSpPr>
          <p:nvPr>
            <p:ph idx="1"/>
          </p:nvPr>
        </p:nvSpPr>
        <p:spPr>
          <a:xfrm>
            <a:off x="304800" y="1186180"/>
            <a:ext cx="8382000" cy="4524333"/>
          </a:xfrm>
        </p:spPr>
        <p:txBody>
          <a:bodyPr/>
          <a:lstStyle/>
          <a:p>
            <a:r>
              <a:rPr lang="en-US" dirty="0" err="1" smtClean="0"/>
              <a:t>EHRs</a:t>
            </a:r>
            <a:r>
              <a:rPr lang="en-US" dirty="0" smtClean="0"/>
              <a:t> stored in a database and filtered for different data consumers using SQL queries run in the AB’s VM</a:t>
            </a:r>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25</a:t>
            </a:fld>
            <a:endParaRPr lang="en-US"/>
          </a:p>
        </p:txBody>
      </p:sp>
      <p:pic>
        <p:nvPicPr>
          <p:cNvPr id="9" name="Picture 3" descr="Screen shot 2010-09-14 at 2.04.49 PM.png"/>
          <p:cNvPicPr>
            <a:picLocks noChangeAspect="1"/>
          </p:cNvPicPr>
          <p:nvPr/>
        </p:nvPicPr>
        <p:blipFill>
          <a:blip r:embed="rId2" cstate="print"/>
          <a:srcRect/>
          <a:stretch>
            <a:fillRect/>
          </a:stretch>
        </p:blipFill>
        <p:spPr bwMode="auto">
          <a:xfrm>
            <a:off x="2641600" y="5188326"/>
            <a:ext cx="3606800" cy="1244600"/>
          </a:xfrm>
          <a:prstGeom prst="rect">
            <a:avLst/>
          </a:prstGeom>
          <a:noFill/>
          <a:ln w="9525">
            <a:noFill/>
            <a:miter lim="800000"/>
            <a:headEnd/>
            <a:tailEnd/>
          </a:ln>
        </p:spPr>
      </p:pic>
      <p:pic>
        <p:nvPicPr>
          <p:cNvPr id="10" name="Picture 4" descr="Screen shot 2010-09-14 at 2.05.58 PM.png"/>
          <p:cNvPicPr>
            <a:picLocks noChangeAspect="1"/>
          </p:cNvPicPr>
          <p:nvPr/>
        </p:nvPicPr>
        <p:blipFill>
          <a:blip r:embed="rId3" cstate="print"/>
          <a:srcRect/>
          <a:stretch>
            <a:fillRect/>
          </a:stretch>
        </p:blipFill>
        <p:spPr bwMode="auto">
          <a:xfrm>
            <a:off x="1930400" y="3613526"/>
            <a:ext cx="5308600" cy="1219200"/>
          </a:xfrm>
          <a:prstGeom prst="rect">
            <a:avLst/>
          </a:prstGeom>
          <a:noFill/>
          <a:ln w="9525">
            <a:noFill/>
            <a:miter lim="800000"/>
            <a:headEnd/>
            <a:tailEnd/>
          </a:ln>
        </p:spPr>
      </p:pic>
      <p:pic>
        <p:nvPicPr>
          <p:cNvPr id="11" name="Picture 5" descr="Screen shot 2010-09-14 at 2.02.07 PM.png"/>
          <p:cNvPicPr>
            <a:picLocks noChangeAspect="1"/>
          </p:cNvPicPr>
          <p:nvPr/>
        </p:nvPicPr>
        <p:blipFill>
          <a:blip r:embed="rId4" cstate="print"/>
          <a:srcRect/>
          <a:stretch>
            <a:fillRect/>
          </a:stretch>
        </p:blipFill>
        <p:spPr bwMode="auto">
          <a:xfrm>
            <a:off x="457200" y="1987926"/>
            <a:ext cx="8153400" cy="1244600"/>
          </a:xfrm>
          <a:prstGeom prst="rect">
            <a:avLst/>
          </a:prstGeom>
          <a:noFill/>
          <a:ln w="9525">
            <a:noFill/>
            <a:miter lim="800000"/>
            <a:headEnd/>
            <a:tailEnd/>
          </a:ln>
        </p:spPr>
      </p:pic>
      <p:sp>
        <p:nvSpPr>
          <p:cNvPr id="12" name="TextBox 6"/>
          <p:cNvSpPr txBox="1">
            <a:spLocks noChangeArrowheads="1"/>
          </p:cNvSpPr>
          <p:nvPr/>
        </p:nvSpPr>
        <p:spPr bwMode="auto">
          <a:xfrm>
            <a:off x="-74707" y="3137216"/>
            <a:ext cx="9278471" cy="369332"/>
          </a:xfrm>
          <a:prstGeom prst="rect">
            <a:avLst/>
          </a:prstGeom>
          <a:noFill/>
          <a:ln w="9525">
            <a:noFill/>
            <a:miter lim="800000"/>
            <a:headEnd/>
            <a:tailEnd/>
          </a:ln>
        </p:spPr>
        <p:txBody>
          <a:bodyPr wrap="square">
            <a:spAutoFit/>
          </a:bodyPr>
          <a:lstStyle/>
          <a:p>
            <a:pPr algn="ctr"/>
            <a:r>
              <a:rPr lang="en-US" dirty="0" smtClean="0"/>
              <a:t>a. Data consumer verified as doctor at the hospital </a:t>
            </a:r>
            <a:r>
              <a:rPr lang="en-US" dirty="0"/>
              <a:t>can get </a:t>
            </a:r>
            <a:r>
              <a:rPr lang="en-US" dirty="0" smtClean="0"/>
              <a:t>all patient </a:t>
            </a:r>
            <a:r>
              <a:rPr lang="en-US" dirty="0"/>
              <a:t>data</a:t>
            </a:r>
          </a:p>
        </p:txBody>
      </p:sp>
      <p:sp>
        <p:nvSpPr>
          <p:cNvPr id="13" name="TextBox 7"/>
          <p:cNvSpPr txBox="1">
            <a:spLocks noChangeArrowheads="1"/>
          </p:cNvSpPr>
          <p:nvPr/>
        </p:nvSpPr>
        <p:spPr bwMode="auto">
          <a:xfrm>
            <a:off x="2017049" y="4737476"/>
            <a:ext cx="5707530" cy="369332"/>
          </a:xfrm>
          <a:prstGeom prst="rect">
            <a:avLst/>
          </a:prstGeom>
          <a:noFill/>
          <a:ln w="9525">
            <a:noFill/>
            <a:miter lim="800000"/>
            <a:headEnd/>
            <a:tailEnd/>
          </a:ln>
        </p:spPr>
        <p:txBody>
          <a:bodyPr wrap="square">
            <a:spAutoFit/>
          </a:bodyPr>
          <a:lstStyle/>
          <a:p>
            <a:r>
              <a:rPr lang="en-US" dirty="0" smtClean="0">
                <a:solidFill>
                  <a:srgbClr val="000000"/>
                </a:solidFill>
              </a:rPr>
              <a:t>b. Hospital </a:t>
            </a:r>
            <a:r>
              <a:rPr lang="en-US" dirty="0">
                <a:solidFill>
                  <a:srgbClr val="000000"/>
                </a:solidFill>
              </a:rPr>
              <a:t>Receptionist gets filtered data</a:t>
            </a:r>
          </a:p>
        </p:txBody>
      </p:sp>
      <p:sp>
        <p:nvSpPr>
          <p:cNvPr id="14" name="TextBox 8"/>
          <p:cNvSpPr txBox="1">
            <a:spLocks noChangeArrowheads="1"/>
          </p:cNvSpPr>
          <p:nvPr/>
        </p:nvSpPr>
        <p:spPr bwMode="auto">
          <a:xfrm>
            <a:off x="762000" y="6337616"/>
            <a:ext cx="7772400" cy="369332"/>
          </a:xfrm>
          <a:prstGeom prst="rect">
            <a:avLst/>
          </a:prstGeom>
          <a:noFill/>
          <a:ln w="9525">
            <a:noFill/>
            <a:miter lim="800000"/>
            <a:headEnd/>
            <a:tailEnd/>
          </a:ln>
        </p:spPr>
        <p:txBody>
          <a:bodyPr wrap="square">
            <a:spAutoFit/>
          </a:bodyPr>
          <a:lstStyle/>
          <a:p>
            <a:r>
              <a:rPr lang="en-US" dirty="0" smtClean="0">
                <a:solidFill>
                  <a:srgbClr val="000000"/>
                </a:solidFill>
              </a:rPr>
              <a:t>c. Insurance </a:t>
            </a:r>
            <a:r>
              <a:rPr lang="en-US" dirty="0">
                <a:solidFill>
                  <a:srgbClr val="000000"/>
                </a:solidFill>
              </a:rPr>
              <a:t>company gets only the minimal required data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linds(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P2P Secure Data Sharing in UAV Network</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26</a:t>
            </a:fld>
            <a:endParaRPr lang="en-US"/>
          </a:p>
        </p:txBody>
      </p:sp>
      <p:pic>
        <p:nvPicPr>
          <p:cNvPr id="6" name="Picture 5" descr="Screen Shot 2015-05-31 at 9.08.30 P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79500" y="1079500"/>
            <a:ext cx="6972300" cy="4435735"/>
          </a:xfrm>
          <a:prstGeom prst="rect">
            <a:avLst/>
          </a:prstGeom>
        </p:spPr>
      </p:pic>
      <p:sp>
        <p:nvSpPr>
          <p:cNvPr id="7" name="TextBox 6"/>
          <p:cNvSpPr txBox="1"/>
          <p:nvPr/>
        </p:nvSpPr>
        <p:spPr>
          <a:xfrm>
            <a:off x="457200" y="5600700"/>
            <a:ext cx="8420100" cy="1077218"/>
          </a:xfrm>
          <a:prstGeom prst="rect">
            <a:avLst/>
          </a:prstGeom>
          <a:noFill/>
        </p:spPr>
        <p:txBody>
          <a:bodyPr wrap="square" rtlCol="0">
            <a:spAutoFit/>
          </a:bodyPr>
          <a:lstStyle/>
          <a:p>
            <a:pPr marL="285750" indent="-285750">
              <a:buFont typeface="Arial"/>
              <a:buChar char="•"/>
            </a:pPr>
            <a:r>
              <a:rPr lang="en-US" sz="1600" dirty="0" smtClean="0">
                <a:latin typeface="Arial" pitchFamily="34" charset="0"/>
                <a:cs typeface="Arial" pitchFamily="34" charset="0"/>
              </a:rPr>
              <a:t>Each UAV creates active bundle with captured image data and trust-based dissemination policies</a:t>
            </a:r>
          </a:p>
          <a:p>
            <a:pPr marL="285750" indent="-285750">
              <a:buFont typeface="Arial"/>
              <a:buChar char="•"/>
            </a:pPr>
            <a:r>
              <a:rPr lang="en-US" sz="1600" dirty="0" smtClean="0">
                <a:latin typeface="Arial" pitchFamily="34" charset="0"/>
                <a:cs typeface="Arial" pitchFamily="34" charset="0"/>
              </a:rPr>
              <a:t>When active bundle is sent to a UAV, image data is filtered (blurred) based on trust level</a:t>
            </a:r>
          </a:p>
          <a:p>
            <a:pPr marL="285750" indent="-285750">
              <a:buFont typeface="Arial"/>
              <a:buChar char="•"/>
            </a:pPr>
            <a:r>
              <a:rPr lang="en-US" sz="1600" dirty="0" smtClean="0">
                <a:latin typeface="Arial" pitchFamily="34" charset="0"/>
                <a:cs typeface="Arial" pitchFamily="34" charset="0"/>
              </a:rPr>
              <a:t>Trust levels of UAVs change based on context, distance, communication bandwidth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3484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P2P Secure Data Sharing in UAV Network</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27</a:t>
            </a:fld>
            <a:endParaRPr lang="en-US"/>
          </a:p>
        </p:txBody>
      </p:sp>
      <p:sp>
        <p:nvSpPr>
          <p:cNvPr id="5" name="Footer Placeholder 4"/>
          <p:cNvSpPr>
            <a:spLocks noGrp="1"/>
          </p:cNvSpPr>
          <p:nvPr>
            <p:ph type="ftr" sz="quarter" idx="4294967295"/>
          </p:nvPr>
        </p:nvSpPr>
        <p:spPr>
          <a:xfrm>
            <a:off x="2543240" y="6657945"/>
            <a:ext cx="4057521" cy="200055"/>
          </a:xfrm>
          <a:prstGeom prst="rect">
            <a:avLst/>
          </a:prstGeom>
        </p:spPr>
        <p:txBody>
          <a:bodyPr/>
          <a:lstStyle/>
          <a:p>
            <a:r>
              <a:rPr lang="en-US" smtClean="0"/>
              <a:t>NORTHROP GRUMMAN PRIVATE / PROPRIETARY LEVEL I</a:t>
            </a:r>
            <a:endParaRPr lang="en-US" dirty="0"/>
          </a:p>
        </p:txBody>
      </p:sp>
      <p:pic>
        <p:nvPicPr>
          <p:cNvPr id="6" name="Picture 5" descr="Screen Shot 2015-06-01 at 9.12.47 A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39900" y="1155700"/>
            <a:ext cx="2946400" cy="2510357"/>
          </a:xfrm>
          <a:prstGeom prst="rect">
            <a:avLst/>
          </a:prstGeom>
        </p:spPr>
      </p:pic>
      <p:pic>
        <p:nvPicPr>
          <p:cNvPr id="7" name="Picture 6" descr="Screen Shot 2015-06-01 at 9.13.12 AM.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0200" y="4413250"/>
            <a:ext cx="2374900" cy="1987469"/>
          </a:xfrm>
          <a:prstGeom prst="rect">
            <a:avLst/>
          </a:prstGeom>
        </p:spPr>
      </p:pic>
      <p:pic>
        <p:nvPicPr>
          <p:cNvPr id="8" name="Picture 7" descr="Screen Shot 2015-06-01 at 9.14.52 AM.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65500" y="4419600"/>
            <a:ext cx="2352297" cy="1993900"/>
          </a:xfrm>
          <a:prstGeom prst="rect">
            <a:avLst/>
          </a:prstGeom>
        </p:spPr>
      </p:pic>
      <p:pic>
        <p:nvPicPr>
          <p:cNvPr id="9" name="Picture 8" descr="Screen Shot 2015-06-01 at 9.16.45 AM.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26200" y="4419600"/>
            <a:ext cx="2349500" cy="1978257"/>
          </a:xfrm>
          <a:prstGeom prst="rect">
            <a:avLst/>
          </a:prstGeom>
        </p:spPr>
      </p:pic>
      <p:sp>
        <p:nvSpPr>
          <p:cNvPr id="10" name="TextBox 9"/>
          <p:cNvSpPr txBox="1"/>
          <p:nvPr/>
        </p:nvSpPr>
        <p:spPr>
          <a:xfrm>
            <a:off x="114300" y="11303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sp>
        <p:nvSpPr>
          <p:cNvPr id="11" name="TextBox 10"/>
          <p:cNvSpPr txBox="1"/>
          <p:nvPr/>
        </p:nvSpPr>
        <p:spPr>
          <a:xfrm>
            <a:off x="4961135" y="1130300"/>
            <a:ext cx="3955530"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2.5 &gt; trust ≥ 2.2 =&gt; blur level = 20</a:t>
            </a:r>
          </a:p>
          <a:p>
            <a:r>
              <a:rPr lang="en-US" dirty="0" smtClean="0">
                <a:latin typeface="Arial" pitchFamily="34" charset="0"/>
                <a:cs typeface="Arial" pitchFamily="34" charset="0"/>
              </a:rPr>
              <a:t>If   2.2 &gt; </a:t>
            </a:r>
            <a:r>
              <a:rPr lang="en-US" dirty="0">
                <a:latin typeface="Arial" pitchFamily="34" charset="0"/>
                <a:cs typeface="Arial" pitchFamily="34" charset="0"/>
              </a:rPr>
              <a:t>trust </a:t>
            </a:r>
            <a:r>
              <a:rPr lang="en-US" dirty="0" smtClean="0">
                <a:latin typeface="Arial" pitchFamily="34" charset="0"/>
                <a:cs typeface="Arial" pitchFamily="34" charset="0"/>
              </a:rPr>
              <a:t>≥ 2.0 =&gt; blur level = 40</a:t>
            </a:r>
          </a:p>
          <a:p>
            <a:r>
              <a:rPr lang="en-US" dirty="0" smtClean="0">
                <a:latin typeface="Arial" pitchFamily="34" charset="0"/>
                <a:cs typeface="Arial" pitchFamily="34" charset="0"/>
              </a:rPr>
              <a:t>If   2.0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blur level = </a:t>
            </a:r>
            <a:r>
              <a:rPr lang="en-US" dirty="0" smtClean="0">
                <a:latin typeface="Arial" pitchFamily="34" charset="0"/>
                <a:cs typeface="Arial" pitchFamily="34" charset="0"/>
              </a:rPr>
              <a:t>80</a:t>
            </a:r>
            <a:endParaRPr lang="en-US" dirty="0">
              <a:latin typeface="Arial" pitchFamily="34" charset="0"/>
              <a:cs typeface="Arial" pitchFamily="34" charset="0"/>
            </a:endParaRPr>
          </a:p>
        </p:txBody>
      </p:sp>
      <p:cxnSp>
        <p:nvCxnSpPr>
          <p:cNvPr id="13" name="Straight Arrow Connector 12"/>
          <p:cNvCxnSpPr>
            <a:stCxn id="6" idx="2"/>
            <a:endCxn id="7" idx="0"/>
          </p:cNvCxnSpPr>
          <p:nvPr/>
        </p:nvCxnSpPr>
        <p:spPr>
          <a:xfrm flipH="1">
            <a:off x="1517650" y="3666057"/>
            <a:ext cx="1695450" cy="7471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2"/>
            <a:endCxn id="8" idx="0"/>
          </p:cNvCxnSpPr>
          <p:nvPr/>
        </p:nvCxnSpPr>
        <p:spPr>
          <a:xfrm>
            <a:off x="3213100" y="3666057"/>
            <a:ext cx="1328549"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9" idx="0"/>
          </p:cNvCxnSpPr>
          <p:nvPr/>
        </p:nvCxnSpPr>
        <p:spPr>
          <a:xfrm>
            <a:off x="3213100" y="3666057"/>
            <a:ext cx="4387850" cy="7535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77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22" name="TextBox 21"/>
          <p:cNvSpPr txBox="1"/>
          <p:nvPr/>
        </p:nvSpPr>
        <p:spPr>
          <a:xfrm>
            <a:off x="27813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2.1</a:t>
            </a:r>
            <a:endParaRPr lang="en-US" dirty="0">
              <a:latin typeface="Arial" pitchFamily="34" charset="0"/>
              <a:cs typeface="Arial" pitchFamily="34" charset="0"/>
            </a:endParaRPr>
          </a:p>
        </p:txBody>
      </p:sp>
      <p:sp>
        <p:nvSpPr>
          <p:cNvPr id="23" name="TextBox 22"/>
          <p:cNvSpPr txBox="1"/>
          <p:nvPr/>
        </p:nvSpPr>
        <p:spPr>
          <a:xfrm>
            <a:off x="6565900" y="39624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1.5</a:t>
            </a:r>
            <a:endParaRPr lang="en-US"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732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P2P </a:t>
            </a:r>
            <a:r>
              <a:rPr lang="en-US" dirty="0"/>
              <a:t>Secure Data Sharing in UAV Network</a:t>
            </a:r>
          </a:p>
        </p:txBody>
      </p:sp>
      <p:sp>
        <p:nvSpPr>
          <p:cNvPr id="4" name="Slide Number Placeholder 3"/>
          <p:cNvSpPr>
            <a:spLocks noGrp="1"/>
          </p:cNvSpPr>
          <p:nvPr>
            <p:ph type="sldNum" sz="quarter" idx="11"/>
          </p:nvPr>
        </p:nvSpPr>
        <p:spPr/>
        <p:txBody>
          <a:bodyPr/>
          <a:lstStyle/>
          <a:p>
            <a:fld id="{F6EFC63E-F8D9-44BB-A462-AC735E845F95}" type="slidenum">
              <a:rPr lang="en-US" smtClean="0"/>
              <a:pPr/>
              <a:t>28</a:t>
            </a:fld>
            <a:endParaRPr lang="en-US"/>
          </a:p>
        </p:txBody>
      </p:sp>
      <p:sp>
        <p:nvSpPr>
          <p:cNvPr id="5" name="Footer Placeholder 4"/>
          <p:cNvSpPr>
            <a:spLocks noGrp="1"/>
          </p:cNvSpPr>
          <p:nvPr>
            <p:ph type="ftr" sz="quarter" idx="4294967295"/>
          </p:nvPr>
        </p:nvSpPr>
        <p:spPr>
          <a:xfrm>
            <a:off x="2543240" y="6657945"/>
            <a:ext cx="4057521" cy="200055"/>
          </a:xfrm>
          <a:prstGeom prst="rect">
            <a:avLst/>
          </a:prstGeom>
        </p:spPr>
        <p:txBody>
          <a:bodyPr/>
          <a:lstStyle/>
          <a:p>
            <a:r>
              <a:rPr lang="en-US" smtClean="0"/>
              <a:t>NORTHROP GRUMMAN PRIVATE / PROPRIETARY LEVEL I</a:t>
            </a:r>
            <a:endParaRPr lang="en-US" dirty="0"/>
          </a:p>
        </p:txBody>
      </p:sp>
      <p:sp>
        <p:nvSpPr>
          <p:cNvPr id="10" name="TextBox 9"/>
          <p:cNvSpPr txBox="1"/>
          <p:nvPr/>
        </p:nvSpPr>
        <p:spPr>
          <a:xfrm>
            <a:off x="50800" y="1270000"/>
            <a:ext cx="1672904" cy="369332"/>
          </a:xfrm>
          <a:prstGeom prst="rect">
            <a:avLst/>
          </a:prstGeom>
          <a:noFill/>
        </p:spPr>
        <p:txBody>
          <a:bodyPr wrap="none" rtlCol="0">
            <a:spAutoFit/>
          </a:bodyPr>
          <a:lstStyle/>
          <a:p>
            <a:r>
              <a:rPr lang="en-US" dirty="0" smtClean="0">
                <a:latin typeface="Arial" pitchFamily="34" charset="0"/>
                <a:cs typeface="Arial" pitchFamily="34" charset="0"/>
              </a:rPr>
              <a:t>Original image</a:t>
            </a:r>
            <a:endParaRPr lang="en-US" dirty="0">
              <a:latin typeface="Arial" pitchFamily="34" charset="0"/>
              <a:cs typeface="Arial" pitchFamily="34" charset="0"/>
            </a:endParaRPr>
          </a:p>
        </p:txBody>
      </p:sp>
      <p:cxnSp>
        <p:nvCxnSpPr>
          <p:cNvPr id="11" name="Straight Arrow Connector 10"/>
          <p:cNvCxnSpPr/>
          <p:nvPr/>
        </p:nvCxnSpPr>
        <p:spPr>
          <a:xfrm flipH="1">
            <a:off x="1543050" y="3138157"/>
            <a:ext cx="1870075"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413125" y="3138157"/>
            <a:ext cx="1168400"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3413125" y="3138157"/>
            <a:ext cx="4192034" cy="153544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4732535" y="1219200"/>
            <a:ext cx="4457433" cy="1477328"/>
          </a:xfrm>
          <a:prstGeom prst="rect">
            <a:avLst/>
          </a:prstGeom>
          <a:noFill/>
        </p:spPr>
        <p:txBody>
          <a:bodyPr wrap="none" rtlCol="0">
            <a:spAutoFit/>
          </a:bodyPr>
          <a:lstStyle/>
          <a:p>
            <a:r>
              <a:rPr lang="en-US" dirty="0" smtClean="0">
                <a:latin typeface="Arial" pitchFamily="34" charset="0"/>
                <a:cs typeface="Arial" pitchFamily="34" charset="0"/>
              </a:rPr>
              <a:t>Dissemination Policy:</a:t>
            </a:r>
          </a:p>
          <a:p>
            <a:endParaRPr lang="en-US" dirty="0" smtClean="0">
              <a:latin typeface="Arial" pitchFamily="34" charset="0"/>
              <a:cs typeface="Arial" pitchFamily="34" charset="0"/>
            </a:endParaRPr>
          </a:p>
          <a:p>
            <a:r>
              <a:rPr lang="en-US" dirty="0" smtClean="0">
                <a:latin typeface="Arial" pitchFamily="34" charset="0"/>
                <a:cs typeface="Arial" pitchFamily="34" charset="0"/>
              </a:rPr>
              <a:t>If   context = emergency =&gt; contrast = 0.4</a:t>
            </a:r>
          </a:p>
          <a:p>
            <a:r>
              <a:rPr lang="en-US" dirty="0" smtClean="0">
                <a:latin typeface="Arial" pitchFamily="34" charset="0"/>
                <a:cs typeface="Arial" pitchFamily="34" charset="0"/>
              </a:rPr>
              <a:t>If   2.5 &gt; </a:t>
            </a:r>
            <a:r>
              <a:rPr lang="en-US" dirty="0">
                <a:latin typeface="Arial" pitchFamily="34" charset="0"/>
                <a:cs typeface="Arial" pitchFamily="34" charset="0"/>
              </a:rPr>
              <a:t>trust </a:t>
            </a:r>
            <a:r>
              <a:rPr lang="en-US" dirty="0" smtClean="0">
                <a:latin typeface="Arial" pitchFamily="34" charset="0"/>
                <a:cs typeface="Arial" pitchFamily="34" charset="0"/>
              </a:rPr>
              <a:t>≥ 2.2 =&gt; contrast = 0.2</a:t>
            </a:r>
          </a:p>
          <a:p>
            <a:r>
              <a:rPr lang="en-US" dirty="0" smtClean="0">
                <a:latin typeface="Arial" pitchFamily="34" charset="0"/>
                <a:cs typeface="Arial" pitchFamily="34" charset="0"/>
              </a:rPr>
              <a:t>If   1.8 &gt; </a:t>
            </a:r>
            <a:r>
              <a:rPr lang="en-US" dirty="0">
                <a:latin typeface="Arial" pitchFamily="34" charset="0"/>
                <a:cs typeface="Arial" pitchFamily="34" charset="0"/>
              </a:rPr>
              <a:t>trust </a:t>
            </a:r>
            <a:r>
              <a:rPr lang="en-US" dirty="0" smtClean="0">
                <a:latin typeface="Arial" pitchFamily="34" charset="0"/>
                <a:cs typeface="Arial" pitchFamily="34" charset="0"/>
              </a:rPr>
              <a:t>=&gt; </a:t>
            </a:r>
            <a:r>
              <a:rPr lang="en-US" dirty="0">
                <a:latin typeface="Arial" pitchFamily="34" charset="0"/>
                <a:cs typeface="Arial" pitchFamily="34" charset="0"/>
              </a:rPr>
              <a:t>contrast</a:t>
            </a:r>
            <a:r>
              <a:rPr lang="en-US" dirty="0" smtClean="0">
                <a:latin typeface="Arial" pitchFamily="34" charset="0"/>
                <a:cs typeface="Arial" pitchFamily="34" charset="0"/>
              </a:rPr>
              <a:t> </a:t>
            </a:r>
            <a:r>
              <a:rPr lang="en-US" dirty="0">
                <a:latin typeface="Arial" pitchFamily="34" charset="0"/>
                <a:cs typeface="Arial" pitchFamily="34" charset="0"/>
              </a:rPr>
              <a:t>= </a:t>
            </a:r>
            <a:r>
              <a:rPr lang="en-US" dirty="0" smtClean="0">
                <a:latin typeface="Arial" pitchFamily="34" charset="0"/>
                <a:cs typeface="Arial" pitchFamily="34" charset="0"/>
              </a:rPr>
              <a:t>0.1</a:t>
            </a:r>
            <a:endParaRPr lang="en-US" dirty="0">
              <a:latin typeface="Arial" pitchFamily="34" charset="0"/>
              <a:cs typeface="Arial" pitchFamily="34" charset="0"/>
            </a:endParaRPr>
          </a:p>
        </p:txBody>
      </p:sp>
      <p:pic>
        <p:nvPicPr>
          <p:cNvPr id="28" name="Picture 27" descr="aerial2.jpe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82750" y="1187450"/>
            <a:ext cx="3028950" cy="1944656"/>
          </a:xfrm>
          <a:prstGeom prst="rect">
            <a:avLst/>
          </a:prstGeom>
        </p:spPr>
      </p:pic>
      <p:pic>
        <p:nvPicPr>
          <p:cNvPr id="29" name="Picture 28" descr="saved2.jpe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3700" y="4686300"/>
            <a:ext cx="2514600" cy="1598428"/>
          </a:xfrm>
          <a:prstGeom prst="rect">
            <a:avLst/>
          </a:prstGeom>
        </p:spPr>
      </p:pic>
      <p:pic>
        <p:nvPicPr>
          <p:cNvPr id="30" name="Picture 29" descr="saved3.jpe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464299" y="4679950"/>
            <a:ext cx="2551699" cy="1644650"/>
          </a:xfrm>
          <a:prstGeom prst="rect">
            <a:avLst/>
          </a:prstGeom>
        </p:spPr>
      </p:pic>
      <p:pic>
        <p:nvPicPr>
          <p:cNvPr id="31" name="Picture 30" descr="saved.jpe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54400" y="4679951"/>
            <a:ext cx="2531918" cy="1619250"/>
          </a:xfrm>
          <a:prstGeom prst="rect">
            <a:avLst/>
          </a:prstGeom>
        </p:spPr>
      </p:pic>
      <p:sp>
        <p:nvSpPr>
          <p:cNvPr id="32" name="TextBox 31"/>
          <p:cNvSpPr txBox="1"/>
          <p:nvPr/>
        </p:nvSpPr>
        <p:spPr>
          <a:xfrm>
            <a:off x="25400" y="3492500"/>
            <a:ext cx="2339102" cy="646331"/>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2.0</a:t>
            </a:r>
          </a:p>
          <a:p>
            <a:r>
              <a:rPr lang="en-US" dirty="0">
                <a:latin typeface="Arial" pitchFamily="34" charset="0"/>
                <a:cs typeface="Arial" pitchFamily="34" charset="0"/>
              </a:rPr>
              <a:t>c</a:t>
            </a:r>
            <a:r>
              <a:rPr lang="en-US" dirty="0" smtClean="0">
                <a:latin typeface="Arial" pitchFamily="34" charset="0"/>
                <a:cs typeface="Arial" pitchFamily="34" charset="0"/>
              </a:rPr>
              <a:t>ontext = emergency</a:t>
            </a:r>
            <a:endParaRPr lang="en-US" dirty="0">
              <a:latin typeface="Arial" pitchFamily="34" charset="0"/>
              <a:cs typeface="Arial" pitchFamily="34" charset="0"/>
            </a:endParaRPr>
          </a:p>
        </p:txBody>
      </p:sp>
      <p:sp>
        <p:nvSpPr>
          <p:cNvPr id="33" name="TextBox 32"/>
          <p:cNvSpPr txBox="1"/>
          <p:nvPr/>
        </p:nvSpPr>
        <p:spPr>
          <a:xfrm>
            <a:off x="2857500" y="37973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2.4</a:t>
            </a:r>
            <a:endParaRPr lang="en-US" dirty="0">
              <a:latin typeface="Arial" pitchFamily="34" charset="0"/>
              <a:cs typeface="Arial" pitchFamily="34" charset="0"/>
            </a:endParaRPr>
          </a:p>
        </p:txBody>
      </p:sp>
      <p:sp>
        <p:nvSpPr>
          <p:cNvPr id="34" name="TextBox 33"/>
          <p:cNvSpPr txBox="1"/>
          <p:nvPr/>
        </p:nvSpPr>
        <p:spPr>
          <a:xfrm>
            <a:off x="5905500" y="3784600"/>
            <a:ext cx="1217551" cy="369332"/>
          </a:xfrm>
          <a:prstGeom prst="rect">
            <a:avLst/>
          </a:prstGeom>
          <a:noFill/>
        </p:spPr>
        <p:txBody>
          <a:bodyPr wrap="none" rtlCol="0">
            <a:spAutoFit/>
          </a:bodyPr>
          <a:lstStyle/>
          <a:p>
            <a:r>
              <a:rPr lang="en-US" dirty="0">
                <a:latin typeface="Arial" pitchFamily="34" charset="0"/>
                <a:cs typeface="Arial" pitchFamily="34" charset="0"/>
              </a:rPr>
              <a:t>t</a:t>
            </a:r>
            <a:r>
              <a:rPr lang="en-US" dirty="0" smtClean="0">
                <a:latin typeface="Arial" pitchFamily="34" charset="0"/>
                <a:cs typeface="Arial" pitchFamily="34" charset="0"/>
              </a:rPr>
              <a:t>rust = 1.7</a:t>
            </a:r>
            <a:endParaRPr lang="en-US" dirty="0">
              <a:latin typeface="Arial" pitchFamily="34" charset="0"/>
              <a:cs typeface="Arial"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97765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EFC63E-F8D9-44BB-A462-AC735E845F95}" type="slidenum">
              <a:rPr lang="en-US" smtClean="0"/>
              <a:pPr/>
              <a:t>29</a:t>
            </a:fld>
            <a:endParaRPr lang="en-US"/>
          </a:p>
        </p:txBody>
      </p:sp>
      <p:sp>
        <p:nvSpPr>
          <p:cNvPr id="6" name="Rectangle 5"/>
          <p:cNvSpPr/>
          <p:nvPr/>
        </p:nvSpPr>
        <p:spPr>
          <a:xfrm>
            <a:off x="3626557" y="1092200"/>
            <a:ext cx="1763888" cy="5378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Callout 6"/>
          <p:cNvSpPr/>
          <p:nvPr/>
        </p:nvSpPr>
        <p:spPr>
          <a:xfrm>
            <a:off x="156635" y="3715450"/>
            <a:ext cx="3032482" cy="987779"/>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13201" y="1155696"/>
            <a:ext cx="1099755" cy="400110"/>
          </a:xfrm>
          <a:prstGeom prst="rect">
            <a:avLst/>
          </a:prstGeom>
          <a:noFill/>
        </p:spPr>
        <p:txBody>
          <a:bodyPr wrap="none" rtlCol="0">
            <a:spAutoFit/>
          </a:bodyPr>
          <a:lstStyle/>
          <a:p>
            <a:r>
              <a:rPr lang="en-US" sz="2000" dirty="0" smtClean="0"/>
              <a:t>Browser</a:t>
            </a:r>
            <a:endParaRPr lang="en-US" sz="2000" dirty="0"/>
          </a:p>
        </p:txBody>
      </p:sp>
      <p:sp>
        <p:nvSpPr>
          <p:cNvPr id="9" name="Diamond 8"/>
          <p:cNvSpPr/>
          <p:nvPr/>
        </p:nvSpPr>
        <p:spPr>
          <a:xfrm>
            <a:off x="2057400" y="1958618"/>
            <a:ext cx="5067300" cy="6448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492479" y="1063971"/>
            <a:ext cx="561622" cy="714029"/>
          </a:xfrm>
          <a:prstGeom prst="rect">
            <a:avLst/>
          </a:prstGeom>
        </p:spPr>
      </p:pic>
      <p:cxnSp>
        <p:nvCxnSpPr>
          <p:cNvPr id="11" name="Straight Connector 10"/>
          <p:cNvCxnSpPr/>
          <p:nvPr/>
        </p:nvCxnSpPr>
        <p:spPr>
          <a:xfrm>
            <a:off x="4572001" y="1630060"/>
            <a:ext cx="0" cy="31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3"/>
          </p:cNvCxnSpPr>
          <p:nvPr/>
        </p:nvCxnSpPr>
        <p:spPr>
          <a:xfrm flipV="1">
            <a:off x="7124700" y="2273300"/>
            <a:ext cx="444500" cy="77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11300" y="2286000"/>
            <a:ext cx="12700" cy="146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1075833" y="1334906"/>
            <a:ext cx="2508388" cy="2500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43194" y="993419"/>
            <a:ext cx="1928733" cy="400110"/>
          </a:xfrm>
          <a:prstGeom prst="rect">
            <a:avLst/>
          </a:prstGeom>
          <a:noFill/>
        </p:spPr>
        <p:txBody>
          <a:bodyPr wrap="none" rtlCol="0">
            <a:spAutoFit/>
          </a:bodyPr>
          <a:lstStyle/>
          <a:p>
            <a:r>
              <a:rPr lang="en-US" sz="2000" dirty="0" smtClean="0"/>
              <a:t>Service request</a:t>
            </a:r>
            <a:endParaRPr lang="en-US" sz="2000" dirty="0"/>
          </a:p>
        </p:txBody>
      </p:sp>
      <p:sp>
        <p:nvSpPr>
          <p:cNvPr id="18" name="TextBox 17"/>
          <p:cNvSpPr txBox="1"/>
          <p:nvPr/>
        </p:nvSpPr>
        <p:spPr>
          <a:xfrm>
            <a:off x="3352800" y="1973508"/>
            <a:ext cx="2539999" cy="584776"/>
          </a:xfrm>
          <a:prstGeom prst="rect">
            <a:avLst/>
          </a:prstGeom>
          <a:noFill/>
        </p:spPr>
        <p:txBody>
          <a:bodyPr wrap="square" rtlCol="0">
            <a:spAutoFit/>
          </a:bodyPr>
          <a:lstStyle/>
          <a:p>
            <a:pPr algn="ctr"/>
            <a:r>
              <a:rPr lang="en-US" sz="1600" dirty="0"/>
              <a:t>a</a:t>
            </a:r>
            <a:r>
              <a:rPr lang="en-US" sz="1600" dirty="0" smtClean="0"/>
              <a:t>nalyze request source based on W3C standards</a:t>
            </a:r>
            <a:endParaRPr lang="en-US" sz="1600" dirty="0"/>
          </a:p>
        </p:txBody>
      </p:sp>
      <p:sp>
        <p:nvSpPr>
          <p:cNvPr id="19" name="TextBox 18"/>
          <p:cNvSpPr txBox="1"/>
          <p:nvPr/>
        </p:nvSpPr>
        <p:spPr>
          <a:xfrm>
            <a:off x="470129" y="1983385"/>
            <a:ext cx="1751902" cy="338554"/>
          </a:xfrm>
          <a:prstGeom prst="rect">
            <a:avLst/>
          </a:prstGeom>
          <a:noFill/>
        </p:spPr>
        <p:txBody>
          <a:bodyPr wrap="none" rtlCol="0">
            <a:spAutoFit/>
          </a:bodyPr>
          <a:lstStyle/>
          <a:p>
            <a:pPr algn="ctr"/>
            <a:r>
              <a:rPr lang="en-US" sz="1600" dirty="0" smtClean="0">
                <a:solidFill>
                  <a:srgbClr val="FF0000"/>
                </a:solidFill>
              </a:rPr>
              <a:t>Insecure browser</a:t>
            </a:r>
          </a:p>
        </p:txBody>
      </p:sp>
      <p:sp>
        <p:nvSpPr>
          <p:cNvPr id="20" name="TextBox 19"/>
          <p:cNvSpPr txBox="1"/>
          <p:nvPr/>
        </p:nvSpPr>
        <p:spPr>
          <a:xfrm>
            <a:off x="6974586" y="1969273"/>
            <a:ext cx="1585089" cy="338554"/>
          </a:xfrm>
          <a:prstGeom prst="rect">
            <a:avLst/>
          </a:prstGeom>
          <a:noFill/>
        </p:spPr>
        <p:txBody>
          <a:bodyPr wrap="none" rtlCol="0">
            <a:spAutoFit/>
          </a:bodyPr>
          <a:lstStyle/>
          <a:p>
            <a:pPr algn="ctr"/>
            <a:r>
              <a:rPr lang="en-US" sz="1600" dirty="0">
                <a:solidFill>
                  <a:srgbClr val="3366FF"/>
                </a:solidFill>
              </a:rPr>
              <a:t>S</a:t>
            </a:r>
            <a:r>
              <a:rPr lang="en-US" sz="1600" dirty="0" smtClean="0">
                <a:solidFill>
                  <a:srgbClr val="3366FF"/>
                </a:solidFill>
              </a:rPr>
              <a:t>ecure browser</a:t>
            </a:r>
          </a:p>
        </p:txBody>
      </p:sp>
      <p:sp>
        <p:nvSpPr>
          <p:cNvPr id="21" name="TextBox 20"/>
          <p:cNvSpPr txBox="1"/>
          <p:nvPr/>
        </p:nvSpPr>
        <p:spPr>
          <a:xfrm>
            <a:off x="-65802" y="2644144"/>
            <a:ext cx="1584288" cy="830997"/>
          </a:xfrm>
          <a:prstGeom prst="rect">
            <a:avLst/>
          </a:prstGeom>
          <a:noFill/>
        </p:spPr>
        <p:txBody>
          <a:bodyPr wrap="none" rtlCol="0">
            <a:spAutoFit/>
          </a:bodyPr>
          <a:lstStyle/>
          <a:p>
            <a:pPr algn="ctr"/>
            <a:r>
              <a:rPr lang="en-US" sz="1600" dirty="0" smtClean="0">
                <a:solidFill>
                  <a:srgbClr val="FF0000"/>
                </a:solidFill>
              </a:rPr>
              <a:t>Send active </a:t>
            </a:r>
          </a:p>
          <a:p>
            <a:pPr algn="ctr"/>
            <a:r>
              <a:rPr lang="en-US" sz="1600" dirty="0">
                <a:solidFill>
                  <a:srgbClr val="FF0000"/>
                </a:solidFill>
              </a:rPr>
              <a:t>b</a:t>
            </a:r>
            <a:r>
              <a:rPr lang="en-US" sz="1600" dirty="0" smtClean="0">
                <a:solidFill>
                  <a:srgbClr val="FF0000"/>
                </a:solidFill>
              </a:rPr>
              <a:t>undle to cloud </a:t>
            </a:r>
          </a:p>
          <a:p>
            <a:pPr algn="ctr"/>
            <a:r>
              <a:rPr lang="en-US" sz="1600" dirty="0">
                <a:solidFill>
                  <a:srgbClr val="FF0000"/>
                </a:solidFill>
              </a:rPr>
              <a:t>f</a:t>
            </a:r>
            <a:r>
              <a:rPr lang="en-US" sz="1600" dirty="0" smtClean="0">
                <a:solidFill>
                  <a:srgbClr val="FF0000"/>
                </a:solidFill>
              </a:rPr>
              <a:t>or execution</a:t>
            </a:r>
            <a:endParaRPr lang="en-US" sz="1600" dirty="0">
              <a:solidFill>
                <a:srgbClr val="FF0000"/>
              </a:solidFill>
            </a:endParaRPr>
          </a:p>
        </p:txBody>
      </p:sp>
      <p:sp>
        <p:nvSpPr>
          <p:cNvPr id="23" name="TextBox 22"/>
          <p:cNvSpPr txBox="1"/>
          <p:nvPr/>
        </p:nvSpPr>
        <p:spPr>
          <a:xfrm>
            <a:off x="635000" y="6445315"/>
            <a:ext cx="1726404" cy="461665"/>
          </a:xfrm>
          <a:prstGeom prst="rect">
            <a:avLst/>
          </a:prstGeom>
          <a:noFill/>
        </p:spPr>
        <p:txBody>
          <a:bodyPr wrap="none" rtlCol="0">
            <a:spAutoFit/>
          </a:bodyPr>
          <a:lstStyle/>
          <a:p>
            <a:pPr algn="ctr"/>
            <a:r>
              <a:rPr lang="en-US" sz="2400" dirty="0" smtClean="0">
                <a:solidFill>
                  <a:srgbClr val="FF0000"/>
                </a:solidFill>
              </a:rPr>
              <a:t>UNTRUSTED</a:t>
            </a:r>
            <a:endParaRPr lang="en-US" sz="2400" dirty="0">
              <a:solidFill>
                <a:srgbClr val="FF0000"/>
              </a:solidFill>
            </a:endParaRPr>
          </a:p>
        </p:txBody>
      </p:sp>
      <p:sp>
        <p:nvSpPr>
          <p:cNvPr id="24" name="TextBox 23"/>
          <p:cNvSpPr txBox="1"/>
          <p:nvPr/>
        </p:nvSpPr>
        <p:spPr>
          <a:xfrm>
            <a:off x="6979856" y="6456604"/>
            <a:ext cx="1330262" cy="461665"/>
          </a:xfrm>
          <a:prstGeom prst="rect">
            <a:avLst/>
          </a:prstGeom>
          <a:noFill/>
        </p:spPr>
        <p:txBody>
          <a:bodyPr wrap="none" rtlCol="0">
            <a:spAutoFit/>
          </a:bodyPr>
          <a:lstStyle/>
          <a:p>
            <a:pPr algn="ctr"/>
            <a:r>
              <a:rPr lang="en-US" sz="2400" dirty="0" smtClean="0">
                <a:solidFill>
                  <a:srgbClr val="3366FF"/>
                </a:solidFill>
              </a:rPr>
              <a:t>TRUSTED</a:t>
            </a:r>
            <a:endParaRPr lang="en-US" sz="2400" dirty="0">
              <a:solidFill>
                <a:srgbClr val="3366FF"/>
              </a:solidFill>
            </a:endParaRPr>
          </a:p>
        </p:txBody>
      </p:sp>
      <p:sp>
        <p:nvSpPr>
          <p:cNvPr id="25" name="TextBox 24"/>
          <p:cNvSpPr txBox="1"/>
          <p:nvPr/>
        </p:nvSpPr>
        <p:spPr>
          <a:xfrm>
            <a:off x="841149" y="4078486"/>
            <a:ext cx="1472954" cy="369332"/>
          </a:xfrm>
          <a:prstGeom prst="rect">
            <a:avLst/>
          </a:prstGeom>
          <a:noFill/>
          <a:ln>
            <a:solidFill>
              <a:srgbClr val="FF0000"/>
            </a:solidFill>
          </a:ln>
        </p:spPr>
        <p:txBody>
          <a:bodyPr wrap="none" rtlCol="0">
            <a:spAutoFit/>
          </a:bodyPr>
          <a:lstStyle/>
          <a:p>
            <a:r>
              <a:rPr lang="en-US" dirty="0" smtClean="0"/>
              <a:t>Active Bundle</a:t>
            </a:r>
            <a:endParaRPr lang="en-US" dirty="0"/>
          </a:p>
        </p:txBody>
      </p:sp>
      <p:sp>
        <p:nvSpPr>
          <p:cNvPr id="26" name="Rectangle 25"/>
          <p:cNvSpPr/>
          <p:nvPr/>
        </p:nvSpPr>
        <p:spPr>
          <a:xfrm>
            <a:off x="6448776" y="4075285"/>
            <a:ext cx="2593624" cy="23382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92900" y="4055144"/>
            <a:ext cx="2053161" cy="400110"/>
          </a:xfrm>
          <a:prstGeom prst="rect">
            <a:avLst/>
          </a:prstGeom>
          <a:noFill/>
        </p:spPr>
        <p:txBody>
          <a:bodyPr wrap="square" rtlCol="0">
            <a:spAutoFit/>
          </a:bodyPr>
          <a:lstStyle/>
          <a:p>
            <a:r>
              <a:rPr lang="en-US" sz="2000" dirty="0" smtClean="0"/>
              <a:t>Service Domain</a:t>
            </a:r>
            <a:endParaRPr lang="en-US" sz="2000" dirty="0"/>
          </a:p>
        </p:txBody>
      </p:sp>
      <p:cxnSp>
        <p:nvCxnSpPr>
          <p:cNvPr id="28" name="Straight Arrow Connector 27"/>
          <p:cNvCxnSpPr>
            <a:stCxn id="25" idx="2"/>
          </p:cNvCxnSpPr>
          <p:nvPr/>
        </p:nvCxnSpPr>
        <p:spPr>
          <a:xfrm flipH="1">
            <a:off x="990600" y="4447818"/>
            <a:ext cx="587026" cy="1229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700" y="4785073"/>
            <a:ext cx="1278528" cy="646331"/>
          </a:xfrm>
          <a:prstGeom prst="rect">
            <a:avLst/>
          </a:prstGeom>
          <a:noFill/>
        </p:spPr>
        <p:txBody>
          <a:bodyPr wrap="none" rtlCol="0">
            <a:spAutoFit/>
          </a:bodyPr>
          <a:lstStyle/>
          <a:p>
            <a:pPr algn="ctr"/>
            <a:r>
              <a:rPr lang="en-US" dirty="0" smtClean="0"/>
              <a:t>Data access </a:t>
            </a:r>
          </a:p>
          <a:p>
            <a:pPr algn="ctr"/>
            <a:r>
              <a:rPr lang="en-US" dirty="0" smtClean="0"/>
              <a:t>request</a:t>
            </a:r>
          </a:p>
        </p:txBody>
      </p:sp>
      <p:sp>
        <p:nvSpPr>
          <p:cNvPr id="30" name="TextBox 29"/>
          <p:cNvSpPr txBox="1"/>
          <p:nvPr/>
        </p:nvSpPr>
        <p:spPr>
          <a:xfrm>
            <a:off x="6672856" y="5966553"/>
            <a:ext cx="1864366" cy="369332"/>
          </a:xfrm>
          <a:prstGeom prst="rect">
            <a:avLst/>
          </a:prstGeom>
          <a:noFill/>
          <a:ln>
            <a:solidFill>
              <a:srgbClr val="3366FF"/>
            </a:solidFill>
          </a:ln>
        </p:spPr>
        <p:txBody>
          <a:bodyPr wrap="square" rtlCol="0">
            <a:spAutoFit/>
          </a:bodyPr>
          <a:lstStyle/>
          <a:p>
            <a:pPr algn="ctr"/>
            <a:r>
              <a:rPr lang="en-US" dirty="0" smtClean="0"/>
              <a:t>Active Bundle</a:t>
            </a:r>
            <a:endParaRPr lang="en-US" dirty="0"/>
          </a:p>
        </p:txBody>
      </p:sp>
      <p:sp>
        <p:nvSpPr>
          <p:cNvPr id="31" name="TextBox 30"/>
          <p:cNvSpPr txBox="1"/>
          <p:nvPr/>
        </p:nvSpPr>
        <p:spPr>
          <a:xfrm>
            <a:off x="6672856" y="4412388"/>
            <a:ext cx="1864366" cy="369332"/>
          </a:xfrm>
          <a:prstGeom prst="rect">
            <a:avLst/>
          </a:prstGeom>
          <a:noFill/>
          <a:ln>
            <a:solidFill>
              <a:srgbClr val="3366FF"/>
            </a:solidFill>
          </a:ln>
        </p:spPr>
        <p:txBody>
          <a:bodyPr wrap="square" rtlCol="0">
            <a:spAutoFit/>
          </a:bodyPr>
          <a:lstStyle/>
          <a:p>
            <a:r>
              <a:rPr lang="en-US" dirty="0" smtClean="0"/>
              <a:t>     Service X </a:t>
            </a:r>
            <a:endParaRPr lang="en-US" dirty="0"/>
          </a:p>
        </p:txBody>
      </p:sp>
      <p:cxnSp>
        <p:nvCxnSpPr>
          <p:cNvPr id="32" name="Straight Arrow Connector 31"/>
          <p:cNvCxnSpPr/>
          <p:nvPr/>
        </p:nvCxnSpPr>
        <p:spPr>
          <a:xfrm flipH="1">
            <a:off x="7251700" y="4807120"/>
            <a:ext cx="11287" cy="117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390234" y="5009861"/>
            <a:ext cx="905003" cy="646331"/>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request</a:t>
            </a:r>
          </a:p>
        </p:txBody>
      </p:sp>
      <p:cxnSp>
        <p:nvCxnSpPr>
          <p:cNvPr id="34" name="Straight Arrow Connector 33"/>
          <p:cNvCxnSpPr/>
          <p:nvPr/>
        </p:nvCxnSpPr>
        <p:spPr>
          <a:xfrm flipV="1">
            <a:off x="7518400" y="4781721"/>
            <a:ext cx="9882" cy="1174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17099" y="4760519"/>
            <a:ext cx="1393042" cy="1200329"/>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Service X</a:t>
            </a:r>
          </a:p>
          <a:p>
            <a:pPr algn="ctr"/>
            <a:r>
              <a:rPr lang="en-US" dirty="0">
                <a:solidFill>
                  <a:srgbClr val="3366FF"/>
                </a:solidFill>
              </a:rPr>
              <a:t>i</a:t>
            </a:r>
            <a:r>
              <a:rPr lang="en-US" dirty="0" smtClean="0">
                <a:solidFill>
                  <a:srgbClr val="3366FF"/>
                </a:solidFill>
              </a:rPr>
              <a:t>s authorized </a:t>
            </a:r>
          </a:p>
          <a:p>
            <a:pPr algn="ctr"/>
            <a:r>
              <a:rPr lang="en-US" dirty="0" smtClean="0">
                <a:solidFill>
                  <a:srgbClr val="3366FF"/>
                </a:solidFill>
              </a:rPr>
              <a:t>to access</a:t>
            </a:r>
          </a:p>
        </p:txBody>
      </p:sp>
      <p:cxnSp>
        <p:nvCxnSpPr>
          <p:cNvPr id="36" name="Straight Arrow Connector 35"/>
          <p:cNvCxnSpPr/>
          <p:nvPr/>
        </p:nvCxnSpPr>
        <p:spPr>
          <a:xfrm>
            <a:off x="1588254" y="4460518"/>
            <a:ext cx="494546" cy="1203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01447" y="4809063"/>
            <a:ext cx="1135948" cy="646331"/>
          </a:xfrm>
          <a:prstGeom prst="rect">
            <a:avLst/>
          </a:prstGeom>
          <a:noFill/>
        </p:spPr>
        <p:txBody>
          <a:bodyPr wrap="none" rtlCol="0">
            <a:spAutoFit/>
          </a:bodyPr>
          <a:lstStyle/>
          <a:p>
            <a:pPr algn="ctr"/>
            <a:r>
              <a:rPr lang="en-US" dirty="0" smtClean="0"/>
              <a:t>Encrypted </a:t>
            </a:r>
          </a:p>
          <a:p>
            <a:pPr algn="ctr"/>
            <a:r>
              <a:rPr lang="en-US" dirty="0" smtClean="0"/>
              <a:t>search </a:t>
            </a:r>
          </a:p>
        </p:txBody>
      </p:sp>
      <p:sp>
        <p:nvSpPr>
          <p:cNvPr id="38" name="TextBox 37"/>
          <p:cNvSpPr txBox="1"/>
          <p:nvPr/>
        </p:nvSpPr>
        <p:spPr>
          <a:xfrm>
            <a:off x="0" y="5558361"/>
            <a:ext cx="1531188" cy="646331"/>
          </a:xfrm>
          <a:prstGeom prst="rect">
            <a:avLst/>
          </a:prstGeom>
          <a:noFill/>
        </p:spPr>
        <p:txBody>
          <a:bodyPr wrap="none" rtlCol="0">
            <a:spAutoFit/>
          </a:bodyPr>
          <a:lstStyle/>
          <a:p>
            <a:pPr algn="ctr"/>
            <a:r>
              <a:rPr lang="en-US" dirty="0" smtClean="0">
                <a:solidFill>
                  <a:srgbClr val="FF0000"/>
                </a:solidFill>
              </a:rPr>
              <a:t>Filtered/lower </a:t>
            </a:r>
          </a:p>
          <a:p>
            <a:pPr algn="ctr"/>
            <a:r>
              <a:rPr lang="en-US" dirty="0" smtClean="0">
                <a:solidFill>
                  <a:srgbClr val="FF0000"/>
                </a:solidFill>
              </a:rPr>
              <a:t>quality data</a:t>
            </a:r>
          </a:p>
        </p:txBody>
      </p:sp>
      <p:sp>
        <p:nvSpPr>
          <p:cNvPr id="45" name="TextBox 44"/>
          <p:cNvSpPr txBox="1"/>
          <p:nvPr/>
        </p:nvSpPr>
        <p:spPr>
          <a:xfrm>
            <a:off x="1837360" y="5583761"/>
            <a:ext cx="1676172" cy="646331"/>
          </a:xfrm>
          <a:prstGeom prst="rect">
            <a:avLst/>
          </a:prstGeom>
          <a:noFill/>
        </p:spPr>
        <p:txBody>
          <a:bodyPr wrap="none" rtlCol="0">
            <a:spAutoFit/>
          </a:bodyPr>
          <a:lstStyle/>
          <a:p>
            <a:pPr algn="ctr"/>
            <a:r>
              <a:rPr lang="en-US" dirty="0" smtClean="0">
                <a:solidFill>
                  <a:srgbClr val="FF0000"/>
                </a:solidFill>
              </a:rPr>
              <a:t>Filtered search </a:t>
            </a:r>
          </a:p>
          <a:p>
            <a:pPr algn="ctr"/>
            <a:r>
              <a:rPr lang="en-US" dirty="0" smtClean="0">
                <a:solidFill>
                  <a:srgbClr val="FF0000"/>
                </a:solidFill>
              </a:rPr>
              <a:t>results</a:t>
            </a:r>
          </a:p>
        </p:txBody>
      </p:sp>
      <p:cxnSp>
        <p:nvCxnSpPr>
          <p:cNvPr id="64" name="Straight Connector 63"/>
          <p:cNvCxnSpPr/>
          <p:nvPr/>
        </p:nvCxnSpPr>
        <p:spPr>
          <a:xfrm flipH="1">
            <a:off x="7556500" y="22777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65" name="Diamond 64"/>
          <p:cNvSpPr/>
          <p:nvPr/>
        </p:nvSpPr>
        <p:spPr>
          <a:xfrm>
            <a:off x="6505222" y="2517418"/>
            <a:ext cx="2079978" cy="4924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844418" y="2583108"/>
            <a:ext cx="1471477" cy="338554"/>
          </a:xfrm>
          <a:prstGeom prst="rect">
            <a:avLst/>
          </a:prstGeom>
          <a:noFill/>
        </p:spPr>
        <p:txBody>
          <a:bodyPr wrap="none" rtlCol="0">
            <a:spAutoFit/>
          </a:bodyPr>
          <a:lstStyle/>
          <a:p>
            <a:pPr algn="ctr"/>
            <a:r>
              <a:rPr lang="en-US" sz="1600" dirty="0" smtClean="0"/>
              <a:t>authentication</a:t>
            </a:r>
          </a:p>
        </p:txBody>
      </p:sp>
      <p:cxnSp>
        <p:nvCxnSpPr>
          <p:cNvPr id="81" name="Straight Connector 80"/>
          <p:cNvCxnSpPr/>
          <p:nvPr/>
        </p:nvCxnSpPr>
        <p:spPr>
          <a:xfrm flipH="1">
            <a:off x="1524000" y="2281059"/>
            <a:ext cx="533400" cy="4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019800" y="2763659"/>
            <a:ext cx="495300" cy="17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8521700" y="2755900"/>
            <a:ext cx="4064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988566" y="2494208"/>
            <a:ext cx="566982" cy="338554"/>
          </a:xfrm>
          <a:prstGeom prst="rect">
            <a:avLst/>
          </a:prstGeom>
          <a:noFill/>
        </p:spPr>
        <p:txBody>
          <a:bodyPr wrap="none" rtlCol="0">
            <a:spAutoFit/>
          </a:bodyPr>
          <a:lstStyle/>
          <a:p>
            <a:pPr algn="ctr"/>
            <a:r>
              <a:rPr lang="en-US" sz="1600" dirty="0" smtClean="0"/>
              <a:t>CAC</a:t>
            </a:r>
          </a:p>
        </p:txBody>
      </p:sp>
      <p:sp>
        <p:nvSpPr>
          <p:cNvPr id="93" name="TextBox 92"/>
          <p:cNvSpPr txBox="1"/>
          <p:nvPr/>
        </p:nvSpPr>
        <p:spPr>
          <a:xfrm>
            <a:off x="8467519" y="2481508"/>
            <a:ext cx="511278" cy="338554"/>
          </a:xfrm>
          <a:prstGeom prst="rect">
            <a:avLst/>
          </a:prstGeom>
          <a:noFill/>
        </p:spPr>
        <p:txBody>
          <a:bodyPr wrap="none" rtlCol="0">
            <a:spAutoFit/>
          </a:bodyPr>
          <a:lstStyle/>
          <a:p>
            <a:pPr algn="ctr"/>
            <a:r>
              <a:rPr lang="en-US" sz="1600" dirty="0" smtClean="0"/>
              <a:t>PIN</a:t>
            </a:r>
          </a:p>
        </p:txBody>
      </p:sp>
      <p:cxnSp>
        <p:nvCxnSpPr>
          <p:cNvPr id="94" name="Straight Arrow Connector 93"/>
          <p:cNvCxnSpPr/>
          <p:nvPr/>
        </p:nvCxnSpPr>
        <p:spPr>
          <a:xfrm>
            <a:off x="6019800" y="27940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8928100" y="27432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426858" y="3053008"/>
            <a:ext cx="1284000" cy="307777"/>
          </a:xfrm>
          <a:prstGeom prst="rect">
            <a:avLst/>
          </a:prstGeom>
          <a:noFill/>
        </p:spPr>
        <p:txBody>
          <a:bodyPr wrap="none" rtlCol="0">
            <a:spAutoFit/>
          </a:bodyPr>
          <a:lstStyle/>
          <a:p>
            <a:pPr algn="ctr"/>
            <a:r>
              <a:rPr lang="en-US" sz="1400" dirty="0" smtClean="0"/>
              <a:t>Trust = X + Y</a:t>
            </a:r>
          </a:p>
        </p:txBody>
      </p:sp>
      <p:sp>
        <p:nvSpPr>
          <p:cNvPr id="99" name="TextBox 98"/>
          <p:cNvSpPr txBox="1"/>
          <p:nvPr/>
        </p:nvSpPr>
        <p:spPr>
          <a:xfrm>
            <a:off x="8261736" y="3027608"/>
            <a:ext cx="937727" cy="307777"/>
          </a:xfrm>
          <a:prstGeom prst="rect">
            <a:avLst/>
          </a:prstGeom>
          <a:noFill/>
        </p:spPr>
        <p:txBody>
          <a:bodyPr wrap="none" rtlCol="0">
            <a:spAutoFit/>
          </a:bodyPr>
          <a:lstStyle/>
          <a:p>
            <a:pPr algn="ctr"/>
            <a:r>
              <a:rPr lang="en-US" sz="1400" dirty="0" smtClean="0"/>
              <a:t>Trust = X</a:t>
            </a:r>
          </a:p>
        </p:txBody>
      </p:sp>
      <p:cxnSp>
        <p:nvCxnSpPr>
          <p:cNvPr id="107" name="Straight Connector 106"/>
          <p:cNvCxnSpPr/>
          <p:nvPr/>
        </p:nvCxnSpPr>
        <p:spPr>
          <a:xfrm flipH="1">
            <a:off x="6019800" y="3268360"/>
            <a:ext cx="1" cy="224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8928100" y="32556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112" name="Diamond 111"/>
          <p:cNvSpPr/>
          <p:nvPr/>
        </p:nvSpPr>
        <p:spPr>
          <a:xfrm>
            <a:off x="7226300" y="3327400"/>
            <a:ext cx="622300" cy="279400"/>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flipH="1">
            <a:off x="7531100" y="3611260"/>
            <a:ext cx="12702" cy="26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5511800" y="3860800"/>
            <a:ext cx="1993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2" idx="1"/>
          </p:cNvCxnSpPr>
          <p:nvPr/>
        </p:nvCxnSpPr>
        <p:spPr>
          <a:xfrm>
            <a:off x="6019800" y="3454400"/>
            <a:ext cx="12065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12" idx="3"/>
          </p:cNvCxnSpPr>
          <p:nvPr/>
        </p:nvCxnSpPr>
        <p:spPr>
          <a:xfrm flipH="1" flipV="1">
            <a:off x="7848600" y="3467100"/>
            <a:ext cx="10541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807830" y="3586408"/>
            <a:ext cx="928459" cy="307777"/>
          </a:xfrm>
          <a:prstGeom prst="rect">
            <a:avLst/>
          </a:prstGeom>
          <a:noFill/>
        </p:spPr>
        <p:txBody>
          <a:bodyPr wrap="none" rtlCol="0">
            <a:spAutoFit/>
          </a:bodyPr>
          <a:lstStyle/>
          <a:p>
            <a:pPr algn="ctr"/>
            <a:r>
              <a:rPr lang="en-US" sz="1400" dirty="0" smtClean="0">
                <a:solidFill>
                  <a:srgbClr val="FF0000"/>
                </a:solidFill>
              </a:rPr>
              <a:t>Low trust</a:t>
            </a:r>
          </a:p>
        </p:txBody>
      </p:sp>
      <p:cxnSp>
        <p:nvCxnSpPr>
          <p:cNvPr id="132" name="Straight Connector 131"/>
          <p:cNvCxnSpPr/>
          <p:nvPr/>
        </p:nvCxnSpPr>
        <p:spPr>
          <a:xfrm flipH="1">
            <a:off x="7556500" y="3860800"/>
            <a:ext cx="11811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44150" y="3586408"/>
            <a:ext cx="967420" cy="307777"/>
          </a:xfrm>
          <a:prstGeom prst="rect">
            <a:avLst/>
          </a:prstGeom>
          <a:noFill/>
        </p:spPr>
        <p:txBody>
          <a:bodyPr wrap="none" rtlCol="0">
            <a:spAutoFit/>
          </a:bodyPr>
          <a:lstStyle/>
          <a:p>
            <a:pPr algn="ctr"/>
            <a:r>
              <a:rPr lang="en-US" sz="1400" dirty="0" smtClean="0">
                <a:solidFill>
                  <a:srgbClr val="3366FF"/>
                </a:solidFill>
              </a:rPr>
              <a:t>High trust</a:t>
            </a:r>
          </a:p>
        </p:txBody>
      </p:sp>
      <p:cxnSp>
        <p:nvCxnSpPr>
          <p:cNvPr id="138" name="Straight Arrow Connector 137"/>
          <p:cNvCxnSpPr>
            <a:endCxn id="7" idx="2"/>
          </p:cNvCxnSpPr>
          <p:nvPr/>
        </p:nvCxnSpPr>
        <p:spPr>
          <a:xfrm flipH="1" flipV="1">
            <a:off x="3186590" y="4209340"/>
            <a:ext cx="2350610" cy="45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524500" y="3848100"/>
            <a:ext cx="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27" idx="3"/>
          </p:cNvCxnSpPr>
          <p:nvPr/>
        </p:nvCxnSpPr>
        <p:spPr>
          <a:xfrm>
            <a:off x="8737600" y="3835400"/>
            <a:ext cx="8461" cy="419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855169" y="3698244"/>
            <a:ext cx="1565553" cy="584776"/>
          </a:xfrm>
          <a:prstGeom prst="rect">
            <a:avLst/>
          </a:prstGeom>
          <a:noFill/>
        </p:spPr>
        <p:txBody>
          <a:bodyPr wrap="none" rtlCol="0">
            <a:spAutoFit/>
          </a:bodyPr>
          <a:lstStyle/>
          <a:p>
            <a:pPr algn="ctr"/>
            <a:r>
              <a:rPr lang="en-US" sz="1600" dirty="0" smtClean="0">
                <a:solidFill>
                  <a:srgbClr val="FF0000"/>
                </a:solidFill>
              </a:rPr>
              <a:t>execute active </a:t>
            </a:r>
          </a:p>
          <a:p>
            <a:pPr algn="ctr"/>
            <a:r>
              <a:rPr lang="en-US" sz="1600" dirty="0">
                <a:solidFill>
                  <a:srgbClr val="FF0000"/>
                </a:solidFill>
              </a:rPr>
              <a:t>b</a:t>
            </a:r>
            <a:r>
              <a:rPr lang="en-US" sz="1600" dirty="0" smtClean="0">
                <a:solidFill>
                  <a:srgbClr val="FF0000"/>
                </a:solidFill>
              </a:rPr>
              <a:t>undle in cloud</a:t>
            </a:r>
            <a:endParaRPr lang="en-US" sz="1600" dirty="0">
              <a:solidFill>
                <a:srgbClr val="FF0000"/>
              </a:solidFill>
            </a:endParaRPr>
          </a:p>
        </p:txBody>
      </p:sp>
      <p:sp>
        <p:nvSpPr>
          <p:cNvPr id="61" name="Title 60"/>
          <p:cNvSpPr>
            <a:spLocks noGrp="1"/>
          </p:cNvSpPr>
          <p:nvPr>
            <p:ph type="title"/>
          </p:nvPr>
        </p:nvSpPr>
        <p:spPr/>
        <p:txBody>
          <a:bodyPr/>
          <a:lstStyle/>
          <a:p>
            <a:r>
              <a:rPr lang="en-US" dirty="0" smtClean="0"/>
              <a:t>Integration with other Solutions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8220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Slide Number Placeholder 3"/>
          <p:cNvSpPr>
            <a:spLocks noGrp="1"/>
          </p:cNvSpPr>
          <p:nvPr>
            <p:ph type="sldNum" sz="quarter" idx="11"/>
          </p:nvPr>
        </p:nvSpPr>
        <p:spPr>
          <a:xfrm>
            <a:off x="28411" y="6464300"/>
            <a:ext cx="400378" cy="297651"/>
          </a:xfrm>
        </p:spPr>
        <p:txBody>
          <a:bodyPr/>
          <a:lstStyle/>
          <a:p>
            <a:fld id="{F6EFC63E-F8D9-44BB-A462-AC735E845F95}" type="slidenum">
              <a:rPr lang="en-US" smtClean="0"/>
              <a:pPr/>
              <a:t>3</a:t>
            </a:fld>
            <a:endParaRPr lang="en-US" dirty="0"/>
          </a:p>
        </p:txBody>
      </p:sp>
      <p:sp>
        <p:nvSpPr>
          <p:cNvPr id="25" name="Shape 82"/>
          <p:cNvSpPr>
            <a:spLocks noGrp="1"/>
          </p:cNvSpPr>
          <p:nvPr>
            <p:ph type="title"/>
          </p:nvPr>
        </p:nvSpPr>
        <p:spPr>
          <a:xfrm>
            <a:off x="228600" y="83034"/>
            <a:ext cx="6705600" cy="838201"/>
          </a:xfrm>
          <a:prstGeom prst="rect">
            <a:avLst/>
          </a:prstGeom>
        </p:spPr>
        <p:txBody>
          <a:bodyPr lIns="0" tIns="0" rIns="0" bIns="0">
            <a:normAutofit/>
          </a:bodyPr>
          <a:lstStyle/>
          <a:p>
            <a:pPr lvl="0">
              <a:defRPr sz="1800"/>
            </a:pPr>
            <a:r>
              <a:rPr lang="en-US" sz="2400" dirty="0" smtClean="0"/>
              <a:t>Service Composition Example</a:t>
            </a:r>
            <a:endParaRPr sz="2400" dirty="0"/>
          </a:p>
        </p:txBody>
      </p:sp>
      <p:pic>
        <p:nvPicPr>
          <p:cNvPr id="26" name="Picture 25"/>
          <p:cNvPicPr>
            <a:picLocks noChangeAspect="1"/>
          </p:cNvPicPr>
          <p:nvPr/>
        </p:nvPicPr>
        <p:blipFill>
          <a:blip r:embed="rId2"/>
          <a:stretch>
            <a:fillRect/>
          </a:stretch>
        </p:blipFill>
        <p:spPr>
          <a:xfrm>
            <a:off x="828080" y="1727200"/>
            <a:ext cx="7336102" cy="438282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525341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dirty="0" smtClean="0"/>
              <a:t>Client sends request to the service using browser and shares data by means of Active Bundle (AB)</a:t>
            </a:r>
          </a:p>
          <a:p>
            <a:pPr marL="457200" indent="-457200">
              <a:buFont typeface="+mj-lt"/>
              <a:buAutoNum type="arabicPeriod"/>
            </a:pPr>
            <a:r>
              <a:rPr lang="en-US" dirty="0" smtClean="0"/>
              <a:t>Service checks the request source (secure or insecure browser)</a:t>
            </a:r>
          </a:p>
          <a:p>
            <a:pPr marL="911225" lvl="1" indent="-457200"/>
            <a:r>
              <a:rPr lang="en-US" dirty="0" smtClean="0"/>
              <a:t>Based on W3C Crypto standards</a:t>
            </a:r>
          </a:p>
          <a:p>
            <a:pPr marL="457200" lvl="0" indent="-457200">
              <a:buFont typeface="+mj-lt"/>
              <a:buAutoNum type="arabicPeriod"/>
            </a:pPr>
            <a:r>
              <a:rPr lang="en-US" dirty="0" smtClean="0">
                <a:solidFill>
                  <a:srgbClr val="000000"/>
                </a:solidFill>
              </a:rPr>
              <a:t>Service executes AB in Cloud if created by an insecure browser</a:t>
            </a:r>
          </a:p>
          <a:p>
            <a:pPr marL="457200" lvl="0" indent="-457200">
              <a:buFont typeface="+mj-lt"/>
              <a:buAutoNum type="arabicPeriod"/>
            </a:pPr>
            <a:r>
              <a:rPr lang="en-US" dirty="0" smtClean="0">
                <a:solidFill>
                  <a:srgbClr val="000000"/>
                </a:solidFill>
              </a:rPr>
              <a:t>Service interacts with AB and requests data</a:t>
            </a:r>
          </a:p>
          <a:p>
            <a:pPr marL="457200" lvl="0" indent="-457200">
              <a:buFont typeface="+mj-lt"/>
              <a:buAutoNum type="arabicPeriod"/>
            </a:pPr>
            <a:r>
              <a:rPr lang="en-US" dirty="0" smtClean="0">
                <a:solidFill>
                  <a:srgbClr val="000000"/>
                </a:solidFill>
              </a:rPr>
              <a:t>AB behaves differently under different contexts</a:t>
            </a:r>
          </a:p>
          <a:p>
            <a:pPr marL="911225" lvl="1" indent="-457200"/>
            <a:r>
              <a:rPr lang="en-US" dirty="0" smtClean="0">
                <a:solidFill>
                  <a:srgbClr val="000000"/>
                </a:solidFill>
              </a:rPr>
              <a:t>Full data dissemination based on service authorization/trust level</a:t>
            </a:r>
          </a:p>
          <a:p>
            <a:pPr marL="911225" lvl="1" indent="-457200"/>
            <a:r>
              <a:rPr lang="en-US" dirty="0" smtClean="0">
                <a:solidFill>
                  <a:srgbClr val="000000"/>
                </a:solidFill>
              </a:rPr>
              <a:t>Context-based partial data dissemination based on insufficient authorization level</a:t>
            </a:r>
          </a:p>
          <a:p>
            <a:pPr marL="911225" lvl="1" indent="-457200"/>
            <a:r>
              <a:rPr lang="en-US" dirty="0" smtClean="0">
                <a:solidFill>
                  <a:srgbClr val="000000"/>
                </a:solidFill>
              </a:rPr>
              <a:t>No data dissemination for unauthorized access/attacks</a:t>
            </a:r>
          </a:p>
          <a:p>
            <a:pPr marL="457200" indent="-457200">
              <a:buFont typeface="+mj-lt"/>
              <a:buAutoNum type="arabicPeriod"/>
            </a:pPr>
            <a:r>
              <a:rPr lang="en-US" dirty="0" smtClean="0">
                <a:solidFill>
                  <a:srgbClr val="000000"/>
                </a:solidFill>
              </a:rPr>
              <a:t>Cross-domain information exchange with trustworthy/untrustworthy subscribers</a:t>
            </a:r>
          </a:p>
          <a:p>
            <a:pPr marL="911225" lvl="1" indent="-457200"/>
            <a:r>
              <a:rPr lang="en-US" dirty="0" smtClean="0">
                <a:solidFill>
                  <a:srgbClr val="000000"/>
                </a:solidFill>
              </a:rPr>
              <a:t>Data dissemination is done on a “need to know” basis by limiting the disclosure of decryption keys</a:t>
            </a:r>
          </a:p>
          <a:p>
            <a:pPr marL="911225" lvl="1" indent="-457200"/>
            <a:r>
              <a:rPr lang="en-US" dirty="0" smtClean="0">
                <a:solidFill>
                  <a:srgbClr val="000000"/>
                </a:solidFill>
              </a:rPr>
              <a:t>Incremental disclosure of keys based on increase in the “need”</a:t>
            </a:r>
          </a:p>
        </p:txBody>
      </p:sp>
      <p:sp>
        <p:nvSpPr>
          <p:cNvPr id="4" name="Slide Number Placeholder 3"/>
          <p:cNvSpPr>
            <a:spLocks noGrp="1"/>
          </p:cNvSpPr>
          <p:nvPr>
            <p:ph type="sldNum" sz="quarter" idx="11"/>
          </p:nvPr>
        </p:nvSpPr>
        <p:spPr/>
        <p:txBody>
          <a:bodyPr/>
          <a:lstStyle/>
          <a:p>
            <a:fld id="{F6EFC63E-F8D9-44BB-A462-AC735E845F95}" type="slidenum">
              <a:rPr lang="en-US" smtClean="0"/>
              <a:pPr/>
              <a:t>30</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410"/>
          <p:cNvSpPr/>
          <p:nvPr/>
        </p:nvSpPr>
        <p:spPr>
          <a:xfrm>
            <a:off x="169496" y="24500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2794257"/>
            <a:ext cx="885466" cy="866419"/>
          </a:xfrm>
          <a:prstGeom prst="rect">
            <a:avLst/>
          </a:prstGeom>
          <a:ln w="3175">
            <a:miter lim="400000"/>
          </a:ln>
        </p:spPr>
      </p:pic>
      <p:sp>
        <p:nvSpPr>
          <p:cNvPr id="9" name="Shape 412"/>
          <p:cNvSpPr/>
          <p:nvPr/>
        </p:nvSpPr>
        <p:spPr>
          <a:xfrm flipH="1">
            <a:off x="885213" y="33095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2" name="Shape 415"/>
          <p:cNvSpPr/>
          <p:nvPr/>
        </p:nvSpPr>
        <p:spPr>
          <a:xfrm>
            <a:off x="2540177" y="3000874"/>
            <a:ext cx="1286611" cy="559173"/>
          </a:xfrm>
          <a:prstGeom prst="roundRect">
            <a:avLst>
              <a:gd name="adj" fmla="val 49268"/>
            </a:avLst>
          </a:prstGeom>
          <a:solidFill>
            <a:srgbClr val="FFFFFF"/>
          </a:solidFill>
          <a:ln w="12700">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23638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3527922"/>
            <a:ext cx="1327696" cy="559174"/>
          </a:xfrm>
          <a:prstGeom prst="roundRect">
            <a:avLst>
              <a:gd name="adj" fmla="val 49268"/>
            </a:avLst>
          </a:prstGeom>
          <a:solidFill>
            <a:srgbClr val="FFFFFF"/>
          </a:solidFill>
          <a:ln w="12700">
            <a:solidFill>
              <a:schemeClr val="accent2"/>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33412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26302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38075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35279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sz="2400" dirty="0" smtClean="0"/>
              <a:t>Problem: </a:t>
            </a:r>
            <a:r>
              <a:rPr lang="en-US" sz="2400" dirty="0" smtClean="0"/>
              <a:t>Service Attack</a:t>
            </a:r>
            <a:endParaRPr sz="2400" dirty="0"/>
          </a:p>
        </p:txBody>
      </p:sp>
      <p:pic>
        <p:nvPicPr>
          <p:cNvPr id="2050" name="Picture 2" descr="C:\Users\dulybysh\Downloads\photo.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04887" y="3562118"/>
            <a:ext cx="491298" cy="49129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18961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410"/>
          <p:cNvSpPr/>
          <p:nvPr/>
        </p:nvSpPr>
        <p:spPr>
          <a:xfrm>
            <a:off x="169496" y="24500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2794257"/>
            <a:ext cx="885466" cy="866419"/>
          </a:xfrm>
          <a:prstGeom prst="rect">
            <a:avLst/>
          </a:prstGeom>
          <a:ln w="3175">
            <a:miter lim="400000"/>
          </a:ln>
        </p:spPr>
      </p:pic>
      <p:sp>
        <p:nvSpPr>
          <p:cNvPr id="9" name="Shape 412"/>
          <p:cNvSpPr/>
          <p:nvPr/>
        </p:nvSpPr>
        <p:spPr>
          <a:xfrm flipH="1">
            <a:off x="885213" y="33095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2" name="Shape 415"/>
          <p:cNvSpPr/>
          <p:nvPr/>
        </p:nvSpPr>
        <p:spPr>
          <a:xfrm>
            <a:off x="2540177" y="3000874"/>
            <a:ext cx="1286611" cy="559173"/>
          </a:xfrm>
          <a:prstGeom prst="roundRect">
            <a:avLst>
              <a:gd name="adj" fmla="val 49268"/>
            </a:avLst>
          </a:prstGeom>
          <a:solidFill>
            <a:srgbClr val="FFFFFF"/>
          </a:solidFill>
          <a:ln w="12700">
            <a:solidFill>
              <a:schemeClr val="accent2"/>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2363863"/>
            <a:ext cx="1327696" cy="559173"/>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35279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33412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2630270"/>
            <a:ext cx="1074886" cy="563978"/>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3807509"/>
            <a:ext cx="969868" cy="1"/>
          </a:xfrm>
          <a:prstGeom prst="line">
            <a:avLst/>
          </a:prstGeom>
          <a:ln w="12700">
            <a:solidFill>
              <a:srgbClr val="008000"/>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9" name="Shape 422"/>
          <p:cNvSpPr/>
          <p:nvPr/>
        </p:nvSpPr>
        <p:spPr>
          <a:xfrm>
            <a:off x="7369862" y="3527922"/>
            <a:ext cx="1322505" cy="559174"/>
          </a:xfrm>
          <a:prstGeom prst="roundRect">
            <a:avLst>
              <a:gd name="adj" fmla="val 49268"/>
            </a:avLst>
          </a:prstGeom>
          <a:solidFill>
            <a:srgbClr val="FFFFFF"/>
          </a:solidFill>
          <a:ln w="12700">
            <a:solidFill>
              <a:srgbClr val="008000"/>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sz="2400" dirty="0" smtClean="0"/>
              <a:t>Problem: </a:t>
            </a:r>
            <a:r>
              <a:rPr lang="en-US" sz="2400" dirty="0" smtClean="0"/>
              <a:t>Service Failure</a:t>
            </a:r>
            <a:endParaRPr sz="2400" dirty="0"/>
          </a:p>
        </p:txBody>
      </p:sp>
      <p:pic>
        <p:nvPicPr>
          <p:cNvPr id="1026" name="Picture 2" descr="C:\Users\dulybysh\Downloads\cross-156772_1280.pn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32598" y="3031562"/>
            <a:ext cx="301767" cy="49779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8"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6007666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hape 410"/>
          <p:cNvSpPr/>
          <p:nvPr/>
        </p:nvSpPr>
        <p:spPr>
          <a:xfrm>
            <a:off x="169496" y="2450087"/>
            <a:ext cx="3680782" cy="2224063"/>
          </a:xfrm>
          <a:prstGeom prst="roundRect">
            <a:avLst>
              <a:gd name="adj" fmla="val 11936"/>
            </a:avLst>
          </a:prstGeom>
          <a:solidFill>
            <a:srgbClr val="FFFFFF"/>
          </a:solidFill>
          <a:ln w="3175">
            <a:solidFill/>
            <a:custDash>
              <a:ds d="600000" sp="600000"/>
            </a:custDash>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71437" tIns="71437" rIns="71437" bIns="71437" anchor="b"/>
          <a:lstStyle>
            <a:lvl1pPr algn="ctr" defTabSz="457200">
              <a:defRPr sz="1400">
                <a:latin typeface="+mj-lt"/>
                <a:ea typeface="+mj-ea"/>
                <a:cs typeface="+mj-cs"/>
                <a:sym typeface="Helvetica"/>
              </a:defRPr>
            </a:lvl1pPr>
          </a:lstStyle>
          <a:p>
            <a:pPr lvl="0">
              <a:defRPr sz="1800"/>
            </a:pPr>
            <a:r>
              <a:rPr sz="1800" dirty="0"/>
              <a:t>Trust Domain</a:t>
            </a:r>
          </a:p>
        </p:txBody>
      </p:sp>
      <p:pic>
        <p:nvPicPr>
          <p:cNvPr id="8" name="image10.png"/>
          <p:cNvPicPr/>
          <p:nvPr/>
        </p:nvPicPr>
        <p:blipFill>
          <a:blip r:embed="rId2">
            <a:extLst/>
          </a:blip>
          <a:stretch>
            <a:fillRect/>
          </a:stretch>
        </p:blipFill>
        <p:spPr>
          <a:xfrm>
            <a:off x="192188" y="2794257"/>
            <a:ext cx="885466" cy="866419"/>
          </a:xfrm>
          <a:prstGeom prst="rect">
            <a:avLst/>
          </a:prstGeom>
          <a:ln w="3175">
            <a:miter lim="400000"/>
          </a:ln>
        </p:spPr>
      </p:pic>
      <p:sp>
        <p:nvSpPr>
          <p:cNvPr id="9" name="Shape 412"/>
          <p:cNvSpPr/>
          <p:nvPr/>
        </p:nvSpPr>
        <p:spPr>
          <a:xfrm flipH="1">
            <a:off x="885213" y="3309503"/>
            <a:ext cx="1603647" cy="26542"/>
          </a:xfrm>
          <a:prstGeom prst="line">
            <a:avLst/>
          </a:prstGeom>
          <a:ln w="12700">
            <a:solidFill/>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0" name="Shape 413"/>
          <p:cNvSpPr/>
          <p:nvPr/>
        </p:nvSpPr>
        <p:spPr>
          <a:xfrm>
            <a:off x="1342094" y="2914964"/>
            <a:ext cx="622364" cy="330399"/>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dirty="0">
                <a:solidFill>
                  <a:srgbClr val="FFFFFF"/>
                </a:solidFill>
              </a:rPr>
              <a:t>PII</a:t>
            </a:r>
          </a:p>
        </p:txBody>
      </p:sp>
      <p:sp>
        <p:nvSpPr>
          <p:cNvPr id="11" name="Shape 414"/>
          <p:cNvSpPr/>
          <p:nvPr/>
        </p:nvSpPr>
        <p:spPr>
          <a:xfrm>
            <a:off x="3933508" y="2614665"/>
            <a:ext cx="622365" cy="330400"/>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dirty="0">
                <a:solidFill>
                  <a:srgbClr val="FFFFFF"/>
                </a:solidFill>
              </a:rPr>
              <a:t>PII</a:t>
            </a:r>
          </a:p>
        </p:txBody>
      </p:sp>
      <p:sp>
        <p:nvSpPr>
          <p:cNvPr id="12" name="Shape 415"/>
          <p:cNvSpPr/>
          <p:nvPr/>
        </p:nvSpPr>
        <p:spPr>
          <a:xfrm>
            <a:off x="2540177" y="3000874"/>
            <a:ext cx="1286611" cy="559173"/>
          </a:xfrm>
          <a:prstGeom prst="roundRect">
            <a:avLst>
              <a:gd name="adj" fmla="val 49268"/>
            </a:avLst>
          </a:prstGeom>
          <a:solidFill>
            <a:srgbClr val="FFFFFF"/>
          </a:solidFill>
          <a:ln w="12700">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dirty="0">
                <a:effectLst>
                  <a:outerShdw blurRad="25400" dist="23998" dir="2700000" rotWithShape="0">
                    <a:srgbClr val="000000">
                      <a:alpha val="31034"/>
                    </a:srgbClr>
                  </a:outerShdw>
                </a:effectLst>
              </a:rPr>
              <a:t>Service A</a:t>
            </a:r>
          </a:p>
        </p:txBody>
      </p:sp>
      <p:sp>
        <p:nvSpPr>
          <p:cNvPr id="13" name="Shape 416"/>
          <p:cNvSpPr/>
          <p:nvPr/>
        </p:nvSpPr>
        <p:spPr>
          <a:xfrm>
            <a:off x="4986688" y="2363863"/>
            <a:ext cx="1327696" cy="559173"/>
          </a:xfrm>
          <a:prstGeom prst="roundRect">
            <a:avLst>
              <a:gd name="adj" fmla="val 49268"/>
            </a:avLst>
          </a:prstGeom>
          <a:solidFill>
            <a:srgbClr val="FFFFFF"/>
          </a:solidFill>
          <a:ln w="12700">
            <a:solidFill>
              <a:srgbClr val="C82506"/>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B</a:t>
            </a:r>
          </a:p>
        </p:txBody>
      </p:sp>
      <p:sp>
        <p:nvSpPr>
          <p:cNvPr id="14" name="Shape 417"/>
          <p:cNvSpPr/>
          <p:nvPr/>
        </p:nvSpPr>
        <p:spPr>
          <a:xfrm>
            <a:off x="4986688" y="3527922"/>
            <a:ext cx="1327696" cy="559174"/>
          </a:xfrm>
          <a:prstGeom prst="roundRect">
            <a:avLst>
              <a:gd name="adj" fmla="val 49268"/>
            </a:avLst>
          </a:prstGeom>
          <a:solidFill>
            <a:srgbClr val="FFFFFF"/>
          </a:solidFill>
          <a:ln w="12700">
            <a:solidFill>
              <a:srgbClr val="00882B"/>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C</a:t>
            </a:r>
          </a:p>
        </p:txBody>
      </p:sp>
      <p:sp>
        <p:nvSpPr>
          <p:cNvPr id="15" name="Shape 418"/>
          <p:cNvSpPr/>
          <p:nvPr/>
        </p:nvSpPr>
        <p:spPr>
          <a:xfrm flipH="1" flipV="1">
            <a:off x="3870068" y="3341221"/>
            <a:ext cx="1075350" cy="466077"/>
          </a:xfrm>
          <a:prstGeom prst="line">
            <a:avLst/>
          </a:prstGeom>
          <a:ln w="12700">
            <a:solidFill>
              <a:srgbClr val="00882B"/>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6" name="Shape 419"/>
          <p:cNvSpPr/>
          <p:nvPr/>
        </p:nvSpPr>
        <p:spPr>
          <a:xfrm flipH="1">
            <a:off x="3870609" y="2630270"/>
            <a:ext cx="1074886" cy="563978"/>
          </a:xfrm>
          <a:prstGeom prst="line">
            <a:avLst/>
          </a:prstGeom>
          <a:ln w="12700">
            <a:solidFill>
              <a:srgbClr val="C82506"/>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7" name="Shape 420"/>
          <p:cNvSpPr/>
          <p:nvPr/>
        </p:nvSpPr>
        <p:spPr>
          <a:xfrm flipH="1">
            <a:off x="6358725" y="3807509"/>
            <a:ext cx="969868" cy="1"/>
          </a:xfrm>
          <a:prstGeom prst="line">
            <a:avLst/>
          </a:prstGeom>
          <a:ln w="12700">
            <a:solidFill>
              <a:srgbClr val="C82506"/>
            </a:solidFill>
            <a:custDash>
              <a:ds d="200000" sp="200000"/>
            </a:custDash>
            <a:miter lim="400000"/>
            <a:headEnd type="stealth"/>
          </a:ln>
        </p:spPr>
        <p:txBody>
          <a:bodyPr lIns="35718" tIns="35718" rIns="35718" bIns="35718" anchor="ctr"/>
          <a:lstStyle/>
          <a:p>
            <a:pPr lvl="0" defTabSz="457200">
              <a:defRPr sz="800">
                <a:latin typeface="+mj-lt"/>
                <a:ea typeface="+mj-ea"/>
                <a:cs typeface="+mj-cs"/>
                <a:sym typeface="Helvetica"/>
              </a:defRPr>
            </a:pPr>
            <a:endParaRPr/>
          </a:p>
        </p:txBody>
      </p:sp>
      <p:sp>
        <p:nvSpPr>
          <p:cNvPr id="18" name="Shape 421"/>
          <p:cNvSpPr/>
          <p:nvPr/>
        </p:nvSpPr>
        <p:spPr>
          <a:xfrm>
            <a:off x="6519648" y="3452230"/>
            <a:ext cx="622364" cy="330400"/>
          </a:xfrm>
          <a:prstGeom prst="rect">
            <a:avLst/>
          </a:prstGeom>
          <a:solidFill>
            <a:srgbClr val="C82506"/>
          </a:solidFill>
          <a:ln w="3175">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35718" tIns="35718" rIns="35718" bIns="35718" anchor="ctr"/>
          <a:lstStyle>
            <a:lvl1pPr algn="ctr" defTabSz="584200">
              <a:defRPr sz="1400">
                <a:solidFill>
                  <a:srgbClr val="FFFFFF"/>
                </a:solidFill>
                <a:latin typeface="+mj-lt"/>
                <a:ea typeface="+mj-ea"/>
                <a:cs typeface="+mj-cs"/>
                <a:sym typeface="Helvetica"/>
              </a:defRPr>
            </a:lvl1pPr>
          </a:lstStyle>
          <a:p>
            <a:pPr lvl="0">
              <a:defRPr sz="1800">
                <a:solidFill>
                  <a:srgbClr val="000000"/>
                </a:solidFill>
              </a:defRPr>
            </a:pPr>
            <a:r>
              <a:rPr sz="1800">
                <a:solidFill>
                  <a:srgbClr val="FFFFFF"/>
                </a:solidFill>
              </a:rPr>
              <a:t>PII</a:t>
            </a:r>
          </a:p>
        </p:txBody>
      </p:sp>
      <p:sp>
        <p:nvSpPr>
          <p:cNvPr id="19" name="Shape 422"/>
          <p:cNvSpPr/>
          <p:nvPr/>
        </p:nvSpPr>
        <p:spPr>
          <a:xfrm>
            <a:off x="7369862" y="3527922"/>
            <a:ext cx="1322505" cy="559174"/>
          </a:xfrm>
          <a:prstGeom prst="roundRect">
            <a:avLst>
              <a:gd name="adj" fmla="val 49268"/>
            </a:avLst>
          </a:prstGeom>
          <a:solidFill>
            <a:srgbClr val="FFFFFF"/>
          </a:solidFill>
          <a:ln w="12700">
            <a:solidFill>
              <a:srgbClr val="C82506"/>
            </a:solidFill>
            <a:miter lim="400000"/>
          </a:ln>
          <a:extLst>
            <a:ext uri="{C572A759-6A51-4108-AA02-DFA0A04FC94B}">
              <ma14:wrappingTextBoxFlag xmlns:mc="http://schemas.openxmlformats.org/markup-compatibility/2006" xmlns:mv="urn:schemas-microsoft-com:mac:vml" xmlns:ma14="http://schemas.microsoft.com/office/mac/drawingml/2011/main" xmlns="" xmlns:p="http://schemas.openxmlformats.org/presentationml/2006/main" xmlns:r="http://schemas.openxmlformats.org/officeDocument/2006/relationships" xmlns:a="http://schemas.openxmlformats.org/drawingml/2006/main" val="1"/>
            </a:ext>
          </a:extLst>
        </p:spPr>
        <p:txBody>
          <a:bodyPr lIns="19050" tIns="19050" rIns="19050" bIns="19050" anchor="ctr"/>
          <a:lstStyle>
            <a:lvl1pPr algn="ctr" defTabSz="457200">
              <a:defRPr sz="1400">
                <a:effectLst>
                  <a:outerShdw blurRad="25400" dist="23998" dir="2700000" rotWithShape="0">
                    <a:srgbClr val="000000">
                      <a:alpha val="31034"/>
                    </a:srgbClr>
                  </a:outerShdw>
                </a:effectLst>
                <a:latin typeface="+mj-lt"/>
                <a:ea typeface="+mj-ea"/>
                <a:cs typeface="+mj-cs"/>
                <a:sym typeface="Helvetica"/>
              </a:defRPr>
            </a:lvl1pPr>
          </a:lstStyle>
          <a:p>
            <a:pPr lvl="0">
              <a:defRPr sz="1800">
                <a:effectLst/>
              </a:defRPr>
            </a:pPr>
            <a:r>
              <a:rPr sz="1800">
                <a:effectLst>
                  <a:outerShdw blurRad="25400" dist="23998" dir="2700000" rotWithShape="0">
                    <a:srgbClr val="000000">
                      <a:alpha val="31034"/>
                    </a:srgbClr>
                  </a:outerShdw>
                </a:effectLst>
              </a:rPr>
              <a:t>Service D</a:t>
            </a:r>
          </a:p>
        </p:txBody>
      </p:sp>
      <p:sp>
        <p:nvSpPr>
          <p:cNvPr id="20" name="Shape 82"/>
          <p:cNvSpPr>
            <a:spLocks noGrp="1"/>
          </p:cNvSpPr>
          <p:nvPr>
            <p:ph type="title"/>
          </p:nvPr>
        </p:nvSpPr>
        <p:spPr>
          <a:xfrm>
            <a:off x="228600" y="108434"/>
            <a:ext cx="6705600" cy="838201"/>
          </a:xfrm>
          <a:prstGeom prst="rect">
            <a:avLst/>
          </a:prstGeom>
        </p:spPr>
        <p:txBody>
          <a:bodyPr lIns="0" tIns="0" rIns="0" bIns="0">
            <a:normAutofit/>
          </a:bodyPr>
          <a:lstStyle/>
          <a:p>
            <a:pPr lvl="0">
              <a:defRPr sz="1800"/>
            </a:pPr>
            <a:r>
              <a:rPr sz="2400" dirty="0" smtClean="0"/>
              <a:t>Problem: </a:t>
            </a:r>
            <a:r>
              <a:rPr lang="en-US" sz="2400" dirty="0" smtClean="0"/>
              <a:t>Data Leakage</a:t>
            </a:r>
            <a:endParaRPr sz="2400" dirty="0"/>
          </a:p>
        </p:txBody>
      </p:sp>
      <p:sp>
        <p:nvSpPr>
          <p:cNvPr id="21" name="Slide Number Placeholder 3"/>
          <p:cNvSpPr>
            <a:spLocks noGrp="1"/>
          </p:cNvSpPr>
          <p:nvPr>
            <p:ph type="sldNum" sz="quarter" idx="11"/>
          </p:nvPr>
        </p:nvSpPr>
        <p:spPr>
          <a:xfrm>
            <a:off x="28411" y="6477000"/>
            <a:ext cx="400378" cy="297651"/>
          </a:xfrm>
        </p:spPr>
        <p:txBody>
          <a:bodyPr/>
          <a:lstStyle/>
          <a:p>
            <a:fld id="{F6EFC63E-F8D9-44BB-A462-AC735E845F95}"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492976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Composite Services </a:t>
            </a:r>
            <a:endParaRPr lang="en-US" dirty="0"/>
          </a:p>
        </p:txBody>
      </p:sp>
      <p:sp>
        <p:nvSpPr>
          <p:cNvPr id="3" name="Content Placeholder 2"/>
          <p:cNvSpPr>
            <a:spLocks noGrp="1"/>
          </p:cNvSpPr>
          <p:nvPr>
            <p:ph idx="1"/>
          </p:nvPr>
        </p:nvSpPr>
        <p:spPr/>
        <p:txBody>
          <a:bodyPr/>
          <a:lstStyle/>
          <a:p>
            <a:r>
              <a:rPr lang="en-US" dirty="0" smtClean="0"/>
              <a:t>Attackers can gain control of a number of services, modify a service or get access to in-transit messages</a:t>
            </a:r>
          </a:p>
          <a:p>
            <a:r>
              <a:rPr lang="en-US" dirty="0" smtClean="0"/>
              <a:t>Client does not have ability to specify service interaction policies</a:t>
            </a:r>
          </a:p>
          <a:p>
            <a:r>
              <a:rPr lang="en-US" dirty="0" smtClean="0"/>
              <a:t>Violations, malicious activities and failures in a trusted service domain may remain undetected</a:t>
            </a:r>
          </a:p>
          <a:p>
            <a:r>
              <a:rPr lang="en-US" dirty="0" smtClean="0"/>
              <a:t>Services are not verified or validated dynamically (uninformed selection of services)</a:t>
            </a:r>
          </a:p>
          <a:p>
            <a:r>
              <a:rPr lang="en-US" dirty="0" smtClean="0"/>
              <a:t>Malicious activity may cause service disruptions</a:t>
            </a:r>
          </a:p>
        </p:txBody>
      </p:sp>
      <p:sp>
        <p:nvSpPr>
          <p:cNvPr id="4" name="Slide Number Placeholder 3"/>
          <p:cNvSpPr>
            <a:spLocks noGrp="1"/>
          </p:cNvSpPr>
          <p:nvPr>
            <p:ph type="sldNum" sz="quarter" idx="11"/>
          </p:nvPr>
        </p:nvSpPr>
        <p:spPr/>
        <p:txBody>
          <a:bodyPr/>
          <a:lstStyle/>
          <a:p>
            <a:fld id="{F6EFC63E-F8D9-44BB-A462-AC735E845F9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Ideas for Solutions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dirty="0" smtClean="0"/>
              <a:t>Goal: Ensure Performance and Security Requirements, meet SLAs and on-demand Customization, while minimizing Cost</a:t>
            </a:r>
          </a:p>
          <a:p>
            <a:r>
              <a:rPr lang="en-US" dirty="0" smtClean="0"/>
              <a:t>Service composition monitoring</a:t>
            </a:r>
          </a:p>
          <a:p>
            <a:pPr lvl="1"/>
            <a:r>
              <a:rPr lang="en-US" dirty="0" smtClean="0"/>
              <a:t>Detect anomalies, failures, attacks</a:t>
            </a:r>
          </a:p>
          <a:p>
            <a:r>
              <a:rPr lang="en-US" dirty="0" smtClean="0"/>
              <a:t>Trust and reputation measures of services</a:t>
            </a:r>
          </a:p>
          <a:p>
            <a:r>
              <a:rPr lang="en-US" dirty="0" smtClean="0"/>
              <a:t>Dynamic composition reconfiguration to meet availability</a:t>
            </a:r>
          </a:p>
          <a:p>
            <a:pPr lvl="1"/>
            <a:r>
              <a:rPr lang="en-US" dirty="0" smtClean="0"/>
              <a:t>Scalability, Availability, Resource constraints and Economics, Cost/Benefit Tradeoff</a:t>
            </a:r>
          </a:p>
          <a:p>
            <a:r>
              <a:rPr lang="en-US" dirty="0" smtClean="0"/>
              <a:t>Adaptability to attacks in mission critical environment</a:t>
            </a:r>
          </a:p>
          <a:p>
            <a:pPr lvl="1"/>
            <a:r>
              <a:rPr lang="en-US" dirty="0" smtClean="0"/>
              <a:t>Resiliency, Agile Defense, Graceful degradation</a:t>
            </a:r>
          </a:p>
          <a:p>
            <a:r>
              <a:rPr lang="en-US" dirty="0" smtClean="0"/>
              <a:t>Identity Management (Check Browser and Device capabilities)</a:t>
            </a:r>
          </a:p>
          <a:p>
            <a:pPr lvl="1"/>
            <a:r>
              <a:rPr lang="en-US" dirty="0" smtClean="0"/>
              <a:t>Authentication and Federation of identity information to external domains</a:t>
            </a:r>
          </a:p>
          <a:p>
            <a:r>
              <a:rPr lang="en-US" dirty="0" smtClean="0"/>
              <a:t>Controlled data dissemination to services</a:t>
            </a:r>
          </a:p>
          <a:p>
            <a:pPr lvl="1"/>
            <a:r>
              <a:rPr lang="en-US" dirty="0" smtClean="0"/>
              <a:t>Active Bundle ( Data, Policies of publisher, authorization of subscriber, mobile code)</a:t>
            </a:r>
          </a:p>
          <a:p>
            <a:pPr lvl="1"/>
            <a:r>
              <a:rPr lang="en-US" dirty="0" smtClean="0"/>
              <a:t>Data dilution, distortion to increase/decrease entropy</a:t>
            </a:r>
          </a:p>
          <a:p>
            <a:r>
              <a:rPr lang="en-US" dirty="0" smtClean="0"/>
              <a:t>Situation awareness to make context aware decisions</a:t>
            </a:r>
          </a:p>
          <a:p>
            <a:pPr lvl="1"/>
            <a:r>
              <a:rPr lang="en-US" dirty="0" smtClean="0"/>
              <a:t>Emergency environment, Attack environment</a:t>
            </a:r>
          </a:p>
        </p:txBody>
      </p:sp>
      <p:sp>
        <p:nvSpPr>
          <p:cNvPr id="4" name="Slide Number Placeholder 3"/>
          <p:cNvSpPr>
            <a:spLocks noGrp="1"/>
          </p:cNvSpPr>
          <p:nvPr>
            <p:ph type="sldNum" sz="quarter" idx="11"/>
          </p:nvPr>
        </p:nvSpPr>
        <p:spPr/>
        <p:txBody>
          <a:bodyPr/>
          <a:lstStyle/>
          <a:p>
            <a:fld id="{F6EFC63E-F8D9-44BB-A462-AC735E845F95}"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F6EFC63E-F8D9-44BB-A462-AC735E845F95}" type="slidenum">
              <a:rPr lang="en-US" smtClean="0"/>
              <a:pPr/>
              <a:t>9</a:t>
            </a:fld>
            <a:endParaRPr lang="en-US"/>
          </a:p>
        </p:txBody>
      </p:sp>
      <p:sp>
        <p:nvSpPr>
          <p:cNvPr id="6" name="Rectangle 5"/>
          <p:cNvSpPr/>
          <p:nvPr/>
        </p:nvSpPr>
        <p:spPr>
          <a:xfrm>
            <a:off x="3626557" y="1092200"/>
            <a:ext cx="1763888" cy="53786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loud Callout 6"/>
          <p:cNvSpPr/>
          <p:nvPr/>
        </p:nvSpPr>
        <p:spPr>
          <a:xfrm>
            <a:off x="156635" y="3715450"/>
            <a:ext cx="3032482" cy="987779"/>
          </a:xfrm>
          <a:prstGeom prst="cloudCallou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013201" y="1155696"/>
            <a:ext cx="1099755" cy="400110"/>
          </a:xfrm>
          <a:prstGeom prst="rect">
            <a:avLst/>
          </a:prstGeom>
          <a:noFill/>
        </p:spPr>
        <p:txBody>
          <a:bodyPr wrap="none" rtlCol="0">
            <a:spAutoFit/>
          </a:bodyPr>
          <a:lstStyle/>
          <a:p>
            <a:r>
              <a:rPr lang="en-US" sz="2000" dirty="0" smtClean="0"/>
              <a:t>Browser</a:t>
            </a:r>
            <a:endParaRPr lang="en-US" sz="2000" dirty="0"/>
          </a:p>
        </p:txBody>
      </p:sp>
      <p:sp>
        <p:nvSpPr>
          <p:cNvPr id="9" name="Diamond 8"/>
          <p:cNvSpPr/>
          <p:nvPr/>
        </p:nvSpPr>
        <p:spPr>
          <a:xfrm>
            <a:off x="2057400" y="1958618"/>
            <a:ext cx="5067300" cy="6448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492479" y="1063971"/>
            <a:ext cx="561622" cy="714029"/>
          </a:xfrm>
          <a:prstGeom prst="rect">
            <a:avLst/>
          </a:prstGeom>
        </p:spPr>
      </p:pic>
      <p:cxnSp>
        <p:nvCxnSpPr>
          <p:cNvPr id="11" name="Straight Connector 10"/>
          <p:cNvCxnSpPr/>
          <p:nvPr/>
        </p:nvCxnSpPr>
        <p:spPr>
          <a:xfrm>
            <a:off x="4572001" y="1630060"/>
            <a:ext cx="0" cy="3144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9" idx="3"/>
          </p:cNvCxnSpPr>
          <p:nvPr/>
        </p:nvCxnSpPr>
        <p:spPr>
          <a:xfrm flipV="1">
            <a:off x="7124700" y="2273300"/>
            <a:ext cx="444500" cy="7759"/>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511300" y="2286000"/>
            <a:ext cx="12700" cy="1460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ight Arrow 15"/>
          <p:cNvSpPr/>
          <p:nvPr/>
        </p:nvSpPr>
        <p:spPr>
          <a:xfrm>
            <a:off x="1075833" y="1334906"/>
            <a:ext cx="2508388" cy="250000"/>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243194" y="993419"/>
            <a:ext cx="1928733" cy="400110"/>
          </a:xfrm>
          <a:prstGeom prst="rect">
            <a:avLst/>
          </a:prstGeom>
          <a:noFill/>
        </p:spPr>
        <p:txBody>
          <a:bodyPr wrap="none" rtlCol="0">
            <a:spAutoFit/>
          </a:bodyPr>
          <a:lstStyle/>
          <a:p>
            <a:r>
              <a:rPr lang="en-US" sz="2000" dirty="0" smtClean="0"/>
              <a:t>Service request</a:t>
            </a:r>
            <a:endParaRPr lang="en-US" sz="2000" dirty="0"/>
          </a:p>
        </p:txBody>
      </p:sp>
      <p:sp>
        <p:nvSpPr>
          <p:cNvPr id="18" name="TextBox 17"/>
          <p:cNvSpPr txBox="1"/>
          <p:nvPr/>
        </p:nvSpPr>
        <p:spPr>
          <a:xfrm>
            <a:off x="3352800" y="1973508"/>
            <a:ext cx="2539999" cy="584776"/>
          </a:xfrm>
          <a:prstGeom prst="rect">
            <a:avLst/>
          </a:prstGeom>
          <a:noFill/>
        </p:spPr>
        <p:txBody>
          <a:bodyPr wrap="square" rtlCol="0">
            <a:spAutoFit/>
          </a:bodyPr>
          <a:lstStyle/>
          <a:p>
            <a:pPr algn="ctr"/>
            <a:r>
              <a:rPr lang="en-US" sz="1600" dirty="0"/>
              <a:t>a</a:t>
            </a:r>
            <a:r>
              <a:rPr lang="en-US" sz="1600" dirty="0" smtClean="0"/>
              <a:t>nalyze request source based on W3C standards</a:t>
            </a:r>
            <a:endParaRPr lang="en-US" sz="1600" dirty="0"/>
          </a:p>
        </p:txBody>
      </p:sp>
      <p:sp>
        <p:nvSpPr>
          <p:cNvPr id="19" name="TextBox 18"/>
          <p:cNvSpPr txBox="1"/>
          <p:nvPr/>
        </p:nvSpPr>
        <p:spPr>
          <a:xfrm>
            <a:off x="470129" y="1983385"/>
            <a:ext cx="1751902" cy="338554"/>
          </a:xfrm>
          <a:prstGeom prst="rect">
            <a:avLst/>
          </a:prstGeom>
          <a:noFill/>
        </p:spPr>
        <p:txBody>
          <a:bodyPr wrap="none" rtlCol="0">
            <a:spAutoFit/>
          </a:bodyPr>
          <a:lstStyle/>
          <a:p>
            <a:pPr algn="ctr"/>
            <a:r>
              <a:rPr lang="en-US" sz="1600" dirty="0" smtClean="0">
                <a:solidFill>
                  <a:srgbClr val="FF0000"/>
                </a:solidFill>
              </a:rPr>
              <a:t>Insecure browser</a:t>
            </a:r>
          </a:p>
        </p:txBody>
      </p:sp>
      <p:sp>
        <p:nvSpPr>
          <p:cNvPr id="20" name="TextBox 19"/>
          <p:cNvSpPr txBox="1"/>
          <p:nvPr/>
        </p:nvSpPr>
        <p:spPr>
          <a:xfrm>
            <a:off x="6974586" y="1969273"/>
            <a:ext cx="1585089" cy="338554"/>
          </a:xfrm>
          <a:prstGeom prst="rect">
            <a:avLst/>
          </a:prstGeom>
          <a:noFill/>
        </p:spPr>
        <p:txBody>
          <a:bodyPr wrap="none" rtlCol="0">
            <a:spAutoFit/>
          </a:bodyPr>
          <a:lstStyle/>
          <a:p>
            <a:pPr algn="ctr"/>
            <a:r>
              <a:rPr lang="en-US" sz="1600" dirty="0">
                <a:solidFill>
                  <a:srgbClr val="3366FF"/>
                </a:solidFill>
              </a:rPr>
              <a:t>S</a:t>
            </a:r>
            <a:r>
              <a:rPr lang="en-US" sz="1600" dirty="0" smtClean="0">
                <a:solidFill>
                  <a:srgbClr val="3366FF"/>
                </a:solidFill>
              </a:rPr>
              <a:t>ecure browser</a:t>
            </a:r>
          </a:p>
        </p:txBody>
      </p:sp>
      <p:sp>
        <p:nvSpPr>
          <p:cNvPr id="21" name="TextBox 20"/>
          <p:cNvSpPr txBox="1"/>
          <p:nvPr/>
        </p:nvSpPr>
        <p:spPr>
          <a:xfrm>
            <a:off x="-65802" y="2644144"/>
            <a:ext cx="1584288" cy="830997"/>
          </a:xfrm>
          <a:prstGeom prst="rect">
            <a:avLst/>
          </a:prstGeom>
          <a:noFill/>
        </p:spPr>
        <p:txBody>
          <a:bodyPr wrap="none" rtlCol="0">
            <a:spAutoFit/>
          </a:bodyPr>
          <a:lstStyle/>
          <a:p>
            <a:pPr algn="ctr"/>
            <a:r>
              <a:rPr lang="en-US" sz="1600" dirty="0" smtClean="0">
                <a:solidFill>
                  <a:srgbClr val="FF0000"/>
                </a:solidFill>
              </a:rPr>
              <a:t>Send active </a:t>
            </a:r>
          </a:p>
          <a:p>
            <a:pPr algn="ctr"/>
            <a:r>
              <a:rPr lang="en-US" sz="1600" dirty="0">
                <a:solidFill>
                  <a:srgbClr val="FF0000"/>
                </a:solidFill>
              </a:rPr>
              <a:t>b</a:t>
            </a:r>
            <a:r>
              <a:rPr lang="en-US" sz="1600" dirty="0" smtClean="0">
                <a:solidFill>
                  <a:srgbClr val="FF0000"/>
                </a:solidFill>
              </a:rPr>
              <a:t>undle to cloud </a:t>
            </a:r>
          </a:p>
          <a:p>
            <a:pPr algn="ctr"/>
            <a:r>
              <a:rPr lang="en-US" sz="1600" dirty="0">
                <a:solidFill>
                  <a:srgbClr val="FF0000"/>
                </a:solidFill>
              </a:rPr>
              <a:t>f</a:t>
            </a:r>
            <a:r>
              <a:rPr lang="en-US" sz="1600" dirty="0" smtClean="0">
                <a:solidFill>
                  <a:srgbClr val="FF0000"/>
                </a:solidFill>
              </a:rPr>
              <a:t>or execution</a:t>
            </a:r>
            <a:endParaRPr lang="en-US" sz="1600" dirty="0">
              <a:solidFill>
                <a:srgbClr val="FF0000"/>
              </a:solidFill>
            </a:endParaRPr>
          </a:p>
        </p:txBody>
      </p:sp>
      <p:sp>
        <p:nvSpPr>
          <p:cNvPr id="23" name="TextBox 22"/>
          <p:cNvSpPr txBox="1"/>
          <p:nvPr/>
        </p:nvSpPr>
        <p:spPr>
          <a:xfrm>
            <a:off x="635000" y="6445315"/>
            <a:ext cx="1726404" cy="461665"/>
          </a:xfrm>
          <a:prstGeom prst="rect">
            <a:avLst/>
          </a:prstGeom>
          <a:noFill/>
        </p:spPr>
        <p:txBody>
          <a:bodyPr wrap="none" rtlCol="0">
            <a:spAutoFit/>
          </a:bodyPr>
          <a:lstStyle/>
          <a:p>
            <a:pPr algn="ctr"/>
            <a:r>
              <a:rPr lang="en-US" sz="2400" dirty="0" smtClean="0">
                <a:solidFill>
                  <a:srgbClr val="FF0000"/>
                </a:solidFill>
              </a:rPr>
              <a:t>UNTRUSTED</a:t>
            </a:r>
            <a:endParaRPr lang="en-US" sz="2400" dirty="0">
              <a:solidFill>
                <a:srgbClr val="FF0000"/>
              </a:solidFill>
            </a:endParaRPr>
          </a:p>
        </p:txBody>
      </p:sp>
      <p:sp>
        <p:nvSpPr>
          <p:cNvPr id="24" name="TextBox 23"/>
          <p:cNvSpPr txBox="1"/>
          <p:nvPr/>
        </p:nvSpPr>
        <p:spPr>
          <a:xfrm>
            <a:off x="6979856" y="6456604"/>
            <a:ext cx="1330262" cy="461665"/>
          </a:xfrm>
          <a:prstGeom prst="rect">
            <a:avLst/>
          </a:prstGeom>
          <a:noFill/>
        </p:spPr>
        <p:txBody>
          <a:bodyPr wrap="none" rtlCol="0">
            <a:spAutoFit/>
          </a:bodyPr>
          <a:lstStyle/>
          <a:p>
            <a:pPr algn="ctr"/>
            <a:r>
              <a:rPr lang="en-US" sz="2400" dirty="0" smtClean="0">
                <a:solidFill>
                  <a:srgbClr val="3366FF"/>
                </a:solidFill>
              </a:rPr>
              <a:t>TRUSTED</a:t>
            </a:r>
            <a:endParaRPr lang="en-US" sz="2400" dirty="0">
              <a:solidFill>
                <a:srgbClr val="3366FF"/>
              </a:solidFill>
            </a:endParaRPr>
          </a:p>
        </p:txBody>
      </p:sp>
      <p:sp>
        <p:nvSpPr>
          <p:cNvPr id="25" name="TextBox 24"/>
          <p:cNvSpPr txBox="1"/>
          <p:nvPr/>
        </p:nvSpPr>
        <p:spPr>
          <a:xfrm>
            <a:off x="841149" y="4078486"/>
            <a:ext cx="1472954" cy="369332"/>
          </a:xfrm>
          <a:prstGeom prst="rect">
            <a:avLst/>
          </a:prstGeom>
          <a:noFill/>
          <a:ln>
            <a:solidFill>
              <a:srgbClr val="FF0000"/>
            </a:solidFill>
          </a:ln>
        </p:spPr>
        <p:txBody>
          <a:bodyPr wrap="none" rtlCol="0">
            <a:spAutoFit/>
          </a:bodyPr>
          <a:lstStyle/>
          <a:p>
            <a:r>
              <a:rPr lang="en-US" dirty="0" smtClean="0"/>
              <a:t>Active Bundle</a:t>
            </a:r>
            <a:endParaRPr lang="en-US" dirty="0"/>
          </a:p>
        </p:txBody>
      </p:sp>
      <p:sp>
        <p:nvSpPr>
          <p:cNvPr id="26" name="Rectangle 25"/>
          <p:cNvSpPr/>
          <p:nvPr/>
        </p:nvSpPr>
        <p:spPr>
          <a:xfrm>
            <a:off x="6448776" y="4075285"/>
            <a:ext cx="2593624" cy="233821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6692900" y="4055144"/>
            <a:ext cx="2053161" cy="400110"/>
          </a:xfrm>
          <a:prstGeom prst="rect">
            <a:avLst/>
          </a:prstGeom>
          <a:noFill/>
        </p:spPr>
        <p:txBody>
          <a:bodyPr wrap="square" rtlCol="0">
            <a:spAutoFit/>
          </a:bodyPr>
          <a:lstStyle/>
          <a:p>
            <a:r>
              <a:rPr lang="en-US" sz="2000" dirty="0" smtClean="0"/>
              <a:t>Service Domain</a:t>
            </a:r>
            <a:endParaRPr lang="en-US" sz="2000" dirty="0"/>
          </a:p>
        </p:txBody>
      </p:sp>
      <p:cxnSp>
        <p:nvCxnSpPr>
          <p:cNvPr id="28" name="Straight Arrow Connector 27"/>
          <p:cNvCxnSpPr>
            <a:stCxn id="25" idx="2"/>
          </p:cNvCxnSpPr>
          <p:nvPr/>
        </p:nvCxnSpPr>
        <p:spPr>
          <a:xfrm flipH="1">
            <a:off x="990600" y="4447818"/>
            <a:ext cx="587026" cy="12290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700" y="4785073"/>
            <a:ext cx="1278528" cy="646331"/>
          </a:xfrm>
          <a:prstGeom prst="rect">
            <a:avLst/>
          </a:prstGeom>
          <a:noFill/>
        </p:spPr>
        <p:txBody>
          <a:bodyPr wrap="none" rtlCol="0">
            <a:spAutoFit/>
          </a:bodyPr>
          <a:lstStyle/>
          <a:p>
            <a:pPr algn="ctr"/>
            <a:r>
              <a:rPr lang="en-US" dirty="0" smtClean="0"/>
              <a:t>Data access </a:t>
            </a:r>
          </a:p>
          <a:p>
            <a:pPr algn="ctr"/>
            <a:r>
              <a:rPr lang="en-US" dirty="0" smtClean="0"/>
              <a:t>request</a:t>
            </a:r>
          </a:p>
        </p:txBody>
      </p:sp>
      <p:sp>
        <p:nvSpPr>
          <p:cNvPr id="30" name="TextBox 29"/>
          <p:cNvSpPr txBox="1"/>
          <p:nvPr/>
        </p:nvSpPr>
        <p:spPr>
          <a:xfrm>
            <a:off x="6672856" y="5966553"/>
            <a:ext cx="1864366" cy="369332"/>
          </a:xfrm>
          <a:prstGeom prst="rect">
            <a:avLst/>
          </a:prstGeom>
          <a:noFill/>
          <a:ln>
            <a:solidFill>
              <a:srgbClr val="3366FF"/>
            </a:solidFill>
          </a:ln>
        </p:spPr>
        <p:txBody>
          <a:bodyPr wrap="square" rtlCol="0">
            <a:spAutoFit/>
          </a:bodyPr>
          <a:lstStyle/>
          <a:p>
            <a:pPr algn="ctr"/>
            <a:r>
              <a:rPr lang="en-US" dirty="0" smtClean="0"/>
              <a:t>Active Bundle</a:t>
            </a:r>
            <a:endParaRPr lang="en-US" dirty="0"/>
          </a:p>
        </p:txBody>
      </p:sp>
      <p:sp>
        <p:nvSpPr>
          <p:cNvPr id="31" name="TextBox 30"/>
          <p:cNvSpPr txBox="1"/>
          <p:nvPr/>
        </p:nvSpPr>
        <p:spPr>
          <a:xfrm>
            <a:off x="6672856" y="4412388"/>
            <a:ext cx="1864366" cy="369332"/>
          </a:xfrm>
          <a:prstGeom prst="rect">
            <a:avLst/>
          </a:prstGeom>
          <a:noFill/>
          <a:ln>
            <a:solidFill>
              <a:srgbClr val="3366FF"/>
            </a:solidFill>
          </a:ln>
        </p:spPr>
        <p:txBody>
          <a:bodyPr wrap="square" rtlCol="0">
            <a:spAutoFit/>
          </a:bodyPr>
          <a:lstStyle/>
          <a:p>
            <a:r>
              <a:rPr lang="en-US" dirty="0" smtClean="0"/>
              <a:t>     Service X </a:t>
            </a:r>
            <a:endParaRPr lang="en-US" dirty="0"/>
          </a:p>
        </p:txBody>
      </p:sp>
      <p:cxnSp>
        <p:nvCxnSpPr>
          <p:cNvPr id="32" name="Straight Arrow Connector 31"/>
          <p:cNvCxnSpPr/>
          <p:nvPr/>
        </p:nvCxnSpPr>
        <p:spPr>
          <a:xfrm flipH="1">
            <a:off x="7251700" y="4807120"/>
            <a:ext cx="11287" cy="11745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6390234" y="5009861"/>
            <a:ext cx="905003" cy="646331"/>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request</a:t>
            </a:r>
          </a:p>
        </p:txBody>
      </p:sp>
      <p:cxnSp>
        <p:nvCxnSpPr>
          <p:cNvPr id="34" name="Straight Arrow Connector 33"/>
          <p:cNvCxnSpPr/>
          <p:nvPr/>
        </p:nvCxnSpPr>
        <p:spPr>
          <a:xfrm flipV="1">
            <a:off x="7518400" y="4781721"/>
            <a:ext cx="9882" cy="1174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7517099" y="4760519"/>
            <a:ext cx="1393042" cy="1200329"/>
          </a:xfrm>
          <a:prstGeom prst="rect">
            <a:avLst/>
          </a:prstGeom>
          <a:noFill/>
        </p:spPr>
        <p:txBody>
          <a:bodyPr wrap="none" rtlCol="0">
            <a:spAutoFit/>
          </a:bodyPr>
          <a:lstStyle/>
          <a:p>
            <a:pPr algn="ctr"/>
            <a:r>
              <a:rPr lang="en-US" dirty="0" smtClean="0">
                <a:solidFill>
                  <a:srgbClr val="3366FF"/>
                </a:solidFill>
              </a:rPr>
              <a:t>Data </a:t>
            </a:r>
          </a:p>
          <a:p>
            <a:pPr algn="ctr"/>
            <a:r>
              <a:rPr lang="en-US" dirty="0" smtClean="0">
                <a:solidFill>
                  <a:srgbClr val="3366FF"/>
                </a:solidFill>
              </a:rPr>
              <a:t>Service X</a:t>
            </a:r>
          </a:p>
          <a:p>
            <a:pPr algn="ctr"/>
            <a:r>
              <a:rPr lang="en-US" dirty="0">
                <a:solidFill>
                  <a:srgbClr val="3366FF"/>
                </a:solidFill>
              </a:rPr>
              <a:t>i</a:t>
            </a:r>
            <a:r>
              <a:rPr lang="en-US" dirty="0" smtClean="0">
                <a:solidFill>
                  <a:srgbClr val="3366FF"/>
                </a:solidFill>
              </a:rPr>
              <a:t>s authorized </a:t>
            </a:r>
          </a:p>
          <a:p>
            <a:pPr algn="ctr"/>
            <a:r>
              <a:rPr lang="en-US" dirty="0" smtClean="0">
                <a:solidFill>
                  <a:srgbClr val="3366FF"/>
                </a:solidFill>
              </a:rPr>
              <a:t>to access</a:t>
            </a:r>
          </a:p>
        </p:txBody>
      </p:sp>
      <p:cxnSp>
        <p:nvCxnSpPr>
          <p:cNvPr id="36" name="Straight Arrow Connector 35"/>
          <p:cNvCxnSpPr/>
          <p:nvPr/>
        </p:nvCxnSpPr>
        <p:spPr>
          <a:xfrm>
            <a:off x="1588254" y="4460518"/>
            <a:ext cx="494546" cy="12036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01447" y="4809063"/>
            <a:ext cx="1135948" cy="646331"/>
          </a:xfrm>
          <a:prstGeom prst="rect">
            <a:avLst/>
          </a:prstGeom>
          <a:noFill/>
        </p:spPr>
        <p:txBody>
          <a:bodyPr wrap="none" rtlCol="0">
            <a:spAutoFit/>
          </a:bodyPr>
          <a:lstStyle/>
          <a:p>
            <a:pPr algn="ctr"/>
            <a:r>
              <a:rPr lang="en-US" dirty="0" smtClean="0"/>
              <a:t>Encrypted </a:t>
            </a:r>
          </a:p>
          <a:p>
            <a:pPr algn="ctr"/>
            <a:r>
              <a:rPr lang="en-US" dirty="0" smtClean="0"/>
              <a:t>search </a:t>
            </a:r>
          </a:p>
        </p:txBody>
      </p:sp>
      <p:sp>
        <p:nvSpPr>
          <p:cNvPr id="38" name="TextBox 37"/>
          <p:cNvSpPr txBox="1"/>
          <p:nvPr/>
        </p:nvSpPr>
        <p:spPr>
          <a:xfrm>
            <a:off x="0" y="5558361"/>
            <a:ext cx="1531188" cy="646331"/>
          </a:xfrm>
          <a:prstGeom prst="rect">
            <a:avLst/>
          </a:prstGeom>
          <a:noFill/>
        </p:spPr>
        <p:txBody>
          <a:bodyPr wrap="none" rtlCol="0">
            <a:spAutoFit/>
          </a:bodyPr>
          <a:lstStyle/>
          <a:p>
            <a:pPr algn="ctr"/>
            <a:r>
              <a:rPr lang="en-US" dirty="0" smtClean="0">
                <a:solidFill>
                  <a:srgbClr val="FF0000"/>
                </a:solidFill>
              </a:rPr>
              <a:t>Filtered/lower </a:t>
            </a:r>
          </a:p>
          <a:p>
            <a:pPr algn="ctr"/>
            <a:r>
              <a:rPr lang="en-US" dirty="0" smtClean="0">
                <a:solidFill>
                  <a:srgbClr val="FF0000"/>
                </a:solidFill>
              </a:rPr>
              <a:t>quality data</a:t>
            </a:r>
          </a:p>
        </p:txBody>
      </p:sp>
      <p:sp>
        <p:nvSpPr>
          <p:cNvPr id="45" name="TextBox 44"/>
          <p:cNvSpPr txBox="1"/>
          <p:nvPr/>
        </p:nvSpPr>
        <p:spPr>
          <a:xfrm>
            <a:off x="1837360" y="5583761"/>
            <a:ext cx="1676172" cy="646331"/>
          </a:xfrm>
          <a:prstGeom prst="rect">
            <a:avLst/>
          </a:prstGeom>
          <a:noFill/>
        </p:spPr>
        <p:txBody>
          <a:bodyPr wrap="none" rtlCol="0">
            <a:spAutoFit/>
          </a:bodyPr>
          <a:lstStyle/>
          <a:p>
            <a:pPr algn="ctr"/>
            <a:r>
              <a:rPr lang="en-US" dirty="0" smtClean="0">
                <a:solidFill>
                  <a:srgbClr val="FF0000"/>
                </a:solidFill>
              </a:rPr>
              <a:t>Filtered search </a:t>
            </a:r>
          </a:p>
          <a:p>
            <a:pPr algn="ctr"/>
            <a:r>
              <a:rPr lang="en-US" dirty="0" smtClean="0">
                <a:solidFill>
                  <a:srgbClr val="FF0000"/>
                </a:solidFill>
              </a:rPr>
              <a:t>results</a:t>
            </a:r>
          </a:p>
        </p:txBody>
      </p:sp>
      <p:cxnSp>
        <p:nvCxnSpPr>
          <p:cNvPr id="64" name="Straight Connector 63"/>
          <p:cNvCxnSpPr/>
          <p:nvPr/>
        </p:nvCxnSpPr>
        <p:spPr>
          <a:xfrm flipH="1">
            <a:off x="7556500" y="22777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65" name="Diamond 64"/>
          <p:cNvSpPr/>
          <p:nvPr/>
        </p:nvSpPr>
        <p:spPr>
          <a:xfrm>
            <a:off x="6505222" y="2517418"/>
            <a:ext cx="2079978" cy="492482"/>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844418" y="2583108"/>
            <a:ext cx="1471477" cy="338554"/>
          </a:xfrm>
          <a:prstGeom prst="rect">
            <a:avLst/>
          </a:prstGeom>
          <a:noFill/>
        </p:spPr>
        <p:txBody>
          <a:bodyPr wrap="none" rtlCol="0">
            <a:spAutoFit/>
          </a:bodyPr>
          <a:lstStyle/>
          <a:p>
            <a:pPr algn="ctr"/>
            <a:r>
              <a:rPr lang="en-US" sz="1600" dirty="0" smtClean="0"/>
              <a:t>authentication</a:t>
            </a:r>
          </a:p>
        </p:txBody>
      </p:sp>
      <p:cxnSp>
        <p:nvCxnSpPr>
          <p:cNvPr id="81" name="Straight Connector 80"/>
          <p:cNvCxnSpPr/>
          <p:nvPr/>
        </p:nvCxnSpPr>
        <p:spPr>
          <a:xfrm flipH="1">
            <a:off x="1524000" y="2281059"/>
            <a:ext cx="533400" cy="49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019800" y="2763659"/>
            <a:ext cx="495300" cy="17641"/>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H="1">
            <a:off x="8521700" y="2755900"/>
            <a:ext cx="406400" cy="12700"/>
          </a:xfrm>
          <a:prstGeom prst="line">
            <a:avLst/>
          </a:prstGeom>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5988566" y="2494208"/>
            <a:ext cx="566982" cy="338554"/>
          </a:xfrm>
          <a:prstGeom prst="rect">
            <a:avLst/>
          </a:prstGeom>
          <a:noFill/>
        </p:spPr>
        <p:txBody>
          <a:bodyPr wrap="none" rtlCol="0">
            <a:spAutoFit/>
          </a:bodyPr>
          <a:lstStyle/>
          <a:p>
            <a:pPr algn="ctr"/>
            <a:r>
              <a:rPr lang="en-US" sz="1600" dirty="0" smtClean="0"/>
              <a:t>CAC</a:t>
            </a:r>
          </a:p>
        </p:txBody>
      </p:sp>
      <p:sp>
        <p:nvSpPr>
          <p:cNvPr id="93" name="TextBox 92"/>
          <p:cNvSpPr txBox="1"/>
          <p:nvPr/>
        </p:nvSpPr>
        <p:spPr>
          <a:xfrm>
            <a:off x="8467519" y="2481508"/>
            <a:ext cx="511278" cy="338554"/>
          </a:xfrm>
          <a:prstGeom prst="rect">
            <a:avLst/>
          </a:prstGeom>
          <a:noFill/>
        </p:spPr>
        <p:txBody>
          <a:bodyPr wrap="none" rtlCol="0">
            <a:spAutoFit/>
          </a:bodyPr>
          <a:lstStyle/>
          <a:p>
            <a:pPr algn="ctr"/>
            <a:r>
              <a:rPr lang="en-US" sz="1600" dirty="0" smtClean="0"/>
              <a:t>PIN</a:t>
            </a:r>
          </a:p>
        </p:txBody>
      </p:sp>
      <p:cxnSp>
        <p:nvCxnSpPr>
          <p:cNvPr id="94" name="Straight Arrow Connector 93"/>
          <p:cNvCxnSpPr/>
          <p:nvPr/>
        </p:nvCxnSpPr>
        <p:spPr>
          <a:xfrm>
            <a:off x="6019800" y="27940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8928100" y="2743200"/>
            <a:ext cx="0"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5426858" y="3053008"/>
            <a:ext cx="1284000" cy="307777"/>
          </a:xfrm>
          <a:prstGeom prst="rect">
            <a:avLst/>
          </a:prstGeom>
          <a:noFill/>
        </p:spPr>
        <p:txBody>
          <a:bodyPr wrap="none" rtlCol="0">
            <a:spAutoFit/>
          </a:bodyPr>
          <a:lstStyle/>
          <a:p>
            <a:pPr algn="ctr"/>
            <a:r>
              <a:rPr lang="en-US" sz="1400" dirty="0" smtClean="0"/>
              <a:t>Trust = X + Y</a:t>
            </a:r>
          </a:p>
        </p:txBody>
      </p:sp>
      <p:sp>
        <p:nvSpPr>
          <p:cNvPr id="99" name="TextBox 98"/>
          <p:cNvSpPr txBox="1"/>
          <p:nvPr/>
        </p:nvSpPr>
        <p:spPr>
          <a:xfrm>
            <a:off x="8261736" y="3027608"/>
            <a:ext cx="937727" cy="307777"/>
          </a:xfrm>
          <a:prstGeom prst="rect">
            <a:avLst/>
          </a:prstGeom>
          <a:noFill/>
        </p:spPr>
        <p:txBody>
          <a:bodyPr wrap="none" rtlCol="0">
            <a:spAutoFit/>
          </a:bodyPr>
          <a:lstStyle/>
          <a:p>
            <a:pPr algn="ctr"/>
            <a:r>
              <a:rPr lang="en-US" sz="1400" dirty="0" smtClean="0"/>
              <a:t>Trust = X</a:t>
            </a:r>
          </a:p>
        </p:txBody>
      </p:sp>
      <p:cxnSp>
        <p:nvCxnSpPr>
          <p:cNvPr id="107" name="Straight Connector 106"/>
          <p:cNvCxnSpPr/>
          <p:nvPr/>
        </p:nvCxnSpPr>
        <p:spPr>
          <a:xfrm flipH="1">
            <a:off x="6019800" y="3268360"/>
            <a:ext cx="1" cy="224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flipH="1">
            <a:off x="8928100" y="3255660"/>
            <a:ext cx="1" cy="224140"/>
          </a:xfrm>
          <a:prstGeom prst="line">
            <a:avLst/>
          </a:prstGeom>
        </p:spPr>
        <p:style>
          <a:lnRef idx="2">
            <a:schemeClr val="accent1"/>
          </a:lnRef>
          <a:fillRef idx="0">
            <a:schemeClr val="accent1"/>
          </a:fillRef>
          <a:effectRef idx="1">
            <a:schemeClr val="accent1"/>
          </a:effectRef>
          <a:fontRef idx="minor">
            <a:schemeClr val="tx1"/>
          </a:fontRef>
        </p:style>
      </p:cxnSp>
      <p:sp>
        <p:nvSpPr>
          <p:cNvPr id="112" name="Diamond 111"/>
          <p:cNvSpPr/>
          <p:nvPr/>
        </p:nvSpPr>
        <p:spPr>
          <a:xfrm>
            <a:off x="7226300" y="3327400"/>
            <a:ext cx="622300" cy="279400"/>
          </a:xfrm>
          <a:prstGeom prst="diamond">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9" name="Straight Connector 118"/>
          <p:cNvCxnSpPr/>
          <p:nvPr/>
        </p:nvCxnSpPr>
        <p:spPr>
          <a:xfrm flipH="1">
            <a:off x="7531100" y="3611260"/>
            <a:ext cx="12702" cy="262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H="1">
            <a:off x="5511800" y="3860800"/>
            <a:ext cx="19939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endCxn id="112" idx="1"/>
          </p:cNvCxnSpPr>
          <p:nvPr/>
        </p:nvCxnSpPr>
        <p:spPr>
          <a:xfrm>
            <a:off x="6019800" y="3454400"/>
            <a:ext cx="12065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a:endCxn id="112" idx="3"/>
          </p:cNvCxnSpPr>
          <p:nvPr/>
        </p:nvCxnSpPr>
        <p:spPr>
          <a:xfrm flipH="1" flipV="1">
            <a:off x="7848600" y="3467100"/>
            <a:ext cx="1054100" cy="12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9" name="TextBox 128"/>
          <p:cNvSpPr txBox="1"/>
          <p:nvPr/>
        </p:nvSpPr>
        <p:spPr>
          <a:xfrm>
            <a:off x="5807830" y="3586408"/>
            <a:ext cx="928459" cy="307777"/>
          </a:xfrm>
          <a:prstGeom prst="rect">
            <a:avLst/>
          </a:prstGeom>
          <a:noFill/>
        </p:spPr>
        <p:txBody>
          <a:bodyPr wrap="none" rtlCol="0">
            <a:spAutoFit/>
          </a:bodyPr>
          <a:lstStyle/>
          <a:p>
            <a:pPr algn="ctr"/>
            <a:r>
              <a:rPr lang="en-US" sz="1400" dirty="0" smtClean="0">
                <a:solidFill>
                  <a:srgbClr val="FF0000"/>
                </a:solidFill>
              </a:rPr>
              <a:t>Low trust</a:t>
            </a:r>
          </a:p>
        </p:txBody>
      </p:sp>
      <p:cxnSp>
        <p:nvCxnSpPr>
          <p:cNvPr id="132" name="Straight Connector 131"/>
          <p:cNvCxnSpPr/>
          <p:nvPr/>
        </p:nvCxnSpPr>
        <p:spPr>
          <a:xfrm flipH="1">
            <a:off x="7556500" y="3860800"/>
            <a:ext cx="1181100" cy="0"/>
          </a:xfrm>
          <a:prstGeom prst="line">
            <a:avLst/>
          </a:prstGeom>
        </p:spPr>
        <p:style>
          <a:lnRef idx="2">
            <a:schemeClr val="accent1"/>
          </a:lnRef>
          <a:fillRef idx="0">
            <a:schemeClr val="accent1"/>
          </a:fillRef>
          <a:effectRef idx="1">
            <a:schemeClr val="accent1"/>
          </a:effectRef>
          <a:fontRef idx="minor">
            <a:schemeClr val="tx1"/>
          </a:fontRef>
        </p:style>
      </p:cxnSp>
      <p:sp>
        <p:nvSpPr>
          <p:cNvPr id="133" name="TextBox 132"/>
          <p:cNvSpPr txBox="1"/>
          <p:nvPr/>
        </p:nvSpPr>
        <p:spPr>
          <a:xfrm>
            <a:off x="7744150" y="3586408"/>
            <a:ext cx="967420" cy="307777"/>
          </a:xfrm>
          <a:prstGeom prst="rect">
            <a:avLst/>
          </a:prstGeom>
          <a:noFill/>
        </p:spPr>
        <p:txBody>
          <a:bodyPr wrap="none" rtlCol="0">
            <a:spAutoFit/>
          </a:bodyPr>
          <a:lstStyle/>
          <a:p>
            <a:pPr algn="ctr"/>
            <a:r>
              <a:rPr lang="en-US" sz="1400" dirty="0" smtClean="0">
                <a:solidFill>
                  <a:srgbClr val="3366FF"/>
                </a:solidFill>
              </a:rPr>
              <a:t>High trust</a:t>
            </a:r>
          </a:p>
        </p:txBody>
      </p:sp>
      <p:cxnSp>
        <p:nvCxnSpPr>
          <p:cNvPr id="138" name="Straight Arrow Connector 137"/>
          <p:cNvCxnSpPr>
            <a:endCxn id="7" idx="2"/>
          </p:cNvCxnSpPr>
          <p:nvPr/>
        </p:nvCxnSpPr>
        <p:spPr>
          <a:xfrm flipH="1" flipV="1">
            <a:off x="3186590" y="4209340"/>
            <a:ext cx="2350610" cy="45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flipV="1">
            <a:off x="5524500" y="3848100"/>
            <a:ext cx="0" cy="3937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3" name="Straight Arrow Connector 152"/>
          <p:cNvCxnSpPr>
            <a:endCxn id="27" idx="3"/>
          </p:cNvCxnSpPr>
          <p:nvPr/>
        </p:nvCxnSpPr>
        <p:spPr>
          <a:xfrm>
            <a:off x="8737600" y="3835400"/>
            <a:ext cx="8461" cy="4197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3855169" y="3698244"/>
            <a:ext cx="1565553" cy="584776"/>
          </a:xfrm>
          <a:prstGeom prst="rect">
            <a:avLst/>
          </a:prstGeom>
          <a:noFill/>
        </p:spPr>
        <p:txBody>
          <a:bodyPr wrap="none" rtlCol="0">
            <a:spAutoFit/>
          </a:bodyPr>
          <a:lstStyle/>
          <a:p>
            <a:pPr algn="ctr"/>
            <a:r>
              <a:rPr lang="en-US" sz="1600" dirty="0" smtClean="0">
                <a:solidFill>
                  <a:srgbClr val="FF0000"/>
                </a:solidFill>
              </a:rPr>
              <a:t>execute active </a:t>
            </a:r>
          </a:p>
          <a:p>
            <a:pPr algn="ctr"/>
            <a:r>
              <a:rPr lang="en-US" sz="1600" dirty="0">
                <a:solidFill>
                  <a:srgbClr val="FF0000"/>
                </a:solidFill>
              </a:rPr>
              <a:t>b</a:t>
            </a:r>
            <a:r>
              <a:rPr lang="en-US" sz="1600" dirty="0" smtClean="0">
                <a:solidFill>
                  <a:srgbClr val="FF0000"/>
                </a:solidFill>
              </a:rPr>
              <a:t>undle in cloud</a:t>
            </a:r>
            <a:endParaRPr lang="en-US" sz="1600" dirty="0">
              <a:solidFill>
                <a:srgbClr val="FF0000"/>
              </a:solidFill>
            </a:endParaRPr>
          </a:p>
        </p:txBody>
      </p:sp>
      <p:sp>
        <p:nvSpPr>
          <p:cNvPr id="61" name="Title 60"/>
          <p:cNvSpPr>
            <a:spLocks noGrp="1"/>
          </p:cNvSpPr>
          <p:nvPr>
            <p:ph type="title"/>
          </p:nvPr>
        </p:nvSpPr>
        <p:spPr/>
        <p:txBody>
          <a:bodyPr/>
          <a:lstStyle/>
          <a:p>
            <a:r>
              <a:rPr lang="en-US" dirty="0" smtClean="0"/>
              <a:t>Integration with other Solutions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17691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noc_PPT_tplt[4 business areas]">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noc_PPT_tplt[4 business areas]</Template>
  <TotalTime>5200</TotalTime>
  <Words>1979</Words>
  <Application>Microsoft Macintosh PowerPoint</Application>
  <PresentationFormat>On-screen Show (4:3)</PresentationFormat>
  <Paragraphs>582</Paragraphs>
  <Slides>30</Slides>
  <Notes>7</Notes>
  <HiddenSlides>0</HiddenSlides>
  <MMClips>0</MMClips>
  <ScaleCrop>false</ScaleCrop>
  <HeadingPairs>
    <vt:vector size="4" baseType="variant">
      <vt:variant>
        <vt:lpstr>Design Template</vt:lpstr>
      </vt:variant>
      <vt:variant>
        <vt:i4>3</vt:i4>
      </vt:variant>
      <vt:variant>
        <vt:lpstr>Slide Titles</vt:lpstr>
      </vt:variant>
      <vt:variant>
        <vt:i4>30</vt:i4>
      </vt:variant>
    </vt:vector>
  </HeadingPairs>
  <TitlesOfParts>
    <vt:vector size="33" baseType="lpstr">
      <vt:lpstr>noc_PPT_tplt[4 business areas]</vt:lpstr>
      <vt:lpstr>Office Theme</vt:lpstr>
      <vt:lpstr>1_noc_PPT_tplt[4 business areas]</vt:lpstr>
      <vt:lpstr>Security and Privacy Challenges in Cloud Services</vt:lpstr>
      <vt:lpstr>Composite Services in Cloud (SOA)</vt:lpstr>
      <vt:lpstr>Service Composition Example</vt:lpstr>
      <vt:lpstr>Problem: Service Attack</vt:lpstr>
      <vt:lpstr>Problem: Service Failure</vt:lpstr>
      <vt:lpstr>Problem: Data Leakage</vt:lpstr>
      <vt:lpstr>Problems in Composite Services </vt:lpstr>
      <vt:lpstr>Research Ideas for Solutions</vt:lpstr>
      <vt:lpstr>Integration with other Solutions </vt:lpstr>
      <vt:lpstr>Example of P2P Secure Data Sharing in UAV Network</vt:lpstr>
      <vt:lpstr>Solution Requirements</vt:lpstr>
      <vt:lpstr>Distributed Service Monitoring for Cross-domain Anomaly Detection and Adaptability</vt:lpstr>
      <vt:lpstr>Dynamic Service Composition Reconfiguration</vt:lpstr>
      <vt:lpstr>Privacy Preserving Data Dissemination</vt:lpstr>
      <vt:lpstr>Slide 15</vt:lpstr>
      <vt:lpstr>Slide 16</vt:lpstr>
      <vt:lpstr>Slide 17</vt:lpstr>
      <vt:lpstr>Data Privacy in Composite Services</vt:lpstr>
      <vt:lpstr>Privacy Issues in Composite Services</vt:lpstr>
      <vt:lpstr>Example Privacy issues in Composite Service Interactions</vt:lpstr>
      <vt:lpstr>Service Interactions using Active Bundle</vt:lpstr>
      <vt:lpstr>Example of Context-based Data Dissemination</vt:lpstr>
      <vt:lpstr>Example of Cross-Domain Data Dissemination (disclosure based on classification level)</vt:lpstr>
      <vt:lpstr>Example of Controlled Data Distortion</vt:lpstr>
      <vt:lpstr> Example of Controlled Data Filtering of Electronic Healthcare Record (EHR) </vt:lpstr>
      <vt:lpstr>Example of P2P Secure Data Sharing in UAV Network</vt:lpstr>
      <vt:lpstr>Example of P2P Secure Data Sharing in UAV Network</vt:lpstr>
      <vt:lpstr>Example of P2P Secure Data Sharing in UAV Network</vt:lpstr>
      <vt:lpstr>Integration with other Solutions </vt:lpstr>
      <vt:lpstr>Information Flow</vt:lpstr>
    </vt:vector>
  </TitlesOfParts>
  <Company>Northrop Grumman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Prado</dc:creator>
  <cp:lastModifiedBy>Rohit</cp:lastModifiedBy>
  <cp:revision>413</cp:revision>
  <dcterms:created xsi:type="dcterms:W3CDTF">2015-06-29T16:59:40Z</dcterms:created>
  <dcterms:modified xsi:type="dcterms:W3CDTF">2015-06-29T17:00:22Z</dcterms:modified>
</cp:coreProperties>
</file>