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552" r:id="rId3"/>
    <p:sldId id="695" r:id="rId4"/>
    <p:sldId id="699" r:id="rId5"/>
    <p:sldId id="569" r:id="rId6"/>
    <p:sldId id="805" r:id="rId7"/>
    <p:sldId id="796" r:id="rId8"/>
    <p:sldId id="804" r:id="rId9"/>
    <p:sldId id="806" r:id="rId10"/>
    <p:sldId id="670" r:id="rId11"/>
    <p:sldId id="797" r:id="rId12"/>
    <p:sldId id="798" r:id="rId13"/>
    <p:sldId id="799" r:id="rId14"/>
    <p:sldId id="807" r:id="rId15"/>
    <p:sldId id="801" r:id="rId16"/>
    <p:sldId id="808" r:id="rId17"/>
    <p:sldId id="802" r:id="rId18"/>
    <p:sldId id="803" r:id="rId19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Tahoma" charset="0"/>
        <a:cs typeface="Tahoma" charset="0"/>
        <a:sym typeface="Tahoma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Tahoma" charset="0"/>
        <a:cs typeface="Tahoma" charset="0"/>
        <a:sym typeface="Tahoma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Tahoma" charset="0"/>
        <a:cs typeface="Tahoma" charset="0"/>
        <a:sym typeface="Tahoma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Tahoma" charset="0"/>
        <a:cs typeface="Tahoma" charset="0"/>
        <a:sym typeface="Tahoma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Tahoma" charset="0"/>
        <a:cs typeface="Tahoma" charset="0"/>
        <a:sym typeface="Tahoma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Tahoma" charset="0"/>
        <a:cs typeface="Tahoma" charset="0"/>
        <a:sym typeface="Tahoma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Tahoma" charset="0"/>
        <a:cs typeface="Tahoma" charset="0"/>
        <a:sym typeface="Tahoma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Tahoma" charset="0"/>
        <a:cs typeface="Tahoma" charset="0"/>
        <a:sym typeface="Tahoma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Tahoma" charset="0"/>
        <a:cs typeface="Tahoma" charset="0"/>
        <a:sym typeface="Tahom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5DAA"/>
    <a:srgbClr val="54D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1E2"/>
          </a:solidFill>
        </a:fill>
      </a:tcStyle>
    </a:wholeTbl>
    <a:band2H>
      <a:tcTxStyle/>
      <a:tcStyle>
        <a:tcBdr/>
        <a:fill>
          <a:solidFill>
            <a:srgbClr val="E6E9F1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5DAA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5DAA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5DAA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6CACA"/>
          </a:solidFill>
        </a:fill>
      </a:tcStyle>
    </a:wholeTbl>
    <a:band2H>
      <a:tcTxStyle/>
      <a:tcStyle>
        <a:tcBdr/>
        <a:fill>
          <a:solidFill>
            <a:srgbClr val="F3E6E6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90000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90000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90000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5DAA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5DAA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97" autoAdjust="0"/>
    <p:restoredTop sz="92516" autoAdjust="0"/>
  </p:normalViewPr>
  <p:slideViewPr>
    <p:cSldViewPr snapToGrid="0" snapToObjects="1">
      <p:cViewPr>
        <p:scale>
          <a:sx n="110" d="100"/>
          <a:sy n="110" d="100"/>
        </p:scale>
        <p:origin x="944" y="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54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hape 72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96975" y="701675"/>
            <a:ext cx="4683125" cy="35115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4275" name="Shape 73"/>
          <p:cNvSpPr>
            <a:spLocks noGrp="1"/>
          </p:cNvSpPr>
          <p:nvPr>
            <p:ph type="body" sz="quarter" idx="1"/>
          </p:nvPr>
        </p:nvSpPr>
        <p:spPr bwMode="auto">
          <a:xfrm>
            <a:off x="942975" y="4448175"/>
            <a:ext cx="5191125" cy="4213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765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n-lt"/>
        <a:ea typeface="+mn-ea"/>
        <a:cs typeface="+mn-cs"/>
        <a:sym typeface="Helvetica Neue" charset="0"/>
      </a:defRPr>
    </a:lvl1pPr>
    <a:lvl2pPr marL="742950" indent="-28575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n-lt"/>
        <a:ea typeface="+mn-ea"/>
        <a:cs typeface="+mn-cs"/>
        <a:sym typeface="Helvetica Neue" charset="0"/>
      </a:defRPr>
    </a:lvl2pPr>
    <a:lvl3pPr marL="11430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n-lt"/>
        <a:ea typeface="+mn-ea"/>
        <a:cs typeface="+mn-cs"/>
        <a:sym typeface="Helvetica Neue" charset="0"/>
      </a:defRPr>
    </a:lvl3pPr>
    <a:lvl4pPr marL="16002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n-lt"/>
        <a:ea typeface="+mn-ea"/>
        <a:cs typeface="+mn-cs"/>
        <a:sym typeface="Helvetica Neue" charset="0"/>
      </a:defRPr>
    </a:lvl4pPr>
    <a:lvl5pPr marL="20574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n-lt"/>
        <a:ea typeface="+mn-ea"/>
        <a:cs typeface="+mn-cs"/>
        <a:sym typeface="Helvetica Neue" charset="0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569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0294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352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0199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78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6923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0200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6653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636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009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869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397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741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474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807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91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516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 [Opt 1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 descr="noc_performance_graphic[3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91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3992881" y="373913"/>
            <a:ext cx="4864589" cy="3725594"/>
          </a:xfrm>
          <a:prstGeom prst="rect">
            <a:avLst/>
          </a:prstGeom>
        </p:spPr>
        <p:txBody>
          <a:bodyPr lIns="91439" tIns="91439" rIns="91439" bIns="91439"/>
          <a:lstStyle>
            <a:lvl1pPr algn="r">
              <a:defRPr sz="3200" b="1" spc="40"/>
            </a:lvl1pPr>
          </a:lstStyle>
          <a:p>
            <a:pPr lvl="0"/>
            <a:r>
              <a:t>Main Title, Font: Arial Bold 32pt.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3885634" y="4263456"/>
            <a:ext cx="4968115" cy="2171701"/>
          </a:xfrm>
          <a:prstGeom prst="rect">
            <a:avLst/>
          </a:prstGeom>
        </p:spPr>
        <p:txBody>
          <a:bodyPr lIns="0" tIns="0" rIns="0" bIns="0"/>
          <a:lstStyle>
            <a:lvl1pPr algn="r">
              <a:spcBef>
                <a:spcPts val="2400"/>
              </a:spcBef>
              <a:buSzTx/>
              <a:buNone/>
            </a:lvl1pPr>
          </a:lstStyle>
          <a:p>
            <a:pPr lvl="0"/>
            <a:r>
              <a:t>Meeting date(s), Arial 20pt.</a:t>
            </a:r>
          </a:p>
        </p:txBody>
      </p:sp>
    </p:spTree>
    <p:extLst>
      <p:ext uri="{BB962C8B-B14F-4D97-AF65-F5344CB8AC3E}">
        <p14:creationId xmlns:p14="http://schemas.microsoft.com/office/powerpoint/2010/main" val="190767528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669726" y="312539"/>
            <a:ext cx="7804548" cy="1518047"/>
          </a:xfrm>
          <a:prstGeom prst="rect">
            <a:avLst/>
          </a:prstGeom>
        </p:spPr>
        <p:txBody>
          <a:bodyPr lIns="35718" tIns="35718" rIns="35718" bIns="35718">
            <a:normAutofit/>
          </a:bodyPr>
          <a:lstStyle>
            <a:lvl1pPr algn="ctr" defTabSz="584200">
              <a:defRPr sz="56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r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xfrm>
            <a:off x="669726" y="1830585"/>
            <a:ext cx="7804548" cy="4420197"/>
          </a:xfrm>
          <a:prstGeom prst="rect">
            <a:avLst/>
          </a:prstGeom>
        </p:spPr>
        <p:txBody>
          <a:bodyPr lIns="35718" tIns="35718" rIns="35718" bIns="35718" anchor="ctr"/>
          <a:lstStyle>
            <a:lvl1pPr marL="296333" indent="-296333" defTabSz="584200">
              <a:spcBef>
                <a:spcPts val="4200"/>
              </a:spcBef>
              <a:buSzPct val="75000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7408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185333" indent="-296333" defTabSz="584200">
              <a:spcBef>
                <a:spcPts val="4200"/>
              </a:spcBef>
              <a:buSzPct val="75000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6298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0743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17972002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669726" y="312539"/>
            <a:ext cx="7804548" cy="1518047"/>
          </a:xfrm>
          <a:prstGeom prst="rect">
            <a:avLst/>
          </a:prstGeom>
        </p:spPr>
        <p:txBody>
          <a:bodyPr lIns="35718" tIns="35718" rIns="35718" bIns="35718">
            <a:normAutofit/>
          </a:bodyPr>
          <a:lstStyle>
            <a:lvl1pPr algn="ctr" defTabSz="584200">
              <a:defRPr sz="56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r>
              <a:t>Title Text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xfrm>
            <a:off x="669726" y="1830585"/>
            <a:ext cx="7804548" cy="4420197"/>
          </a:xfrm>
          <a:prstGeom prst="rect">
            <a:avLst/>
          </a:prstGeom>
        </p:spPr>
        <p:txBody>
          <a:bodyPr lIns="35718" tIns="35718" rIns="35718" bIns="35718" anchor="ctr"/>
          <a:lstStyle>
            <a:lvl1pPr marL="296333" indent="-296333" defTabSz="584200">
              <a:spcBef>
                <a:spcPts val="4200"/>
              </a:spcBef>
              <a:buSzPct val="75000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7408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185333" indent="-296333" defTabSz="584200">
              <a:spcBef>
                <a:spcPts val="4200"/>
              </a:spcBef>
              <a:buSzPct val="75000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6298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0743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98543107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xfrm>
            <a:off x="669726" y="312539"/>
            <a:ext cx="7804548" cy="1518047"/>
          </a:xfrm>
          <a:prstGeom prst="rect">
            <a:avLst/>
          </a:prstGeom>
        </p:spPr>
        <p:txBody>
          <a:bodyPr lIns="35718" tIns="35718" rIns="35718" bIns="35718">
            <a:normAutofit/>
          </a:bodyPr>
          <a:lstStyle>
            <a:lvl1pPr algn="ctr" defTabSz="584200">
              <a:defRPr sz="56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r>
              <a:t>Title Text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idx="1"/>
          </p:nvPr>
        </p:nvSpPr>
        <p:spPr>
          <a:xfrm>
            <a:off x="669726" y="1830585"/>
            <a:ext cx="7804548" cy="4420197"/>
          </a:xfrm>
          <a:prstGeom prst="rect">
            <a:avLst/>
          </a:prstGeom>
        </p:spPr>
        <p:txBody>
          <a:bodyPr lIns="35718" tIns="35718" rIns="35718" bIns="35718" anchor="ctr"/>
          <a:lstStyle>
            <a:lvl1pPr marL="296333" indent="-296333" defTabSz="584200">
              <a:spcBef>
                <a:spcPts val="4200"/>
              </a:spcBef>
              <a:buSzPct val="75000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7408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185333" indent="-296333" defTabSz="584200">
              <a:spcBef>
                <a:spcPts val="4200"/>
              </a:spcBef>
              <a:buSzPct val="75000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6298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0743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53910321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713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 [Opt 2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 descr="noc_performance_graphic[3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33"/>
          <a:stretch>
            <a:fillRect/>
          </a:stretch>
        </p:blipFill>
        <p:spPr bwMode="auto">
          <a:xfrm>
            <a:off x="0" y="0"/>
            <a:ext cx="1393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5" name="image3.png" descr="noc_white_P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" r="3455"/>
          <a:stretch>
            <a:fillRect/>
          </a:stretch>
        </p:blipFill>
        <p:spPr bwMode="auto">
          <a:xfrm>
            <a:off x="1119188" y="3209925"/>
            <a:ext cx="1928812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1562100" y="373913"/>
            <a:ext cx="7295369" cy="3725594"/>
          </a:xfrm>
          <a:prstGeom prst="rect">
            <a:avLst/>
          </a:prstGeom>
        </p:spPr>
        <p:txBody>
          <a:bodyPr lIns="91439" tIns="91439" rIns="91439" bIns="91439"/>
          <a:lstStyle>
            <a:lvl1pPr algn="r">
              <a:defRPr sz="3200" b="1" spc="40"/>
            </a:lvl1pPr>
          </a:lstStyle>
          <a:p>
            <a:pPr lvl="0"/>
            <a:r>
              <a:t>Main Title, Font: Arial Bold 32pt.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3885634" y="4263456"/>
            <a:ext cx="4968115" cy="2171701"/>
          </a:xfrm>
          <a:prstGeom prst="rect">
            <a:avLst/>
          </a:prstGeom>
        </p:spPr>
        <p:txBody>
          <a:bodyPr lIns="0" tIns="0" rIns="0" bIns="0"/>
          <a:lstStyle>
            <a:lvl1pPr algn="r">
              <a:spcBef>
                <a:spcPts val="2400"/>
              </a:spcBef>
              <a:buSzTx/>
              <a:buNone/>
            </a:lvl1pPr>
          </a:lstStyle>
          <a:p>
            <a:pPr lvl="0"/>
            <a:r>
              <a:t>Meeting date(s), Arial 20pt.</a:t>
            </a:r>
          </a:p>
        </p:txBody>
      </p:sp>
    </p:spTree>
    <p:extLst>
      <p:ext uri="{BB962C8B-B14F-4D97-AF65-F5344CB8AC3E}">
        <p14:creationId xmlns:p14="http://schemas.microsoft.com/office/powerpoint/2010/main" val="36764847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Brea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2.png" descr="noc_performance_graphic[3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91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4" name="Shape 2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5" name="image3.png" descr="noc_white_P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" r="3455"/>
          <a:stretch>
            <a:fillRect/>
          </a:stretch>
        </p:blipFill>
        <p:spPr bwMode="auto">
          <a:xfrm>
            <a:off x="1119188" y="3209925"/>
            <a:ext cx="1928812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xfrm>
            <a:off x="3444240" y="2343150"/>
            <a:ext cx="5410298" cy="21717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spcBef>
                <a:spcPts val="2400"/>
              </a:spcBef>
              <a:buSzTx/>
              <a:buNone/>
              <a:defRPr sz="2400" b="1" spc="20"/>
            </a:lvl1pPr>
          </a:lstStyle>
          <a:p>
            <a:pPr lvl="0"/>
            <a:r>
              <a:t>Section Break (Click to Add Title)</a:t>
            </a:r>
          </a:p>
        </p:txBody>
      </p:sp>
    </p:spTree>
    <p:extLst>
      <p:ext uri="{BB962C8B-B14F-4D97-AF65-F5344CB8AC3E}">
        <p14:creationId xmlns:p14="http://schemas.microsoft.com/office/powerpoint/2010/main" val="75751732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t>Click to edit Master title style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xfrm>
            <a:off x="304800" y="1402289"/>
            <a:ext cx="4038600" cy="5455711"/>
          </a:xfrm>
          <a:prstGeom prst="rect">
            <a:avLst/>
          </a:prstGeom>
        </p:spPr>
        <p:txBody>
          <a:bodyPr/>
          <a:lstStyle>
            <a:lvl1pPr>
              <a:spcBef>
                <a:spcPts val="2400"/>
              </a:spcBef>
            </a:lvl1pPr>
            <a:lvl2pPr>
              <a:spcBef>
                <a:spcPts val="2400"/>
              </a:spcBef>
            </a:lvl2pPr>
            <a:lvl3pPr>
              <a:spcBef>
                <a:spcPts val="2400"/>
              </a:spcBef>
            </a:lvl3pPr>
            <a:lvl4pPr>
              <a:spcBef>
                <a:spcPts val="2400"/>
              </a:spcBef>
            </a:lvl4pPr>
            <a:lvl5pPr>
              <a:spcBef>
                <a:spcPts val="2400"/>
              </a:spcBef>
            </a:lvl5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6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2601BD-07FE-1845-85AE-94541AD561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732190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6.jpg" descr="Cana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xfrm>
            <a:off x="2305050" y="1070610"/>
            <a:ext cx="6385730" cy="2933701"/>
          </a:xfrm>
          <a:prstGeom prst="rect">
            <a:avLst/>
          </a:prstGeom>
        </p:spPr>
        <p:txBody>
          <a:bodyPr lIns="91439" tIns="91439" rIns="91439" bIns="91439"/>
          <a:lstStyle>
            <a:lvl1pPr algn="r">
              <a:defRPr sz="2800" b="1" spc="4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t>Main Title, Font: Arial Bold 28pt.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xfrm>
            <a:off x="3718947" y="4030729"/>
            <a:ext cx="4968115" cy="2171701"/>
          </a:xfrm>
          <a:prstGeom prst="rect">
            <a:avLst/>
          </a:prstGeom>
        </p:spPr>
        <p:txBody>
          <a:bodyPr lIns="0" tIns="0" rIns="0" bIns="0"/>
          <a:lstStyle>
            <a:lvl1pPr algn="r">
              <a:spcBef>
                <a:spcPts val="0"/>
              </a:spcBef>
              <a:buSzTx/>
              <a:buNone/>
            </a:lvl1pPr>
          </a:lstStyle>
          <a:p>
            <a:pPr lvl="0"/>
            <a:r>
              <a:t>Meeting date(s), Arial 20pt.</a:t>
            </a:r>
          </a:p>
        </p:txBody>
      </p:sp>
    </p:spTree>
    <p:extLst>
      <p:ext uri="{BB962C8B-B14F-4D97-AF65-F5344CB8AC3E}">
        <p14:creationId xmlns:p14="http://schemas.microsoft.com/office/powerpoint/2010/main" val="131065547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6.jpg" descr="Cana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xfrm>
            <a:off x="2305050" y="1070610"/>
            <a:ext cx="6385730" cy="2933701"/>
          </a:xfrm>
          <a:prstGeom prst="rect">
            <a:avLst/>
          </a:prstGeom>
        </p:spPr>
        <p:txBody>
          <a:bodyPr lIns="91439" tIns="91439" rIns="91439" bIns="91439"/>
          <a:lstStyle>
            <a:lvl1pPr algn="r">
              <a:defRPr sz="2800" b="1" spc="40"/>
            </a:lvl1pPr>
          </a:lstStyle>
          <a:p>
            <a:pPr lvl="0"/>
            <a:r>
              <a:t>Main Title, Font: Arial Bold 28pt.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1"/>
          </p:nvPr>
        </p:nvSpPr>
        <p:spPr>
          <a:xfrm>
            <a:off x="3718947" y="4030729"/>
            <a:ext cx="4968115" cy="2171701"/>
          </a:xfrm>
          <a:prstGeom prst="rect">
            <a:avLst/>
          </a:prstGeom>
        </p:spPr>
        <p:txBody>
          <a:bodyPr lIns="0" tIns="0" rIns="0" bIns="0"/>
          <a:lstStyle>
            <a:lvl1pPr algn="r">
              <a:spcBef>
                <a:spcPts val="2400"/>
              </a:spcBef>
              <a:buSzTx/>
              <a:buNone/>
            </a:lvl1pPr>
          </a:lstStyle>
          <a:p>
            <a:pPr lvl="0"/>
            <a:r>
              <a:t>Meeting date(s), Arial 20pt.</a:t>
            </a:r>
          </a:p>
        </p:txBody>
      </p:sp>
    </p:spTree>
    <p:extLst>
      <p:ext uri="{BB962C8B-B14F-4D97-AF65-F5344CB8AC3E}">
        <p14:creationId xmlns:p14="http://schemas.microsoft.com/office/powerpoint/2010/main" val="144676743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505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50"/>
          <p:cNvSpPr>
            <a:spLocks noGrp="1"/>
          </p:cNvSpPr>
          <p:nvPr>
            <p:ph type="sldNum" sz="quarter" idx="10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fld id="{990F4095-1E3D-8547-A134-DFA99C1665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037829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669726" y="312539"/>
            <a:ext cx="7804548" cy="1518047"/>
          </a:xfrm>
          <a:prstGeom prst="rect">
            <a:avLst/>
          </a:prstGeom>
        </p:spPr>
        <p:txBody>
          <a:bodyPr lIns="35718" tIns="35718" rIns="35718" bIns="35718">
            <a:normAutofit/>
          </a:bodyPr>
          <a:lstStyle>
            <a:lvl1pPr algn="ctr" defTabSz="584200">
              <a:defRPr sz="56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r>
              <a:t>Title Text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669726" y="1830585"/>
            <a:ext cx="7804548" cy="4420197"/>
          </a:xfrm>
          <a:prstGeom prst="rect">
            <a:avLst/>
          </a:prstGeom>
        </p:spPr>
        <p:txBody>
          <a:bodyPr lIns="35718" tIns="35718" rIns="35718" bIns="35718" anchor="ctr"/>
          <a:lstStyle>
            <a:lvl1pPr marL="296333" indent="-296333" defTabSz="584200">
              <a:spcBef>
                <a:spcPts val="4200"/>
              </a:spcBef>
              <a:buSzPct val="75000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7408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185333" indent="-296333" defTabSz="584200">
              <a:spcBef>
                <a:spcPts val="4200"/>
              </a:spcBef>
              <a:buSzPct val="75000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6298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0743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06770177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xfrm>
            <a:off x="669726" y="312539"/>
            <a:ext cx="7804548" cy="1518047"/>
          </a:xfrm>
          <a:prstGeom prst="rect">
            <a:avLst/>
          </a:prstGeom>
        </p:spPr>
        <p:txBody>
          <a:bodyPr lIns="35718" tIns="35718" rIns="35718" bIns="35718">
            <a:normAutofit/>
          </a:bodyPr>
          <a:lstStyle>
            <a:lvl1pPr algn="ctr" defTabSz="584200">
              <a:defRPr sz="56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r>
              <a:t>Title Text</a:t>
            </a:r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69726" y="1830585"/>
            <a:ext cx="7804548" cy="4420197"/>
          </a:xfrm>
          <a:prstGeom prst="rect">
            <a:avLst/>
          </a:prstGeom>
        </p:spPr>
        <p:txBody>
          <a:bodyPr lIns="35718" tIns="35718" rIns="35718" bIns="35718" anchor="ctr"/>
          <a:lstStyle>
            <a:lvl1pPr marL="296333" indent="-296333" defTabSz="584200">
              <a:spcBef>
                <a:spcPts val="4200"/>
              </a:spcBef>
              <a:buSzPct val="75000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7408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185333" indent="-296333" defTabSz="584200">
              <a:spcBef>
                <a:spcPts val="4200"/>
              </a:spcBef>
              <a:buSzPct val="75000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6298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074333" indent="-296333" defTabSz="584200">
              <a:spcBef>
                <a:spcPts val="4200"/>
              </a:spcBef>
              <a:buSzPct val="75000"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28342389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hape 2"/>
          <p:cNvSpPr>
            <a:spLocks noChangeShapeType="1"/>
          </p:cNvSpPr>
          <p:nvPr/>
        </p:nvSpPr>
        <p:spPr bwMode="auto">
          <a:xfrm>
            <a:off x="0" y="1027113"/>
            <a:ext cx="9144000" cy="0"/>
          </a:xfrm>
          <a:prstGeom prst="line">
            <a:avLst/>
          </a:prstGeom>
          <a:noFill/>
          <a:ln w="47625">
            <a:solidFill>
              <a:srgbClr val="005DAA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0963" name="image1.png" descr="noc_logo blue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925" y="381000"/>
            <a:ext cx="1768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40964" name="Shape 4"/>
          <p:cNvSpPr>
            <a:spLocks noGrp="1"/>
          </p:cNvSpPr>
          <p:nvPr>
            <p:ph type="title"/>
          </p:nvPr>
        </p:nvSpPr>
        <p:spPr bwMode="auto">
          <a:xfrm>
            <a:off x="228600" y="0"/>
            <a:ext cx="6705600" cy="9842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Arial" charset="0"/>
              </a:rPr>
              <a:t>Click to edit Master title style</a:t>
            </a:r>
          </a:p>
        </p:txBody>
      </p:sp>
      <p:sp>
        <p:nvSpPr>
          <p:cNvPr id="40965" name="Shape 5"/>
          <p:cNvSpPr>
            <a:spLocks noGrp="1"/>
          </p:cNvSpPr>
          <p:nvPr>
            <p:ph type="body" idx="1"/>
          </p:nvPr>
        </p:nvSpPr>
        <p:spPr bwMode="auto">
          <a:xfrm>
            <a:off x="304800" y="1401763"/>
            <a:ext cx="8382000" cy="545623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Arial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Arial" charset="0"/>
              </a:rPr>
              <a:t>Second level</a:t>
            </a:r>
          </a:p>
          <a:p>
            <a:pPr lvl="2"/>
            <a:r>
              <a:rPr lang="en-US" altLang="en-US">
                <a:sym typeface="Arial" charset="0"/>
              </a:rPr>
              <a:t>Third level</a:t>
            </a:r>
          </a:p>
          <a:p>
            <a:pPr lvl="3"/>
            <a:r>
              <a:rPr lang="en-US" altLang="en-US">
                <a:sym typeface="Arial" charset="0"/>
              </a:rPr>
              <a:t>Fourth level</a:t>
            </a:r>
          </a:p>
          <a:p>
            <a:pPr lvl="4"/>
            <a:r>
              <a:rPr lang="en-US" altLang="en-US">
                <a:sym typeface="Arial" charset="0"/>
              </a:rPr>
              <a:t>Fifth level</a:t>
            </a:r>
          </a:p>
        </p:txBody>
      </p:sp>
      <p:sp>
        <p:nvSpPr>
          <p:cNvPr id="40966" name="Shape 6"/>
          <p:cNvSpPr>
            <a:spLocks noGrp="1"/>
          </p:cNvSpPr>
          <p:nvPr>
            <p:ph type="sldNum" sz="quarter" idx="2"/>
          </p:nvPr>
        </p:nvSpPr>
        <p:spPr bwMode="auto">
          <a:xfrm>
            <a:off x="82550" y="6477000"/>
            <a:ext cx="292100" cy="2809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none" lIns="48325" tIns="48325" rIns="48325" bIns="48325" numCol="1" anchor="t" anchorCtr="0" compatLnSpc="1">
            <a:prstTxWarp prst="textNoShape">
              <a:avLst/>
            </a:prstTxWarp>
            <a:spAutoFit/>
          </a:bodyPr>
          <a:lstStyle>
            <a:lvl1pPr algn="ctr" eaLnBrk="1" hangingPunct="1">
              <a:defRPr sz="1300">
                <a:solidFill>
                  <a:srgbClr val="000000"/>
                </a:solidFill>
                <a:latin typeface="Arial" charset="0"/>
                <a:sym typeface="Arial" charset="0"/>
              </a:defRPr>
            </a:lvl1pPr>
          </a:lstStyle>
          <a:p>
            <a:fld id="{753F8A49-CBD7-C94D-B858-C938837567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1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p:transition spd="med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5pPr>
      <a:lvl6pPr indent="457200">
        <a:defRPr sz="2400">
          <a:latin typeface="Arial"/>
          <a:ea typeface="Arial"/>
          <a:cs typeface="Arial"/>
          <a:sym typeface="Arial"/>
        </a:defRPr>
      </a:lvl6pPr>
      <a:lvl7pPr indent="914400">
        <a:defRPr sz="2400">
          <a:latin typeface="Arial"/>
          <a:ea typeface="Arial"/>
          <a:cs typeface="Arial"/>
          <a:sym typeface="Arial"/>
        </a:defRPr>
      </a:lvl7pPr>
      <a:lvl8pPr indent="1371600">
        <a:defRPr sz="2400">
          <a:latin typeface="Arial"/>
          <a:ea typeface="Arial"/>
          <a:cs typeface="Arial"/>
          <a:sym typeface="Arial"/>
        </a:defRPr>
      </a:lvl8pPr>
      <a:lvl9pPr indent="1828800">
        <a:defRPr sz="2400">
          <a:latin typeface="Arial"/>
          <a:ea typeface="Arial"/>
          <a:cs typeface="Arial"/>
          <a:sym typeface="Arial"/>
        </a:defRPr>
      </a:lvl9pPr>
    </p:titleStyle>
    <p:bodyStyle>
      <a:lvl1pPr marL="230188" indent="-230188" algn="l" rtl="0" eaLnBrk="0" fontAlgn="base" hangingPunct="0">
        <a:spcBef>
          <a:spcPts val="9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1pPr>
      <a:lvl2pPr marL="739775" indent="-282575" algn="l" rtl="0" eaLnBrk="0" fontAlgn="base" hangingPunct="0">
        <a:spcBef>
          <a:spcPts val="9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2pPr>
      <a:lvl3pPr marL="1130300" indent="-215900" algn="l" rtl="0" eaLnBrk="0" fontAlgn="base" hangingPunct="0">
        <a:spcBef>
          <a:spcPts val="9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3pPr>
      <a:lvl4pPr marL="1582738" indent="-211138" algn="l" rtl="0" eaLnBrk="0" fontAlgn="base" hangingPunct="0">
        <a:spcBef>
          <a:spcPts val="9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4pPr>
      <a:lvl5pPr marL="2044700" indent="-215900" algn="l" rtl="0" eaLnBrk="0" fontAlgn="base" hangingPunct="0">
        <a:spcBef>
          <a:spcPts val="9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5pPr>
      <a:lvl6pPr marL="2554941" indent="-268941">
        <a:spcBef>
          <a:spcPts val="900"/>
        </a:spcBef>
        <a:buSzPct val="100000"/>
        <a:buChar char="»"/>
        <a:defRPr sz="2000">
          <a:latin typeface="Arial"/>
          <a:ea typeface="Arial"/>
          <a:cs typeface="Arial"/>
          <a:sym typeface="Arial"/>
        </a:defRPr>
      </a:lvl6pPr>
      <a:lvl7pPr marL="3012141" indent="-268941">
        <a:spcBef>
          <a:spcPts val="900"/>
        </a:spcBef>
        <a:buSzPct val="100000"/>
        <a:buChar char="»"/>
        <a:defRPr sz="2000">
          <a:latin typeface="Arial"/>
          <a:ea typeface="Arial"/>
          <a:cs typeface="Arial"/>
          <a:sym typeface="Arial"/>
        </a:defRPr>
      </a:lvl7pPr>
      <a:lvl8pPr marL="3469341" indent="-268941">
        <a:spcBef>
          <a:spcPts val="900"/>
        </a:spcBef>
        <a:buSzPct val="100000"/>
        <a:buChar char="»"/>
        <a:defRPr sz="2000">
          <a:latin typeface="Arial"/>
          <a:ea typeface="Arial"/>
          <a:cs typeface="Arial"/>
          <a:sym typeface="Arial"/>
        </a:defRPr>
      </a:lvl8pPr>
      <a:lvl9pPr marL="3926541" indent="-268941">
        <a:spcBef>
          <a:spcPts val="900"/>
        </a:spcBef>
        <a:buSzPct val="100000"/>
        <a:buChar char="»"/>
        <a:defRPr sz="2000">
          <a:latin typeface="Arial"/>
          <a:ea typeface="Arial"/>
          <a:cs typeface="Arial"/>
          <a:sym typeface="Arial"/>
        </a:defRPr>
      </a:lvl9pPr>
    </p:bodyStyle>
    <p:otherStyle>
      <a:lvl1pPr algn="ctr">
        <a:defRPr sz="13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ctr">
        <a:defRPr sz="13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ctr">
        <a:defRPr sz="13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ctr">
        <a:defRPr sz="13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ctr">
        <a:defRPr sz="13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indent="2286000" algn="ctr">
        <a:defRPr sz="13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indent="2743200" algn="ctr">
        <a:defRPr sz="13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indent="3200400" algn="ctr">
        <a:defRPr sz="13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indent="3657600" algn="ctr">
        <a:defRPr sz="13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hape 75"/>
          <p:cNvSpPr>
            <a:spLocks noGrp="1"/>
          </p:cNvSpPr>
          <p:nvPr>
            <p:ph type="title"/>
          </p:nvPr>
        </p:nvSpPr>
        <p:spPr>
          <a:xfrm>
            <a:off x="1562100" y="699465"/>
            <a:ext cx="7296150" cy="2009775"/>
          </a:xfrm>
        </p:spPr>
        <p:txBody>
          <a:bodyPr lIns="0" tIns="0" rIns="0" bIns="0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Autonomous Aggregate </a:t>
            </a:r>
            <a:r>
              <a:rPr lang="en-US" dirty="0" smtClean="0">
                <a:solidFill>
                  <a:schemeClr val="tx1"/>
                </a:solidFill>
              </a:rPr>
              <a:t>Data Analytics </a:t>
            </a:r>
            <a:r>
              <a:rPr lang="en-US" dirty="0">
                <a:solidFill>
                  <a:schemeClr val="tx1"/>
                </a:solidFill>
              </a:rPr>
              <a:t>in Untrusted Cloud</a:t>
            </a:r>
          </a:p>
        </p:txBody>
      </p:sp>
      <p:sp>
        <p:nvSpPr>
          <p:cNvPr id="55299" name="Shape 77"/>
          <p:cNvSpPr>
            <a:spLocks noChangeArrowheads="1"/>
          </p:cNvSpPr>
          <p:nvPr/>
        </p:nvSpPr>
        <p:spPr bwMode="auto">
          <a:xfrm>
            <a:off x="2341336" y="6168231"/>
            <a:ext cx="4972050" cy="4572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18288" tIns="18288" rIns="18288" bIns="18288" anchor="b"/>
          <a:lstStyle>
            <a:lvl1pPr marL="230188" indent="-230188"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9pPr>
          </a:lstStyle>
          <a:p>
            <a:pPr algn="ctr" eaLnBrk="1" hangingPunct="1">
              <a:spcBef>
                <a:spcPts val="2400"/>
              </a:spcBef>
            </a:pPr>
            <a:r>
              <a:rPr lang="en-US" altLang="en-US" sz="2000" b="1" dirty="0" smtClean="0">
                <a:solidFill>
                  <a:srgbClr val="000000"/>
                </a:solidFill>
                <a:latin typeface="Arial" charset="0"/>
                <a:sym typeface="Arial" charset="0"/>
              </a:rPr>
              <a:t>AIKE 2018</a:t>
            </a:r>
            <a:endParaRPr lang="en-US" altLang="en-US" sz="2000" b="1" dirty="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79" name="Shape 79"/>
          <p:cNvSpPr/>
          <p:nvPr/>
        </p:nvSpPr>
        <p:spPr>
          <a:xfrm>
            <a:off x="688769" y="2521965"/>
            <a:ext cx="8277184" cy="2031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indent="-228600"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  <a:sym typeface="Tahoma" charset="0"/>
              </a:defRPr>
            </a:lvl9pPr>
          </a:lstStyle>
          <a:p>
            <a:pPr algn="ctr" eaLnBrk="1" hangingPunct="1"/>
            <a:r>
              <a:rPr lang="en-US" altLang="en-US" b="1" dirty="0" err="1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>Ganapathy</a:t>
            </a:r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> Mani, 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Denis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Ulybyshev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>Bharat Bhargava</a:t>
            </a:r>
          </a:p>
          <a:p>
            <a:pPr algn="ctr" eaLnBrk="1" hangingPunct="1"/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>Jason </a:t>
            </a:r>
            <a:r>
              <a:rPr lang="en-US" altLang="en-US" b="1" dirty="0" err="1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>Kobes</a:t>
            </a:r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>*, </a:t>
            </a:r>
            <a:r>
              <a:rPr lang="en-US" altLang="en-US" b="1" dirty="0" err="1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>Puneet</a:t>
            </a:r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> Goyal^</a:t>
            </a:r>
          </a:p>
          <a:p>
            <a:pPr algn="ctr" eaLnBrk="1" hangingPunct="1"/>
            <a:endParaRPr lang="en-US" altLang="en-US" b="1" dirty="0" smtClean="0">
              <a:solidFill>
                <a:srgbClr val="000000"/>
              </a:solidFill>
              <a:latin typeface="Arial" charset="0"/>
              <a:ea typeface="DejaVu Sans" charset="0"/>
              <a:cs typeface="Arial" charset="0"/>
              <a:sym typeface="Arial" charset="0"/>
            </a:endParaRPr>
          </a:p>
          <a:p>
            <a:pPr algn="ctr" eaLnBrk="1" hangingPunct="1"/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>CS &amp; CERIAS, Purdue University</a:t>
            </a:r>
          </a:p>
          <a:p>
            <a:pPr algn="ctr" eaLnBrk="1" hangingPunct="1"/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>*Northrop Grumman Corporation</a:t>
            </a:r>
          </a:p>
          <a:p>
            <a:pPr algn="ctr" eaLnBrk="1" hangingPunct="1"/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>^Department of CSE, IIT Ropar, India</a:t>
            </a:r>
          </a:p>
          <a:p>
            <a:pPr algn="r" eaLnBrk="1" hangingPunct="1"/>
            <a:endParaRPr lang="en-US" altLang="en-US" sz="2400" b="1" dirty="0">
              <a:solidFill>
                <a:srgbClr val="000000"/>
              </a:solidFill>
              <a:latin typeface="Arial" charset="0"/>
              <a:ea typeface="DejaVu Sans" charset="0"/>
              <a:cs typeface="Arial" charset="0"/>
              <a:sym typeface="Arial" charset="0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/>
              <a:t>Here, a trusted </a:t>
            </a:r>
            <a:r>
              <a:rPr lang="en-US" altLang="en-US" sz="2400" dirty="0" err="1" smtClean="0"/>
              <a:t>AB</a:t>
            </a:r>
            <a:r>
              <a:rPr lang="en-US" altLang="en-US" sz="2400" baseline="-25000" dirty="0" err="1" smtClean="0"/>
              <a:t>i</a:t>
            </a:r>
            <a:r>
              <a:rPr lang="en-US" altLang="en-US" sz="2400" dirty="0" smtClean="0"/>
              <a:t> provides access certificate to another </a:t>
            </a:r>
            <a:r>
              <a:rPr lang="en-US" altLang="en-US" sz="2400" dirty="0" err="1" smtClean="0"/>
              <a:t>AB</a:t>
            </a:r>
            <a:r>
              <a:rPr lang="en-US" altLang="en-US" sz="2400" baseline="-25000" dirty="0" err="1" smtClean="0"/>
              <a:t>j</a:t>
            </a:r>
            <a:r>
              <a:rPr lang="en-US" altLang="en-US" sz="2400" dirty="0" smtClean="0"/>
              <a:t>. </a:t>
            </a: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err="1" smtClean="0">
                <a:solidFill>
                  <a:srgbClr val="000000"/>
                </a:solidFill>
              </a:rPr>
              <a:t>AB</a:t>
            </a:r>
            <a:r>
              <a:rPr lang="en-US" altLang="en-US" sz="2400" baseline="-25000" dirty="0" err="1" smtClean="0">
                <a:solidFill>
                  <a:srgbClr val="000000"/>
                </a:solidFill>
              </a:rPr>
              <a:t>j</a:t>
            </a:r>
            <a:r>
              <a:rPr lang="en-US" altLang="en-US" sz="2400" baseline="-25000" dirty="0" smtClean="0">
                <a:solidFill>
                  <a:srgbClr val="000000"/>
                </a:solidFill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</a:rPr>
              <a:t>uses the certificate to access other ABs without having to go through policies again.  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10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One-time AB Authentication Protocol</a:t>
            </a:r>
          </a:p>
        </p:txBody>
      </p:sp>
      <p:sp>
        <p:nvSpPr>
          <p:cNvPr id="5" name="Rectangle 4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80" y="3395300"/>
            <a:ext cx="4699320" cy="323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4662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11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One-time AB Authentication Protocol</a:t>
            </a:r>
          </a:p>
        </p:txBody>
      </p:sp>
      <p:sp>
        <p:nvSpPr>
          <p:cNvPr id="5" name="Rectangle 4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537" y="1136683"/>
            <a:ext cx="6330976" cy="5187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5113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12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Privacy Preserving Data Aggregation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After passing the authentication and policies enforced by AB’s policy enforcement engine, aggregate data analytics can be performed. 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AB’s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provenance data is used for aggregated analytics such as </a:t>
            </a:r>
            <a:r>
              <a:rPr lang="en-US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Count, Average, etc.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on qualified attributes. 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These aggregate analytics guarantee privacy of individual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ABs.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Consider an aggregation, </a:t>
            </a:r>
          </a:p>
          <a:p>
            <a:pPr marL="1082675" lvl="1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082675" lvl="1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AB</a:t>
            </a:r>
            <a:r>
              <a:rPr lang="en-US" sz="24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’s age attribute is perturbed: </a:t>
            </a: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“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Age (a) ” + “Random Perturbation (R)”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/>
              </a:rPr>
              <a:t>	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2AB</a:t>
            </a:r>
            <a:r>
              <a:rPr lang="en-US" sz="24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(a + r = a</a:t>
            </a:r>
            <a:r>
              <a:rPr lang="en-US" sz="24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 + 2AB</a:t>
            </a:r>
            <a:r>
              <a:rPr lang="en-US" sz="24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2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(a + a</a:t>
            </a:r>
            <a:r>
              <a:rPr lang="en-US" sz="24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= a</a:t>
            </a:r>
            <a:r>
              <a:rPr lang="en-US" sz="24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n1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 + </a:t>
            </a:r>
            <a:r>
              <a:rPr lang="mr-IN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…</a:t>
            </a:r>
            <a:endParaRPr lang="en-US" sz="2400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082675" lvl="1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082675" lvl="1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Final average = (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</a:t>
            </a:r>
            <a:r>
              <a:rPr lang="en-US" sz="2400" spc="-1" baseline="-25000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nn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mr-IN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–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R) / count(2AB)</a:t>
            </a:r>
            <a:endParaRPr lang="en-US" sz="2400" dirty="0"/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0583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13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Evaluation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We measure the latency of data request sent to AB, which is hosted by a local server, located in the same network with the client. 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i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 a latency parameter, we record Round-Trip Time (RTT) for the data request processing at the server side (Note: we do not consider network delays in this experiment).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sz="2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ApacheBench</a:t>
            </a: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v2.3 is used to calculate RTT measurements. We run 50 requests in a row and compute RTT average. 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893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14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Evaluation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Our initial work shows that the policies enforced for each AB access raise the access time exponentially where as a simple python simulation of file access (one time authentication example) stays almost constant for multiple entities. 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95" y="2996252"/>
            <a:ext cx="4745621" cy="355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4411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15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Future Work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Changing policies on-the-fly is a non-trivial problem in autonomous cyber systems. 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Autonomous policy changes based on the data analytics can be achieved by introducing an adaptive block with probabilistic rules. 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We plant to implement deep learning methodologies for adapting to new and unknown scenarios, learn from the data, and make probabilistic reasoning to enforce policies. 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i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0749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16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Future Work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Autonomous policy changes based on the data analytics. 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i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sz="2400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164" y="1818244"/>
            <a:ext cx="6348071" cy="480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9052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17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References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53" y="1240063"/>
            <a:ext cx="6113041" cy="523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936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stomShape 3"/>
          <p:cNvSpPr/>
          <p:nvPr/>
        </p:nvSpPr>
        <p:spPr>
          <a:xfrm>
            <a:off x="5574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15837" y="2903345"/>
            <a:ext cx="7968953" cy="1144800"/>
          </a:xfrm>
        </p:spPr>
        <p:txBody>
          <a:bodyPr/>
          <a:lstStyle/>
          <a:p>
            <a:r>
              <a:rPr lang="en-US" sz="4400" dirty="0">
                <a:solidFill>
                  <a:schemeClr val="tx1"/>
                </a:solidFill>
              </a:rPr>
              <a:t>Thank you!!!</a:t>
            </a:r>
          </a:p>
        </p:txBody>
      </p:sp>
      <p:sp>
        <p:nvSpPr>
          <p:cNvPr id="4" name="Rectangle 3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1817006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Intelligent Autonomous Systems</a:t>
            </a:r>
          </a:p>
        </p:txBody>
      </p:sp>
      <p:sp>
        <p:nvSpPr>
          <p:cNvPr id="71683" name="Content Placeholder 2"/>
          <p:cNvSpPr txBox="1">
            <a:spLocks/>
          </p:cNvSpPr>
          <p:nvPr/>
        </p:nvSpPr>
        <p:spPr bwMode="auto">
          <a:xfrm>
            <a:off x="304800" y="11811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/>
          <a:lstStyle>
            <a:lvl1pPr marL="230188" indent="-230188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lvl="1" algn="just" eaLnBrk="1" hangingPunct="1">
              <a:buFontTx/>
              <a:buNone/>
            </a:pPr>
            <a:endParaRPr lang="en-US" altLang="en-US" sz="1500">
              <a:solidFill>
                <a:srgbClr val="000000"/>
              </a:solidFill>
            </a:endParaRPr>
          </a:p>
        </p:txBody>
      </p:sp>
      <p:sp>
        <p:nvSpPr>
          <p:cNvPr id="71684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Autonomous Systems </a:t>
            </a:r>
            <a:r>
              <a:rPr lang="en-US" altLang="en-US" sz="2400" dirty="0">
                <a:solidFill>
                  <a:srgbClr val="000000"/>
                </a:solidFill>
              </a:rPr>
              <a:t>should be </a:t>
            </a:r>
          </a:p>
          <a:p>
            <a:pPr lvl="1" eaLnBrk="1" hangingPunct="1"/>
            <a:r>
              <a:rPr lang="en-US" altLang="en-US" sz="2400" dirty="0">
                <a:solidFill>
                  <a:srgbClr val="000000"/>
                </a:solidFill>
              </a:rPr>
              <a:t>Able to perform complex tasks without or with limited ongoing connection to humans.</a:t>
            </a:r>
          </a:p>
          <a:p>
            <a:pPr lvl="1" eaLnBrk="1" hangingPunct="1"/>
            <a:r>
              <a:rPr lang="en-US" altLang="en-US" sz="2400" dirty="0">
                <a:solidFill>
                  <a:srgbClr val="000000"/>
                </a:solidFill>
              </a:rPr>
              <a:t>Cognitive enough </a:t>
            </a:r>
            <a:r>
              <a:rPr lang="en-US" sz="2400" dirty="0"/>
              <a:t>to act without a human’s judgment lapses or execution inadequacies.</a:t>
            </a:r>
            <a:endParaRPr lang="en-US" altLang="en-US" sz="2400" dirty="0"/>
          </a:p>
          <a:p>
            <a:pPr lvl="1" eaLnBrk="1" hangingPunct="1">
              <a:buFont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</a:rPr>
              <a:t>Intelligent Autonomous Systems (IAS) are characterized as highly </a:t>
            </a:r>
            <a:r>
              <a:rPr lang="en-US" altLang="en-US" sz="2400" b="1" dirty="0">
                <a:solidFill>
                  <a:srgbClr val="000000"/>
                </a:solidFill>
              </a:rPr>
              <a:t>Cognitive</a:t>
            </a:r>
            <a:r>
              <a:rPr lang="en-US" altLang="en-US" sz="2400" dirty="0">
                <a:solidFill>
                  <a:srgbClr val="000000"/>
                </a:solidFill>
              </a:rPr>
              <a:t>,</a:t>
            </a:r>
            <a:r>
              <a:rPr lang="en-US" altLang="en-US" sz="2400" b="1" dirty="0">
                <a:solidFill>
                  <a:srgbClr val="000000"/>
                </a:solidFill>
              </a:rPr>
              <a:t> </a:t>
            </a:r>
            <a:r>
              <a:rPr lang="en-US" altLang="en-US" sz="2400" dirty="0">
                <a:solidFill>
                  <a:srgbClr val="000000"/>
                </a:solidFill>
              </a:rPr>
              <a:t>effective in </a:t>
            </a:r>
            <a:r>
              <a:rPr lang="en-US" altLang="en-US" sz="2400" b="1" dirty="0">
                <a:solidFill>
                  <a:srgbClr val="000000"/>
                </a:solidFill>
              </a:rPr>
              <a:t>Knowledge Discovery</a:t>
            </a:r>
            <a:r>
              <a:rPr lang="en-US" altLang="en-US" sz="2400" dirty="0">
                <a:solidFill>
                  <a:srgbClr val="000000"/>
                </a:solidFill>
              </a:rPr>
              <a:t>, </a:t>
            </a:r>
            <a:r>
              <a:rPr lang="en-US" altLang="en-US" sz="2400" b="1" dirty="0">
                <a:solidFill>
                  <a:srgbClr val="000000"/>
                </a:solidFill>
              </a:rPr>
              <a:t>Reflexive</a:t>
            </a:r>
            <a:r>
              <a:rPr lang="en-US" altLang="en-US" sz="2400" dirty="0">
                <a:solidFill>
                  <a:srgbClr val="000000"/>
                </a:solidFill>
              </a:rPr>
              <a:t>, and </a:t>
            </a:r>
            <a:r>
              <a:rPr lang="en-US" altLang="en-US" sz="2400" b="1" dirty="0">
                <a:solidFill>
                  <a:srgbClr val="000000"/>
                </a:solidFill>
              </a:rPr>
              <a:t>Trusted</a:t>
            </a:r>
            <a:r>
              <a:rPr lang="en-US" altLang="en-US" sz="2400" dirty="0">
                <a:solidFill>
                  <a:srgbClr val="000000"/>
                </a:solidFill>
              </a:rPr>
              <a:t>. </a:t>
            </a: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</a:rPr>
              <a:t>The focus of this research will be on the smart cyber systems. </a:t>
            </a: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1500" dirty="0">
              <a:solidFill>
                <a:srgbClr val="000000"/>
              </a:solidFill>
            </a:endParaRPr>
          </a:p>
        </p:txBody>
      </p:sp>
      <p:sp>
        <p:nvSpPr>
          <p:cNvPr id="7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Comprehensive IAS Architecture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 descr="overall-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86" y="1441449"/>
            <a:ext cx="6928081" cy="49130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38166" y="2884890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Anomaly Detection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215740" y="1799318"/>
            <a:ext cx="1793174" cy="183861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7418" y="1660016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Adaptive</a:t>
            </a:r>
            <a:r>
              <a:rPr kumimoji="0" lang="en-US" sz="1500" b="1" i="0" u="none" strike="noStrike" cap="none" spc="0" normalizeH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 action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03362" y="4664597"/>
            <a:ext cx="2291787" cy="544011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833157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4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Motivation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</a:rPr>
              <a:t>Autonomous systems </a:t>
            </a:r>
            <a:r>
              <a:rPr lang="en-US" altLang="en-US" sz="2400" dirty="0" smtClean="0">
                <a:solidFill>
                  <a:srgbClr val="000000"/>
                </a:solidFill>
              </a:rPr>
              <a:t>operating in distributed environment have to collectively learn from one another.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It is important to maintain the privacy of </a:t>
            </a:r>
            <a:r>
              <a:rPr lang="en-US" altLang="en-US" sz="2400" dirty="0" smtClean="0">
                <a:solidFill>
                  <a:srgbClr val="000000"/>
                </a:solidFill>
              </a:rPr>
              <a:t>individual </a:t>
            </a:r>
            <a:r>
              <a:rPr lang="en-US" altLang="en-US" sz="2400" dirty="0" smtClean="0">
                <a:solidFill>
                  <a:srgbClr val="000000"/>
                </a:solidFill>
              </a:rPr>
              <a:t>entities generating data and humans interacting with them.  </a:t>
            </a: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Autonomous systems should be able to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</a:rPr>
              <a:t>Learn from restricted information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</a:rPr>
              <a:t>Preserve privacy while collectively learning about the distributed environment.  </a:t>
            </a:r>
            <a:endParaRPr lang="en-US" altLang="en-US" sz="2400" dirty="0"/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indent="-739775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08784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5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599" y="0"/>
            <a:ext cx="9007998" cy="984250"/>
          </a:xfrm>
        </p:spPr>
        <p:txBody>
          <a:bodyPr/>
          <a:lstStyle/>
          <a:p>
            <a:pPr algn="l" eaLnBrk="1" hangingPunct="1"/>
            <a:r>
              <a:rPr lang="en-US" altLang="en-US" sz="2800" b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Privacy Preserving Autonomous </a:t>
            </a:r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Data Aggregation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dirty="0" smtClean="0"/>
              <a:t>Using Active Bundle (AB), a distributed self-protecting entity with policy enforcement engine, we implement</a:t>
            </a:r>
          </a:p>
          <a:p>
            <a:pPr marL="1185863" lvl="3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.AppleSystemUIFont" charset="-120"/>
              <a:buChar char="-"/>
            </a:pPr>
            <a:r>
              <a:rPr lang="en-US" sz="2400" dirty="0"/>
              <a:t>O</a:t>
            </a:r>
            <a:r>
              <a:rPr lang="en-US" sz="2400" dirty="0" smtClean="0"/>
              <a:t>ne-time access certificate used to query other ABs</a:t>
            </a:r>
          </a:p>
          <a:p>
            <a:pPr marL="1185863" lvl="3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.AppleSystemUIFont" charset="-120"/>
              <a:buChar char="-"/>
            </a:pPr>
            <a:r>
              <a:rPr lang="en-US" sz="2400" dirty="0" smtClean="0"/>
              <a:t>Privacy preserving aggregation analytics on numerical data</a:t>
            </a: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Instead of checking AB’s authentication protocol every time, an AB can obtain a one-time pass to access other ABs data per aggregate query. </a:t>
            </a: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Numerical data is perturbed for the analytics and at the end the perturbation is removed. 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38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6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599" y="0"/>
            <a:ext cx="9007998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Active Bundle (AB)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dirty="0" smtClean="0"/>
              <a:t>Active Bundle (AB</a:t>
            </a:r>
            <a:r>
              <a:rPr lang="en-US" sz="2400" smtClean="0"/>
              <a:t>) is a </a:t>
            </a:r>
            <a:r>
              <a:rPr lang="en-US" sz="2400" dirty="0" smtClean="0"/>
              <a:t>distributed self-protecting entity with policy enforcement engine.</a:t>
            </a: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Sensitive data is stored in a non relational database in the form of key-value pair. E.g. {</a:t>
            </a:r>
            <a:r>
              <a:rPr lang="en-US" altLang="en-US" sz="2400" i="1" dirty="0" err="1" smtClean="0">
                <a:solidFill>
                  <a:srgbClr val="000000"/>
                </a:solidFill>
              </a:rPr>
              <a:t>PatientID</a:t>
            </a:r>
            <a:r>
              <a:rPr lang="en-US" altLang="en-US" sz="2400" i="1" dirty="0" smtClean="0">
                <a:solidFill>
                  <a:srgbClr val="000000"/>
                </a:solidFill>
              </a:rPr>
              <a:t> = “ENC(123456)”}.</a:t>
            </a:r>
            <a:endParaRPr lang="en-US" altLang="en-US" sz="2400" dirty="0" smtClean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Authentication of client services is based on digital certificates. The services present their X.509 certificates signed by a trusted Certificate Authority (CA).  </a:t>
            </a: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After authentication, policy enforcement engine enforces policies of data access depending upon the service’s access level. 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9612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7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599" y="0"/>
            <a:ext cx="9007998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Active Bundle (AB)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82" y="1259212"/>
            <a:ext cx="7963382" cy="505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6064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599" y="0"/>
            <a:ext cx="7989425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AB Authentication Protocol - Problem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dirty="0" smtClean="0"/>
              <a:t>Every time a service requests a particular data from active bundle, it has to go through authentication and enforcement policies. </a:t>
            </a: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For each Active Bundle, based on number of policies, the data access time increases. </a:t>
            </a:r>
          </a:p>
          <a:p>
            <a:pPr marL="1185863" lvl="3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.AppleSystemUIFont" charset="-120"/>
              <a:buChar char="-"/>
            </a:pPr>
            <a:r>
              <a:rPr lang="en-US" altLang="en-US" sz="2400" dirty="0" smtClean="0">
                <a:solidFill>
                  <a:srgbClr val="000000"/>
                </a:solidFill>
              </a:rPr>
              <a:t>Around 500 </a:t>
            </a:r>
            <a:r>
              <a:rPr lang="en-US" altLang="en-US" sz="2400" dirty="0" err="1" smtClean="0">
                <a:solidFill>
                  <a:srgbClr val="000000"/>
                </a:solidFill>
              </a:rPr>
              <a:t>msec</a:t>
            </a:r>
            <a:r>
              <a:rPr lang="en-US" altLang="en-US" sz="2400" dirty="0" smtClean="0">
                <a:solidFill>
                  <a:srgbClr val="000000"/>
                </a:solidFill>
              </a:rPr>
              <a:t> for 16 policies</a:t>
            </a: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For each Active Bundle, based on security protocols of authentication, the authentication time increases. </a:t>
            </a:r>
          </a:p>
          <a:p>
            <a:pPr marL="1185863" lvl="3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.AppleSystemUIFont" charset="-120"/>
              <a:buChar char="-"/>
            </a:pPr>
            <a:r>
              <a:rPr lang="en-US" altLang="en-US" sz="2400" dirty="0" smtClean="0">
                <a:solidFill>
                  <a:srgbClr val="000000"/>
                </a:solidFill>
              </a:rPr>
              <a:t>Around 550 </a:t>
            </a:r>
            <a:r>
              <a:rPr lang="en-US" altLang="en-US" sz="2400" dirty="0" err="1" smtClean="0">
                <a:solidFill>
                  <a:srgbClr val="000000"/>
                </a:solidFill>
              </a:rPr>
              <a:t>msec</a:t>
            </a:r>
            <a:r>
              <a:rPr lang="en-US" altLang="en-US" sz="2400" dirty="0" smtClean="0">
                <a:solidFill>
                  <a:srgbClr val="000000"/>
                </a:solidFill>
              </a:rPr>
              <a:t> for two-way encryption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So the system is not scalable for large databases and data analytics will become enormously time consuming. 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7541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77694" y="142504"/>
            <a:ext cx="1923802" cy="641267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9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28599" y="0"/>
            <a:ext cx="8278793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One-time AB Authentication Protocol - Solution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dirty="0" smtClean="0"/>
              <a:t>We propose a solution: one-time authentication per aggregated query. </a:t>
            </a: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Here, each autonomous entity such as active bundle can be given a one-time certificate to perform a specific task without going through policies and authentication for each AB. </a:t>
            </a: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One trusted Certificate Authority (CA) can provide the autonomous entity a one-time access pass and restrict the pass to the requested data. 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With this one time authentication, AB can surpass other ABs’ policies and authentication, making it faster.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8893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5DAA"/>
      </a:accent1>
      <a:accent2>
        <a:srgbClr val="CC0000"/>
      </a:accent2>
      <a:accent3>
        <a:srgbClr val="8F8F8F"/>
      </a:accent3>
      <a:accent4>
        <a:srgbClr val="707070"/>
      </a:accent4>
      <a:accent5>
        <a:srgbClr val="AAB6D2"/>
      </a:accent5>
      <a:accent6>
        <a:srgbClr val="B90000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5DAA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5DAA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5DAA"/>
      </a:accent1>
      <a:accent2>
        <a:srgbClr val="CC0000"/>
      </a:accent2>
      <a:accent3>
        <a:srgbClr val="8F8F8F"/>
      </a:accent3>
      <a:accent4>
        <a:srgbClr val="707070"/>
      </a:accent4>
      <a:accent5>
        <a:srgbClr val="AAB6D2"/>
      </a:accent5>
      <a:accent6>
        <a:srgbClr val="B90000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5DAA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5DAA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29338</TotalTime>
  <Words>857</Words>
  <Application>Microsoft Macintosh PowerPoint</Application>
  <PresentationFormat>On-screen Show (4:3)</PresentationFormat>
  <Paragraphs>124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.AppleSystemUIFont</vt:lpstr>
      <vt:lpstr>DejaVu Sans</vt:lpstr>
      <vt:lpstr>Helvetica Light</vt:lpstr>
      <vt:lpstr>Helvetica Neue</vt:lpstr>
      <vt:lpstr>Tahoma</vt:lpstr>
      <vt:lpstr>Wingdings</vt:lpstr>
      <vt:lpstr>Arial</vt:lpstr>
      <vt:lpstr>Default</vt:lpstr>
      <vt:lpstr>Autonomous Aggregate Data Analytics in Untrusted Cloud</vt:lpstr>
      <vt:lpstr>Intelligent Autonomous Systems</vt:lpstr>
      <vt:lpstr>Comprehensive IAS Architecture</vt:lpstr>
      <vt:lpstr>Motivation</vt:lpstr>
      <vt:lpstr>Privacy Preserving Autonomous Data Aggregation</vt:lpstr>
      <vt:lpstr>Active Bundle (AB)</vt:lpstr>
      <vt:lpstr>Active Bundle (AB)</vt:lpstr>
      <vt:lpstr>AB Authentication Protocol - Problem</vt:lpstr>
      <vt:lpstr>One-time AB Authentication Protocol - Solution</vt:lpstr>
      <vt:lpstr>One-time AB Authentication Protocol</vt:lpstr>
      <vt:lpstr>One-time AB Authentication Protocol</vt:lpstr>
      <vt:lpstr>Privacy Preserving Data Aggregation</vt:lpstr>
      <vt:lpstr>Evaluation</vt:lpstr>
      <vt:lpstr>Evaluation</vt:lpstr>
      <vt:lpstr>Future Work</vt:lpstr>
      <vt:lpstr>Future Work</vt:lpstr>
      <vt:lpstr>References</vt:lpstr>
      <vt:lpstr>Thank you!!!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Northrop Grumman Cybersecurity Research Consortium (NGCRC) 2014 Fall Symposium</dc:title>
  <dc:creator>BB-User</dc:creator>
  <cp:lastModifiedBy>Ganapathy Mani</cp:lastModifiedBy>
  <cp:revision>1369</cp:revision>
  <cp:lastPrinted>2018-02-26T05:13:57Z</cp:lastPrinted>
  <dcterms:modified xsi:type="dcterms:W3CDTF">2018-09-25T16:15:54Z</dcterms:modified>
</cp:coreProperties>
</file>