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552" r:id="rId3"/>
    <p:sldId id="695" r:id="rId4"/>
    <p:sldId id="699" r:id="rId5"/>
    <p:sldId id="569" r:id="rId6"/>
    <p:sldId id="670" r:id="rId7"/>
    <p:sldId id="797" r:id="rId8"/>
    <p:sldId id="779" r:id="rId9"/>
    <p:sldId id="780" r:id="rId10"/>
    <p:sldId id="781" r:id="rId11"/>
    <p:sldId id="782" r:id="rId12"/>
    <p:sldId id="783" r:id="rId13"/>
    <p:sldId id="786" r:id="rId14"/>
    <p:sldId id="785" r:id="rId15"/>
    <p:sldId id="784" r:id="rId16"/>
    <p:sldId id="671" r:id="rId17"/>
    <p:sldId id="795" r:id="rId18"/>
    <p:sldId id="790" r:id="rId19"/>
    <p:sldId id="798" r:id="rId20"/>
    <p:sldId id="787" r:id="rId21"/>
    <p:sldId id="788" r:id="rId22"/>
    <p:sldId id="672" r:id="rId23"/>
    <p:sldId id="791" r:id="rId24"/>
    <p:sldId id="793" r:id="rId25"/>
    <p:sldId id="794" r:id="rId26"/>
    <p:sldId id="799" r:id="rId27"/>
    <p:sldId id="755" r:id="rId28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Tahoma" charset="0"/>
        <a:cs typeface="Tahoma" charset="0"/>
        <a:sym typeface="Tahoma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Tahoma" charset="0"/>
        <a:cs typeface="Tahoma" charset="0"/>
        <a:sym typeface="Tahoma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Tahoma" charset="0"/>
        <a:cs typeface="Tahoma" charset="0"/>
        <a:sym typeface="Tahoma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Tahoma" charset="0"/>
        <a:cs typeface="Tahoma" charset="0"/>
        <a:sym typeface="Tahoma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Tahoma" charset="0"/>
        <a:cs typeface="Tahoma" charset="0"/>
        <a:sym typeface="Tahoma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Tahoma" charset="0"/>
        <a:cs typeface="Tahoma" charset="0"/>
        <a:sym typeface="Tahoma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Tahoma" charset="0"/>
        <a:cs typeface="Tahoma" charset="0"/>
        <a:sym typeface="Tahoma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Tahoma" charset="0"/>
        <a:cs typeface="Tahoma" charset="0"/>
        <a:sym typeface="Tahoma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Tahoma" charset="0"/>
        <a:cs typeface="Tahoma" charset="0"/>
        <a:sym typeface="Tahom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DAA"/>
    <a:srgbClr val="54D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1E2"/>
          </a:solidFill>
        </a:fill>
      </a:tcStyle>
    </a:wholeTbl>
    <a:band2H>
      <a:tcTxStyle/>
      <a:tcStyle>
        <a:tcBdr/>
        <a:fill>
          <a:solidFill>
            <a:srgbClr val="E6E9F1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5DAA"/>
          </a:solidFill>
        </a:fill>
      </a:tcStyle>
    </a:firstCol>
    <a:la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5DAA"/>
          </a:solidFill>
        </a:fill>
      </a:tcStyle>
    </a:lastRow>
    <a:fir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5DAA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6CACA"/>
          </a:solidFill>
        </a:fill>
      </a:tcStyle>
    </a:wholeTbl>
    <a:band2H>
      <a:tcTxStyle/>
      <a:tcStyle>
        <a:tcBdr/>
        <a:fill>
          <a:solidFill>
            <a:srgbClr val="F3E6E6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90000"/>
          </a:solidFill>
        </a:fill>
      </a:tcStyle>
    </a:firstCol>
    <a:la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90000"/>
          </a:solidFill>
        </a:fill>
      </a:tcStyle>
    </a:lastRow>
    <a:fir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90000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5DAA"/>
          </a:solidFill>
        </a:fill>
      </a:tcStyle>
    </a:firstCol>
    <a:lastRow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5DAA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7" autoAdjust="0"/>
    <p:restoredTop sz="92516" autoAdjust="0"/>
  </p:normalViewPr>
  <p:slideViewPr>
    <p:cSldViewPr snapToGrid="0" snapToObjects="1">
      <p:cViewPr>
        <p:scale>
          <a:sx n="110" d="100"/>
          <a:sy n="110" d="100"/>
        </p:scale>
        <p:origin x="944" y="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hape 72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5" name="Shape 73"/>
          <p:cNvSpPr>
            <a:spLocks noGrp="1"/>
          </p:cNvSpPr>
          <p:nvPr>
            <p:ph type="body" sz="quarter" idx="1"/>
          </p:nvPr>
        </p:nvSpPr>
        <p:spPr bwMode="auto">
          <a:xfrm>
            <a:off x="942975" y="4448175"/>
            <a:ext cx="5191125" cy="42132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7657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n-lt"/>
        <a:ea typeface="+mn-ea"/>
        <a:cs typeface="+mn-cs"/>
        <a:sym typeface="Helvetica Neue" charset="0"/>
      </a:defRPr>
    </a:lvl1pPr>
    <a:lvl2pPr marL="742950" indent="-28575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n-lt"/>
        <a:ea typeface="+mn-ea"/>
        <a:cs typeface="+mn-cs"/>
        <a:sym typeface="Helvetica Neue" charset="0"/>
      </a:defRPr>
    </a:lvl2pPr>
    <a:lvl3pPr marL="11430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n-lt"/>
        <a:ea typeface="+mn-ea"/>
        <a:cs typeface="+mn-cs"/>
        <a:sym typeface="Helvetica Neue" charset="0"/>
      </a:defRPr>
    </a:lvl3pPr>
    <a:lvl4pPr marL="16002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n-lt"/>
        <a:ea typeface="+mn-ea"/>
        <a:cs typeface="+mn-cs"/>
        <a:sym typeface="Helvetica Neue" charset="0"/>
      </a:defRPr>
    </a:lvl4pPr>
    <a:lvl5pPr marL="20574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n-lt"/>
        <a:ea typeface="+mn-ea"/>
        <a:cs typeface="+mn-cs"/>
        <a:sym typeface="Helvetica Neue" charset="0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69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37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44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729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198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98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00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36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6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097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06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984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711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42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34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370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80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69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97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16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87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04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53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[Opt 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png" descr="noc_performance_graphic[3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3992881" y="373913"/>
            <a:ext cx="4864589" cy="3725594"/>
          </a:xfrm>
          <a:prstGeom prst="rect">
            <a:avLst/>
          </a:prstGeom>
        </p:spPr>
        <p:txBody>
          <a:bodyPr lIns="91439" tIns="91439" rIns="91439" bIns="91439"/>
          <a:lstStyle>
            <a:lvl1pPr algn="r">
              <a:defRPr sz="3200" b="1" spc="40"/>
            </a:lvl1pPr>
          </a:lstStyle>
          <a:p>
            <a:pPr lvl="0"/>
            <a:r>
              <a:t>Main Title, Font: Arial Bold 32pt.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3885634" y="4263456"/>
            <a:ext cx="4968115" cy="2171701"/>
          </a:xfrm>
          <a:prstGeom prst="rect">
            <a:avLst/>
          </a:prstGeom>
        </p:spPr>
        <p:txBody>
          <a:bodyPr lIns="0" tIns="0" rIns="0" bIns="0"/>
          <a:lstStyle>
            <a:lvl1pPr algn="r">
              <a:spcBef>
                <a:spcPts val="2400"/>
              </a:spcBef>
              <a:buSzTx/>
              <a:buNone/>
            </a:lvl1pPr>
          </a:lstStyle>
          <a:p>
            <a:pPr lvl="0"/>
            <a:r>
              <a:t>Meeting date(s), Arial 20pt.</a:t>
            </a:r>
          </a:p>
        </p:txBody>
      </p:sp>
    </p:spTree>
    <p:extLst>
      <p:ext uri="{BB962C8B-B14F-4D97-AF65-F5344CB8AC3E}">
        <p14:creationId xmlns:p14="http://schemas.microsoft.com/office/powerpoint/2010/main" val="190767528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669726" y="312539"/>
            <a:ext cx="7804548" cy="1518047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algn="ctr" defTabSz="584200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r>
              <a:t>Title Text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669726" y="1830585"/>
            <a:ext cx="7804548" cy="4420197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96333" indent="-296333" defTabSz="584200">
              <a:spcBef>
                <a:spcPts val="4200"/>
              </a:spcBef>
              <a:buSzPct val="75000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08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85333" indent="-296333" defTabSz="584200">
              <a:spcBef>
                <a:spcPts val="4200"/>
              </a:spcBef>
              <a:buSzPct val="75000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98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743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17972002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669726" y="312539"/>
            <a:ext cx="7804548" cy="1518047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algn="ctr" defTabSz="584200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r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669726" y="1830585"/>
            <a:ext cx="7804548" cy="4420197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96333" indent="-296333" defTabSz="584200">
              <a:spcBef>
                <a:spcPts val="4200"/>
              </a:spcBef>
              <a:buSzPct val="75000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08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85333" indent="-296333" defTabSz="584200">
              <a:spcBef>
                <a:spcPts val="4200"/>
              </a:spcBef>
              <a:buSzPct val="75000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98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743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8543107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669726" y="312539"/>
            <a:ext cx="7804548" cy="1518047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algn="ctr" defTabSz="584200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669726" y="1830585"/>
            <a:ext cx="7804548" cy="4420197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96333" indent="-296333" defTabSz="584200">
              <a:spcBef>
                <a:spcPts val="4200"/>
              </a:spcBef>
              <a:buSzPct val="75000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08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85333" indent="-296333" defTabSz="584200">
              <a:spcBef>
                <a:spcPts val="4200"/>
              </a:spcBef>
              <a:buSzPct val="75000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98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743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53910321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713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[Opt 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562100" y="373913"/>
            <a:ext cx="7295369" cy="3725594"/>
          </a:xfrm>
          <a:prstGeom prst="rect">
            <a:avLst/>
          </a:prstGeom>
        </p:spPr>
        <p:txBody>
          <a:bodyPr lIns="91439" tIns="91439" rIns="91439" bIns="91439"/>
          <a:lstStyle>
            <a:lvl1pPr algn="r">
              <a:defRPr sz="3200" b="1" spc="40"/>
            </a:lvl1pPr>
          </a:lstStyle>
          <a:p>
            <a:pPr lvl="0"/>
            <a:r>
              <a:t>Main Title, Font: Arial Bold 32pt.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3885634" y="4263456"/>
            <a:ext cx="4968115" cy="2171701"/>
          </a:xfrm>
          <a:prstGeom prst="rect">
            <a:avLst/>
          </a:prstGeom>
        </p:spPr>
        <p:txBody>
          <a:bodyPr lIns="0" tIns="0" rIns="0" bIns="0"/>
          <a:lstStyle>
            <a:lvl1pPr algn="r">
              <a:spcBef>
                <a:spcPts val="2400"/>
              </a:spcBef>
              <a:buSzTx/>
              <a:buNone/>
            </a:lvl1pPr>
          </a:lstStyle>
          <a:p>
            <a:pPr lvl="0"/>
            <a:r>
              <a:t>Meeting date(s), Arial 20pt.</a:t>
            </a:r>
          </a:p>
        </p:txBody>
      </p:sp>
    </p:spTree>
    <p:extLst>
      <p:ext uri="{BB962C8B-B14F-4D97-AF65-F5344CB8AC3E}">
        <p14:creationId xmlns:p14="http://schemas.microsoft.com/office/powerpoint/2010/main" val="36764847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2.png" descr="noc_performance_graphic[3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Shap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image3.png" descr="noc_white_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r="3455"/>
          <a:stretch>
            <a:fillRect/>
          </a:stretch>
        </p:blipFill>
        <p:spPr bwMode="auto">
          <a:xfrm>
            <a:off x="1119188" y="3209925"/>
            <a:ext cx="19288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3444240" y="2343150"/>
            <a:ext cx="5410298" cy="21717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spcBef>
                <a:spcPts val="2400"/>
              </a:spcBef>
              <a:buSzTx/>
              <a:buNone/>
              <a:defRPr sz="2400" b="1" spc="20"/>
            </a:lvl1pPr>
          </a:lstStyle>
          <a:p>
            <a:pPr lvl="0"/>
            <a:r>
              <a:t>Section Break (Click to Add Title)</a:t>
            </a:r>
          </a:p>
        </p:txBody>
      </p:sp>
    </p:spTree>
    <p:extLst>
      <p:ext uri="{BB962C8B-B14F-4D97-AF65-F5344CB8AC3E}">
        <p14:creationId xmlns:p14="http://schemas.microsoft.com/office/powerpoint/2010/main" val="75751732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Click to edit Master title style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304800" y="1402289"/>
            <a:ext cx="4038600" cy="5455711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6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601BD-07FE-1845-85AE-94541AD561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32190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6.jpg" descr="Can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2305050" y="1070610"/>
            <a:ext cx="6385730" cy="2933701"/>
          </a:xfrm>
          <a:prstGeom prst="rect">
            <a:avLst/>
          </a:prstGeom>
        </p:spPr>
        <p:txBody>
          <a:bodyPr lIns="91439" tIns="91439" rIns="91439" bIns="91439"/>
          <a:lstStyle>
            <a:lvl1pPr algn="r">
              <a:defRPr sz="2800" b="1" spc="4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t>Main Title, Font: Arial Bold 28pt.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3718947" y="4030729"/>
            <a:ext cx="4968115" cy="2171701"/>
          </a:xfrm>
          <a:prstGeom prst="rect">
            <a:avLst/>
          </a:prstGeom>
        </p:spPr>
        <p:txBody>
          <a:bodyPr lIns="0" tIns="0" rIns="0" bIns="0"/>
          <a:lstStyle>
            <a:lvl1pPr algn="r">
              <a:spcBef>
                <a:spcPts val="0"/>
              </a:spcBef>
              <a:buSzTx/>
              <a:buNone/>
            </a:lvl1pPr>
          </a:lstStyle>
          <a:p>
            <a:pPr lvl="0"/>
            <a:r>
              <a:t>Meeting date(s), Arial 20pt.</a:t>
            </a:r>
          </a:p>
        </p:txBody>
      </p:sp>
    </p:spTree>
    <p:extLst>
      <p:ext uri="{BB962C8B-B14F-4D97-AF65-F5344CB8AC3E}">
        <p14:creationId xmlns:p14="http://schemas.microsoft.com/office/powerpoint/2010/main" val="131065547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6.jpg" descr="Can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2305050" y="1070610"/>
            <a:ext cx="6385730" cy="2933701"/>
          </a:xfrm>
          <a:prstGeom prst="rect">
            <a:avLst/>
          </a:prstGeom>
        </p:spPr>
        <p:txBody>
          <a:bodyPr lIns="91439" tIns="91439" rIns="91439" bIns="91439"/>
          <a:lstStyle>
            <a:lvl1pPr algn="r">
              <a:defRPr sz="2800" b="1" spc="40"/>
            </a:lvl1pPr>
          </a:lstStyle>
          <a:p>
            <a:pPr lvl="0"/>
            <a:r>
              <a:t>Main Title, Font: Arial Bold 28pt.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3718947" y="4030729"/>
            <a:ext cx="4968115" cy="2171701"/>
          </a:xfrm>
          <a:prstGeom prst="rect">
            <a:avLst/>
          </a:prstGeom>
        </p:spPr>
        <p:txBody>
          <a:bodyPr lIns="0" tIns="0" rIns="0" bIns="0"/>
          <a:lstStyle>
            <a:lvl1pPr algn="r">
              <a:spcBef>
                <a:spcPts val="2400"/>
              </a:spcBef>
              <a:buSzTx/>
              <a:buNone/>
            </a:lvl1pPr>
          </a:lstStyle>
          <a:p>
            <a:pPr lvl="0"/>
            <a:r>
              <a:t>Meeting date(s), Arial 20pt.</a:t>
            </a:r>
          </a:p>
        </p:txBody>
      </p:sp>
    </p:spTree>
    <p:extLst>
      <p:ext uri="{BB962C8B-B14F-4D97-AF65-F5344CB8AC3E}">
        <p14:creationId xmlns:p14="http://schemas.microsoft.com/office/powerpoint/2010/main" val="144676743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50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50"/>
          <p:cNvSpPr>
            <a:spLocks noGrp="1"/>
          </p:cNvSpPr>
          <p:nvPr>
            <p:ph type="sldNum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90F4095-1E3D-8547-A134-DFA99C166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37829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669726" y="312539"/>
            <a:ext cx="7804548" cy="1518047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algn="ctr" defTabSz="584200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669726" y="1830585"/>
            <a:ext cx="7804548" cy="4420197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96333" indent="-296333" defTabSz="584200">
              <a:spcBef>
                <a:spcPts val="4200"/>
              </a:spcBef>
              <a:buSzPct val="75000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08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85333" indent="-296333" defTabSz="584200">
              <a:spcBef>
                <a:spcPts val="4200"/>
              </a:spcBef>
              <a:buSzPct val="75000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98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743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06770177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669726" y="312539"/>
            <a:ext cx="7804548" cy="1518047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algn="ctr" defTabSz="584200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r>
              <a:t>Title Text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669726" y="1830585"/>
            <a:ext cx="7804548" cy="4420197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96333" indent="-296333" defTabSz="584200">
              <a:spcBef>
                <a:spcPts val="4200"/>
              </a:spcBef>
              <a:buSzPct val="75000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08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85333" indent="-296333" defTabSz="584200">
              <a:spcBef>
                <a:spcPts val="4200"/>
              </a:spcBef>
              <a:buSzPct val="75000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98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743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28342389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NUL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2"/>
          <p:cNvSpPr>
            <a:spLocks noChangeShapeType="1"/>
          </p:cNvSpPr>
          <p:nvPr/>
        </p:nvSpPr>
        <p:spPr bwMode="auto">
          <a:xfrm>
            <a:off x="0" y="1027113"/>
            <a:ext cx="9144000" cy="0"/>
          </a:xfrm>
          <a:prstGeom prst="line">
            <a:avLst/>
          </a:prstGeom>
          <a:noFill/>
          <a:ln w="47625">
            <a:solidFill>
              <a:srgbClr val="005DAA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0963" name="image1.png" descr="noc_logo blu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381000"/>
            <a:ext cx="176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0964" name="Shape 4"/>
          <p:cNvSpPr>
            <a:spLocks noGrp="1"/>
          </p:cNvSpPr>
          <p:nvPr>
            <p:ph type="title"/>
          </p:nvPr>
        </p:nvSpPr>
        <p:spPr bwMode="auto">
          <a:xfrm>
            <a:off x="228600" y="0"/>
            <a:ext cx="6705600" cy="984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title style</a:t>
            </a:r>
          </a:p>
        </p:txBody>
      </p:sp>
      <p:sp>
        <p:nvSpPr>
          <p:cNvPr id="40965" name="Shape 5"/>
          <p:cNvSpPr>
            <a:spLocks noGrp="1"/>
          </p:cNvSpPr>
          <p:nvPr>
            <p:ph type="body" idx="1"/>
          </p:nvPr>
        </p:nvSpPr>
        <p:spPr bwMode="auto">
          <a:xfrm>
            <a:off x="304800" y="1401763"/>
            <a:ext cx="8382000" cy="54562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charset="0"/>
              </a:rPr>
              <a:t>Second level</a:t>
            </a:r>
          </a:p>
          <a:p>
            <a:pPr lvl="2"/>
            <a:r>
              <a:rPr lang="en-US" altLang="en-US">
                <a:sym typeface="Arial" charset="0"/>
              </a:rPr>
              <a:t>Third level</a:t>
            </a:r>
          </a:p>
          <a:p>
            <a:pPr lvl="3"/>
            <a:r>
              <a:rPr lang="en-US" altLang="en-US">
                <a:sym typeface="Arial" charset="0"/>
              </a:rPr>
              <a:t>Fourth level</a:t>
            </a:r>
          </a:p>
          <a:p>
            <a:pPr lvl="4"/>
            <a:r>
              <a:rPr lang="en-US" altLang="en-US">
                <a:sym typeface="Arial" charset="0"/>
              </a:rPr>
              <a:t>Fifth level</a:t>
            </a:r>
          </a:p>
        </p:txBody>
      </p:sp>
      <p:sp>
        <p:nvSpPr>
          <p:cNvPr id="40966" name="Shape 6"/>
          <p:cNvSpPr>
            <a:spLocks noGrp="1"/>
          </p:cNvSpPr>
          <p:nvPr>
            <p:ph type="sldNum" sz="quarter" idx="2"/>
          </p:nvPr>
        </p:nvSpPr>
        <p:spPr bwMode="auto">
          <a:xfrm>
            <a:off x="82550" y="6477000"/>
            <a:ext cx="292100" cy="2809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48325" tIns="48325" rIns="48325" bIns="48325" numCol="1" anchor="t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1300">
                <a:solidFill>
                  <a:srgbClr val="000000"/>
                </a:solidFill>
                <a:latin typeface="Arial" charset="0"/>
                <a:sym typeface="Arial" charset="0"/>
              </a:defRPr>
            </a:lvl1pPr>
          </a:lstStyle>
          <a:p>
            <a:fld id="{753F8A49-CBD7-C94D-B858-C938837567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1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/>
          <a:ea typeface="Arial"/>
          <a:cs typeface="Arial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/>
          <a:ea typeface="Arial"/>
          <a:cs typeface="Arial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/>
          <a:ea typeface="Arial"/>
          <a:cs typeface="Arial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/>
          <a:ea typeface="Arial"/>
          <a:cs typeface="Arial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/>
          <a:ea typeface="Arial"/>
          <a:cs typeface="Arial"/>
          <a:sym typeface="Arial" charset="0"/>
        </a:defRPr>
      </a:lvl5pPr>
      <a:lvl6pPr indent="457200">
        <a:defRPr sz="2400">
          <a:latin typeface="Arial"/>
          <a:ea typeface="Arial"/>
          <a:cs typeface="Arial"/>
          <a:sym typeface="Arial"/>
        </a:defRPr>
      </a:lvl6pPr>
      <a:lvl7pPr indent="914400">
        <a:defRPr sz="2400">
          <a:latin typeface="Arial"/>
          <a:ea typeface="Arial"/>
          <a:cs typeface="Arial"/>
          <a:sym typeface="Arial"/>
        </a:defRPr>
      </a:lvl7pPr>
      <a:lvl8pPr indent="1371600">
        <a:defRPr sz="2400">
          <a:latin typeface="Arial"/>
          <a:ea typeface="Arial"/>
          <a:cs typeface="Arial"/>
          <a:sym typeface="Arial"/>
        </a:defRPr>
      </a:lvl8pPr>
      <a:lvl9pPr indent="1828800">
        <a:defRPr sz="2400">
          <a:latin typeface="Arial"/>
          <a:ea typeface="Arial"/>
          <a:cs typeface="Arial"/>
          <a:sym typeface="Arial"/>
        </a:defRPr>
      </a:lvl9pPr>
    </p:titleStyle>
    <p:bodyStyle>
      <a:lvl1pPr marL="230188" indent="-230188" algn="l" rtl="0" eaLnBrk="0" fontAlgn="base" hangingPunct="0">
        <a:spcBef>
          <a:spcPts val="9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Arial"/>
          <a:ea typeface="Arial"/>
          <a:cs typeface="Arial"/>
          <a:sym typeface="Arial" charset="0"/>
        </a:defRPr>
      </a:lvl1pPr>
      <a:lvl2pPr marL="739775" indent="-282575" algn="l" rtl="0" eaLnBrk="0" fontAlgn="base" hangingPunct="0">
        <a:spcBef>
          <a:spcPts val="9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Arial"/>
          <a:ea typeface="Arial"/>
          <a:cs typeface="Arial"/>
          <a:sym typeface="Arial" charset="0"/>
        </a:defRPr>
      </a:lvl2pPr>
      <a:lvl3pPr marL="1130300" indent="-215900" algn="l" rtl="0" eaLnBrk="0" fontAlgn="base" hangingPunct="0">
        <a:spcBef>
          <a:spcPts val="9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Arial"/>
          <a:ea typeface="Arial"/>
          <a:cs typeface="Arial"/>
          <a:sym typeface="Arial" charset="0"/>
        </a:defRPr>
      </a:lvl3pPr>
      <a:lvl4pPr marL="1582738" indent="-211138" algn="l" rtl="0" eaLnBrk="0" fontAlgn="base" hangingPunct="0">
        <a:spcBef>
          <a:spcPts val="9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Arial"/>
          <a:ea typeface="Arial"/>
          <a:cs typeface="Arial"/>
          <a:sym typeface="Arial" charset="0"/>
        </a:defRPr>
      </a:lvl4pPr>
      <a:lvl5pPr marL="2044700" indent="-215900" algn="l" rtl="0" eaLnBrk="0" fontAlgn="base" hangingPunct="0">
        <a:spcBef>
          <a:spcPts val="9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Arial"/>
          <a:ea typeface="Arial"/>
          <a:cs typeface="Arial"/>
          <a:sym typeface="Arial" charset="0"/>
        </a:defRPr>
      </a:lvl5pPr>
      <a:lvl6pPr marL="2554941" indent="-268941">
        <a:spcBef>
          <a:spcPts val="900"/>
        </a:spcBef>
        <a:buSzPct val="100000"/>
        <a:buChar char="»"/>
        <a:defRPr sz="2000">
          <a:latin typeface="Arial"/>
          <a:ea typeface="Arial"/>
          <a:cs typeface="Arial"/>
          <a:sym typeface="Arial"/>
        </a:defRPr>
      </a:lvl6pPr>
      <a:lvl7pPr marL="3012141" indent="-268941">
        <a:spcBef>
          <a:spcPts val="900"/>
        </a:spcBef>
        <a:buSzPct val="100000"/>
        <a:buChar char="»"/>
        <a:defRPr sz="2000">
          <a:latin typeface="Arial"/>
          <a:ea typeface="Arial"/>
          <a:cs typeface="Arial"/>
          <a:sym typeface="Arial"/>
        </a:defRPr>
      </a:lvl7pPr>
      <a:lvl8pPr marL="3469341" indent="-268941">
        <a:spcBef>
          <a:spcPts val="900"/>
        </a:spcBef>
        <a:buSzPct val="100000"/>
        <a:buChar char="»"/>
        <a:defRPr sz="2000">
          <a:latin typeface="Arial"/>
          <a:ea typeface="Arial"/>
          <a:cs typeface="Arial"/>
          <a:sym typeface="Arial"/>
        </a:defRPr>
      </a:lvl8pPr>
      <a:lvl9pPr marL="3926541" indent="-268941">
        <a:spcBef>
          <a:spcPts val="900"/>
        </a:spcBef>
        <a:buSzPct val="100000"/>
        <a:buChar char="»"/>
        <a:defRPr sz="2000">
          <a:latin typeface="Arial"/>
          <a:ea typeface="Arial"/>
          <a:cs typeface="Arial"/>
          <a:sym typeface="Arial"/>
        </a:defRPr>
      </a:lvl9pPr>
    </p:bodyStyle>
    <p:otherStyle>
      <a:lvl1pPr algn="ct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ct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ct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ct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ct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algn="ct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algn="ct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algn="ct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algn="ct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hape 75"/>
          <p:cNvSpPr>
            <a:spLocks noGrp="1"/>
          </p:cNvSpPr>
          <p:nvPr>
            <p:ph type="title"/>
          </p:nvPr>
        </p:nvSpPr>
        <p:spPr>
          <a:xfrm>
            <a:off x="1562100" y="699465"/>
            <a:ext cx="7296150" cy="2009775"/>
          </a:xfrm>
        </p:spPr>
        <p:txBody>
          <a:bodyPr lIns="0" tIns="0" rIns="0" bIns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Scalable Deep Learning Through Fuzzy-based Clustering in Autonomous Systems</a:t>
            </a:r>
          </a:p>
        </p:txBody>
      </p:sp>
      <p:sp>
        <p:nvSpPr>
          <p:cNvPr id="55299" name="Shape 77"/>
          <p:cNvSpPr>
            <a:spLocks noChangeArrowheads="1"/>
          </p:cNvSpPr>
          <p:nvPr/>
        </p:nvSpPr>
        <p:spPr bwMode="auto">
          <a:xfrm>
            <a:off x="2341336" y="6168231"/>
            <a:ext cx="4972050" cy="4572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8288" tIns="18288" rIns="18288" bIns="18288" anchor="b"/>
          <a:lstStyle>
            <a:lvl1pPr marL="230188" indent="-230188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9pPr>
          </a:lstStyle>
          <a:p>
            <a:pPr algn="ctr" eaLnBrk="1" hangingPunct="1">
              <a:spcBef>
                <a:spcPts val="2400"/>
              </a:spcBef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AIKE 2018</a:t>
            </a:r>
            <a:endParaRPr lang="en-US" altLang="en-US" sz="2000" b="1" dirty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688769" y="2798963"/>
            <a:ext cx="8277184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indent="-22860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9pPr>
          </a:lstStyle>
          <a:p>
            <a:pPr algn="ctr" eaLnBrk="1" hangingPunct="1"/>
            <a:r>
              <a:rPr lang="en-US" altLang="en-US" b="1" dirty="0" err="1" smtClean="0">
                <a:solidFill>
                  <a:srgbClr val="000000"/>
                </a:solidFill>
                <a:latin typeface="Arial" charset="0"/>
                <a:ea typeface="DejaVu Sans" charset="0"/>
                <a:cs typeface="Arial" charset="0"/>
                <a:sym typeface="Arial" charset="0"/>
              </a:rPr>
              <a:t>Ganapathy</a:t>
            </a:r>
            <a:r>
              <a:rPr lang="en-US" altLang="en-US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Arial" charset="0"/>
                <a:sym typeface="Arial" charset="0"/>
              </a:rPr>
              <a:t> Mani, Bharat Bhargava, Jason </a:t>
            </a:r>
            <a:r>
              <a:rPr lang="en-US" altLang="en-US" b="1" dirty="0" err="1" smtClean="0">
                <a:solidFill>
                  <a:srgbClr val="000000"/>
                </a:solidFill>
                <a:latin typeface="Arial" charset="0"/>
                <a:ea typeface="DejaVu Sans" charset="0"/>
                <a:cs typeface="Arial" charset="0"/>
                <a:sym typeface="Arial" charset="0"/>
              </a:rPr>
              <a:t>Kobes</a:t>
            </a:r>
            <a:r>
              <a:rPr lang="en-US" altLang="en-US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Arial" charset="0"/>
                <a:sym typeface="Arial" charset="0"/>
              </a:rPr>
              <a:t>*</a:t>
            </a:r>
          </a:p>
          <a:p>
            <a:pPr algn="ctr" eaLnBrk="1" hangingPunct="1"/>
            <a:endParaRPr lang="en-US" altLang="en-US" b="1" dirty="0" smtClean="0">
              <a:solidFill>
                <a:srgbClr val="000000"/>
              </a:solidFill>
              <a:latin typeface="Arial" charset="0"/>
              <a:ea typeface="DejaVu Sans" charset="0"/>
              <a:cs typeface="Arial" charset="0"/>
              <a:sym typeface="Arial" charset="0"/>
            </a:endParaRPr>
          </a:p>
          <a:p>
            <a:pPr algn="ctr" eaLnBrk="1" hangingPunct="1"/>
            <a:r>
              <a:rPr lang="en-US" altLang="en-US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Arial" charset="0"/>
                <a:sym typeface="Arial" charset="0"/>
              </a:rPr>
              <a:t>CS &amp; CERIAS, Purdue University</a:t>
            </a:r>
          </a:p>
          <a:p>
            <a:pPr algn="ctr" eaLnBrk="1" hangingPunct="1"/>
            <a:r>
              <a:rPr lang="en-US" altLang="en-US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Arial" charset="0"/>
                <a:sym typeface="Arial" charset="0"/>
              </a:rPr>
              <a:t>*Northrop Grumman Corporation</a:t>
            </a:r>
          </a:p>
          <a:p>
            <a:pPr algn="r" eaLnBrk="1" hangingPunct="1"/>
            <a:endParaRPr lang="en-US" altLang="en-US" sz="2400" b="1" dirty="0">
              <a:solidFill>
                <a:srgbClr val="000000"/>
              </a:solidFill>
              <a:latin typeface="Arial" charset="0"/>
              <a:ea typeface="DejaVu Sans" charset="0"/>
              <a:cs typeface="Arial" charset="0"/>
              <a:sym typeface="Arial" charset="0"/>
            </a:endParaRPr>
          </a:p>
        </p:txBody>
      </p:sp>
      <p:sp>
        <p:nvSpPr>
          <p:cNvPr id="9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1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10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250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Perfect Error Correction Codes - BFC</a:t>
            </a:r>
            <a:endParaRPr lang="en-US" altLang="en-US" sz="28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769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199189" y="2141317"/>
            <a:ext cx="1828800" cy="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Connector 5"/>
          <p:cNvCxnSpPr/>
          <p:nvPr/>
        </p:nvCxnSpPr>
        <p:spPr>
          <a:xfrm>
            <a:off x="2210765" y="2141315"/>
            <a:ext cx="0" cy="182880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/>
          <p:cNvCxnSpPr/>
          <p:nvPr/>
        </p:nvCxnSpPr>
        <p:spPr>
          <a:xfrm>
            <a:off x="2210765" y="3958548"/>
            <a:ext cx="1828800" cy="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/>
          <p:cNvCxnSpPr/>
          <p:nvPr/>
        </p:nvCxnSpPr>
        <p:spPr>
          <a:xfrm>
            <a:off x="4016418" y="2129741"/>
            <a:ext cx="0" cy="182880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/>
          <p:cNvCxnSpPr/>
          <p:nvPr/>
        </p:nvCxnSpPr>
        <p:spPr>
          <a:xfrm>
            <a:off x="2726802" y="3069220"/>
            <a:ext cx="1828800" cy="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Connector 18"/>
          <p:cNvCxnSpPr/>
          <p:nvPr/>
        </p:nvCxnSpPr>
        <p:spPr>
          <a:xfrm>
            <a:off x="2738378" y="3069218"/>
            <a:ext cx="0" cy="182880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/>
          <p:cNvCxnSpPr/>
          <p:nvPr/>
        </p:nvCxnSpPr>
        <p:spPr>
          <a:xfrm>
            <a:off x="2738378" y="4886451"/>
            <a:ext cx="1828800" cy="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/>
          <p:cNvCxnSpPr/>
          <p:nvPr/>
        </p:nvCxnSpPr>
        <p:spPr>
          <a:xfrm>
            <a:off x="4544031" y="3057644"/>
            <a:ext cx="0" cy="182880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/>
          <p:cNvCxnSpPr/>
          <p:nvPr/>
        </p:nvCxnSpPr>
        <p:spPr>
          <a:xfrm>
            <a:off x="2210765" y="2141315"/>
            <a:ext cx="527613" cy="927903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/>
          <p:cNvCxnSpPr/>
          <p:nvPr/>
        </p:nvCxnSpPr>
        <p:spPr>
          <a:xfrm>
            <a:off x="4016418" y="2129741"/>
            <a:ext cx="516037" cy="939477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/>
          <p:cNvCxnSpPr/>
          <p:nvPr/>
        </p:nvCxnSpPr>
        <p:spPr>
          <a:xfrm>
            <a:off x="2210764" y="3958537"/>
            <a:ext cx="527614" cy="939481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/>
          <p:cNvCxnSpPr/>
          <p:nvPr/>
        </p:nvCxnSpPr>
        <p:spPr>
          <a:xfrm>
            <a:off x="4004845" y="3945035"/>
            <a:ext cx="539186" cy="941409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TextBox 30"/>
          <p:cNvSpPr txBox="1"/>
          <p:nvPr/>
        </p:nvSpPr>
        <p:spPr>
          <a:xfrm>
            <a:off x="4678102" y="4898018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11</a:t>
            </a: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1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66758" y="1963072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00</a:t>
            </a: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0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93270" y="1836282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Tahoma"/>
              </a:rPr>
              <a:t>010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49708" y="3831676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smtClean="0">
                <a:latin typeface="Arial" charset="0"/>
                <a:ea typeface="Arial" charset="0"/>
                <a:cs typeface="Arial" charset="0"/>
                <a:sym typeface="Tahoma"/>
              </a:rPr>
              <a:t>011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58993" y="2975353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Tahoma"/>
              </a:rPr>
              <a:t>001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2333" y="3748161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Tahoma"/>
              </a:rPr>
              <a:t>101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94500" y="2859476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smtClean="0">
                <a:latin typeface="Arial" charset="0"/>
                <a:ea typeface="Arial" charset="0"/>
                <a:cs typeface="Arial" charset="0"/>
                <a:sym typeface="Tahoma"/>
              </a:rPr>
              <a:t>100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87618" y="4726866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Tahoma"/>
              </a:rPr>
              <a:t>110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4859" y="5877655"/>
            <a:ext cx="829663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atin typeface="Arial" charset="0"/>
                <a:ea typeface="Arial" charset="0"/>
                <a:cs typeface="Arial" charset="0"/>
                <a:sym typeface="Tahoma"/>
              </a:rPr>
              <a:t>(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  <a:sym typeface="Tahoma"/>
              </a:rPr>
              <a:t>No. bits in, message size in, ) code word = (3, 1,   </a:t>
            </a:r>
            <a:endParaRPr kumimoji="0" lang="en-US" sz="24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78101" y="1813871"/>
            <a:ext cx="2729695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Correction vector.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Majority 2/3 0</a:t>
            </a:r>
            <a:r>
              <a:rPr kumimoji="0" lang="en-US" sz="15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 approximation.</a:t>
            </a:r>
            <a:endParaRPr kumimoji="0" lang="en-US" sz="15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78102" y="3365027"/>
            <a:ext cx="4222830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Hamming Distance </a:t>
            </a:r>
            <a:r>
              <a:rPr kumimoji="0" lang="en-US" sz="15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between</a:t>
            </a:r>
            <a:r>
              <a:rPr kumimoji="0" lang="en-US" sz="15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 two code words = 3</a:t>
            </a:r>
            <a:endParaRPr kumimoji="0" lang="en-US" sz="15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878650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30" grpId="0"/>
      <p:bldP spid="32" grpId="0"/>
      <p:bldP spid="34" grpId="0"/>
      <p:bldP spid="35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250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Perfect Error Correction Codes - BFC</a:t>
            </a:r>
            <a:endParaRPr lang="en-US" altLang="en-US" sz="28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769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199189" y="2141317"/>
            <a:ext cx="1828800" cy="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Connector 5"/>
          <p:cNvCxnSpPr/>
          <p:nvPr/>
        </p:nvCxnSpPr>
        <p:spPr>
          <a:xfrm>
            <a:off x="2210765" y="2141315"/>
            <a:ext cx="0" cy="182880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/>
          <p:cNvCxnSpPr/>
          <p:nvPr/>
        </p:nvCxnSpPr>
        <p:spPr>
          <a:xfrm>
            <a:off x="2210765" y="3958548"/>
            <a:ext cx="1828800" cy="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/>
          <p:cNvCxnSpPr/>
          <p:nvPr/>
        </p:nvCxnSpPr>
        <p:spPr>
          <a:xfrm>
            <a:off x="4016418" y="2129741"/>
            <a:ext cx="0" cy="182880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/>
          <p:cNvCxnSpPr/>
          <p:nvPr/>
        </p:nvCxnSpPr>
        <p:spPr>
          <a:xfrm>
            <a:off x="2726802" y="3069220"/>
            <a:ext cx="1828800" cy="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Connector 18"/>
          <p:cNvCxnSpPr/>
          <p:nvPr/>
        </p:nvCxnSpPr>
        <p:spPr>
          <a:xfrm>
            <a:off x="2738378" y="3069218"/>
            <a:ext cx="0" cy="182880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/>
          <p:cNvCxnSpPr/>
          <p:nvPr/>
        </p:nvCxnSpPr>
        <p:spPr>
          <a:xfrm>
            <a:off x="2738378" y="4886451"/>
            <a:ext cx="1828800" cy="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/>
          <p:cNvCxnSpPr/>
          <p:nvPr/>
        </p:nvCxnSpPr>
        <p:spPr>
          <a:xfrm>
            <a:off x="4544031" y="3057644"/>
            <a:ext cx="0" cy="182880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/>
          <p:cNvCxnSpPr/>
          <p:nvPr/>
        </p:nvCxnSpPr>
        <p:spPr>
          <a:xfrm>
            <a:off x="2210765" y="2141315"/>
            <a:ext cx="527613" cy="927903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/>
          <p:cNvCxnSpPr/>
          <p:nvPr/>
        </p:nvCxnSpPr>
        <p:spPr>
          <a:xfrm>
            <a:off x="4016418" y="2129741"/>
            <a:ext cx="516037" cy="939477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/>
          <p:cNvCxnSpPr/>
          <p:nvPr/>
        </p:nvCxnSpPr>
        <p:spPr>
          <a:xfrm>
            <a:off x="2210764" y="3958537"/>
            <a:ext cx="527614" cy="939481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/>
          <p:cNvCxnSpPr/>
          <p:nvPr/>
        </p:nvCxnSpPr>
        <p:spPr>
          <a:xfrm>
            <a:off x="4004845" y="3945035"/>
            <a:ext cx="539186" cy="941409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TextBox 30"/>
          <p:cNvSpPr txBox="1"/>
          <p:nvPr/>
        </p:nvSpPr>
        <p:spPr>
          <a:xfrm>
            <a:off x="4678102" y="4898018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11</a:t>
            </a: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1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66758" y="1963072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00</a:t>
            </a: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0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93270" y="1836282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Tahoma"/>
              </a:rPr>
              <a:t>010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49708" y="3831676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smtClean="0">
                <a:latin typeface="Arial" charset="0"/>
                <a:ea typeface="Arial" charset="0"/>
                <a:cs typeface="Arial" charset="0"/>
                <a:sym typeface="Tahoma"/>
              </a:rPr>
              <a:t>011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58993" y="2975353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Tahoma"/>
              </a:rPr>
              <a:t>001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2333" y="3748161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Tahoma"/>
              </a:rPr>
              <a:t>101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94500" y="2859476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smtClean="0">
                <a:latin typeface="Arial" charset="0"/>
                <a:ea typeface="Arial" charset="0"/>
                <a:cs typeface="Arial" charset="0"/>
                <a:sym typeface="Tahoma"/>
              </a:rPr>
              <a:t>100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87618" y="4726866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Tahoma"/>
              </a:rPr>
              <a:t>110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4236" y="5507683"/>
            <a:ext cx="8296637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Tahoma"/>
              </a:rPr>
              <a:t>[No. bits (</a:t>
            </a:r>
            <a:r>
              <a:rPr lang="en-US" b="1" dirty="0" err="1" smtClean="0">
                <a:latin typeface="Arial" charset="0"/>
                <a:ea typeface="Arial" charset="0"/>
                <a:cs typeface="Arial" charset="0"/>
                <a:sym typeface="Tahoma"/>
              </a:rPr>
              <a:t>M</a:t>
            </a:r>
            <a:r>
              <a:rPr lang="en-US" b="1" baseline="-25000" dirty="0" err="1" smtClean="0">
                <a:latin typeface="Arial" charset="0"/>
                <a:ea typeface="Arial" charset="0"/>
                <a:cs typeface="Arial" charset="0"/>
                <a:sym typeface="Tahoma"/>
              </a:rPr>
              <a:t>n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Tahoma"/>
              </a:rPr>
              <a:t>), message size (</a:t>
            </a:r>
            <a:r>
              <a:rPr lang="en-US" b="1" dirty="0" err="1" smtClean="0">
                <a:latin typeface="Arial" charset="0"/>
                <a:ea typeface="Arial" charset="0"/>
                <a:cs typeface="Arial" charset="0"/>
                <a:sym typeface="Tahoma"/>
              </a:rPr>
              <a:t>D</a:t>
            </a:r>
            <a:r>
              <a:rPr lang="en-US" b="1" baseline="-25000" dirty="0" err="1" smtClean="0">
                <a:latin typeface="Arial" charset="0"/>
                <a:ea typeface="Arial" charset="0"/>
                <a:cs typeface="Arial" charset="0"/>
                <a:sym typeface="Tahoma"/>
              </a:rPr>
              <a:t>k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Tahoma"/>
              </a:rPr>
              <a:t>), hamming distance (</a:t>
            </a:r>
            <a:r>
              <a:rPr lang="en-US" b="1" dirty="0" err="1" smtClean="0">
                <a:latin typeface="Arial" charset="0"/>
                <a:ea typeface="Arial" charset="0"/>
                <a:cs typeface="Arial" charset="0"/>
                <a:sym typeface="Tahoma"/>
              </a:rPr>
              <a:t>H</a:t>
            </a:r>
            <a:r>
              <a:rPr lang="en-US" b="1" baseline="-25000" dirty="0" err="1" smtClean="0">
                <a:latin typeface="Arial" charset="0"/>
                <a:ea typeface="Arial" charset="0"/>
                <a:cs typeface="Arial" charset="0"/>
                <a:sym typeface="Tahoma"/>
              </a:rPr>
              <a:t>d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Tahoma"/>
              </a:rPr>
              <a:t>)] code word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Arial" charset="0"/>
              <a:ea typeface="Arial" charset="0"/>
              <a:cs typeface="Arial" charset="0"/>
              <a:sym typeface="Tahoma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  <a:sym typeface="Tahoma"/>
              </a:rPr>
              <a:t>= [3, 1, 3]</a:t>
            </a:r>
            <a:endParaRPr kumimoji="0" lang="en-US" sz="24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78101" y="1813871"/>
            <a:ext cx="2729695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Correction vector.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Majority 2/3 0</a:t>
            </a:r>
            <a:r>
              <a:rPr kumimoji="0" lang="en-US" sz="15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 approximation.</a:t>
            </a:r>
            <a:endParaRPr kumimoji="0" lang="en-US" sz="15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78102" y="3365027"/>
            <a:ext cx="4222830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Hamming Distance </a:t>
            </a:r>
            <a:r>
              <a:rPr kumimoji="0" lang="en-US" sz="15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between</a:t>
            </a:r>
            <a:r>
              <a:rPr kumimoji="0" lang="en-US" sz="15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 two code words = 3</a:t>
            </a:r>
            <a:endParaRPr kumimoji="0" lang="en-US" sz="15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9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11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606228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12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250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Perfect Error Correction Codes - BFC</a:t>
            </a:r>
            <a:endParaRPr lang="en-US" altLang="en-US" sz="28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769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199189" y="2141317"/>
            <a:ext cx="1828800" cy="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Connector 5"/>
          <p:cNvCxnSpPr/>
          <p:nvPr/>
        </p:nvCxnSpPr>
        <p:spPr>
          <a:xfrm>
            <a:off x="2210765" y="2141315"/>
            <a:ext cx="0" cy="182880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/>
          <p:cNvCxnSpPr/>
          <p:nvPr/>
        </p:nvCxnSpPr>
        <p:spPr>
          <a:xfrm>
            <a:off x="2210765" y="3958548"/>
            <a:ext cx="1828800" cy="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/>
          <p:cNvCxnSpPr/>
          <p:nvPr/>
        </p:nvCxnSpPr>
        <p:spPr>
          <a:xfrm>
            <a:off x="4016418" y="2129741"/>
            <a:ext cx="0" cy="182880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/>
          <p:cNvCxnSpPr/>
          <p:nvPr/>
        </p:nvCxnSpPr>
        <p:spPr>
          <a:xfrm>
            <a:off x="2726802" y="3069220"/>
            <a:ext cx="1828800" cy="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Connector 18"/>
          <p:cNvCxnSpPr/>
          <p:nvPr/>
        </p:nvCxnSpPr>
        <p:spPr>
          <a:xfrm>
            <a:off x="2738378" y="3069218"/>
            <a:ext cx="0" cy="182880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/>
          <p:cNvCxnSpPr/>
          <p:nvPr/>
        </p:nvCxnSpPr>
        <p:spPr>
          <a:xfrm>
            <a:off x="2738378" y="4886451"/>
            <a:ext cx="1828800" cy="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/>
          <p:cNvCxnSpPr/>
          <p:nvPr/>
        </p:nvCxnSpPr>
        <p:spPr>
          <a:xfrm>
            <a:off x="4544031" y="3057644"/>
            <a:ext cx="0" cy="182880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/>
          <p:cNvCxnSpPr/>
          <p:nvPr/>
        </p:nvCxnSpPr>
        <p:spPr>
          <a:xfrm>
            <a:off x="2210765" y="2141315"/>
            <a:ext cx="527613" cy="927903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/>
          <p:cNvCxnSpPr/>
          <p:nvPr/>
        </p:nvCxnSpPr>
        <p:spPr>
          <a:xfrm>
            <a:off x="4016418" y="2129741"/>
            <a:ext cx="516037" cy="939477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/>
          <p:cNvCxnSpPr/>
          <p:nvPr/>
        </p:nvCxnSpPr>
        <p:spPr>
          <a:xfrm>
            <a:off x="2210764" y="3958537"/>
            <a:ext cx="527614" cy="939481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/>
          <p:cNvCxnSpPr/>
          <p:nvPr/>
        </p:nvCxnSpPr>
        <p:spPr>
          <a:xfrm>
            <a:off x="4004845" y="3945035"/>
            <a:ext cx="539186" cy="941409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TextBox 30"/>
          <p:cNvSpPr txBox="1"/>
          <p:nvPr/>
        </p:nvSpPr>
        <p:spPr>
          <a:xfrm>
            <a:off x="4678102" y="4898018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11</a:t>
            </a: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1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66758" y="1963072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00</a:t>
            </a: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0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93270" y="1836282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Tahoma"/>
              </a:rPr>
              <a:t>010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49708" y="3831676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smtClean="0">
                <a:latin typeface="Arial" charset="0"/>
                <a:ea typeface="Arial" charset="0"/>
                <a:cs typeface="Arial" charset="0"/>
                <a:sym typeface="Tahoma"/>
              </a:rPr>
              <a:t>011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58993" y="2975353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Tahoma"/>
              </a:rPr>
              <a:t>001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2333" y="3748161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Tahoma"/>
              </a:rPr>
              <a:t>101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94500" y="2859476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smtClean="0">
                <a:latin typeface="Arial" charset="0"/>
                <a:ea typeface="Arial" charset="0"/>
                <a:cs typeface="Arial" charset="0"/>
                <a:sym typeface="Tahoma"/>
              </a:rPr>
              <a:t>100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87618" y="4726866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Tahoma"/>
              </a:rPr>
              <a:t>110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4859" y="5877655"/>
            <a:ext cx="829663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  <a:sym typeface="Tahoma"/>
              </a:rPr>
              <a:t>Perfect simplest hamming code [</a:t>
            </a:r>
            <a:r>
              <a:rPr lang="en-US" sz="2400" b="1" dirty="0" err="1" smtClean="0">
                <a:latin typeface="Arial" charset="0"/>
                <a:ea typeface="Arial" charset="0"/>
                <a:cs typeface="Arial" charset="0"/>
                <a:sym typeface="Tahoma"/>
              </a:rPr>
              <a:t>M</a:t>
            </a:r>
            <a:r>
              <a:rPr lang="en-US" sz="2400" b="1" baseline="-25000" dirty="0" err="1" smtClean="0">
                <a:latin typeface="Arial" charset="0"/>
                <a:ea typeface="Arial" charset="0"/>
                <a:cs typeface="Arial" charset="0"/>
                <a:sym typeface="Tahoma"/>
              </a:rPr>
              <a:t>n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  <a:sym typeface="Tahoma"/>
              </a:rPr>
              <a:t>, </a:t>
            </a:r>
            <a:r>
              <a:rPr lang="en-US" sz="2400" b="1" dirty="0" err="1" smtClean="0">
                <a:latin typeface="Arial" charset="0"/>
                <a:ea typeface="Arial" charset="0"/>
                <a:cs typeface="Arial" charset="0"/>
                <a:sym typeface="Tahoma"/>
              </a:rPr>
              <a:t>D</a:t>
            </a:r>
            <a:r>
              <a:rPr lang="en-US" sz="2400" b="1" baseline="-25000" dirty="0" err="1" smtClean="0">
                <a:latin typeface="Arial" charset="0"/>
                <a:ea typeface="Arial" charset="0"/>
                <a:cs typeface="Arial" charset="0"/>
                <a:sym typeface="Tahoma"/>
              </a:rPr>
              <a:t>k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  <a:sym typeface="Tahoma"/>
              </a:rPr>
              <a:t>, </a:t>
            </a:r>
            <a:r>
              <a:rPr lang="en-US" sz="2400" b="1" dirty="0" err="1" smtClean="0">
                <a:latin typeface="Arial" charset="0"/>
                <a:ea typeface="Arial" charset="0"/>
                <a:cs typeface="Arial" charset="0"/>
                <a:sym typeface="Tahoma"/>
              </a:rPr>
              <a:t>H</a:t>
            </a:r>
            <a:r>
              <a:rPr lang="en-US" sz="2400" b="1" baseline="-25000" dirty="0" err="1" smtClean="0">
                <a:latin typeface="Arial" charset="0"/>
                <a:ea typeface="Arial" charset="0"/>
                <a:cs typeface="Arial" charset="0"/>
                <a:sym typeface="Tahoma"/>
              </a:rPr>
              <a:t>d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  <a:sym typeface="Tahoma"/>
              </a:rPr>
              <a:t>] = [3, 1, 3]</a:t>
            </a:r>
            <a:endParaRPr kumimoji="0" lang="en-US" sz="24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78101" y="1813871"/>
            <a:ext cx="2729695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Correction vector.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Majority 2/3 0</a:t>
            </a:r>
            <a:r>
              <a:rPr kumimoji="0" lang="en-US" sz="15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 approximation.</a:t>
            </a:r>
            <a:endParaRPr kumimoji="0" lang="en-US" sz="15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8361" y="6273122"/>
            <a:ext cx="829663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  <a:sym typeface="Tahoma"/>
              </a:rPr>
              <a:t>Code is perfect when all the correction vectors are used.</a:t>
            </a:r>
            <a:endParaRPr kumimoji="0" lang="en-US" sz="24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78102" y="3365027"/>
            <a:ext cx="4222830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Hamming Distance </a:t>
            </a:r>
            <a:r>
              <a:rPr kumimoji="0" lang="en-US" sz="15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between</a:t>
            </a:r>
            <a:r>
              <a:rPr kumimoji="0" lang="en-US" sz="15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 two code words = 3</a:t>
            </a:r>
            <a:endParaRPr kumimoji="0" lang="en-US" sz="15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97288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13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250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Perfect Error Correction Codes - BFC</a:t>
            </a:r>
            <a:endParaRPr lang="en-US" altLang="en-US" sz="28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769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199189" y="2141317"/>
            <a:ext cx="1828800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Connector 5"/>
          <p:cNvCxnSpPr/>
          <p:nvPr/>
        </p:nvCxnSpPr>
        <p:spPr>
          <a:xfrm>
            <a:off x="2210765" y="2141315"/>
            <a:ext cx="0" cy="182880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/>
          <p:cNvCxnSpPr/>
          <p:nvPr/>
        </p:nvCxnSpPr>
        <p:spPr>
          <a:xfrm>
            <a:off x="2210765" y="3958548"/>
            <a:ext cx="1828800" cy="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/>
          <p:cNvCxnSpPr/>
          <p:nvPr/>
        </p:nvCxnSpPr>
        <p:spPr>
          <a:xfrm>
            <a:off x="4016418" y="2129741"/>
            <a:ext cx="0" cy="182880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/>
          <p:cNvCxnSpPr/>
          <p:nvPr/>
        </p:nvCxnSpPr>
        <p:spPr>
          <a:xfrm>
            <a:off x="2726802" y="3069220"/>
            <a:ext cx="1828800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Connector 18"/>
          <p:cNvCxnSpPr/>
          <p:nvPr/>
        </p:nvCxnSpPr>
        <p:spPr>
          <a:xfrm>
            <a:off x="2738378" y="3069218"/>
            <a:ext cx="0" cy="182880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/>
          <p:cNvCxnSpPr/>
          <p:nvPr/>
        </p:nvCxnSpPr>
        <p:spPr>
          <a:xfrm>
            <a:off x="2738378" y="4886451"/>
            <a:ext cx="1828800" cy="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/>
          <p:cNvCxnSpPr/>
          <p:nvPr/>
        </p:nvCxnSpPr>
        <p:spPr>
          <a:xfrm>
            <a:off x="4544031" y="3057644"/>
            <a:ext cx="0" cy="182880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/>
          <p:cNvCxnSpPr/>
          <p:nvPr/>
        </p:nvCxnSpPr>
        <p:spPr>
          <a:xfrm>
            <a:off x="2210765" y="2141315"/>
            <a:ext cx="527613" cy="92790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/>
          <p:cNvCxnSpPr/>
          <p:nvPr/>
        </p:nvCxnSpPr>
        <p:spPr>
          <a:xfrm>
            <a:off x="4016418" y="2129741"/>
            <a:ext cx="516037" cy="939477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/>
          <p:cNvCxnSpPr/>
          <p:nvPr/>
        </p:nvCxnSpPr>
        <p:spPr>
          <a:xfrm>
            <a:off x="2210764" y="3958537"/>
            <a:ext cx="527614" cy="939481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/>
          <p:cNvCxnSpPr/>
          <p:nvPr/>
        </p:nvCxnSpPr>
        <p:spPr>
          <a:xfrm>
            <a:off x="4004845" y="3945035"/>
            <a:ext cx="539186" cy="941409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TextBox 30"/>
          <p:cNvSpPr txBox="1"/>
          <p:nvPr/>
        </p:nvSpPr>
        <p:spPr>
          <a:xfrm>
            <a:off x="4678102" y="4898018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11</a:t>
            </a: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1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66758" y="1963072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00</a:t>
            </a: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0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93270" y="1836282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Tahoma"/>
              </a:rPr>
              <a:t>010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49708" y="3831676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smtClean="0">
                <a:latin typeface="Arial" charset="0"/>
                <a:ea typeface="Arial" charset="0"/>
                <a:cs typeface="Arial" charset="0"/>
                <a:sym typeface="Tahoma"/>
              </a:rPr>
              <a:t>011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58993" y="2975353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Tahoma"/>
              </a:rPr>
              <a:t>001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2333" y="3748161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Tahoma"/>
              </a:rPr>
              <a:t>101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94500" y="2859476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smtClean="0">
                <a:latin typeface="Arial" charset="0"/>
                <a:ea typeface="Arial" charset="0"/>
                <a:cs typeface="Arial" charset="0"/>
                <a:sym typeface="Tahoma"/>
              </a:rPr>
              <a:t>100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87618" y="4726866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Tahoma"/>
              </a:rPr>
              <a:t>110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8360" y="5492595"/>
            <a:ext cx="829663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Tahoma"/>
              </a:rPr>
              <a:t>When there is a 1 bit distortion, say, 010,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Tahoma"/>
              </a:rPr>
              <a:t>it can be correctly decoded by going 1 hamming distance </a:t>
            </a:r>
            <a:endParaRPr kumimoji="0" lang="en-US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78101" y="1813871"/>
            <a:ext cx="2729695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Correction vector.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Majority 2/3 0</a:t>
            </a:r>
            <a:r>
              <a:rPr kumimoji="0" lang="en-US" sz="15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 approximation.</a:t>
            </a:r>
            <a:endParaRPr kumimoji="0" lang="en-US" sz="15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78102" y="3365027"/>
            <a:ext cx="4222830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Hamming Distance </a:t>
            </a:r>
            <a:r>
              <a:rPr kumimoji="0" lang="en-US" sz="15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between</a:t>
            </a:r>
            <a:r>
              <a:rPr kumimoji="0" lang="en-US" sz="15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 two code words = 3</a:t>
            </a:r>
            <a:endParaRPr kumimoji="0" lang="en-US" sz="15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224267" y="2143242"/>
            <a:ext cx="1828800" cy="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bevel/>
            <a:headEnd type="triangle" w="med" len="med"/>
            <a:tailEnd type="none" w="med" len="med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TextBox 28"/>
          <p:cNvSpPr txBox="1"/>
          <p:nvPr/>
        </p:nvSpPr>
        <p:spPr>
          <a:xfrm>
            <a:off x="419100" y="6212627"/>
            <a:ext cx="829663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Tahoma"/>
              </a:rPr>
              <a:t>1 bit errors can </a:t>
            </a:r>
            <a:r>
              <a:rPr lang="en-US" b="1" smtClean="0">
                <a:latin typeface="Arial" charset="0"/>
                <a:ea typeface="Arial" charset="0"/>
                <a:cs typeface="Arial" charset="0"/>
                <a:sym typeface="Tahoma"/>
              </a:rPr>
              <a:t>be corrected</a:t>
            </a:r>
            <a:endParaRPr kumimoji="0" lang="en-US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99808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14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250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Perfect Error Correction Codes - BFC</a:t>
            </a:r>
            <a:endParaRPr lang="en-US" altLang="en-US" sz="28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769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199189" y="2141317"/>
            <a:ext cx="1828800" cy="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Connector 5"/>
          <p:cNvCxnSpPr/>
          <p:nvPr/>
        </p:nvCxnSpPr>
        <p:spPr>
          <a:xfrm>
            <a:off x="2210765" y="2141315"/>
            <a:ext cx="0" cy="182880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/>
          <p:cNvCxnSpPr/>
          <p:nvPr/>
        </p:nvCxnSpPr>
        <p:spPr>
          <a:xfrm>
            <a:off x="2210765" y="3958548"/>
            <a:ext cx="1828800" cy="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/>
          <p:cNvCxnSpPr/>
          <p:nvPr/>
        </p:nvCxnSpPr>
        <p:spPr>
          <a:xfrm>
            <a:off x="4016418" y="2129741"/>
            <a:ext cx="0" cy="182880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/>
          <p:cNvCxnSpPr/>
          <p:nvPr/>
        </p:nvCxnSpPr>
        <p:spPr>
          <a:xfrm>
            <a:off x="2726802" y="3069220"/>
            <a:ext cx="1828800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Connector 18"/>
          <p:cNvCxnSpPr/>
          <p:nvPr/>
        </p:nvCxnSpPr>
        <p:spPr>
          <a:xfrm>
            <a:off x="2738378" y="3069218"/>
            <a:ext cx="0" cy="182880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/>
          <p:cNvCxnSpPr/>
          <p:nvPr/>
        </p:nvCxnSpPr>
        <p:spPr>
          <a:xfrm>
            <a:off x="2738378" y="4886451"/>
            <a:ext cx="1828800" cy="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/>
          <p:cNvCxnSpPr/>
          <p:nvPr/>
        </p:nvCxnSpPr>
        <p:spPr>
          <a:xfrm>
            <a:off x="4544031" y="3057644"/>
            <a:ext cx="0" cy="182880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/>
          <p:cNvCxnSpPr/>
          <p:nvPr/>
        </p:nvCxnSpPr>
        <p:spPr>
          <a:xfrm>
            <a:off x="2210765" y="2141315"/>
            <a:ext cx="527613" cy="92790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/>
          <p:cNvCxnSpPr/>
          <p:nvPr/>
        </p:nvCxnSpPr>
        <p:spPr>
          <a:xfrm>
            <a:off x="4016418" y="2129741"/>
            <a:ext cx="516037" cy="939477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/>
          <p:cNvCxnSpPr/>
          <p:nvPr/>
        </p:nvCxnSpPr>
        <p:spPr>
          <a:xfrm>
            <a:off x="2210764" y="3958537"/>
            <a:ext cx="527614" cy="939481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/>
          <p:cNvCxnSpPr/>
          <p:nvPr/>
        </p:nvCxnSpPr>
        <p:spPr>
          <a:xfrm>
            <a:off x="4004845" y="3945035"/>
            <a:ext cx="539186" cy="941409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TextBox 30"/>
          <p:cNvSpPr txBox="1"/>
          <p:nvPr/>
        </p:nvSpPr>
        <p:spPr>
          <a:xfrm>
            <a:off x="4678102" y="4898018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11</a:t>
            </a: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1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66758" y="1963072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00</a:t>
            </a: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0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93270" y="1836282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Tahoma"/>
              </a:rPr>
              <a:t>010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49708" y="3831676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smtClean="0">
                <a:latin typeface="Arial" charset="0"/>
                <a:ea typeface="Arial" charset="0"/>
                <a:cs typeface="Arial" charset="0"/>
                <a:sym typeface="Tahoma"/>
              </a:rPr>
              <a:t>011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58993" y="2975353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Tahoma"/>
              </a:rPr>
              <a:t>001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2333" y="3748161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Tahoma"/>
              </a:rPr>
              <a:t>101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94500" y="2859476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smtClean="0">
                <a:latin typeface="Arial" charset="0"/>
                <a:ea typeface="Arial" charset="0"/>
                <a:cs typeface="Arial" charset="0"/>
                <a:sym typeface="Tahoma"/>
              </a:rPr>
              <a:t>100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87618" y="4726866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Tahoma"/>
              </a:rPr>
              <a:t>110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4859" y="5877655"/>
            <a:ext cx="8296637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  <a:sym typeface="Tahoma"/>
              </a:rPr>
              <a:t>Similar to (3, 1, 3) code, (23, 12, 7) is a perfect code.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We</a:t>
            </a:r>
            <a:r>
              <a:rPr kumimoji="0" lang="en-US" sz="2400" b="1" i="0" u="none" strike="noStrike" cap="none" spc="0" normalizeH="0" dirty="0" smtClean="0">
                <a:ln>
                  <a:noFill/>
                </a:ln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 use it for BFC with 2</a:t>
            </a:r>
            <a:r>
              <a:rPr kumimoji="0" lang="en-US" sz="2400" b="1" i="0" u="none" strike="noStrike" cap="none" spc="0" normalizeH="0" baseline="30000" dirty="0" smtClean="0">
                <a:ln>
                  <a:noFill/>
                </a:ln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23</a:t>
            </a:r>
            <a:r>
              <a:rPr kumimoji="0" lang="en-US" sz="2400" b="1" i="0" u="none" strike="noStrike" cap="none" spc="0" normalizeH="0" dirty="0" smtClean="0">
                <a:ln>
                  <a:noFill/>
                </a:ln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 combinations of features!</a:t>
            </a:r>
            <a:endParaRPr kumimoji="0" lang="en-US" sz="24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78101" y="1813871"/>
            <a:ext cx="2729695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Correction vector.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Majority 2/3 0</a:t>
            </a:r>
            <a:r>
              <a:rPr kumimoji="0" lang="en-US" sz="15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 approximation.</a:t>
            </a:r>
            <a:endParaRPr kumimoji="0" lang="en-US" sz="15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78102" y="3365027"/>
            <a:ext cx="4222830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Hamming Distance </a:t>
            </a:r>
            <a:r>
              <a:rPr kumimoji="0" lang="en-US" sz="15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between</a:t>
            </a:r>
            <a:r>
              <a:rPr kumimoji="0" lang="en-US" sz="15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 two code words = 3</a:t>
            </a:r>
            <a:endParaRPr kumimoji="0" lang="en-US" sz="15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603344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15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250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Perfect (23, 12, 7) Code - BFC</a:t>
            </a:r>
            <a:endParaRPr lang="en-US" altLang="en-US" sz="28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769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 smtClean="0"/>
              <a:t>The 3-dimensional cube of (3, 1, 3) code becomes a 23-dimentional binary hypercube for (23, 12, 7), which looks like a sphere given below. </a:t>
            </a: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Each point is a corner of hypercube structure and has 7 connections to its 3-bit distortions. 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118" y="3698332"/>
            <a:ext cx="3175324" cy="293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013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16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Take an example of (7, 4, 3) coding: 4 is the size of the message and 2</a:t>
            </a:r>
            <a:r>
              <a:rPr lang="en-US" altLang="en-US" sz="2400" baseline="30000" dirty="0" smtClean="0">
                <a:solidFill>
                  <a:srgbClr val="000000"/>
                </a:solidFill>
              </a:rPr>
              <a:t>4</a:t>
            </a:r>
            <a:r>
              <a:rPr lang="en-US" altLang="en-US" sz="2400" dirty="0" smtClean="0">
                <a:solidFill>
                  <a:srgbClr val="000000"/>
                </a:solidFill>
              </a:rPr>
              <a:t> = 16 messages are possible. </a:t>
            </a: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Hash index is created by adding 3 random bits at the end. For example, 1100 is a message. 1100101 is the code word (4 message bits + 3 hash bits = 7 bits).</a:t>
            </a: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Similarly, BFC hash indexes are created by 12 bits message + 11 bits hashing tags (total of 23 bits). </a:t>
            </a: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This 23-bit binary vector, notating whether a feature of a data item is present or absent, will be considered a label for clustering those data items.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250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Creating Indexes by Hashing - BFC</a:t>
            </a:r>
            <a:endParaRPr lang="en-US" altLang="en-US" sz="28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769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880847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Learning through sampling can only generalize learning.  The new and small number of data items may be ignored.</a:t>
            </a: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Clustering can group even a small number of data items. </a:t>
            </a:r>
          </a:p>
        </p:txBody>
      </p:sp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17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250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Why Clustering?</a:t>
            </a:r>
            <a:endParaRPr lang="en-US" altLang="en-US" sz="28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769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741" y="3069383"/>
            <a:ext cx="5266481" cy="310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380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18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250"/>
          </a:xfrm>
        </p:spPr>
        <p:txBody>
          <a:bodyPr/>
          <a:lstStyle/>
          <a:p>
            <a:pPr algn="l" eaLnBrk="1" hangingPunct="1"/>
            <a:r>
              <a:rPr lang="en-US" altLang="en-US" sz="28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Clustering by </a:t>
            </a: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BFC </a:t>
            </a:r>
            <a:r>
              <a:rPr lang="mr-IN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(3, 1, 3) Example</a:t>
            </a:r>
            <a:endParaRPr lang="en-US" altLang="en-US" sz="28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769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199189" y="2141317"/>
            <a:ext cx="1828800" cy="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Connector 5"/>
          <p:cNvCxnSpPr/>
          <p:nvPr/>
        </p:nvCxnSpPr>
        <p:spPr>
          <a:xfrm>
            <a:off x="2210765" y="2141315"/>
            <a:ext cx="0" cy="182880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/>
          <p:cNvCxnSpPr/>
          <p:nvPr/>
        </p:nvCxnSpPr>
        <p:spPr>
          <a:xfrm>
            <a:off x="2210765" y="3958548"/>
            <a:ext cx="1828800" cy="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/>
          <p:cNvCxnSpPr/>
          <p:nvPr/>
        </p:nvCxnSpPr>
        <p:spPr>
          <a:xfrm>
            <a:off x="4016418" y="2129741"/>
            <a:ext cx="0" cy="182880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/>
          <p:cNvCxnSpPr/>
          <p:nvPr/>
        </p:nvCxnSpPr>
        <p:spPr>
          <a:xfrm>
            <a:off x="2726802" y="3069220"/>
            <a:ext cx="1828800" cy="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Connector 18"/>
          <p:cNvCxnSpPr/>
          <p:nvPr/>
        </p:nvCxnSpPr>
        <p:spPr>
          <a:xfrm>
            <a:off x="2738378" y="3069218"/>
            <a:ext cx="0" cy="182880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/>
          <p:cNvCxnSpPr/>
          <p:nvPr/>
        </p:nvCxnSpPr>
        <p:spPr>
          <a:xfrm>
            <a:off x="2738378" y="4886451"/>
            <a:ext cx="1828800" cy="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/>
          <p:cNvCxnSpPr/>
          <p:nvPr/>
        </p:nvCxnSpPr>
        <p:spPr>
          <a:xfrm>
            <a:off x="4544031" y="3057644"/>
            <a:ext cx="0" cy="182880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/>
          <p:cNvCxnSpPr/>
          <p:nvPr/>
        </p:nvCxnSpPr>
        <p:spPr>
          <a:xfrm>
            <a:off x="2210765" y="2141315"/>
            <a:ext cx="527613" cy="927903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/>
          <p:cNvCxnSpPr/>
          <p:nvPr/>
        </p:nvCxnSpPr>
        <p:spPr>
          <a:xfrm>
            <a:off x="4016418" y="2129741"/>
            <a:ext cx="516037" cy="939477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/>
          <p:cNvCxnSpPr/>
          <p:nvPr/>
        </p:nvCxnSpPr>
        <p:spPr>
          <a:xfrm>
            <a:off x="2210764" y="3958537"/>
            <a:ext cx="527614" cy="939481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/>
          <p:cNvCxnSpPr/>
          <p:nvPr/>
        </p:nvCxnSpPr>
        <p:spPr>
          <a:xfrm>
            <a:off x="4004845" y="3945035"/>
            <a:ext cx="539186" cy="941409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TextBox 30"/>
          <p:cNvSpPr txBox="1"/>
          <p:nvPr/>
        </p:nvSpPr>
        <p:spPr>
          <a:xfrm>
            <a:off x="4678102" y="4898018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11</a:t>
            </a: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1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66758" y="1963072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00</a:t>
            </a: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0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93270" y="1836282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Tahoma"/>
              </a:rPr>
              <a:t>010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49708" y="3831676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smtClean="0">
                <a:latin typeface="Arial" charset="0"/>
                <a:ea typeface="Arial" charset="0"/>
                <a:cs typeface="Arial" charset="0"/>
                <a:sym typeface="Tahoma"/>
              </a:rPr>
              <a:t>011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58993" y="2975353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Tahoma"/>
              </a:rPr>
              <a:t>001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2333" y="3748161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Tahoma"/>
              </a:rPr>
              <a:t>101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94500" y="2859476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smtClean="0">
                <a:latin typeface="Arial" charset="0"/>
                <a:ea typeface="Arial" charset="0"/>
                <a:cs typeface="Arial" charset="0"/>
                <a:sym typeface="Tahoma"/>
              </a:rPr>
              <a:t>100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87618" y="4726866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Tahoma"/>
              </a:rPr>
              <a:t>110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78101" y="1813871"/>
            <a:ext cx="2729695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Correction vector.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Majority 2/3 0</a:t>
            </a:r>
            <a:r>
              <a:rPr kumimoji="0" lang="en-US" sz="15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 approximation.</a:t>
            </a:r>
            <a:endParaRPr kumimoji="0" lang="en-US" sz="15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73698" y="5974223"/>
            <a:ext cx="4027277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sz="15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3 bit 000</a:t>
            </a:r>
            <a:r>
              <a:rPr kumimoji="0" lang="en-US" sz="15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 code word is the center</a:t>
            </a:r>
          </a:p>
          <a:p>
            <a:pPr marL="285750" marR="0" indent="-28575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1500" b="1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Tahoma"/>
              </a:rPr>
              <a:t>Similarly, BFC will have 12 bit centers</a:t>
            </a:r>
            <a:endParaRPr kumimoji="0" lang="en-US" sz="15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2" name="Oval 1"/>
          <p:cNvSpPr/>
          <p:nvPr/>
        </p:nvSpPr>
        <p:spPr>
          <a:xfrm>
            <a:off x="6041985" y="4525701"/>
            <a:ext cx="1951299" cy="1951299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005DAA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7" name="Straight Connector 6"/>
          <p:cNvCxnSpPr>
            <a:stCxn id="2" idx="0"/>
            <a:endCxn id="2" idx="4"/>
          </p:cNvCxnSpPr>
          <p:nvPr/>
        </p:nvCxnSpPr>
        <p:spPr>
          <a:xfrm>
            <a:off x="7017635" y="4525701"/>
            <a:ext cx="0" cy="1951299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/>
          <p:cNvCxnSpPr>
            <a:stCxn id="2" idx="2"/>
          </p:cNvCxnSpPr>
          <p:nvPr/>
        </p:nvCxnSpPr>
        <p:spPr>
          <a:xfrm>
            <a:off x="6041985" y="5501351"/>
            <a:ext cx="1014984" cy="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TextBox 35"/>
          <p:cNvSpPr txBox="1"/>
          <p:nvPr/>
        </p:nvSpPr>
        <p:spPr>
          <a:xfrm>
            <a:off x="7153153" y="5316685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00</a:t>
            </a: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0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62991" y="4207276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Tahoma"/>
              </a:rPr>
              <a:t>010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39452" y="5316685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smtClean="0">
                <a:latin typeface="Arial" charset="0"/>
                <a:ea typeface="Arial" charset="0"/>
                <a:cs typeface="Arial" charset="0"/>
                <a:sym typeface="Tahoma"/>
              </a:rPr>
              <a:t>100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53344" y="6440553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Tahoma"/>
              </a:rPr>
              <a:t>001</a:t>
            </a:r>
            <a:endParaRPr kumimoji="0" lang="en-US" sz="18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61686" y="5466625"/>
            <a:ext cx="100797" cy="100797"/>
          </a:xfrm>
          <a:prstGeom prst="ellipse">
            <a:avLst/>
          </a:prstGeom>
          <a:solidFill>
            <a:schemeClr val="accent2"/>
          </a:solidFill>
          <a:ln w="25400" cap="flat">
            <a:solidFill>
              <a:srgbClr val="005DAA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42971" y="5145831"/>
            <a:ext cx="1747778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D</a:t>
            </a:r>
            <a:r>
              <a:rPr kumimoji="0" lang="en-US" sz="15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 = </a:t>
            </a:r>
            <a:r>
              <a:rPr lang="en-US" sz="15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Tahoma"/>
              </a:rPr>
              <a:t>1</a:t>
            </a:r>
            <a:endParaRPr kumimoji="0" lang="en-US" sz="15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43744" y="3877843"/>
            <a:ext cx="1747778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Tahoma"/>
              </a:rPr>
              <a:t>(3, 1, 3) Cluster</a:t>
            </a:r>
            <a:endParaRPr kumimoji="0" lang="en-US" sz="15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40579" y="5059823"/>
            <a:ext cx="914400" cy="914400"/>
          </a:xfrm>
          <a:prstGeom prst="ellips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549477" y="5924803"/>
            <a:ext cx="914400" cy="914400"/>
          </a:xfrm>
          <a:prstGeom prst="ellips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560433" y="4192818"/>
            <a:ext cx="914400" cy="914400"/>
          </a:xfrm>
          <a:prstGeom prst="ellips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72276" y="4345828"/>
            <a:ext cx="1575606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b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Tahoma"/>
              </a:rPr>
              <a:t>Sub Cluster</a:t>
            </a:r>
            <a:endParaRPr kumimoji="0" lang="en-US" sz="15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18532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" grpId="0" animBg="1"/>
      <p:bldP spid="36" grpId="0"/>
      <p:bldP spid="40" grpId="0"/>
      <p:bldP spid="41" grpId="0"/>
      <p:bldP spid="42" grpId="0"/>
      <p:bldP spid="43" grpId="0"/>
      <p:bldP spid="44" grpId="0"/>
      <p:bldP spid="14" grpId="0" animBg="1"/>
      <p:bldP spid="45" grpId="0" animBg="1"/>
      <p:bldP spid="46" grpId="0" animBg="1"/>
      <p:bldP spid="47" grpId="0"/>
      <p:bldP spid="4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19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250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Clustering by BFC </a:t>
            </a:r>
            <a:r>
              <a:rPr lang="mr-IN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(23, 12, 7)</a:t>
            </a:r>
            <a:endParaRPr lang="en-US" altLang="en-US" sz="28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769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In (23, 12, 7) BFC model, a binary vector template is created. Based on the presence and absence of it,  0 or 1 is encoded. </a:t>
            </a: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Consider an image data item:</a:t>
            </a: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Just like (3, 1, 3) clustering, the first 12 bits in 23-bit vector will be the center of the sphere and other distortions in remaining 11-bits are fuzzily matched with the cluster. 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793213"/>
              </p:ext>
            </p:extLst>
          </p:nvPr>
        </p:nvGraphicFramePr>
        <p:xfrm>
          <a:off x="5104434" y="3020993"/>
          <a:ext cx="3055718" cy="2139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7859"/>
                <a:gridCol w="1527859"/>
              </a:tblGrid>
              <a:tr h="248856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Features</a:t>
                      </a:r>
                      <a:endParaRPr lang="en-US" sz="15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8888" marR="38888" marT="19444" marB="19444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YES/NO</a:t>
                      </a:r>
                    </a:p>
                  </a:txBody>
                  <a:tcPr marL="38888" marR="38888" marT="19444" marB="19444"/>
                </a:tc>
              </a:tr>
              <a:tr h="248856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F1: is it red?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8888" marR="38888" marT="19444" marB="19444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8888" marR="38888" marT="19444" marB="19444"/>
                </a:tc>
              </a:tr>
              <a:tr h="248856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F2: is it female?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8888" marR="38888" marT="19444" marB="19444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8888" marR="38888" marT="19444" marB="19444"/>
                </a:tc>
              </a:tr>
              <a:tr h="248856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8888" marR="38888" marT="19444" marB="19444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8888" marR="38888" marT="19444" marB="19444"/>
                </a:tc>
              </a:tr>
              <a:tr h="248856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8888" marR="38888" marT="19444" marB="19444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8888" marR="38888" marT="19444" marB="19444"/>
                </a:tc>
              </a:tr>
              <a:tr h="248856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8888" marR="38888" marT="19444" marB="19444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8888" marR="38888" marT="19444" marB="19444"/>
                </a:tc>
              </a:tr>
              <a:tr h="248856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F22: is it tall?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8888" marR="38888" marT="19444" marB="19444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8888" marR="38888" marT="19444" marB="19444"/>
                </a:tc>
              </a:tr>
              <a:tr h="248856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F23:</a:t>
                      </a:r>
                      <a:r>
                        <a:rPr lang="en-US" sz="15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is it animal?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8888" marR="38888" marT="19444" marB="19444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8888" marR="38888" marT="19444" marB="1944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8999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250"/>
          </a:xfrm>
        </p:spPr>
        <p:txBody>
          <a:bodyPr/>
          <a:lstStyle/>
          <a:p>
            <a:pPr marL="0" lvl="1" indent="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Intelligent Autonomous Systems</a:t>
            </a:r>
          </a:p>
        </p:txBody>
      </p:sp>
      <p:sp>
        <p:nvSpPr>
          <p:cNvPr id="71683" name="Content Placeholder 2"/>
          <p:cNvSpPr txBox="1">
            <a:spLocks/>
          </p:cNvSpPr>
          <p:nvPr/>
        </p:nvSpPr>
        <p:spPr bwMode="auto">
          <a:xfrm>
            <a:off x="304800" y="11811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230188" indent="-230188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lvl="1" algn="just" eaLnBrk="1" hangingPunct="1">
              <a:buFontTx/>
              <a:buNone/>
            </a:pP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71684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Autonomous Systems </a:t>
            </a:r>
            <a:r>
              <a:rPr lang="en-US" altLang="en-US" sz="2400" dirty="0">
                <a:solidFill>
                  <a:srgbClr val="000000"/>
                </a:solidFill>
              </a:rPr>
              <a:t>should be </a:t>
            </a:r>
          </a:p>
          <a:p>
            <a:pPr lvl="1" eaLnBrk="1" hangingPunct="1"/>
            <a:r>
              <a:rPr lang="en-US" altLang="en-US" sz="2400" dirty="0">
                <a:solidFill>
                  <a:srgbClr val="000000"/>
                </a:solidFill>
              </a:rPr>
              <a:t>Able to perform complex tasks without or with limited ongoing connection to humans.</a:t>
            </a:r>
          </a:p>
          <a:p>
            <a:pPr lvl="1" eaLnBrk="1" hangingPunct="1"/>
            <a:r>
              <a:rPr lang="en-US" altLang="en-US" sz="2400" dirty="0">
                <a:solidFill>
                  <a:srgbClr val="000000"/>
                </a:solidFill>
              </a:rPr>
              <a:t>Cognitive enough </a:t>
            </a:r>
            <a:r>
              <a:rPr lang="en-US" sz="2400" dirty="0"/>
              <a:t>to act without a human’s judgment lapses or execution inadequacies.</a:t>
            </a:r>
            <a:endParaRPr lang="en-US" altLang="en-US" sz="2400" dirty="0"/>
          </a:p>
          <a:p>
            <a:pPr lvl="1" eaLnBrk="1" hangingPunct="1"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Intelligent Autonomous Systems (IAS) are characterized as highly </a:t>
            </a:r>
            <a:r>
              <a:rPr lang="en-US" altLang="en-US" sz="2400" b="1" dirty="0">
                <a:solidFill>
                  <a:srgbClr val="000000"/>
                </a:solidFill>
              </a:rPr>
              <a:t>Cognitive</a:t>
            </a:r>
            <a:r>
              <a:rPr lang="en-US" altLang="en-US" sz="2400" dirty="0">
                <a:solidFill>
                  <a:srgbClr val="000000"/>
                </a:solidFill>
              </a:rPr>
              <a:t>,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dirty="0">
                <a:solidFill>
                  <a:srgbClr val="000000"/>
                </a:solidFill>
              </a:rPr>
              <a:t>effective in </a:t>
            </a:r>
            <a:r>
              <a:rPr lang="en-US" altLang="en-US" sz="2400" b="1" dirty="0">
                <a:solidFill>
                  <a:srgbClr val="000000"/>
                </a:solidFill>
              </a:rPr>
              <a:t>Knowledge Discovery</a:t>
            </a:r>
            <a:r>
              <a:rPr lang="en-US" altLang="en-US" sz="2400" dirty="0">
                <a:solidFill>
                  <a:srgbClr val="000000"/>
                </a:solidFill>
              </a:rPr>
              <a:t>, </a:t>
            </a:r>
            <a:r>
              <a:rPr lang="en-US" altLang="en-US" sz="2400" b="1" dirty="0">
                <a:solidFill>
                  <a:srgbClr val="000000"/>
                </a:solidFill>
              </a:rPr>
              <a:t>Reflexive</a:t>
            </a:r>
            <a:r>
              <a:rPr lang="en-US" altLang="en-US" sz="2400" dirty="0">
                <a:solidFill>
                  <a:srgbClr val="000000"/>
                </a:solidFill>
              </a:rPr>
              <a:t>, and </a:t>
            </a:r>
            <a:r>
              <a:rPr lang="en-US" altLang="en-US" sz="2400" b="1" dirty="0">
                <a:solidFill>
                  <a:srgbClr val="000000"/>
                </a:solidFill>
              </a:rPr>
              <a:t>Trusted</a:t>
            </a:r>
            <a:r>
              <a:rPr lang="en-US" altLang="en-US" sz="2400" dirty="0">
                <a:solidFill>
                  <a:srgbClr val="000000"/>
                </a:solidFill>
              </a:rPr>
              <a:t>.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The focus of this research will be on the smart cyber systems.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1500" dirty="0">
              <a:solidFill>
                <a:srgbClr val="000000"/>
              </a:solidFill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2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7769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63" y="1617219"/>
            <a:ext cx="7257327" cy="4680450"/>
          </a:xfrm>
          <a:prstGeom prst="rect">
            <a:avLst/>
          </a:prstGeom>
        </p:spPr>
      </p:pic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20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250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Clustering by BFC </a:t>
            </a:r>
            <a:endParaRPr lang="en-US" altLang="en-US" sz="28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769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16547" y="3102015"/>
            <a:ext cx="752354" cy="347241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7037" y="4699842"/>
            <a:ext cx="752354" cy="347241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023000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21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250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Clustering by BFC</a:t>
            </a:r>
            <a:endParaRPr lang="en-US" altLang="en-US" sz="28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769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We simulated BFC with 2</a:t>
            </a:r>
            <a:r>
              <a:rPr lang="en-US" altLang="en-US" sz="2400" baseline="30000" dirty="0" smtClean="0">
                <a:solidFill>
                  <a:srgbClr val="000000"/>
                </a:solidFill>
              </a:rPr>
              <a:t>22</a:t>
            </a:r>
            <a:r>
              <a:rPr lang="en-US" altLang="en-US" sz="2400" dirty="0" smtClean="0">
                <a:solidFill>
                  <a:srgbClr val="000000"/>
                </a:solidFill>
              </a:rPr>
              <a:t> = </a:t>
            </a:r>
            <a:r>
              <a:rPr lang="is-IS" altLang="en-US" sz="2400" dirty="0" smtClean="0">
                <a:solidFill>
                  <a:srgbClr val="000000"/>
                </a:solidFill>
              </a:rPr>
              <a:t>4,194,304 </a:t>
            </a:r>
            <a:r>
              <a:rPr lang="en-US" altLang="en-US" sz="2400" dirty="0" smtClean="0">
                <a:solidFill>
                  <a:srgbClr val="000000"/>
                </a:solidFill>
              </a:rPr>
              <a:t>for the vector </a:t>
            </a:r>
            <a:r>
              <a:rPr lang="en-US" altLang="en-US" sz="2400" dirty="0">
                <a:solidFill>
                  <a:srgbClr val="000000"/>
                </a:solidFill>
              </a:rPr>
              <a:t>representation (</a:t>
            </a:r>
            <a:r>
              <a:rPr lang="en-US" altLang="en-US" sz="2400" dirty="0" smtClean="0">
                <a:solidFill>
                  <a:srgbClr val="000000"/>
                </a:solidFill>
              </a:rPr>
              <a:t>2</a:t>
            </a:r>
            <a:r>
              <a:rPr lang="en-US" altLang="en-US" sz="2400" baseline="30000" dirty="0" smtClean="0">
                <a:solidFill>
                  <a:srgbClr val="000000"/>
                </a:solidFill>
              </a:rPr>
              <a:t>23</a:t>
            </a:r>
            <a:r>
              <a:rPr lang="en-US" altLang="en-US" sz="2400" dirty="0" smtClean="0">
                <a:solidFill>
                  <a:srgbClr val="000000"/>
                </a:solidFill>
              </a:rPr>
              <a:t> can provide 8,388,608 vectors). </a:t>
            </a: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The hashing creation and fuzzy matching depends on comparison operation where each bit in 23-bit vector is randomly initiated and clustered. </a:t>
            </a: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We take the following into account for performance evaluation: </a:t>
            </a:r>
          </a:p>
          <a:p>
            <a:pPr marL="1185863" lvl="3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-"/>
            </a:pPr>
            <a:r>
              <a:rPr lang="en-US" altLang="en-US" sz="2400" smtClean="0">
                <a:solidFill>
                  <a:srgbClr val="000000"/>
                </a:solidFill>
              </a:rPr>
              <a:t>Recall</a:t>
            </a:r>
            <a:endParaRPr lang="en-US" altLang="en-US" sz="2400" dirty="0" smtClean="0">
              <a:solidFill>
                <a:srgbClr val="000000"/>
              </a:solidFill>
            </a:endParaRPr>
          </a:p>
          <a:p>
            <a:pPr marL="1185863" lvl="3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-"/>
            </a:pPr>
            <a:r>
              <a:rPr lang="en-US" altLang="en-US" sz="2400" dirty="0" smtClean="0">
                <a:solidFill>
                  <a:srgbClr val="000000"/>
                </a:solidFill>
              </a:rPr>
              <a:t>Clock cycles required for computing hashes (encoding).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208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22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Recall = (relevant items ∩ retrieved items) / relevant items</a:t>
            </a: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/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/>
              <a:t>For higher hamming distances, the recall probabilities are </a:t>
            </a:r>
            <a:r>
              <a:rPr lang="en-US" sz="2400" dirty="0" smtClean="0"/>
              <a:t>small. 1—1 means direct matching with 1 hamming distance cluster with the same hamming distance. </a:t>
            </a: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1800" dirty="0"/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250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Evaluation </a:t>
            </a:r>
            <a:r>
              <a:rPr lang="mr-IN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Recall</a:t>
            </a:r>
            <a:endParaRPr lang="en-US" altLang="en-US" sz="28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769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742" y="3274105"/>
            <a:ext cx="4720932" cy="35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541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23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Number of clock cycles for encoding. We used process thread API to collect data, sampled per 1000k instructions. </a:t>
            </a: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/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1800" dirty="0"/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250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Evaluation </a:t>
            </a:r>
            <a:r>
              <a:rPr lang="mr-IN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CPU Performance</a:t>
            </a:r>
            <a:endParaRPr lang="en-US" altLang="en-US" sz="28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769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74" y="2074208"/>
            <a:ext cx="6377651" cy="455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912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24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Number of clock cycles for encoding. We used process thread API to collect data, sampled per 1000k instructions. </a:t>
            </a: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/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1800" dirty="0"/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250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Evaluation </a:t>
            </a:r>
            <a:r>
              <a:rPr lang="mr-IN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Time Complexity</a:t>
            </a:r>
            <a:endParaRPr lang="en-US" altLang="en-US" sz="28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769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33" y="2434757"/>
            <a:ext cx="7893934" cy="21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58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25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Using Deep learning methodologies such as Convolutional Neural Networks (CNN) to further classify data stored in the clusters and enhance learning. </a:t>
            </a: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/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Clustered data is transformed into n*23 dimensional matrices. </a:t>
            </a: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/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Convoluted features are extracted (sampling and sliding window techniques can also be used). </a:t>
            </a: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/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CNN will be performed to extract further insights from the classified data. </a:t>
            </a: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/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 smtClean="0"/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/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1800" dirty="0"/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250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Future Work</a:t>
            </a:r>
            <a:endParaRPr lang="en-US" altLang="en-US" sz="28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769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519773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26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250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Future Work</a:t>
            </a:r>
            <a:endParaRPr lang="en-US" altLang="en-US" sz="28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769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427831"/>
            <a:ext cx="8461094" cy="394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03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5574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27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1515" y="104168"/>
            <a:ext cx="7968953" cy="855433"/>
          </a:xfrm>
        </p:spPr>
        <p:txBody>
          <a:bodyPr/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Thank you!!!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769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515" y="1180618"/>
            <a:ext cx="141320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References: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1248960"/>
            <a:ext cx="6028929" cy="552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432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overall-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86" y="1441449"/>
            <a:ext cx="6928081" cy="491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3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250"/>
          </a:xfrm>
        </p:spPr>
        <p:txBody>
          <a:bodyPr/>
          <a:lstStyle/>
          <a:p>
            <a:pPr algn="l" eaLnBrk="1" hangingPunct="1"/>
            <a:r>
              <a:rPr lang="en-US" altLang="en-US" sz="28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Comprehensive IAS Architecture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66487" y="984250"/>
            <a:ext cx="16301360" cy="81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38166" y="2884890"/>
            <a:ext cx="2169459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Anomaly Detection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215740" y="1799318"/>
            <a:ext cx="1793174" cy="183861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7418" y="1660016"/>
            <a:ext cx="2169459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Adaptive</a:t>
            </a:r>
            <a:r>
              <a:rPr kumimoji="0" lang="en-US" sz="1500" b="1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 action</a:t>
            </a:r>
            <a:endParaRPr kumimoji="0" lang="en-US" sz="1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7769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3914" y="3208053"/>
            <a:ext cx="2361235" cy="200055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331572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4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250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Motivation</a:t>
            </a:r>
            <a:endParaRPr lang="en-US" altLang="en-US" sz="28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Autonomous systems </a:t>
            </a:r>
            <a:r>
              <a:rPr lang="en-US" altLang="en-US" sz="2400" dirty="0" smtClean="0">
                <a:solidFill>
                  <a:srgbClr val="000000"/>
                </a:solidFill>
              </a:rPr>
              <a:t>receive continuous streams of diverse data from numerous sources. 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Disregarding new and unknown data or broadly classifying them into few categories would cause an inadequate learning environment.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IAS should be trained </a:t>
            </a:r>
            <a:r>
              <a:rPr lang="en-US" altLang="en-US" sz="2400" dirty="0">
                <a:solidFill>
                  <a:srgbClr val="000000"/>
                </a:solidFill>
              </a:rPr>
              <a:t>to work with</a:t>
            </a:r>
          </a:p>
          <a:p>
            <a:pPr lvl="1" eaLnBrk="1" hangingPunct="1"/>
            <a:r>
              <a:rPr lang="en-US" altLang="en-US" sz="2400" dirty="0">
                <a:solidFill>
                  <a:srgbClr val="000000"/>
                </a:solidFill>
              </a:rPr>
              <a:t>Meta-data, limited data, incomplete data, and unknown (new) data</a:t>
            </a:r>
          </a:p>
          <a:p>
            <a:pPr lvl="1" eaLnBrk="1" hangingPunct="1"/>
            <a:r>
              <a:rPr lang="en-US" altLang="en-US" sz="2400" dirty="0">
                <a:solidFill>
                  <a:srgbClr val="000000"/>
                </a:solidFill>
              </a:rPr>
              <a:t>Dynamic, unpredictable, and adversarial environment </a:t>
            </a:r>
            <a:endParaRPr lang="en-US" altLang="en-US" sz="2400" dirty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indent="-739775" algn="just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769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8784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5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250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Scalable Learning</a:t>
            </a:r>
            <a:endParaRPr lang="en-US" altLang="en-US" sz="28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It’s a method </a:t>
            </a:r>
            <a:r>
              <a:rPr lang="en-US" sz="2400" dirty="0"/>
              <a:t>to achieve maximum classification without </a:t>
            </a:r>
            <a:r>
              <a:rPr lang="en-US" sz="2400" dirty="0" smtClean="0"/>
              <a:t>rejecting any </a:t>
            </a:r>
            <a:r>
              <a:rPr lang="en-US" sz="2400" dirty="0"/>
              <a:t>unknown data item that </a:t>
            </a:r>
            <a:r>
              <a:rPr lang="en-US" sz="2400" dirty="0" smtClean="0"/>
              <a:t>was not </a:t>
            </a:r>
            <a:r>
              <a:rPr lang="en-US" sz="2400" dirty="0"/>
              <a:t>present in the </a:t>
            </a:r>
            <a:r>
              <a:rPr lang="en-US" sz="2400" dirty="0" smtClean="0"/>
              <a:t>training or </a:t>
            </a:r>
            <a:r>
              <a:rPr lang="en-US" sz="2400" dirty="0"/>
              <a:t>testing datasets as </a:t>
            </a:r>
            <a:r>
              <a:rPr lang="en-US" sz="2400" dirty="0" smtClean="0"/>
              <a:t>anomalies.</a:t>
            </a: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marL="0" lvl="1" indent="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769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626" y="2565987"/>
            <a:ext cx="5567423" cy="3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3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6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250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Bitwise Fuzzy-based Clustering (BFC)</a:t>
            </a:r>
            <a:endParaRPr lang="en-US" altLang="en-US" sz="28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BFC is implemented through Perfect </a:t>
            </a:r>
            <a:r>
              <a:rPr lang="en-US" sz="2400" dirty="0"/>
              <a:t>E</a:t>
            </a:r>
            <a:r>
              <a:rPr lang="en-US" sz="2400" dirty="0" smtClean="0"/>
              <a:t>rror-correcting codes or </a:t>
            </a:r>
            <a:r>
              <a:rPr lang="en-US" sz="2400" dirty="0" err="1" smtClean="0"/>
              <a:t>Golay</a:t>
            </a:r>
            <a:r>
              <a:rPr lang="en-US" sz="2400" dirty="0" smtClean="0"/>
              <a:t> codes.</a:t>
            </a: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Error Correcting Codes (ECC) are used for controlling errors in data (any information that could be represented in bits 0/1).</a:t>
            </a: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When there is an error in data, the error correcting codes can approximately match the distorted data to the original.</a:t>
            </a:r>
          </a:p>
          <a:p>
            <a:pPr marL="1185863" lvl="3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-"/>
            </a:pPr>
            <a:r>
              <a:rPr lang="en-US" altLang="en-US" dirty="0" smtClean="0">
                <a:solidFill>
                  <a:srgbClr val="000000"/>
                </a:solidFill>
              </a:rPr>
              <a:t>For example, take the message (m) = 000. Consider 1 bit distortions of m: 100, 010, 001. </a:t>
            </a:r>
          </a:p>
          <a:p>
            <a:pPr marL="1185863" lvl="3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-"/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marL="1185863" lvl="3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-"/>
            </a:pPr>
            <a:r>
              <a:rPr lang="en-US" altLang="en-US" dirty="0" smtClean="0">
                <a:solidFill>
                  <a:srgbClr val="000000"/>
                </a:solidFill>
              </a:rPr>
              <a:t>All three distortions are 1 hamming distance (it takes 1 bit flip to get to 000) away from 000. So they can be easily corrected.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769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464662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7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228599" y="0"/>
            <a:ext cx="6936129" cy="984250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Why Error Correcting Codes?</a:t>
            </a:r>
            <a:endParaRPr lang="en-US" altLang="en-US" sz="28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BFC creates clusters based on fuzzily (approximately) matched data items similar to error correction. </a:t>
            </a:r>
            <a:endParaRPr lang="en-US" altLang="en-US" sz="2400" dirty="0" smtClean="0">
              <a:solidFill>
                <a:srgbClr val="000000"/>
              </a:solidFill>
            </a:endParaRPr>
          </a:p>
          <a:p>
            <a:pPr marL="1185863" lvl="3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-"/>
            </a:pPr>
            <a:r>
              <a:rPr lang="en-US" altLang="en-US" dirty="0" smtClean="0">
                <a:solidFill>
                  <a:srgbClr val="000000"/>
                </a:solidFill>
              </a:rPr>
              <a:t>For example, take the message (m) = 000 as a data item. </a:t>
            </a:r>
            <a:r>
              <a:rPr lang="en-US" altLang="en-US" dirty="0">
                <a:solidFill>
                  <a:srgbClr val="000000"/>
                </a:solidFill>
              </a:rPr>
              <a:t>m</a:t>
            </a:r>
            <a:r>
              <a:rPr lang="en-US" altLang="en-US" dirty="0" smtClean="0">
                <a:solidFill>
                  <a:srgbClr val="000000"/>
                </a:solidFill>
              </a:rPr>
              <a:t>’s 1 bit distortions (100, 010, and 001) will be clustered into one. </a:t>
            </a: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0/1 bits are used to label binary features. 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marL="1185863" lvl="3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-"/>
            </a:pPr>
            <a:r>
              <a:rPr lang="en-US" altLang="en-US" dirty="0" smtClean="0">
                <a:solidFill>
                  <a:srgbClr val="000000"/>
                </a:solidFill>
              </a:rPr>
              <a:t>Assume that 0 </a:t>
            </a:r>
            <a:r>
              <a:rPr lang="mr-IN" altLang="en-US" dirty="0" smtClean="0">
                <a:solidFill>
                  <a:srgbClr val="000000"/>
                </a:solidFill>
              </a:rPr>
              <a:t>–</a:t>
            </a:r>
            <a:r>
              <a:rPr lang="en-US" altLang="en-US" dirty="0" smtClean="0">
                <a:solidFill>
                  <a:srgbClr val="000000"/>
                </a:solidFill>
              </a:rPr>
              <a:t> Absent and 1 </a:t>
            </a:r>
            <a:r>
              <a:rPr lang="mr-IN" altLang="en-US" dirty="0" smtClean="0">
                <a:solidFill>
                  <a:srgbClr val="000000"/>
                </a:solidFill>
              </a:rPr>
              <a:t>–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Present. Based on number of features of a data item, we can create a binary classification. </a:t>
            </a:r>
          </a:p>
          <a:p>
            <a:pPr marL="1185863" lvl="3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-"/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marL="1185863" lvl="3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-"/>
            </a:pPr>
            <a:r>
              <a:rPr lang="en-US" altLang="en-US" dirty="0" smtClean="0">
                <a:solidFill>
                  <a:srgbClr val="000000"/>
                </a:solidFill>
              </a:rPr>
              <a:t>For example, data item D has 3 features. Presence or absence of each feature creates a code word, say, 101.</a:t>
            </a:r>
          </a:p>
          <a:p>
            <a:pPr marL="1185863" lvl="3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-"/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marL="1185863" lvl="3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-"/>
            </a:pPr>
            <a:r>
              <a:rPr lang="en-US" altLang="en-US" dirty="0" smtClean="0">
                <a:solidFill>
                  <a:srgbClr val="000000"/>
                </a:solidFill>
              </a:rPr>
              <a:t>Code word such as 101 will be a </a:t>
            </a:r>
            <a:r>
              <a:rPr lang="en-US" altLang="en-US" b="1" dirty="0" smtClean="0">
                <a:solidFill>
                  <a:srgbClr val="000000"/>
                </a:solidFill>
              </a:rPr>
              <a:t>label</a:t>
            </a:r>
            <a:r>
              <a:rPr lang="en-US" altLang="en-US" dirty="0" smtClean="0">
                <a:solidFill>
                  <a:srgbClr val="000000"/>
                </a:solidFill>
              </a:rPr>
              <a:t> for that data item.</a:t>
            </a:r>
          </a:p>
          <a:p>
            <a:pPr marL="1185863" lvl="3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-"/>
            </a:pPr>
            <a:endParaRPr lang="en-US" altLang="en-US" dirty="0">
              <a:solidFill>
                <a:srgbClr val="000000"/>
              </a:solidFill>
            </a:endParaRPr>
          </a:p>
          <a:p>
            <a:pPr marL="1185863" lvl="3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-"/>
            </a:pPr>
            <a:r>
              <a:rPr lang="en-US" altLang="en-US" dirty="0" smtClean="0">
                <a:solidFill>
                  <a:srgbClr val="000000"/>
                </a:solidFill>
              </a:rPr>
              <a:t>Using ECC provides scalability (2</a:t>
            </a:r>
            <a:r>
              <a:rPr lang="en-US" altLang="en-US" baseline="30000" dirty="0" smtClean="0">
                <a:solidFill>
                  <a:srgbClr val="000000"/>
                </a:solidFill>
              </a:rPr>
              <a:t>n</a:t>
            </a:r>
            <a:r>
              <a:rPr lang="en-US" altLang="en-US" dirty="0" smtClean="0">
                <a:solidFill>
                  <a:srgbClr val="000000"/>
                </a:solidFill>
              </a:rPr>
              <a:t> combinations of clusters) and fault tolerance (distorted labels can be clustered correctly).</a:t>
            </a:r>
            <a:endParaRPr lang="en-US" altLang="en-US" dirty="0">
              <a:solidFill>
                <a:srgbClr val="000000"/>
              </a:solidFill>
            </a:endParaRP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769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034898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8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250"/>
          </a:xfrm>
        </p:spPr>
        <p:txBody>
          <a:bodyPr/>
          <a:lstStyle/>
          <a:p>
            <a:pPr algn="l" eaLnBrk="1" hangingPunct="1"/>
            <a:r>
              <a:rPr lang="en-US" altLang="en-US" sz="28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Perfect Error </a:t>
            </a: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Correction Codes - BFC</a:t>
            </a:r>
            <a:endParaRPr lang="en-US" altLang="en-US" sz="28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769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199189" y="2141317"/>
            <a:ext cx="1828800" cy="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Connector 5"/>
          <p:cNvCxnSpPr/>
          <p:nvPr/>
        </p:nvCxnSpPr>
        <p:spPr>
          <a:xfrm>
            <a:off x="2210765" y="2141315"/>
            <a:ext cx="0" cy="182880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/>
          <p:cNvCxnSpPr/>
          <p:nvPr/>
        </p:nvCxnSpPr>
        <p:spPr>
          <a:xfrm>
            <a:off x="2210765" y="3958548"/>
            <a:ext cx="1828800" cy="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/>
          <p:cNvCxnSpPr/>
          <p:nvPr/>
        </p:nvCxnSpPr>
        <p:spPr>
          <a:xfrm>
            <a:off x="4016418" y="2129741"/>
            <a:ext cx="0" cy="182880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/>
          <p:cNvCxnSpPr/>
          <p:nvPr/>
        </p:nvCxnSpPr>
        <p:spPr>
          <a:xfrm>
            <a:off x="2726802" y="3069220"/>
            <a:ext cx="1828800" cy="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Connector 18"/>
          <p:cNvCxnSpPr/>
          <p:nvPr/>
        </p:nvCxnSpPr>
        <p:spPr>
          <a:xfrm>
            <a:off x="2738378" y="3069218"/>
            <a:ext cx="0" cy="182880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/>
          <p:cNvCxnSpPr/>
          <p:nvPr/>
        </p:nvCxnSpPr>
        <p:spPr>
          <a:xfrm>
            <a:off x="2738378" y="4886451"/>
            <a:ext cx="1828800" cy="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/>
          <p:cNvCxnSpPr/>
          <p:nvPr/>
        </p:nvCxnSpPr>
        <p:spPr>
          <a:xfrm>
            <a:off x="4544031" y="3057644"/>
            <a:ext cx="0" cy="182880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/>
          <p:cNvCxnSpPr/>
          <p:nvPr/>
        </p:nvCxnSpPr>
        <p:spPr>
          <a:xfrm>
            <a:off x="2210765" y="2141315"/>
            <a:ext cx="527613" cy="927903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/>
          <p:cNvCxnSpPr/>
          <p:nvPr/>
        </p:nvCxnSpPr>
        <p:spPr>
          <a:xfrm>
            <a:off x="4016418" y="2129741"/>
            <a:ext cx="516037" cy="939477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/>
          <p:cNvCxnSpPr/>
          <p:nvPr/>
        </p:nvCxnSpPr>
        <p:spPr>
          <a:xfrm>
            <a:off x="2210764" y="3958537"/>
            <a:ext cx="527614" cy="939481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/>
          <p:cNvCxnSpPr/>
          <p:nvPr/>
        </p:nvCxnSpPr>
        <p:spPr>
          <a:xfrm>
            <a:off x="4004845" y="3945035"/>
            <a:ext cx="539186" cy="941409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TextBox 28"/>
          <p:cNvSpPr txBox="1"/>
          <p:nvPr/>
        </p:nvSpPr>
        <p:spPr>
          <a:xfrm>
            <a:off x="595563" y="1296374"/>
            <a:ext cx="5423272" cy="7848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Code word = 00</a:t>
            </a:r>
            <a:r>
              <a:rPr kumimoji="0" lang="en-US" sz="15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0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Tahoma"/>
              </a:rPr>
              <a:t>Additional bits for error correction </a:t>
            </a:r>
            <a:r>
              <a:rPr kumimoji="0" lang="en-US" sz="15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= 00 (Hash index)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Message = </a:t>
            </a:r>
            <a:r>
              <a:rPr kumimoji="0" lang="en-US" sz="15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0</a:t>
            </a:r>
            <a:endParaRPr kumimoji="0" lang="en-US" sz="15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35976" y="4898018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11</a:t>
            </a: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1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41363" y="2235843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00</a:t>
            </a: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0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07199" y="5470472"/>
            <a:ext cx="5423272" cy="7848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Code word = 11</a:t>
            </a:r>
            <a:r>
              <a:rPr kumimoji="0" lang="en-US" sz="15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1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Tahoma"/>
              </a:rPr>
              <a:t>Additional bits for error correction </a:t>
            </a:r>
            <a:r>
              <a:rPr kumimoji="0" lang="en-US" sz="15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= 11 (Hash index)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Message = </a:t>
            </a:r>
            <a:r>
              <a:rPr lang="en-US" sz="15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Tahoma"/>
              </a:rPr>
              <a:t>1</a:t>
            </a:r>
            <a:endParaRPr kumimoji="0" lang="en-US" sz="15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06257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9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250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Perfect Error Correction Codes - BFC</a:t>
            </a:r>
            <a:endParaRPr lang="en-US" altLang="en-US" sz="28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769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199189" y="2141317"/>
            <a:ext cx="1828800" cy="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Connector 5"/>
          <p:cNvCxnSpPr/>
          <p:nvPr/>
        </p:nvCxnSpPr>
        <p:spPr>
          <a:xfrm>
            <a:off x="2210765" y="2141315"/>
            <a:ext cx="0" cy="182880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/>
          <p:cNvCxnSpPr/>
          <p:nvPr/>
        </p:nvCxnSpPr>
        <p:spPr>
          <a:xfrm>
            <a:off x="2210765" y="3958548"/>
            <a:ext cx="1828800" cy="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/>
          <p:cNvCxnSpPr/>
          <p:nvPr/>
        </p:nvCxnSpPr>
        <p:spPr>
          <a:xfrm>
            <a:off x="4016418" y="2129741"/>
            <a:ext cx="0" cy="182880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/>
          <p:cNvCxnSpPr/>
          <p:nvPr/>
        </p:nvCxnSpPr>
        <p:spPr>
          <a:xfrm>
            <a:off x="2726802" y="3069220"/>
            <a:ext cx="1828800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Connector 18"/>
          <p:cNvCxnSpPr/>
          <p:nvPr/>
        </p:nvCxnSpPr>
        <p:spPr>
          <a:xfrm>
            <a:off x="2738378" y="3069218"/>
            <a:ext cx="0" cy="182880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/>
          <p:cNvCxnSpPr/>
          <p:nvPr/>
        </p:nvCxnSpPr>
        <p:spPr>
          <a:xfrm>
            <a:off x="2738378" y="4886451"/>
            <a:ext cx="1828800" cy="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/>
          <p:cNvCxnSpPr/>
          <p:nvPr/>
        </p:nvCxnSpPr>
        <p:spPr>
          <a:xfrm>
            <a:off x="4544031" y="3057644"/>
            <a:ext cx="0" cy="182880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/>
          <p:cNvCxnSpPr/>
          <p:nvPr/>
        </p:nvCxnSpPr>
        <p:spPr>
          <a:xfrm>
            <a:off x="2210765" y="2141315"/>
            <a:ext cx="527613" cy="92790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/>
          <p:cNvCxnSpPr/>
          <p:nvPr/>
        </p:nvCxnSpPr>
        <p:spPr>
          <a:xfrm>
            <a:off x="4016418" y="2129741"/>
            <a:ext cx="516037" cy="939477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/>
          <p:cNvCxnSpPr/>
          <p:nvPr/>
        </p:nvCxnSpPr>
        <p:spPr>
          <a:xfrm>
            <a:off x="2210764" y="3958537"/>
            <a:ext cx="527614" cy="939481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/>
          <p:cNvCxnSpPr/>
          <p:nvPr/>
        </p:nvCxnSpPr>
        <p:spPr>
          <a:xfrm>
            <a:off x="4004845" y="3945035"/>
            <a:ext cx="539186" cy="941409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TextBox 28"/>
          <p:cNvSpPr txBox="1"/>
          <p:nvPr/>
        </p:nvSpPr>
        <p:spPr>
          <a:xfrm>
            <a:off x="4678102" y="3365027"/>
            <a:ext cx="4222830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Hamming Distance </a:t>
            </a:r>
            <a:r>
              <a:rPr kumimoji="0" lang="en-US" sz="15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between</a:t>
            </a:r>
            <a:r>
              <a:rPr kumimoji="0" lang="en-US" sz="15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 two code words = 3</a:t>
            </a:r>
            <a:endParaRPr kumimoji="0" lang="en-US" sz="15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8102" y="4898018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11</a:t>
            </a: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1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66758" y="1963072"/>
            <a:ext cx="509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00</a:t>
            </a: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0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4859" y="5877655"/>
            <a:ext cx="829663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atin typeface="Arial" charset="0"/>
                <a:ea typeface="Arial" charset="0"/>
                <a:cs typeface="Arial" charset="0"/>
                <a:sym typeface="Tahoma"/>
              </a:rPr>
              <a:t>(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  <a:sym typeface="Tahoma"/>
              </a:rPr>
              <a:t>No. of bits in, ) code word = (3,  </a:t>
            </a:r>
            <a:endParaRPr kumimoji="0" lang="en-US" sz="2400" b="1" i="0" u="none" strike="noStrike" cap="none" spc="0" normalizeH="0" baseline="0" dirty="0">
              <a:ln>
                <a:noFill/>
              </a:ln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705584" y="3047998"/>
            <a:ext cx="1828800" cy="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/>
          <p:cNvCxnSpPr/>
          <p:nvPr/>
        </p:nvCxnSpPr>
        <p:spPr>
          <a:xfrm>
            <a:off x="4522813" y="3036422"/>
            <a:ext cx="0" cy="182880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/>
          <p:cNvCxnSpPr/>
          <p:nvPr/>
        </p:nvCxnSpPr>
        <p:spPr>
          <a:xfrm>
            <a:off x="2189547" y="2120093"/>
            <a:ext cx="527613" cy="927903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TextBox 31"/>
          <p:cNvSpPr txBox="1"/>
          <p:nvPr/>
        </p:nvSpPr>
        <p:spPr>
          <a:xfrm>
            <a:off x="4678102" y="3813909"/>
            <a:ext cx="4222830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That is you need to flip 3 bits</a:t>
            </a:r>
            <a:r>
              <a:rPr kumimoji="0" lang="en-US" sz="15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 to go from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b="1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Tahoma"/>
              </a:rPr>
              <a:t>000</a:t>
            </a:r>
            <a:r>
              <a:rPr lang="en-US" sz="15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Tahoma"/>
              </a:rPr>
              <a:t> to 111.</a:t>
            </a:r>
            <a:endParaRPr kumimoji="0" lang="en-US" sz="15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822054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3" grpId="0"/>
      <p:bldP spid="32" grpId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5DAA"/>
      </a:accent1>
      <a:accent2>
        <a:srgbClr val="CC0000"/>
      </a:accent2>
      <a:accent3>
        <a:srgbClr val="8F8F8F"/>
      </a:accent3>
      <a:accent4>
        <a:srgbClr val="707070"/>
      </a:accent4>
      <a:accent5>
        <a:srgbClr val="AAB6D2"/>
      </a:accent5>
      <a:accent6>
        <a:srgbClr val="B9000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5DAA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5DAA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5DAA"/>
      </a:accent1>
      <a:accent2>
        <a:srgbClr val="CC0000"/>
      </a:accent2>
      <a:accent3>
        <a:srgbClr val="8F8F8F"/>
      </a:accent3>
      <a:accent4>
        <a:srgbClr val="707070"/>
      </a:accent4>
      <a:accent5>
        <a:srgbClr val="AAB6D2"/>
      </a:accent5>
      <a:accent6>
        <a:srgbClr val="B9000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5DAA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5DAA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29039</TotalTime>
  <Words>1497</Words>
  <Application>Microsoft Macintosh PowerPoint</Application>
  <PresentationFormat>On-screen Show (4:3)</PresentationFormat>
  <Paragraphs>259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.AppleSystemUIFont</vt:lpstr>
      <vt:lpstr>DejaVu Sans</vt:lpstr>
      <vt:lpstr>Helvetica Light</vt:lpstr>
      <vt:lpstr>Helvetica Neue</vt:lpstr>
      <vt:lpstr>Tahoma</vt:lpstr>
      <vt:lpstr>Arial</vt:lpstr>
      <vt:lpstr>Default</vt:lpstr>
      <vt:lpstr>Scalable Deep Learning Through Fuzzy-based Clustering in Autonomous Systems</vt:lpstr>
      <vt:lpstr>Intelligent Autonomous Systems</vt:lpstr>
      <vt:lpstr>Comprehensive IAS Architecture</vt:lpstr>
      <vt:lpstr>Motivation</vt:lpstr>
      <vt:lpstr>Scalable Learning</vt:lpstr>
      <vt:lpstr>Bitwise Fuzzy-based Clustering (BFC)</vt:lpstr>
      <vt:lpstr>Why Error Correcting Codes?</vt:lpstr>
      <vt:lpstr>Perfect Error Correction Codes - BFC</vt:lpstr>
      <vt:lpstr>Perfect Error Correction Codes - BFC</vt:lpstr>
      <vt:lpstr>Perfect Error Correction Codes - BFC</vt:lpstr>
      <vt:lpstr>Perfect Error Correction Codes - BFC</vt:lpstr>
      <vt:lpstr>Perfect Error Correction Codes - BFC</vt:lpstr>
      <vt:lpstr>Perfect Error Correction Codes - BFC</vt:lpstr>
      <vt:lpstr>Perfect Error Correction Codes - BFC</vt:lpstr>
      <vt:lpstr>Perfect (23, 12, 7) Code - BFC</vt:lpstr>
      <vt:lpstr>Creating Indexes by Hashing - BFC</vt:lpstr>
      <vt:lpstr>Why Clustering?</vt:lpstr>
      <vt:lpstr>Clustering by BFC – (3, 1, 3) Example</vt:lpstr>
      <vt:lpstr>Clustering by BFC – (23, 12, 7)</vt:lpstr>
      <vt:lpstr>Clustering by BFC </vt:lpstr>
      <vt:lpstr>Clustering by BFC</vt:lpstr>
      <vt:lpstr>Evaluation – Recall</vt:lpstr>
      <vt:lpstr>Evaluation – CPU Performance</vt:lpstr>
      <vt:lpstr>Evaluation – Time Complexity</vt:lpstr>
      <vt:lpstr>Future Work</vt:lpstr>
      <vt:lpstr>Future Work</vt:lpstr>
      <vt:lpstr>Thank you!!!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Northrop Grumman Cybersecurity Research Consortium (NGCRC) 2014 Fall Symposium</dc:title>
  <dc:creator>BB-User</dc:creator>
  <cp:lastModifiedBy>Ganapathy Mani</cp:lastModifiedBy>
  <cp:revision>1390</cp:revision>
  <cp:lastPrinted>2018-02-26T05:13:57Z</cp:lastPrinted>
  <dcterms:modified xsi:type="dcterms:W3CDTF">2018-09-25T06:32:14Z</dcterms:modified>
</cp:coreProperties>
</file>