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552" r:id="rId3"/>
    <p:sldId id="699" r:id="rId4"/>
    <p:sldId id="695" r:id="rId5"/>
    <p:sldId id="569" r:id="rId6"/>
    <p:sldId id="777" r:id="rId7"/>
    <p:sldId id="760" r:id="rId8"/>
    <p:sldId id="761" r:id="rId9"/>
    <p:sldId id="762" r:id="rId10"/>
    <p:sldId id="763" r:id="rId11"/>
    <p:sldId id="764" r:id="rId12"/>
    <p:sldId id="765" r:id="rId13"/>
    <p:sldId id="766" r:id="rId14"/>
    <p:sldId id="767" r:id="rId15"/>
    <p:sldId id="768" r:id="rId16"/>
    <p:sldId id="769" r:id="rId17"/>
    <p:sldId id="770" r:id="rId18"/>
    <p:sldId id="771" r:id="rId19"/>
    <p:sldId id="772" r:id="rId20"/>
    <p:sldId id="773" r:id="rId21"/>
    <p:sldId id="774" r:id="rId22"/>
    <p:sldId id="775" r:id="rId23"/>
    <p:sldId id="776" r:id="rId24"/>
    <p:sldId id="779" r:id="rId25"/>
    <p:sldId id="781" r:id="rId26"/>
    <p:sldId id="782" r:id="rId27"/>
    <p:sldId id="780" r:id="rId28"/>
    <p:sldId id="783" r:id="rId29"/>
    <p:sldId id="751" r:id="rId30"/>
    <p:sldId id="717" r:id="rId31"/>
    <p:sldId id="719" r:id="rId32"/>
    <p:sldId id="720" r:id="rId33"/>
    <p:sldId id="721" r:id="rId34"/>
    <p:sldId id="784" r:id="rId35"/>
    <p:sldId id="785" r:id="rId36"/>
    <p:sldId id="786" r:id="rId37"/>
    <p:sldId id="787" r:id="rId38"/>
    <p:sldId id="722" r:id="rId39"/>
    <p:sldId id="788" r:id="rId40"/>
    <p:sldId id="789" r:id="rId41"/>
    <p:sldId id="790" r:id="rId42"/>
    <p:sldId id="723" r:id="rId43"/>
    <p:sldId id="724" r:id="rId44"/>
    <p:sldId id="752" r:id="rId45"/>
    <p:sldId id="754" r:id="rId46"/>
    <p:sldId id="725" r:id="rId47"/>
    <p:sldId id="757" r:id="rId48"/>
    <p:sldId id="727" r:id="rId49"/>
    <p:sldId id="758" r:id="rId50"/>
    <p:sldId id="778" r:id="rId51"/>
    <p:sldId id="755" r:id="rId52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DAA"/>
    <a:srgbClr val="54D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E2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92516" autoAdjust="0"/>
  </p:normalViewPr>
  <p:slideViewPr>
    <p:cSldViewPr snapToGrid="0" snapToObjects="1">
      <p:cViewPr varScale="1">
        <p:scale>
          <a:sx n="108" d="100"/>
          <a:sy n="108" d="100"/>
        </p:scale>
        <p:origin x="12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58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napathymani\Desktop\ICCC\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1679063832436"/>
          <c:y val="0.0346666666666667"/>
          <c:w val="0.839275385651143"/>
          <c:h val="0.813178587051618"/>
        </c:manualLayout>
      </c:layout>
      <c:barChart>
        <c:barDir val="col"/>
        <c:grouping val="clustered"/>
        <c:varyColors val="0"/>
        <c:ser>
          <c:idx val="0"/>
          <c:order val="0"/>
          <c:tx>
            <c:v>Combinatorial Design</c:v>
          </c:tx>
          <c:spPr>
            <a:pattFill prst="wdUpDiag">
              <a:fgClr>
                <a:srgbClr val="008000"/>
              </a:fgClr>
              <a:bgClr>
                <a:prstClr val="white"/>
              </a:bgClr>
            </a:pattFill>
            <a:ln>
              <a:solidFill>
                <a:srgbClr val="008000"/>
              </a:solidFill>
            </a:ln>
          </c:spPr>
          <c:invertIfNegative val="0"/>
          <c:cat>
            <c:strRef>
              <c:f>Sheet1!$B$1:$B$9</c:f>
              <c:strCache>
                <c:ptCount val="9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</c:strCache>
            </c:strRef>
          </c:cat>
          <c:val>
            <c:numRef>
              <c:f>Sheet1!$C$1:$C$9</c:f>
              <c:numCache>
                <c:formatCode>General</c:formatCode>
                <c:ptCount val="9"/>
                <c:pt idx="0">
                  <c:v>273.0</c:v>
                </c:pt>
                <c:pt idx="1">
                  <c:v>595.0</c:v>
                </c:pt>
                <c:pt idx="2">
                  <c:v>803.0</c:v>
                </c:pt>
                <c:pt idx="3">
                  <c:v>47.0</c:v>
                </c:pt>
                <c:pt idx="4">
                  <c:v>446.0</c:v>
                </c:pt>
                <c:pt idx="5">
                  <c:v>755.0</c:v>
                </c:pt>
                <c:pt idx="6">
                  <c:v>339.0</c:v>
                </c:pt>
                <c:pt idx="7">
                  <c:v>591.0</c:v>
                </c:pt>
                <c:pt idx="8">
                  <c:v>855.0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8-49FA-B2AE-0F69C7D8BEF2}"/>
            </c:ext>
          </c:extLst>
        </c:ser>
        <c:ser>
          <c:idx val="1"/>
          <c:order val="1"/>
          <c:tx>
            <c:v>Sequential Design</c:v>
          </c:tx>
          <c:spPr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c:spPr>
          <c:invertIfNegative val="0"/>
          <c:cat>
            <c:strRef>
              <c:f>Sheet1!$B$1:$B$9</c:f>
              <c:strCache>
                <c:ptCount val="9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</c:strCache>
            </c:strRef>
          </c:cat>
          <c:val>
            <c:numRef>
              <c:f>Sheet1!$D$1:$D$9</c:f>
              <c:numCache>
                <c:formatCode>General</c:formatCode>
                <c:ptCount val="9"/>
                <c:pt idx="0">
                  <c:v>581.0</c:v>
                </c:pt>
                <c:pt idx="1">
                  <c:v>1008.0</c:v>
                </c:pt>
                <c:pt idx="2">
                  <c:v>1426.0</c:v>
                </c:pt>
                <c:pt idx="3">
                  <c:v>144.0</c:v>
                </c:pt>
                <c:pt idx="4">
                  <c:v>623.0</c:v>
                </c:pt>
                <c:pt idx="5">
                  <c:v>2363.0</c:v>
                </c:pt>
                <c:pt idx="6">
                  <c:v>498.0</c:v>
                </c:pt>
                <c:pt idx="7">
                  <c:v>751.0</c:v>
                </c:pt>
                <c:pt idx="8">
                  <c:v>1710.0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18-49FA-B2AE-0F69C7D8B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73104"/>
        <c:axId val="-2116839552"/>
      </c:barChart>
      <c:catAx>
        <c:axId val="-211687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/>
                <a:cs typeface="Times New Roman"/>
              </a:defRPr>
            </a:pPr>
            <a:endParaRPr lang="en-US"/>
          </a:p>
        </c:txPr>
        <c:crossAx val="-2116839552"/>
        <c:crosses val="autoZero"/>
        <c:auto val="1"/>
        <c:lblAlgn val="ctr"/>
        <c:lblOffset val="100"/>
        <c:noMultiLvlLbl val="0"/>
      </c:catAx>
      <c:valAx>
        <c:axId val="-211683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/>
                <a:cs typeface="Times New Roman"/>
              </a:defRPr>
            </a:pPr>
            <a:endParaRPr lang="en-US"/>
          </a:p>
        </c:txPr>
        <c:crossAx val="-211687310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2400" b="1" i="0">
                <a:latin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4150197628458"/>
          <c:y val="0.0361929658792651"/>
          <c:w val="0.391141265444586"/>
          <c:h val="0.316947401574803"/>
        </c:manualLayout>
      </c:layout>
      <c:overlay val="0"/>
      <c:txPr>
        <a:bodyPr/>
        <a:lstStyle/>
        <a:p>
          <a:pPr>
            <a:defRPr sz="2400" b="1">
              <a:latin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7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Shape 73"/>
          <p:cNvSpPr>
            <a:spLocks noGrp="1"/>
          </p:cNvSpPr>
          <p:nvPr>
            <p:ph type="body" sz="quarter" idx="1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5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0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7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3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10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6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9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4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7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2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73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9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0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6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0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09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3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5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74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2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0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63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16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6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7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84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3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50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50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491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50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156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8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992881" y="373913"/>
            <a:ext cx="486458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9076752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97200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4310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39103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13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3"/>
          <a:stretch>
            <a:fillRect/>
          </a:stretch>
        </p:blipFill>
        <p:spPr bwMode="auto">
          <a:xfrm>
            <a:off x="0" y="0"/>
            <a:ext cx="139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3.png" descr="noc_whit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455"/>
          <a:stretch>
            <a:fillRect/>
          </a:stretch>
        </p:blipFill>
        <p:spPr bwMode="auto">
          <a:xfrm>
            <a:off x="1119188" y="3209925"/>
            <a:ext cx="1928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62100" y="373913"/>
            <a:ext cx="729536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3676484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image3.png" descr="noc_whit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455"/>
          <a:stretch>
            <a:fillRect/>
          </a:stretch>
        </p:blipFill>
        <p:spPr bwMode="auto">
          <a:xfrm>
            <a:off x="1119188" y="3209925"/>
            <a:ext cx="1928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3444240" y="2343150"/>
            <a:ext cx="5410298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Bef>
                <a:spcPts val="2400"/>
              </a:spcBef>
              <a:buSzTx/>
              <a:buNone/>
              <a:defRPr sz="2400" b="1" spc="20"/>
            </a:lvl1pPr>
          </a:lstStyle>
          <a:p>
            <a:pPr lvl="0"/>
            <a:r>
              <a:t>Section Break (Click to Add Title)</a:t>
            </a:r>
          </a:p>
        </p:txBody>
      </p:sp>
    </p:spTree>
    <p:extLst>
      <p:ext uri="{BB962C8B-B14F-4D97-AF65-F5344CB8AC3E}">
        <p14:creationId xmlns:p14="http://schemas.microsoft.com/office/powerpoint/2010/main" val="757517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304800" y="1402289"/>
            <a:ext cx="4038600" cy="545571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601BD-07FE-1845-85AE-94541AD56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3219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3106554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/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4467674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50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90F4095-1E3D-8547-A134-DFA99C16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78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677017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834238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"/>
          <p:cNvSpPr>
            <a:spLocks noChangeShapeType="1"/>
          </p:cNvSpPr>
          <p:nvPr/>
        </p:nvSpPr>
        <p:spPr bwMode="auto">
          <a:xfrm>
            <a:off x="0" y="1027113"/>
            <a:ext cx="9144000" cy="0"/>
          </a:xfrm>
          <a:prstGeom prst="line">
            <a:avLst/>
          </a:prstGeom>
          <a:noFill/>
          <a:ln w="47625">
            <a:solidFill>
              <a:srgbClr val="005DA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3" name="image1.png" descr="noc_logo 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81000"/>
            <a:ext cx="176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64" name="Shape 4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6705600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40965" name="Shape 5"/>
          <p:cNvSpPr>
            <a:spLocks noGrp="1"/>
          </p:cNvSpPr>
          <p:nvPr>
            <p:ph type="body" idx="1"/>
          </p:nvPr>
        </p:nvSpPr>
        <p:spPr bwMode="auto">
          <a:xfrm>
            <a:off x="304800" y="1401763"/>
            <a:ext cx="8382000" cy="54562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40966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82550" y="6477000"/>
            <a:ext cx="292100" cy="280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8325" tIns="48325" rIns="48325" bIns="48325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753F8A49-CBD7-C94D-B858-C938837567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1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5pPr>
      <a:lvl6pPr indent="457200">
        <a:defRPr sz="2400">
          <a:latin typeface="Arial"/>
          <a:ea typeface="Arial"/>
          <a:cs typeface="Arial"/>
          <a:sym typeface="Arial"/>
        </a:defRPr>
      </a:lvl6pPr>
      <a:lvl7pPr indent="914400">
        <a:defRPr sz="2400">
          <a:latin typeface="Arial"/>
          <a:ea typeface="Arial"/>
          <a:cs typeface="Arial"/>
          <a:sym typeface="Arial"/>
        </a:defRPr>
      </a:lvl7pPr>
      <a:lvl8pPr indent="1371600">
        <a:defRPr sz="2400">
          <a:latin typeface="Arial"/>
          <a:ea typeface="Arial"/>
          <a:cs typeface="Arial"/>
          <a:sym typeface="Arial"/>
        </a:defRPr>
      </a:lvl8pPr>
      <a:lvl9pPr indent="1828800">
        <a:defRPr sz="2400">
          <a:latin typeface="Arial"/>
          <a:ea typeface="Arial"/>
          <a:cs typeface="Arial"/>
          <a:sym typeface="Arial"/>
        </a:defRPr>
      </a:lvl9pPr>
    </p:titleStyle>
    <p:bodyStyle>
      <a:lvl1pPr marL="230188" indent="-230188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1pPr>
      <a:lvl2pPr marL="739775" indent="-282575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2pPr>
      <a:lvl3pPr marL="11303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3pPr>
      <a:lvl4pPr marL="1582738" indent="-211138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4pPr>
      <a:lvl5pPr marL="20447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5pPr>
      <a:lvl6pPr marL="25549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6pPr>
      <a:lvl7pPr marL="30121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7pPr>
      <a:lvl8pPr marL="34693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8pPr>
      <a:lvl9pPr marL="39265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9pPr>
    </p:bodyStyle>
    <p:otherStyle>
      <a:lvl1pPr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75"/>
          <p:cNvSpPr>
            <a:spLocks noGrp="1"/>
          </p:cNvSpPr>
          <p:nvPr>
            <p:ph type="title"/>
          </p:nvPr>
        </p:nvSpPr>
        <p:spPr>
          <a:xfrm>
            <a:off x="1562100" y="699465"/>
            <a:ext cx="7296150" cy="2009775"/>
          </a:xfrm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Machine Learning Models to Enhance the Science of Cognitive Autonomy</a:t>
            </a:r>
          </a:p>
        </p:txBody>
      </p:sp>
      <p:sp>
        <p:nvSpPr>
          <p:cNvPr id="55299" name="Shape 77"/>
          <p:cNvSpPr>
            <a:spLocks noChangeArrowheads="1"/>
          </p:cNvSpPr>
          <p:nvPr/>
        </p:nvSpPr>
        <p:spPr bwMode="auto">
          <a:xfrm>
            <a:off x="2341336" y="6168231"/>
            <a:ext cx="4972050" cy="4572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8288" tIns="18288" rIns="18288" bIns="18288" anchor="b"/>
          <a:lstStyle>
            <a:lvl1pPr marL="230188" indent="-230188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AIKE 2018</a:t>
            </a:r>
            <a:endParaRPr lang="en-US" altLang="en-US" sz="2000" b="1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88769" y="2660464"/>
            <a:ext cx="827718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Ganapathy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 Mani, Bharat Bhargava,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Pelin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Angin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, Miguel Villarreal-Vasquez,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Denis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Ulybyshev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Jason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Kobes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*</a:t>
            </a:r>
          </a:p>
          <a:p>
            <a:pPr algn="ctr" eaLnBrk="1" hangingPunct="1"/>
            <a:endParaRPr lang="en-US" altLang="en-US" b="1" dirty="0" smtClean="0">
              <a:solidFill>
                <a:srgbClr val="000000"/>
              </a:solidFill>
              <a:latin typeface="Arial" charset="0"/>
              <a:ea typeface="DejaVu Sans" charset="0"/>
              <a:cs typeface="Arial" charset="0"/>
              <a:sym typeface="Arial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CS &amp; CERIAS, Purdue University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*Northrop Grumman Corporation</a:t>
            </a:r>
          </a:p>
          <a:p>
            <a:pPr algn="r" eaLnBrk="1" hangingPunct="1"/>
            <a:endParaRPr lang="en-US" altLang="en-US" sz="2400" b="1" dirty="0">
              <a:solidFill>
                <a:srgbClr val="000000"/>
              </a:solidFill>
              <a:latin typeface="Arial" charset="0"/>
              <a:ea typeface="DejaVu Sans" charset="0"/>
              <a:cs typeface="Arial" charset="0"/>
              <a:sym typeface="Arial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8309"/>
            <a:ext cx="8158577" cy="398327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An event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is </a:t>
            </a:r>
            <a:r>
              <a:rPr lang="en-US" sz="2400" dirty="0" smtClean="0"/>
              <a:t>defined </a:t>
            </a:r>
            <a:r>
              <a:rPr lang="en-US" sz="2400" dirty="0"/>
              <a:t>as a function call (</a:t>
            </a:r>
            <a:r>
              <a:rPr lang="en-US" sz="2400" b="1" dirty="0"/>
              <a:t>system or library call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/>
              <a:t>in the execution trace of a program.</a:t>
            </a:r>
          </a:p>
          <a:p>
            <a:pPr marL="342900" indent="-342900" algn="just" eaLnBrk="1" hangingPunct="1"/>
            <a:r>
              <a:rPr lang="en-US" sz="2400" dirty="0"/>
              <a:t>Use Deep Learning to answer </a:t>
            </a:r>
            <a:r>
              <a:rPr lang="en-US" sz="2400" b="1" dirty="0"/>
              <a:t>the binary classification problem </a:t>
            </a:r>
            <a:r>
              <a:rPr lang="en-US" sz="2400" dirty="0"/>
              <a:t>of given a sequence of function calls (or system events) </a:t>
            </a:r>
            <a:r>
              <a:rPr lang="en-US" sz="2400" i="1" dirty="0"/>
              <a:t>e</a:t>
            </a:r>
            <a:r>
              <a:rPr lang="en-US" sz="2400" i="1" baseline="-25000" dirty="0"/>
              <a:t>1</a:t>
            </a:r>
            <a:r>
              <a:rPr lang="en-US" sz="2400" i="1" dirty="0"/>
              <a:t>e</a:t>
            </a:r>
            <a:r>
              <a:rPr lang="en-US" sz="2400" i="1" baseline="-25000" dirty="0"/>
              <a:t>2</a:t>
            </a:r>
            <a:r>
              <a:rPr lang="en-US" sz="2400" i="1" dirty="0"/>
              <a:t>e</a:t>
            </a:r>
            <a:r>
              <a:rPr lang="en-US" sz="2400" i="1" baseline="-25000" dirty="0"/>
              <a:t>3</a:t>
            </a:r>
            <a:r>
              <a:rPr lang="mr-IN" sz="2400" i="1" dirty="0"/>
              <a:t>…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 </a:t>
            </a:r>
            <a:r>
              <a:rPr lang="en-US" sz="2400" b="1" dirty="0"/>
              <a:t>whether or not the sequence should occur</a:t>
            </a:r>
            <a:r>
              <a:rPr lang="en-US" sz="2400" dirty="0"/>
              <a:t>?</a:t>
            </a:r>
          </a:p>
          <a:p>
            <a:pPr algn="just" eaLnBrk="1" hangingPunct="1">
              <a:buNone/>
            </a:pPr>
            <a:endParaRPr lang="en-US" sz="2400" dirty="0"/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Research Approach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37403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8309"/>
            <a:ext cx="8158577" cy="398327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An event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is </a:t>
            </a:r>
            <a:r>
              <a:rPr lang="en-US" sz="2400" dirty="0"/>
              <a:t>defined as a function call (</a:t>
            </a:r>
            <a:r>
              <a:rPr lang="en-US" sz="2400" b="1" dirty="0"/>
              <a:t>system or library call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/>
              <a:t>in the execution trace of a program.</a:t>
            </a:r>
          </a:p>
          <a:p>
            <a:pPr marL="342900" indent="-342900" algn="just" eaLnBrk="1" hangingPunct="1"/>
            <a:r>
              <a:rPr lang="en-US" sz="2400" dirty="0"/>
              <a:t>Use Deep Learning to answer </a:t>
            </a:r>
            <a:r>
              <a:rPr lang="en-US" sz="2400" b="1" dirty="0"/>
              <a:t>the binary classification problem </a:t>
            </a:r>
            <a:r>
              <a:rPr lang="en-US" sz="2400" dirty="0"/>
              <a:t>of given a sequence of function calls (or system events) </a:t>
            </a:r>
            <a:r>
              <a:rPr lang="en-US" sz="2400" i="1" dirty="0"/>
              <a:t>e</a:t>
            </a:r>
            <a:r>
              <a:rPr lang="en-US" sz="2400" i="1" baseline="-25000" dirty="0"/>
              <a:t>1</a:t>
            </a:r>
            <a:r>
              <a:rPr lang="en-US" sz="2400" i="1" dirty="0"/>
              <a:t>e</a:t>
            </a:r>
            <a:r>
              <a:rPr lang="en-US" sz="2400" i="1" baseline="-25000" dirty="0"/>
              <a:t>2</a:t>
            </a:r>
            <a:r>
              <a:rPr lang="en-US" sz="2400" i="1" dirty="0"/>
              <a:t>e</a:t>
            </a:r>
            <a:r>
              <a:rPr lang="en-US" sz="2400" i="1" baseline="-25000" dirty="0"/>
              <a:t>3</a:t>
            </a:r>
            <a:r>
              <a:rPr lang="mr-IN" sz="2400" i="1" dirty="0"/>
              <a:t>…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 </a:t>
            </a:r>
            <a:r>
              <a:rPr lang="en-US" sz="2400" b="1" dirty="0"/>
              <a:t>whether or not the sequence should occur</a:t>
            </a:r>
            <a:r>
              <a:rPr lang="en-US" sz="2400" dirty="0"/>
              <a:t>?</a:t>
            </a:r>
          </a:p>
          <a:p>
            <a:pPr algn="just" eaLnBrk="1" hangingPunct="1">
              <a:buNone/>
            </a:pPr>
            <a:endParaRPr lang="en-US" sz="2400" dirty="0"/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Research Approach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755827" y="4278315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996202" y="4278315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4236577" y="4278315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476952" y="4278315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4723522" y="4278315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5378362" y="4278315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5612542" y="4278315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5852917" y="4278315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41574" y="4728699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85260" y="4604165"/>
            <a:ext cx="2139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Given this sequence at time </a:t>
            </a:r>
            <a:r>
              <a:rPr lang="en-US" sz="1600" i="1" dirty="0"/>
              <a:t>t-1</a:t>
            </a:r>
          </a:p>
        </p:txBody>
      </p:sp>
      <p:sp>
        <p:nvSpPr>
          <p:cNvPr id="31" name="Oval 30"/>
          <p:cNvSpPr/>
          <p:nvPr/>
        </p:nvSpPr>
        <p:spPr>
          <a:xfrm>
            <a:off x="5093974" y="4732419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30264" y="4738614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5400000">
            <a:off x="4770333" y="2523000"/>
            <a:ext cx="369828" cy="3080383"/>
          </a:xfrm>
          <a:prstGeom prst="leftBrace">
            <a:avLst>
              <a:gd name="adj1" fmla="val 8333"/>
              <a:gd name="adj2" fmla="val 49645"/>
            </a:avLst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839" y="3513779"/>
            <a:ext cx="267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System Events</a:t>
            </a:r>
            <a:endParaRPr lang="en-US" sz="1600" i="1" dirty="0"/>
          </a:p>
        </p:txBody>
      </p:sp>
      <p:sp>
        <p:nvSpPr>
          <p:cNvPr id="30" name="Rectangle 29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2883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8309"/>
            <a:ext cx="8158577" cy="398327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An event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is </a:t>
            </a:r>
            <a:r>
              <a:rPr lang="en-US" sz="2400" dirty="0"/>
              <a:t>defined as a function call (</a:t>
            </a:r>
            <a:r>
              <a:rPr lang="en-US" sz="2400" b="1" dirty="0"/>
              <a:t>system or library call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/>
              <a:t>in the execution trace of a program.</a:t>
            </a:r>
          </a:p>
          <a:p>
            <a:pPr marL="342900" indent="-342900" algn="just" eaLnBrk="1" hangingPunct="1"/>
            <a:r>
              <a:rPr lang="en-US" sz="2400" dirty="0"/>
              <a:t>Use Deep Learning to answer </a:t>
            </a:r>
            <a:r>
              <a:rPr lang="en-US" sz="2400" b="1" dirty="0"/>
              <a:t>the binary classification problem </a:t>
            </a:r>
            <a:r>
              <a:rPr lang="en-US" sz="2400" dirty="0"/>
              <a:t>of given a sequence of function calls (or system events) </a:t>
            </a:r>
            <a:r>
              <a:rPr lang="en-US" sz="2400" i="1" dirty="0"/>
              <a:t>e</a:t>
            </a:r>
            <a:r>
              <a:rPr lang="en-US" sz="2400" i="1" baseline="-25000" dirty="0"/>
              <a:t>1</a:t>
            </a:r>
            <a:r>
              <a:rPr lang="en-US" sz="2400" i="1" dirty="0"/>
              <a:t>e</a:t>
            </a:r>
            <a:r>
              <a:rPr lang="en-US" sz="2400" i="1" baseline="-25000" dirty="0"/>
              <a:t>2</a:t>
            </a:r>
            <a:r>
              <a:rPr lang="en-US" sz="2400" i="1" dirty="0"/>
              <a:t>e</a:t>
            </a:r>
            <a:r>
              <a:rPr lang="en-US" sz="2400" i="1" baseline="-25000" dirty="0"/>
              <a:t>3</a:t>
            </a:r>
            <a:r>
              <a:rPr lang="mr-IN" sz="2400" i="1" dirty="0"/>
              <a:t>…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 </a:t>
            </a:r>
            <a:r>
              <a:rPr lang="en-US" sz="2400" b="1" dirty="0"/>
              <a:t>whether or not the sequence should occur</a:t>
            </a:r>
            <a:r>
              <a:rPr lang="en-US" sz="2400" dirty="0"/>
              <a:t>?</a:t>
            </a:r>
          </a:p>
          <a:p>
            <a:pPr algn="just" eaLnBrk="1" hangingPunct="1">
              <a:buNone/>
            </a:pPr>
            <a:endParaRPr lang="en-US" sz="2400" dirty="0"/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Research Approach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755827" y="4278315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996202" y="4278315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4236577" y="4278315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476952" y="4278315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4723522" y="4278315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5378362" y="4278315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5612542" y="4278315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5852917" y="4278315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41574" y="4728699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85260" y="4604165"/>
            <a:ext cx="2139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Given this sequence at time </a:t>
            </a:r>
            <a:r>
              <a:rPr lang="en-US" sz="1600" i="1" dirty="0"/>
              <a:t>t-1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259" y="5589803"/>
            <a:ext cx="20528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time </a:t>
            </a:r>
            <a:r>
              <a:rPr lang="en-US" sz="1600" i="1" dirty="0"/>
              <a:t>t</a:t>
            </a:r>
            <a:r>
              <a:rPr lang="en-US" sz="1600" dirty="0"/>
              <a:t>, should this sequence occur?</a:t>
            </a:r>
          </a:p>
        </p:txBody>
      </p:sp>
      <p:sp>
        <p:nvSpPr>
          <p:cNvPr id="31" name="Oval 30"/>
          <p:cNvSpPr/>
          <p:nvPr/>
        </p:nvSpPr>
        <p:spPr>
          <a:xfrm>
            <a:off x="5093974" y="4732419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30264" y="4738614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3759547" y="5467152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3999922" y="5467152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4240297" y="5467152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480672" y="5467152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4727242" y="5467152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5382082" y="5467152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5616262" y="5467152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5856637" y="5467152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45294" y="5917536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6103162" y="5467152"/>
            <a:ext cx="162791" cy="886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97694" y="5921256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33984" y="5927451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5400000">
            <a:off x="4770333" y="2523000"/>
            <a:ext cx="369828" cy="3080383"/>
          </a:xfrm>
          <a:prstGeom prst="leftBrace">
            <a:avLst>
              <a:gd name="adj1" fmla="val 8333"/>
              <a:gd name="adj2" fmla="val 49645"/>
            </a:avLst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839" y="3513779"/>
            <a:ext cx="267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System Events</a:t>
            </a:r>
            <a:endParaRPr lang="en-US" sz="1600" i="1" dirty="0"/>
          </a:p>
        </p:txBody>
      </p:sp>
      <p:sp>
        <p:nvSpPr>
          <p:cNvPr id="32" name="Rectangle 31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6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4010"/>
            <a:ext cx="8158396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buNone/>
            </a:pPr>
            <a:r>
              <a:rPr lang="en-US" sz="2200" b="1" dirty="0"/>
              <a:t>Attacks:</a:t>
            </a:r>
          </a:p>
          <a:p>
            <a:pPr marL="342900" indent="-342900" algn="just" eaLnBrk="1" hangingPunct="1"/>
            <a:r>
              <a:rPr lang="en-US" sz="2200" b="1" dirty="0"/>
              <a:t>Code injection: </a:t>
            </a:r>
            <a:r>
              <a:rPr lang="en-US" sz="2200" dirty="0"/>
              <a:t>Malicious instruction sequences are executed using injected codes in the data portion of the stack. Examples: Buffer overflow and buffer specified injection.</a:t>
            </a:r>
          </a:p>
          <a:p>
            <a:pPr marL="342900" indent="-342900" algn="just" eaLnBrk="1" hangingPunct="1"/>
            <a:r>
              <a:rPr lang="en-US" sz="2200" b="1" dirty="0"/>
              <a:t>Code reuse: </a:t>
            </a:r>
            <a:r>
              <a:rPr lang="en-US" sz="2200" dirty="0"/>
              <a:t>Malicious instruction sequences are executed without injecting external code. Examples: Return-oriented programming and memory disclosure.</a:t>
            </a:r>
          </a:p>
          <a:p>
            <a:pPr algn="just" eaLnBrk="1" hangingPunct="1">
              <a:buNone/>
            </a:pPr>
            <a:endParaRPr lang="en-US" sz="2200" dirty="0"/>
          </a:p>
          <a:p>
            <a:pPr algn="just" eaLnBrk="1" hangingPunct="1">
              <a:buNone/>
            </a:pPr>
            <a:r>
              <a:rPr lang="en-US" sz="2200" b="1" dirty="0"/>
              <a:t>Mitigation:</a:t>
            </a:r>
          </a:p>
          <a:p>
            <a:pPr marL="342900" indent="-342900" algn="just" eaLnBrk="1" hangingPunct="1"/>
            <a:r>
              <a:rPr lang="en-US" sz="2200" dirty="0"/>
              <a:t>Control Flow Integrity (CFI) is required.</a:t>
            </a:r>
          </a:p>
          <a:p>
            <a:pPr marL="342900" indent="-342900" algn="just" eaLnBrk="1" hangingPunct="1"/>
            <a:r>
              <a:rPr lang="en-US" sz="2200" dirty="0"/>
              <a:t>Deep Learning is used to guarantee Control Flow Integrity (CFI) as the model detects non-conforming sequences of execution traces in run time.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Types of attacks and mitigation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1636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8308"/>
            <a:ext cx="8158577" cy="5248691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For a given program, a code coverage is conducted to obtain all the possible execution traces. </a:t>
            </a:r>
          </a:p>
          <a:p>
            <a:pPr marL="342900" indent="-342900" algn="just" eaLnBrk="1" hangingPunct="1"/>
            <a:r>
              <a:rPr lang="en-US" sz="2400" dirty="0"/>
              <a:t>An event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i="1" dirty="0"/>
              <a:t> is defined </a:t>
            </a:r>
            <a:r>
              <a:rPr lang="en-US" sz="2400" dirty="0"/>
              <a:t>defined as a function call (</a:t>
            </a:r>
            <a:r>
              <a:rPr lang="en-US" sz="2400" b="1" dirty="0"/>
              <a:t>system or library call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/>
              <a:t>in the execution trace of a program.</a:t>
            </a:r>
          </a:p>
          <a:p>
            <a:pPr marL="342900" indent="-342900" algn="just" eaLnBrk="1" hangingPunct="1"/>
            <a:r>
              <a:rPr lang="en-US" sz="2400" dirty="0"/>
              <a:t>Each possible system event (function calls) is uniquely identified as they will form the vocabulary of system events.</a:t>
            </a:r>
          </a:p>
          <a:p>
            <a:pPr marL="342900" indent="-342900" algn="just" eaLnBrk="1" hangingPunct="1"/>
            <a:r>
              <a:rPr lang="en-US" sz="2400" dirty="0"/>
              <a:t>The Deep Learning model (neural network) is trained with the obtained sequences of events.</a:t>
            </a:r>
          </a:p>
          <a:p>
            <a:pPr marL="342900" indent="-342900" algn="just" eaLnBrk="1" hangingPunct="1"/>
            <a:r>
              <a:rPr lang="en-US" sz="2400" dirty="0"/>
              <a:t>The model is based on Recurrent Neural Networks: Long-Short Term Memory (</a:t>
            </a:r>
            <a:r>
              <a:rPr lang="en-US" sz="2400" b="1" dirty="0"/>
              <a:t>LSTM</a:t>
            </a:r>
            <a:r>
              <a:rPr lang="en-US" sz="2400" dirty="0"/>
              <a:t>) and Gated Recurrent Units (</a:t>
            </a:r>
            <a:r>
              <a:rPr lang="en-US" sz="2400" b="1" dirty="0"/>
              <a:t>GRU</a:t>
            </a:r>
            <a:r>
              <a:rPr lang="en-US" sz="2400" dirty="0"/>
              <a:t>.)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2696" y="142504"/>
            <a:ext cx="1828800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728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8308"/>
            <a:ext cx="8158577" cy="513290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After training, given a sequence of events as input, the neural network produces as output an array of probabilities, one for each of the possible events in the system.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/>
            <a:r>
              <a:rPr lang="en-US" sz="2400" dirty="0"/>
              <a:t>At any time </a:t>
            </a:r>
            <a:r>
              <a:rPr lang="en-US" sz="2400" i="1" dirty="0"/>
              <a:t>t</a:t>
            </a:r>
            <a:r>
              <a:rPr lang="en-US" sz="2400" dirty="0"/>
              <a:t> each possible event (system call or library call) in the system is assigned a probability estimated with respect to the sequences of events </a:t>
            </a:r>
            <a:r>
              <a:rPr lang="en-US" sz="2400" b="1" dirty="0"/>
              <a:t>observed until </a:t>
            </a:r>
            <a:r>
              <a:rPr lang="en-US" sz="2400" dirty="0"/>
              <a:t>time </a:t>
            </a:r>
            <a:r>
              <a:rPr lang="en-US" sz="2400" i="1" dirty="0"/>
              <a:t>t-1</a:t>
            </a:r>
            <a:r>
              <a:rPr lang="en-US" sz="2400" dirty="0"/>
              <a:t>.</a:t>
            </a:r>
          </a:p>
          <a:p>
            <a:pPr marL="342900" indent="-342900" algn="just" eaLnBrk="1" hangingPunct="1"/>
            <a:r>
              <a:rPr lang="en-US" sz="2400" dirty="0"/>
              <a:t>At classification time </a:t>
            </a:r>
            <a:r>
              <a:rPr lang="en-US" sz="2400" i="1" dirty="0"/>
              <a:t>t</a:t>
            </a:r>
            <a:r>
              <a:rPr lang="en-US" sz="2400" dirty="0"/>
              <a:t>, the decision is made with respect to a pre-defined threshold of the top-</a:t>
            </a:r>
            <a:r>
              <a:rPr lang="en-US" sz="2400" i="1" dirty="0"/>
              <a:t>k</a:t>
            </a:r>
            <a:r>
              <a:rPr lang="en-US" sz="2400" dirty="0"/>
              <a:t> most likely events.</a:t>
            </a:r>
          </a:p>
          <a:p>
            <a:pPr marL="342900" indent="-342900" algn="just" eaLnBrk="1" hangingPunct="1"/>
            <a:endParaRPr lang="en-US" sz="2400" dirty="0"/>
          </a:p>
          <a:p>
            <a:pPr algn="just" eaLnBrk="1" hangingPunct="1">
              <a:buNone/>
            </a:pPr>
            <a:endParaRPr lang="en-US" sz="2400" dirty="0"/>
          </a:p>
          <a:p>
            <a:pPr algn="just" eaLnBrk="1" hangingPunct="1">
              <a:buNone/>
            </a:pPr>
            <a:endParaRPr lang="en-US" sz="2400" dirty="0"/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644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63897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26189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16" y="1390455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421030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61405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90178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1142155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388725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043565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2277745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251812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06777" y="223536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59177" y="223908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95467" y="224528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TextBox 61"/>
          <p:cNvSpPr txBox="1"/>
          <p:nvPr/>
        </p:nvSpPr>
        <p:spPr>
          <a:xfrm>
            <a:off x="322039" y="1158407"/>
            <a:ext cx="2687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 time</a:t>
            </a: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358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16" y="1390455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421030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61405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90178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1142155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388725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043565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2277745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251812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06777" y="223536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59177" y="223908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95467" y="224528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2039" y="1158407"/>
            <a:ext cx="2687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 time</a:t>
            </a: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Rectangle 58"/>
          <p:cNvSpPr/>
          <p:nvPr/>
        </p:nvSpPr>
        <p:spPr>
          <a:xfrm flipH="1">
            <a:off x="2756148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421017" y="3015752"/>
            <a:ext cx="113016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New event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ime 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33233" y="2730187"/>
            <a:ext cx="4310" cy="34435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Rectangle 62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6725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16" y="1390455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421030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61405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90178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1142155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388725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043565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2277745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251812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06777" y="223536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59177" y="223908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95467" y="224528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Elbow Connector 116"/>
          <p:cNvCxnSpPr/>
          <p:nvPr/>
        </p:nvCxnSpPr>
        <p:spPr>
          <a:xfrm rot="16200000" flipH="1">
            <a:off x="1407710" y="3483151"/>
            <a:ext cx="1630377" cy="1342764"/>
          </a:xfrm>
          <a:prstGeom prst="bentConnector3">
            <a:avLst>
              <a:gd name="adj1" fmla="val 99763"/>
            </a:avLst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TextBox 121"/>
          <p:cNvSpPr txBox="1"/>
          <p:nvPr/>
        </p:nvSpPr>
        <p:spPr>
          <a:xfrm>
            <a:off x="2055895" y="4616636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Input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2039" y="1158407"/>
            <a:ext cx="2687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 time</a:t>
            </a: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2756148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21017" y="3015752"/>
            <a:ext cx="113016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New event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ime 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33233" y="2730187"/>
            <a:ext cx="4310" cy="34435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Left Brace 18"/>
          <p:cNvSpPr/>
          <p:nvPr/>
        </p:nvSpPr>
        <p:spPr>
          <a:xfrm rot="16200000">
            <a:off x="1339323" y="1783455"/>
            <a:ext cx="430135" cy="232359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01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marL="0" lvl="1" indent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Intelligent Autonomous Systems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Autonomous Systems </a:t>
            </a:r>
            <a:r>
              <a:rPr lang="en-US" altLang="en-US" sz="2400" dirty="0">
                <a:solidFill>
                  <a:srgbClr val="000000"/>
                </a:solidFill>
              </a:rPr>
              <a:t>should be 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Able to perform complex tasks without or with limited ongoing connection to humans.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Cognitive enough </a:t>
            </a:r>
            <a:r>
              <a:rPr lang="en-US" sz="2400" dirty="0"/>
              <a:t>to act without a human’s judgment lapses or execution inadequacies.</a:t>
            </a:r>
            <a:endParaRPr lang="en-US" altLang="en-US" sz="2400" dirty="0"/>
          </a:p>
          <a:p>
            <a:pPr lvl="1" eaLnBrk="1" hangingPunct="1"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Intelligent Autonomous Systems (IAS) are characterized as highly </a:t>
            </a:r>
            <a:r>
              <a:rPr lang="en-US" altLang="en-US" sz="2400" b="1" dirty="0">
                <a:solidFill>
                  <a:srgbClr val="000000"/>
                </a:solidFill>
              </a:rPr>
              <a:t>Cognitive</a:t>
            </a:r>
            <a:r>
              <a:rPr lang="en-US" altLang="en-US" sz="2400" dirty="0">
                <a:solidFill>
                  <a:srgbClr val="000000"/>
                </a:solidFill>
              </a:rPr>
              <a:t>,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effective in </a:t>
            </a:r>
            <a:r>
              <a:rPr lang="en-US" altLang="en-US" sz="2400" b="1" dirty="0">
                <a:solidFill>
                  <a:srgbClr val="000000"/>
                </a:solidFill>
              </a:rPr>
              <a:t>Knowledge Discovery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</a:rPr>
              <a:t>Reflexive</a:t>
            </a:r>
            <a:r>
              <a:rPr lang="en-US" altLang="en-US" sz="2400" dirty="0">
                <a:solidFill>
                  <a:srgbClr val="000000"/>
                </a:solidFill>
              </a:rPr>
              <a:t>, and </a:t>
            </a:r>
            <a:r>
              <a:rPr lang="en-US" altLang="en-US" sz="2400" b="1" dirty="0">
                <a:solidFill>
                  <a:srgbClr val="000000"/>
                </a:solidFill>
              </a:rPr>
              <a:t>Trusted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focus of this research will be on the smart cyber systems.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16" y="1390455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73457" y="4784790"/>
            <a:ext cx="295139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[p1, p2, p3,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p4, p5, p6, p7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]</a:t>
            </a:r>
          </a:p>
        </p:txBody>
      </p:sp>
      <p:cxnSp>
        <p:nvCxnSpPr>
          <p:cNvPr id="25" name="Curved Connector 24"/>
          <p:cNvCxnSpPr/>
          <p:nvPr/>
        </p:nvCxnSpPr>
        <p:spPr>
          <a:xfrm rot="16200000" flipV="1">
            <a:off x="4853881" y="3595081"/>
            <a:ext cx="2046614" cy="480751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5107684" y="3590258"/>
            <a:ext cx="2055517" cy="499303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5378195" y="3543644"/>
            <a:ext cx="2054490" cy="575749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urved Connector 31"/>
          <p:cNvCxnSpPr/>
          <p:nvPr/>
        </p:nvCxnSpPr>
        <p:spPr>
          <a:xfrm rot="16200000" flipV="1">
            <a:off x="5695774" y="3505924"/>
            <a:ext cx="2067848" cy="689208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5996171" y="3432240"/>
            <a:ext cx="2051064" cy="819792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6316658" y="3404235"/>
            <a:ext cx="2063396" cy="897037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urved Connector 40"/>
          <p:cNvCxnSpPr/>
          <p:nvPr/>
        </p:nvCxnSpPr>
        <p:spPr>
          <a:xfrm rot="16200000" flipV="1">
            <a:off x="6615391" y="3348667"/>
            <a:ext cx="2054488" cy="983513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6330988" y="5132911"/>
            <a:ext cx="176488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Probabilities of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possible events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421030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61405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90178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1142155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388725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043565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2277745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251812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06777" y="223536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59177" y="223908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95467" y="224528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/>
          <p:cNvCxnSpPr>
            <a:stCxn id="58" idx="3"/>
          </p:cNvCxnSpPr>
          <p:nvPr/>
        </p:nvCxnSpPr>
        <p:spPr>
          <a:xfrm>
            <a:off x="4891699" y="4969725"/>
            <a:ext cx="981758" cy="2123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TextBox 121"/>
          <p:cNvSpPr txBox="1"/>
          <p:nvPr/>
        </p:nvSpPr>
        <p:spPr>
          <a:xfrm>
            <a:off x="2055895" y="4616636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96235" y="4621088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put</a:t>
            </a:r>
          </a:p>
        </p:txBody>
      </p:sp>
      <p:cxnSp>
        <p:nvCxnSpPr>
          <p:cNvPr id="65" name="Elbow Connector 64"/>
          <p:cNvCxnSpPr/>
          <p:nvPr/>
        </p:nvCxnSpPr>
        <p:spPr>
          <a:xfrm rot="16200000" flipH="1">
            <a:off x="1407710" y="3483151"/>
            <a:ext cx="1630377" cy="1342764"/>
          </a:xfrm>
          <a:prstGeom prst="bentConnector3">
            <a:avLst>
              <a:gd name="adj1" fmla="val 99763"/>
            </a:avLst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/>
          <p:cNvSpPr txBox="1"/>
          <p:nvPr/>
        </p:nvSpPr>
        <p:spPr>
          <a:xfrm>
            <a:off x="322039" y="1158407"/>
            <a:ext cx="2687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 time</a:t>
            </a: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Rectangle 68"/>
          <p:cNvSpPr/>
          <p:nvPr/>
        </p:nvSpPr>
        <p:spPr>
          <a:xfrm flipH="1">
            <a:off x="2756148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421017" y="3015752"/>
            <a:ext cx="113016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New event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ime 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  <p:sp>
        <p:nvSpPr>
          <p:cNvPr id="72" name="Left Brace 71"/>
          <p:cNvSpPr/>
          <p:nvPr/>
        </p:nvSpPr>
        <p:spPr>
          <a:xfrm rot="16200000">
            <a:off x="1339323" y="1783455"/>
            <a:ext cx="430135" cy="232359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833233" y="2730187"/>
            <a:ext cx="4310" cy="34435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Rectangle 73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8451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16" y="1390455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562827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03202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043577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283952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530522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15462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074302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73457" y="4784790"/>
            <a:ext cx="295139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[p1, p2, p3,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p4, p5, p6, p7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]</a:t>
            </a:r>
          </a:p>
        </p:txBody>
      </p:sp>
      <p:cxnSp>
        <p:nvCxnSpPr>
          <p:cNvPr id="25" name="Curved Connector 24"/>
          <p:cNvCxnSpPr/>
          <p:nvPr/>
        </p:nvCxnSpPr>
        <p:spPr>
          <a:xfrm rot="16200000" flipV="1">
            <a:off x="4853881" y="3595081"/>
            <a:ext cx="2046614" cy="480751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5107684" y="3590258"/>
            <a:ext cx="2055517" cy="499303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5378195" y="3543644"/>
            <a:ext cx="2054490" cy="575749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urved Connector 31"/>
          <p:cNvCxnSpPr/>
          <p:nvPr/>
        </p:nvCxnSpPr>
        <p:spPr>
          <a:xfrm rot="16200000" flipV="1">
            <a:off x="5695774" y="3505924"/>
            <a:ext cx="2067848" cy="689208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5996171" y="3432240"/>
            <a:ext cx="2051064" cy="819792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6316658" y="3404235"/>
            <a:ext cx="2063396" cy="897037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urved Connector 40"/>
          <p:cNvCxnSpPr/>
          <p:nvPr/>
        </p:nvCxnSpPr>
        <p:spPr>
          <a:xfrm rot="16200000" flipV="1">
            <a:off x="6615391" y="3348667"/>
            <a:ext cx="2054488" cy="983513"/>
          </a:xfrm>
          <a:prstGeom prst="curvedConnector3">
            <a:avLst/>
          </a:prstGeom>
          <a:noFill/>
          <a:ln w="25400" cap="flat">
            <a:solidFill>
              <a:schemeClr val="bg2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6330988" y="5132911"/>
            <a:ext cx="176488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Probabilities of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possible events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35858" y="1158407"/>
            <a:ext cx="16742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421030" y="178498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61405" y="178498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90178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1142155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388725" y="178498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043565" y="178498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2277745" y="178498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2518120" y="178498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06777" y="223536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59177" y="223908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95467" y="224528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4279" y="3736826"/>
            <a:ext cx="1997420" cy="24657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17572" y="452588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09682" y="501116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9682" y="554131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939" y="376148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</a:p>
        </p:txBody>
      </p:sp>
      <p:sp>
        <p:nvSpPr>
          <p:cNvPr id="40" name="Oval 39"/>
          <p:cNvSpPr/>
          <p:nvPr/>
        </p:nvSpPr>
        <p:spPr>
          <a:xfrm>
            <a:off x="3774142" y="477691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6252" y="526219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6252" y="579234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8582" y="423888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69062" y="499095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stCxn id="2" idx="6"/>
            <a:endCxn id="60" idx="2"/>
          </p:cNvCxnSpPr>
          <p:nvPr/>
        </p:nvCxnSpPr>
        <p:spPr>
          <a:xfrm flipV="1">
            <a:off x="3350473" y="439916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2" idx="6"/>
            <a:endCxn id="40" idx="2"/>
          </p:cNvCxnSpPr>
          <p:nvPr/>
        </p:nvCxnSpPr>
        <p:spPr>
          <a:xfrm>
            <a:off x="3350473" y="468615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2" idx="6"/>
            <a:endCxn id="42" idx="2"/>
          </p:cNvCxnSpPr>
          <p:nvPr/>
        </p:nvCxnSpPr>
        <p:spPr>
          <a:xfrm>
            <a:off x="3350473" y="468615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stCxn id="2" idx="6"/>
            <a:endCxn id="43" idx="2"/>
          </p:cNvCxnSpPr>
          <p:nvPr/>
        </p:nvCxnSpPr>
        <p:spPr>
          <a:xfrm>
            <a:off x="3350473" y="468615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>
            <a:stCxn id="37" idx="6"/>
            <a:endCxn id="60" idx="2"/>
          </p:cNvCxnSpPr>
          <p:nvPr/>
        </p:nvCxnSpPr>
        <p:spPr>
          <a:xfrm flipV="1">
            <a:off x="3342583" y="439916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stCxn id="37" idx="6"/>
            <a:endCxn id="40" idx="2"/>
          </p:cNvCxnSpPr>
          <p:nvPr/>
        </p:nvCxnSpPr>
        <p:spPr>
          <a:xfrm flipV="1">
            <a:off x="3342583" y="493719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37" idx="6"/>
            <a:endCxn id="42" idx="2"/>
          </p:cNvCxnSpPr>
          <p:nvPr/>
        </p:nvCxnSpPr>
        <p:spPr>
          <a:xfrm>
            <a:off x="3342583" y="517144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stCxn id="37" idx="6"/>
            <a:endCxn id="43" idx="2"/>
          </p:cNvCxnSpPr>
          <p:nvPr/>
        </p:nvCxnSpPr>
        <p:spPr>
          <a:xfrm>
            <a:off x="3342583" y="517144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39" idx="6"/>
          </p:cNvCxnSpPr>
          <p:nvPr/>
        </p:nvCxnSpPr>
        <p:spPr>
          <a:xfrm flipV="1">
            <a:off x="3342583" y="439916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39" idx="6"/>
            <a:endCxn id="40" idx="2"/>
          </p:cNvCxnSpPr>
          <p:nvPr/>
        </p:nvCxnSpPr>
        <p:spPr>
          <a:xfrm flipV="1">
            <a:off x="3342583" y="493719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39" idx="6"/>
            <a:endCxn id="42" idx="2"/>
          </p:cNvCxnSpPr>
          <p:nvPr/>
        </p:nvCxnSpPr>
        <p:spPr>
          <a:xfrm flipV="1">
            <a:off x="3342583" y="542247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>
            <a:stCxn id="39" idx="6"/>
            <a:endCxn id="43" idx="2"/>
          </p:cNvCxnSpPr>
          <p:nvPr/>
        </p:nvCxnSpPr>
        <p:spPr>
          <a:xfrm>
            <a:off x="3342583" y="570158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/>
          <p:cNvCxnSpPr>
            <a:stCxn id="60" idx="6"/>
            <a:endCxn id="61" idx="2"/>
          </p:cNvCxnSpPr>
          <p:nvPr/>
        </p:nvCxnSpPr>
        <p:spPr>
          <a:xfrm>
            <a:off x="4111483" y="439916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>
            <a:stCxn id="40" idx="6"/>
            <a:endCxn id="61" idx="2"/>
          </p:cNvCxnSpPr>
          <p:nvPr/>
        </p:nvCxnSpPr>
        <p:spPr>
          <a:xfrm>
            <a:off x="4107043" y="493719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>
            <a:stCxn id="42" idx="6"/>
            <a:endCxn id="61" idx="2"/>
          </p:cNvCxnSpPr>
          <p:nvPr/>
        </p:nvCxnSpPr>
        <p:spPr>
          <a:xfrm flipV="1">
            <a:off x="4099153" y="515123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>
            <a:stCxn id="43" idx="6"/>
            <a:endCxn id="61" idx="2"/>
          </p:cNvCxnSpPr>
          <p:nvPr/>
        </p:nvCxnSpPr>
        <p:spPr>
          <a:xfrm flipV="1">
            <a:off x="4099153" y="515123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Straight Arrow Connector 118"/>
          <p:cNvCxnSpPr>
            <a:stCxn id="58" idx="3"/>
          </p:cNvCxnSpPr>
          <p:nvPr/>
        </p:nvCxnSpPr>
        <p:spPr>
          <a:xfrm>
            <a:off x="4891699" y="4969725"/>
            <a:ext cx="981758" cy="2123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TextBox 121"/>
          <p:cNvSpPr txBox="1"/>
          <p:nvPr/>
        </p:nvSpPr>
        <p:spPr>
          <a:xfrm>
            <a:off x="2055895" y="4616636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96235" y="4621088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put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6695" y="5779822"/>
            <a:ext cx="3738952" cy="83099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At time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the new event is classified as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normal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if its probability is in the top-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probabilities;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anomalous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otherwise</a:t>
            </a:r>
            <a:endParaRPr kumimoji="0" lang="en-US" sz="1600" i="1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5791" y="4822919"/>
            <a:ext cx="2545325" cy="304800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9" name="Elbow Connector 68"/>
          <p:cNvCxnSpPr/>
          <p:nvPr/>
        </p:nvCxnSpPr>
        <p:spPr>
          <a:xfrm rot="16200000" flipH="1">
            <a:off x="1407710" y="3483151"/>
            <a:ext cx="1630377" cy="1342764"/>
          </a:xfrm>
          <a:prstGeom prst="bentConnector3">
            <a:avLst>
              <a:gd name="adj1" fmla="val 99763"/>
            </a:avLst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TextBox 70"/>
          <p:cNvSpPr txBox="1"/>
          <p:nvPr/>
        </p:nvSpPr>
        <p:spPr>
          <a:xfrm>
            <a:off x="322039" y="1158407"/>
            <a:ext cx="2687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 time</a:t>
            </a: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Rectangle 71"/>
          <p:cNvSpPr/>
          <p:nvPr/>
        </p:nvSpPr>
        <p:spPr>
          <a:xfrm flipH="1">
            <a:off x="2756148" y="178498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421017" y="3015752"/>
            <a:ext cx="113016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New event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ime 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  <p:sp>
        <p:nvSpPr>
          <p:cNvPr id="74" name="Left Brace 73"/>
          <p:cNvSpPr/>
          <p:nvPr/>
        </p:nvSpPr>
        <p:spPr>
          <a:xfrm rot="16200000">
            <a:off x="1339323" y="1783455"/>
            <a:ext cx="430135" cy="232359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833233" y="2730187"/>
            <a:ext cx="4310" cy="34435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Rectangle 77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04128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Deep Learning Based Anomaly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460" y="1413971"/>
            <a:ext cx="193967" cy="19761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740" y="1588072"/>
            <a:ext cx="8259652" cy="4104147"/>
            <a:chOff x="436740" y="1611588"/>
            <a:chExt cx="8259652" cy="4104147"/>
          </a:xfrm>
        </p:grpSpPr>
        <p:pic>
          <p:nvPicPr>
            <p:cNvPr id="8" name="Picture 7" descr="alg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44" y="1815766"/>
              <a:ext cx="7876858" cy="3734051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436740" y="1611588"/>
              <a:ext cx="8259652" cy="4104147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20832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0865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Other Deep Learning </a:t>
            </a:r>
            <a:r>
              <a:rPr lang="en-US" altLang="en-US" sz="2800" b="1" dirty="0">
                <a:solidFill>
                  <a:srgbClr val="000000"/>
                </a:solidFill>
              </a:rPr>
              <a:t>R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elated </a:t>
            </a:r>
            <a:r>
              <a:rPr lang="en-US" altLang="en-US" sz="2800" b="1" dirty="0">
                <a:solidFill>
                  <a:srgbClr val="000000"/>
                </a:solidFill>
              </a:rPr>
              <a:t>P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rojects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4010"/>
            <a:ext cx="8158396" cy="479621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/>
            <a:r>
              <a:rPr lang="en-US" sz="2400" b="1" dirty="0"/>
              <a:t>User and Entity Behavior Analytics (UEBA)</a:t>
            </a:r>
            <a:r>
              <a:rPr lang="en-US" sz="2400" dirty="0"/>
              <a:t>: </a:t>
            </a:r>
          </a:p>
          <a:p>
            <a:pPr marL="1082675" lvl="1" indent="-342900" algn="just"/>
            <a:r>
              <a:rPr lang="en-US" sz="2400" dirty="0"/>
              <a:t>Process of obtaining the baseline of user activity and behavior to detect potential intrusions and protect from insider threats. </a:t>
            </a:r>
          </a:p>
          <a:p>
            <a:pPr marL="1082675" lvl="1" indent="-342900" algn="just"/>
            <a:r>
              <a:rPr lang="en-US" sz="2400" dirty="0"/>
              <a:t>Traffic patterns of users would represent the sequences to learn.</a:t>
            </a:r>
          </a:p>
          <a:p>
            <a:pPr marL="342900" indent="-342900" algn="just"/>
            <a:r>
              <a:rPr lang="en-US" sz="2400" b="1" dirty="0"/>
              <a:t>Network Intrusion Detection Systems (NIDS)</a:t>
            </a:r>
            <a:r>
              <a:rPr lang="en-US" sz="2400" dirty="0"/>
              <a:t>: </a:t>
            </a:r>
          </a:p>
          <a:p>
            <a:pPr marL="1082675" lvl="1" indent="-342900" algn="just"/>
            <a:r>
              <a:rPr lang="en-US" sz="2400" dirty="0"/>
              <a:t>The application of the DL approach is straightforward. </a:t>
            </a:r>
          </a:p>
          <a:p>
            <a:pPr marL="1082675" lvl="1" indent="-342900" algn="just"/>
            <a:r>
              <a:rPr lang="en-US" sz="2400" dirty="0"/>
              <a:t>Network packets would represent the set of events to monitor in the system.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0704" y="679626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25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Knowledge Discovery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Solutions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Based 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Pattern Recognition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2699" y="154379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1303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Architecture of IAS</a:t>
            </a:r>
            <a:endParaRPr lang="en-US" sz="28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1309" y="3255773"/>
            <a:ext cx="2434442" cy="1909993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2861806"/>
            <a:ext cx="26561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Knowledge Discovery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5740" y="1799318"/>
            <a:ext cx="1793174" cy="1838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418" y="1660016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060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8" y="0"/>
            <a:ext cx="8238507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Knowledge Discovery in IAS</a:t>
            </a:r>
            <a:endParaRPr lang="en-US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Knowledge discovery constitutes data transformation for processing, dimensionality reduction, and feature selection, which leads to pattern recognition and visualization.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" y="2928642"/>
            <a:ext cx="7481455" cy="25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8" y="0"/>
            <a:ext cx="8238507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Knowledge Discovery By Light-weight </a:t>
            </a:r>
            <a:r>
              <a:rPr lang="en-US" b="1" kern="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ML Algorithms</a:t>
            </a:r>
            <a:endParaRPr lang="en-US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Compared to deep learning methodologies, pattern recognition through feature extraction is one of the cost effective methodologies.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Based on the best feature selection approach, light-weight machine learning algorithms such as Support Vector Machine (SVM), k-means, Random Forests, and K-Nearest Neighbors (KNN) can be very efficient.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Features can be selected through Filter methods (scoring each feature), Wrapper methods (set of features as a search problem), or embedded methods (learning features on-the-fly).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86314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8" y="0"/>
            <a:ext cx="8238507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Knowledge Discovery </a:t>
            </a:r>
            <a:r>
              <a:rPr lang="mr-IN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–</a:t>
            </a:r>
            <a:r>
              <a:rPr lang="en-US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 Inference Models</a:t>
            </a:r>
            <a:endParaRPr lang="en-US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Hidden Markov Models (HMM) can be used to infer the probability of observed sequences, probability of latent variables, and statistical significance.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Models such such as these cannot handle large sequences of data but for limited data, HMMs are better preforming than deep learning methodologies.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Similarly, Bayesian inference functions as the probability update function as the new data (or context) comes to light.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 smtClean="0"/>
              <a:t>In our reflexivity module, we used Bayesian inference model to update </a:t>
            </a:r>
            <a:r>
              <a:rPr lang="en-US" altLang="en-US" sz="2400" smtClean="0"/>
              <a:t>the probabilities. </a:t>
            </a:r>
            <a:endParaRPr lang="en-US" altLang="en-US" sz="24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0817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Reflexivity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Solution Based on Graceful Degradation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2699" y="154379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63195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Motivation </a:t>
            </a:r>
            <a:r>
              <a:rPr lang="mr-IN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Holistic Approach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Autonomous systems should learn at the network level as well as about their environment and context.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Autonomous systems should be trained to work with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Meta-data, limited data, incomplete data, and unknown (new) data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Dynamic, unpredictable, and adversarial environment </a:t>
            </a:r>
            <a:endParaRPr lang="en-US" alt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In this presentation, we will present theoretical framework and </a:t>
            </a:r>
            <a:r>
              <a:rPr lang="en-US" altLang="en-US" sz="2400" smtClean="0">
                <a:solidFill>
                  <a:srgbClr val="000000"/>
                </a:solidFill>
              </a:rPr>
              <a:t>our implementation details. </a:t>
            </a:r>
            <a:endParaRPr lang="en-US" alt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739775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739775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78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Architecture of IAS</a:t>
            </a:r>
            <a:endParaRPr lang="en-US" sz="28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144" y="1655180"/>
            <a:ext cx="5660021" cy="729205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637" y="1131455"/>
            <a:ext cx="55764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Reflexivity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5740" y="1799318"/>
            <a:ext cx="1793174" cy="1838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418" y="1660016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097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Generic Model of Dynamic Adaptation</a:t>
            </a:r>
            <a:endParaRPr lang="en-US" sz="28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376083"/>
            <a:ext cx="8142460" cy="4576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105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Problem Statement</a:t>
            </a:r>
            <a:endParaRPr lang="en-US" sz="2800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Given a smart cyber system operating in a distributed computing environment, it should be able to: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Replace anomalous/underperforming modules</a:t>
            </a: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Swiftly adapt to changes in context</a:t>
            </a: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1023938" lvl="1" indent="-514350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Helvetica" charset="0"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Achieve continuous availability even under attacks and </a:t>
            </a:r>
            <a:r>
              <a:rPr lang="en-US" altLang="en-US" sz="2400" dirty="0" smtClean="0">
                <a:solidFill>
                  <a:srgbClr val="000000"/>
                </a:solidFill>
              </a:rPr>
              <a:t>failures.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5226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Graceful Degradations: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Tahoma"/>
              </a:rPr>
              <a:t>Combinatorial Replica Replacement Scheme</a:t>
            </a:r>
            <a:endParaRPr lang="en-US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/>
              <a:t>Combinatorial Structure is a subset satisfying certain conditions.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/>
              <a:t>Each block contains systems and their replicas that are mathematically distributed.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 smtClean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/>
              <a:t>The systems and their replicas in the distributed blocks are strategically connected to receive updates from primary modules</a:t>
            </a:r>
            <a:r>
              <a:rPr lang="en-US" altLang="en-US" sz="2400" dirty="0" smtClean="0"/>
              <a:t>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4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2400" dirty="0"/>
              <a:t>Resources are mathematically balanced, enabling scalable designs for the systems.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200" dirty="0"/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69815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4859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systems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en-US" altLang="en-US" sz="2400" dirty="0" smtClean="0">
                <a:solidFill>
                  <a:srgbClr val="000000"/>
                </a:solidFill>
              </a:rPr>
              <a:t>}</a:t>
            </a: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Distributed Autonomous Blocks (DABs</a:t>
            </a:r>
            <a:r>
              <a:rPr lang="en-US" altLang="en-US" sz="2400" dirty="0" smtClean="0">
                <a:solidFill>
                  <a:srgbClr val="000000"/>
                </a:solidFill>
              </a:rPr>
              <a:t>) each with 3-system subset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cs-CZ" altLang="en-US" sz="2400" dirty="0">
                <a:solidFill>
                  <a:srgbClr val="000000"/>
                </a:solidFill>
              </a:rPr>
              <a:t>= {</a:t>
            </a:r>
            <a:r>
              <a:rPr lang="cs-CZ" altLang="en-US" sz="2400" i="1" dirty="0">
                <a:solidFill>
                  <a:srgbClr val="000000"/>
                </a:solidFill>
              </a:rPr>
              <a:t>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cs-CZ" altLang="en-US" sz="2400" i="1" dirty="0">
                <a:solidFill>
                  <a:srgbClr val="000000"/>
                </a:solidFill>
              </a:rPr>
              <a:t>, 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cs-CZ" altLang="en-US" sz="2400" i="1" dirty="0">
                <a:solidFill>
                  <a:srgbClr val="000000"/>
                </a:solidFill>
              </a:rPr>
              <a:t>, 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cs-CZ" altLang="en-US" sz="2400" dirty="0">
                <a:solidFill>
                  <a:srgbClr val="000000"/>
                </a:solidFill>
              </a:rPr>
              <a:t>}, </a:t>
            </a:r>
            <a:endParaRPr lang="cs-CZ" altLang="en-US" sz="2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3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 smtClean="0">
                <a:solidFill>
                  <a:srgbClr val="000000"/>
                </a:solidFill>
              </a:rPr>
              <a:t>= {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3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mr-IN" altLang="en-US" sz="2400" dirty="0" smtClean="0">
                <a:solidFill>
                  <a:srgbClr val="000000"/>
                </a:solidFill>
              </a:rPr>
              <a:t>},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4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 smtClean="0">
                <a:solidFill>
                  <a:srgbClr val="000000"/>
                </a:solidFill>
              </a:rPr>
              <a:t>= {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3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 smtClean="0">
                <a:solidFill>
                  <a:srgbClr val="000000"/>
                </a:solidFill>
              </a:rPr>
              <a:t>4</a:t>
            </a:r>
            <a:r>
              <a:rPr lang="mr-IN" altLang="en-US" sz="2400" dirty="0" smtClean="0">
                <a:solidFill>
                  <a:srgbClr val="000000"/>
                </a:solidFill>
              </a:rPr>
              <a:t>},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5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6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 smtClean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mr-IN" altLang="en-US" sz="2400" i="1" dirty="0" smtClean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}.</a:t>
            </a:r>
            <a:endParaRPr lang="en-US" altLang="en-US" sz="2400" dirty="0"/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0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4859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systems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en-US" altLang="en-US" sz="2400" dirty="0" smtClean="0">
                <a:solidFill>
                  <a:srgbClr val="000000"/>
                </a:solidFill>
              </a:rPr>
              <a:t>}</a:t>
            </a: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Distributed Autonomous Blocks (DABs</a:t>
            </a:r>
            <a:r>
              <a:rPr lang="en-US" altLang="en-US" sz="2400" dirty="0" smtClean="0">
                <a:solidFill>
                  <a:srgbClr val="000000"/>
                </a:solidFill>
              </a:rPr>
              <a:t>) each with 3-system subset</a:t>
            </a: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system appears in 3 DABs (Say, S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altLang="en-US" sz="2400" dirty="0" smtClean="0">
                <a:solidFill>
                  <a:srgbClr val="000000"/>
                </a:solidFill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b="1" i="1" dirty="0">
                <a:solidFill>
                  <a:srgbClr val="000000"/>
                </a:solidFill>
              </a:rPr>
              <a:t>DAB</a:t>
            </a:r>
            <a:r>
              <a:rPr lang="en-US" altLang="en-US" sz="2400" b="1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cs-CZ" altLang="en-US" sz="2400" dirty="0">
                <a:solidFill>
                  <a:srgbClr val="000000"/>
                </a:solidFill>
              </a:rPr>
              <a:t>= {</a:t>
            </a:r>
            <a:r>
              <a:rPr lang="cs-CZ" altLang="en-US" sz="2400" i="1" dirty="0">
                <a:solidFill>
                  <a:srgbClr val="000000"/>
                </a:solidFill>
              </a:rPr>
              <a:t>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cs-CZ" altLang="en-US" sz="2400" i="1" dirty="0">
                <a:solidFill>
                  <a:srgbClr val="000000"/>
                </a:solidFill>
              </a:rPr>
              <a:t>, 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cs-CZ" altLang="en-US" sz="2400" i="1" dirty="0">
                <a:solidFill>
                  <a:srgbClr val="000000"/>
                </a:solidFill>
              </a:rPr>
              <a:t>, </a:t>
            </a:r>
            <a:r>
              <a:rPr lang="cs-CZ" altLang="en-US" sz="2400" b="1" i="1" dirty="0">
                <a:solidFill>
                  <a:srgbClr val="000000"/>
                </a:solidFill>
              </a:rPr>
              <a:t>S</a:t>
            </a:r>
            <a:r>
              <a:rPr lang="cs-CZ" altLang="en-US" sz="2400" b="1" i="1" baseline="-25000" dirty="0">
                <a:solidFill>
                  <a:srgbClr val="000000"/>
                </a:solidFill>
              </a:rPr>
              <a:t>6</a:t>
            </a:r>
            <a:r>
              <a:rPr lang="cs-CZ" altLang="en-US" sz="2400" dirty="0">
                <a:solidFill>
                  <a:srgbClr val="000000"/>
                </a:solidFill>
              </a:rPr>
              <a:t>},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b="1" i="1" dirty="0">
                <a:solidFill>
                  <a:srgbClr val="000000"/>
                </a:solidFill>
              </a:rPr>
              <a:t>DAB</a:t>
            </a:r>
            <a:r>
              <a:rPr lang="en-US" altLang="en-US" sz="2400" b="1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b="1" i="1" dirty="0">
                <a:solidFill>
                  <a:srgbClr val="000000"/>
                </a:solidFill>
              </a:rPr>
              <a:t>S</a:t>
            </a:r>
            <a:r>
              <a:rPr lang="mr-IN" altLang="en-US" sz="2400" b="1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</a:rPr>
              <a:t>DAB</a:t>
            </a:r>
            <a:r>
              <a:rPr lang="en-US" altLang="en-US" sz="2400" b="1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b="1" i="1" dirty="0">
                <a:solidFill>
                  <a:srgbClr val="000000"/>
                </a:solidFill>
              </a:rPr>
              <a:t>S</a:t>
            </a:r>
            <a:r>
              <a:rPr lang="mr-IN" altLang="en-US" sz="2400" b="1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b="1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}.</a:t>
            </a:r>
            <a:endParaRPr lang="en-US" altLang="en-US" sz="2400" dirty="0"/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9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4859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systems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en-US" altLang="en-US" sz="2400" dirty="0" smtClean="0">
                <a:solidFill>
                  <a:srgbClr val="000000"/>
                </a:solidFill>
              </a:rPr>
              <a:t>}</a:t>
            </a: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Distributed Autonomous Blocks (DABs</a:t>
            </a:r>
            <a:r>
              <a:rPr lang="en-US" altLang="en-US" sz="2400" dirty="0" smtClean="0">
                <a:solidFill>
                  <a:srgbClr val="000000"/>
                </a:solidFill>
              </a:rPr>
              <a:t>) each with 3-system subset</a:t>
            </a: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system appears in 3 DABs</a:t>
            </a: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pair of systems appear in 1 DAB (Say, S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 and S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altLang="en-US" sz="2400" dirty="0" smtClean="0">
                <a:solidFill>
                  <a:srgbClr val="000000"/>
                </a:solidFill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</a:rPr>
              <a:t>DAB</a:t>
            </a:r>
            <a:r>
              <a:rPr lang="mr-IN" altLang="en-US" sz="2400" b="1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b="1" i="1" dirty="0">
                <a:solidFill>
                  <a:srgbClr val="000000"/>
                </a:solidFill>
              </a:rPr>
              <a:t>S</a:t>
            </a:r>
            <a:r>
              <a:rPr lang="mr-IN" altLang="en-US" sz="2400" b="1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b="1" i="1" dirty="0">
                <a:solidFill>
                  <a:srgbClr val="000000"/>
                </a:solidFill>
              </a:rPr>
              <a:t>S</a:t>
            </a:r>
            <a:r>
              <a:rPr lang="mr-IN" altLang="en-US" sz="2400" b="1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cs-CZ" altLang="en-US" sz="2400" dirty="0">
                <a:solidFill>
                  <a:srgbClr val="000000"/>
                </a:solidFill>
              </a:rPr>
              <a:t>= {</a:t>
            </a:r>
            <a:r>
              <a:rPr lang="cs-CZ" altLang="en-US" sz="2400" i="1" dirty="0">
                <a:solidFill>
                  <a:srgbClr val="000000"/>
                </a:solidFill>
              </a:rPr>
              <a:t>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cs-CZ" altLang="en-US" sz="2400" i="1" dirty="0">
                <a:solidFill>
                  <a:srgbClr val="000000"/>
                </a:solidFill>
              </a:rPr>
              <a:t>, 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cs-CZ" altLang="en-US" sz="2400" i="1" dirty="0">
                <a:solidFill>
                  <a:srgbClr val="000000"/>
                </a:solidFill>
              </a:rPr>
              <a:t>, S</a:t>
            </a:r>
            <a:r>
              <a:rPr lang="cs-CZ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cs-CZ" altLang="en-US" sz="2400" dirty="0">
                <a:solidFill>
                  <a:srgbClr val="000000"/>
                </a:solidFill>
              </a:rPr>
              <a:t>},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dirty="0">
                <a:solidFill>
                  <a:srgbClr val="000000"/>
                </a:solidFill>
              </a:rPr>
              <a:t>},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DAB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i="1" dirty="0">
                <a:solidFill>
                  <a:srgbClr val="000000"/>
                </a:solidFill>
              </a:rPr>
              <a:t> </a:t>
            </a:r>
            <a:r>
              <a:rPr lang="mr-IN" altLang="en-US" sz="2400" dirty="0">
                <a:solidFill>
                  <a:srgbClr val="000000"/>
                </a:solidFill>
              </a:rPr>
              <a:t>=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mr-IN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mr-IN" altLang="en-US" sz="2400" i="1" baseline="-25000" dirty="0">
                <a:solidFill>
                  <a:srgbClr val="000000"/>
                </a:solidFill>
              </a:rPr>
              <a:t>7</a:t>
            </a:r>
            <a:r>
              <a:rPr lang="mr-IN" altLang="en-US" sz="2400" dirty="0">
                <a:solidFill>
                  <a:srgbClr val="000000"/>
                </a:solidFill>
              </a:rPr>
              <a:t>}.</a:t>
            </a:r>
            <a:endParaRPr lang="en-US" altLang="en-US" sz="2400" dirty="0"/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06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4859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systems {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5</a:t>
            </a:r>
            <a:r>
              <a:rPr lang="en-US" altLang="en-US" sz="2400" i="1" dirty="0">
                <a:solidFill>
                  <a:srgbClr val="000000"/>
                </a:solidFill>
              </a:rPr>
              <a:t>, S</a:t>
            </a:r>
            <a:r>
              <a:rPr lang="en-US" altLang="en-US" sz="2400" i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2400" i="1" dirty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</a:t>
            </a:r>
            <a:r>
              <a:rPr lang="en-US" altLang="en-US" sz="2400" i="1" baseline="-25000" dirty="0" smtClean="0">
                <a:solidFill>
                  <a:srgbClr val="000000"/>
                </a:solidFill>
              </a:rPr>
              <a:t>7</a:t>
            </a:r>
            <a:r>
              <a:rPr lang="en-US" altLang="en-US" sz="2400" dirty="0" smtClean="0">
                <a:solidFill>
                  <a:srgbClr val="000000"/>
                </a:solidFill>
              </a:rPr>
              <a:t>}</a:t>
            </a: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Distributed Autonomous Blocks (DABs</a:t>
            </a:r>
            <a:r>
              <a:rPr lang="en-US" altLang="en-US" sz="2400" dirty="0" smtClean="0">
                <a:solidFill>
                  <a:srgbClr val="000000"/>
                </a:solidFill>
              </a:rPr>
              <a:t>) 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</a:t>
            </a:r>
            <a:r>
              <a:rPr lang="en-US" altLang="en-US" sz="2400" dirty="0" smtClean="0">
                <a:solidFill>
                  <a:srgbClr val="000000"/>
                </a:solidFill>
              </a:rPr>
              <a:t>with 3-system subset</a:t>
            </a: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system appears in 3 DABs</a:t>
            </a:r>
          </a:p>
          <a:p>
            <a:pPr marL="342900" indent="-342900" eaLnBrk="1" hangingPunct="1">
              <a:spcBef>
                <a:spcPts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Each pair of systems appear in 1 </a:t>
            </a:r>
            <a:r>
              <a:rPr lang="en-US" altLang="en-US" sz="2400" dirty="0" smtClean="0">
                <a:solidFill>
                  <a:srgbClr val="000000"/>
                </a:solidFill>
              </a:rPr>
              <a:t>DAB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6208188" y="1501714"/>
            <a:ext cx="430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M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638306" y="2234195"/>
            <a:ext cx="430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00600" y="2936452"/>
            <a:ext cx="430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C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481814" y="3672187"/>
            <a:ext cx="430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208188" y="4416543"/>
            <a:ext cx="4301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O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49684" y="5226993"/>
            <a:ext cx="695165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ahoma"/>
              </a:rPr>
              <a:t>The configuration (M, A, C, R, O) = (7, 7, 3, 3, 1)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761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(7, 7, 3, 3, 1)-configuration</a:t>
            </a:r>
          </a:p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DAB: Distributed Autonomous Block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2530" y="6044540"/>
            <a:ext cx="7410202" cy="4324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3" y="1236932"/>
            <a:ext cx="8134597" cy="49873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975" y="1236932"/>
            <a:ext cx="285503" cy="524006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7515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Each primary module periodically updates its replicas in corresponding distributed block connected by communication links (CC).</a:t>
            </a:r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1500" dirty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/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Update the interval dynamically through learning models with Bayesian learning by continuously updating the prior. </a:t>
            </a:r>
          </a:p>
          <a:p>
            <a:pPr marL="1082675" lvl="1" indent="-342900" eaLnBrk="1" hangingPunct="1"/>
            <a:endParaRPr lang="en-US" altLang="en-US" sz="1500" dirty="0"/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9" y="2631353"/>
            <a:ext cx="6985322" cy="30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IAS Architecture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5740" y="1799318"/>
            <a:ext cx="1793174" cy="1838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418" y="1660016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3157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1333500"/>
                <a:ext cx="8382000" cy="529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45719" rIns="45719"/>
              <a:lstStyle>
                <a:lvl1pPr>
                  <a:spcBef>
                    <a:spcPts val="9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39775" indent="-282575">
                  <a:spcBef>
                    <a:spcPts val="9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30300" indent="-215900">
                  <a:spcBef>
                    <a:spcPts val="9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582738" indent="-211138">
                  <a:spcBef>
                    <a:spcPts val="9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44700" indent="-215900">
                  <a:spcBef>
                    <a:spcPts val="900"/>
                  </a:spcBef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01900" indent="-215900" eaLnBrk="0" fontAlgn="base" hangingPunct="0">
                  <a:spcBef>
                    <a:spcPts val="9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59100" indent="-215900" eaLnBrk="0" fontAlgn="base" hangingPunct="0">
                  <a:spcBef>
                    <a:spcPts val="9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16300" indent="-215900" eaLnBrk="0" fontAlgn="base" hangingPunct="0">
                  <a:spcBef>
                    <a:spcPts val="9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73500" indent="-215900" eaLnBrk="0" fontAlgn="base" hangingPunct="0">
                  <a:spcBef>
                    <a:spcPts val="9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marL="342900" indent="-342900" eaLnBrk="1" hangingPunct="1"/>
                <a:r>
                  <a:rPr lang="en-US" altLang="en-US" sz="2400" dirty="0" smtClean="0">
                    <a:solidFill>
                      <a:srgbClr val="000000"/>
                    </a:solidFill>
                  </a:rPr>
                  <a:t>Update time is defined as </a:t>
                </a:r>
              </a:p>
              <a:p>
                <a:pPr eaLnBrk="1" hangingPunct="1">
                  <a:buNone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	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I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(importance (I) | operational context </a:t>
                </a:r>
                <a:r>
                  <a:rPr lang="de-DE" altLang="en-US" dirty="0" smtClean="0">
                    <a:solidFill>
                      <a:srgbClr val="000000"/>
                    </a:solidFill>
                  </a:rPr>
                  <a:t>(C)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en-US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alt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num>
                      <m:den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en-US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Update interval T = | t</a:t>
                </a:r>
                <a:r>
                  <a:rPr lang="en-US" altLang="en-US" baseline="30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P(I)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mr-IN" altLang="en-US" dirty="0" smtClean="0">
                    <a:solidFill>
                      <a:srgbClr val="000000"/>
                    </a:solidFill>
                  </a:rPr>
                  <a:t>–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t</a:t>
                </a:r>
                <a:r>
                  <a:rPr lang="en-US" altLang="en-US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P(I)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|   </a:t>
                </a:r>
                <a:endParaRPr lang="en-US" altLang="en-US" dirty="0">
                  <a:solidFill>
                    <a:srgbClr val="000000"/>
                  </a:solidFill>
                </a:endParaRPr>
              </a:p>
              <a:p>
                <a:pPr marL="1082675" lvl="1" indent="-342900" eaLnBrk="1" hangingPunct="1"/>
                <a:endParaRPr lang="en-US" altLang="en-US" sz="1500" dirty="0"/>
              </a:p>
              <a:p>
                <a:pPr marL="342900" indent="-342900" eaLnBrk="1" hangingPunct="1"/>
                <a:r>
                  <a:rPr lang="en-US" altLang="en-US" sz="2400" dirty="0" smtClean="0"/>
                  <a:t>Operational Context can be set dynamically and importance is a binary classifier (important /not important)</a:t>
                </a:r>
              </a:p>
              <a:p>
                <a:pPr marL="342900" indent="-342900" eaLnBrk="1" hangingPunct="1"/>
                <a:endParaRPr lang="en-US" altLang="en-US" sz="2400" dirty="0" smtClean="0"/>
              </a:p>
              <a:p>
                <a:pPr marL="342900" indent="-342900" eaLnBrk="1" hangingPunct="1"/>
                <a:r>
                  <a:rPr lang="en-US" altLang="en-US" sz="2400" dirty="0" smtClean="0"/>
                  <a:t>When </a:t>
                </a:r>
                <a:r>
                  <a:rPr lang="en-US" altLang="en-US" sz="2400" dirty="0"/>
                  <a:t>any system in </a:t>
                </a:r>
                <a:r>
                  <a:rPr lang="en-US" altLang="en-US" sz="2400" dirty="0" smtClean="0"/>
                  <a:t>any primary module’s DAB </a:t>
                </a:r>
                <a:r>
                  <a:rPr lang="en-US" altLang="en-US" sz="2400" dirty="0"/>
                  <a:t>acts in anomalous fashion, that system can be </a:t>
                </a:r>
                <a:endParaRPr lang="en-US" altLang="en-US" sz="2400" dirty="0" smtClean="0"/>
              </a:p>
              <a:p>
                <a:pPr marL="1082675" lvl="1" indent="-342900" eaLnBrk="1" hangingPunct="1"/>
                <a:r>
                  <a:rPr lang="en-US" altLang="en-US" dirty="0"/>
                  <a:t>R</a:t>
                </a:r>
                <a:r>
                  <a:rPr lang="en-US" altLang="en-US" dirty="0" smtClean="0"/>
                  <a:t>eplaced with one of the replicas that can be selected in round robin fashion. </a:t>
                </a:r>
              </a:p>
              <a:p>
                <a:pPr marL="1082675" lvl="1" indent="-342900" eaLnBrk="1" hangingPunct="1"/>
                <a:r>
                  <a:rPr lang="en-US" altLang="en-US" dirty="0" smtClean="0"/>
                  <a:t>Anomalous module will be set for self-healing or repair by external source</a:t>
                </a:r>
                <a:endParaRPr lang="en-US" altLang="en-US" dirty="0"/>
              </a:p>
              <a:p>
                <a:pPr marL="342900" indent="-342900" algn="just" eaLnBrk="1" hangingPunct="1"/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algn="just" eaLnBrk="1" hangingPunct="1">
                  <a:buNone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33500"/>
                <a:ext cx="8382000" cy="5295900"/>
              </a:xfrm>
              <a:prstGeom prst="rect">
                <a:avLst/>
              </a:prstGeom>
              <a:blipFill rotWithShape="0">
                <a:blip r:embed="rId3"/>
                <a:stretch>
                  <a:fillRect l="-1527" t="-806" r="-509" b="-5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71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(7, 7, 3, 3, 1)-configuration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The prototype is built with FAYE framework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 with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Node.js</a:t>
            </a:r>
            <a:r>
              <a:rPr lang="en-US" altLang="en-US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It is a server-client framework  where servers act as primary modules and clients as replicated system. </a:t>
            </a:r>
          </a:p>
          <a:p>
            <a:pPr marL="342900" indent="-342900" eaLnBrk="1" hangingPunct="1"/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Replica updates are done through a combinatorial design simulator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 algn="just" eaLnBrk="1" hangingPunct="1"/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indent="-342900" algn="just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Combinatorial simulator is loaded with finite processes to compare the updates and processing time compared to a regular or sequential processing.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792382" y="6476999"/>
            <a:ext cx="8351618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</a:t>
            </a:r>
            <a:r>
              <a:rPr lang="en-US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https</a:t>
            </a: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://</a:t>
            </a:r>
            <a:r>
              <a:rPr lang="en-US" kern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faye.jcoglan.com</a:t>
            </a:r>
            <a:r>
              <a:rPr lang="en-US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/</a:t>
            </a:r>
            <a:r>
              <a:rPr lang="en-US" kern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node.html</a:t>
            </a: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	</a:t>
            </a:r>
            <a:r>
              <a:rPr lang="en-US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	</a:t>
            </a:r>
            <a:r>
              <a:rPr lang="en-US" kern="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</a:t>
            </a:r>
            <a:r>
              <a:rPr lang="en-US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https</a:t>
            </a: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://</a:t>
            </a:r>
            <a:r>
              <a:rPr lang="en-US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goo.gl</a:t>
            </a: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/</a:t>
            </a:r>
            <a:r>
              <a:rPr lang="en-US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pgVHdk</a:t>
            </a:r>
            <a:endParaRPr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774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68431"/>
              </p:ext>
            </p:extLst>
          </p:nvPr>
        </p:nvGraphicFramePr>
        <p:xfrm>
          <a:off x="950027" y="1353786"/>
          <a:ext cx="7184570" cy="4519805"/>
        </p:xfrm>
        <a:graphic>
          <a:graphicData uri="http://schemas.openxmlformats.org/drawingml/2006/table">
            <a:tbl>
              <a:tblPr/>
              <a:tblGrid>
                <a:gridCol w="2386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8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9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011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Process Type </a:t>
                      </a:r>
                      <a:endParaRPr lang="en-US" sz="11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Process Name</a:t>
                      </a:r>
                      <a:endParaRPr lang="en-US" sz="11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Speed Up Due to Combinatorial Replica Scheme</a:t>
                      </a:r>
                      <a:endParaRPr lang="en-US" sz="11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(Compared to regular sequential design)</a:t>
                      </a: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P1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FIBSEARCH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1.3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P2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DOUBLE MULT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1.4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P3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FIBB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1.5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P4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SEARCH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1.8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P5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COPY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1.8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P6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SCALAR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P7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SUM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2.1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P8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PRINT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P9</a:t>
                      </a:r>
                      <a:endParaRPr lang="en-US" sz="110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MOVEMENT</a:t>
                      </a:r>
                      <a:endParaRPr lang="en-US" sz="11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3.1</a:t>
                      </a:r>
                      <a:endParaRPr lang="en-US" sz="11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24765" marR="24765" marT="24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hangingPunct="1">
              <a:buNone/>
            </a:pPr>
            <a:r>
              <a:rPr lang="en-US" altLang="en-US" sz="2300" b="1" dirty="0">
                <a:solidFill>
                  <a:srgbClr val="000000"/>
                </a:solidFill>
              </a:rPr>
              <a:t>Measurements for Various Process Completions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7071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hangingPunct="1">
              <a:buNone/>
            </a:pPr>
            <a:r>
              <a:rPr lang="en-US" altLang="en-US" sz="2300" b="1" dirty="0">
                <a:solidFill>
                  <a:srgbClr val="000000"/>
                </a:solidFill>
              </a:rPr>
              <a:t>Measurements for Various Process Completions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689904" y="1080047"/>
          <a:ext cx="6298396" cy="53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356697" y="3445098"/>
            <a:ext cx="525331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Number of state migrations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5222" y="6205285"/>
            <a:ext cx="525331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Process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Types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5587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Solution Based on Blockchain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290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Architecture of IAS</a:t>
            </a:r>
            <a:endParaRPr lang="en-US" sz="28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9637" y="1131455"/>
            <a:ext cx="55764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Trust</a:t>
            </a:r>
          </a:p>
        </p:txBody>
      </p:sp>
      <p:sp>
        <p:nvSpPr>
          <p:cNvPr id="4" name="Rectangle 3"/>
          <p:cNvSpPr/>
          <p:nvPr/>
        </p:nvSpPr>
        <p:spPr>
          <a:xfrm>
            <a:off x="966487" y="5310909"/>
            <a:ext cx="5602877" cy="1166091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8043" y="1660016"/>
            <a:ext cx="2169459" cy="32316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6709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Problem Statement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48C6EC2-2FDD-43F5-A373-8C6E5F830FAF}"/>
              </a:ext>
            </a:extLst>
          </p:cNvPr>
          <p:cNvSpPr txBox="1">
            <a:spLocks/>
          </p:cNvSpPr>
          <p:nvPr/>
        </p:nvSpPr>
        <p:spPr bwMode="auto">
          <a:xfrm>
            <a:off x="457200" y="1333500"/>
            <a:ext cx="8353698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457200" indent="-457200" algn="just">
              <a:lnSpc>
                <a:spcPct val="12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Provide trust (integrity, confidentiality, verifiability) to provenance data in IAS</a:t>
            </a:r>
          </a:p>
          <a:p>
            <a:pPr marL="1196975" lvl="1" indent="-457200" algn="just">
              <a:lnSpc>
                <a:spcPct val="12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Interactions between services are logged</a:t>
            </a:r>
          </a:p>
          <a:p>
            <a:pPr marL="1196975" lvl="1" indent="-457200" algn="just">
              <a:lnSpc>
                <a:spcPct val="12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Log records can not be corrupted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Provide trust for network participants in IAS</a:t>
            </a:r>
          </a:p>
          <a:p>
            <a:pPr marL="1085850" lvl="1" indent="-342900" algn="just">
              <a:lnSpc>
                <a:spcPct val="12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Ensure data confidentiality</a:t>
            </a:r>
          </a:p>
          <a:p>
            <a:pPr marL="1085850" lvl="1" indent="-342900" algn="just">
              <a:lnSpc>
                <a:spcPct val="12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Ensure data integrity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en-US" sz="2800">
                <a:cs typeface="Arial" panose="020B0604020202020204" pitchFamily="34" charset="0"/>
              </a:rPr>
              <a:t>Provide </a:t>
            </a:r>
            <a:r>
              <a:rPr lang="en-US" altLang="en-US" sz="2800" dirty="0">
                <a:cs typeface="Arial" panose="020B0604020202020204" pitchFamily="34" charset="0"/>
              </a:rPr>
              <a:t>privacy-preserving data exchange in IAS</a:t>
            </a:r>
          </a:p>
          <a:p>
            <a:pPr marL="342900" indent="-342900" algn="just"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0960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48C6EC2-2FDD-43F5-A373-8C6E5F830FAF}"/>
              </a:ext>
            </a:extLst>
          </p:cNvPr>
          <p:cNvSpPr txBox="1">
            <a:spLocks/>
          </p:cNvSpPr>
          <p:nvPr/>
        </p:nvSpPr>
        <p:spPr bwMode="auto">
          <a:xfrm>
            <a:off x="453582" y="1333500"/>
            <a:ext cx="8085161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457200" indent="-457200" algn="just">
              <a:lnSpc>
                <a:spcPct val="12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Fine-grained role-based and attribute-based access control with data leakage detection capabilities is provided by integration with ‘WAXEDPRUNE’ </a:t>
            </a:r>
            <a:endParaRPr lang="en-US" altLang="en-US" sz="700" dirty="0"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Performance improvements: </a:t>
            </a:r>
          </a:p>
          <a:p>
            <a:pPr marL="1196975" lvl="1" indent="-457200" algn="just">
              <a:lnSpc>
                <a:spcPct val="12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Depth-robust graphs </a:t>
            </a:r>
            <a:r>
              <a:rPr lang="en-US" altLang="en-US" sz="2400" dirty="0" smtClean="0">
                <a:cs typeface="Arial" panose="020B0604020202020204" pitchFamily="34" charset="0"/>
              </a:rPr>
              <a:t>to </a:t>
            </a:r>
            <a:r>
              <a:rPr lang="en-US" altLang="en-US" sz="2400" dirty="0">
                <a:cs typeface="Arial" panose="020B0604020202020204" pitchFamily="34" charset="0"/>
              </a:rPr>
              <a:t>store blockchain for faster  transaction verification: no need to verify all the links  in the chain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007" y="0"/>
            <a:ext cx="7040881" cy="984250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Technology Deployment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45352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32100" r="24792" b="19305"/>
          <a:stretch>
            <a:fillRect/>
          </a:stretch>
        </p:blipFill>
        <p:spPr bwMode="auto">
          <a:xfrm>
            <a:off x="69850" y="1088251"/>
            <a:ext cx="9074150" cy="56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6760" t="32100" r="24792" b="193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0"/>
            <a:ext cx="6705600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hangingPunct="1"/>
            <a:r>
              <a:rPr lang="en-US" altLang="en-US" sz="2800" b="1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Blockhub</a:t>
            </a:r>
            <a:r>
              <a:rPr lang="en-US" altLang="en-US" sz="2800" b="1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altLang="en-US" sz="2800" b="1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blockchain</a:t>
            </a:r>
            <a:r>
              <a:rPr lang="en-US" altLang="en-US" sz="2800" b="1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-platform for IAS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A30E3F0-1F80-4A45-B85C-AAB9F657ADF7}"/>
              </a:ext>
            </a:extLst>
          </p:cNvPr>
          <p:cNvSpPr/>
          <p:nvPr/>
        </p:nvSpPr>
        <p:spPr>
          <a:xfrm>
            <a:off x="4890977" y="1881963"/>
            <a:ext cx="478465" cy="276446"/>
          </a:xfrm>
          <a:prstGeom prst="rect">
            <a:avLst/>
          </a:prstGeom>
          <a:solidFill>
            <a:srgbClr val="4F81BD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6884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48C6EC2-2FDD-43F5-A373-8C6E5F830FAF}"/>
              </a:ext>
            </a:extLst>
          </p:cNvPr>
          <p:cNvSpPr txBox="1">
            <a:spLocks/>
          </p:cNvSpPr>
          <p:nvPr/>
        </p:nvSpPr>
        <p:spPr bwMode="auto">
          <a:xfrm>
            <a:off x="453582" y="1333500"/>
            <a:ext cx="8085161" cy="55245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457200" indent="-457200" algn="just">
              <a:lnSpc>
                <a:spcPct val="12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Develop cyber attribution techniques with machine learning to enhance the forensics and malware detection.</a:t>
            </a:r>
          </a:p>
          <a:p>
            <a:pPr marL="457200" indent="-457200" algn="just">
              <a:lnSpc>
                <a:spcPct val="12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Optimize the reflexivity property’s replacement policy with distributed voting and Hidden Markov Model to determine update interval. </a:t>
            </a:r>
          </a:p>
          <a:p>
            <a:pPr marL="457200" indent="-457200" algn="just">
              <a:lnSpc>
                <a:spcPct val="12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Failure recovery for </a:t>
            </a:r>
            <a:r>
              <a:rPr lang="en-US" altLang="en-US" sz="2400" dirty="0" err="1" smtClean="0">
                <a:cs typeface="Arial" panose="020B0604020202020204" pitchFamily="34" charset="0"/>
              </a:rPr>
              <a:t>blockchain</a:t>
            </a:r>
            <a:r>
              <a:rPr lang="en-US" altLang="en-US" sz="2400" dirty="0" smtClean="0">
                <a:cs typeface="Arial" panose="020B0604020202020204" pitchFamily="34" charset="0"/>
              </a:rPr>
              <a:t> framework with mobile environments. </a:t>
            </a:r>
          </a:p>
          <a:p>
            <a:pPr marL="457200" indent="-457200" algn="just">
              <a:lnSpc>
                <a:spcPct val="120000"/>
              </a:lnSpc>
            </a:pPr>
            <a:endParaRPr lang="en-US" altLang="en-US" sz="2400" dirty="0" smtClean="0">
              <a:cs typeface="DejaVu Sans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007" y="0"/>
            <a:ext cx="7040881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Future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41730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Implementation of Components of IAS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Cognitive Autonomy </a:t>
            </a:r>
            <a:r>
              <a:rPr lang="en-US" sz="2400" dirty="0"/>
              <a:t>&amp;</a:t>
            </a:r>
            <a:r>
              <a:rPr lang="en-US" sz="2400" b="1" dirty="0"/>
              <a:t> Knowledge Discovery: </a:t>
            </a:r>
          </a:p>
          <a:p>
            <a:pPr lvl="1" algn="just" eaLnBrk="1" hangingPunct="1"/>
            <a:r>
              <a:rPr lang="en-US" sz="2400" dirty="0"/>
              <a:t>Monitors and records system’s activities (Data</a:t>
            </a:r>
            <a:r>
              <a:rPr lang="en-US" sz="2400" b="1" dirty="0"/>
              <a:t> </a:t>
            </a:r>
            <a:r>
              <a:rPr lang="en-US" sz="2400" dirty="0"/>
              <a:t>provenance and sequence of system calls)</a:t>
            </a:r>
          </a:p>
          <a:p>
            <a:pPr lvl="1" algn="just" eaLnBrk="1" hangingPunct="1"/>
            <a:r>
              <a:rPr lang="en-US" altLang="en-US" sz="2400" dirty="0"/>
              <a:t>Conducts privacy-preserving aggregated analytics on provenance data. </a:t>
            </a:r>
            <a:endParaRPr lang="en-US" sz="2400" dirty="0"/>
          </a:p>
          <a:p>
            <a:pPr lvl="1" algn="just" eaLnBrk="1" hangingPunct="1"/>
            <a:r>
              <a:rPr lang="en-US" altLang="en-US" sz="2400" dirty="0"/>
              <a:t>Utilizes Deep learning based anomaly detection by analyzing sequence of system calls. </a:t>
            </a:r>
            <a:endParaRPr lang="en-US" altLang="en-US" sz="11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Reflexivity: </a:t>
            </a:r>
          </a:p>
          <a:p>
            <a:pPr lvl="1" algn="just" eaLnBrk="1" hangingPunct="1"/>
            <a:r>
              <a:rPr lang="en-US" sz="2400" dirty="0"/>
              <a:t>Adaptive actions are performed through graceful degradations without disrupting the ongoing critical processes by incremental learning.</a:t>
            </a:r>
            <a:endParaRPr lang="en-US" sz="1100" dirty="0"/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Trust: </a:t>
            </a:r>
          </a:p>
          <a:p>
            <a:pPr lvl="1" algn="just" eaLnBrk="1" hangingPunct="1"/>
            <a:r>
              <a:rPr lang="en-US" sz="2400" dirty="0"/>
              <a:t>Uses blockchain to store provenance data for trust. </a:t>
            </a:r>
          </a:p>
          <a:p>
            <a:pPr lvl="1" algn="just"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marL="0" lvl="1" indent="0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393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48C6EC2-2FDD-43F5-A373-8C6E5F830FAF}"/>
              </a:ext>
            </a:extLst>
          </p:cNvPr>
          <p:cNvSpPr txBox="1">
            <a:spLocks/>
          </p:cNvSpPr>
          <p:nvPr/>
        </p:nvSpPr>
        <p:spPr bwMode="auto">
          <a:xfrm>
            <a:off x="453582" y="1333500"/>
            <a:ext cx="8085161" cy="55245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 smtClean="0"/>
              <a:t>Mani</a:t>
            </a:r>
            <a:r>
              <a:rPr lang="en-US" sz="1800" dirty="0"/>
              <a:t>, </a:t>
            </a:r>
            <a:r>
              <a:rPr lang="en-US" sz="1800" dirty="0" err="1"/>
              <a:t>Ganapathy</a:t>
            </a:r>
            <a:r>
              <a:rPr lang="en-US" sz="1800" dirty="0"/>
              <a:t>, Bharat Bhargava, and </a:t>
            </a:r>
            <a:r>
              <a:rPr lang="en-US" sz="1800" dirty="0" err="1"/>
              <a:t>Basavesh</a:t>
            </a:r>
            <a:r>
              <a:rPr lang="en-US" sz="1800" dirty="0"/>
              <a:t> </a:t>
            </a:r>
            <a:r>
              <a:rPr lang="en-US" sz="1800" dirty="0" err="1"/>
              <a:t>Shivakumar</a:t>
            </a:r>
            <a:r>
              <a:rPr lang="en-US" sz="1800" dirty="0"/>
              <a:t>. "Incremental Learning Through Graceful Degradations in Autonomous Systems." In </a:t>
            </a:r>
            <a:r>
              <a:rPr lang="en-US" sz="1800" i="1" dirty="0"/>
              <a:t>2018 IEEE International Conference on Cognitive Computing (ICCC)</a:t>
            </a:r>
            <a:r>
              <a:rPr lang="en-US" sz="1800" dirty="0"/>
              <a:t>, pp. 25-32. IEEE, 2018.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 err="1" smtClean="0"/>
              <a:t>Ulybyshev</a:t>
            </a:r>
            <a:r>
              <a:rPr lang="en-US" sz="1800" dirty="0"/>
              <a:t>, Denis, Miguel Villarreal-Vasquez, Bharat Bhargava, </a:t>
            </a:r>
            <a:r>
              <a:rPr lang="en-US" sz="1800" dirty="0" err="1"/>
              <a:t>Ganapathy</a:t>
            </a:r>
            <a:r>
              <a:rPr lang="en-US" sz="1800" dirty="0"/>
              <a:t> Mani, Steve </a:t>
            </a:r>
            <a:r>
              <a:rPr lang="en-US" sz="1800" dirty="0" err="1"/>
              <a:t>Seaberg</a:t>
            </a:r>
            <a:r>
              <a:rPr lang="en-US" sz="1800" dirty="0"/>
              <a:t>, Paul </a:t>
            </a:r>
            <a:r>
              <a:rPr lang="en-US" sz="1800" dirty="0" err="1"/>
              <a:t>Conoval</a:t>
            </a:r>
            <a:r>
              <a:rPr lang="en-US" sz="1800" dirty="0"/>
              <a:t>, Robert Pike, and Jason </a:t>
            </a:r>
            <a:r>
              <a:rPr lang="en-US" sz="1800" dirty="0" err="1"/>
              <a:t>Kobes</a:t>
            </a:r>
            <a:r>
              <a:rPr lang="en-US" sz="1800" dirty="0"/>
              <a:t>. "(WIP) </a:t>
            </a:r>
            <a:r>
              <a:rPr lang="en-US" sz="1800" dirty="0" err="1"/>
              <a:t>Blockhub</a:t>
            </a:r>
            <a:r>
              <a:rPr lang="en-US" sz="1800" dirty="0"/>
              <a:t>: </a:t>
            </a:r>
            <a:r>
              <a:rPr lang="en-US" sz="1800" dirty="0" err="1"/>
              <a:t>Blockchain</a:t>
            </a:r>
            <a:r>
              <a:rPr lang="en-US" sz="1800" dirty="0"/>
              <a:t>-Based Software Development System for Untrusted Environments." In </a:t>
            </a:r>
            <a:r>
              <a:rPr lang="en-US" sz="1800" i="1" dirty="0"/>
              <a:t>2018 IEEE 11th International Conference on Cloud Computing (CLOUD)</a:t>
            </a:r>
            <a:r>
              <a:rPr lang="en-US" sz="1800" dirty="0"/>
              <a:t>, pp. 582-585. IEEE, 2018.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 err="1" smtClean="0"/>
              <a:t>Ranchal</a:t>
            </a:r>
            <a:r>
              <a:rPr lang="en-US" sz="1800" dirty="0"/>
              <a:t>, </a:t>
            </a:r>
            <a:r>
              <a:rPr lang="en-US" sz="1800" dirty="0" err="1"/>
              <a:t>Rohit</a:t>
            </a:r>
            <a:r>
              <a:rPr lang="en-US" sz="1800" dirty="0"/>
              <a:t>, Denis </a:t>
            </a:r>
            <a:r>
              <a:rPr lang="en-US" sz="1800" dirty="0" err="1"/>
              <a:t>Ulybyshev</a:t>
            </a:r>
            <a:r>
              <a:rPr lang="en-US" sz="1800" dirty="0"/>
              <a:t>, </a:t>
            </a:r>
            <a:r>
              <a:rPr lang="en-US" sz="1800" dirty="0" err="1"/>
              <a:t>Pelin</a:t>
            </a:r>
            <a:r>
              <a:rPr lang="en-US" sz="1800" dirty="0"/>
              <a:t> </a:t>
            </a:r>
            <a:r>
              <a:rPr lang="en-US" sz="1800" dirty="0" err="1"/>
              <a:t>Angin</a:t>
            </a:r>
            <a:r>
              <a:rPr lang="en-US" sz="1800" dirty="0"/>
              <a:t>, and Bharat Bhargava. "PD3: policy-based distributed data dissemination." In </a:t>
            </a:r>
            <a:r>
              <a:rPr lang="en-US" sz="1800" i="1" dirty="0"/>
              <a:t>Proceedings of the 16th Annual Information Security Symposium</a:t>
            </a:r>
            <a:r>
              <a:rPr lang="en-US" sz="1800" dirty="0"/>
              <a:t>, p. 13. CERIAS-Purdue University, 2015.</a:t>
            </a:r>
          </a:p>
          <a:p>
            <a:pPr>
              <a:lnSpc>
                <a:spcPct val="120000"/>
              </a:lnSpc>
              <a:buNone/>
            </a:pPr>
            <a:endParaRPr lang="en-US" altLang="en-US" sz="1800" dirty="0" smtClean="0">
              <a:cs typeface="DejaVu Sans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007" y="0"/>
            <a:ext cx="7040881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References: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2699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7327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5574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5837" y="2903345"/>
            <a:ext cx="7968953" cy="11448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23294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Cognitive </a:t>
            </a:r>
            <a:r>
              <a:rPr lang="en-US" sz="2800" dirty="0" smtClean="0">
                <a:solidFill>
                  <a:schemeClr val="tx1"/>
                </a:solidFill>
              </a:rPr>
              <a:t>Autonomy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Deep Learning Based Anomaly Detection 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82864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overall-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6" y="1441449"/>
            <a:ext cx="6928081" cy="491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3417" y="2474907"/>
            <a:ext cx="3065947" cy="2720547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Architecture of 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9637" y="1131455"/>
            <a:ext cx="55764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Cognitive 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Autonomy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8166" y="2884890"/>
            <a:ext cx="2169459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Anomaly 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8043" y="1660016"/>
            <a:ext cx="2169459" cy="32316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Adaptive</a:t>
            </a:r>
            <a:r>
              <a:rPr kumimoji="0" lang="en-US" sz="15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Tahoma"/>
              </a:rPr>
              <a:t> action</a:t>
            </a:r>
            <a:endParaRPr kumimoji="0" lang="en-US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0094" y="2949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54497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4009"/>
            <a:ext cx="8158396" cy="263269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Programs store Return Addresses (control flow) along with data in the stack.</a:t>
            </a:r>
          </a:p>
          <a:p>
            <a:pPr marL="342900" indent="-342900" algn="just" eaLnBrk="1" hangingPunct="1"/>
            <a:r>
              <a:rPr lang="en-US" sz="2400" dirty="0"/>
              <a:t>Control-hijacking attacks execute arbitrary code on the target IAS program by hijacking  its control flow.</a:t>
            </a:r>
          </a:p>
          <a:p>
            <a:pPr marL="342900" indent="-342900" algn="just" eaLnBrk="1" hangingPunct="1"/>
            <a:r>
              <a:rPr lang="en-US" sz="2400" dirty="0"/>
              <a:t>A Deep Learning based anomaly detection technique has been developed to protect IAS programs against these attacks.</a:t>
            </a:r>
          </a:p>
          <a:p>
            <a:pPr marL="342900" indent="-342900" algn="just" eaLnBrk="1" hangingPunct="1"/>
            <a:endParaRPr lang="en-US" sz="2400" dirty="0"/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Problem Statement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9805" y="5421296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6075" y="5419353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2545" y="5417410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1480" y="5419412"/>
            <a:ext cx="734595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373909" y="5417410"/>
            <a:ext cx="5252273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>
            <a:off x="2371999" y="6204748"/>
            <a:ext cx="5252273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3020796" y="5531383"/>
            <a:ext cx="9461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Local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Variables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9096" y="5660049"/>
            <a:ext cx="5256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EBP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4671" y="5529499"/>
            <a:ext cx="9461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Return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Address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2897" y="5658165"/>
            <a:ext cx="111573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Parameters</a:t>
            </a:r>
          </a:p>
        </p:txBody>
      </p:sp>
      <p:sp>
        <p:nvSpPr>
          <p:cNvPr id="29" name="Right Brace 28"/>
          <p:cNvSpPr/>
          <p:nvPr/>
        </p:nvSpPr>
        <p:spPr>
          <a:xfrm rot="16200000">
            <a:off x="4787879" y="3062588"/>
            <a:ext cx="370923" cy="4127073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5578" y="4576462"/>
            <a:ext cx="1783801" cy="446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Stack Frame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9741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24009"/>
            <a:ext cx="8158396" cy="263269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indent="-342900" algn="just" eaLnBrk="1" hangingPunct="1"/>
            <a:r>
              <a:rPr lang="en-US" sz="2400" dirty="0"/>
              <a:t>Programs store Return Addresses (control flow) along with data in the stack.</a:t>
            </a:r>
          </a:p>
          <a:p>
            <a:pPr marL="342900" indent="-342900" algn="just" eaLnBrk="1" hangingPunct="1"/>
            <a:r>
              <a:rPr lang="en-US" sz="2400" dirty="0"/>
              <a:t>Control-hijacking attacks execute arbitrary code on the target IAS program by hijacking  its control flow.</a:t>
            </a:r>
          </a:p>
          <a:p>
            <a:pPr marL="342900" indent="-342900" algn="just" eaLnBrk="1" hangingPunct="1"/>
            <a:r>
              <a:rPr lang="en-US" sz="2400" dirty="0"/>
              <a:t>A Deep Learning based anomaly detection technique has been developed to protect IAS programs against these attacks.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599" y="0"/>
            <a:ext cx="7572738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Problem Statement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9805" y="5421296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6075" y="5419353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2545" y="5417410"/>
            <a:ext cx="1134331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1480" y="5419412"/>
            <a:ext cx="734595" cy="78117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373909" y="5417410"/>
            <a:ext cx="5252273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>
            <a:off x="2371999" y="6204748"/>
            <a:ext cx="5252273" cy="0"/>
          </a:xfrm>
          <a:prstGeom prst="line">
            <a:avLst/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3020796" y="5531383"/>
            <a:ext cx="9461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Local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Variables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9096" y="5660049"/>
            <a:ext cx="5256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EBP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4671" y="5529499"/>
            <a:ext cx="9461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Return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Address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2897" y="5658165"/>
            <a:ext cx="111573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Parameters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62205" y="5423569"/>
            <a:ext cx="3549131" cy="781179"/>
          </a:xfrm>
          <a:prstGeom prst="rect">
            <a:avLst/>
          </a:prstGeom>
          <a:gradFill flip="none" rotWithShape="1">
            <a:gsLst>
              <a:gs pos="99000">
                <a:schemeClr val="accent6">
                  <a:lumMod val="60000"/>
                  <a:lumOff val="40000"/>
                  <a:alpha val="42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Right Brace 28"/>
          <p:cNvSpPr/>
          <p:nvPr/>
        </p:nvSpPr>
        <p:spPr>
          <a:xfrm rot="16200000">
            <a:off x="4787879" y="3062588"/>
            <a:ext cx="370923" cy="4127073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5578" y="4576462"/>
            <a:ext cx="1783801" cy="446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Stack Frame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7026" y="4317315"/>
            <a:ext cx="1752073" cy="64632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Data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overrides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Return Address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" name="Straight Arrow Connector 2"/>
          <p:cNvCxnSpPr>
            <a:endCxn id="31" idx="2"/>
          </p:cNvCxnSpPr>
          <p:nvPr/>
        </p:nvCxnSpPr>
        <p:spPr>
          <a:xfrm flipH="1" flipV="1">
            <a:off x="1633063" y="4963644"/>
            <a:ext cx="1276741" cy="453766"/>
          </a:xfrm>
          <a:prstGeom prst="straightConnector1">
            <a:avLst/>
          </a:prstGeom>
          <a:noFill/>
          <a:ln w="25400" cap="flat">
            <a:solidFill>
              <a:srgbClr val="005DAA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31"/>
          <p:cNvSpPr/>
          <p:nvPr/>
        </p:nvSpPr>
        <p:spPr>
          <a:xfrm>
            <a:off x="7077694" y="142504"/>
            <a:ext cx="1923802" cy="6412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9475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26922</TotalTime>
  <Words>2554</Words>
  <Application>Microsoft Macintosh PowerPoint</Application>
  <PresentationFormat>On-screen Show (4:3)</PresentationFormat>
  <Paragraphs>412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Calibri</vt:lpstr>
      <vt:lpstr>Cambria Math</vt:lpstr>
      <vt:lpstr>DejaVu Sans</vt:lpstr>
      <vt:lpstr>Helvetica</vt:lpstr>
      <vt:lpstr>Helvetica Light</vt:lpstr>
      <vt:lpstr>Helvetica Neue</vt:lpstr>
      <vt:lpstr>Tahoma</vt:lpstr>
      <vt:lpstr>Times New Roman</vt:lpstr>
      <vt:lpstr>Arial</vt:lpstr>
      <vt:lpstr>Default</vt:lpstr>
      <vt:lpstr>Machine Learning Models to Enhance the Science of Cognitive Autonomy</vt:lpstr>
      <vt:lpstr>Intelligent Autonomous Systems</vt:lpstr>
      <vt:lpstr>Motivation – A Holistic Approach </vt:lpstr>
      <vt:lpstr>Comprehensive IAS Architecture</vt:lpstr>
      <vt:lpstr>Implementation of Components of IAS</vt:lpstr>
      <vt:lpstr>Cognitive Autonomy</vt:lpstr>
      <vt:lpstr>Comprehensive Architecture of 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Discovery</vt:lpstr>
      <vt:lpstr>Comprehensive Architecture of IAS</vt:lpstr>
      <vt:lpstr>PowerPoint Presentation</vt:lpstr>
      <vt:lpstr>PowerPoint Presentation</vt:lpstr>
      <vt:lpstr>PowerPoint Presentation</vt:lpstr>
      <vt:lpstr>Reflexivity</vt:lpstr>
      <vt:lpstr>Comprehensive Architecture of IAS</vt:lpstr>
      <vt:lpstr>Generic Model of Dynamic Adaptation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</vt:lpstr>
      <vt:lpstr>Comprehensive Architecture of IAS</vt:lpstr>
      <vt:lpstr>Problem Statement</vt:lpstr>
      <vt:lpstr>Blockchain Technology Deployment</vt:lpstr>
      <vt:lpstr>PowerPoint Presentation</vt:lpstr>
      <vt:lpstr>Future Work</vt:lpstr>
      <vt:lpstr>References: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Northrop Grumman Cybersecurity Research Consortium (NGCRC) 2014 Fall Symposium</dc:title>
  <dc:creator>BB-User</dc:creator>
  <cp:lastModifiedBy>Ganapathy Mani</cp:lastModifiedBy>
  <cp:revision>1313</cp:revision>
  <cp:lastPrinted>2018-09-24T05:37:42Z</cp:lastPrinted>
  <dcterms:modified xsi:type="dcterms:W3CDTF">2018-09-25T17:32:56Z</dcterms:modified>
</cp:coreProperties>
</file>