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4"/>
  </p:notesMasterIdLst>
  <p:sldIdLst>
    <p:sldId id="256" r:id="rId4"/>
    <p:sldId id="257" r:id="rId5"/>
    <p:sldId id="258" r:id="rId6"/>
    <p:sldId id="260" r:id="rId7"/>
    <p:sldId id="263" r:id="rId8"/>
    <p:sldId id="304" r:id="rId9"/>
    <p:sldId id="323" r:id="rId10"/>
    <p:sldId id="322" r:id="rId11"/>
    <p:sldId id="324" r:id="rId12"/>
    <p:sldId id="325" r:id="rId13"/>
    <p:sldId id="306" r:id="rId14"/>
    <p:sldId id="308" r:id="rId15"/>
    <p:sldId id="310" r:id="rId16"/>
    <p:sldId id="312" r:id="rId17"/>
    <p:sldId id="314" r:id="rId18"/>
    <p:sldId id="316" r:id="rId19"/>
    <p:sldId id="320" r:id="rId20"/>
    <p:sldId id="266" r:id="rId21"/>
    <p:sldId id="290" r:id="rId22"/>
    <p:sldId id="291" r:id="rId23"/>
    <p:sldId id="297" r:id="rId24"/>
    <p:sldId id="298" r:id="rId25"/>
    <p:sldId id="294" r:id="rId26"/>
    <p:sldId id="296" r:id="rId27"/>
    <p:sldId id="299" r:id="rId28"/>
    <p:sldId id="300" r:id="rId29"/>
    <p:sldId id="301" r:id="rId30"/>
    <p:sldId id="302" r:id="rId31"/>
    <p:sldId id="303" r:id="rId32"/>
    <p:sldId id="288" r:id="rId33"/>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4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01" autoAdjust="0"/>
  </p:normalViewPr>
  <p:slideViewPr>
    <p:cSldViewPr snapToGrid="0">
      <p:cViewPr varScale="1">
        <p:scale>
          <a:sx n="86" d="100"/>
          <a:sy n="86" d="100"/>
        </p:scale>
        <p:origin x="68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F6428C3F-6EF7-41AC-8880-6CC8B996AF19}" type="datetimeFigureOut">
              <a:rPr lang="en-US" smtClean="0"/>
              <a:t>8/11/2020</a:t>
            </a:fld>
            <a:endParaRPr lang="en-US"/>
          </a:p>
        </p:txBody>
      </p:sp>
      <p:sp>
        <p:nvSpPr>
          <p:cNvPr id="4" name="Образ слайда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EF6C68AB-372C-466C-ADD3-737D03503B06}" type="slidenum">
              <a:rPr lang="en-US" smtClean="0"/>
              <a:t>‹#›</a:t>
            </a:fld>
            <a:endParaRPr lang="en-US"/>
          </a:p>
        </p:txBody>
      </p:sp>
    </p:spTree>
    <p:extLst>
      <p:ext uri="{BB962C8B-B14F-4D97-AF65-F5344CB8AC3E}">
        <p14:creationId xmlns:p14="http://schemas.microsoft.com/office/powerpoint/2010/main" val="60610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1F551-9CE8-4E48-8D99-F8560638BB19}" type="slidenum">
              <a:rPr lang="en-US" smtClean="0"/>
              <a:t>11</a:t>
            </a:fld>
            <a:endParaRPr lang="en-US"/>
          </a:p>
        </p:txBody>
      </p:sp>
    </p:spTree>
    <p:extLst>
      <p:ext uri="{BB962C8B-B14F-4D97-AF65-F5344CB8AC3E}">
        <p14:creationId xmlns:p14="http://schemas.microsoft.com/office/powerpoint/2010/main" val="117643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4" name="Рисунок 33"/>
          <p:cNvPicPr/>
          <p:nvPr/>
        </p:nvPicPr>
        <p:blipFill>
          <a:blip r:embed="rId2"/>
          <a:stretch/>
        </p:blipFill>
        <p:spPr>
          <a:xfrm>
            <a:off x="2079000" y="1604520"/>
            <a:ext cx="4984920" cy="3977280"/>
          </a:xfrm>
          <a:prstGeom prst="rect">
            <a:avLst/>
          </a:prstGeom>
          <a:ln>
            <a:noFill/>
          </a:ln>
        </p:spPr>
      </p:pic>
      <p:pic>
        <p:nvPicPr>
          <p:cNvPr id="35" name="Рисунок 34"/>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0" name="Рисунок 69"/>
          <p:cNvPicPr/>
          <p:nvPr/>
        </p:nvPicPr>
        <p:blipFill>
          <a:blip r:embed="rId2"/>
          <a:stretch/>
        </p:blipFill>
        <p:spPr>
          <a:xfrm>
            <a:off x="2079000" y="1604520"/>
            <a:ext cx="4984920" cy="3977280"/>
          </a:xfrm>
          <a:prstGeom prst="rect">
            <a:avLst/>
          </a:prstGeom>
          <a:ln>
            <a:noFill/>
          </a:ln>
        </p:spPr>
      </p:pic>
      <p:pic>
        <p:nvPicPr>
          <p:cNvPr id="71" name="Рисунок 70"/>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0"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6"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05"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06" name="Рисунок 105"/>
          <p:cNvPicPr/>
          <p:nvPr/>
        </p:nvPicPr>
        <p:blipFill>
          <a:blip r:embed="rId2"/>
          <a:stretch/>
        </p:blipFill>
        <p:spPr>
          <a:xfrm>
            <a:off x="2079000" y="1604520"/>
            <a:ext cx="4984920" cy="3977280"/>
          </a:xfrm>
          <a:prstGeom prst="rect">
            <a:avLst/>
          </a:prstGeom>
          <a:ln>
            <a:noFill/>
          </a:ln>
        </p:spPr>
      </p:pic>
      <p:pic>
        <p:nvPicPr>
          <p:cNvPr id="107" name="Рисунок 106"/>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a:p>
        </p:txBody>
      </p:sp>
      <p:sp>
        <p:nvSpPr>
          <p:cNvPr id="3" name="PlaceHolder 2"/>
          <p:cNvSpPr>
            <a:spLocks noGrp="1"/>
          </p:cNvSpPr>
          <p:nvPr>
            <p:ph type="body"/>
          </p:nvPr>
        </p:nvSpPr>
        <p:spPr>
          <a:xfrm>
            <a:off x="457200" y="1604520"/>
            <a:ext cx="8228880" cy="3976920"/>
          </a:xfrm>
          <a:prstGeom prst="rect">
            <a:avLst/>
          </a:prstGeom>
        </p:spPr>
        <p:txBody>
          <a:bodyPr lIns="0" tIns="0" rIns="0" bIns="0"/>
          <a:lstStyle/>
          <a:p>
            <a:pPr marL="432000" indent="-324000">
              <a:buClr>
                <a:srgbClr val="FFFFFF"/>
              </a:buClr>
              <a:buSzPct val="45000"/>
              <a:buFont typeface="Wingdings" charset="2"/>
              <a:buChar char=""/>
            </a:pPr>
            <a:r>
              <a:rPr lang="en-US" sz="1800" spc="-1">
                <a:latin typeface="Arial"/>
              </a:rPr>
              <a:t>Click to edit the outline text format</a:t>
            </a:r>
            <a:endParaRPr/>
          </a:p>
          <a:p>
            <a:pPr marL="864000" lvl="1" indent="-324000">
              <a:buClr>
                <a:srgbClr val="FFFFFF"/>
              </a:buClr>
              <a:buSzPct val="75000"/>
              <a:buFont typeface="Symbol" charset="2"/>
              <a:buChar char=""/>
            </a:pPr>
            <a:r>
              <a:rPr lang="en-US" sz="1800" spc="-1">
                <a:latin typeface="Arial"/>
              </a:rPr>
              <a:t>Second Outline Level</a:t>
            </a:r>
            <a:endParaRPr/>
          </a:p>
          <a:p>
            <a:pPr marL="1296000" lvl="2" indent="-288000">
              <a:buClr>
                <a:srgbClr val="FFFFFF"/>
              </a:buClr>
              <a:buSzPct val="45000"/>
              <a:buFont typeface="Wingdings" charset="2"/>
              <a:buChar char=""/>
            </a:pPr>
            <a:r>
              <a:rPr lang="en-US" sz="1800" spc="-1">
                <a:latin typeface="Arial"/>
              </a:rPr>
              <a:t>Third Outline Level</a:t>
            </a:r>
            <a:endParaRPr/>
          </a:p>
          <a:p>
            <a:pPr marL="1728000" lvl="3" indent="-216000">
              <a:buClr>
                <a:srgbClr val="FFFFFF"/>
              </a:buClr>
              <a:buSzPct val="75000"/>
              <a:buFont typeface="Symbol" charset="2"/>
              <a:buChar char=""/>
            </a:pPr>
            <a:r>
              <a:rPr lang="en-US" sz="1800" spc="-1">
                <a:latin typeface="Arial"/>
              </a:rPr>
              <a:t>Fourth Outline Level</a:t>
            </a:r>
            <a:endParaRPr/>
          </a:p>
          <a:p>
            <a:pPr marL="2160000" lvl="4" indent="-216000">
              <a:buClr>
                <a:srgbClr val="FFFFFF"/>
              </a:buClr>
              <a:buSzPct val="45000"/>
              <a:buFont typeface="Wingdings" charset="2"/>
              <a:buChar char=""/>
            </a:pPr>
            <a:r>
              <a:rPr lang="en-US" sz="1800" spc="-1">
                <a:latin typeface="Arial"/>
              </a:rPr>
              <a:t>Fifth Outline Level</a:t>
            </a:r>
            <a:endParaRPr/>
          </a:p>
          <a:p>
            <a:pPr marL="2592000" lvl="5" indent="-216000">
              <a:buClr>
                <a:srgbClr val="FFFFFF"/>
              </a:buClr>
              <a:buSzPct val="45000"/>
              <a:buFont typeface="Wingdings" charset="2"/>
              <a:buChar char=""/>
            </a:pPr>
            <a:r>
              <a:rPr lang="en-US" sz="1800" spc="-1">
                <a:latin typeface="Arial"/>
              </a:rPr>
              <a:t>Sixth Outline Level</a:t>
            </a:r>
            <a:endParaRPr/>
          </a:p>
          <a:p>
            <a:pPr marL="3024000" lvl="6" indent="-216000">
              <a:buClr>
                <a:srgbClr val="FFFFFF"/>
              </a:buClr>
              <a:buSzPct val="45000"/>
              <a:buFont typeface="Wingdings" charset="2"/>
              <a:buChar char=""/>
            </a:pPr>
            <a:r>
              <a:rPr lang="en-US" sz="18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en-US" sz="3200" spc="-1">
                <a:latin typeface="Arial"/>
              </a:rPr>
              <a:t>Click to edit the outline text format</a:t>
            </a:r>
            <a:endParaRPr/>
          </a:p>
          <a:p>
            <a:pPr marL="864000" lvl="1" indent="-324000">
              <a:buClr>
                <a:srgbClr val="FFFFFF"/>
              </a:buClr>
              <a:buSzPct val="75000"/>
              <a:buFont typeface="Symbol" charset="2"/>
              <a:buChar char=""/>
            </a:pPr>
            <a:r>
              <a:rPr lang="en-US" sz="2800" spc="-1">
                <a:latin typeface="Arial"/>
              </a:rPr>
              <a:t>Second Outline Level</a:t>
            </a:r>
            <a:endParaRPr/>
          </a:p>
          <a:p>
            <a:pPr marL="1296000" lvl="2" indent="-288000">
              <a:buClr>
                <a:srgbClr val="FFFFFF"/>
              </a:buClr>
              <a:buSzPct val="45000"/>
              <a:buFont typeface="Wingdings" charset="2"/>
              <a:buChar char=""/>
            </a:pPr>
            <a:r>
              <a:rPr lang="en-US" sz="2400" spc="-1">
                <a:latin typeface="Arial"/>
              </a:rPr>
              <a:t>Third Outline Level</a:t>
            </a:r>
            <a:endParaRPr/>
          </a:p>
          <a:p>
            <a:pPr marL="1728000" lvl="3" indent="-216000">
              <a:buClr>
                <a:srgbClr val="FFFFFF"/>
              </a:buClr>
              <a:buSzPct val="75000"/>
              <a:buFont typeface="Symbol" charset="2"/>
              <a:buChar char=""/>
            </a:pPr>
            <a:r>
              <a:rPr lang="en-US" sz="2000" spc="-1">
                <a:latin typeface="Arial"/>
              </a:rPr>
              <a:t>Fourth Outline Level</a:t>
            </a:r>
            <a:endParaRPr/>
          </a:p>
          <a:p>
            <a:pPr marL="2160000" lvl="4" indent="-216000">
              <a:buClr>
                <a:srgbClr val="FFFFFF"/>
              </a:buClr>
              <a:buSzPct val="45000"/>
              <a:buFont typeface="Wingdings" charset="2"/>
              <a:buChar char=""/>
            </a:pPr>
            <a:r>
              <a:rPr lang="en-US" sz="2000" spc="-1">
                <a:latin typeface="Arial"/>
              </a:rPr>
              <a:t>Fifth Outline Level</a:t>
            </a:r>
            <a:endParaRPr/>
          </a:p>
          <a:p>
            <a:pPr marL="2592000" lvl="5" indent="-216000">
              <a:buClr>
                <a:srgbClr val="FFFFFF"/>
              </a:buClr>
              <a:buSzPct val="45000"/>
              <a:buFont typeface="Wingdings" charset="2"/>
              <a:buChar char=""/>
            </a:pPr>
            <a:r>
              <a:rPr lang="en-US" sz="2000" spc="-1">
                <a:latin typeface="Arial"/>
              </a:rPr>
              <a:t>Sixth Outline Level</a:t>
            </a:r>
            <a:endParaRPr/>
          </a:p>
          <a:p>
            <a:pPr marL="3024000" lvl="6" indent="-216000">
              <a:buClr>
                <a:srgbClr val="FFFFFF"/>
              </a:buClr>
              <a:buSzPct val="45000"/>
              <a:buFont typeface="Wingdings" charset="2"/>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spc="-1">
                <a:latin typeface="Arial"/>
              </a:rPr>
              <a:t>Click to edit the title text format</a:t>
            </a:r>
            <a:endParaRPr/>
          </a:p>
        </p:txBody>
      </p:sp>
      <p:sp>
        <p:nvSpPr>
          <p:cNvPr id="7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FFFFFF"/>
              </a:buClr>
              <a:buSzPct val="45000"/>
              <a:buFont typeface="Wingdings" charset="2"/>
              <a:buChar char=""/>
            </a:pPr>
            <a:r>
              <a:rPr lang="en-US" sz="3200" spc="-1">
                <a:latin typeface="Arial"/>
              </a:rPr>
              <a:t>Click to edit the outline text format</a:t>
            </a:r>
            <a:endParaRPr/>
          </a:p>
          <a:p>
            <a:pPr marL="864000" lvl="1" indent="-324000">
              <a:buClr>
                <a:srgbClr val="FFFFFF"/>
              </a:buClr>
              <a:buSzPct val="75000"/>
              <a:buFont typeface="Symbol" charset="2"/>
              <a:buChar char=""/>
            </a:pPr>
            <a:r>
              <a:rPr lang="en-US" sz="2800" spc="-1">
                <a:latin typeface="Arial"/>
              </a:rPr>
              <a:t>Second Outline Level</a:t>
            </a:r>
            <a:endParaRPr/>
          </a:p>
          <a:p>
            <a:pPr marL="1296000" lvl="2" indent="-288000">
              <a:buClr>
                <a:srgbClr val="FFFFFF"/>
              </a:buClr>
              <a:buSzPct val="45000"/>
              <a:buFont typeface="Wingdings" charset="2"/>
              <a:buChar char=""/>
            </a:pPr>
            <a:r>
              <a:rPr lang="en-US" sz="2400" spc="-1">
                <a:latin typeface="Arial"/>
              </a:rPr>
              <a:t>Third Outline Level</a:t>
            </a:r>
            <a:endParaRPr/>
          </a:p>
          <a:p>
            <a:pPr marL="1728000" lvl="3" indent="-216000">
              <a:buClr>
                <a:srgbClr val="FFFFFF"/>
              </a:buClr>
              <a:buSzPct val="75000"/>
              <a:buFont typeface="Symbol" charset="2"/>
              <a:buChar char=""/>
            </a:pPr>
            <a:r>
              <a:rPr lang="en-US" sz="2000" spc="-1">
                <a:latin typeface="Arial"/>
              </a:rPr>
              <a:t>Fourth Outline Level</a:t>
            </a:r>
            <a:endParaRPr/>
          </a:p>
          <a:p>
            <a:pPr marL="2160000" lvl="4" indent="-216000">
              <a:buClr>
                <a:srgbClr val="FFFFFF"/>
              </a:buClr>
              <a:buSzPct val="45000"/>
              <a:buFont typeface="Wingdings" charset="2"/>
              <a:buChar char=""/>
            </a:pPr>
            <a:r>
              <a:rPr lang="en-US" sz="2000" spc="-1">
                <a:latin typeface="Arial"/>
              </a:rPr>
              <a:t>Fifth Outline Level</a:t>
            </a:r>
            <a:endParaRPr/>
          </a:p>
          <a:p>
            <a:pPr marL="2592000" lvl="5" indent="-216000">
              <a:buClr>
                <a:srgbClr val="FFFFFF"/>
              </a:buClr>
              <a:buSzPct val="45000"/>
              <a:buFont typeface="Wingdings" charset="2"/>
              <a:buChar char=""/>
            </a:pPr>
            <a:r>
              <a:rPr lang="en-US" sz="2000" spc="-1">
                <a:latin typeface="Arial"/>
              </a:rPr>
              <a:t>Sixth Outline Level</a:t>
            </a:r>
            <a:endParaRPr/>
          </a:p>
          <a:p>
            <a:pPr marL="3024000" lvl="6" indent="-216000">
              <a:buClr>
                <a:srgbClr val="FFFFFF"/>
              </a:buClr>
              <a:buSzPct val="45000"/>
              <a:buFont typeface="Wingdings" charset="2"/>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bbshail@purdue.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package" Target="../embeddings/Microsoft_Word_Document1.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2.bin"/><Relationship Id="rId7" Type="http://schemas.openxmlformats.org/officeDocument/2006/relationships/package" Target="../embeddings/Microsoft_Word_Document3.docx"/><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emf"/><Relationship Id="rId4" Type="http://schemas.openxmlformats.org/officeDocument/2006/relationships/package" Target="../embeddings/Microsoft_Word_Document2.docx"/></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410700" y="646820"/>
            <a:ext cx="8428680" cy="11099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r>
              <a:rPr lang="en-US" sz="3200" dirty="0"/>
              <a:t>Developing Attack Defense Ideas for Ad Hoc Wireless Networks</a:t>
            </a:r>
            <a:endParaRPr sz="3200" dirty="0">
              <a:latin typeface="Calibri"/>
              <a:cs typeface="Calibri"/>
            </a:endParaRPr>
          </a:p>
        </p:txBody>
      </p:sp>
      <p:sp>
        <p:nvSpPr>
          <p:cNvPr id="109" name="CustomShape 2"/>
          <p:cNvSpPr/>
          <p:nvPr/>
        </p:nvSpPr>
        <p:spPr>
          <a:xfrm>
            <a:off x="819002" y="3471830"/>
            <a:ext cx="7762682" cy="9557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400" b="1" spc="-1" dirty="0" smtClean="0">
                <a:uFill>
                  <a:solidFill>
                    <a:srgbClr val="FFFFFF"/>
                  </a:solidFill>
                </a:uFill>
                <a:latin typeface="Calibri"/>
                <a:cs typeface="Calibri"/>
              </a:rPr>
              <a:t>Bharat Bhargava </a:t>
            </a:r>
            <a:endParaRPr lang="en-US" sz="2400" strike="noStrike" spc="-1" dirty="0" smtClean="0">
              <a:solidFill>
                <a:srgbClr val="002060"/>
              </a:solidFill>
              <a:uFill>
                <a:solidFill>
                  <a:srgbClr val="FFFFFF"/>
                </a:solidFill>
              </a:uFill>
              <a:latin typeface="Calibri"/>
              <a:ea typeface="DejaVu Sans"/>
              <a:cs typeface="Calibri"/>
            </a:endParaRPr>
          </a:p>
        </p:txBody>
      </p:sp>
      <p:sp>
        <p:nvSpPr>
          <p:cNvPr id="111" name="CustomShape 4"/>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dirty="0"/>
          </a:p>
        </p:txBody>
      </p:sp>
      <p:sp>
        <p:nvSpPr>
          <p:cNvPr id="5" name="CustomShape 1"/>
          <p:cNvSpPr/>
          <p:nvPr/>
        </p:nvSpPr>
        <p:spPr>
          <a:xfrm>
            <a:off x="195130" y="1903130"/>
            <a:ext cx="8428680" cy="135924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90000"/>
              </a:lnSpc>
            </a:pPr>
            <a:endParaRPr sz="3000" dirty="0">
              <a:latin typeface="Calibri"/>
              <a:cs typeface="Calibri"/>
            </a:endParaRPr>
          </a:p>
        </p:txBody>
      </p:sp>
      <p:sp>
        <p:nvSpPr>
          <p:cNvPr id="2" name="TextBox 1"/>
          <p:cNvSpPr txBox="1"/>
          <p:nvPr/>
        </p:nvSpPr>
        <p:spPr>
          <a:xfrm>
            <a:off x="2350169" y="4391971"/>
            <a:ext cx="4795285" cy="1528624"/>
          </a:xfrm>
          <a:prstGeom prst="rect">
            <a:avLst/>
          </a:prstGeom>
          <a:noFill/>
        </p:spPr>
        <p:txBody>
          <a:bodyPr wrap="square" rtlCol="0">
            <a:spAutoFit/>
          </a:bodyPr>
          <a:lstStyle/>
          <a:p>
            <a:r>
              <a:rPr lang="en-US" sz="2000" spc="-1" dirty="0" smtClean="0">
                <a:solidFill>
                  <a:srgbClr val="000000"/>
                </a:solidFill>
                <a:uFill>
                  <a:solidFill>
                    <a:srgbClr val="FFFFFF"/>
                  </a:solidFill>
                </a:uFill>
                <a:latin typeface="Calibri"/>
                <a:cs typeface="Calibri"/>
              </a:rPr>
              <a:t>Computer </a:t>
            </a:r>
            <a:r>
              <a:rPr lang="en-US" sz="2000" spc="-1" dirty="0">
                <a:solidFill>
                  <a:srgbClr val="000000"/>
                </a:solidFill>
                <a:uFill>
                  <a:solidFill>
                    <a:srgbClr val="FFFFFF"/>
                  </a:solidFill>
                </a:uFill>
                <a:latin typeface="Calibri"/>
                <a:cs typeface="Calibri"/>
              </a:rPr>
              <a:t>Science </a:t>
            </a:r>
            <a:r>
              <a:rPr lang="en-US" sz="2000" spc="-1" dirty="0" smtClean="0">
                <a:solidFill>
                  <a:srgbClr val="000000"/>
                </a:solidFill>
                <a:uFill>
                  <a:solidFill>
                    <a:srgbClr val="FFFFFF"/>
                  </a:solidFill>
                </a:uFill>
                <a:latin typeface="Calibri"/>
                <a:cs typeface="Calibri"/>
              </a:rPr>
              <a:t>Department/CERIAS</a:t>
            </a:r>
            <a:r>
              <a:rPr lang="en-US" sz="2000" spc="-1" dirty="0">
                <a:solidFill>
                  <a:srgbClr val="000000"/>
                </a:solidFill>
                <a:uFill>
                  <a:solidFill>
                    <a:srgbClr val="FFFFFF"/>
                  </a:solidFill>
                </a:uFill>
                <a:latin typeface="Calibri"/>
                <a:cs typeface="Calibri"/>
              </a:rPr>
              <a:t>, Purdue University,  West Lafayette, IN, USA</a:t>
            </a:r>
          </a:p>
          <a:p>
            <a:pPr>
              <a:lnSpc>
                <a:spcPct val="100000"/>
              </a:lnSpc>
            </a:pPr>
            <a:endParaRPr lang="en-US" sz="2000" u="sng" spc="-1" baseline="30000" dirty="0" smtClean="0">
              <a:solidFill>
                <a:srgbClr val="6C4D3C"/>
              </a:solidFill>
              <a:uFill>
                <a:solidFill>
                  <a:srgbClr val="FFFFFF"/>
                </a:solidFill>
              </a:uFill>
              <a:latin typeface="Calibri"/>
              <a:cs typeface="Calibri"/>
            </a:endParaRPr>
          </a:p>
          <a:p>
            <a:r>
              <a:rPr lang="en-US" sz="2000" u="sng" dirty="0" smtClean="0">
                <a:hlinkClick r:id="rId2"/>
              </a:rPr>
              <a:t>bbshail@purdue.edu</a:t>
            </a:r>
            <a:endParaRPr lang="en-US" sz="2000" u="sng" dirty="0" smtClean="0"/>
          </a:p>
          <a:p>
            <a:r>
              <a:rPr lang="en-US" sz="2000" dirty="0" smtClean="0"/>
              <a:t>765-413-7312 </a:t>
            </a:r>
            <a:endParaRPr lang="en-US" sz="2000" dirty="0"/>
          </a:p>
        </p:txBody>
      </p:sp>
      <p:pic>
        <p:nvPicPr>
          <p:cNvPr id="13" name="Picture 12"/>
          <p:cNvPicPr>
            <a:picLocks noChangeAspect="1"/>
          </p:cNvPicPr>
          <p:nvPr/>
        </p:nvPicPr>
        <p:blipFill>
          <a:blip r:embed="rId3"/>
          <a:stretch>
            <a:fillRect/>
          </a:stretch>
        </p:blipFill>
        <p:spPr>
          <a:xfrm>
            <a:off x="7253084" y="6048053"/>
            <a:ext cx="1672985" cy="571887"/>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3813" y="6586538"/>
            <a:ext cx="1905001" cy="300037"/>
          </a:xfrm>
          <a:prstGeom prst="rect">
            <a:avLst/>
          </a:prstGeom>
        </p:spPr>
        <p:txBody>
          <a:bodyPr/>
          <a:lstStyle/>
          <a:p>
            <a:r>
              <a:rPr lang="en-US"/>
              <a:t> </a:t>
            </a:r>
          </a:p>
        </p:txBody>
      </p:sp>
      <p:sp>
        <p:nvSpPr>
          <p:cNvPr id="5" name="Slide Number Placeholder 5"/>
          <p:cNvSpPr>
            <a:spLocks noGrp="1"/>
          </p:cNvSpPr>
          <p:nvPr>
            <p:ph type="sldNum" sz="quarter" idx="4294967295"/>
          </p:nvPr>
        </p:nvSpPr>
        <p:spPr>
          <a:xfrm>
            <a:off x="6691313" y="6684963"/>
            <a:ext cx="2452687" cy="223837"/>
          </a:xfrm>
          <a:prstGeom prst="rect">
            <a:avLst/>
          </a:prstGeom>
        </p:spPr>
        <p:txBody>
          <a:bodyPr/>
          <a:lstStyle/>
          <a:p>
            <a:r>
              <a:rPr lang="en-US"/>
              <a:t>    </a:t>
            </a:r>
            <a:fld id="{B4F2B1A1-F31A-4C0D-9E47-5625B16A9DF1}" type="slidenum">
              <a:rPr lang="en-US"/>
              <a:pPr/>
              <a:t>10</a:t>
            </a:fld>
            <a:endParaRPr lang="en-US"/>
          </a:p>
        </p:txBody>
      </p:sp>
      <p:sp>
        <p:nvSpPr>
          <p:cNvPr id="475138" name="Rectangle 2"/>
          <p:cNvSpPr>
            <a:spLocks noGrp="1" noChangeArrowheads="1"/>
          </p:cNvSpPr>
          <p:nvPr>
            <p:ph type="title"/>
          </p:nvPr>
        </p:nvSpPr>
        <p:spPr>
          <a:xfrm>
            <a:off x="1157288" y="284163"/>
            <a:ext cx="7986712" cy="776287"/>
          </a:xfrm>
        </p:spPr>
        <p:txBody>
          <a:bodyPr/>
          <a:lstStyle/>
          <a:p>
            <a:r>
              <a:rPr lang="en-US" sz="3200" dirty="0" smtClean="0"/>
              <a:t>Details of Attacks</a:t>
            </a:r>
            <a:endParaRPr lang="en-US" sz="3200" dirty="0"/>
          </a:p>
        </p:txBody>
      </p:sp>
      <p:sp>
        <p:nvSpPr>
          <p:cNvPr id="475139" name="Rectangle 3"/>
          <p:cNvSpPr>
            <a:spLocks noGrp="1" noChangeArrowheads="1"/>
          </p:cNvSpPr>
          <p:nvPr>
            <p:ph type="body" idx="4294967295"/>
          </p:nvPr>
        </p:nvSpPr>
        <p:spPr>
          <a:xfrm>
            <a:off x="342900" y="1295400"/>
            <a:ext cx="8437563" cy="5181600"/>
          </a:xfrm>
          <a:prstGeom prst="rect">
            <a:avLst/>
          </a:prstGeom>
        </p:spPr>
        <p:txBody>
          <a:bodyPr/>
          <a:lstStyle/>
          <a:p>
            <a:pPr marL="338138" indent="-338138"/>
            <a:r>
              <a:rPr lang="en-US" sz="2800" dirty="0"/>
              <a:t>Rushing attacks</a:t>
            </a:r>
          </a:p>
          <a:p>
            <a:pPr marL="863600" lvl="1" indent="-411163"/>
            <a:r>
              <a:rPr lang="en-US" altLang="zh-CN" sz="2400" dirty="0">
                <a:ea typeface="宋体" panose="02010600030101010101" pitchFamily="2" charset="-122"/>
              </a:rPr>
              <a:t>An attacker disseminates a malicious control messages fast enough to block legitimate messages that arrive later (uses the fact that only the first message received by a node is used preventing loops)</a:t>
            </a:r>
            <a:r>
              <a:rPr lang="en-US" altLang="zh-CN" dirty="0">
                <a:ea typeface="宋体" panose="02010600030101010101" pitchFamily="2" charset="-122"/>
              </a:rPr>
              <a:t> </a:t>
            </a:r>
            <a:endParaRPr lang="en-US" sz="2400" dirty="0"/>
          </a:p>
          <a:p>
            <a:pPr marL="338138" indent="-338138"/>
            <a:r>
              <a:rPr lang="en-US" altLang="zh-CN" sz="2800" dirty="0">
                <a:ea typeface="宋体" panose="02010600030101010101" pitchFamily="2" charset="-122"/>
              </a:rPr>
              <a:t>Malicious flooding</a:t>
            </a:r>
            <a:r>
              <a:rPr lang="en-US" altLang="zh-CN" dirty="0">
                <a:ea typeface="宋体" panose="02010600030101010101" pitchFamily="2" charset="-122"/>
              </a:rPr>
              <a:t> </a:t>
            </a:r>
          </a:p>
          <a:p>
            <a:pPr marL="863600" lvl="1" indent="-411163"/>
            <a:r>
              <a:rPr lang="en-US" altLang="zh-CN" sz="2400" dirty="0">
                <a:ea typeface="宋体" panose="02010600030101010101" pitchFamily="2" charset="-122"/>
              </a:rPr>
              <a:t>A bad node floods the network or a specific target node with  data or control messages</a:t>
            </a:r>
            <a:r>
              <a:rPr lang="en-US" altLang="zh-CN" dirty="0">
                <a:ea typeface="宋体" panose="02010600030101010101" pitchFamily="2" charset="-122"/>
              </a:rPr>
              <a:t> </a:t>
            </a:r>
            <a:endParaRPr lang="en-US" sz="2400" dirty="0"/>
          </a:p>
          <a:p>
            <a:pPr marL="338138" indent="-338138">
              <a:buFont typeface="Wingdings" panose="05000000000000000000" pitchFamily="2" charset="2"/>
              <a:buNone/>
            </a:pPr>
            <a:endParaRPr lang="en-US" sz="2800" dirty="0"/>
          </a:p>
          <a:p>
            <a:pPr marL="338138" indent="-338138"/>
            <a:endParaRPr lang="en-US" sz="2400" dirty="0"/>
          </a:p>
        </p:txBody>
      </p:sp>
    </p:spTree>
    <p:extLst>
      <p:ext uri="{BB962C8B-B14F-4D97-AF65-F5344CB8AC3E}">
        <p14:creationId xmlns:p14="http://schemas.microsoft.com/office/powerpoint/2010/main" val="1641169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4294967295"/>
          </p:nvPr>
        </p:nvSpPr>
        <p:spPr>
          <a:xfrm>
            <a:off x="628650" y="5624513"/>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b="1">
                <a:solidFill>
                  <a:schemeClr val="tx1"/>
                </a:solidFill>
                <a:latin typeface="Tahoma" pitchFamily="34" charset="0"/>
              </a:defRPr>
            </a:lvl1pPr>
            <a:lvl2pPr marL="557213" indent="-214313">
              <a:defRPr sz="1800" b="1">
                <a:solidFill>
                  <a:schemeClr val="tx1"/>
                </a:solidFill>
                <a:latin typeface="Tahoma" pitchFamily="34" charset="0"/>
              </a:defRPr>
            </a:lvl2pPr>
            <a:lvl3pPr marL="857250" indent="-171450">
              <a:defRPr sz="1800" b="1">
                <a:solidFill>
                  <a:schemeClr val="tx1"/>
                </a:solidFill>
                <a:latin typeface="Tahoma" pitchFamily="34" charset="0"/>
              </a:defRPr>
            </a:lvl3pPr>
            <a:lvl4pPr marL="1200150" indent="-171450">
              <a:defRPr sz="1800" b="1">
                <a:solidFill>
                  <a:schemeClr val="tx1"/>
                </a:solidFill>
                <a:latin typeface="Tahoma" pitchFamily="34" charset="0"/>
              </a:defRPr>
            </a:lvl4pPr>
            <a:lvl5pPr marL="1543050" indent="-171450">
              <a:defRPr sz="1800" b="1">
                <a:solidFill>
                  <a:schemeClr val="tx1"/>
                </a:solidFill>
                <a:latin typeface="Tahoma" pitchFamily="34" charset="0"/>
              </a:defRPr>
            </a:lvl5pPr>
            <a:lvl6pPr marL="1885950" indent="-171450" eaLnBrk="0" fontAlgn="base" hangingPunct="0">
              <a:spcBef>
                <a:spcPct val="0"/>
              </a:spcBef>
              <a:spcAft>
                <a:spcPct val="0"/>
              </a:spcAft>
              <a:defRPr sz="1800" b="1">
                <a:solidFill>
                  <a:schemeClr val="tx1"/>
                </a:solidFill>
                <a:latin typeface="Tahoma" pitchFamily="34" charset="0"/>
              </a:defRPr>
            </a:lvl6pPr>
            <a:lvl7pPr marL="2228850" indent="-171450" eaLnBrk="0" fontAlgn="base" hangingPunct="0">
              <a:spcBef>
                <a:spcPct val="0"/>
              </a:spcBef>
              <a:spcAft>
                <a:spcPct val="0"/>
              </a:spcAft>
              <a:defRPr sz="1800" b="1">
                <a:solidFill>
                  <a:schemeClr val="tx1"/>
                </a:solidFill>
                <a:latin typeface="Tahoma" pitchFamily="34" charset="0"/>
              </a:defRPr>
            </a:lvl7pPr>
            <a:lvl8pPr marL="2571750" indent="-171450" eaLnBrk="0" fontAlgn="base" hangingPunct="0">
              <a:spcBef>
                <a:spcPct val="0"/>
              </a:spcBef>
              <a:spcAft>
                <a:spcPct val="0"/>
              </a:spcAft>
              <a:defRPr sz="1800" b="1">
                <a:solidFill>
                  <a:schemeClr val="tx1"/>
                </a:solidFill>
                <a:latin typeface="Tahoma" pitchFamily="34" charset="0"/>
              </a:defRPr>
            </a:lvl8pPr>
            <a:lvl9pPr marL="2914650" indent="-171450" eaLnBrk="0" fontAlgn="base" hangingPunct="0">
              <a:spcBef>
                <a:spcPct val="0"/>
              </a:spcBef>
              <a:spcAft>
                <a:spcPct val="0"/>
              </a:spcAft>
              <a:defRPr sz="1800" b="1">
                <a:solidFill>
                  <a:schemeClr val="tx1"/>
                </a:solidFill>
                <a:latin typeface="Tahoma" pitchFamily="34" charset="0"/>
              </a:defRPr>
            </a:lvl9pPr>
          </a:lstStyle>
          <a:p>
            <a:r>
              <a:rPr lang="en-US" altLang="en-US" sz="900" b="0">
                <a:solidFill>
                  <a:srgbClr val="808080"/>
                </a:solidFill>
              </a:rPr>
              <a:t> </a:t>
            </a:r>
          </a:p>
        </p:txBody>
      </p:sp>
      <p:sp>
        <p:nvSpPr>
          <p:cNvPr id="8195" name="Slide Number Placeholder 5"/>
          <p:cNvSpPr>
            <a:spLocks noGrp="1"/>
          </p:cNvSpPr>
          <p:nvPr>
            <p:ph type="sldNum" sz="quarter" idx="4294967295"/>
          </p:nvPr>
        </p:nvSpPr>
        <p:spPr>
          <a:xfrm>
            <a:off x="6457950" y="5624513"/>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b="1">
                <a:solidFill>
                  <a:schemeClr val="tx1"/>
                </a:solidFill>
                <a:latin typeface="Tahoma" pitchFamily="34" charset="0"/>
              </a:defRPr>
            </a:lvl1pPr>
            <a:lvl2pPr marL="557213" indent="-214313">
              <a:defRPr sz="1800" b="1">
                <a:solidFill>
                  <a:schemeClr val="tx1"/>
                </a:solidFill>
                <a:latin typeface="Tahoma" pitchFamily="34" charset="0"/>
              </a:defRPr>
            </a:lvl2pPr>
            <a:lvl3pPr marL="857250" indent="-171450">
              <a:defRPr sz="1800" b="1">
                <a:solidFill>
                  <a:schemeClr val="tx1"/>
                </a:solidFill>
                <a:latin typeface="Tahoma" pitchFamily="34" charset="0"/>
              </a:defRPr>
            </a:lvl3pPr>
            <a:lvl4pPr marL="1200150" indent="-171450">
              <a:defRPr sz="1800" b="1">
                <a:solidFill>
                  <a:schemeClr val="tx1"/>
                </a:solidFill>
                <a:latin typeface="Tahoma" pitchFamily="34" charset="0"/>
              </a:defRPr>
            </a:lvl4pPr>
            <a:lvl5pPr marL="1543050" indent="-171450">
              <a:defRPr sz="1800" b="1">
                <a:solidFill>
                  <a:schemeClr val="tx1"/>
                </a:solidFill>
                <a:latin typeface="Tahoma" pitchFamily="34" charset="0"/>
              </a:defRPr>
            </a:lvl5pPr>
            <a:lvl6pPr marL="1885950" indent="-171450" eaLnBrk="0" fontAlgn="base" hangingPunct="0">
              <a:spcBef>
                <a:spcPct val="0"/>
              </a:spcBef>
              <a:spcAft>
                <a:spcPct val="0"/>
              </a:spcAft>
              <a:defRPr sz="1800" b="1">
                <a:solidFill>
                  <a:schemeClr val="tx1"/>
                </a:solidFill>
                <a:latin typeface="Tahoma" pitchFamily="34" charset="0"/>
              </a:defRPr>
            </a:lvl6pPr>
            <a:lvl7pPr marL="2228850" indent="-171450" eaLnBrk="0" fontAlgn="base" hangingPunct="0">
              <a:spcBef>
                <a:spcPct val="0"/>
              </a:spcBef>
              <a:spcAft>
                <a:spcPct val="0"/>
              </a:spcAft>
              <a:defRPr sz="1800" b="1">
                <a:solidFill>
                  <a:schemeClr val="tx1"/>
                </a:solidFill>
                <a:latin typeface="Tahoma" pitchFamily="34" charset="0"/>
              </a:defRPr>
            </a:lvl7pPr>
            <a:lvl8pPr marL="2571750" indent="-171450" eaLnBrk="0" fontAlgn="base" hangingPunct="0">
              <a:spcBef>
                <a:spcPct val="0"/>
              </a:spcBef>
              <a:spcAft>
                <a:spcPct val="0"/>
              </a:spcAft>
              <a:defRPr sz="1800" b="1">
                <a:solidFill>
                  <a:schemeClr val="tx1"/>
                </a:solidFill>
                <a:latin typeface="Tahoma" pitchFamily="34" charset="0"/>
              </a:defRPr>
            </a:lvl8pPr>
            <a:lvl9pPr marL="2914650" indent="-171450" eaLnBrk="0" fontAlgn="base" hangingPunct="0">
              <a:spcBef>
                <a:spcPct val="0"/>
              </a:spcBef>
              <a:spcAft>
                <a:spcPct val="0"/>
              </a:spcAft>
              <a:defRPr sz="1800" b="1">
                <a:solidFill>
                  <a:schemeClr val="tx1"/>
                </a:solidFill>
                <a:latin typeface="Tahoma" pitchFamily="34" charset="0"/>
              </a:defRPr>
            </a:lvl9pPr>
          </a:lstStyle>
          <a:p>
            <a:r>
              <a:rPr lang="en-US" altLang="en-US" sz="750" b="0">
                <a:solidFill>
                  <a:srgbClr val="808080"/>
                </a:solidFill>
              </a:rPr>
              <a:t>    </a:t>
            </a:r>
            <a:fld id="{3E2D60CD-23EE-4E55-AF95-E5980FE9E842}" type="slidenum">
              <a:rPr lang="en-US" altLang="en-US" sz="750" b="0">
                <a:solidFill>
                  <a:srgbClr val="808080"/>
                </a:solidFill>
              </a:rPr>
              <a:pPr/>
              <a:t>11</a:t>
            </a:fld>
            <a:endParaRPr lang="en-US" altLang="en-US" sz="750" b="0">
              <a:solidFill>
                <a:srgbClr val="808080"/>
              </a:solidFill>
            </a:endParaRPr>
          </a:p>
        </p:txBody>
      </p:sp>
      <p:sp>
        <p:nvSpPr>
          <p:cNvPr id="8196" name="Rectangle 2"/>
          <p:cNvSpPr>
            <a:spLocks noGrp="1" noChangeArrowheads="1"/>
          </p:cNvSpPr>
          <p:nvPr>
            <p:ph type="title"/>
          </p:nvPr>
        </p:nvSpPr>
        <p:spPr>
          <a:xfrm>
            <a:off x="716096" y="1070372"/>
            <a:ext cx="7284906" cy="987029"/>
          </a:xfrm>
        </p:spPr>
        <p:txBody>
          <a:bodyPr/>
          <a:lstStyle/>
          <a:p>
            <a:pPr eaLnBrk="1" hangingPunct="1"/>
            <a:r>
              <a:rPr lang="en-US" altLang="en-US" sz="3200" dirty="0" smtClean="0"/>
              <a:t>Protection </a:t>
            </a:r>
            <a:r>
              <a:rPr lang="en-US" altLang="en-US" sz="3200" dirty="0"/>
              <a:t>Against </a:t>
            </a:r>
            <a:r>
              <a:rPr lang="en-US" altLang="en-US" sz="3200" dirty="0" smtClean="0"/>
              <a:t>Collaborative Attacks</a:t>
            </a:r>
            <a:endParaRPr lang="en-US" altLang="en-US" sz="3200" dirty="0"/>
          </a:p>
        </p:txBody>
      </p:sp>
      <p:sp>
        <p:nvSpPr>
          <p:cNvPr id="8197" name="Rectangle 3"/>
          <p:cNvSpPr>
            <a:spLocks noGrp="1" noChangeArrowheads="1"/>
          </p:cNvSpPr>
          <p:nvPr>
            <p:ph type="body" idx="4294967295"/>
          </p:nvPr>
        </p:nvSpPr>
        <p:spPr>
          <a:xfrm>
            <a:off x="628650" y="2226469"/>
            <a:ext cx="7886700" cy="3263504"/>
          </a:xfrm>
          <a:prstGeom prst="rect">
            <a:avLst/>
          </a:prstGeom>
        </p:spPr>
        <p:txBody>
          <a:bodyPr/>
          <a:lstStyle/>
          <a:p>
            <a:pPr marL="253604" indent="-253604"/>
            <a:r>
              <a:rPr lang="en-US" altLang="en-US" dirty="0"/>
              <a:t>Characterizing collaborative/coordinated attacks</a:t>
            </a:r>
          </a:p>
          <a:p>
            <a:pPr marL="253604" indent="-253604"/>
            <a:r>
              <a:rPr lang="en-US" altLang="en-US" dirty="0"/>
              <a:t>Types of collaborative attacks</a:t>
            </a:r>
          </a:p>
          <a:p>
            <a:pPr marL="253604" indent="-253604"/>
            <a:r>
              <a:rPr lang="en-US" altLang="en-US" dirty="0"/>
              <a:t>Identifying Malicious activity</a:t>
            </a:r>
          </a:p>
          <a:p>
            <a:pPr marL="253604" indent="-253604"/>
            <a:r>
              <a:rPr lang="en-US" altLang="en-US" dirty="0"/>
              <a:t>Identifying Collaborative Attack</a:t>
            </a:r>
          </a:p>
          <a:p>
            <a:pPr marL="0" indent="0">
              <a:buNone/>
            </a:pPr>
            <a:endParaRPr lang="en-US" altLang="en-US" dirty="0" smtClean="0"/>
          </a:p>
        </p:txBody>
      </p:sp>
    </p:spTree>
    <p:extLst>
      <p:ext uri="{BB962C8B-B14F-4D97-AF65-F5344CB8AC3E}">
        <p14:creationId xmlns:p14="http://schemas.microsoft.com/office/powerpoint/2010/main" val="3824688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4294967295"/>
          </p:nvPr>
        </p:nvSpPr>
        <p:spPr>
          <a:xfrm>
            <a:off x="628650" y="5624513"/>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b="1">
                <a:solidFill>
                  <a:schemeClr val="tx1"/>
                </a:solidFill>
                <a:latin typeface="Tahoma" pitchFamily="34" charset="0"/>
              </a:defRPr>
            </a:lvl1pPr>
            <a:lvl2pPr marL="557213" indent="-214313">
              <a:defRPr sz="1800" b="1">
                <a:solidFill>
                  <a:schemeClr val="tx1"/>
                </a:solidFill>
                <a:latin typeface="Tahoma" pitchFamily="34" charset="0"/>
              </a:defRPr>
            </a:lvl2pPr>
            <a:lvl3pPr marL="857250" indent="-171450">
              <a:defRPr sz="1800" b="1">
                <a:solidFill>
                  <a:schemeClr val="tx1"/>
                </a:solidFill>
                <a:latin typeface="Tahoma" pitchFamily="34" charset="0"/>
              </a:defRPr>
            </a:lvl3pPr>
            <a:lvl4pPr marL="1200150" indent="-171450">
              <a:defRPr sz="1800" b="1">
                <a:solidFill>
                  <a:schemeClr val="tx1"/>
                </a:solidFill>
                <a:latin typeface="Tahoma" pitchFamily="34" charset="0"/>
              </a:defRPr>
            </a:lvl4pPr>
            <a:lvl5pPr marL="1543050" indent="-171450">
              <a:defRPr sz="1800" b="1">
                <a:solidFill>
                  <a:schemeClr val="tx1"/>
                </a:solidFill>
                <a:latin typeface="Tahoma" pitchFamily="34" charset="0"/>
              </a:defRPr>
            </a:lvl5pPr>
            <a:lvl6pPr marL="1885950" indent="-171450" eaLnBrk="0" fontAlgn="base" hangingPunct="0">
              <a:spcBef>
                <a:spcPct val="0"/>
              </a:spcBef>
              <a:spcAft>
                <a:spcPct val="0"/>
              </a:spcAft>
              <a:defRPr sz="1800" b="1">
                <a:solidFill>
                  <a:schemeClr val="tx1"/>
                </a:solidFill>
                <a:latin typeface="Tahoma" pitchFamily="34" charset="0"/>
              </a:defRPr>
            </a:lvl6pPr>
            <a:lvl7pPr marL="2228850" indent="-171450" eaLnBrk="0" fontAlgn="base" hangingPunct="0">
              <a:spcBef>
                <a:spcPct val="0"/>
              </a:spcBef>
              <a:spcAft>
                <a:spcPct val="0"/>
              </a:spcAft>
              <a:defRPr sz="1800" b="1">
                <a:solidFill>
                  <a:schemeClr val="tx1"/>
                </a:solidFill>
                <a:latin typeface="Tahoma" pitchFamily="34" charset="0"/>
              </a:defRPr>
            </a:lvl7pPr>
            <a:lvl8pPr marL="2571750" indent="-171450" eaLnBrk="0" fontAlgn="base" hangingPunct="0">
              <a:spcBef>
                <a:spcPct val="0"/>
              </a:spcBef>
              <a:spcAft>
                <a:spcPct val="0"/>
              </a:spcAft>
              <a:defRPr sz="1800" b="1">
                <a:solidFill>
                  <a:schemeClr val="tx1"/>
                </a:solidFill>
                <a:latin typeface="Tahoma" pitchFamily="34" charset="0"/>
              </a:defRPr>
            </a:lvl8pPr>
            <a:lvl9pPr marL="2914650" indent="-171450" eaLnBrk="0" fontAlgn="base" hangingPunct="0">
              <a:spcBef>
                <a:spcPct val="0"/>
              </a:spcBef>
              <a:spcAft>
                <a:spcPct val="0"/>
              </a:spcAft>
              <a:defRPr sz="1800" b="1">
                <a:solidFill>
                  <a:schemeClr val="tx1"/>
                </a:solidFill>
                <a:latin typeface="Tahoma" pitchFamily="34" charset="0"/>
              </a:defRPr>
            </a:lvl9pPr>
          </a:lstStyle>
          <a:p>
            <a:r>
              <a:rPr lang="en-US" altLang="en-US" sz="900" b="0">
                <a:solidFill>
                  <a:srgbClr val="808080"/>
                </a:solidFill>
              </a:rPr>
              <a:t> </a:t>
            </a:r>
          </a:p>
        </p:txBody>
      </p:sp>
      <p:sp>
        <p:nvSpPr>
          <p:cNvPr id="9219" name="Slide Number Placeholder 5"/>
          <p:cNvSpPr>
            <a:spLocks noGrp="1"/>
          </p:cNvSpPr>
          <p:nvPr>
            <p:ph type="sldNum" sz="quarter" idx="4294967295"/>
          </p:nvPr>
        </p:nvSpPr>
        <p:spPr>
          <a:xfrm>
            <a:off x="6457950" y="5624513"/>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b="1">
                <a:solidFill>
                  <a:schemeClr val="tx1"/>
                </a:solidFill>
                <a:latin typeface="Tahoma" pitchFamily="34" charset="0"/>
              </a:defRPr>
            </a:lvl1pPr>
            <a:lvl2pPr marL="557213" indent="-214313">
              <a:defRPr sz="1800" b="1">
                <a:solidFill>
                  <a:schemeClr val="tx1"/>
                </a:solidFill>
                <a:latin typeface="Tahoma" pitchFamily="34" charset="0"/>
              </a:defRPr>
            </a:lvl2pPr>
            <a:lvl3pPr marL="857250" indent="-171450">
              <a:defRPr sz="1800" b="1">
                <a:solidFill>
                  <a:schemeClr val="tx1"/>
                </a:solidFill>
                <a:latin typeface="Tahoma" pitchFamily="34" charset="0"/>
              </a:defRPr>
            </a:lvl3pPr>
            <a:lvl4pPr marL="1200150" indent="-171450">
              <a:defRPr sz="1800" b="1">
                <a:solidFill>
                  <a:schemeClr val="tx1"/>
                </a:solidFill>
                <a:latin typeface="Tahoma" pitchFamily="34" charset="0"/>
              </a:defRPr>
            </a:lvl4pPr>
            <a:lvl5pPr marL="1543050" indent="-171450">
              <a:defRPr sz="1800" b="1">
                <a:solidFill>
                  <a:schemeClr val="tx1"/>
                </a:solidFill>
                <a:latin typeface="Tahoma" pitchFamily="34" charset="0"/>
              </a:defRPr>
            </a:lvl5pPr>
            <a:lvl6pPr marL="1885950" indent="-171450" eaLnBrk="0" fontAlgn="base" hangingPunct="0">
              <a:spcBef>
                <a:spcPct val="0"/>
              </a:spcBef>
              <a:spcAft>
                <a:spcPct val="0"/>
              </a:spcAft>
              <a:defRPr sz="1800" b="1">
                <a:solidFill>
                  <a:schemeClr val="tx1"/>
                </a:solidFill>
                <a:latin typeface="Tahoma" pitchFamily="34" charset="0"/>
              </a:defRPr>
            </a:lvl6pPr>
            <a:lvl7pPr marL="2228850" indent="-171450" eaLnBrk="0" fontAlgn="base" hangingPunct="0">
              <a:spcBef>
                <a:spcPct val="0"/>
              </a:spcBef>
              <a:spcAft>
                <a:spcPct val="0"/>
              </a:spcAft>
              <a:defRPr sz="1800" b="1">
                <a:solidFill>
                  <a:schemeClr val="tx1"/>
                </a:solidFill>
                <a:latin typeface="Tahoma" pitchFamily="34" charset="0"/>
              </a:defRPr>
            </a:lvl7pPr>
            <a:lvl8pPr marL="2571750" indent="-171450" eaLnBrk="0" fontAlgn="base" hangingPunct="0">
              <a:spcBef>
                <a:spcPct val="0"/>
              </a:spcBef>
              <a:spcAft>
                <a:spcPct val="0"/>
              </a:spcAft>
              <a:defRPr sz="1800" b="1">
                <a:solidFill>
                  <a:schemeClr val="tx1"/>
                </a:solidFill>
                <a:latin typeface="Tahoma" pitchFamily="34" charset="0"/>
              </a:defRPr>
            </a:lvl8pPr>
            <a:lvl9pPr marL="2914650" indent="-171450" eaLnBrk="0" fontAlgn="base" hangingPunct="0">
              <a:spcBef>
                <a:spcPct val="0"/>
              </a:spcBef>
              <a:spcAft>
                <a:spcPct val="0"/>
              </a:spcAft>
              <a:defRPr sz="1800" b="1">
                <a:solidFill>
                  <a:schemeClr val="tx1"/>
                </a:solidFill>
                <a:latin typeface="Tahoma" pitchFamily="34" charset="0"/>
              </a:defRPr>
            </a:lvl9pPr>
          </a:lstStyle>
          <a:p>
            <a:r>
              <a:rPr lang="en-US" altLang="en-US" sz="750" b="0">
                <a:solidFill>
                  <a:srgbClr val="808080"/>
                </a:solidFill>
              </a:rPr>
              <a:t>    </a:t>
            </a:r>
            <a:fld id="{621356A7-B5B0-4810-91D5-5A2672D62D78}" type="slidenum">
              <a:rPr lang="en-US" altLang="en-US" sz="750" b="0">
                <a:solidFill>
                  <a:srgbClr val="808080"/>
                </a:solidFill>
              </a:rPr>
              <a:pPr/>
              <a:t>12</a:t>
            </a:fld>
            <a:endParaRPr lang="en-US" altLang="en-US" sz="750" b="0">
              <a:solidFill>
                <a:srgbClr val="808080"/>
              </a:solidFill>
            </a:endParaRPr>
          </a:p>
        </p:txBody>
      </p:sp>
      <p:sp>
        <p:nvSpPr>
          <p:cNvPr id="9220" name="Rectangle 2"/>
          <p:cNvSpPr>
            <a:spLocks noGrp="1" noChangeArrowheads="1"/>
          </p:cNvSpPr>
          <p:nvPr>
            <p:ph type="title"/>
          </p:nvPr>
        </p:nvSpPr>
        <p:spPr>
          <a:xfrm>
            <a:off x="2084786" y="1070374"/>
            <a:ext cx="5916215" cy="582215"/>
          </a:xfrm>
        </p:spPr>
        <p:txBody>
          <a:bodyPr/>
          <a:lstStyle/>
          <a:p>
            <a:pPr eaLnBrk="1" hangingPunct="1"/>
            <a:r>
              <a:rPr lang="en-US" altLang="en-US" sz="2700">
                <a:solidFill>
                  <a:schemeClr val="folHlink"/>
                </a:solidFill>
              </a:rPr>
              <a:t>Collaborative Attacks</a:t>
            </a:r>
          </a:p>
        </p:txBody>
      </p:sp>
      <p:sp>
        <p:nvSpPr>
          <p:cNvPr id="9221" name="Rectangle 3"/>
          <p:cNvSpPr>
            <a:spLocks noGrp="1" noChangeArrowheads="1"/>
          </p:cNvSpPr>
          <p:nvPr>
            <p:ph type="body" idx="4294967295"/>
          </p:nvPr>
        </p:nvSpPr>
        <p:spPr>
          <a:xfrm>
            <a:off x="628650" y="2226469"/>
            <a:ext cx="7886700" cy="3263504"/>
          </a:xfrm>
          <a:prstGeom prst="rect">
            <a:avLst/>
          </a:prstGeom>
        </p:spPr>
        <p:txBody>
          <a:bodyPr/>
          <a:lstStyle/>
          <a:p>
            <a:pPr marL="253604" indent="-253604"/>
            <a:endParaRPr lang="en-US" altLang="en-US"/>
          </a:p>
          <a:p>
            <a:pPr marL="253604" indent="-253604" algn="ctr">
              <a:buNone/>
            </a:pPr>
            <a:r>
              <a:rPr lang="en-US" altLang="en-US" u="sng"/>
              <a:t>Informal definition:</a:t>
            </a:r>
            <a:r>
              <a:rPr lang="en-US" altLang="en-US"/>
              <a:t> </a:t>
            </a:r>
          </a:p>
          <a:p>
            <a:pPr marL="253604" indent="-253604" algn="ctr">
              <a:buNone/>
            </a:pPr>
            <a:endParaRPr lang="en-US" altLang="en-US"/>
          </a:p>
          <a:p>
            <a:pPr marL="253604" indent="-253604" algn="ctr">
              <a:buNone/>
            </a:pPr>
            <a:r>
              <a:rPr lang="en-US" altLang="en-US"/>
              <a:t>“Collaborative attacks (CA) occur when more than one attacker or running process synchronize their actions to disturb a target network”</a:t>
            </a:r>
          </a:p>
          <a:p>
            <a:pPr marL="253604" indent="-253604" algn="ctr">
              <a:buNone/>
            </a:pPr>
            <a:endParaRPr lang="en-US" altLang="en-US" sz="1500"/>
          </a:p>
        </p:txBody>
      </p:sp>
    </p:spTree>
    <p:extLst>
      <p:ext uri="{BB962C8B-B14F-4D97-AF65-F5344CB8AC3E}">
        <p14:creationId xmlns:p14="http://schemas.microsoft.com/office/powerpoint/2010/main" val="3528188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4294967295"/>
          </p:nvPr>
        </p:nvSpPr>
        <p:spPr>
          <a:xfrm>
            <a:off x="628650" y="5624513"/>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b="1">
                <a:solidFill>
                  <a:schemeClr val="tx1"/>
                </a:solidFill>
                <a:latin typeface="Tahoma" pitchFamily="34" charset="0"/>
              </a:defRPr>
            </a:lvl1pPr>
            <a:lvl2pPr marL="557213" indent="-214313">
              <a:defRPr sz="1800" b="1">
                <a:solidFill>
                  <a:schemeClr val="tx1"/>
                </a:solidFill>
                <a:latin typeface="Tahoma" pitchFamily="34" charset="0"/>
              </a:defRPr>
            </a:lvl2pPr>
            <a:lvl3pPr marL="857250" indent="-171450">
              <a:defRPr sz="1800" b="1">
                <a:solidFill>
                  <a:schemeClr val="tx1"/>
                </a:solidFill>
                <a:latin typeface="Tahoma" pitchFamily="34" charset="0"/>
              </a:defRPr>
            </a:lvl3pPr>
            <a:lvl4pPr marL="1200150" indent="-171450">
              <a:defRPr sz="1800" b="1">
                <a:solidFill>
                  <a:schemeClr val="tx1"/>
                </a:solidFill>
                <a:latin typeface="Tahoma" pitchFamily="34" charset="0"/>
              </a:defRPr>
            </a:lvl4pPr>
            <a:lvl5pPr marL="1543050" indent="-171450">
              <a:defRPr sz="1800" b="1">
                <a:solidFill>
                  <a:schemeClr val="tx1"/>
                </a:solidFill>
                <a:latin typeface="Tahoma" pitchFamily="34" charset="0"/>
              </a:defRPr>
            </a:lvl5pPr>
            <a:lvl6pPr marL="1885950" indent="-171450" eaLnBrk="0" fontAlgn="base" hangingPunct="0">
              <a:spcBef>
                <a:spcPct val="0"/>
              </a:spcBef>
              <a:spcAft>
                <a:spcPct val="0"/>
              </a:spcAft>
              <a:defRPr sz="1800" b="1">
                <a:solidFill>
                  <a:schemeClr val="tx1"/>
                </a:solidFill>
                <a:latin typeface="Tahoma" pitchFamily="34" charset="0"/>
              </a:defRPr>
            </a:lvl6pPr>
            <a:lvl7pPr marL="2228850" indent="-171450" eaLnBrk="0" fontAlgn="base" hangingPunct="0">
              <a:spcBef>
                <a:spcPct val="0"/>
              </a:spcBef>
              <a:spcAft>
                <a:spcPct val="0"/>
              </a:spcAft>
              <a:defRPr sz="1800" b="1">
                <a:solidFill>
                  <a:schemeClr val="tx1"/>
                </a:solidFill>
                <a:latin typeface="Tahoma" pitchFamily="34" charset="0"/>
              </a:defRPr>
            </a:lvl7pPr>
            <a:lvl8pPr marL="2571750" indent="-171450" eaLnBrk="0" fontAlgn="base" hangingPunct="0">
              <a:spcBef>
                <a:spcPct val="0"/>
              </a:spcBef>
              <a:spcAft>
                <a:spcPct val="0"/>
              </a:spcAft>
              <a:defRPr sz="1800" b="1">
                <a:solidFill>
                  <a:schemeClr val="tx1"/>
                </a:solidFill>
                <a:latin typeface="Tahoma" pitchFamily="34" charset="0"/>
              </a:defRPr>
            </a:lvl8pPr>
            <a:lvl9pPr marL="2914650" indent="-171450" eaLnBrk="0" fontAlgn="base" hangingPunct="0">
              <a:spcBef>
                <a:spcPct val="0"/>
              </a:spcBef>
              <a:spcAft>
                <a:spcPct val="0"/>
              </a:spcAft>
              <a:defRPr sz="1800" b="1">
                <a:solidFill>
                  <a:schemeClr val="tx1"/>
                </a:solidFill>
                <a:latin typeface="Tahoma" pitchFamily="34" charset="0"/>
              </a:defRPr>
            </a:lvl9pPr>
          </a:lstStyle>
          <a:p>
            <a:r>
              <a:rPr lang="en-US" altLang="en-US" sz="900" b="0">
                <a:solidFill>
                  <a:srgbClr val="808080"/>
                </a:solidFill>
              </a:rPr>
              <a:t> </a:t>
            </a:r>
          </a:p>
        </p:txBody>
      </p:sp>
      <p:sp>
        <p:nvSpPr>
          <p:cNvPr id="13315" name="Slide Number Placeholder 5"/>
          <p:cNvSpPr>
            <a:spLocks noGrp="1"/>
          </p:cNvSpPr>
          <p:nvPr>
            <p:ph type="sldNum" sz="quarter" idx="4294967295"/>
          </p:nvPr>
        </p:nvSpPr>
        <p:spPr>
          <a:xfrm>
            <a:off x="6457950" y="5624513"/>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b="1">
                <a:solidFill>
                  <a:schemeClr val="tx1"/>
                </a:solidFill>
                <a:latin typeface="Tahoma" pitchFamily="34" charset="0"/>
              </a:defRPr>
            </a:lvl1pPr>
            <a:lvl2pPr marL="557213" indent="-214313">
              <a:defRPr sz="1800" b="1">
                <a:solidFill>
                  <a:schemeClr val="tx1"/>
                </a:solidFill>
                <a:latin typeface="Tahoma" pitchFamily="34" charset="0"/>
              </a:defRPr>
            </a:lvl2pPr>
            <a:lvl3pPr marL="857250" indent="-171450">
              <a:defRPr sz="1800" b="1">
                <a:solidFill>
                  <a:schemeClr val="tx1"/>
                </a:solidFill>
                <a:latin typeface="Tahoma" pitchFamily="34" charset="0"/>
              </a:defRPr>
            </a:lvl3pPr>
            <a:lvl4pPr marL="1200150" indent="-171450">
              <a:defRPr sz="1800" b="1">
                <a:solidFill>
                  <a:schemeClr val="tx1"/>
                </a:solidFill>
                <a:latin typeface="Tahoma" pitchFamily="34" charset="0"/>
              </a:defRPr>
            </a:lvl4pPr>
            <a:lvl5pPr marL="1543050" indent="-171450">
              <a:defRPr sz="1800" b="1">
                <a:solidFill>
                  <a:schemeClr val="tx1"/>
                </a:solidFill>
                <a:latin typeface="Tahoma" pitchFamily="34" charset="0"/>
              </a:defRPr>
            </a:lvl5pPr>
            <a:lvl6pPr marL="1885950" indent="-171450" eaLnBrk="0" fontAlgn="base" hangingPunct="0">
              <a:spcBef>
                <a:spcPct val="0"/>
              </a:spcBef>
              <a:spcAft>
                <a:spcPct val="0"/>
              </a:spcAft>
              <a:defRPr sz="1800" b="1">
                <a:solidFill>
                  <a:schemeClr val="tx1"/>
                </a:solidFill>
                <a:latin typeface="Tahoma" pitchFamily="34" charset="0"/>
              </a:defRPr>
            </a:lvl6pPr>
            <a:lvl7pPr marL="2228850" indent="-171450" eaLnBrk="0" fontAlgn="base" hangingPunct="0">
              <a:spcBef>
                <a:spcPct val="0"/>
              </a:spcBef>
              <a:spcAft>
                <a:spcPct val="0"/>
              </a:spcAft>
              <a:defRPr sz="1800" b="1">
                <a:solidFill>
                  <a:schemeClr val="tx1"/>
                </a:solidFill>
                <a:latin typeface="Tahoma" pitchFamily="34" charset="0"/>
              </a:defRPr>
            </a:lvl7pPr>
            <a:lvl8pPr marL="2571750" indent="-171450" eaLnBrk="0" fontAlgn="base" hangingPunct="0">
              <a:spcBef>
                <a:spcPct val="0"/>
              </a:spcBef>
              <a:spcAft>
                <a:spcPct val="0"/>
              </a:spcAft>
              <a:defRPr sz="1800" b="1">
                <a:solidFill>
                  <a:schemeClr val="tx1"/>
                </a:solidFill>
                <a:latin typeface="Tahoma" pitchFamily="34" charset="0"/>
              </a:defRPr>
            </a:lvl8pPr>
            <a:lvl9pPr marL="2914650" indent="-171450" eaLnBrk="0" fontAlgn="base" hangingPunct="0">
              <a:spcBef>
                <a:spcPct val="0"/>
              </a:spcBef>
              <a:spcAft>
                <a:spcPct val="0"/>
              </a:spcAft>
              <a:defRPr sz="1800" b="1">
                <a:solidFill>
                  <a:schemeClr val="tx1"/>
                </a:solidFill>
                <a:latin typeface="Tahoma" pitchFamily="34" charset="0"/>
              </a:defRPr>
            </a:lvl9pPr>
          </a:lstStyle>
          <a:p>
            <a:r>
              <a:rPr lang="en-US" altLang="en-US" sz="750" b="0">
                <a:solidFill>
                  <a:srgbClr val="808080"/>
                </a:solidFill>
              </a:rPr>
              <a:t>    </a:t>
            </a:r>
            <a:fld id="{797DAFB2-D08B-4B17-A60E-1917FD8D9536}" type="slidenum">
              <a:rPr lang="en-US" altLang="en-US" sz="750" b="0">
                <a:solidFill>
                  <a:srgbClr val="808080"/>
                </a:solidFill>
              </a:rPr>
              <a:pPr/>
              <a:t>13</a:t>
            </a:fld>
            <a:endParaRPr lang="en-US" altLang="en-US" sz="750" b="0">
              <a:solidFill>
                <a:srgbClr val="808080"/>
              </a:solidFill>
            </a:endParaRPr>
          </a:p>
        </p:txBody>
      </p:sp>
      <p:sp>
        <p:nvSpPr>
          <p:cNvPr id="13316" name="Rectangle 2"/>
          <p:cNvSpPr>
            <a:spLocks noGrp="1" noChangeArrowheads="1"/>
          </p:cNvSpPr>
          <p:nvPr>
            <p:ph type="title"/>
          </p:nvPr>
        </p:nvSpPr>
        <p:spPr>
          <a:xfrm>
            <a:off x="2010966" y="1070374"/>
            <a:ext cx="5990034" cy="582215"/>
          </a:xfrm>
        </p:spPr>
        <p:txBody>
          <a:bodyPr/>
          <a:lstStyle/>
          <a:p>
            <a:pPr eaLnBrk="1" hangingPunct="1"/>
            <a:r>
              <a:rPr lang="en-US" altLang="en-US" sz="2400" b="1" dirty="0"/>
              <a:t>Examples of Attacks that can Collaborate</a:t>
            </a:r>
            <a:r>
              <a:rPr lang="en-US" altLang="en-US" sz="2700" b="1" dirty="0"/>
              <a:t> </a:t>
            </a:r>
          </a:p>
        </p:txBody>
      </p:sp>
      <p:sp>
        <p:nvSpPr>
          <p:cNvPr id="13317" name="Rectangle 3"/>
          <p:cNvSpPr>
            <a:spLocks noGrp="1" noChangeArrowheads="1"/>
          </p:cNvSpPr>
          <p:nvPr>
            <p:ph type="body" idx="4294967295"/>
          </p:nvPr>
        </p:nvSpPr>
        <p:spPr>
          <a:xfrm>
            <a:off x="628650" y="2226469"/>
            <a:ext cx="7886700" cy="3263504"/>
          </a:xfrm>
          <a:prstGeom prst="rect">
            <a:avLst/>
          </a:prstGeom>
        </p:spPr>
        <p:txBody>
          <a:bodyPr>
            <a:normAutofit lnSpcReduction="10000"/>
          </a:bodyPr>
          <a:lstStyle/>
          <a:p>
            <a:pPr marL="253604" indent="-253604"/>
            <a:r>
              <a:rPr lang="en-US" altLang="en-US"/>
              <a:t>Denial-of-Messages (DoM) attacks</a:t>
            </a:r>
          </a:p>
          <a:p>
            <a:pPr marL="253604" indent="-253604"/>
            <a:r>
              <a:rPr lang="en-US" altLang="en-US"/>
              <a:t>Blackhole attacks</a:t>
            </a:r>
          </a:p>
          <a:p>
            <a:pPr marL="253604" indent="-253604"/>
            <a:r>
              <a:rPr lang="en-US" altLang="en-US"/>
              <a:t>Wormhole attacks</a:t>
            </a:r>
          </a:p>
          <a:p>
            <a:pPr marL="253604" indent="-253604"/>
            <a:r>
              <a:rPr lang="en-US" altLang="en-US"/>
              <a:t>Replication attacks</a:t>
            </a:r>
          </a:p>
          <a:p>
            <a:pPr marL="253604" indent="-253604"/>
            <a:r>
              <a:rPr lang="en-US" altLang="en-US"/>
              <a:t>Sybil attacks</a:t>
            </a:r>
          </a:p>
          <a:p>
            <a:pPr marL="253604" indent="-253604"/>
            <a:r>
              <a:rPr lang="en-US" altLang="en-US"/>
              <a:t>Rushing attacks</a:t>
            </a:r>
          </a:p>
          <a:p>
            <a:pPr marL="253604" indent="-253604"/>
            <a:r>
              <a:rPr lang="en-US" altLang="zh-CN">
                <a:ea typeface="宋体" pitchFamily="2" charset="-122"/>
              </a:rPr>
              <a:t>Malicious flooding</a:t>
            </a:r>
            <a:endParaRPr lang="en-US" altLang="en-US"/>
          </a:p>
          <a:p>
            <a:pPr marL="253604" indent="-253604"/>
            <a:endParaRPr lang="en-US" altLang="en-US" sz="1800"/>
          </a:p>
        </p:txBody>
      </p:sp>
      <p:sp>
        <p:nvSpPr>
          <p:cNvPr id="13318" name="Text Box 4"/>
          <p:cNvSpPr txBox="1">
            <a:spLocks noChangeArrowheads="1"/>
          </p:cNvSpPr>
          <p:nvPr/>
        </p:nvSpPr>
        <p:spPr bwMode="auto">
          <a:xfrm>
            <a:off x="4608315" y="2648356"/>
            <a:ext cx="3102769" cy="92333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800">
                <a:solidFill>
                  <a:srgbClr val="CC3300"/>
                </a:solidFill>
              </a:rPr>
              <a:t>We are investigating the interactions among these forms of attacks</a:t>
            </a:r>
          </a:p>
        </p:txBody>
      </p:sp>
      <p:sp>
        <p:nvSpPr>
          <p:cNvPr id="13319" name="Text Box 5"/>
          <p:cNvSpPr txBox="1">
            <a:spLocks noChangeArrowheads="1"/>
          </p:cNvSpPr>
          <p:nvPr/>
        </p:nvSpPr>
        <p:spPr bwMode="auto">
          <a:xfrm>
            <a:off x="4512470" y="3949303"/>
            <a:ext cx="329446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800" b="0"/>
              <a:t>Example of probably</a:t>
            </a:r>
          </a:p>
          <a:p>
            <a:r>
              <a:rPr lang="en-US" altLang="en-US" sz="1800"/>
              <a:t>incompatible</a:t>
            </a:r>
            <a:r>
              <a:rPr lang="en-US" altLang="en-US" sz="1800" b="0"/>
              <a:t> attacks:</a:t>
            </a:r>
          </a:p>
          <a:p>
            <a:endParaRPr lang="en-US" altLang="en-US" sz="1800" b="0"/>
          </a:p>
          <a:p>
            <a:r>
              <a:rPr lang="en-US" altLang="en-US" sz="1800"/>
              <a:t>Wormhole</a:t>
            </a:r>
            <a:r>
              <a:rPr lang="en-US" altLang="en-US" sz="1800" b="0"/>
              <a:t> attacks need fast connections, but </a:t>
            </a:r>
            <a:r>
              <a:rPr lang="en-US" altLang="en-US" sz="1800"/>
              <a:t>DoM</a:t>
            </a:r>
            <a:r>
              <a:rPr lang="en-US" altLang="en-US" sz="1800" b="0"/>
              <a:t> attacks reduce bandwidth!</a:t>
            </a:r>
          </a:p>
        </p:txBody>
      </p:sp>
    </p:spTree>
    <p:extLst>
      <p:ext uri="{BB962C8B-B14F-4D97-AF65-F5344CB8AC3E}">
        <p14:creationId xmlns:p14="http://schemas.microsoft.com/office/powerpoint/2010/main" val="403440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4294967295"/>
          </p:nvPr>
        </p:nvSpPr>
        <p:spPr>
          <a:xfrm>
            <a:off x="628650" y="5624513"/>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b="1">
                <a:solidFill>
                  <a:schemeClr val="tx1"/>
                </a:solidFill>
                <a:latin typeface="Tahoma" pitchFamily="34" charset="0"/>
              </a:defRPr>
            </a:lvl1pPr>
            <a:lvl2pPr marL="557213" indent="-214313">
              <a:defRPr sz="1800" b="1">
                <a:solidFill>
                  <a:schemeClr val="tx1"/>
                </a:solidFill>
                <a:latin typeface="Tahoma" pitchFamily="34" charset="0"/>
              </a:defRPr>
            </a:lvl2pPr>
            <a:lvl3pPr marL="857250" indent="-171450">
              <a:defRPr sz="1800" b="1">
                <a:solidFill>
                  <a:schemeClr val="tx1"/>
                </a:solidFill>
                <a:latin typeface="Tahoma" pitchFamily="34" charset="0"/>
              </a:defRPr>
            </a:lvl3pPr>
            <a:lvl4pPr marL="1200150" indent="-171450">
              <a:defRPr sz="1800" b="1">
                <a:solidFill>
                  <a:schemeClr val="tx1"/>
                </a:solidFill>
                <a:latin typeface="Tahoma" pitchFamily="34" charset="0"/>
              </a:defRPr>
            </a:lvl4pPr>
            <a:lvl5pPr marL="1543050" indent="-171450">
              <a:defRPr sz="1800" b="1">
                <a:solidFill>
                  <a:schemeClr val="tx1"/>
                </a:solidFill>
                <a:latin typeface="Tahoma" pitchFamily="34" charset="0"/>
              </a:defRPr>
            </a:lvl5pPr>
            <a:lvl6pPr marL="1885950" indent="-171450" eaLnBrk="0" fontAlgn="base" hangingPunct="0">
              <a:spcBef>
                <a:spcPct val="0"/>
              </a:spcBef>
              <a:spcAft>
                <a:spcPct val="0"/>
              </a:spcAft>
              <a:defRPr sz="1800" b="1">
                <a:solidFill>
                  <a:schemeClr val="tx1"/>
                </a:solidFill>
                <a:latin typeface="Tahoma" pitchFamily="34" charset="0"/>
              </a:defRPr>
            </a:lvl6pPr>
            <a:lvl7pPr marL="2228850" indent="-171450" eaLnBrk="0" fontAlgn="base" hangingPunct="0">
              <a:spcBef>
                <a:spcPct val="0"/>
              </a:spcBef>
              <a:spcAft>
                <a:spcPct val="0"/>
              </a:spcAft>
              <a:defRPr sz="1800" b="1">
                <a:solidFill>
                  <a:schemeClr val="tx1"/>
                </a:solidFill>
                <a:latin typeface="Tahoma" pitchFamily="34" charset="0"/>
              </a:defRPr>
            </a:lvl7pPr>
            <a:lvl8pPr marL="2571750" indent="-171450" eaLnBrk="0" fontAlgn="base" hangingPunct="0">
              <a:spcBef>
                <a:spcPct val="0"/>
              </a:spcBef>
              <a:spcAft>
                <a:spcPct val="0"/>
              </a:spcAft>
              <a:defRPr sz="1800" b="1">
                <a:solidFill>
                  <a:schemeClr val="tx1"/>
                </a:solidFill>
                <a:latin typeface="Tahoma" pitchFamily="34" charset="0"/>
              </a:defRPr>
            </a:lvl8pPr>
            <a:lvl9pPr marL="2914650" indent="-171450" eaLnBrk="0" fontAlgn="base" hangingPunct="0">
              <a:spcBef>
                <a:spcPct val="0"/>
              </a:spcBef>
              <a:spcAft>
                <a:spcPct val="0"/>
              </a:spcAft>
              <a:defRPr sz="1800" b="1">
                <a:solidFill>
                  <a:schemeClr val="tx1"/>
                </a:solidFill>
                <a:latin typeface="Tahoma" pitchFamily="34" charset="0"/>
              </a:defRPr>
            </a:lvl9pPr>
          </a:lstStyle>
          <a:p>
            <a:r>
              <a:rPr lang="en-US" altLang="en-US" sz="900" b="0">
                <a:solidFill>
                  <a:srgbClr val="808080"/>
                </a:solidFill>
              </a:rPr>
              <a:t> </a:t>
            </a:r>
          </a:p>
        </p:txBody>
      </p:sp>
      <p:sp>
        <p:nvSpPr>
          <p:cNvPr id="17411" name="Slide Number Placeholder 5"/>
          <p:cNvSpPr>
            <a:spLocks noGrp="1"/>
          </p:cNvSpPr>
          <p:nvPr>
            <p:ph type="sldNum" sz="quarter" idx="4294967295"/>
          </p:nvPr>
        </p:nvSpPr>
        <p:spPr>
          <a:xfrm>
            <a:off x="6457950" y="5624513"/>
            <a:ext cx="2057400" cy="27384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b="1">
                <a:solidFill>
                  <a:schemeClr val="tx1"/>
                </a:solidFill>
                <a:latin typeface="Tahoma" pitchFamily="34" charset="0"/>
              </a:defRPr>
            </a:lvl1pPr>
            <a:lvl2pPr marL="557213" indent="-214313">
              <a:defRPr sz="1800" b="1">
                <a:solidFill>
                  <a:schemeClr val="tx1"/>
                </a:solidFill>
                <a:latin typeface="Tahoma" pitchFamily="34" charset="0"/>
              </a:defRPr>
            </a:lvl2pPr>
            <a:lvl3pPr marL="857250" indent="-171450">
              <a:defRPr sz="1800" b="1">
                <a:solidFill>
                  <a:schemeClr val="tx1"/>
                </a:solidFill>
                <a:latin typeface="Tahoma" pitchFamily="34" charset="0"/>
              </a:defRPr>
            </a:lvl3pPr>
            <a:lvl4pPr marL="1200150" indent="-171450">
              <a:defRPr sz="1800" b="1">
                <a:solidFill>
                  <a:schemeClr val="tx1"/>
                </a:solidFill>
                <a:latin typeface="Tahoma" pitchFamily="34" charset="0"/>
              </a:defRPr>
            </a:lvl4pPr>
            <a:lvl5pPr marL="1543050" indent="-171450">
              <a:defRPr sz="1800" b="1">
                <a:solidFill>
                  <a:schemeClr val="tx1"/>
                </a:solidFill>
                <a:latin typeface="Tahoma" pitchFamily="34" charset="0"/>
              </a:defRPr>
            </a:lvl5pPr>
            <a:lvl6pPr marL="1885950" indent="-171450" eaLnBrk="0" fontAlgn="base" hangingPunct="0">
              <a:spcBef>
                <a:spcPct val="0"/>
              </a:spcBef>
              <a:spcAft>
                <a:spcPct val="0"/>
              </a:spcAft>
              <a:defRPr sz="1800" b="1">
                <a:solidFill>
                  <a:schemeClr val="tx1"/>
                </a:solidFill>
                <a:latin typeface="Tahoma" pitchFamily="34" charset="0"/>
              </a:defRPr>
            </a:lvl6pPr>
            <a:lvl7pPr marL="2228850" indent="-171450" eaLnBrk="0" fontAlgn="base" hangingPunct="0">
              <a:spcBef>
                <a:spcPct val="0"/>
              </a:spcBef>
              <a:spcAft>
                <a:spcPct val="0"/>
              </a:spcAft>
              <a:defRPr sz="1800" b="1">
                <a:solidFill>
                  <a:schemeClr val="tx1"/>
                </a:solidFill>
                <a:latin typeface="Tahoma" pitchFamily="34" charset="0"/>
              </a:defRPr>
            </a:lvl7pPr>
            <a:lvl8pPr marL="2571750" indent="-171450" eaLnBrk="0" fontAlgn="base" hangingPunct="0">
              <a:spcBef>
                <a:spcPct val="0"/>
              </a:spcBef>
              <a:spcAft>
                <a:spcPct val="0"/>
              </a:spcAft>
              <a:defRPr sz="1800" b="1">
                <a:solidFill>
                  <a:schemeClr val="tx1"/>
                </a:solidFill>
                <a:latin typeface="Tahoma" pitchFamily="34" charset="0"/>
              </a:defRPr>
            </a:lvl8pPr>
            <a:lvl9pPr marL="2914650" indent="-171450" eaLnBrk="0" fontAlgn="base" hangingPunct="0">
              <a:spcBef>
                <a:spcPct val="0"/>
              </a:spcBef>
              <a:spcAft>
                <a:spcPct val="0"/>
              </a:spcAft>
              <a:defRPr sz="1800" b="1">
                <a:solidFill>
                  <a:schemeClr val="tx1"/>
                </a:solidFill>
                <a:latin typeface="Tahoma" pitchFamily="34" charset="0"/>
              </a:defRPr>
            </a:lvl9pPr>
          </a:lstStyle>
          <a:p>
            <a:r>
              <a:rPr lang="en-US" altLang="en-US" sz="750" b="0" dirty="0">
                <a:solidFill>
                  <a:srgbClr val="808080"/>
                </a:solidFill>
              </a:rPr>
              <a:t>    </a:t>
            </a:r>
            <a:fld id="{EFDA918E-06BF-4230-98A1-5539D67C6EC8}" type="slidenum">
              <a:rPr lang="en-US" altLang="en-US" sz="750" b="0">
                <a:solidFill>
                  <a:srgbClr val="808080"/>
                </a:solidFill>
              </a:rPr>
              <a:pPr/>
              <a:t>14</a:t>
            </a:fld>
            <a:endParaRPr lang="en-US" altLang="en-US" sz="750" b="0" dirty="0">
              <a:solidFill>
                <a:srgbClr val="808080"/>
              </a:solidFill>
            </a:endParaRPr>
          </a:p>
        </p:txBody>
      </p:sp>
      <p:sp>
        <p:nvSpPr>
          <p:cNvPr id="17412" name="Rectangle 2"/>
          <p:cNvSpPr>
            <a:spLocks noGrp="1" noChangeArrowheads="1"/>
          </p:cNvSpPr>
          <p:nvPr>
            <p:ph type="title"/>
          </p:nvPr>
        </p:nvSpPr>
        <p:spPr>
          <a:xfrm>
            <a:off x="2010966" y="1070374"/>
            <a:ext cx="5990034" cy="582215"/>
          </a:xfrm>
        </p:spPr>
        <p:txBody>
          <a:bodyPr/>
          <a:lstStyle/>
          <a:p>
            <a:pPr eaLnBrk="1" hangingPunct="1"/>
            <a:r>
              <a:rPr lang="en-US" altLang="en-US" sz="3200" dirty="0"/>
              <a:t>Current Proposed Solutions </a:t>
            </a:r>
          </a:p>
        </p:txBody>
      </p:sp>
      <p:sp>
        <p:nvSpPr>
          <p:cNvPr id="17413" name="Rectangle 3"/>
          <p:cNvSpPr>
            <a:spLocks noGrp="1" noChangeArrowheads="1"/>
          </p:cNvSpPr>
          <p:nvPr>
            <p:ph type="body" idx="4294967295"/>
          </p:nvPr>
        </p:nvSpPr>
        <p:spPr>
          <a:xfrm>
            <a:off x="1400175" y="1828801"/>
            <a:ext cx="6129338" cy="3417094"/>
          </a:xfrm>
          <a:prstGeom prst="rect">
            <a:avLst/>
          </a:prstGeom>
        </p:spPr>
        <p:txBody>
          <a:bodyPr>
            <a:normAutofit fontScale="85000" lnSpcReduction="10000"/>
          </a:bodyPr>
          <a:lstStyle/>
          <a:p>
            <a:pPr marL="253604" indent="-253604"/>
            <a:r>
              <a:rPr lang="en-US" altLang="en-US" dirty="0" err="1"/>
              <a:t>Blackhole</a:t>
            </a:r>
            <a:r>
              <a:rPr lang="en-US" altLang="en-US" dirty="0"/>
              <a:t> attack detection</a:t>
            </a:r>
          </a:p>
          <a:p>
            <a:pPr marL="647700" lvl="1" indent="-308372"/>
            <a:r>
              <a:rPr lang="en-US" altLang="en-US" dirty="0"/>
              <a:t>Reverse Labeling Restriction (RLR)</a:t>
            </a:r>
          </a:p>
          <a:p>
            <a:pPr marL="253604" indent="-253604"/>
            <a:r>
              <a:rPr lang="en-US" altLang="zh-CN" dirty="0">
                <a:ea typeface="宋体" pitchFamily="2" charset="-122"/>
              </a:rPr>
              <a:t>Wormhole Attacks: defense mechanism</a:t>
            </a:r>
          </a:p>
          <a:p>
            <a:pPr marL="647700" lvl="1" indent="-308372"/>
            <a:r>
              <a:rPr lang="en-US" altLang="zh-CN" dirty="0">
                <a:ea typeface="宋体" pitchFamily="2" charset="-122"/>
              </a:rPr>
              <a:t>E2E detector and Cell-based Open Tunnel Avoidance (COTA)</a:t>
            </a:r>
          </a:p>
          <a:p>
            <a:pPr marL="253604" indent="-253604"/>
            <a:r>
              <a:rPr lang="en-US" altLang="en-US" dirty="0"/>
              <a:t>Sybil Attack detection</a:t>
            </a:r>
          </a:p>
          <a:p>
            <a:pPr marL="647700" lvl="1" indent="-308372"/>
            <a:r>
              <a:rPr lang="en-US" altLang="en-US" dirty="0"/>
              <a:t>Light-weight method based on hierarchical architecture </a:t>
            </a:r>
            <a:endParaRPr lang="en-US" altLang="en-US" dirty="0">
              <a:solidFill>
                <a:srgbClr val="CC3300"/>
              </a:solidFill>
            </a:endParaRPr>
          </a:p>
          <a:p>
            <a:pPr marL="253604" indent="-253604"/>
            <a:r>
              <a:rPr lang="en-US" altLang="en-US" dirty="0"/>
              <a:t>Modeling Collaborative Attacks using Causal Model  </a:t>
            </a:r>
          </a:p>
          <a:p>
            <a:pPr marL="253604" indent="-253604"/>
            <a:endParaRPr lang="en-US" altLang="zh-CN" dirty="0">
              <a:ea typeface="宋体" pitchFamily="2" charset="-122"/>
            </a:endParaRPr>
          </a:p>
          <a:p>
            <a:pPr marL="647700" lvl="1" indent="-308372"/>
            <a:endParaRPr lang="en-US" altLang="zh-CN" dirty="0">
              <a:ea typeface="宋体" pitchFamily="2" charset="-122"/>
            </a:endParaRPr>
          </a:p>
          <a:p>
            <a:pPr marL="253604" indent="-253604"/>
            <a:endParaRPr lang="en-US" altLang="en-US" dirty="0"/>
          </a:p>
          <a:p>
            <a:pPr marL="253604" indent="-253604"/>
            <a:endParaRPr lang="en-US" altLang="en-US" dirty="0"/>
          </a:p>
          <a:p>
            <a:pPr marL="253604" indent="-253604"/>
            <a:endParaRPr lang="en-US" altLang="en-US" sz="1800" dirty="0"/>
          </a:p>
        </p:txBody>
      </p:sp>
    </p:spTree>
    <p:extLst>
      <p:ext uri="{BB962C8B-B14F-4D97-AF65-F5344CB8AC3E}">
        <p14:creationId xmlns:p14="http://schemas.microsoft.com/office/powerpoint/2010/main" val="1450605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txBox="1">
            <a:spLocks/>
          </p:cNvSpPr>
          <p:nvPr/>
        </p:nvSpPr>
        <p:spPr bwMode="auto">
          <a:xfrm>
            <a:off x="1485900" y="1828800"/>
            <a:ext cx="6172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250" b="0" dirty="0" smtClean="0">
                <a:latin typeface="Arial" charset="0"/>
                <a:cs typeface="Arial" charset="0"/>
              </a:rPr>
              <a:t>Focus </a:t>
            </a:r>
            <a:r>
              <a:rPr lang="en-US" altLang="en-US" sz="2250" b="0" dirty="0">
                <a:latin typeface="Arial" charset="0"/>
                <a:cs typeface="Arial" charset="0"/>
              </a:rPr>
              <a:t>on collaborative packet drop attacks. Why?</a:t>
            </a:r>
          </a:p>
          <a:p>
            <a:pPr eaLnBrk="1" hangingPunct="1">
              <a:spcBef>
                <a:spcPct val="20000"/>
              </a:spcBef>
              <a:buFont typeface="Arial" charset="0"/>
              <a:buChar char="•"/>
            </a:pPr>
            <a:r>
              <a:rPr lang="en-US" altLang="en-US" sz="1950" b="0" dirty="0">
                <a:latin typeface="Arial" charset="0"/>
                <a:cs typeface="Arial" charset="0"/>
              </a:rPr>
              <a:t>Secure and robust data delivery is a top priority for many applications</a:t>
            </a:r>
          </a:p>
          <a:p>
            <a:pPr eaLnBrk="1" hangingPunct="1">
              <a:spcBef>
                <a:spcPct val="20000"/>
              </a:spcBef>
              <a:buFont typeface="Arial" charset="0"/>
              <a:buChar char="•"/>
            </a:pPr>
            <a:r>
              <a:rPr lang="en-US" altLang="en-US" sz="1950" b="0" dirty="0">
                <a:latin typeface="Arial" charset="0"/>
                <a:cs typeface="Arial" charset="0"/>
              </a:rPr>
              <a:t>The proposed approach can be achieved as a reactive method: reduce overhead during normal operations</a:t>
            </a:r>
          </a:p>
          <a:p>
            <a:pPr eaLnBrk="1" hangingPunct="1">
              <a:spcBef>
                <a:spcPct val="20000"/>
              </a:spcBef>
              <a:buFont typeface="Arial" charset="0"/>
              <a:buChar char="•"/>
            </a:pPr>
            <a:r>
              <a:rPr lang="en-US" altLang="en-US" sz="1950" b="0" dirty="0">
                <a:latin typeface="Arial" charset="0"/>
                <a:cs typeface="Arial" charset="0"/>
              </a:rPr>
              <a:t>Can be applied in parallel to secure routing</a:t>
            </a:r>
          </a:p>
        </p:txBody>
      </p:sp>
      <p:sp>
        <p:nvSpPr>
          <p:cNvPr id="33795" name="Title 1"/>
          <p:cNvSpPr txBox="1">
            <a:spLocks/>
          </p:cNvSpPr>
          <p:nvPr/>
        </p:nvSpPr>
        <p:spPr bwMode="auto">
          <a:xfrm>
            <a:off x="1143000" y="1063229"/>
            <a:ext cx="6858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3000" b="0" dirty="0">
                <a:latin typeface="Arial" charset="0"/>
                <a:cs typeface="Arial" charset="0"/>
              </a:rPr>
              <a:t>Problem Statement</a:t>
            </a:r>
          </a:p>
        </p:txBody>
      </p:sp>
    </p:spTree>
    <p:extLst>
      <p:ext uri="{BB962C8B-B14F-4D97-AF65-F5344CB8AC3E}">
        <p14:creationId xmlns:p14="http://schemas.microsoft.com/office/powerpoint/2010/main" val="2209327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txBox="1">
            <a:spLocks/>
          </p:cNvSpPr>
          <p:nvPr/>
        </p:nvSpPr>
        <p:spPr bwMode="auto">
          <a:xfrm>
            <a:off x="1485900" y="1657350"/>
            <a:ext cx="617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100" b="0" dirty="0">
                <a:latin typeface="Arial" charset="0"/>
                <a:cs typeface="Arial" charset="0"/>
              </a:rPr>
              <a:t>Detecting packet drop attacks</a:t>
            </a:r>
          </a:p>
          <a:p>
            <a:pPr eaLnBrk="1" hangingPunct="1">
              <a:spcBef>
                <a:spcPct val="20000"/>
              </a:spcBef>
              <a:buFont typeface="Arial" charset="0"/>
              <a:buChar char="•"/>
            </a:pPr>
            <a:r>
              <a:rPr lang="en-US" altLang="en-US" sz="1800" b="0" dirty="0">
                <a:latin typeface="Arial" charset="0"/>
                <a:cs typeface="Arial" charset="0"/>
              </a:rPr>
              <a:t>Audit based approaches</a:t>
            </a:r>
          </a:p>
          <a:p>
            <a:pPr lvl="1" eaLnBrk="1" hangingPunct="1">
              <a:spcBef>
                <a:spcPct val="20000"/>
              </a:spcBef>
              <a:buFont typeface="Arial" charset="0"/>
              <a:buChar char="•"/>
            </a:pPr>
            <a:r>
              <a:rPr lang="en-US" altLang="en-US" sz="1800" b="0" dirty="0">
                <a:latin typeface="Arial" charset="0"/>
                <a:cs typeface="Arial" charset="0"/>
              </a:rPr>
              <a:t>Whether or not the next hop forward the packets</a:t>
            </a:r>
          </a:p>
          <a:p>
            <a:pPr lvl="1" eaLnBrk="1" hangingPunct="1">
              <a:spcBef>
                <a:spcPct val="20000"/>
              </a:spcBef>
              <a:buFont typeface="Arial" charset="0"/>
              <a:buChar char="•"/>
            </a:pPr>
            <a:r>
              <a:rPr lang="en-US" altLang="en-US" sz="1800" b="0" dirty="0">
                <a:latin typeface="Arial" charset="0"/>
                <a:cs typeface="Arial" charset="0"/>
              </a:rPr>
              <a:t>Use both first hand and second hand evidences</a:t>
            </a:r>
          </a:p>
          <a:p>
            <a:pPr lvl="1" eaLnBrk="1" hangingPunct="1">
              <a:spcBef>
                <a:spcPct val="20000"/>
              </a:spcBef>
              <a:buFont typeface="Arial" charset="0"/>
              <a:buChar char="•"/>
            </a:pPr>
            <a:r>
              <a:rPr lang="en-US" altLang="en-US" sz="1800" b="0" dirty="0">
                <a:latin typeface="Arial" charset="0"/>
                <a:cs typeface="Arial" charset="0"/>
              </a:rPr>
              <a:t>Problems:</a:t>
            </a:r>
          </a:p>
          <a:p>
            <a:pPr lvl="2" eaLnBrk="1" hangingPunct="1">
              <a:spcBef>
                <a:spcPct val="20000"/>
              </a:spcBef>
              <a:buFont typeface="Arial" charset="0"/>
              <a:buChar char="•"/>
            </a:pPr>
            <a:r>
              <a:rPr lang="en-US" altLang="en-US" sz="1500" b="0" dirty="0">
                <a:latin typeface="Arial" charset="0"/>
                <a:cs typeface="Arial" charset="0"/>
              </a:rPr>
              <a:t>Energy consumption of eavesdropping</a:t>
            </a:r>
          </a:p>
          <a:p>
            <a:pPr lvl="2" eaLnBrk="1" hangingPunct="1">
              <a:spcBef>
                <a:spcPct val="20000"/>
              </a:spcBef>
              <a:buFont typeface="Arial" charset="0"/>
              <a:buChar char="•"/>
            </a:pPr>
            <a:r>
              <a:rPr lang="en-US" altLang="en-US" sz="1500" b="0" dirty="0">
                <a:latin typeface="Arial" charset="0"/>
                <a:cs typeface="Arial" charset="0"/>
              </a:rPr>
              <a:t>Can be cheated by directional antenna</a:t>
            </a:r>
          </a:p>
          <a:p>
            <a:pPr lvl="2" eaLnBrk="1" hangingPunct="1">
              <a:spcBef>
                <a:spcPct val="20000"/>
              </a:spcBef>
              <a:buFont typeface="Arial" charset="0"/>
              <a:buChar char="•"/>
            </a:pPr>
            <a:r>
              <a:rPr lang="en-US" altLang="en-US" sz="1500" b="0" dirty="0">
                <a:latin typeface="Arial" charset="0"/>
                <a:cs typeface="Arial" charset="0"/>
              </a:rPr>
              <a:t>Authenticity of the evidence</a:t>
            </a:r>
          </a:p>
          <a:p>
            <a:pPr eaLnBrk="1" hangingPunct="1">
              <a:spcBef>
                <a:spcPct val="20000"/>
              </a:spcBef>
              <a:buFont typeface="Arial" charset="0"/>
              <a:buChar char="•"/>
            </a:pPr>
            <a:r>
              <a:rPr lang="en-US" altLang="en-US" sz="1800" b="0" dirty="0">
                <a:latin typeface="Arial" charset="0"/>
                <a:cs typeface="Arial" charset="0"/>
              </a:rPr>
              <a:t>Incentive based approaches</a:t>
            </a:r>
          </a:p>
          <a:p>
            <a:pPr lvl="1" eaLnBrk="1" hangingPunct="1">
              <a:spcBef>
                <a:spcPct val="20000"/>
              </a:spcBef>
              <a:buFont typeface="Arial" charset="0"/>
              <a:buChar char="•"/>
            </a:pPr>
            <a:r>
              <a:rPr lang="en-US" altLang="en-US" sz="1800" b="0" dirty="0">
                <a:latin typeface="Arial" charset="0"/>
                <a:cs typeface="Arial" charset="0"/>
              </a:rPr>
              <a:t>Nuggets and credits</a:t>
            </a:r>
          </a:p>
          <a:p>
            <a:pPr eaLnBrk="1" hangingPunct="1">
              <a:spcBef>
                <a:spcPct val="20000"/>
              </a:spcBef>
              <a:buFont typeface="Arial" charset="0"/>
              <a:buChar char="•"/>
            </a:pPr>
            <a:r>
              <a:rPr lang="en-US" altLang="en-US" sz="1800" b="0" dirty="0">
                <a:latin typeface="Arial" charset="0"/>
                <a:cs typeface="Arial" charset="0"/>
              </a:rPr>
              <a:t>Multi-hop acknowledgement</a:t>
            </a:r>
          </a:p>
        </p:txBody>
      </p:sp>
      <p:sp>
        <p:nvSpPr>
          <p:cNvPr id="34819" name="Title 1"/>
          <p:cNvSpPr txBox="1">
            <a:spLocks/>
          </p:cNvSpPr>
          <p:nvPr/>
        </p:nvSpPr>
        <p:spPr bwMode="auto">
          <a:xfrm>
            <a:off x="800100" y="800100"/>
            <a:ext cx="6858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3000" b="0" dirty="0" smtClean="0">
                <a:latin typeface="Arial" charset="0"/>
                <a:cs typeface="Arial" charset="0"/>
              </a:rPr>
              <a:t>Ideas</a:t>
            </a:r>
            <a:endParaRPr lang="en-US" altLang="en-US" sz="3000" b="0" dirty="0">
              <a:latin typeface="Arial" charset="0"/>
              <a:cs typeface="Arial" charset="0"/>
            </a:endParaRPr>
          </a:p>
        </p:txBody>
      </p:sp>
    </p:spTree>
    <p:extLst>
      <p:ext uri="{BB962C8B-B14F-4D97-AF65-F5344CB8AC3E}">
        <p14:creationId xmlns:p14="http://schemas.microsoft.com/office/powerpoint/2010/main" val="3122128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txBox="1">
            <a:spLocks/>
          </p:cNvSpPr>
          <p:nvPr/>
        </p:nvSpPr>
        <p:spPr bwMode="auto">
          <a:xfrm>
            <a:off x="1485900" y="1714500"/>
            <a:ext cx="6172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100" b="0" dirty="0">
                <a:latin typeface="Arial" charset="0"/>
                <a:cs typeface="Arial" charset="0"/>
              </a:rPr>
              <a:t>Hash based approach: </a:t>
            </a:r>
          </a:p>
          <a:p>
            <a:pPr eaLnBrk="1" hangingPunct="1">
              <a:spcBef>
                <a:spcPct val="20000"/>
              </a:spcBef>
              <a:buFont typeface="Arial" charset="0"/>
              <a:buNone/>
            </a:pPr>
            <a:r>
              <a:rPr lang="en-US" altLang="en-US" sz="1800" b="0" dirty="0">
                <a:latin typeface="Arial" charset="0"/>
                <a:cs typeface="Arial" charset="0"/>
              </a:rPr>
              <a:t>	</a:t>
            </a:r>
            <a:r>
              <a:rPr lang="en-US" altLang="en-US" sz="1500" b="0" dirty="0">
                <a:latin typeface="Arial" charset="0"/>
                <a:cs typeface="Arial" charset="0"/>
              </a:rPr>
              <a:t>S1 sends out the packet to n1:	</a:t>
            </a:r>
          </a:p>
          <a:p>
            <a:pPr eaLnBrk="1" hangingPunct="1">
              <a:spcBef>
                <a:spcPct val="20000"/>
              </a:spcBef>
              <a:buFont typeface="Arial" charset="0"/>
              <a:buChar char="•"/>
            </a:pPr>
            <a:r>
              <a:rPr lang="en-US" altLang="en-US" sz="1800" b="0" dirty="0" smtClean="0">
                <a:latin typeface="Arial" charset="0"/>
                <a:cs typeface="Arial" charset="0"/>
              </a:rPr>
              <a:t>Every node will add a fingerprint into the packet</a:t>
            </a:r>
          </a:p>
          <a:p>
            <a:pPr eaLnBrk="1" hangingPunct="1">
              <a:lnSpc>
                <a:spcPct val="75000"/>
              </a:lnSpc>
              <a:spcBef>
                <a:spcPct val="20000"/>
              </a:spcBef>
              <a:buFont typeface="Arial" charset="0"/>
              <a:buNone/>
            </a:pPr>
            <a:r>
              <a:rPr lang="en-US" altLang="en-US" sz="1500" b="0" dirty="0">
                <a:latin typeface="Arial" charset="0"/>
                <a:cs typeface="Arial" charset="0"/>
              </a:rPr>
              <a:t>		</a:t>
            </a:r>
            <a:r>
              <a:rPr lang="en-US" altLang="en-US" sz="1500" b="0" i="1" dirty="0">
                <a:latin typeface="Arial" charset="0"/>
              </a:rPr>
              <a:t>S </a:t>
            </a:r>
            <a:r>
              <a:rPr lang="en-US" altLang="en-US" sz="1500" b="0" dirty="0">
                <a:latin typeface="Arial" charset="0"/>
                <a:sym typeface="Wingdings" pitchFamily="2" charset="2"/>
              </a:rPr>
              <a:t></a:t>
            </a:r>
            <a:r>
              <a:rPr lang="en-US" altLang="en-US" sz="1500" b="0" i="1" dirty="0">
                <a:latin typeface="Arial" charset="0"/>
              </a:rPr>
              <a:t> n1</a:t>
            </a:r>
            <a:r>
              <a:rPr lang="en-US" altLang="en-US" sz="1500" b="0" dirty="0">
                <a:latin typeface="Arial" charset="0"/>
              </a:rPr>
              <a:t>: (</a:t>
            </a:r>
            <a:r>
              <a:rPr lang="en-US" altLang="en-US" sz="1500" b="0" i="1" dirty="0">
                <a:latin typeface="Arial" charset="0"/>
              </a:rPr>
              <a:t>S</a:t>
            </a:r>
            <a:r>
              <a:rPr lang="en-US" altLang="en-US" sz="1500" b="0" dirty="0">
                <a:latin typeface="Arial" charset="0"/>
              </a:rPr>
              <a:t>, </a:t>
            </a:r>
            <a:r>
              <a:rPr lang="en-US" altLang="en-US" sz="1500" b="0" i="1" dirty="0">
                <a:latin typeface="Arial" charset="0"/>
              </a:rPr>
              <a:t>D</a:t>
            </a:r>
            <a:r>
              <a:rPr lang="en-US" altLang="en-US" sz="1500" b="0" dirty="0">
                <a:latin typeface="Arial" charset="0"/>
              </a:rPr>
              <a:t>, data packet, random number </a:t>
            </a:r>
            <a:r>
              <a:rPr lang="en-US" altLang="en-US" sz="1500" b="0" i="1" dirty="0">
                <a:latin typeface="Arial" charset="0"/>
              </a:rPr>
              <a:t>t0</a:t>
            </a:r>
            <a:r>
              <a:rPr lang="en-US" altLang="en-US" sz="1500" b="0" dirty="0">
                <a:latin typeface="Arial" charset="0"/>
              </a:rPr>
              <a:t>) </a:t>
            </a:r>
          </a:p>
          <a:p>
            <a:pPr eaLnBrk="1" hangingPunct="1">
              <a:spcBef>
                <a:spcPct val="30000"/>
              </a:spcBef>
              <a:buFont typeface="Arial" charset="0"/>
              <a:buNone/>
            </a:pPr>
            <a:r>
              <a:rPr lang="en-US" altLang="en-US" sz="1500" b="0" dirty="0">
                <a:latin typeface="Arial" charset="0"/>
              </a:rPr>
              <a:t>	Node </a:t>
            </a:r>
            <a:r>
              <a:rPr lang="en-US" altLang="en-US" sz="1500" b="0" i="1" dirty="0">
                <a:latin typeface="Arial" charset="0"/>
              </a:rPr>
              <a:t>n1</a:t>
            </a:r>
            <a:r>
              <a:rPr lang="en-US" altLang="en-US" sz="1500" b="0" dirty="0">
                <a:latin typeface="Arial" charset="0"/>
              </a:rPr>
              <a:t> will combine the received packet and its random number </a:t>
            </a:r>
            <a:r>
              <a:rPr lang="en-US" altLang="en-US" sz="1500" b="0" i="1" dirty="0">
                <a:latin typeface="Arial" charset="0"/>
              </a:rPr>
              <a:t>r1 </a:t>
            </a:r>
            <a:r>
              <a:rPr lang="en-US" altLang="en-US" sz="1500" b="0" dirty="0">
                <a:latin typeface="Arial" charset="0"/>
              </a:rPr>
              <a:t>to calculate the new fingerprint:</a:t>
            </a:r>
          </a:p>
          <a:p>
            <a:pPr eaLnBrk="1" hangingPunct="1">
              <a:spcBef>
                <a:spcPct val="20000"/>
              </a:spcBef>
              <a:buFont typeface="Arial" charset="0"/>
              <a:buNone/>
            </a:pPr>
            <a:r>
              <a:rPr lang="en-US" altLang="en-US" sz="1500" b="0" dirty="0">
                <a:latin typeface="Arial" charset="0"/>
              </a:rPr>
              <a:t>		</a:t>
            </a:r>
            <a:r>
              <a:rPr lang="en-US" altLang="en-US" sz="1500" b="0" i="1" dirty="0">
                <a:latin typeface="Arial" charset="0"/>
              </a:rPr>
              <a:t>t1 </a:t>
            </a:r>
            <a:r>
              <a:rPr lang="en-US" altLang="en-US" sz="1500" b="0" dirty="0">
                <a:latin typeface="Arial" charset="0"/>
              </a:rPr>
              <a:t>= h( </a:t>
            </a:r>
            <a:r>
              <a:rPr lang="en-US" altLang="en-US" sz="1500" b="0" i="1" dirty="0">
                <a:latin typeface="Arial" charset="0"/>
              </a:rPr>
              <a:t>r1 </a:t>
            </a:r>
            <a:r>
              <a:rPr lang="en-US" altLang="en-US" sz="1500" b="0" dirty="0">
                <a:latin typeface="Arial" charset="0"/>
              </a:rPr>
              <a:t>|| </a:t>
            </a:r>
            <a:r>
              <a:rPr lang="en-US" altLang="en-US" sz="1500" b="0" i="1" dirty="0">
                <a:latin typeface="Arial" charset="0"/>
              </a:rPr>
              <a:t>S</a:t>
            </a:r>
            <a:r>
              <a:rPr lang="en-US" altLang="en-US" sz="1500" b="0" dirty="0">
                <a:latin typeface="Arial" charset="0"/>
              </a:rPr>
              <a:t> || </a:t>
            </a:r>
            <a:r>
              <a:rPr lang="en-US" altLang="en-US" sz="1500" b="0" i="1" dirty="0">
                <a:latin typeface="Arial" charset="0"/>
              </a:rPr>
              <a:t>D |</a:t>
            </a:r>
            <a:r>
              <a:rPr lang="en-US" altLang="en-US" sz="1500" b="0" dirty="0">
                <a:latin typeface="Arial" charset="0"/>
              </a:rPr>
              <a:t>| data packet || </a:t>
            </a:r>
            <a:r>
              <a:rPr lang="en-US" altLang="en-US" sz="1500" b="0" i="1" dirty="0">
                <a:latin typeface="Arial" charset="0"/>
              </a:rPr>
              <a:t>t0 </a:t>
            </a:r>
            <a:r>
              <a:rPr lang="en-US" altLang="en-US" sz="1500" b="0" dirty="0">
                <a:latin typeface="Arial" charset="0"/>
              </a:rPr>
              <a:t>|| </a:t>
            </a:r>
            <a:r>
              <a:rPr lang="en-US" altLang="en-US" sz="1500" b="0" i="1" dirty="0">
                <a:latin typeface="Arial" charset="0"/>
              </a:rPr>
              <a:t>r1 </a:t>
            </a:r>
            <a:r>
              <a:rPr lang="en-US" altLang="en-US" sz="1500" b="0" dirty="0">
                <a:latin typeface="Arial" charset="0"/>
              </a:rPr>
              <a:t>)	 </a:t>
            </a:r>
          </a:p>
          <a:p>
            <a:pPr eaLnBrk="1" hangingPunct="1">
              <a:spcBef>
                <a:spcPct val="20000"/>
              </a:spcBef>
              <a:buFont typeface="Arial" charset="0"/>
              <a:buNone/>
            </a:pPr>
            <a:r>
              <a:rPr lang="en-US" altLang="en-US" sz="1500" b="0" dirty="0">
                <a:latin typeface="Arial" charset="0"/>
              </a:rPr>
              <a:t>		</a:t>
            </a:r>
            <a:r>
              <a:rPr lang="en-US" altLang="en-US" sz="1500" b="0" i="1" dirty="0">
                <a:latin typeface="Arial" charset="0"/>
              </a:rPr>
              <a:t>n1 </a:t>
            </a:r>
            <a:r>
              <a:rPr lang="en-US" altLang="en-US" sz="1500" b="0" dirty="0">
                <a:latin typeface="Arial" charset="0"/>
                <a:sym typeface="Wingdings" pitchFamily="2" charset="2"/>
              </a:rPr>
              <a:t></a:t>
            </a:r>
            <a:r>
              <a:rPr lang="en-US" altLang="en-US" sz="1500" b="0" i="1" dirty="0">
                <a:latin typeface="Arial" charset="0"/>
              </a:rPr>
              <a:t> n2</a:t>
            </a:r>
            <a:r>
              <a:rPr lang="en-US" altLang="en-US" sz="1500" b="0" dirty="0">
                <a:latin typeface="Arial" charset="0"/>
              </a:rPr>
              <a:t>: (</a:t>
            </a:r>
            <a:r>
              <a:rPr lang="en-US" altLang="en-US" sz="1500" b="0" i="1" dirty="0">
                <a:latin typeface="Arial" charset="0"/>
              </a:rPr>
              <a:t>S</a:t>
            </a:r>
            <a:r>
              <a:rPr lang="en-US" altLang="en-US" sz="1500" b="0" dirty="0">
                <a:latin typeface="Arial" charset="0"/>
              </a:rPr>
              <a:t>, </a:t>
            </a:r>
            <a:r>
              <a:rPr lang="en-US" altLang="en-US" sz="1500" b="0" i="1" dirty="0">
                <a:latin typeface="Arial" charset="0"/>
              </a:rPr>
              <a:t>D</a:t>
            </a:r>
            <a:r>
              <a:rPr lang="en-US" altLang="en-US" sz="1500" b="0" dirty="0">
                <a:latin typeface="Arial" charset="0"/>
              </a:rPr>
              <a:t>, data packet, </a:t>
            </a:r>
            <a:r>
              <a:rPr lang="en-US" altLang="en-US" sz="1500" b="0" i="1" dirty="0">
                <a:latin typeface="Arial" charset="0"/>
              </a:rPr>
              <a:t>t1 </a:t>
            </a:r>
            <a:r>
              <a:rPr lang="en-US" altLang="en-US" sz="1500" b="0" dirty="0">
                <a:latin typeface="Arial" charset="0"/>
              </a:rPr>
              <a:t>) </a:t>
            </a:r>
          </a:p>
          <a:p>
            <a:pPr eaLnBrk="1" hangingPunct="1">
              <a:spcBef>
                <a:spcPct val="20000"/>
              </a:spcBef>
              <a:buFont typeface="Arial" charset="0"/>
              <a:buNone/>
            </a:pPr>
            <a:r>
              <a:rPr lang="en-US" altLang="en-US" sz="1500" b="0" dirty="0">
                <a:latin typeface="Arial" charset="0"/>
              </a:rPr>
              <a:t>	The audited node will generate the bloom filter based on the data packets and the fingerprints</a:t>
            </a:r>
            <a:endParaRPr lang="en-US" altLang="en-US" sz="1500" b="0" dirty="0">
              <a:latin typeface="Arial" charset="0"/>
              <a:cs typeface="Arial" charset="0"/>
            </a:endParaRPr>
          </a:p>
          <a:p>
            <a:pPr eaLnBrk="1" hangingPunct="1">
              <a:spcBef>
                <a:spcPct val="20000"/>
              </a:spcBef>
              <a:buFont typeface="Arial" charset="0"/>
              <a:buNone/>
            </a:pPr>
            <a:r>
              <a:rPr lang="en-US" altLang="en-US" sz="1800" b="0" dirty="0">
                <a:latin typeface="Arial" charset="0"/>
                <a:cs typeface="Arial" charset="0"/>
              </a:rPr>
              <a:t>	</a:t>
            </a:r>
            <a:r>
              <a:rPr lang="en-US" altLang="en-US" sz="1500" b="0" dirty="0">
                <a:latin typeface="Arial" charset="0"/>
                <a:cs typeface="Arial" charset="0"/>
              </a:rPr>
              <a:t>The source will generate its own bloom filter and compare it to the value of the audited node</a:t>
            </a:r>
          </a:p>
        </p:txBody>
      </p:sp>
      <p:sp>
        <p:nvSpPr>
          <p:cNvPr id="41987" name="Title 1"/>
          <p:cNvSpPr txBox="1">
            <a:spLocks/>
          </p:cNvSpPr>
          <p:nvPr/>
        </p:nvSpPr>
        <p:spPr bwMode="auto">
          <a:xfrm>
            <a:off x="800100" y="857250"/>
            <a:ext cx="6858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3000" dirty="0">
                <a:latin typeface="Arial" charset="0"/>
              </a:rPr>
              <a:t>Proposed approach</a:t>
            </a:r>
          </a:p>
        </p:txBody>
      </p:sp>
    </p:spTree>
    <p:extLst>
      <p:ext uri="{BB962C8B-B14F-4D97-AF65-F5344CB8AC3E}">
        <p14:creationId xmlns:p14="http://schemas.microsoft.com/office/powerpoint/2010/main" val="475932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353160" y="96840"/>
            <a:ext cx="8228520"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400" strike="noStrike" spc="-1">
                <a:solidFill>
                  <a:srgbClr val="000000"/>
                </a:solidFill>
                <a:uFill>
                  <a:solidFill>
                    <a:srgbClr val="FFFFFF"/>
                  </a:solidFill>
                </a:uFill>
                <a:latin typeface="Impact"/>
                <a:ea typeface="DejaVu Sans"/>
              </a:rPr>
              <a:t>Impact of Attacks on Safety</a:t>
            </a:r>
            <a:endParaRPr/>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18</a:t>
            </a:fld>
            <a:endParaRPr/>
          </a:p>
        </p:txBody>
      </p:sp>
      <p:sp>
        <p:nvSpPr>
          <p:cNvPr id="188" name="CustomShape 4"/>
          <p:cNvSpPr/>
          <p:nvPr/>
        </p:nvSpPr>
        <p:spPr>
          <a:xfrm>
            <a:off x="4800569" y="6858000"/>
            <a:ext cx="590400" cy="57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dirty="0"/>
          </a:p>
        </p:txBody>
      </p:sp>
      <p:sp>
        <p:nvSpPr>
          <p:cNvPr id="189" name="CustomShape 5"/>
          <p:cNvSpPr/>
          <p:nvPr/>
        </p:nvSpPr>
        <p:spPr>
          <a:xfrm>
            <a:off x="457200" y="845640"/>
            <a:ext cx="8356320" cy="551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strike="noStrike" spc="-1" dirty="0">
                <a:solidFill>
                  <a:srgbClr val="000000"/>
                </a:solidFill>
                <a:uFill>
                  <a:solidFill>
                    <a:srgbClr val="FFFFFF"/>
                  </a:solidFill>
                </a:uFill>
                <a:latin typeface="Times New Roman"/>
                <a:ea typeface="DejaVu Sans"/>
              </a:rPr>
              <a:t>Miller and </a:t>
            </a:r>
            <a:r>
              <a:rPr lang="en-US" sz="2400" strike="noStrike" spc="-1" dirty="0" err="1">
                <a:solidFill>
                  <a:srgbClr val="000000"/>
                </a:solidFill>
                <a:uFill>
                  <a:solidFill>
                    <a:srgbClr val="FFFFFF"/>
                  </a:solidFill>
                </a:uFill>
                <a:latin typeface="Times New Roman"/>
                <a:ea typeface="DejaVu Sans"/>
              </a:rPr>
              <a:t>Valasek</a:t>
            </a:r>
            <a:r>
              <a:rPr lang="en-US" sz="2400" strike="noStrike" spc="-1" dirty="0">
                <a:solidFill>
                  <a:srgbClr val="000000"/>
                </a:solidFill>
                <a:uFill>
                  <a:solidFill>
                    <a:srgbClr val="FFFFFF"/>
                  </a:solidFill>
                </a:uFill>
                <a:latin typeface="Times New Roman"/>
                <a:ea typeface="DejaVu Sans"/>
              </a:rPr>
              <a:t> demonstrated in DEF CON 21 a set of attacks </a:t>
            </a:r>
            <a:r>
              <a:rPr lang="en-US" sz="2400" strike="noStrike" spc="-1" dirty="0" smtClean="0">
                <a:solidFill>
                  <a:srgbClr val="000000"/>
                </a:solidFill>
                <a:uFill>
                  <a:solidFill>
                    <a:srgbClr val="FFFFFF"/>
                  </a:solidFill>
                </a:uFill>
                <a:latin typeface="Times New Roman"/>
                <a:ea typeface="DejaVu Sans"/>
              </a:rPr>
              <a:t>including </a:t>
            </a:r>
            <a:r>
              <a:rPr lang="en-US" sz="2400" strike="noStrike" spc="-1" dirty="0">
                <a:solidFill>
                  <a:srgbClr val="000000"/>
                </a:solidFill>
                <a:uFill>
                  <a:solidFill>
                    <a:srgbClr val="FFFFFF"/>
                  </a:solidFill>
                </a:uFill>
                <a:latin typeface="Times New Roman"/>
                <a:ea typeface="DejaVu Sans"/>
              </a:rPr>
              <a:t>very serious attacks. </a:t>
            </a:r>
            <a:endParaRPr dirty="0"/>
          </a:p>
          <a:p>
            <a:pPr>
              <a:lnSpc>
                <a:spcPct val="100000"/>
              </a:lnSpc>
            </a:pPr>
            <a:endParaRPr dirty="0"/>
          </a:p>
          <a:p>
            <a:pPr marL="343080" indent="-342000">
              <a:lnSpc>
                <a:spcPct val="100000"/>
              </a:lnSpc>
              <a:buFont typeface="Wingdings" charset="2"/>
              <a:buChar char=""/>
            </a:pPr>
            <a:r>
              <a:rPr lang="en-US" sz="2400" strike="noStrike" spc="-1" dirty="0">
                <a:solidFill>
                  <a:srgbClr val="000000"/>
                </a:solidFill>
                <a:uFill>
                  <a:solidFill>
                    <a:srgbClr val="FFFFFF"/>
                  </a:solidFill>
                </a:uFill>
                <a:latin typeface="Times New Roman"/>
                <a:ea typeface="DejaVu Sans"/>
              </a:rPr>
              <a:t>Hard braking/ no braking attack </a:t>
            </a:r>
            <a:endParaRPr dirty="0"/>
          </a:p>
          <a:p>
            <a:pPr marL="743040" lvl="1" indent="-284760">
              <a:lnSpc>
                <a:spcPct val="100000"/>
              </a:lnSpc>
              <a:buFont typeface="Arial"/>
              <a:buChar char="•"/>
            </a:pPr>
            <a:r>
              <a:rPr lang="en-US" sz="2200" strike="noStrike" spc="-1" dirty="0">
                <a:solidFill>
                  <a:srgbClr val="000000"/>
                </a:solidFill>
                <a:uFill>
                  <a:solidFill>
                    <a:srgbClr val="FFFFFF"/>
                  </a:solidFill>
                </a:uFill>
                <a:latin typeface="Times New Roman"/>
                <a:ea typeface="DejaVu Sans"/>
              </a:rPr>
              <a:t>Locked brake</a:t>
            </a:r>
            <a:endParaRPr dirty="0"/>
          </a:p>
          <a:p>
            <a:pPr marL="743040" lvl="1" indent="-284760">
              <a:lnSpc>
                <a:spcPct val="100000"/>
              </a:lnSpc>
              <a:buFont typeface="Arial"/>
              <a:buChar char="•"/>
            </a:pPr>
            <a:r>
              <a:rPr lang="en-US" sz="2200" strike="noStrike" spc="-1" dirty="0">
                <a:solidFill>
                  <a:srgbClr val="000000"/>
                </a:solidFill>
                <a:uFill>
                  <a:solidFill>
                    <a:srgbClr val="FFFFFF"/>
                  </a:solidFill>
                </a:uFill>
                <a:latin typeface="Times New Roman"/>
                <a:ea typeface="DejaVu Sans"/>
              </a:rPr>
              <a:t>Sudden stop</a:t>
            </a:r>
            <a:endParaRPr dirty="0"/>
          </a:p>
          <a:p>
            <a:pPr marL="743040" lvl="1" indent="-284760">
              <a:lnSpc>
                <a:spcPct val="100000"/>
              </a:lnSpc>
              <a:buFont typeface="Arial"/>
              <a:buChar char="•"/>
            </a:pPr>
            <a:r>
              <a:rPr lang="en-US" sz="2200" strike="noStrike" spc="-1" dirty="0">
                <a:solidFill>
                  <a:srgbClr val="000000"/>
                </a:solidFill>
                <a:uFill>
                  <a:solidFill>
                    <a:srgbClr val="FFFFFF"/>
                  </a:solidFill>
                </a:uFill>
                <a:latin typeface="Times New Roman"/>
                <a:ea typeface="DejaVu Sans"/>
              </a:rPr>
              <a:t>Braking distance increase</a:t>
            </a:r>
            <a:endParaRPr dirty="0"/>
          </a:p>
          <a:p>
            <a:pPr marL="285840" indent="-284760">
              <a:lnSpc>
                <a:spcPct val="100000"/>
              </a:lnSpc>
              <a:buFont typeface="Wingdings" charset="2"/>
              <a:buChar char=""/>
            </a:pPr>
            <a:r>
              <a:rPr lang="en-US" sz="2400" strike="noStrike" spc="-1" dirty="0">
                <a:solidFill>
                  <a:srgbClr val="000000"/>
                </a:solidFill>
                <a:uFill>
                  <a:solidFill>
                    <a:srgbClr val="FFFFFF"/>
                  </a:solidFill>
                </a:uFill>
                <a:latin typeface="Times New Roman"/>
                <a:ea typeface="DejaVu Sans"/>
              </a:rPr>
              <a:t>Acceleration attack</a:t>
            </a:r>
            <a:endParaRPr dirty="0"/>
          </a:p>
          <a:p>
            <a:pPr marL="743040" lvl="1" indent="-284760">
              <a:lnSpc>
                <a:spcPct val="100000"/>
              </a:lnSpc>
              <a:buFont typeface="Arial"/>
              <a:buChar char="•"/>
            </a:pPr>
            <a:r>
              <a:rPr lang="en-US" sz="2200" strike="noStrike" spc="-1" dirty="0">
                <a:solidFill>
                  <a:srgbClr val="000000"/>
                </a:solidFill>
                <a:uFill>
                  <a:solidFill>
                    <a:srgbClr val="FFFFFF"/>
                  </a:solidFill>
                </a:uFill>
                <a:latin typeface="Times New Roman"/>
                <a:ea typeface="DejaVu Sans"/>
              </a:rPr>
              <a:t>Sudden uncontrollable acceleration</a:t>
            </a:r>
            <a:endParaRPr dirty="0"/>
          </a:p>
          <a:p>
            <a:pPr marL="285840" indent="-284760">
              <a:lnSpc>
                <a:spcPct val="100000"/>
              </a:lnSpc>
              <a:buFont typeface="Wingdings" charset="2"/>
              <a:buChar char=""/>
            </a:pPr>
            <a:r>
              <a:rPr lang="en-US" sz="2400" strike="noStrike" spc="-1" dirty="0">
                <a:solidFill>
                  <a:srgbClr val="000000"/>
                </a:solidFill>
                <a:uFill>
                  <a:solidFill>
                    <a:srgbClr val="FFFFFF"/>
                  </a:solidFill>
                </a:uFill>
                <a:latin typeface="Times New Roman"/>
                <a:ea typeface="DejaVu Sans"/>
              </a:rPr>
              <a:t>Steering wheel attack </a:t>
            </a:r>
            <a:endParaRPr dirty="0"/>
          </a:p>
          <a:p>
            <a:pPr marL="743040" lvl="1" indent="-284760">
              <a:lnSpc>
                <a:spcPct val="100000"/>
              </a:lnSpc>
              <a:buFont typeface="Arial"/>
              <a:buChar char="•"/>
            </a:pPr>
            <a:r>
              <a:rPr lang="en-US" sz="2200" strike="noStrike" spc="-1" dirty="0">
                <a:solidFill>
                  <a:srgbClr val="000000"/>
                </a:solidFill>
                <a:uFill>
                  <a:solidFill>
                    <a:srgbClr val="FFFFFF"/>
                  </a:solidFill>
                </a:uFill>
                <a:latin typeface="Times New Roman"/>
                <a:ea typeface="DejaVu Sans"/>
              </a:rPr>
              <a:t>Sudden uncontrollable rotation of a steering wheel </a:t>
            </a:r>
            <a:endParaRPr dirty="0"/>
          </a:p>
          <a:p>
            <a:pPr marL="285840" indent="-284760">
              <a:lnSpc>
                <a:spcPct val="100000"/>
              </a:lnSpc>
              <a:buFont typeface="Wingdings" charset="2"/>
              <a:buChar char=""/>
            </a:pPr>
            <a:r>
              <a:rPr lang="en-US" sz="2400" strike="noStrike" spc="-1" dirty="0">
                <a:solidFill>
                  <a:srgbClr val="000000"/>
                </a:solidFill>
                <a:uFill>
                  <a:solidFill>
                    <a:srgbClr val="FFFFFF"/>
                  </a:solidFill>
                </a:uFill>
                <a:latin typeface="Times New Roman"/>
                <a:ea typeface="DejaVu Sans"/>
              </a:rPr>
              <a:t>Engine shutdown</a:t>
            </a:r>
            <a:endParaRPr dirty="0"/>
          </a:p>
          <a:p>
            <a:pPr marL="285840" indent="-284760">
              <a:lnSpc>
                <a:spcPct val="100000"/>
              </a:lnSpc>
              <a:buFont typeface="Wingdings" charset="2"/>
              <a:buChar char=""/>
            </a:pPr>
            <a:r>
              <a:rPr lang="en-US" sz="2400" strike="noStrike" spc="-1" dirty="0">
                <a:solidFill>
                  <a:srgbClr val="000000"/>
                </a:solidFill>
                <a:uFill>
                  <a:solidFill>
                    <a:srgbClr val="FFFFFF"/>
                  </a:solidFill>
                </a:uFill>
                <a:latin typeface="Times New Roman"/>
                <a:ea typeface="DejaVu Sans"/>
              </a:rPr>
              <a:t>Light out attack</a:t>
            </a:r>
            <a:endParaRPr dirty="0"/>
          </a:p>
          <a:p>
            <a:pPr marL="743040" lvl="1" indent="-284760">
              <a:lnSpc>
                <a:spcPct val="100000"/>
              </a:lnSpc>
              <a:buFont typeface="Arial"/>
              <a:buChar char="•"/>
            </a:pPr>
            <a:r>
              <a:rPr lang="en-US" sz="2200" strike="noStrike" spc="-1" dirty="0">
                <a:solidFill>
                  <a:srgbClr val="000000"/>
                </a:solidFill>
                <a:uFill>
                  <a:solidFill>
                    <a:srgbClr val="FFFFFF"/>
                  </a:solidFill>
                </a:uFill>
                <a:latin typeface="Times New Roman"/>
                <a:ea typeface="DejaVu Sans"/>
              </a:rPr>
              <a:t>Dashboard indication is misrepresented</a:t>
            </a:r>
            <a:endParaRPr dirty="0"/>
          </a:p>
          <a:p>
            <a:pPr marL="743040" lvl="1" indent="-284760">
              <a:lnSpc>
                <a:spcPct val="100000"/>
              </a:lnSpc>
              <a:buFont typeface="Arial"/>
              <a:buChar char="•"/>
            </a:pPr>
            <a:r>
              <a:rPr lang="en-US" sz="2200" strike="noStrike" spc="-1" dirty="0">
                <a:solidFill>
                  <a:srgbClr val="000000"/>
                </a:solidFill>
                <a:uFill>
                  <a:solidFill>
                    <a:srgbClr val="FFFFFF"/>
                  </a:solidFill>
                </a:uFill>
                <a:latin typeface="Times New Roman"/>
                <a:ea typeface="DejaVu Sans"/>
              </a:rPr>
              <a:t>Dashboard indication is off</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353160" y="96840"/>
            <a:ext cx="8228520"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400" strike="noStrike" spc="-1" dirty="0">
                <a:solidFill>
                  <a:srgbClr val="000000"/>
                </a:solidFill>
                <a:uFill>
                  <a:solidFill>
                    <a:srgbClr val="FFFFFF"/>
                  </a:solidFill>
                </a:uFill>
                <a:latin typeface="Impact"/>
                <a:ea typeface="DejaVu Sans"/>
              </a:rPr>
              <a:t>Impact of Deploying Security</a:t>
            </a:r>
            <a:endParaRPr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19</a:t>
            </a:fld>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784786893"/>
              </p:ext>
            </p:extLst>
          </p:nvPr>
        </p:nvGraphicFramePr>
        <p:xfrm>
          <a:off x="365053" y="1020586"/>
          <a:ext cx="8632794" cy="5335934"/>
        </p:xfrm>
        <a:graphic>
          <a:graphicData uri="http://schemas.openxmlformats.org/drawingml/2006/table">
            <a:tbl>
              <a:tblPr firstRow="1" bandRow="1">
                <a:tableStyleId>{5C22544A-7EE6-4342-B048-85BDC9FD1C3A}</a:tableStyleId>
              </a:tblPr>
              <a:tblGrid>
                <a:gridCol w="1994928">
                  <a:extLst>
                    <a:ext uri="{9D8B030D-6E8A-4147-A177-3AD203B41FA5}">
                      <a16:colId xmlns="" xmlns:a16="http://schemas.microsoft.com/office/drawing/2014/main" val="2091540939"/>
                    </a:ext>
                  </a:extLst>
                </a:gridCol>
                <a:gridCol w="4199467">
                  <a:extLst>
                    <a:ext uri="{9D8B030D-6E8A-4147-A177-3AD203B41FA5}">
                      <a16:colId xmlns="" xmlns:a16="http://schemas.microsoft.com/office/drawing/2014/main" val="1218427813"/>
                    </a:ext>
                  </a:extLst>
                </a:gridCol>
                <a:gridCol w="2438399">
                  <a:extLst>
                    <a:ext uri="{9D8B030D-6E8A-4147-A177-3AD203B41FA5}">
                      <a16:colId xmlns="" xmlns:a16="http://schemas.microsoft.com/office/drawing/2014/main" val="1418087489"/>
                    </a:ext>
                  </a:extLst>
                </a:gridCol>
              </a:tblGrid>
              <a:tr h="1037332">
                <a:tc>
                  <a:txBody>
                    <a:bodyPr/>
                    <a:lstStyle/>
                    <a:p>
                      <a:r>
                        <a:rPr lang="en-US" sz="2400" dirty="0"/>
                        <a:t>Mechanism</a:t>
                      </a:r>
                    </a:p>
                  </a:txBody>
                  <a:tcPr marL="121349" marR="121349" marT="60674" marB="60674"/>
                </a:tc>
                <a:tc>
                  <a:txBody>
                    <a:bodyPr/>
                    <a:lstStyle/>
                    <a:p>
                      <a:r>
                        <a:rPr lang="en-US" sz="2400" dirty="0"/>
                        <a:t>Security</a:t>
                      </a:r>
                    </a:p>
                  </a:txBody>
                  <a:tcPr marL="121349" marR="121349" marT="60674" marB="60674"/>
                </a:tc>
                <a:tc>
                  <a:txBody>
                    <a:bodyPr/>
                    <a:lstStyle/>
                    <a:p>
                      <a:r>
                        <a:rPr lang="en-US" sz="2400" dirty="0"/>
                        <a:t>Safety</a:t>
                      </a:r>
                    </a:p>
                  </a:txBody>
                  <a:tcPr marL="121349" marR="121349" marT="60674" marB="60674"/>
                </a:tc>
                <a:extLst>
                  <a:ext uri="{0D108BD9-81ED-4DB2-BD59-A6C34878D82A}">
                    <a16:rowId xmlns="" xmlns:a16="http://schemas.microsoft.com/office/drawing/2014/main" val="1746804199"/>
                  </a:ext>
                </a:extLst>
              </a:tr>
              <a:tr h="1037332">
                <a:tc>
                  <a:txBody>
                    <a:bodyPr/>
                    <a:lstStyle/>
                    <a:p>
                      <a:r>
                        <a:rPr lang="en-US" sz="2000" b="1" dirty="0"/>
                        <a:t>Digital Signature </a:t>
                      </a:r>
                    </a:p>
                  </a:txBody>
                  <a:tcPr marL="121349" marR="121349" marT="60674" marB="60674"/>
                </a:tc>
                <a:tc>
                  <a:txBody>
                    <a:bodyPr/>
                    <a:lstStyle/>
                    <a:p>
                      <a:r>
                        <a:rPr lang="en-US" sz="2000" dirty="0"/>
                        <a:t>Data comes from a known trusted node</a:t>
                      </a:r>
                    </a:p>
                  </a:txBody>
                  <a:tcPr marL="121349" marR="121349" marT="60674" marB="60674"/>
                </a:tc>
                <a:tc>
                  <a:txBody>
                    <a:bodyPr/>
                    <a:lstStyle/>
                    <a:p>
                      <a:r>
                        <a:rPr lang="en-US" sz="2000" dirty="0"/>
                        <a:t>Delay: validating undetected data</a:t>
                      </a:r>
                    </a:p>
                  </a:txBody>
                  <a:tcPr marL="121349" marR="121349" marT="60674" marB="60674"/>
                </a:tc>
                <a:extLst>
                  <a:ext uri="{0D108BD9-81ED-4DB2-BD59-A6C34878D82A}">
                    <a16:rowId xmlns="" xmlns:a16="http://schemas.microsoft.com/office/drawing/2014/main" val="2796923833"/>
                  </a:ext>
                </a:extLst>
              </a:tr>
              <a:tr h="1087090">
                <a:tc>
                  <a:txBody>
                    <a:bodyPr/>
                    <a:lstStyle/>
                    <a:p>
                      <a:r>
                        <a:rPr lang="en-US" sz="2000" b="1" dirty="0"/>
                        <a:t>Encryption</a:t>
                      </a:r>
                    </a:p>
                  </a:txBody>
                  <a:tcPr marL="121349" marR="121349" marT="60674" marB="60674"/>
                </a:tc>
                <a:tc>
                  <a:txBody>
                    <a:bodyPr/>
                    <a:lstStyle/>
                    <a:p>
                      <a:r>
                        <a:rPr lang="en-US" sz="2000" dirty="0"/>
                        <a:t>Security</a:t>
                      </a:r>
                      <a:r>
                        <a:rPr lang="en-US" sz="2000" baseline="0" dirty="0"/>
                        <a:t> depends on the key size</a:t>
                      </a:r>
                      <a:endParaRPr lang="en-US" sz="2000" dirty="0"/>
                    </a:p>
                  </a:txBody>
                  <a:tcPr marL="121349" marR="121349" marT="60674" marB="60674"/>
                </a:tc>
                <a:tc>
                  <a:txBody>
                    <a:bodyPr/>
                    <a:lstStyle/>
                    <a:p>
                      <a:r>
                        <a:rPr lang="en-US" sz="2000" dirty="0"/>
                        <a:t>Delay: Undetected</a:t>
                      </a:r>
                      <a:r>
                        <a:rPr lang="en-US" sz="2000" baseline="0" dirty="0"/>
                        <a:t> modifications can compromise safety</a:t>
                      </a:r>
                      <a:endParaRPr lang="en-US" sz="2000" dirty="0"/>
                    </a:p>
                  </a:txBody>
                  <a:tcPr marL="121349" marR="121349" marT="60674" marB="60674"/>
                </a:tc>
                <a:extLst>
                  <a:ext uri="{0D108BD9-81ED-4DB2-BD59-A6C34878D82A}">
                    <a16:rowId xmlns="" xmlns:a16="http://schemas.microsoft.com/office/drawing/2014/main" val="1777656756"/>
                  </a:ext>
                </a:extLst>
              </a:tr>
              <a:tr h="1087090">
                <a:tc>
                  <a:txBody>
                    <a:bodyPr/>
                    <a:lstStyle/>
                    <a:p>
                      <a:endParaRPr lang="en-US" sz="2000" b="1" dirty="0"/>
                    </a:p>
                  </a:txBody>
                  <a:tcPr marL="121349" marR="121349" marT="60674" marB="60674"/>
                </a:tc>
                <a:tc>
                  <a:txBody>
                    <a:bodyPr/>
                    <a:lstStyle/>
                    <a:p>
                      <a:endParaRPr lang="en-US" sz="2000" dirty="0"/>
                    </a:p>
                  </a:txBody>
                  <a:tcPr marL="121349" marR="121349" marT="60674" marB="60674"/>
                </a:tc>
                <a:tc>
                  <a:txBody>
                    <a:bodyPr/>
                    <a:lstStyle/>
                    <a:p>
                      <a:endParaRPr lang="en-US" sz="2000" dirty="0"/>
                    </a:p>
                  </a:txBody>
                  <a:tcPr marL="121349" marR="121349" marT="60674" marB="60674"/>
                </a:tc>
                <a:extLst>
                  <a:ext uri="{0D108BD9-81ED-4DB2-BD59-A6C34878D82A}">
                    <a16:rowId xmlns="" xmlns:a16="http://schemas.microsoft.com/office/drawing/2014/main" val="1040296880"/>
                  </a:ext>
                </a:extLst>
              </a:tr>
              <a:tr h="1087090">
                <a:tc>
                  <a:txBody>
                    <a:bodyPr/>
                    <a:lstStyle/>
                    <a:p>
                      <a:endParaRPr lang="en-US" sz="2000" b="1" dirty="0"/>
                    </a:p>
                  </a:txBody>
                  <a:tcPr marL="121349" marR="121349" marT="60674" marB="60674"/>
                </a:tc>
                <a:tc>
                  <a:txBody>
                    <a:bodyPr/>
                    <a:lstStyle/>
                    <a:p>
                      <a:endParaRPr lang="en-US" sz="2000" dirty="0"/>
                    </a:p>
                  </a:txBody>
                  <a:tcPr marL="121349" marR="121349" marT="60674" marB="60674"/>
                </a:tc>
                <a:tc>
                  <a:txBody>
                    <a:bodyPr/>
                    <a:lstStyle/>
                    <a:p>
                      <a:endParaRPr lang="en-US" sz="2200" dirty="0"/>
                    </a:p>
                  </a:txBody>
                  <a:tcPr marL="121349" marR="121349" marT="60674" marB="60674"/>
                </a:tc>
                <a:extLst>
                  <a:ext uri="{0D108BD9-81ED-4DB2-BD59-A6C34878D82A}">
                    <a16:rowId xmlns="" xmlns:a16="http://schemas.microsoft.com/office/drawing/2014/main" val="1034759309"/>
                  </a:ext>
                </a:extLst>
              </a:tr>
            </a:tbl>
          </a:graphicData>
        </a:graphic>
      </p:graphicFrame>
    </p:spTree>
    <p:extLst>
      <p:ext uri="{BB962C8B-B14F-4D97-AF65-F5344CB8AC3E}">
        <p14:creationId xmlns:p14="http://schemas.microsoft.com/office/powerpoint/2010/main" val="31060572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 name="CustomShape 1"/>
          <p:cNvSpPr/>
          <p:nvPr/>
        </p:nvSpPr>
        <p:spPr>
          <a:xfrm>
            <a:off x="353160" y="96840"/>
            <a:ext cx="8228520"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400" strike="noStrike" spc="-1">
                <a:solidFill>
                  <a:srgbClr val="000000"/>
                </a:solidFill>
                <a:uFill>
                  <a:solidFill>
                    <a:srgbClr val="FFFFFF"/>
                  </a:solidFill>
                </a:uFill>
                <a:latin typeface="Impact"/>
                <a:ea typeface="DejaVu Sans"/>
              </a:rPr>
              <a:t>Outline</a:t>
            </a:r>
            <a:endParaRPr/>
          </a:p>
        </p:txBody>
      </p:sp>
      <p:sp>
        <p:nvSpPr>
          <p:cNvPr id="113" name="CustomShape 2"/>
          <p:cNvSpPr/>
          <p:nvPr/>
        </p:nvSpPr>
        <p:spPr>
          <a:xfrm>
            <a:off x="353160" y="883080"/>
            <a:ext cx="8346240" cy="529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200" indent="-456120">
              <a:lnSpc>
                <a:spcPct val="100000"/>
              </a:lnSpc>
              <a:buFont typeface="Calibri"/>
              <a:buAutoNum type="arabicPeriod"/>
            </a:pPr>
            <a:r>
              <a:rPr lang="en-US" sz="2800" strike="noStrike" spc="-1" dirty="0">
                <a:solidFill>
                  <a:srgbClr val="000000"/>
                </a:solidFill>
                <a:uFill>
                  <a:solidFill>
                    <a:srgbClr val="FFFFFF"/>
                  </a:solidFill>
                </a:uFill>
                <a:latin typeface="Times New Roman"/>
                <a:ea typeface="DejaVu Sans"/>
              </a:rPr>
              <a:t>Motivation</a:t>
            </a:r>
            <a:endParaRPr sz="2800" dirty="0"/>
          </a:p>
          <a:p>
            <a:pPr marL="457200" indent="-456120">
              <a:lnSpc>
                <a:spcPct val="100000"/>
              </a:lnSpc>
              <a:buFont typeface="Calibri"/>
              <a:buAutoNum type="arabicPeriod"/>
            </a:pPr>
            <a:r>
              <a:rPr lang="en-US" sz="2800" strike="noStrike" spc="-1" dirty="0">
                <a:solidFill>
                  <a:srgbClr val="000000"/>
                </a:solidFill>
                <a:uFill>
                  <a:solidFill>
                    <a:srgbClr val="FFFFFF"/>
                  </a:solidFill>
                </a:uFill>
                <a:latin typeface="Times New Roman"/>
                <a:ea typeface="DejaVu Sans"/>
              </a:rPr>
              <a:t>Objectives</a:t>
            </a:r>
          </a:p>
          <a:p>
            <a:pPr marL="457200" indent="-456120">
              <a:lnSpc>
                <a:spcPct val="100000"/>
              </a:lnSpc>
              <a:buFont typeface="Calibri"/>
              <a:buAutoNum type="arabicPeriod"/>
            </a:pPr>
            <a:r>
              <a:rPr lang="en-US" sz="2800" spc="-1" dirty="0" smtClean="0">
                <a:solidFill>
                  <a:srgbClr val="000000"/>
                </a:solidFill>
                <a:uFill>
                  <a:solidFill>
                    <a:srgbClr val="FFFFFF"/>
                  </a:solidFill>
                </a:uFill>
                <a:latin typeface="Times New Roman"/>
              </a:rPr>
              <a:t>Attacks</a:t>
            </a:r>
            <a:endParaRPr sz="2800" dirty="0"/>
          </a:p>
          <a:p>
            <a:pPr marL="457200" indent="-456120">
              <a:lnSpc>
                <a:spcPct val="100000"/>
              </a:lnSpc>
              <a:buFont typeface="Calibri"/>
              <a:buAutoNum type="arabicPeriod"/>
            </a:pPr>
            <a:r>
              <a:rPr lang="en-US" sz="2800" spc="-1" dirty="0" smtClean="0">
                <a:solidFill>
                  <a:srgbClr val="000000"/>
                </a:solidFill>
                <a:uFill>
                  <a:solidFill>
                    <a:srgbClr val="FFFFFF"/>
                  </a:solidFill>
                </a:uFill>
                <a:latin typeface="Times New Roman"/>
              </a:rPr>
              <a:t>Impact </a:t>
            </a:r>
            <a:r>
              <a:rPr lang="en-US" sz="2800" spc="-1" dirty="0">
                <a:solidFill>
                  <a:srgbClr val="000000"/>
                </a:solidFill>
                <a:uFill>
                  <a:solidFill>
                    <a:srgbClr val="FFFFFF"/>
                  </a:solidFill>
                </a:uFill>
                <a:latin typeface="Times New Roman"/>
              </a:rPr>
              <a:t>of Attacks on Safety </a:t>
            </a:r>
          </a:p>
          <a:p>
            <a:pPr marL="457200" indent="-456120">
              <a:lnSpc>
                <a:spcPct val="100000"/>
              </a:lnSpc>
              <a:buFont typeface="Calibri"/>
              <a:buAutoNum type="arabicPeriod"/>
            </a:pPr>
            <a:r>
              <a:rPr lang="en-US" sz="2800" spc="-1" dirty="0">
                <a:solidFill>
                  <a:srgbClr val="000000"/>
                </a:solidFill>
                <a:uFill>
                  <a:solidFill>
                    <a:srgbClr val="FFFFFF"/>
                  </a:solidFill>
                </a:uFill>
                <a:latin typeface="Times New Roman"/>
              </a:rPr>
              <a:t>Impact of Implementing Security </a:t>
            </a:r>
            <a:r>
              <a:rPr lang="en-US" sz="2800" spc="-1" dirty="0" smtClean="0">
                <a:solidFill>
                  <a:srgbClr val="000000"/>
                </a:solidFill>
                <a:uFill>
                  <a:solidFill>
                    <a:srgbClr val="FFFFFF"/>
                  </a:solidFill>
                </a:uFill>
                <a:latin typeface="Times New Roman"/>
              </a:rPr>
              <a:t>Features</a:t>
            </a:r>
          </a:p>
          <a:p>
            <a:pPr marL="458280" lvl="1"/>
            <a:r>
              <a:rPr lang="en-US" sz="2800" spc="-1" dirty="0" smtClean="0">
                <a:solidFill>
                  <a:srgbClr val="000000"/>
                </a:solidFill>
                <a:uFill>
                  <a:solidFill>
                    <a:srgbClr val="FFFFFF"/>
                  </a:solidFill>
                </a:uFill>
                <a:latin typeface="Times New Roman"/>
              </a:rPr>
              <a:t>5.1 Case of Study: Security vs. Safety</a:t>
            </a:r>
            <a:endParaRPr sz="2800" dirty="0"/>
          </a:p>
          <a:p>
            <a:pPr marL="1080">
              <a:lnSpc>
                <a:spcPct val="100000"/>
              </a:lnSpc>
            </a:pPr>
            <a:r>
              <a:rPr lang="en-US" sz="2800" strike="noStrike" spc="-1" dirty="0" smtClean="0">
                <a:solidFill>
                  <a:srgbClr val="000000"/>
                </a:solidFill>
                <a:uFill>
                  <a:solidFill>
                    <a:srgbClr val="FFFFFF"/>
                  </a:solidFill>
                </a:uFill>
                <a:latin typeface="Times New Roman"/>
                <a:ea typeface="DejaVu Sans"/>
              </a:rPr>
              <a:t>6. </a:t>
            </a:r>
            <a:r>
              <a:rPr lang="en-US" sz="2800" spc="-1" dirty="0">
                <a:solidFill>
                  <a:srgbClr val="000000"/>
                </a:solidFill>
                <a:uFill>
                  <a:solidFill>
                    <a:srgbClr val="FFFFFF"/>
                  </a:solidFill>
                </a:uFill>
                <a:latin typeface="Times New Roman"/>
                <a:ea typeface="DejaVu Sans"/>
              </a:rPr>
              <a:t>R</a:t>
            </a:r>
            <a:r>
              <a:rPr lang="en-US" sz="2800" strike="noStrike" spc="-1" dirty="0">
                <a:solidFill>
                  <a:srgbClr val="000000"/>
                </a:solidFill>
                <a:uFill>
                  <a:solidFill>
                    <a:srgbClr val="FFFFFF"/>
                  </a:solidFill>
                </a:uFill>
                <a:latin typeface="Times New Roman"/>
                <a:ea typeface="DejaVu Sans"/>
              </a:rPr>
              <a:t>eferences</a:t>
            </a:r>
            <a:endParaRPr sz="2800" dirty="0"/>
          </a:p>
        </p:txBody>
      </p:sp>
      <p:sp>
        <p:nvSpPr>
          <p:cNvPr id="115" name="CustomShape 4"/>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01593702-4E5F-4E82-8D9E-A85AC59B903F}" type="slidenum">
              <a:rPr lang="en-US" sz="1200" strike="noStrike" spc="-1">
                <a:solidFill>
                  <a:srgbClr val="8B8B8B"/>
                </a:solidFill>
                <a:uFill>
                  <a:solidFill>
                    <a:srgbClr val="FFFFFF"/>
                  </a:solidFill>
                </a:uFill>
                <a:latin typeface="Calibri"/>
                <a:ea typeface="DejaVu Sans"/>
              </a:rPr>
              <a:t>2</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trike="noStrike" spc="-1" dirty="0">
                <a:solidFill>
                  <a:srgbClr val="000000"/>
                </a:solidFill>
                <a:uFill>
                  <a:solidFill>
                    <a:srgbClr val="FFFFFF"/>
                  </a:solidFill>
                </a:uFill>
                <a:latin typeface="Impact"/>
                <a:ea typeface="DejaVu Sans"/>
              </a:rPr>
              <a:t>Impact of Implementing Security Features</a:t>
            </a:r>
            <a:endParaRPr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20</a:t>
            </a:fld>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83103112"/>
              </p:ext>
            </p:extLst>
          </p:nvPr>
        </p:nvGraphicFramePr>
        <p:xfrm>
          <a:off x="248356" y="922866"/>
          <a:ext cx="8556977" cy="5217161"/>
        </p:xfrm>
        <a:graphic>
          <a:graphicData uri="http://schemas.openxmlformats.org/drawingml/2006/table">
            <a:tbl>
              <a:tblPr firstRow="1" bandRow="1">
                <a:tableStyleId>{5C22544A-7EE6-4342-B048-85BDC9FD1C3A}</a:tableStyleId>
              </a:tblPr>
              <a:tblGrid>
                <a:gridCol w="1207911">
                  <a:extLst>
                    <a:ext uri="{9D8B030D-6E8A-4147-A177-3AD203B41FA5}">
                      <a16:colId xmlns="" xmlns:a16="http://schemas.microsoft.com/office/drawing/2014/main" val="3063818592"/>
                    </a:ext>
                  </a:extLst>
                </a:gridCol>
                <a:gridCol w="1524000">
                  <a:extLst>
                    <a:ext uri="{9D8B030D-6E8A-4147-A177-3AD203B41FA5}">
                      <a16:colId xmlns="" xmlns:a16="http://schemas.microsoft.com/office/drawing/2014/main" val="283379006"/>
                    </a:ext>
                  </a:extLst>
                </a:gridCol>
                <a:gridCol w="3738032">
                  <a:extLst>
                    <a:ext uri="{9D8B030D-6E8A-4147-A177-3AD203B41FA5}">
                      <a16:colId xmlns="" xmlns:a16="http://schemas.microsoft.com/office/drawing/2014/main" val="3906627403"/>
                    </a:ext>
                  </a:extLst>
                </a:gridCol>
                <a:gridCol w="2087034">
                  <a:extLst>
                    <a:ext uri="{9D8B030D-6E8A-4147-A177-3AD203B41FA5}">
                      <a16:colId xmlns="" xmlns:a16="http://schemas.microsoft.com/office/drawing/2014/main" val="490655904"/>
                    </a:ext>
                  </a:extLst>
                </a:gridCol>
              </a:tblGrid>
              <a:tr h="578270">
                <a:tc gridSpan="2">
                  <a:txBody>
                    <a:bodyPr/>
                    <a:lstStyle/>
                    <a:p>
                      <a:r>
                        <a:rPr lang="en-US" sz="2400" dirty="0"/>
                        <a:t>V2V</a:t>
                      </a:r>
                    </a:p>
                  </a:txBody>
                  <a:tcPr/>
                </a:tc>
                <a:tc hMerge="1">
                  <a:txBody>
                    <a:bodyPr/>
                    <a:lstStyle/>
                    <a:p>
                      <a:endParaRPr lang="en-US" dirty="0"/>
                    </a:p>
                  </a:txBody>
                  <a:tcPr/>
                </a:tc>
                <a:tc>
                  <a:txBody>
                    <a:bodyPr/>
                    <a:lstStyle/>
                    <a:p>
                      <a:r>
                        <a:rPr lang="en-US" sz="2400" dirty="0"/>
                        <a:t>Security</a:t>
                      </a:r>
                    </a:p>
                  </a:txBody>
                  <a:tcPr/>
                </a:tc>
                <a:tc>
                  <a:txBody>
                    <a:bodyPr/>
                    <a:lstStyle/>
                    <a:p>
                      <a:r>
                        <a:rPr lang="en-US" sz="2400" dirty="0"/>
                        <a:t>Safety</a:t>
                      </a:r>
                    </a:p>
                  </a:txBody>
                  <a:tcPr/>
                </a:tc>
                <a:extLst>
                  <a:ext uri="{0D108BD9-81ED-4DB2-BD59-A6C34878D82A}">
                    <a16:rowId xmlns="" xmlns:a16="http://schemas.microsoft.com/office/drawing/2014/main" val="723100274"/>
                  </a:ext>
                </a:extLst>
              </a:tr>
              <a:tr h="553442">
                <a:tc rowSpan="2">
                  <a:txBody>
                    <a:bodyPr/>
                    <a:lstStyle/>
                    <a:p>
                      <a:pPr algn="ctr"/>
                      <a:r>
                        <a:rPr lang="en-US" sz="2200" dirty="0"/>
                        <a:t>No security features</a:t>
                      </a:r>
                    </a:p>
                  </a:txBody>
                  <a:tcPr/>
                </a:tc>
                <a:tc>
                  <a:txBody>
                    <a:bodyPr/>
                    <a:lstStyle/>
                    <a:p>
                      <a:pPr algn="ctr"/>
                      <a:r>
                        <a:rPr lang="en-US" sz="2200" dirty="0"/>
                        <a:t>No attacks</a:t>
                      </a:r>
                    </a:p>
                  </a:txBody>
                  <a:tcPr/>
                </a:tc>
                <a:tc gridSpan="2">
                  <a:txBody>
                    <a:bodyPr/>
                    <a:lstStyle/>
                    <a:p>
                      <a:pPr algn="ctr"/>
                      <a:r>
                        <a:rPr lang="en-US" sz="2200" dirty="0"/>
                        <a:t>Do nothing</a:t>
                      </a:r>
                    </a:p>
                  </a:txBody>
                  <a:tcPr/>
                </a:tc>
                <a:tc hMerge="1">
                  <a:txBody>
                    <a:bodyPr/>
                    <a:lstStyle/>
                    <a:p>
                      <a:endParaRPr lang="en-US" dirty="0"/>
                    </a:p>
                  </a:txBody>
                  <a:tcPr/>
                </a:tc>
                <a:extLst>
                  <a:ext uri="{0D108BD9-81ED-4DB2-BD59-A6C34878D82A}">
                    <a16:rowId xmlns="" xmlns:a16="http://schemas.microsoft.com/office/drawing/2014/main" val="795239419"/>
                  </a:ext>
                </a:extLst>
              </a:tr>
              <a:tr h="1840089">
                <a:tc vMerge="1">
                  <a:txBody>
                    <a:bodyPr/>
                    <a:lstStyle/>
                    <a:p>
                      <a:endParaRPr lang="en-US" dirty="0"/>
                    </a:p>
                  </a:txBody>
                  <a:tcPr/>
                </a:tc>
                <a:tc>
                  <a:txBody>
                    <a:bodyPr/>
                    <a:lstStyle/>
                    <a:p>
                      <a:pPr algn="ctr"/>
                      <a:r>
                        <a:rPr lang="en-US" sz="2200" dirty="0"/>
                        <a:t>Under attacks</a:t>
                      </a:r>
                    </a:p>
                  </a:txBody>
                  <a:tcPr/>
                </a:tc>
                <a:tc>
                  <a:txBody>
                    <a:bodyPr/>
                    <a:lstStyle/>
                    <a:p>
                      <a:r>
                        <a:rPr lang="en-US" sz="2100" dirty="0"/>
                        <a:t>Misleading dashboard and </a:t>
                      </a:r>
                      <a:r>
                        <a:rPr lang="en-US" sz="2100" dirty="0" err="1"/>
                        <a:t>gps</a:t>
                      </a:r>
                      <a:r>
                        <a:rPr lang="en-US" sz="2100" dirty="0"/>
                        <a:t>; firmware and data wiped out; compromised vehicle’s sensors, part of botnet framework</a:t>
                      </a:r>
                    </a:p>
                  </a:txBody>
                  <a:tcPr/>
                </a:tc>
                <a:tc>
                  <a:txBody>
                    <a:bodyPr/>
                    <a:lstStyle/>
                    <a:p>
                      <a:pPr algn="ctr"/>
                      <a:r>
                        <a:rPr lang="en-US" sz="2200" dirty="0"/>
                        <a:t>Human damage, collisions, delays in traffic</a:t>
                      </a:r>
                    </a:p>
                  </a:txBody>
                  <a:tcPr/>
                </a:tc>
                <a:extLst>
                  <a:ext uri="{0D108BD9-81ED-4DB2-BD59-A6C34878D82A}">
                    <a16:rowId xmlns="" xmlns:a16="http://schemas.microsoft.com/office/drawing/2014/main" val="72729536"/>
                  </a:ext>
                </a:extLst>
              </a:tr>
              <a:tr h="812800">
                <a:tc rowSpan="2">
                  <a:txBody>
                    <a:bodyPr/>
                    <a:lstStyle/>
                    <a:p>
                      <a:pPr algn="ctr"/>
                      <a:r>
                        <a:rPr lang="en-US" sz="2200" dirty="0"/>
                        <a:t>With security features</a:t>
                      </a:r>
                    </a:p>
                  </a:txBody>
                  <a:tcPr/>
                </a:tc>
                <a:tc>
                  <a:txBody>
                    <a:bodyPr/>
                    <a:lstStyle/>
                    <a:p>
                      <a:pPr algn="ctr"/>
                      <a:r>
                        <a:rPr lang="en-US" sz="2200" dirty="0"/>
                        <a:t>No attacks</a:t>
                      </a:r>
                    </a:p>
                  </a:txBody>
                  <a:tcPr/>
                </a:tc>
                <a:tc>
                  <a:txBody>
                    <a:bodyPr/>
                    <a:lstStyle/>
                    <a:p>
                      <a:r>
                        <a:rPr lang="en-US" sz="2200" dirty="0"/>
                        <a:t>Power consumption and computation overhead</a:t>
                      </a:r>
                    </a:p>
                  </a:txBody>
                  <a:tcPr/>
                </a:tc>
                <a:tc>
                  <a:txBody>
                    <a:bodyPr/>
                    <a:lstStyle/>
                    <a:p>
                      <a:pPr algn="ctr"/>
                      <a:r>
                        <a:rPr lang="en-US" sz="2200" dirty="0"/>
                        <a:t>Do nothing</a:t>
                      </a:r>
                    </a:p>
                  </a:txBody>
                  <a:tcPr/>
                </a:tc>
                <a:extLst>
                  <a:ext uri="{0D108BD9-81ED-4DB2-BD59-A6C34878D82A}">
                    <a16:rowId xmlns="" xmlns:a16="http://schemas.microsoft.com/office/drawing/2014/main" val="1427190552"/>
                  </a:ext>
                </a:extLst>
              </a:tr>
              <a:tr h="1188227">
                <a:tc vMerge="1">
                  <a:txBody>
                    <a:bodyPr/>
                    <a:lstStyle/>
                    <a:p>
                      <a:endParaRPr lang="en-US" dirty="0"/>
                    </a:p>
                  </a:txBody>
                  <a:tcPr/>
                </a:tc>
                <a:tc>
                  <a:txBody>
                    <a:bodyPr/>
                    <a:lstStyle/>
                    <a:p>
                      <a:pPr algn="ctr"/>
                      <a:r>
                        <a:rPr lang="en-US" sz="2200" dirty="0"/>
                        <a:t>Under attacks</a:t>
                      </a:r>
                    </a:p>
                  </a:txBody>
                  <a:tcPr/>
                </a:tc>
                <a:tc>
                  <a:txBody>
                    <a:bodyPr/>
                    <a:lstStyle/>
                    <a:p>
                      <a:r>
                        <a:rPr lang="en-US" sz="2200" dirty="0"/>
                        <a:t>Isolate intruder, warn other nodes about attack, deviate attacks to targets with less damage</a:t>
                      </a:r>
                    </a:p>
                  </a:txBody>
                  <a:tcPr/>
                </a:tc>
                <a:tc>
                  <a:txBody>
                    <a:bodyPr/>
                    <a:lstStyle/>
                    <a:p>
                      <a:pPr algn="ctr"/>
                      <a:r>
                        <a:rPr lang="en-US" sz="2200" dirty="0"/>
                        <a:t>Faster response time</a:t>
                      </a:r>
                    </a:p>
                  </a:txBody>
                  <a:tcPr/>
                </a:tc>
                <a:extLst>
                  <a:ext uri="{0D108BD9-81ED-4DB2-BD59-A6C34878D82A}">
                    <a16:rowId xmlns="" xmlns:a16="http://schemas.microsoft.com/office/drawing/2014/main" val="2075109487"/>
                  </a:ext>
                </a:extLst>
              </a:tr>
            </a:tbl>
          </a:graphicData>
        </a:graphic>
      </p:graphicFrame>
    </p:spTree>
    <p:extLst>
      <p:ext uri="{BB962C8B-B14F-4D97-AF65-F5344CB8AC3E}">
        <p14:creationId xmlns:p14="http://schemas.microsoft.com/office/powerpoint/2010/main" val="41425898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pc="-1" dirty="0">
                <a:solidFill>
                  <a:srgbClr val="000000"/>
                </a:solidFill>
                <a:uFill>
                  <a:solidFill>
                    <a:srgbClr val="FFFFFF"/>
                  </a:solidFill>
                </a:uFill>
                <a:latin typeface="Impact"/>
              </a:rPr>
              <a:t>CASE OF STUDY: SECURITY VS SAFETY</a:t>
            </a:r>
            <a:endParaRPr lang="en-US"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21</a:t>
            </a:fld>
            <a:endParaRPr/>
          </a:p>
        </p:txBody>
      </p:sp>
      <p:sp>
        <p:nvSpPr>
          <p:cNvPr id="4" name="TextBox 3"/>
          <p:cNvSpPr txBox="1"/>
          <p:nvPr/>
        </p:nvSpPr>
        <p:spPr>
          <a:xfrm>
            <a:off x="302251" y="1559471"/>
            <a:ext cx="8504951" cy="4093428"/>
          </a:xfrm>
          <a:prstGeom prst="rect">
            <a:avLst/>
          </a:prstGeom>
          <a:noFill/>
        </p:spPr>
        <p:txBody>
          <a:bodyPr wrap="square" rtlCol="0">
            <a:spAutoFit/>
          </a:bodyPr>
          <a:lstStyle/>
          <a:p>
            <a:pPr marL="457200" lvl="0" indent="-457200">
              <a:buFont typeface="Arial"/>
              <a:buChar char="•"/>
            </a:pPr>
            <a:r>
              <a:rPr lang="en-US" sz="2600" i="1" dirty="0">
                <a:latin typeface="Times New Roman"/>
                <a:cs typeface="Times New Roman"/>
              </a:rPr>
              <a:t>Traffic information </a:t>
            </a:r>
            <a:r>
              <a:rPr lang="en-US" sz="2600" i="1" dirty="0" smtClean="0">
                <a:latin typeface="Times New Roman"/>
                <a:cs typeface="Times New Roman"/>
              </a:rPr>
              <a:t>messages</a:t>
            </a:r>
            <a:r>
              <a:rPr lang="en-US" sz="2600" dirty="0" smtClean="0">
                <a:latin typeface="Times New Roman"/>
                <a:cs typeface="Times New Roman"/>
              </a:rPr>
              <a:t>: Used </a:t>
            </a:r>
            <a:r>
              <a:rPr lang="en-US" sz="2600" dirty="0">
                <a:latin typeface="Times New Roman"/>
                <a:cs typeface="Times New Roman"/>
              </a:rPr>
              <a:t>to disseminate the current conditions of specific areas and they indirectly affect </a:t>
            </a:r>
            <a:r>
              <a:rPr lang="en-US" sz="2600" dirty="0" smtClean="0">
                <a:latin typeface="Times New Roman"/>
                <a:cs typeface="Times New Roman"/>
              </a:rPr>
              <a:t>safety</a:t>
            </a:r>
          </a:p>
          <a:p>
            <a:pPr marL="457200" lvl="0" indent="-457200">
              <a:buFont typeface="Arial"/>
              <a:buChar char="•"/>
            </a:pPr>
            <a:endParaRPr lang="en-US" sz="2600" dirty="0" smtClean="0">
              <a:latin typeface="Times New Roman"/>
              <a:cs typeface="Times New Roman"/>
            </a:endParaRPr>
          </a:p>
          <a:p>
            <a:pPr marL="457200" lvl="0" indent="-457200">
              <a:buFont typeface="Arial"/>
              <a:buChar char="•"/>
            </a:pPr>
            <a:r>
              <a:rPr lang="en-US" sz="2600" i="1" dirty="0" smtClean="0">
                <a:latin typeface="Times New Roman"/>
                <a:cs typeface="Times New Roman"/>
              </a:rPr>
              <a:t>General safety messages</a:t>
            </a:r>
            <a:r>
              <a:rPr lang="en-US" sz="2600" dirty="0" smtClean="0">
                <a:latin typeface="Times New Roman"/>
                <a:cs typeface="Times New Roman"/>
              </a:rPr>
              <a:t>: Used </a:t>
            </a:r>
            <a:r>
              <a:rPr lang="en-US" sz="2600" dirty="0">
                <a:latin typeface="Times New Roman"/>
                <a:cs typeface="Times New Roman"/>
              </a:rPr>
              <a:t>for cooperative driving and collision avoidance, and require an upper bound </a:t>
            </a:r>
            <a:r>
              <a:rPr lang="en-US" sz="2600" dirty="0" smtClean="0">
                <a:latin typeface="Times New Roman"/>
                <a:cs typeface="Times New Roman"/>
              </a:rPr>
              <a:t>on </a:t>
            </a:r>
            <a:r>
              <a:rPr lang="en-US" sz="2600" dirty="0">
                <a:latin typeface="Times New Roman"/>
                <a:cs typeface="Times New Roman"/>
              </a:rPr>
              <a:t>the delivery delay of </a:t>
            </a:r>
            <a:r>
              <a:rPr lang="en-US" sz="2600" dirty="0" smtClean="0">
                <a:latin typeface="Times New Roman"/>
                <a:cs typeface="Times New Roman"/>
              </a:rPr>
              <a:t>messages</a:t>
            </a:r>
          </a:p>
          <a:p>
            <a:pPr lvl="0"/>
            <a:endParaRPr lang="en-US" sz="2600" dirty="0" smtClean="0">
              <a:latin typeface="Times New Roman"/>
              <a:cs typeface="Times New Roman"/>
            </a:endParaRPr>
          </a:p>
          <a:p>
            <a:pPr marL="457200" lvl="0" indent="-457200">
              <a:buFont typeface="Arial"/>
              <a:buChar char="•"/>
            </a:pPr>
            <a:r>
              <a:rPr lang="en-US" sz="2600" i="1" dirty="0">
                <a:latin typeface="Times New Roman"/>
                <a:cs typeface="Times New Roman"/>
              </a:rPr>
              <a:t>L</a:t>
            </a:r>
            <a:r>
              <a:rPr lang="en-US" sz="2600" i="1" dirty="0" smtClean="0">
                <a:latin typeface="Times New Roman"/>
                <a:cs typeface="Times New Roman"/>
              </a:rPr>
              <a:t>iability</a:t>
            </a:r>
            <a:r>
              <a:rPr lang="en-US" sz="2600" i="1" dirty="0">
                <a:latin typeface="Times New Roman"/>
                <a:cs typeface="Times New Roman"/>
              </a:rPr>
              <a:t>-related </a:t>
            </a:r>
            <a:r>
              <a:rPr lang="en-US" sz="2600" i="1" dirty="0" smtClean="0">
                <a:latin typeface="Times New Roman"/>
                <a:cs typeface="Times New Roman"/>
              </a:rPr>
              <a:t>messages</a:t>
            </a:r>
            <a:r>
              <a:rPr lang="en-US" sz="2600" dirty="0" smtClean="0">
                <a:latin typeface="Times New Roman"/>
                <a:cs typeface="Times New Roman"/>
              </a:rPr>
              <a:t>: Exchanged </a:t>
            </a:r>
            <a:r>
              <a:rPr lang="en-US" sz="2600" dirty="0">
                <a:latin typeface="Times New Roman"/>
                <a:cs typeface="Times New Roman"/>
              </a:rPr>
              <a:t>after an accident </a:t>
            </a:r>
            <a:r>
              <a:rPr lang="en-US" sz="2600" dirty="0" smtClean="0">
                <a:latin typeface="Times New Roman"/>
                <a:cs typeface="Times New Roman"/>
              </a:rPr>
              <a:t>occurs</a:t>
            </a:r>
            <a:endParaRPr lang="en-US" sz="2600" dirty="0">
              <a:latin typeface="Times New Roman"/>
              <a:cs typeface="Times New Roman"/>
            </a:endParaRPr>
          </a:p>
        </p:txBody>
      </p:sp>
      <p:sp>
        <p:nvSpPr>
          <p:cNvPr id="5" name="Oval 4"/>
          <p:cNvSpPr/>
          <p:nvPr/>
        </p:nvSpPr>
        <p:spPr>
          <a:xfrm>
            <a:off x="367957" y="2750140"/>
            <a:ext cx="8511884" cy="1828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targ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3118" y="3214012"/>
            <a:ext cx="904527" cy="833720"/>
          </a:xfrm>
          <a:prstGeom prst="rect">
            <a:avLst/>
          </a:prstGeom>
        </p:spPr>
      </p:pic>
      <p:sp>
        <p:nvSpPr>
          <p:cNvPr id="2" name="TextBox 1"/>
          <p:cNvSpPr txBox="1"/>
          <p:nvPr/>
        </p:nvSpPr>
        <p:spPr>
          <a:xfrm>
            <a:off x="391694" y="949621"/>
            <a:ext cx="5495599" cy="523220"/>
          </a:xfrm>
          <a:prstGeom prst="rect">
            <a:avLst/>
          </a:prstGeom>
          <a:noFill/>
        </p:spPr>
        <p:txBody>
          <a:bodyPr wrap="square" rtlCol="0">
            <a:spAutoFit/>
          </a:bodyPr>
          <a:lstStyle/>
          <a:p>
            <a:r>
              <a:rPr lang="en-US" sz="2800" b="1" dirty="0" smtClean="0">
                <a:latin typeface="Times New Roman"/>
                <a:cs typeface="Times New Roman"/>
              </a:rPr>
              <a:t>Category of traffic messages</a:t>
            </a:r>
            <a:r>
              <a:rPr lang="en-US" b="1" dirty="0" smtClean="0">
                <a:latin typeface="Times New Roman"/>
                <a:cs typeface="Times New Roman"/>
              </a:rPr>
              <a:t>:</a:t>
            </a:r>
            <a:endParaRPr lang="en-US" b="1" dirty="0">
              <a:latin typeface="Times New Roman"/>
              <a:cs typeface="Times New Roman"/>
            </a:endParaRPr>
          </a:p>
        </p:txBody>
      </p:sp>
    </p:spTree>
    <p:extLst>
      <p:ext uri="{BB962C8B-B14F-4D97-AF65-F5344CB8AC3E}">
        <p14:creationId xmlns:p14="http://schemas.microsoft.com/office/powerpoint/2010/main" val="393291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trike="noStrike" spc="-1" dirty="0" smtClean="0">
                <a:solidFill>
                  <a:srgbClr val="000000"/>
                </a:solidFill>
                <a:uFill>
                  <a:solidFill>
                    <a:srgbClr val="FFFFFF"/>
                  </a:solidFill>
                </a:uFill>
                <a:latin typeface="Impact"/>
                <a:ea typeface="DejaVu Sans"/>
              </a:rPr>
              <a:t>CASE OF STUDY: SECURITY VS SAFETY</a:t>
            </a:r>
            <a:endParaRPr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22</a:t>
            </a:fld>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376856" y="3109995"/>
            <a:ext cx="6789394" cy="2397767"/>
          </a:xfrm>
          <a:prstGeom prst="rect">
            <a:avLst/>
          </a:prstGeom>
        </p:spPr>
      </p:pic>
      <p:sp>
        <p:nvSpPr>
          <p:cNvPr id="3" name="Rectangle 2"/>
          <p:cNvSpPr/>
          <p:nvPr/>
        </p:nvSpPr>
        <p:spPr>
          <a:xfrm>
            <a:off x="1709244" y="5539156"/>
            <a:ext cx="5860959" cy="369332"/>
          </a:xfrm>
          <a:prstGeom prst="rect">
            <a:avLst/>
          </a:prstGeom>
        </p:spPr>
        <p:txBody>
          <a:bodyPr wrap="square">
            <a:spAutoFit/>
          </a:bodyPr>
          <a:lstStyle/>
          <a:p>
            <a:pPr algn="ctr"/>
            <a:r>
              <a:rPr lang="en-US" b="1" dirty="0" smtClean="0">
                <a:latin typeface="Times New Roman"/>
                <a:cs typeface="Times New Roman"/>
              </a:rPr>
              <a:t>High </a:t>
            </a:r>
            <a:r>
              <a:rPr lang="en-US" b="1" dirty="0">
                <a:latin typeface="Times New Roman"/>
                <a:cs typeface="Times New Roman"/>
              </a:rPr>
              <a:t>way scenario with only two vehicles involved </a:t>
            </a:r>
          </a:p>
        </p:txBody>
      </p:sp>
      <p:sp>
        <p:nvSpPr>
          <p:cNvPr id="7" name="TextBox 6"/>
          <p:cNvSpPr txBox="1"/>
          <p:nvPr/>
        </p:nvSpPr>
        <p:spPr>
          <a:xfrm>
            <a:off x="551521" y="896461"/>
            <a:ext cx="7709469" cy="2492990"/>
          </a:xfrm>
          <a:prstGeom prst="rect">
            <a:avLst/>
          </a:prstGeom>
          <a:noFill/>
        </p:spPr>
        <p:txBody>
          <a:bodyPr wrap="square" rtlCol="0">
            <a:spAutoFit/>
          </a:bodyPr>
          <a:lstStyle/>
          <a:p>
            <a:r>
              <a:rPr lang="en-US" sz="2600" b="1" dirty="0" smtClean="0">
                <a:latin typeface="Times New Roman"/>
                <a:cs typeface="Times New Roman"/>
              </a:rPr>
              <a:t>Scenario 1: Sudden stop on a highway</a:t>
            </a:r>
          </a:p>
          <a:p>
            <a:pPr marL="742950" lvl="1" indent="-285750">
              <a:buFont typeface="Arial"/>
              <a:buChar char="•"/>
            </a:pPr>
            <a:r>
              <a:rPr lang="en-US" sz="2600" dirty="0" smtClean="0">
                <a:latin typeface="Times New Roman"/>
                <a:cs typeface="Times New Roman"/>
              </a:rPr>
              <a:t>Vehicles move to same speed on the highway</a:t>
            </a:r>
          </a:p>
          <a:p>
            <a:pPr marL="742950" lvl="1" indent="-285750">
              <a:buFont typeface="Arial"/>
              <a:buChar char="•"/>
            </a:pPr>
            <a:r>
              <a:rPr lang="en-US" sz="2600" dirty="0" smtClean="0">
                <a:latin typeface="Times New Roman"/>
                <a:cs typeface="Times New Roman"/>
              </a:rPr>
              <a:t>Pre-determined distance between them</a:t>
            </a:r>
          </a:p>
          <a:p>
            <a:pPr marL="742950" lvl="1" indent="-285750">
              <a:buFont typeface="Arial"/>
              <a:buChar char="•"/>
            </a:pPr>
            <a:r>
              <a:rPr lang="en-US" sz="2600" dirty="0" smtClean="0">
                <a:latin typeface="Times New Roman"/>
                <a:cs typeface="Times New Roman"/>
              </a:rPr>
              <a:t>Reaction time with and without V2V</a:t>
            </a:r>
          </a:p>
          <a:p>
            <a:pPr marL="742950" lvl="1" indent="-285750">
              <a:buFont typeface="Arial"/>
              <a:buChar char="•"/>
            </a:pPr>
            <a:r>
              <a:rPr lang="en-US" sz="2600" dirty="0" smtClean="0">
                <a:latin typeface="Times New Roman"/>
                <a:cs typeface="Times New Roman"/>
              </a:rPr>
              <a:t>Reaction time with secured V2V</a:t>
            </a:r>
          </a:p>
          <a:p>
            <a:pPr marL="742950" lvl="1" indent="-285750">
              <a:buFont typeface="Arial"/>
              <a:buChar char="•"/>
            </a:pPr>
            <a:endParaRPr lang="en-US" sz="2600" dirty="0" smtClean="0"/>
          </a:p>
        </p:txBody>
      </p:sp>
    </p:spTree>
    <p:extLst>
      <p:ext uri="{BB962C8B-B14F-4D97-AF65-F5344CB8AC3E}">
        <p14:creationId xmlns:p14="http://schemas.microsoft.com/office/powerpoint/2010/main" val="18409050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pc="-1" dirty="0">
                <a:solidFill>
                  <a:srgbClr val="000000"/>
                </a:solidFill>
                <a:uFill>
                  <a:solidFill>
                    <a:srgbClr val="FFFFFF"/>
                  </a:solidFill>
                </a:uFill>
                <a:latin typeface="Impact"/>
              </a:rPr>
              <a:t>CASE OF STUDY: SECURITY VS SAFETY</a:t>
            </a:r>
            <a:endParaRPr lang="en-US"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23</a:t>
            </a:fld>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27382041"/>
              </p:ext>
            </p:extLst>
          </p:nvPr>
        </p:nvGraphicFramePr>
        <p:xfrm>
          <a:off x="1567460" y="3469630"/>
          <a:ext cx="5994400" cy="1841500"/>
        </p:xfrm>
        <a:graphic>
          <a:graphicData uri="http://schemas.openxmlformats.org/presentationml/2006/ole">
            <mc:AlternateContent xmlns:mc="http://schemas.openxmlformats.org/markup-compatibility/2006">
              <mc:Choice xmlns:v="urn:schemas-microsoft-com:vml" Requires="v">
                <p:oleObj spid="_x0000_s2080" name="Document" r:id="rId4" imgW="5994400" imgH="1841500" progId="Word.Document.12">
                  <p:embed/>
                </p:oleObj>
              </mc:Choice>
              <mc:Fallback>
                <p:oleObj name="Document" r:id="rId4" imgW="5994400" imgH="1841500" progId="Word.Document.12">
                  <p:embed/>
                  <p:pic>
                    <p:nvPicPr>
                      <p:cNvPr id="0" name=""/>
                      <p:cNvPicPr/>
                      <p:nvPr/>
                    </p:nvPicPr>
                    <p:blipFill>
                      <a:blip r:embed="rId5"/>
                      <a:stretch>
                        <a:fillRect/>
                      </a:stretch>
                    </p:blipFill>
                    <p:spPr>
                      <a:xfrm>
                        <a:off x="1567460" y="3469630"/>
                        <a:ext cx="5994400" cy="1841500"/>
                      </a:xfrm>
                      <a:prstGeom prst="rect">
                        <a:avLst/>
                      </a:prstGeom>
                    </p:spPr>
                  </p:pic>
                </p:oleObj>
              </mc:Fallback>
            </mc:AlternateContent>
          </a:graphicData>
        </a:graphic>
      </p:graphicFrame>
      <p:sp>
        <p:nvSpPr>
          <p:cNvPr id="6" name="Rectangle 5"/>
          <p:cNvSpPr/>
          <p:nvPr/>
        </p:nvSpPr>
        <p:spPr>
          <a:xfrm>
            <a:off x="1151333" y="5264973"/>
            <a:ext cx="6876277" cy="307777"/>
          </a:xfrm>
          <a:prstGeom prst="rect">
            <a:avLst/>
          </a:prstGeom>
        </p:spPr>
        <p:txBody>
          <a:bodyPr wrap="square">
            <a:spAutoFit/>
          </a:bodyPr>
          <a:lstStyle/>
          <a:p>
            <a:pPr algn="ctr"/>
            <a:r>
              <a:rPr lang="en-US" sz="1400" b="1" i="1" dirty="0">
                <a:latin typeface="Times New Roman"/>
                <a:cs typeface="Times New Roman"/>
              </a:rPr>
              <a:t>Table 1</a:t>
            </a:r>
            <a:r>
              <a:rPr lang="en-US" sz="1400" i="1" dirty="0">
                <a:latin typeface="Times New Roman"/>
                <a:cs typeface="Times New Roman"/>
              </a:rPr>
              <a:t> – The RSA </a:t>
            </a:r>
            <a:r>
              <a:rPr lang="en-US" sz="1400" i="1" dirty="0" smtClean="0">
                <a:latin typeface="Times New Roman"/>
                <a:cs typeface="Times New Roman"/>
              </a:rPr>
              <a:t>recommended </a:t>
            </a:r>
            <a:r>
              <a:rPr lang="en-US" sz="1400" i="1" dirty="0">
                <a:latin typeface="Times New Roman"/>
                <a:cs typeface="Times New Roman"/>
              </a:rPr>
              <a:t>minimum stopping distance under dry conditions </a:t>
            </a:r>
            <a:endParaRPr lang="en-US" sz="1400" dirty="0">
              <a:latin typeface="Times New Roman"/>
              <a:cs typeface="Times New Roman"/>
            </a:endParaRPr>
          </a:p>
        </p:txBody>
      </p:sp>
      <p:sp>
        <p:nvSpPr>
          <p:cNvPr id="7" name="TextBox 6"/>
          <p:cNvSpPr txBox="1"/>
          <p:nvPr/>
        </p:nvSpPr>
        <p:spPr>
          <a:xfrm>
            <a:off x="551543" y="955811"/>
            <a:ext cx="7709469" cy="2092881"/>
          </a:xfrm>
          <a:prstGeom prst="rect">
            <a:avLst/>
          </a:prstGeom>
          <a:noFill/>
        </p:spPr>
        <p:txBody>
          <a:bodyPr wrap="square" rtlCol="0">
            <a:spAutoFit/>
          </a:bodyPr>
          <a:lstStyle/>
          <a:p>
            <a:r>
              <a:rPr lang="en-US" sz="2600" b="1" dirty="0" smtClean="0">
                <a:latin typeface="Times New Roman"/>
                <a:cs typeface="Times New Roman"/>
              </a:rPr>
              <a:t>Stopping distance:</a:t>
            </a:r>
          </a:p>
          <a:p>
            <a:pPr marL="914400" lvl="1" indent="-457200">
              <a:buFont typeface="Arial"/>
              <a:buChar char="•"/>
            </a:pPr>
            <a:r>
              <a:rPr lang="en-US" sz="2600" dirty="0">
                <a:latin typeface="Times New Roman"/>
                <a:cs typeface="Times New Roman"/>
              </a:rPr>
              <a:t>Driver’s perception </a:t>
            </a:r>
            <a:r>
              <a:rPr lang="en-US" sz="2600" dirty="0" smtClean="0">
                <a:latin typeface="Times New Roman"/>
                <a:cs typeface="Times New Roman"/>
              </a:rPr>
              <a:t>time</a:t>
            </a:r>
            <a:r>
              <a:rPr lang="en-US" sz="2600" dirty="0">
                <a:latin typeface="Times New Roman"/>
                <a:cs typeface="Times New Roman"/>
              </a:rPr>
              <a:t> </a:t>
            </a:r>
            <a:endParaRPr lang="en-US" sz="2600" dirty="0" smtClean="0">
              <a:latin typeface="Times New Roman"/>
              <a:cs typeface="Times New Roman"/>
            </a:endParaRPr>
          </a:p>
          <a:p>
            <a:pPr marL="914400" lvl="1" indent="-457200">
              <a:buFont typeface="Arial"/>
              <a:buChar char="•"/>
            </a:pPr>
            <a:r>
              <a:rPr lang="en-US" sz="2600" dirty="0" smtClean="0">
                <a:latin typeface="Times New Roman"/>
                <a:cs typeface="Times New Roman"/>
              </a:rPr>
              <a:t>Driver’s </a:t>
            </a:r>
            <a:r>
              <a:rPr lang="en-US" sz="2600" dirty="0">
                <a:latin typeface="Times New Roman"/>
                <a:cs typeface="Times New Roman"/>
              </a:rPr>
              <a:t>reaction </a:t>
            </a:r>
            <a:r>
              <a:rPr lang="en-US" sz="2600" dirty="0" smtClean="0">
                <a:latin typeface="Times New Roman"/>
                <a:cs typeface="Times New Roman"/>
              </a:rPr>
              <a:t>time</a:t>
            </a:r>
          </a:p>
          <a:p>
            <a:pPr marL="914400" lvl="1" indent="-457200">
              <a:buFont typeface="Arial"/>
              <a:buChar char="•"/>
            </a:pPr>
            <a:r>
              <a:rPr lang="en-US" sz="2600" dirty="0" smtClean="0">
                <a:latin typeface="Times New Roman"/>
                <a:cs typeface="Times New Roman"/>
              </a:rPr>
              <a:t>Vehicle’s </a:t>
            </a:r>
            <a:r>
              <a:rPr lang="en-US" sz="2600" dirty="0">
                <a:latin typeface="Times New Roman"/>
                <a:cs typeface="Times New Roman"/>
              </a:rPr>
              <a:t>reaction </a:t>
            </a:r>
            <a:r>
              <a:rPr lang="en-US" sz="2600" dirty="0" smtClean="0">
                <a:latin typeface="Times New Roman"/>
                <a:cs typeface="Times New Roman"/>
              </a:rPr>
              <a:t>time</a:t>
            </a:r>
            <a:endParaRPr lang="en-US" sz="2600" dirty="0">
              <a:latin typeface="Times New Roman"/>
              <a:cs typeface="Times New Roman"/>
            </a:endParaRPr>
          </a:p>
          <a:p>
            <a:pPr marL="914400" lvl="1" indent="-457200">
              <a:buFont typeface="Arial"/>
              <a:buChar char="•"/>
            </a:pPr>
            <a:r>
              <a:rPr lang="en-US" sz="2600" dirty="0" smtClean="0">
                <a:latin typeface="Times New Roman"/>
                <a:cs typeface="Times New Roman"/>
              </a:rPr>
              <a:t>Vehicle’s </a:t>
            </a:r>
            <a:r>
              <a:rPr lang="en-US" sz="2600" dirty="0">
                <a:latin typeface="Times New Roman"/>
                <a:cs typeface="Times New Roman"/>
              </a:rPr>
              <a:t>braking </a:t>
            </a:r>
            <a:r>
              <a:rPr lang="en-US" sz="2600" dirty="0" smtClean="0">
                <a:latin typeface="Times New Roman"/>
                <a:cs typeface="Times New Roman"/>
              </a:rPr>
              <a:t>capability</a:t>
            </a:r>
          </a:p>
        </p:txBody>
      </p:sp>
    </p:spTree>
    <p:extLst>
      <p:ext uri="{BB962C8B-B14F-4D97-AF65-F5344CB8AC3E}">
        <p14:creationId xmlns:p14="http://schemas.microsoft.com/office/powerpoint/2010/main" val="22741953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pc="-1" dirty="0">
                <a:solidFill>
                  <a:srgbClr val="000000"/>
                </a:solidFill>
                <a:uFill>
                  <a:solidFill>
                    <a:srgbClr val="FFFFFF"/>
                  </a:solidFill>
                </a:uFill>
                <a:latin typeface="Impact"/>
              </a:rPr>
              <a:t>CASE OF STUDY: SECURITY VS SAFETY</a:t>
            </a:r>
            <a:endParaRPr lang="en-US"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24</a:t>
            </a:fld>
            <a:endParaRPr/>
          </a:p>
        </p:txBody>
      </p:sp>
      <p:sp>
        <p:nvSpPr>
          <p:cNvPr id="4" name="TextBox 3"/>
          <p:cNvSpPr txBox="1"/>
          <p:nvPr/>
        </p:nvSpPr>
        <p:spPr>
          <a:xfrm>
            <a:off x="504041" y="1713781"/>
            <a:ext cx="7181149" cy="4493538"/>
          </a:xfrm>
          <a:prstGeom prst="rect">
            <a:avLst/>
          </a:prstGeom>
          <a:noFill/>
        </p:spPr>
        <p:txBody>
          <a:bodyPr wrap="square" rtlCol="0">
            <a:spAutoFit/>
          </a:bodyPr>
          <a:lstStyle/>
          <a:p>
            <a:pPr marL="457200" indent="-457200">
              <a:buFont typeface="Arial"/>
              <a:buChar char="•"/>
            </a:pPr>
            <a:r>
              <a:rPr lang="en-US" sz="2600" dirty="0" smtClean="0">
                <a:latin typeface="Times New Roman"/>
                <a:cs typeface="Times New Roman"/>
              </a:rPr>
              <a:t>Network:</a:t>
            </a:r>
          </a:p>
          <a:p>
            <a:pPr marL="914400" lvl="1" indent="-457200">
              <a:buFont typeface="Wingdings" charset="2"/>
              <a:buChar char="ü"/>
            </a:pPr>
            <a:r>
              <a:rPr lang="en-US" sz="2600" dirty="0" smtClean="0">
                <a:latin typeface="Times New Roman"/>
                <a:cs typeface="Times New Roman"/>
              </a:rPr>
              <a:t>IEEE 802.11a compliant</a:t>
            </a:r>
          </a:p>
          <a:p>
            <a:pPr marL="914400" lvl="1" indent="-457200">
              <a:buFont typeface="Wingdings" charset="2"/>
              <a:buChar char="ü"/>
            </a:pPr>
            <a:r>
              <a:rPr lang="en-US" sz="2600" dirty="0" smtClean="0">
                <a:latin typeface="Times New Roman"/>
                <a:cs typeface="Times New Roman"/>
              </a:rPr>
              <a:t>6Mbps minimum</a:t>
            </a:r>
          </a:p>
          <a:p>
            <a:pPr lvl="1"/>
            <a:endParaRPr lang="en-US" sz="2600" dirty="0" smtClean="0">
              <a:latin typeface="Times New Roman"/>
              <a:cs typeface="Times New Roman"/>
            </a:endParaRPr>
          </a:p>
          <a:p>
            <a:pPr marL="457200" indent="-457200">
              <a:buFont typeface="Arial"/>
              <a:buChar char="•"/>
            </a:pPr>
            <a:r>
              <a:rPr lang="en-US" sz="2600" dirty="0" smtClean="0">
                <a:latin typeface="Times New Roman"/>
                <a:cs typeface="Times New Roman"/>
              </a:rPr>
              <a:t>Security mechanism on V2V:</a:t>
            </a:r>
            <a:endParaRPr lang="en-US" sz="2600" dirty="0">
              <a:latin typeface="Times New Roman"/>
              <a:cs typeface="Times New Roman"/>
            </a:endParaRPr>
          </a:p>
          <a:p>
            <a:pPr marL="914400" lvl="1" indent="-457200">
              <a:buFont typeface="Wingdings" charset="2"/>
              <a:buChar char="ü"/>
            </a:pPr>
            <a:r>
              <a:rPr lang="en-US" sz="2600" dirty="0" smtClean="0">
                <a:latin typeface="Times New Roman"/>
                <a:cs typeface="Times New Roman"/>
              </a:rPr>
              <a:t>PKI infrastructure</a:t>
            </a:r>
            <a:endParaRPr lang="en-US" sz="2600" dirty="0">
              <a:latin typeface="Times New Roman"/>
              <a:cs typeface="Times New Roman"/>
            </a:endParaRPr>
          </a:p>
          <a:p>
            <a:pPr marL="914400" lvl="1" indent="-457200">
              <a:buFont typeface="Wingdings" charset="2"/>
              <a:buChar char="ü"/>
            </a:pPr>
            <a:r>
              <a:rPr lang="en-US" sz="2600" dirty="0" smtClean="0">
                <a:latin typeface="Times New Roman"/>
                <a:cs typeface="Times New Roman"/>
              </a:rPr>
              <a:t>Every vehicle is assigned a public and private key</a:t>
            </a:r>
          </a:p>
          <a:p>
            <a:pPr marL="914400" lvl="1" indent="-457200">
              <a:buFont typeface="Wingdings" charset="2"/>
              <a:buChar char="ü"/>
            </a:pPr>
            <a:r>
              <a:rPr lang="en-US" sz="2600" dirty="0" smtClean="0">
                <a:latin typeface="Times New Roman"/>
                <a:cs typeface="Times New Roman"/>
              </a:rPr>
              <a:t>Public key distributed through a certificated signed by the CA</a:t>
            </a:r>
          </a:p>
          <a:p>
            <a:pPr marL="914400" lvl="1" indent="-457200">
              <a:buFont typeface="Wingdings" charset="2"/>
              <a:buChar char="ü"/>
            </a:pPr>
            <a:r>
              <a:rPr lang="en-US" sz="2600" dirty="0" smtClean="0">
                <a:latin typeface="Times New Roman"/>
                <a:cs typeface="Times New Roman"/>
              </a:rPr>
              <a:t>Authenticated message:</a:t>
            </a:r>
          </a:p>
        </p:txBody>
      </p:sp>
      <p:sp>
        <p:nvSpPr>
          <p:cNvPr id="5" name="TextBox 4"/>
          <p:cNvSpPr txBox="1"/>
          <p:nvPr/>
        </p:nvSpPr>
        <p:spPr>
          <a:xfrm>
            <a:off x="474828" y="1020843"/>
            <a:ext cx="5495599" cy="523220"/>
          </a:xfrm>
          <a:prstGeom prst="rect">
            <a:avLst/>
          </a:prstGeom>
          <a:noFill/>
        </p:spPr>
        <p:txBody>
          <a:bodyPr wrap="square" rtlCol="0">
            <a:spAutoFit/>
          </a:bodyPr>
          <a:lstStyle/>
          <a:p>
            <a:r>
              <a:rPr lang="en-US" sz="2800" b="1" dirty="0" smtClean="0">
                <a:latin typeface="Times New Roman"/>
                <a:cs typeface="Times New Roman"/>
              </a:rPr>
              <a:t>System Model:</a:t>
            </a:r>
            <a:endParaRPr lang="en-US" b="1" dirty="0">
              <a:latin typeface="Times New Roman"/>
              <a:cs typeface="Times New Roman"/>
            </a:endParaRPr>
          </a:p>
        </p:txBody>
      </p:sp>
    </p:spTree>
    <p:extLst>
      <p:ext uri="{BB962C8B-B14F-4D97-AF65-F5344CB8AC3E}">
        <p14:creationId xmlns:p14="http://schemas.microsoft.com/office/powerpoint/2010/main" val="39329114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pc="-1" dirty="0">
                <a:solidFill>
                  <a:srgbClr val="000000"/>
                </a:solidFill>
                <a:uFill>
                  <a:solidFill>
                    <a:srgbClr val="FFFFFF"/>
                  </a:solidFill>
                </a:uFill>
                <a:latin typeface="Impact"/>
              </a:rPr>
              <a:t>CASE OF STUDY: SECURITY VS SAFETY</a:t>
            </a:r>
            <a:endParaRPr lang="en-US"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25</a:t>
            </a:fld>
            <a:endParaRPr/>
          </a:p>
        </p:txBody>
      </p:sp>
      <p:sp>
        <p:nvSpPr>
          <p:cNvPr id="4" name="TextBox 3"/>
          <p:cNvSpPr txBox="1"/>
          <p:nvPr/>
        </p:nvSpPr>
        <p:spPr>
          <a:xfrm>
            <a:off x="467541" y="1741191"/>
            <a:ext cx="7181149" cy="4893648"/>
          </a:xfrm>
          <a:prstGeom prst="rect">
            <a:avLst/>
          </a:prstGeom>
          <a:noFill/>
        </p:spPr>
        <p:txBody>
          <a:bodyPr wrap="square" rtlCol="0">
            <a:spAutoFit/>
          </a:bodyPr>
          <a:lstStyle/>
          <a:p>
            <a:pPr marL="457200" indent="-457200">
              <a:buFont typeface="Arial"/>
              <a:buChar char="•"/>
            </a:pPr>
            <a:r>
              <a:rPr lang="en-US" sz="2600" dirty="0" smtClean="0">
                <a:latin typeface="Times New Roman"/>
                <a:cs typeface="Times New Roman"/>
              </a:rPr>
              <a:t>Security costs on V2V:</a:t>
            </a:r>
          </a:p>
          <a:p>
            <a:endParaRPr lang="en-US" sz="2600" dirty="0" smtClean="0">
              <a:latin typeface="Times New Roman"/>
              <a:cs typeface="Times New Roman"/>
            </a:endParaRPr>
          </a:p>
          <a:p>
            <a:pPr marL="914400" lvl="1" indent="-457200">
              <a:buFont typeface="Wingdings" charset="2"/>
              <a:buChar char="ü"/>
            </a:pPr>
            <a:r>
              <a:rPr lang="en-US" sz="2600" dirty="0" smtClean="0">
                <a:latin typeface="Times New Roman"/>
                <a:cs typeface="Times New Roman"/>
              </a:rPr>
              <a:t>Processing cost</a:t>
            </a:r>
          </a:p>
          <a:p>
            <a:pPr marL="914400" lvl="1" indent="-457200">
              <a:buFont typeface="Wingdings" charset="2"/>
              <a:buChar char="ü"/>
            </a:pPr>
            <a:endParaRPr lang="en-US" sz="2600" dirty="0">
              <a:latin typeface="Times New Roman"/>
              <a:cs typeface="Times New Roman"/>
            </a:endParaRPr>
          </a:p>
          <a:p>
            <a:pPr lvl="1"/>
            <a:endParaRPr lang="en-US" sz="2600" dirty="0" smtClean="0">
              <a:latin typeface="Times New Roman"/>
              <a:cs typeface="Times New Roman"/>
            </a:endParaRPr>
          </a:p>
          <a:p>
            <a:pPr lvl="1"/>
            <a:endParaRPr lang="en-US" sz="2600" dirty="0" smtClean="0">
              <a:latin typeface="Times New Roman"/>
              <a:cs typeface="Times New Roman"/>
            </a:endParaRPr>
          </a:p>
          <a:p>
            <a:pPr marL="914400" lvl="1" indent="-457200">
              <a:buFont typeface="Wingdings" charset="2"/>
              <a:buChar char="ü"/>
            </a:pPr>
            <a:r>
              <a:rPr lang="en-US" sz="2600" dirty="0" smtClean="0">
                <a:latin typeface="Times New Roman"/>
                <a:cs typeface="Times New Roman"/>
              </a:rPr>
              <a:t>Communication cost:</a:t>
            </a:r>
          </a:p>
          <a:p>
            <a:pPr lvl="1"/>
            <a:endParaRPr lang="en-US" sz="2600" dirty="0" smtClean="0">
              <a:latin typeface="Times New Roman"/>
              <a:cs typeface="Times New Roman"/>
            </a:endParaRPr>
          </a:p>
          <a:p>
            <a:pPr marL="1371600" lvl="2" indent="-457200">
              <a:buFont typeface="Wingdings" charset="2"/>
              <a:buChar char="§"/>
            </a:pPr>
            <a:r>
              <a:rPr lang="en-US" sz="2600" dirty="0" smtClean="0">
                <a:latin typeface="Times New Roman"/>
                <a:cs typeface="Times New Roman"/>
              </a:rPr>
              <a:t>Distance: 120m</a:t>
            </a:r>
          </a:p>
          <a:p>
            <a:pPr marL="1371600" lvl="2" indent="-457200">
              <a:buFont typeface="Wingdings" charset="2"/>
              <a:buChar char="§"/>
            </a:pPr>
            <a:r>
              <a:rPr lang="en-US" sz="2600" dirty="0" smtClean="0">
                <a:latin typeface="Times New Roman"/>
                <a:cs typeface="Times New Roman"/>
              </a:rPr>
              <a:t>Bandwidth: 6Mbps</a:t>
            </a:r>
          </a:p>
          <a:p>
            <a:pPr marL="1371600" lvl="2" indent="-457200">
              <a:buFont typeface="Wingdings" charset="2"/>
              <a:buChar char="§"/>
            </a:pPr>
            <a:r>
              <a:rPr lang="en-US" sz="2600" dirty="0" smtClean="0">
                <a:latin typeface="Times New Roman"/>
                <a:cs typeface="Times New Roman"/>
              </a:rPr>
              <a:t>Speed of communication link: 3x10^8m/s</a:t>
            </a:r>
          </a:p>
          <a:p>
            <a:pPr lvl="1"/>
            <a:endParaRPr lang="en-US" sz="2600" dirty="0" smtClean="0">
              <a:latin typeface="Times New Roman"/>
              <a:cs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883216419"/>
              </p:ext>
            </p:extLst>
          </p:nvPr>
        </p:nvGraphicFramePr>
        <p:xfrm>
          <a:off x="1135610" y="3324730"/>
          <a:ext cx="5994400" cy="558800"/>
        </p:xfrm>
        <a:graphic>
          <a:graphicData uri="http://schemas.openxmlformats.org/presentationml/2006/ole">
            <mc:AlternateContent xmlns:mc="http://schemas.openxmlformats.org/markup-compatibility/2006">
              <mc:Choice xmlns:v="urn:schemas-microsoft-com:vml" Requires="v">
                <p:oleObj spid="_x0000_s1082" name="Document" r:id="rId4" imgW="5994400" imgH="558800" progId="Word.Document.12">
                  <p:embed/>
                </p:oleObj>
              </mc:Choice>
              <mc:Fallback>
                <p:oleObj name="Document" r:id="rId4" imgW="5994400" imgH="558800" progId="Word.Document.12">
                  <p:embed/>
                  <p:pic>
                    <p:nvPicPr>
                      <p:cNvPr id="0" name=""/>
                      <p:cNvPicPr/>
                      <p:nvPr/>
                    </p:nvPicPr>
                    <p:blipFill>
                      <a:blip r:embed="rId5"/>
                      <a:stretch>
                        <a:fillRect/>
                      </a:stretch>
                    </p:blipFill>
                    <p:spPr>
                      <a:xfrm>
                        <a:off x="1135610" y="3324730"/>
                        <a:ext cx="5994400" cy="558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21924364"/>
              </p:ext>
            </p:extLst>
          </p:nvPr>
        </p:nvGraphicFramePr>
        <p:xfrm>
          <a:off x="255050" y="4624610"/>
          <a:ext cx="8928418" cy="309880"/>
        </p:xfrm>
        <a:graphic>
          <a:graphicData uri="http://schemas.openxmlformats.org/presentationml/2006/ole">
            <mc:AlternateContent xmlns:mc="http://schemas.openxmlformats.org/markup-compatibility/2006">
              <mc:Choice xmlns:v="urn:schemas-microsoft-com:vml" Requires="v">
                <p:oleObj spid="_x0000_s1083" name="Document" r:id="rId7" imgW="5854700" imgH="203200" progId="Word.Document.12">
                  <p:embed/>
                </p:oleObj>
              </mc:Choice>
              <mc:Fallback>
                <p:oleObj name="Document" r:id="rId7" imgW="5854700" imgH="203200" progId="Word.Document.12">
                  <p:embed/>
                  <p:pic>
                    <p:nvPicPr>
                      <p:cNvPr id="0" name=""/>
                      <p:cNvPicPr/>
                      <p:nvPr/>
                    </p:nvPicPr>
                    <p:blipFill>
                      <a:blip r:embed="rId8"/>
                      <a:stretch>
                        <a:fillRect/>
                      </a:stretch>
                    </p:blipFill>
                    <p:spPr>
                      <a:xfrm>
                        <a:off x="255050" y="4624610"/>
                        <a:ext cx="8928418" cy="309880"/>
                      </a:xfrm>
                      <a:prstGeom prst="rect">
                        <a:avLst/>
                      </a:prstGeom>
                    </p:spPr>
                  </p:pic>
                </p:oleObj>
              </mc:Fallback>
            </mc:AlternateContent>
          </a:graphicData>
        </a:graphic>
      </p:graphicFrame>
      <p:sp>
        <p:nvSpPr>
          <p:cNvPr id="9" name="TextBox 8"/>
          <p:cNvSpPr txBox="1"/>
          <p:nvPr/>
        </p:nvSpPr>
        <p:spPr>
          <a:xfrm>
            <a:off x="474828" y="1020843"/>
            <a:ext cx="5495599" cy="523220"/>
          </a:xfrm>
          <a:prstGeom prst="rect">
            <a:avLst/>
          </a:prstGeom>
          <a:noFill/>
        </p:spPr>
        <p:txBody>
          <a:bodyPr wrap="square" rtlCol="0">
            <a:spAutoFit/>
          </a:bodyPr>
          <a:lstStyle/>
          <a:p>
            <a:r>
              <a:rPr lang="en-US" sz="2800" b="1" dirty="0" smtClean="0">
                <a:latin typeface="Times New Roman"/>
                <a:cs typeface="Times New Roman"/>
              </a:rPr>
              <a:t>System Model:</a:t>
            </a:r>
            <a:endParaRPr lang="en-US" b="1" dirty="0">
              <a:latin typeface="Times New Roman"/>
              <a:cs typeface="Times New Roman"/>
            </a:endParaRPr>
          </a:p>
        </p:txBody>
      </p:sp>
    </p:spTree>
    <p:extLst>
      <p:ext uri="{BB962C8B-B14F-4D97-AF65-F5344CB8AC3E}">
        <p14:creationId xmlns:p14="http://schemas.microsoft.com/office/powerpoint/2010/main" val="184085748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pc="-1" dirty="0">
                <a:solidFill>
                  <a:srgbClr val="000000"/>
                </a:solidFill>
                <a:uFill>
                  <a:solidFill>
                    <a:srgbClr val="FFFFFF"/>
                  </a:solidFill>
                </a:uFill>
                <a:latin typeface="Impact"/>
              </a:rPr>
              <a:t>CASE OF STUDY: SECURITY VS SAFETY</a:t>
            </a:r>
            <a:endParaRPr lang="en-US"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26</a:t>
            </a:fld>
            <a:endParaRPr/>
          </a:p>
        </p:txBody>
      </p:sp>
      <p:sp>
        <p:nvSpPr>
          <p:cNvPr id="4" name="TextBox 3"/>
          <p:cNvSpPr txBox="1"/>
          <p:nvPr/>
        </p:nvSpPr>
        <p:spPr>
          <a:xfrm>
            <a:off x="183789" y="971121"/>
            <a:ext cx="8598775" cy="5693867"/>
          </a:xfrm>
          <a:prstGeom prst="rect">
            <a:avLst/>
          </a:prstGeom>
          <a:noFill/>
        </p:spPr>
        <p:txBody>
          <a:bodyPr wrap="square" rtlCol="0">
            <a:spAutoFit/>
          </a:bodyPr>
          <a:lstStyle/>
          <a:p>
            <a:pPr marL="285750" indent="-285750">
              <a:buFont typeface="Arial"/>
              <a:buChar char="•"/>
            </a:pPr>
            <a:r>
              <a:rPr lang="en-US" sz="2600" b="1" dirty="0">
                <a:latin typeface="Times New Roman"/>
                <a:cs typeface="Times New Roman"/>
              </a:rPr>
              <a:t>Experiment 1</a:t>
            </a:r>
            <a:r>
              <a:rPr lang="en-US" sz="2600" dirty="0">
                <a:latin typeface="Times New Roman"/>
                <a:cs typeface="Times New Roman"/>
              </a:rPr>
              <a:t>: Measurement of delays of V2V messages with and without </a:t>
            </a:r>
            <a:r>
              <a:rPr lang="en-US" sz="2600" dirty="0" smtClean="0">
                <a:latin typeface="Times New Roman"/>
                <a:cs typeface="Times New Roman"/>
              </a:rPr>
              <a:t>security</a:t>
            </a: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pPr marL="285750" indent="-285750">
              <a:buFont typeface="Arial"/>
              <a:buChar char="•"/>
            </a:pPr>
            <a:endParaRPr lang="en-US" sz="2600" dirty="0">
              <a:latin typeface="Times New Roman"/>
              <a:cs typeface="Times New Roman"/>
            </a:endParaRPr>
          </a:p>
          <a:p>
            <a:endParaRPr lang="en-US" sz="2600" dirty="0" smtClean="0">
              <a:latin typeface="Times New Roman"/>
              <a:cs typeface="Times New Roman"/>
            </a:endParaRP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pPr marL="285750" indent="-285750">
              <a:buFont typeface="Arial"/>
              <a:buChar char="•"/>
            </a:pPr>
            <a:endParaRPr lang="en-US" sz="2600" dirty="0" smtClean="0">
              <a:latin typeface="Times New Roman"/>
              <a:cs typeface="Times New Roman"/>
            </a:endParaRPr>
          </a:p>
          <a:p>
            <a:pPr marL="800100" lvl="1" indent="-342900">
              <a:buFont typeface="Wingdings" charset="2"/>
              <a:buChar char="ü"/>
            </a:pPr>
            <a:r>
              <a:rPr lang="en-US" sz="2600" dirty="0">
                <a:latin typeface="Times New Roman"/>
                <a:cs typeface="Times New Roman"/>
              </a:rPr>
              <a:t>Speed: 120Km/h</a:t>
            </a:r>
          </a:p>
          <a:p>
            <a:pPr marL="800100" lvl="1" indent="-342900">
              <a:buFont typeface="Wingdings" charset="2"/>
              <a:buChar char="ü"/>
            </a:pPr>
            <a:r>
              <a:rPr lang="en-US" sz="2600" dirty="0">
                <a:latin typeface="Times New Roman"/>
                <a:cs typeface="Times New Roman"/>
              </a:rPr>
              <a:t>Distance: 120m</a:t>
            </a:r>
          </a:p>
          <a:p>
            <a:pPr marL="742950" lvl="1" indent="-285750">
              <a:buFont typeface="Arial"/>
              <a:buChar char="•"/>
            </a:pPr>
            <a:endParaRPr lang="en-US" sz="2600" dirty="0" smtClean="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229559" y="1735054"/>
            <a:ext cx="6647725" cy="3688225"/>
          </a:xfrm>
          <a:prstGeom prst="rect">
            <a:avLst/>
          </a:prstGeom>
        </p:spPr>
      </p:pic>
    </p:spTree>
    <p:extLst>
      <p:ext uri="{BB962C8B-B14F-4D97-AF65-F5344CB8AC3E}">
        <p14:creationId xmlns:p14="http://schemas.microsoft.com/office/powerpoint/2010/main" val="878489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pc="-1" dirty="0">
                <a:solidFill>
                  <a:srgbClr val="000000"/>
                </a:solidFill>
                <a:uFill>
                  <a:solidFill>
                    <a:srgbClr val="FFFFFF"/>
                  </a:solidFill>
                </a:uFill>
                <a:latin typeface="Impact"/>
              </a:rPr>
              <a:t>CASE OF STUDY: SECURITY VS SAFETY</a:t>
            </a:r>
            <a:endParaRPr lang="en-US"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27</a:t>
            </a:fld>
            <a:endParaRPr/>
          </a:p>
        </p:txBody>
      </p:sp>
      <p:sp>
        <p:nvSpPr>
          <p:cNvPr id="4" name="TextBox 3"/>
          <p:cNvSpPr txBox="1"/>
          <p:nvPr/>
        </p:nvSpPr>
        <p:spPr>
          <a:xfrm>
            <a:off x="183789" y="971121"/>
            <a:ext cx="8598775" cy="5693867"/>
          </a:xfrm>
          <a:prstGeom prst="rect">
            <a:avLst/>
          </a:prstGeom>
          <a:noFill/>
        </p:spPr>
        <p:txBody>
          <a:bodyPr wrap="square" rtlCol="0">
            <a:spAutoFit/>
          </a:bodyPr>
          <a:lstStyle/>
          <a:p>
            <a:pPr marL="285750" indent="-285750">
              <a:buFont typeface="Arial"/>
              <a:buChar char="•"/>
            </a:pPr>
            <a:r>
              <a:rPr lang="en-US" sz="2600" b="1" dirty="0">
                <a:latin typeface="Times New Roman"/>
                <a:cs typeface="Times New Roman"/>
              </a:rPr>
              <a:t>Experiment 2</a:t>
            </a:r>
            <a:r>
              <a:rPr lang="en-US" sz="2600" dirty="0">
                <a:latin typeface="Times New Roman"/>
                <a:cs typeface="Times New Roman"/>
              </a:rPr>
              <a:t>: Measurement of the capacity of the link </a:t>
            </a: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pPr marL="285750" indent="-285750">
              <a:buFont typeface="Arial"/>
              <a:buChar char="•"/>
            </a:pPr>
            <a:endParaRPr lang="en-US" sz="2600" dirty="0">
              <a:latin typeface="Times New Roman"/>
              <a:cs typeface="Times New Roman"/>
            </a:endParaRPr>
          </a:p>
          <a:p>
            <a:endParaRPr lang="en-US" sz="2600" dirty="0" smtClean="0">
              <a:latin typeface="Times New Roman"/>
              <a:cs typeface="Times New Roman"/>
            </a:endParaRPr>
          </a:p>
          <a:p>
            <a:pPr marL="800100" lvl="1" indent="-342900">
              <a:buFont typeface="Wingdings" charset="2"/>
              <a:buChar char="ü"/>
            </a:pPr>
            <a:r>
              <a:rPr lang="en-US" sz="2600" dirty="0">
                <a:latin typeface="Times New Roman"/>
                <a:cs typeface="Times New Roman"/>
              </a:rPr>
              <a:t>Speed: 120Km/h</a:t>
            </a:r>
          </a:p>
          <a:p>
            <a:pPr marL="800100" lvl="1" indent="-342900">
              <a:buFont typeface="Wingdings" charset="2"/>
              <a:buChar char="ü"/>
            </a:pPr>
            <a:r>
              <a:rPr lang="en-US" sz="2600" dirty="0">
                <a:latin typeface="Times New Roman"/>
                <a:cs typeface="Times New Roman"/>
              </a:rPr>
              <a:t>Distance: 120m</a:t>
            </a:r>
          </a:p>
          <a:p>
            <a:pPr marL="742950" lvl="1" indent="-285750">
              <a:buFont typeface="Arial"/>
              <a:buChar char="•"/>
            </a:pPr>
            <a:endParaRPr lang="en-US" sz="2600" dirty="0" smtClean="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810559" y="1536546"/>
            <a:ext cx="6499097" cy="3647692"/>
          </a:xfrm>
          <a:prstGeom prst="rect">
            <a:avLst/>
          </a:prstGeom>
        </p:spPr>
      </p:pic>
    </p:spTree>
    <p:extLst>
      <p:ext uri="{BB962C8B-B14F-4D97-AF65-F5344CB8AC3E}">
        <p14:creationId xmlns:p14="http://schemas.microsoft.com/office/powerpoint/2010/main" val="35836713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pc="-1" dirty="0">
                <a:solidFill>
                  <a:srgbClr val="000000"/>
                </a:solidFill>
                <a:uFill>
                  <a:solidFill>
                    <a:srgbClr val="FFFFFF"/>
                  </a:solidFill>
                </a:uFill>
                <a:latin typeface="Impact"/>
              </a:rPr>
              <a:t>CASE OF STUDY: SECURITY VS SAFETY</a:t>
            </a:r>
            <a:endParaRPr lang="en-US"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28</a:t>
            </a:fld>
            <a:endParaRPr/>
          </a:p>
        </p:txBody>
      </p:sp>
      <p:sp>
        <p:nvSpPr>
          <p:cNvPr id="4" name="TextBox 3"/>
          <p:cNvSpPr txBox="1"/>
          <p:nvPr/>
        </p:nvSpPr>
        <p:spPr>
          <a:xfrm>
            <a:off x="183789" y="971121"/>
            <a:ext cx="8598775" cy="5693867"/>
          </a:xfrm>
          <a:prstGeom prst="rect">
            <a:avLst/>
          </a:prstGeom>
          <a:noFill/>
        </p:spPr>
        <p:txBody>
          <a:bodyPr wrap="square" rtlCol="0">
            <a:spAutoFit/>
          </a:bodyPr>
          <a:lstStyle/>
          <a:p>
            <a:pPr marL="285750" indent="-285750">
              <a:buFont typeface="Arial"/>
              <a:buChar char="•"/>
            </a:pPr>
            <a:r>
              <a:rPr lang="en-US" sz="2600" b="1" dirty="0">
                <a:latin typeface="Times New Roman"/>
                <a:cs typeface="Times New Roman"/>
              </a:rPr>
              <a:t>Experiment 3</a:t>
            </a:r>
            <a:r>
              <a:rPr lang="en-US" sz="2600" dirty="0">
                <a:latin typeface="Times New Roman"/>
                <a:cs typeface="Times New Roman"/>
              </a:rPr>
              <a:t>: Reaction time with V2V</a:t>
            </a: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endParaRPr lang="en-US" sz="2600" dirty="0" smtClean="0">
              <a:latin typeface="Times New Roman"/>
              <a:cs typeface="Times New Roman"/>
            </a:endParaRP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pPr marL="285750" indent="-285750">
              <a:buFont typeface="Arial"/>
              <a:buChar char="•"/>
            </a:pPr>
            <a:endParaRPr lang="en-US" sz="2600" dirty="0">
              <a:latin typeface="Times New Roman"/>
              <a:cs typeface="Times New Roman"/>
            </a:endParaRPr>
          </a:p>
          <a:p>
            <a:pPr marL="285750" indent="-285750">
              <a:buFont typeface="Arial"/>
              <a:buChar char="•"/>
            </a:pPr>
            <a:endParaRPr lang="en-US" sz="2600" dirty="0" smtClean="0">
              <a:latin typeface="Times New Roman"/>
              <a:cs typeface="Times New Roman"/>
            </a:endParaRPr>
          </a:p>
          <a:p>
            <a:endParaRPr lang="en-US" sz="2600" dirty="0" smtClean="0">
              <a:latin typeface="Times New Roman"/>
              <a:cs typeface="Times New Roman"/>
            </a:endParaRPr>
          </a:p>
          <a:p>
            <a:endParaRPr lang="en-US" sz="2600" dirty="0">
              <a:latin typeface="Times New Roman"/>
              <a:cs typeface="Times New Roman"/>
            </a:endParaRPr>
          </a:p>
          <a:p>
            <a:endParaRPr lang="en-US" sz="2600" dirty="0" smtClean="0">
              <a:latin typeface="Times New Roman"/>
              <a:cs typeface="Times New Roman"/>
            </a:endParaRPr>
          </a:p>
          <a:p>
            <a:pPr marL="800100" lvl="1" indent="-342900">
              <a:buFont typeface="Wingdings" charset="2"/>
              <a:buChar char="ü"/>
            </a:pPr>
            <a:r>
              <a:rPr lang="en-US" sz="2600" dirty="0" smtClean="0">
                <a:latin typeface="Times New Roman"/>
                <a:cs typeface="Times New Roman"/>
              </a:rPr>
              <a:t>Size of the message: 200 bytes</a:t>
            </a:r>
            <a:endParaRPr lang="en-US" sz="2600" dirty="0">
              <a:latin typeface="Times New Roman"/>
              <a:cs typeface="Times New Roman"/>
            </a:endParaRPr>
          </a:p>
          <a:p>
            <a:pPr marL="800100" lvl="1" indent="-342900">
              <a:buFont typeface="Wingdings" charset="2"/>
              <a:buChar char="ü"/>
            </a:pPr>
            <a:r>
              <a:rPr lang="en-US" sz="2600" dirty="0">
                <a:latin typeface="Times New Roman"/>
                <a:cs typeface="Times New Roman"/>
              </a:rPr>
              <a:t>Distance: 120m</a:t>
            </a:r>
          </a:p>
          <a:p>
            <a:pPr marL="742950" lvl="1" indent="-285750">
              <a:buFont typeface="Arial"/>
              <a:buChar char="•"/>
            </a:pPr>
            <a:endParaRPr lang="en-US" sz="2600" dirty="0" smtClean="0">
              <a:latin typeface="Times New Roman"/>
              <a:cs typeface="Times New Roman"/>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977377" y="1376942"/>
            <a:ext cx="7473733" cy="3988626"/>
          </a:xfrm>
          <a:prstGeom prst="rect">
            <a:avLst/>
          </a:prstGeom>
        </p:spPr>
      </p:pic>
    </p:spTree>
    <p:extLst>
      <p:ext uri="{BB962C8B-B14F-4D97-AF65-F5344CB8AC3E}">
        <p14:creationId xmlns:p14="http://schemas.microsoft.com/office/powerpoint/2010/main" val="402439753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149958" y="96840"/>
            <a:ext cx="8971462"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spc="-1" dirty="0">
                <a:solidFill>
                  <a:srgbClr val="000000"/>
                </a:solidFill>
                <a:uFill>
                  <a:solidFill>
                    <a:srgbClr val="FFFFFF"/>
                  </a:solidFill>
                </a:uFill>
                <a:latin typeface="Impact"/>
              </a:rPr>
              <a:t>CASE OF STUDY: SECURITY VS SAFETY</a:t>
            </a:r>
            <a:endParaRPr lang="en-US" sz="4000" dirty="0"/>
          </a:p>
        </p:txBody>
      </p:sp>
      <p:sp>
        <p:nvSpPr>
          <p:cNvPr id="18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998BF1D-049B-4847-8E61-E3196276CBB9}" type="slidenum">
              <a:rPr lang="en-US" sz="1200" strike="noStrike" spc="-1">
                <a:solidFill>
                  <a:srgbClr val="8B8B8B"/>
                </a:solidFill>
                <a:uFill>
                  <a:solidFill>
                    <a:srgbClr val="FFFFFF"/>
                  </a:solidFill>
                </a:uFill>
                <a:latin typeface="Calibri"/>
                <a:ea typeface="DejaVu Sans"/>
              </a:rPr>
              <a:t>29</a:t>
            </a:fld>
            <a:endParaRPr/>
          </a:p>
        </p:txBody>
      </p:sp>
      <p:sp>
        <p:nvSpPr>
          <p:cNvPr id="4" name="TextBox 3"/>
          <p:cNvSpPr txBox="1"/>
          <p:nvPr/>
        </p:nvSpPr>
        <p:spPr>
          <a:xfrm>
            <a:off x="183789" y="971121"/>
            <a:ext cx="8598775" cy="5262980"/>
          </a:xfrm>
          <a:prstGeom prst="rect">
            <a:avLst/>
          </a:prstGeom>
          <a:noFill/>
        </p:spPr>
        <p:txBody>
          <a:bodyPr wrap="square" rtlCol="0">
            <a:spAutoFit/>
          </a:bodyPr>
          <a:lstStyle/>
          <a:p>
            <a:r>
              <a:rPr lang="en-US" sz="2800" b="1" dirty="0" smtClean="0"/>
              <a:t>Conclusion:</a:t>
            </a:r>
          </a:p>
          <a:p>
            <a:pPr marL="800100" lvl="1" indent="-342900">
              <a:buFont typeface="Wingdings" charset="2"/>
              <a:buChar char="ü"/>
            </a:pPr>
            <a:r>
              <a:rPr lang="en-US" sz="2800" dirty="0"/>
              <a:t>V</a:t>
            </a:r>
            <a:r>
              <a:rPr lang="en-US" sz="2800" dirty="0" smtClean="0"/>
              <a:t>ehicular </a:t>
            </a:r>
            <a:r>
              <a:rPr lang="en-US" sz="2800" dirty="0"/>
              <a:t>networks strictly require integrity and </a:t>
            </a:r>
            <a:r>
              <a:rPr lang="en-US" sz="2800" dirty="0" smtClean="0"/>
              <a:t>authentication but not confidentiality.</a:t>
            </a:r>
          </a:p>
          <a:p>
            <a:pPr marL="800100" lvl="1" indent="-342900">
              <a:buFont typeface="Wingdings" charset="2"/>
              <a:buChar char="ü"/>
            </a:pPr>
            <a:r>
              <a:rPr lang="en-US" sz="2800" dirty="0"/>
              <a:t>R</a:t>
            </a:r>
            <a:r>
              <a:rPr lang="en-US" sz="2800" dirty="0" smtClean="0"/>
              <a:t>eaction times </a:t>
            </a:r>
            <a:r>
              <a:rPr lang="en-US" sz="2800" dirty="0"/>
              <a:t>achieved via V2V (with or without security) </a:t>
            </a:r>
            <a:r>
              <a:rPr lang="en-US" sz="2800" dirty="0" smtClean="0"/>
              <a:t>are </a:t>
            </a:r>
            <a:r>
              <a:rPr lang="en-US" sz="2800" dirty="0"/>
              <a:t>significantly smaller than a </a:t>
            </a:r>
            <a:r>
              <a:rPr lang="en-US" sz="2800" dirty="0" smtClean="0"/>
              <a:t>those of systems </a:t>
            </a:r>
            <a:r>
              <a:rPr lang="en-US" sz="2800" dirty="0"/>
              <a:t>without </a:t>
            </a:r>
            <a:r>
              <a:rPr lang="en-US" sz="2800" dirty="0" smtClean="0"/>
              <a:t>V2V.</a:t>
            </a:r>
          </a:p>
          <a:p>
            <a:pPr marL="800100" lvl="1" indent="-342900">
              <a:buFont typeface="Wingdings" charset="2"/>
              <a:buChar char="ü"/>
            </a:pPr>
            <a:r>
              <a:rPr lang="en-US" sz="2800" dirty="0" smtClean="0"/>
              <a:t>V2V without security allows shorter reaction times than V2V with security.</a:t>
            </a:r>
            <a:endParaRPr lang="en-US" sz="2600" dirty="0"/>
          </a:p>
          <a:p>
            <a:pPr marL="800100" lvl="1" indent="-342900">
              <a:buFont typeface="Wingdings" charset="2"/>
              <a:buChar char="ü"/>
            </a:pPr>
            <a:r>
              <a:rPr lang="en-US" sz="2800" dirty="0" smtClean="0"/>
              <a:t> Lightweight cryptography must be applied to speed up processing. </a:t>
            </a:r>
          </a:p>
          <a:p>
            <a:pPr marL="800100" lvl="1" indent="-342900">
              <a:buFont typeface="Wingdings" charset="2"/>
              <a:buChar char="ü"/>
            </a:pPr>
            <a:r>
              <a:rPr lang="en-US" sz="2800" dirty="0" smtClean="0"/>
              <a:t>Alternative mechanisms for key management need to be explored.</a:t>
            </a:r>
            <a:endParaRPr lang="en-US" sz="2600" dirty="0" smtClean="0"/>
          </a:p>
        </p:txBody>
      </p:sp>
    </p:spTree>
    <p:extLst>
      <p:ext uri="{BB962C8B-B14F-4D97-AF65-F5344CB8AC3E}">
        <p14:creationId xmlns:p14="http://schemas.microsoft.com/office/powerpoint/2010/main" val="8334863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image5.png"/>
          <p:cNvPicPr/>
          <p:nvPr/>
        </p:nvPicPr>
        <p:blipFill>
          <a:blip r:embed="rId2"/>
          <a:stretch/>
        </p:blipFill>
        <p:spPr>
          <a:xfrm>
            <a:off x="170640" y="2277720"/>
            <a:ext cx="4603680" cy="3136320"/>
          </a:xfrm>
          <a:prstGeom prst="rect">
            <a:avLst/>
          </a:prstGeom>
          <a:ln w="12600">
            <a:noFill/>
          </a:ln>
        </p:spPr>
      </p:pic>
      <p:pic>
        <p:nvPicPr>
          <p:cNvPr id="117" name="image6.png"/>
          <p:cNvPicPr/>
          <p:nvPr/>
        </p:nvPicPr>
        <p:blipFill>
          <a:blip r:embed="rId3"/>
          <a:stretch/>
        </p:blipFill>
        <p:spPr>
          <a:xfrm>
            <a:off x="6553080" y="5795280"/>
            <a:ext cx="2505600" cy="889920"/>
          </a:xfrm>
          <a:prstGeom prst="rect">
            <a:avLst/>
          </a:prstGeom>
          <a:ln w="12600">
            <a:noFill/>
          </a:ln>
        </p:spPr>
      </p:pic>
      <p:pic>
        <p:nvPicPr>
          <p:cNvPr id="118" name="image7.png"/>
          <p:cNvPicPr/>
          <p:nvPr/>
        </p:nvPicPr>
        <p:blipFill>
          <a:blip r:embed="rId4"/>
          <a:stretch/>
        </p:blipFill>
        <p:spPr>
          <a:xfrm>
            <a:off x="4775400" y="753120"/>
            <a:ext cx="4369680" cy="4150800"/>
          </a:xfrm>
          <a:prstGeom prst="rect">
            <a:avLst/>
          </a:prstGeom>
          <a:ln w="12600">
            <a:noFill/>
          </a:ln>
        </p:spPr>
      </p:pic>
      <p:sp>
        <p:nvSpPr>
          <p:cNvPr id="119" name="CustomShape 1"/>
          <p:cNvSpPr/>
          <p:nvPr/>
        </p:nvSpPr>
        <p:spPr>
          <a:xfrm>
            <a:off x="360360" y="899280"/>
            <a:ext cx="3964320" cy="1290960"/>
          </a:xfrm>
          <a:prstGeom prst="rect">
            <a:avLst/>
          </a:prstGeom>
          <a:noFill/>
          <a:ln w="12600">
            <a:noFill/>
          </a:ln>
        </p:spPr>
        <p:style>
          <a:lnRef idx="0">
            <a:scrgbClr r="0" g="0" b="0"/>
          </a:lnRef>
          <a:fillRef idx="0">
            <a:scrgbClr r="0" g="0" b="0"/>
          </a:fillRef>
          <a:effectRef idx="0">
            <a:scrgbClr r="0" g="0" b="0"/>
          </a:effectRef>
          <a:fontRef idx="minor"/>
        </p:style>
        <p:txBody>
          <a:bodyPr lIns="35640" tIns="35640" rIns="35640" bIns="35640" anchor="ctr"/>
          <a:lstStyle/>
          <a:p>
            <a:pPr>
              <a:lnSpc>
                <a:spcPct val="100000"/>
              </a:lnSpc>
            </a:pPr>
            <a:r>
              <a:rPr lang="en-US" sz="2000" strike="noStrike" spc="-1">
                <a:solidFill>
                  <a:srgbClr val="000000"/>
                </a:solidFill>
                <a:uFill>
                  <a:solidFill>
                    <a:srgbClr val="FFFFFF"/>
                  </a:solidFill>
                </a:uFill>
                <a:latin typeface="Times New Roman"/>
                <a:ea typeface="DejaVu Sans"/>
              </a:rPr>
              <a:t>Vehicle has more than 60 sensors and 30 or more Electronic Control Units   (ECUs), i.e. Brake Control, Engine Control, GPS, Airbag Control, etc  [6]</a:t>
            </a:r>
            <a:endParaRPr/>
          </a:p>
        </p:txBody>
      </p:sp>
      <p:sp>
        <p:nvSpPr>
          <p:cNvPr id="120" name="CustomShape 2"/>
          <p:cNvSpPr/>
          <p:nvPr/>
        </p:nvSpPr>
        <p:spPr>
          <a:xfrm>
            <a:off x="135720" y="5462280"/>
            <a:ext cx="1393200" cy="894240"/>
          </a:xfrm>
          <a:prstGeom prst="rect">
            <a:avLst/>
          </a:prstGeom>
          <a:noFill/>
          <a:ln w="12600">
            <a:noFill/>
          </a:ln>
        </p:spPr>
        <p:style>
          <a:lnRef idx="0">
            <a:scrgbClr r="0" g="0" b="0"/>
          </a:lnRef>
          <a:fillRef idx="0">
            <a:scrgbClr r="0" g="0" b="0"/>
          </a:fillRef>
          <a:effectRef idx="0">
            <a:scrgbClr r="0" g="0" b="0"/>
          </a:effectRef>
          <a:fontRef idx="minor"/>
        </p:style>
        <p:txBody>
          <a:bodyPr lIns="35640" tIns="35640" rIns="35640" bIns="35640" anchor="ctr"/>
          <a:lstStyle/>
          <a:p>
            <a:pPr>
              <a:lnSpc>
                <a:spcPct val="100000"/>
              </a:lnSpc>
            </a:pPr>
            <a:r>
              <a:rPr lang="en-US" sz="1800" strike="noStrike" spc="-1">
                <a:solidFill>
                  <a:srgbClr val="000000"/>
                </a:solidFill>
                <a:uFill>
                  <a:solidFill>
                    <a:srgbClr val="FFFFFF"/>
                  </a:solidFill>
                </a:uFill>
                <a:latin typeface="Times New Roman"/>
                <a:ea typeface="DejaVu Sans"/>
              </a:rPr>
              <a:t>CAN (Control</a:t>
            </a:r>
            <a:endParaRPr/>
          </a:p>
          <a:p>
            <a:pPr>
              <a:lnSpc>
                <a:spcPct val="100000"/>
              </a:lnSpc>
            </a:pPr>
            <a:r>
              <a:rPr lang="en-US" sz="1800" strike="noStrike" spc="-1">
                <a:solidFill>
                  <a:srgbClr val="000000"/>
                </a:solidFill>
                <a:uFill>
                  <a:solidFill>
                    <a:srgbClr val="FFFFFF"/>
                  </a:solidFill>
                </a:uFill>
                <a:latin typeface="Times New Roman"/>
                <a:ea typeface="DejaVu Sans"/>
              </a:rPr>
              <a:t>Area </a:t>
            </a:r>
            <a:endParaRPr/>
          </a:p>
          <a:p>
            <a:pPr>
              <a:lnSpc>
                <a:spcPct val="100000"/>
              </a:lnSpc>
            </a:pPr>
            <a:r>
              <a:rPr lang="en-US" sz="1800" strike="noStrike" spc="-1">
                <a:solidFill>
                  <a:srgbClr val="000000"/>
                </a:solidFill>
                <a:uFill>
                  <a:solidFill>
                    <a:srgbClr val="FFFFFF"/>
                  </a:solidFill>
                </a:uFill>
                <a:latin typeface="Times New Roman"/>
                <a:ea typeface="DejaVu Sans"/>
              </a:rPr>
              <a:t>Network) Bus</a:t>
            </a:r>
            <a:endParaRPr/>
          </a:p>
        </p:txBody>
      </p:sp>
      <p:sp>
        <p:nvSpPr>
          <p:cNvPr id="121" name="CustomShape 3"/>
          <p:cNvSpPr/>
          <p:nvPr/>
        </p:nvSpPr>
        <p:spPr>
          <a:xfrm>
            <a:off x="1838520" y="5466600"/>
            <a:ext cx="3531240" cy="894240"/>
          </a:xfrm>
          <a:prstGeom prst="rect">
            <a:avLst/>
          </a:prstGeom>
          <a:noFill/>
          <a:ln w="12600">
            <a:noFill/>
          </a:ln>
        </p:spPr>
        <p:style>
          <a:lnRef idx="0">
            <a:scrgbClr r="0" g="0" b="0"/>
          </a:lnRef>
          <a:fillRef idx="0">
            <a:scrgbClr r="0" g="0" b="0"/>
          </a:fillRef>
          <a:effectRef idx="0">
            <a:scrgbClr r="0" g="0" b="0"/>
          </a:effectRef>
          <a:fontRef idx="minor"/>
        </p:style>
        <p:txBody>
          <a:bodyPr lIns="35640" tIns="35640" rIns="35640" bIns="35640" anchor="ctr"/>
          <a:lstStyle/>
          <a:p>
            <a:pPr>
              <a:lnSpc>
                <a:spcPct val="100000"/>
              </a:lnSpc>
            </a:pPr>
            <a:r>
              <a:rPr lang="en-US" sz="1800" strike="noStrike" spc="-1">
                <a:solidFill>
                  <a:srgbClr val="000000"/>
                </a:solidFill>
                <a:uFill>
                  <a:solidFill>
                    <a:srgbClr val="FFFFFF"/>
                  </a:solidFill>
                </a:uFill>
                <a:latin typeface="Times New Roman"/>
                <a:ea typeface="DejaVu Sans"/>
              </a:rPr>
              <a:t>Radio Interface or On-Board Unit </a:t>
            </a:r>
            <a:endParaRPr/>
          </a:p>
          <a:p>
            <a:pPr>
              <a:lnSpc>
                <a:spcPct val="100000"/>
              </a:lnSpc>
            </a:pPr>
            <a:r>
              <a:rPr lang="en-US" sz="1800" strike="noStrike" spc="-1">
                <a:solidFill>
                  <a:srgbClr val="000000"/>
                </a:solidFill>
                <a:uFill>
                  <a:solidFill>
                    <a:srgbClr val="FFFFFF"/>
                  </a:solidFill>
                </a:uFill>
                <a:latin typeface="Times New Roman"/>
                <a:ea typeface="DejaVu Sans"/>
              </a:rPr>
              <a:t>(OBU) enables short-range wireless </a:t>
            </a:r>
            <a:endParaRPr/>
          </a:p>
          <a:p>
            <a:pPr>
              <a:lnSpc>
                <a:spcPct val="100000"/>
              </a:lnSpc>
            </a:pPr>
            <a:r>
              <a:rPr lang="en-US" sz="1800" strike="noStrike" spc="-1">
                <a:solidFill>
                  <a:srgbClr val="000000"/>
                </a:solidFill>
                <a:uFill>
                  <a:solidFill>
                    <a:srgbClr val="FFFFFF"/>
                  </a:solidFill>
                </a:uFill>
                <a:latin typeface="Times New Roman"/>
                <a:ea typeface="DejaVu Sans"/>
              </a:rPr>
              <a:t>ad hoc networks to be formed</a:t>
            </a:r>
            <a:endParaRPr/>
          </a:p>
        </p:txBody>
      </p:sp>
      <p:sp>
        <p:nvSpPr>
          <p:cNvPr id="122" name="CustomShape 4"/>
          <p:cNvSpPr/>
          <p:nvPr/>
        </p:nvSpPr>
        <p:spPr>
          <a:xfrm>
            <a:off x="5336613" y="4550115"/>
            <a:ext cx="3400920" cy="1441440"/>
          </a:xfrm>
          <a:prstGeom prst="rect">
            <a:avLst/>
          </a:prstGeom>
          <a:noFill/>
          <a:ln w="12600">
            <a:noFill/>
          </a:ln>
        </p:spPr>
        <p:style>
          <a:lnRef idx="0">
            <a:scrgbClr r="0" g="0" b="0"/>
          </a:lnRef>
          <a:fillRef idx="0">
            <a:scrgbClr r="0" g="0" b="0"/>
          </a:fillRef>
          <a:effectRef idx="0">
            <a:scrgbClr r="0" g="0" b="0"/>
          </a:effectRef>
          <a:fontRef idx="minor"/>
        </p:style>
        <p:txBody>
          <a:bodyPr lIns="35640" tIns="35640" rIns="35640" bIns="35640" anchor="ctr"/>
          <a:lstStyle/>
          <a:p>
            <a:pPr>
              <a:lnSpc>
                <a:spcPct val="100000"/>
              </a:lnSpc>
            </a:pPr>
            <a:r>
              <a:rPr lang="en-US" sz="1800" strike="noStrike" spc="-1" dirty="0">
                <a:solidFill>
                  <a:srgbClr val="000000"/>
                </a:solidFill>
                <a:uFill>
                  <a:solidFill>
                    <a:srgbClr val="FFFFFF"/>
                  </a:solidFill>
                </a:uFill>
                <a:latin typeface="Times New Roman"/>
                <a:ea typeface="DejaVu Sans"/>
              </a:rPr>
              <a:t>OBU allows heterogeneous and homogenous communications between vehicles and infrastructures (roadside equipment)</a:t>
            </a:r>
            <a:endParaRPr dirty="0"/>
          </a:p>
        </p:txBody>
      </p:sp>
      <p:sp>
        <p:nvSpPr>
          <p:cNvPr id="123" name="CustomShape 5"/>
          <p:cNvSpPr/>
          <p:nvPr/>
        </p:nvSpPr>
        <p:spPr>
          <a:xfrm>
            <a:off x="353160" y="96840"/>
            <a:ext cx="8613720"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400" strike="noStrike" spc="-1">
                <a:solidFill>
                  <a:srgbClr val="000000"/>
                </a:solidFill>
                <a:uFill>
                  <a:solidFill>
                    <a:srgbClr val="FFFFFF"/>
                  </a:solidFill>
                </a:uFill>
                <a:latin typeface="Impact"/>
                <a:ea typeface="DejaVu Sans"/>
              </a:rPr>
              <a:t>Motivation</a:t>
            </a:r>
            <a:endParaRPr/>
          </a:p>
        </p:txBody>
      </p:sp>
      <p:sp>
        <p:nvSpPr>
          <p:cNvPr id="125" name="CustomShape 7"/>
          <p:cNvSpPr/>
          <p:nvPr/>
        </p:nvSpPr>
        <p:spPr>
          <a:xfrm>
            <a:off x="457200" y="63943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fld id="{7D58F30C-9B77-4E2D-A281-3D8536EBFFA6}" type="slidenum">
              <a:rPr lang="en-US" sz="1200" strike="noStrike" spc="-1">
                <a:solidFill>
                  <a:srgbClr val="808080"/>
                </a:solidFill>
                <a:uFill>
                  <a:solidFill>
                    <a:srgbClr val="FFFFFF"/>
                  </a:solidFill>
                </a:uFill>
                <a:latin typeface="Calibri"/>
                <a:ea typeface="DejaVu Sans"/>
              </a:rPr>
              <a:t>3</a:t>
            </a:fld>
            <a:endParaRPr/>
          </a:p>
        </p:txBody>
      </p:sp>
      <p:sp>
        <p:nvSpPr>
          <p:cNvPr id="126" name="CustomShape 8"/>
          <p:cNvSpPr/>
          <p:nvPr/>
        </p:nvSpPr>
        <p:spPr>
          <a:xfrm>
            <a:off x="4572000" y="4495320"/>
            <a:ext cx="1980000" cy="1864800"/>
          </a:xfrm>
          <a:prstGeom prst="curvedConnector3">
            <a:avLst>
              <a:gd name="adj1" fmla="val 26258"/>
            </a:avLst>
          </a:prstGeom>
          <a:noFill/>
          <a:ln>
            <a:solidFill>
              <a:srgbClr val="E3B857"/>
            </a:solidFill>
            <a:round/>
            <a:headEnd type="arrow" w="med" len="me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27" name="CustomShape 9"/>
          <p:cNvSpPr/>
          <p:nvPr/>
        </p:nvSpPr>
        <p:spPr>
          <a:xfrm rot="16200000" flipH="1">
            <a:off x="7041960" y="4104000"/>
            <a:ext cx="2453400" cy="1394280"/>
          </a:xfrm>
          <a:prstGeom prst="curvedConnector3">
            <a:avLst>
              <a:gd name="adj1" fmla="val 50000"/>
            </a:avLst>
          </a:prstGeom>
          <a:noFill/>
          <a:ln>
            <a:solidFill>
              <a:srgbClr val="F73A3F"/>
            </a:solidFill>
            <a:round/>
            <a:headEnd type="arrow" w="med" len="me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28" name="CustomShape 10"/>
          <p:cNvSpPr/>
          <p:nvPr/>
        </p:nvSpPr>
        <p:spPr>
          <a:xfrm rot="5400000" flipH="1" flipV="1">
            <a:off x="486360" y="5043960"/>
            <a:ext cx="466200" cy="365760"/>
          </a:xfrm>
          <a:prstGeom prst="bentConnector3">
            <a:avLst>
              <a:gd name="adj1" fmla="val 100341"/>
            </a:avLst>
          </a:prstGeom>
          <a:noFill/>
          <a:ln w="9360">
            <a:solidFill>
              <a:schemeClr val="tx1"/>
            </a:solidFill>
            <a:round/>
            <a:tailEnd type="arrow"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CustomShape 1"/>
          <p:cNvSpPr/>
          <p:nvPr/>
        </p:nvSpPr>
        <p:spPr>
          <a:xfrm>
            <a:off x="353160" y="79200"/>
            <a:ext cx="8789760"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400" strike="noStrike" spc="-1">
                <a:solidFill>
                  <a:srgbClr val="000000"/>
                </a:solidFill>
                <a:uFill>
                  <a:solidFill>
                    <a:srgbClr val="FFFFFF"/>
                  </a:solidFill>
                </a:uFill>
                <a:latin typeface="Impact"/>
                <a:ea typeface="DejaVu Sans"/>
              </a:rPr>
              <a:t>References</a:t>
            </a:r>
            <a:endParaRPr/>
          </a:p>
        </p:txBody>
      </p:sp>
      <p:sp>
        <p:nvSpPr>
          <p:cNvPr id="389" name="CustomShape 2"/>
          <p:cNvSpPr/>
          <p:nvPr/>
        </p:nvSpPr>
        <p:spPr>
          <a:xfrm>
            <a:off x="353160" y="865800"/>
            <a:ext cx="8346240" cy="5290560"/>
          </a:xfrm>
          <a:prstGeom prst="rect">
            <a:avLst/>
          </a:prstGeom>
          <a:noFill/>
          <a:ln>
            <a:noFill/>
          </a:ln>
        </p:spPr>
        <p:style>
          <a:lnRef idx="0">
            <a:scrgbClr r="0" g="0" b="0"/>
          </a:lnRef>
          <a:fillRef idx="0">
            <a:scrgbClr r="0" g="0" b="0"/>
          </a:fillRef>
          <a:effectRef idx="0">
            <a:scrgbClr r="0" g="0" b="0"/>
          </a:effectRef>
          <a:fontRef idx="minor"/>
        </p:style>
      </p:sp>
      <p:sp>
        <p:nvSpPr>
          <p:cNvPr id="391" name="CustomShape 4"/>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519A1F8C-EEE4-4EB2-990D-C859D065E963}" type="slidenum">
              <a:rPr lang="en-US" sz="1200" strike="noStrike" spc="-1">
                <a:solidFill>
                  <a:srgbClr val="8B8B8B"/>
                </a:solidFill>
                <a:uFill>
                  <a:solidFill>
                    <a:srgbClr val="FFFFFF"/>
                  </a:solidFill>
                </a:uFill>
                <a:latin typeface="Calibri"/>
                <a:ea typeface="DejaVu Sans"/>
              </a:rPr>
              <a:t>30</a:t>
            </a:fld>
            <a:endParaRPr/>
          </a:p>
        </p:txBody>
      </p:sp>
      <p:sp>
        <p:nvSpPr>
          <p:cNvPr id="392" name="CustomShape 5"/>
          <p:cNvSpPr/>
          <p:nvPr/>
        </p:nvSpPr>
        <p:spPr>
          <a:xfrm>
            <a:off x="353160" y="796680"/>
            <a:ext cx="8346240" cy="555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strike="noStrike" spc="-1" dirty="0">
                <a:solidFill>
                  <a:srgbClr val="000000"/>
                </a:solidFill>
                <a:uFill>
                  <a:solidFill>
                    <a:srgbClr val="FFFFFF"/>
                  </a:solidFill>
                </a:uFill>
                <a:latin typeface="Times New Roman"/>
                <a:ea typeface="DejaVu Sans"/>
              </a:rPr>
              <a:t>[9] P. </a:t>
            </a:r>
            <a:r>
              <a:rPr lang="en-US" sz="1800" strike="noStrike" spc="-1" dirty="0" err="1">
                <a:solidFill>
                  <a:srgbClr val="000000"/>
                </a:solidFill>
                <a:uFill>
                  <a:solidFill>
                    <a:srgbClr val="FFFFFF"/>
                  </a:solidFill>
                </a:uFill>
                <a:latin typeface="Times New Roman"/>
                <a:ea typeface="DejaVu Sans"/>
              </a:rPr>
              <a:t>Angin</a:t>
            </a:r>
            <a:r>
              <a:rPr lang="en-US" sz="1800" strike="noStrike" spc="-1" dirty="0">
                <a:solidFill>
                  <a:srgbClr val="000000"/>
                </a:solidFill>
                <a:uFill>
                  <a:solidFill>
                    <a:srgbClr val="FFFFFF"/>
                  </a:solidFill>
                </a:uFill>
                <a:latin typeface="Times New Roman"/>
                <a:ea typeface="DejaVu Sans"/>
              </a:rPr>
              <a:t>, B. Bhargava, R. </a:t>
            </a:r>
            <a:r>
              <a:rPr lang="en-US" sz="1800" strike="noStrike" spc="-1" dirty="0" err="1">
                <a:solidFill>
                  <a:srgbClr val="000000"/>
                </a:solidFill>
                <a:uFill>
                  <a:solidFill>
                    <a:srgbClr val="FFFFFF"/>
                  </a:solidFill>
                </a:uFill>
                <a:latin typeface="Times New Roman"/>
                <a:ea typeface="DejaVu Sans"/>
              </a:rPr>
              <a:t>Ranchal</a:t>
            </a:r>
            <a:r>
              <a:rPr lang="en-US" sz="1800" strike="noStrike" spc="-1" dirty="0">
                <a:solidFill>
                  <a:srgbClr val="000000"/>
                </a:solidFill>
                <a:uFill>
                  <a:solidFill>
                    <a:srgbClr val="FFFFFF"/>
                  </a:solidFill>
                </a:uFill>
                <a:latin typeface="Times New Roman"/>
                <a:ea typeface="DejaVu Sans"/>
              </a:rPr>
              <a:t>, N. Singh, L. </a:t>
            </a:r>
            <a:r>
              <a:rPr lang="en-US" sz="1800" strike="noStrike" spc="-1" dirty="0" err="1">
                <a:solidFill>
                  <a:srgbClr val="000000"/>
                </a:solidFill>
                <a:uFill>
                  <a:solidFill>
                    <a:srgbClr val="FFFFFF"/>
                  </a:solidFill>
                </a:uFill>
                <a:latin typeface="Times New Roman"/>
                <a:ea typeface="DejaVu Sans"/>
              </a:rPr>
              <a:t>Lilien</a:t>
            </a:r>
            <a:r>
              <a:rPr lang="en-US" sz="1800" strike="noStrike" spc="-1" dirty="0">
                <a:solidFill>
                  <a:srgbClr val="000000"/>
                </a:solidFill>
                <a:uFill>
                  <a:solidFill>
                    <a:srgbClr val="FFFFFF"/>
                  </a:solidFill>
                </a:uFill>
                <a:latin typeface="Times New Roman"/>
                <a:ea typeface="DejaVu Sans"/>
              </a:rPr>
              <a:t>, L. </a:t>
            </a:r>
            <a:r>
              <a:rPr lang="en-US" sz="1800" strike="noStrike" spc="-1" dirty="0" err="1">
                <a:solidFill>
                  <a:srgbClr val="000000"/>
                </a:solidFill>
                <a:uFill>
                  <a:solidFill>
                    <a:srgbClr val="FFFFFF"/>
                  </a:solidFill>
                </a:uFill>
                <a:latin typeface="Times New Roman"/>
                <a:ea typeface="DejaVu Sans"/>
              </a:rPr>
              <a:t>Othmane</a:t>
            </a:r>
            <a:r>
              <a:rPr lang="en-US" sz="1800" strike="noStrike" spc="-1" dirty="0">
                <a:solidFill>
                  <a:srgbClr val="000000"/>
                </a:solidFill>
                <a:uFill>
                  <a:solidFill>
                    <a:srgbClr val="FFFFFF"/>
                  </a:solidFill>
                </a:uFill>
                <a:latin typeface="Times New Roman"/>
                <a:ea typeface="DejaVu Sans"/>
              </a:rPr>
              <a:t> and M. </a:t>
            </a:r>
            <a:r>
              <a:rPr lang="en-US" sz="1800" strike="noStrike" spc="-1" dirty="0" err="1">
                <a:solidFill>
                  <a:srgbClr val="000000"/>
                </a:solidFill>
                <a:uFill>
                  <a:solidFill>
                    <a:srgbClr val="FFFFFF"/>
                  </a:solidFill>
                </a:uFill>
                <a:latin typeface="Times New Roman"/>
                <a:ea typeface="DejaVu Sans"/>
              </a:rPr>
              <a:t>Linderman</a:t>
            </a:r>
            <a:r>
              <a:rPr lang="en-US" sz="1800" strike="noStrike" spc="-1" dirty="0">
                <a:solidFill>
                  <a:srgbClr val="000000"/>
                </a:solidFill>
                <a:uFill>
                  <a:solidFill>
                    <a:srgbClr val="FFFFFF"/>
                  </a:solidFill>
                </a:uFill>
                <a:latin typeface="Times New Roman"/>
                <a:ea typeface="DejaVu Sans"/>
              </a:rPr>
              <a:t>. "An entity-centric approach for privacy and identity management in cloud computing." 29th IEEE </a:t>
            </a:r>
            <a:r>
              <a:rPr lang="en-US" sz="1800" strike="noStrike" spc="-1" dirty="0" err="1">
                <a:solidFill>
                  <a:srgbClr val="000000"/>
                </a:solidFill>
                <a:uFill>
                  <a:solidFill>
                    <a:srgbClr val="FFFFFF"/>
                  </a:solidFill>
                </a:uFill>
                <a:latin typeface="Times New Roman"/>
                <a:ea typeface="DejaVu Sans"/>
              </a:rPr>
              <a:t>Symp</a:t>
            </a:r>
            <a:r>
              <a:rPr lang="en-US" sz="1800" strike="noStrike" spc="-1" dirty="0">
                <a:solidFill>
                  <a:srgbClr val="000000"/>
                </a:solidFill>
                <a:uFill>
                  <a:solidFill>
                    <a:srgbClr val="FFFFFF"/>
                  </a:solidFill>
                </a:uFill>
                <a:latin typeface="Times New Roman"/>
                <a:ea typeface="DejaVu Sans"/>
              </a:rPr>
              <a:t>. on Reliable Distributed Systems, Oct. 2010.</a:t>
            </a:r>
            <a:endParaRPr dirty="0"/>
          </a:p>
          <a:p>
            <a:pPr>
              <a:lnSpc>
                <a:spcPct val="100000"/>
              </a:lnSpc>
            </a:pPr>
            <a:r>
              <a:rPr lang="en-US" sz="1800" strike="noStrike" spc="-1" dirty="0">
                <a:solidFill>
                  <a:srgbClr val="000000"/>
                </a:solidFill>
                <a:uFill>
                  <a:solidFill>
                    <a:srgbClr val="FFFFFF"/>
                  </a:solidFill>
                </a:uFill>
                <a:latin typeface="Times New Roman"/>
                <a:ea typeface="DejaVu Sans"/>
              </a:rPr>
              <a:t>[10] R. </a:t>
            </a:r>
            <a:r>
              <a:rPr lang="en-US" sz="1800" strike="noStrike" spc="-1" dirty="0" err="1">
                <a:solidFill>
                  <a:srgbClr val="000000"/>
                </a:solidFill>
                <a:uFill>
                  <a:solidFill>
                    <a:srgbClr val="FFFFFF"/>
                  </a:solidFill>
                </a:uFill>
                <a:latin typeface="Times New Roman"/>
                <a:ea typeface="DejaVu Sans"/>
              </a:rPr>
              <a:t>Ranchal</a:t>
            </a:r>
            <a:r>
              <a:rPr lang="en-US" sz="1800" strike="noStrike" spc="-1" dirty="0">
                <a:solidFill>
                  <a:srgbClr val="000000"/>
                </a:solidFill>
                <a:uFill>
                  <a:solidFill>
                    <a:srgbClr val="FFFFFF"/>
                  </a:solidFill>
                </a:uFill>
                <a:latin typeface="Times New Roman"/>
                <a:ea typeface="DejaVu Sans"/>
              </a:rPr>
              <a:t>, B. Bhargava, L. </a:t>
            </a:r>
            <a:r>
              <a:rPr lang="en-US" sz="1800" strike="noStrike" spc="-1" dirty="0" err="1">
                <a:solidFill>
                  <a:srgbClr val="000000"/>
                </a:solidFill>
                <a:uFill>
                  <a:solidFill>
                    <a:srgbClr val="FFFFFF"/>
                  </a:solidFill>
                </a:uFill>
                <a:latin typeface="Times New Roman"/>
                <a:ea typeface="DejaVu Sans"/>
              </a:rPr>
              <a:t>Othmane</a:t>
            </a:r>
            <a:r>
              <a:rPr lang="en-US" sz="1800" strike="noStrike" spc="-1" dirty="0">
                <a:solidFill>
                  <a:srgbClr val="000000"/>
                </a:solidFill>
                <a:uFill>
                  <a:solidFill>
                    <a:srgbClr val="FFFFFF"/>
                  </a:solidFill>
                </a:uFill>
                <a:latin typeface="Times New Roman"/>
                <a:ea typeface="DejaVu Sans"/>
              </a:rPr>
              <a:t>, L. </a:t>
            </a:r>
            <a:r>
              <a:rPr lang="en-US" sz="1800" strike="noStrike" spc="-1" dirty="0" err="1">
                <a:solidFill>
                  <a:srgbClr val="000000"/>
                </a:solidFill>
                <a:uFill>
                  <a:solidFill>
                    <a:srgbClr val="FFFFFF"/>
                  </a:solidFill>
                </a:uFill>
                <a:latin typeface="Times New Roman"/>
                <a:ea typeface="DejaVu Sans"/>
              </a:rPr>
              <a:t>Lilien</a:t>
            </a:r>
            <a:r>
              <a:rPr lang="en-US" sz="1800" strike="noStrike" spc="-1" dirty="0">
                <a:solidFill>
                  <a:srgbClr val="000000"/>
                </a:solidFill>
                <a:uFill>
                  <a:solidFill>
                    <a:srgbClr val="FFFFFF"/>
                  </a:solidFill>
                </a:uFill>
                <a:latin typeface="Times New Roman"/>
                <a:ea typeface="DejaVu Sans"/>
              </a:rPr>
              <a:t>, A. Kim, M. Kang and M. </a:t>
            </a:r>
            <a:r>
              <a:rPr lang="en-US" sz="1800" strike="noStrike" spc="-1" dirty="0" err="1">
                <a:solidFill>
                  <a:srgbClr val="000000"/>
                </a:solidFill>
                <a:uFill>
                  <a:solidFill>
                    <a:srgbClr val="FFFFFF"/>
                  </a:solidFill>
                </a:uFill>
                <a:latin typeface="Times New Roman"/>
                <a:ea typeface="DejaVu Sans"/>
              </a:rPr>
              <a:t>Linderman</a:t>
            </a:r>
            <a:r>
              <a:rPr lang="en-US" sz="1800" strike="noStrike" spc="-1" dirty="0">
                <a:solidFill>
                  <a:srgbClr val="000000"/>
                </a:solidFill>
                <a:uFill>
                  <a:solidFill>
                    <a:srgbClr val="FFFFFF"/>
                  </a:solidFill>
                </a:uFill>
                <a:latin typeface="Times New Roman"/>
                <a:ea typeface="DejaVu Sans"/>
              </a:rPr>
              <a:t>. "Protection of identity information in cloud computing without trusted third party." 29th IEEE </a:t>
            </a:r>
            <a:r>
              <a:rPr lang="en-US" sz="1800" strike="noStrike" spc="-1" dirty="0" err="1">
                <a:solidFill>
                  <a:srgbClr val="000000"/>
                </a:solidFill>
                <a:uFill>
                  <a:solidFill>
                    <a:srgbClr val="FFFFFF"/>
                  </a:solidFill>
                </a:uFill>
                <a:latin typeface="Times New Roman"/>
                <a:ea typeface="DejaVu Sans"/>
              </a:rPr>
              <a:t>Symp</a:t>
            </a:r>
            <a:r>
              <a:rPr lang="en-US" sz="1800" strike="noStrike" spc="-1" dirty="0">
                <a:solidFill>
                  <a:srgbClr val="000000"/>
                </a:solidFill>
                <a:uFill>
                  <a:solidFill>
                    <a:srgbClr val="FFFFFF"/>
                  </a:solidFill>
                </a:uFill>
                <a:latin typeface="Times New Roman"/>
                <a:ea typeface="DejaVu Sans"/>
              </a:rPr>
              <a:t>. on Reliable Distributed Systems, Oct. 2010.</a:t>
            </a:r>
            <a:endParaRPr dirty="0"/>
          </a:p>
          <a:p>
            <a:pPr>
              <a:lnSpc>
                <a:spcPct val="100000"/>
              </a:lnSpc>
            </a:pPr>
            <a:r>
              <a:rPr lang="en-US" sz="1800" strike="noStrike" spc="-1" dirty="0">
                <a:solidFill>
                  <a:srgbClr val="000000"/>
                </a:solidFill>
                <a:uFill>
                  <a:solidFill>
                    <a:srgbClr val="FFFFFF"/>
                  </a:solidFill>
                </a:uFill>
                <a:latin typeface="Times New Roman"/>
                <a:ea typeface="DejaVu Sans"/>
              </a:rPr>
              <a:t>[11] B. Bhargava, P. </a:t>
            </a:r>
            <a:r>
              <a:rPr lang="en-US" sz="1800" strike="noStrike" spc="-1" dirty="0" err="1">
                <a:solidFill>
                  <a:srgbClr val="000000"/>
                </a:solidFill>
                <a:uFill>
                  <a:solidFill>
                    <a:srgbClr val="FFFFFF"/>
                  </a:solidFill>
                </a:uFill>
                <a:latin typeface="Times New Roman"/>
                <a:ea typeface="DejaVu Sans"/>
              </a:rPr>
              <a:t>Angin</a:t>
            </a:r>
            <a:r>
              <a:rPr lang="en-US" sz="1800" strike="noStrike" spc="-1" dirty="0">
                <a:solidFill>
                  <a:srgbClr val="000000"/>
                </a:solidFill>
                <a:uFill>
                  <a:solidFill>
                    <a:srgbClr val="FFFFFF"/>
                  </a:solidFill>
                </a:uFill>
                <a:latin typeface="Times New Roman"/>
                <a:ea typeface="DejaVu Sans"/>
              </a:rPr>
              <a:t>, R. </a:t>
            </a:r>
            <a:r>
              <a:rPr lang="en-US" sz="1800" strike="noStrike" spc="-1" dirty="0" err="1">
                <a:solidFill>
                  <a:srgbClr val="000000"/>
                </a:solidFill>
                <a:uFill>
                  <a:solidFill>
                    <a:srgbClr val="FFFFFF"/>
                  </a:solidFill>
                </a:uFill>
                <a:latin typeface="Times New Roman"/>
                <a:ea typeface="DejaVu Sans"/>
              </a:rPr>
              <a:t>Ranchal</a:t>
            </a:r>
            <a:r>
              <a:rPr lang="en-US" sz="1800" strike="noStrike" spc="-1" dirty="0">
                <a:solidFill>
                  <a:srgbClr val="000000"/>
                </a:solidFill>
                <a:uFill>
                  <a:solidFill>
                    <a:srgbClr val="FFFFFF"/>
                  </a:solidFill>
                </a:uFill>
                <a:latin typeface="Times New Roman"/>
                <a:ea typeface="DejaVu Sans"/>
              </a:rPr>
              <a:t>, R. </a:t>
            </a:r>
            <a:r>
              <a:rPr lang="en-US" sz="1800" strike="noStrike" spc="-1" dirty="0" err="1">
                <a:solidFill>
                  <a:srgbClr val="000000"/>
                </a:solidFill>
                <a:uFill>
                  <a:solidFill>
                    <a:srgbClr val="FFFFFF"/>
                  </a:solidFill>
                </a:uFill>
                <a:latin typeface="Times New Roman"/>
                <a:ea typeface="DejaVu Sans"/>
              </a:rPr>
              <a:t>Sivakumar</a:t>
            </a:r>
            <a:r>
              <a:rPr lang="en-US" sz="1800" strike="noStrike" spc="-1" dirty="0">
                <a:solidFill>
                  <a:srgbClr val="000000"/>
                </a:solidFill>
                <a:uFill>
                  <a:solidFill>
                    <a:srgbClr val="FFFFFF"/>
                  </a:solidFill>
                </a:uFill>
                <a:latin typeface="Times New Roman"/>
                <a:ea typeface="DejaVu Sans"/>
              </a:rPr>
              <a:t>, A. Sinclair and M. </a:t>
            </a:r>
            <a:r>
              <a:rPr lang="en-US" sz="1800" strike="noStrike" spc="-1" dirty="0" err="1">
                <a:solidFill>
                  <a:srgbClr val="000000"/>
                </a:solidFill>
                <a:uFill>
                  <a:solidFill>
                    <a:srgbClr val="FFFFFF"/>
                  </a:solidFill>
                </a:uFill>
                <a:latin typeface="Times New Roman"/>
                <a:ea typeface="DejaVu Sans"/>
              </a:rPr>
              <a:t>Linderman</a:t>
            </a:r>
            <a:r>
              <a:rPr lang="en-US" sz="1800" strike="noStrike" spc="-1" dirty="0">
                <a:solidFill>
                  <a:srgbClr val="000000"/>
                </a:solidFill>
                <a:uFill>
                  <a:solidFill>
                    <a:srgbClr val="FFFFFF"/>
                  </a:solidFill>
                </a:uFill>
                <a:latin typeface="Times New Roman"/>
                <a:ea typeface="DejaVu Sans"/>
              </a:rPr>
              <a:t>. "A trust based approach for secure data dissemination in a mobile peer-to-peer network of AVs." Intl. J. of Next-Generation Computing, vol.3(1), Mar. 2012.</a:t>
            </a:r>
            <a:endParaRPr dirty="0"/>
          </a:p>
          <a:p>
            <a:pPr>
              <a:lnSpc>
                <a:spcPct val="100000"/>
              </a:lnSpc>
            </a:pPr>
            <a:r>
              <a:rPr lang="en-US" sz="1800" strike="noStrike" spc="-1" dirty="0">
                <a:solidFill>
                  <a:srgbClr val="000000"/>
                </a:solidFill>
                <a:uFill>
                  <a:solidFill>
                    <a:srgbClr val="FFFFFF"/>
                  </a:solidFill>
                </a:uFill>
                <a:latin typeface="Times New Roman"/>
                <a:ea typeface="DejaVu Sans"/>
              </a:rPr>
              <a:t>[12] L. Ben </a:t>
            </a:r>
            <a:r>
              <a:rPr lang="en-US" sz="1800" strike="noStrike" spc="-1" dirty="0" err="1">
                <a:solidFill>
                  <a:srgbClr val="000000"/>
                </a:solidFill>
                <a:uFill>
                  <a:solidFill>
                    <a:srgbClr val="FFFFFF"/>
                  </a:solidFill>
                </a:uFill>
                <a:latin typeface="Times New Roman"/>
                <a:ea typeface="DejaVu Sans"/>
              </a:rPr>
              <a:t>Othmane</a:t>
            </a:r>
            <a:r>
              <a:rPr lang="en-US" sz="1800" strike="noStrike" spc="-1" dirty="0">
                <a:solidFill>
                  <a:srgbClr val="000000"/>
                </a:solidFill>
                <a:uFill>
                  <a:solidFill>
                    <a:srgbClr val="FFFFFF"/>
                  </a:solidFill>
                </a:uFill>
                <a:latin typeface="Times New Roman"/>
                <a:ea typeface="DejaVu Sans"/>
              </a:rPr>
              <a:t> and L. </a:t>
            </a:r>
            <a:r>
              <a:rPr lang="en-US" sz="1800" strike="noStrike" spc="-1" dirty="0" err="1">
                <a:solidFill>
                  <a:srgbClr val="000000"/>
                </a:solidFill>
                <a:uFill>
                  <a:solidFill>
                    <a:srgbClr val="FFFFFF"/>
                  </a:solidFill>
                </a:uFill>
                <a:latin typeface="Times New Roman"/>
                <a:ea typeface="DejaVu Sans"/>
              </a:rPr>
              <a:t>Lilien</a:t>
            </a:r>
            <a:r>
              <a:rPr lang="en-US" sz="1800" strike="noStrike" spc="-1" dirty="0">
                <a:solidFill>
                  <a:srgbClr val="000000"/>
                </a:solidFill>
                <a:uFill>
                  <a:solidFill>
                    <a:srgbClr val="FFFFFF"/>
                  </a:solidFill>
                </a:uFill>
                <a:latin typeface="Times New Roman"/>
                <a:ea typeface="DejaVu Sans"/>
              </a:rPr>
              <a:t>, “Protecting Privacy in Sensitive Data Dissemination with Active Bundles,” .Seventh Annual Conf. on Privacy, Security and Trust (PST 2009), Saint John, New Brunswick, Canada, Aug. 2009, pp. 202-213.</a:t>
            </a:r>
            <a:endParaRPr dirty="0"/>
          </a:p>
          <a:p>
            <a:pPr>
              <a:lnSpc>
                <a:spcPct val="100000"/>
              </a:lnSpc>
            </a:pPr>
            <a:r>
              <a:rPr lang="en-US" sz="1800" strike="noStrike" spc="-1" dirty="0">
                <a:solidFill>
                  <a:srgbClr val="000000"/>
                </a:solidFill>
                <a:uFill>
                  <a:solidFill>
                    <a:srgbClr val="FFFFFF"/>
                  </a:solidFill>
                </a:uFill>
                <a:latin typeface="Times New Roman"/>
                <a:ea typeface="DejaVu Sans"/>
              </a:rPr>
              <a:t>[13] L. Ben </a:t>
            </a:r>
            <a:r>
              <a:rPr lang="en-US" sz="1800" strike="noStrike" spc="-1" dirty="0" err="1">
                <a:solidFill>
                  <a:srgbClr val="000000"/>
                </a:solidFill>
                <a:uFill>
                  <a:solidFill>
                    <a:srgbClr val="FFFFFF"/>
                  </a:solidFill>
                </a:uFill>
                <a:latin typeface="Times New Roman"/>
                <a:ea typeface="DejaVu Sans"/>
              </a:rPr>
              <a:t>Othmane</a:t>
            </a:r>
            <a:r>
              <a:rPr lang="en-US" sz="1800" strike="noStrike" spc="-1" dirty="0">
                <a:solidFill>
                  <a:srgbClr val="000000"/>
                </a:solidFill>
                <a:uFill>
                  <a:solidFill>
                    <a:srgbClr val="FFFFFF"/>
                  </a:solidFill>
                </a:uFill>
                <a:latin typeface="Times New Roman"/>
                <a:ea typeface="DejaVu Sans"/>
              </a:rPr>
              <a:t>, “Protecting Sensitive Data throughout Their Lifecycle,” Ph.D. Dissertation, Dept. of Computer Science, Western Michigan University, Kalamazoo, Michigan, Dec. 2010.</a:t>
            </a:r>
            <a:endParaRPr dirty="0"/>
          </a:p>
          <a:p>
            <a:pPr>
              <a:lnSpc>
                <a:spcPct val="100000"/>
              </a:lnSpc>
            </a:pPr>
            <a:r>
              <a:rPr lang="en-US" sz="1800" strike="noStrike" spc="-1" dirty="0">
                <a:solidFill>
                  <a:srgbClr val="000000"/>
                </a:solidFill>
                <a:uFill>
                  <a:solidFill>
                    <a:srgbClr val="FFFFFF"/>
                  </a:solidFill>
                </a:uFill>
                <a:latin typeface="Times New Roman"/>
                <a:ea typeface="DejaVu Sans"/>
              </a:rPr>
              <a:t>[14] Lei Yao, Tao Gong, </a:t>
            </a:r>
            <a:r>
              <a:rPr lang="en-US" sz="1800" strike="noStrike" spc="-1" dirty="0" err="1">
                <a:solidFill>
                  <a:srgbClr val="000000"/>
                </a:solidFill>
                <a:uFill>
                  <a:solidFill>
                    <a:srgbClr val="FFFFFF"/>
                  </a:solidFill>
                </a:uFill>
                <a:latin typeface="Times New Roman"/>
                <a:ea typeface="DejaVu Sans"/>
              </a:rPr>
              <a:t>Jin</a:t>
            </a:r>
            <a:r>
              <a:rPr lang="en-US" sz="1800" strike="noStrike" spc="-1" dirty="0">
                <a:solidFill>
                  <a:srgbClr val="000000"/>
                </a:solidFill>
                <a:uFill>
                  <a:solidFill>
                    <a:srgbClr val="FFFFFF"/>
                  </a:solidFill>
                </a:uFill>
                <a:latin typeface="Times New Roman"/>
                <a:ea typeface="DejaVu Sans"/>
              </a:rPr>
              <a:t> Fan, </a:t>
            </a:r>
            <a:r>
              <a:rPr lang="en-US" sz="1800" strike="noStrike" spc="-1" dirty="0" err="1">
                <a:solidFill>
                  <a:srgbClr val="000000"/>
                </a:solidFill>
                <a:uFill>
                  <a:solidFill>
                    <a:srgbClr val="FFFFFF"/>
                  </a:solidFill>
                </a:uFill>
                <a:latin typeface="Times New Roman"/>
                <a:ea typeface="DejaVu Sans"/>
              </a:rPr>
              <a:t>Bharata</a:t>
            </a:r>
            <a:r>
              <a:rPr lang="en-US" sz="1800" strike="noStrike" spc="-1" dirty="0">
                <a:solidFill>
                  <a:srgbClr val="000000"/>
                </a:solidFill>
                <a:uFill>
                  <a:solidFill>
                    <a:srgbClr val="FFFFFF"/>
                  </a:solidFill>
                </a:uFill>
                <a:latin typeface="Times New Roman"/>
                <a:ea typeface="DejaVu Sans"/>
              </a:rPr>
              <a:t> Bhargava, “Research on ARM9-Based Intelligent Immune System for Avoiding Rear-End Collision”, Intl. Journal of Immune Computation (IC) Vol. 1, No. 1, pp. 4-8, 2013</a:t>
            </a:r>
          </a:p>
          <a:p>
            <a:pPr>
              <a:lnSpc>
                <a:spcPct val="100000"/>
              </a:lnSpc>
            </a:pPr>
            <a:r>
              <a:rPr lang="en-US" spc="-1" dirty="0">
                <a:solidFill>
                  <a:srgbClr val="000000"/>
                </a:solidFill>
                <a:uFill>
                  <a:solidFill>
                    <a:srgbClr val="FFFFFF"/>
                  </a:solidFill>
                </a:uFill>
                <a:latin typeface="Times New Roman"/>
              </a:rPr>
              <a:t>[15] G. </a:t>
            </a:r>
            <a:r>
              <a:rPr lang="en-US" spc="-1" dirty="0" err="1">
                <a:solidFill>
                  <a:srgbClr val="000000"/>
                </a:solidFill>
                <a:uFill>
                  <a:solidFill>
                    <a:srgbClr val="FFFFFF"/>
                  </a:solidFill>
                </a:uFill>
                <a:latin typeface="Times New Roman"/>
              </a:rPr>
              <a:t>Izera</a:t>
            </a:r>
            <a:r>
              <a:rPr lang="en-US" spc="-1" dirty="0">
                <a:solidFill>
                  <a:srgbClr val="000000"/>
                </a:solidFill>
                <a:uFill>
                  <a:solidFill>
                    <a:srgbClr val="FFFFFF"/>
                  </a:solidFill>
                </a:uFill>
                <a:latin typeface="Times New Roman"/>
              </a:rPr>
              <a:t> M., A. Johnson, B. Bhargava, “Secure protection methods in vehicle-to-vehicle networks”, submitted, 2017</a:t>
            </a:r>
            <a:endParaRPr dirty="0"/>
          </a:p>
        </p:txBody>
      </p:sp>
      <p:sp>
        <p:nvSpPr>
          <p:cNvPr id="393" name="CustomShape 6"/>
          <p:cNvSpPr/>
          <p:nvPr/>
        </p:nvSpPr>
        <p:spPr>
          <a:xfrm>
            <a:off x="3179880" y="564480"/>
            <a:ext cx="183600" cy="3682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353160" y="96840"/>
            <a:ext cx="8228520"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400" strike="noStrike" spc="-1">
                <a:solidFill>
                  <a:srgbClr val="000000"/>
                </a:solidFill>
                <a:uFill>
                  <a:solidFill>
                    <a:srgbClr val="FFFFFF"/>
                  </a:solidFill>
                </a:uFill>
                <a:latin typeface="Impact"/>
                <a:ea typeface="DejaVu Sans"/>
              </a:rPr>
              <a:t>Motivation</a:t>
            </a:r>
            <a:endParaRPr/>
          </a:p>
        </p:txBody>
      </p:sp>
      <p:sp>
        <p:nvSpPr>
          <p:cNvPr id="137"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A0B40BD6-37BD-4629-B842-8F430A1B7AA4}" type="slidenum">
              <a:rPr lang="en-US" sz="1200" strike="noStrike" spc="-1">
                <a:solidFill>
                  <a:srgbClr val="8B8B8B"/>
                </a:solidFill>
                <a:uFill>
                  <a:solidFill>
                    <a:srgbClr val="FFFFFF"/>
                  </a:solidFill>
                </a:uFill>
                <a:latin typeface="Calibri"/>
                <a:ea typeface="DejaVu Sans"/>
              </a:rPr>
              <a:t>4</a:t>
            </a:fld>
            <a:endParaRPr/>
          </a:p>
        </p:txBody>
      </p:sp>
      <p:sp>
        <p:nvSpPr>
          <p:cNvPr id="138" name="CustomShape 4"/>
          <p:cNvSpPr/>
          <p:nvPr/>
        </p:nvSpPr>
        <p:spPr>
          <a:xfrm>
            <a:off x="353160" y="947520"/>
            <a:ext cx="8498520" cy="582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080">
              <a:lnSpc>
                <a:spcPct val="100000"/>
              </a:lnSpc>
            </a:pPr>
            <a:r>
              <a:rPr lang="en-US" sz="2400" strike="noStrike" spc="-1" dirty="0">
                <a:solidFill>
                  <a:srgbClr val="000000"/>
                </a:solidFill>
                <a:uFill>
                  <a:solidFill>
                    <a:srgbClr val="FFFFFF"/>
                  </a:solidFill>
                </a:uFill>
                <a:latin typeface="Times New Roman"/>
                <a:ea typeface="DejaVu Sans"/>
              </a:rPr>
              <a:t>Connected vehicles deploy signals to communicate with other vehicles, roadside units, personal devices and cloud services</a:t>
            </a:r>
            <a:endParaRPr dirty="0"/>
          </a:p>
          <a:p>
            <a:pPr marL="743040" lvl="1" indent="-284760">
              <a:lnSpc>
                <a:spcPct val="100000"/>
              </a:lnSpc>
              <a:buFont typeface="Arial"/>
              <a:buChar char="•"/>
            </a:pPr>
            <a:r>
              <a:rPr lang="en-US" sz="2400" strike="noStrike" spc="-1" dirty="0">
                <a:solidFill>
                  <a:srgbClr val="000000"/>
                </a:solidFill>
                <a:uFill>
                  <a:solidFill>
                    <a:srgbClr val="FFFFFF"/>
                  </a:solidFill>
                </a:uFill>
                <a:latin typeface="Times New Roman"/>
                <a:ea typeface="DejaVu Sans"/>
              </a:rPr>
              <a:t>Goal: provide assistance to drivers and  prevent collisions</a:t>
            </a:r>
            <a:endParaRPr dirty="0"/>
          </a:p>
          <a:p>
            <a:pPr marL="458280" lvl="1">
              <a:lnSpc>
                <a:spcPct val="100000"/>
              </a:lnSpc>
            </a:pPr>
            <a:r>
              <a:rPr lang="en-US" sz="2400" strike="noStrike" spc="-1" dirty="0">
                <a:solidFill>
                  <a:srgbClr val="000000"/>
                </a:solidFill>
                <a:uFill>
                  <a:solidFill>
                    <a:srgbClr val="FFFFFF"/>
                  </a:solidFill>
                </a:uFill>
                <a:latin typeface="Times New Roman"/>
                <a:ea typeface="DejaVu Sans"/>
              </a:rPr>
              <a:t> </a:t>
            </a:r>
            <a:endParaRPr dirty="0"/>
          </a:p>
          <a:p>
            <a:pPr marL="1080">
              <a:lnSpc>
                <a:spcPct val="100000"/>
              </a:lnSpc>
            </a:pPr>
            <a:r>
              <a:rPr lang="en-US" sz="2400" strike="noStrike" spc="-1" dirty="0">
                <a:solidFill>
                  <a:srgbClr val="000000"/>
                </a:solidFill>
                <a:uFill>
                  <a:solidFill>
                    <a:srgbClr val="FFFFFF"/>
                  </a:solidFill>
                </a:uFill>
                <a:latin typeface="Times New Roman"/>
                <a:ea typeface="DejaVu Sans"/>
              </a:rPr>
              <a:t>Connected vehicle consists of electronic control units (ECUs) communicating via CAN (Controller Area Network) bus to transfer messages and execute queries sent from other ECUs</a:t>
            </a:r>
            <a:endParaRPr dirty="0"/>
          </a:p>
          <a:p>
            <a:pPr marL="343080" indent="-342000">
              <a:lnSpc>
                <a:spcPct val="100000"/>
              </a:lnSpc>
              <a:buFont typeface="Wingdings" charset="2"/>
              <a:buChar char=""/>
            </a:pPr>
            <a:endParaRPr dirty="0"/>
          </a:p>
          <a:p>
            <a:pPr marL="1080">
              <a:lnSpc>
                <a:spcPct val="100000"/>
              </a:lnSpc>
            </a:pPr>
            <a:r>
              <a:rPr lang="en-US" sz="2400" strike="noStrike" spc="-1" dirty="0">
                <a:solidFill>
                  <a:srgbClr val="000000"/>
                </a:solidFill>
                <a:uFill>
                  <a:solidFill>
                    <a:srgbClr val="FFFFFF"/>
                  </a:solidFill>
                </a:uFill>
                <a:latin typeface="Times New Roman"/>
                <a:ea typeface="DejaVu Sans"/>
              </a:rPr>
              <a:t>Vehicle-to-vehicle (V2V) and vehicle-to-infrastructure (V2I) communications are prone to security threats </a:t>
            </a:r>
            <a:endParaRPr dirty="0"/>
          </a:p>
          <a:p>
            <a:pPr marL="1080">
              <a:lnSpc>
                <a:spcPct val="100000"/>
              </a:lnSpc>
            </a:pPr>
            <a:r>
              <a:rPr lang="en-US" sz="2400" strike="noStrike" spc="-1" dirty="0">
                <a:solidFill>
                  <a:srgbClr val="000000"/>
                </a:solidFill>
                <a:uFill>
                  <a:solidFill>
                    <a:srgbClr val="FFFFFF"/>
                  </a:solidFill>
                </a:uFill>
                <a:latin typeface="Times New Roman"/>
                <a:ea typeface="DejaVu Sans"/>
              </a:rPr>
              <a:t> </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353160" y="96840"/>
            <a:ext cx="8228520" cy="73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400" strike="noStrike" spc="-1">
                <a:solidFill>
                  <a:srgbClr val="000000"/>
                </a:solidFill>
                <a:uFill>
                  <a:solidFill>
                    <a:srgbClr val="FFFFFF"/>
                  </a:solidFill>
                </a:uFill>
                <a:latin typeface="Impact"/>
                <a:ea typeface="DejaVu Sans"/>
              </a:rPr>
              <a:t>Objectives</a:t>
            </a:r>
            <a:endParaRPr/>
          </a:p>
        </p:txBody>
      </p:sp>
      <p:sp>
        <p:nvSpPr>
          <p:cNvPr id="173" name="CustomShape 3"/>
          <p:cNvSpPr/>
          <p:nvPr/>
        </p:nvSpPr>
        <p:spPr>
          <a:xfrm>
            <a:off x="457200" y="6356520"/>
            <a:ext cx="213264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fld id="{3F436426-F4EC-4383-AABA-227051E1E813}" type="slidenum">
              <a:rPr lang="en-US" sz="1200" strike="noStrike" spc="-1">
                <a:solidFill>
                  <a:srgbClr val="8B8B8B"/>
                </a:solidFill>
                <a:uFill>
                  <a:solidFill>
                    <a:srgbClr val="FFFFFF"/>
                  </a:solidFill>
                </a:uFill>
                <a:latin typeface="Calibri"/>
                <a:ea typeface="DejaVu Sans"/>
              </a:rPr>
              <a:t>5</a:t>
            </a:fld>
            <a:endParaRPr/>
          </a:p>
        </p:txBody>
      </p:sp>
      <p:sp>
        <p:nvSpPr>
          <p:cNvPr id="174" name="CustomShape 4"/>
          <p:cNvSpPr/>
          <p:nvPr/>
        </p:nvSpPr>
        <p:spPr>
          <a:xfrm>
            <a:off x="353160" y="963405"/>
            <a:ext cx="8498520" cy="582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2800" dirty="0">
              <a:latin typeface="Times New Roman" panose="02020603050405020304" pitchFamily="18" charset="0"/>
              <a:cs typeface="Times New Roman" panose="02020603050405020304" pitchFamily="18" charset="0"/>
            </a:endParaRPr>
          </a:p>
          <a:p>
            <a:pPr marL="457200" indent="-457200">
              <a:lnSpc>
                <a:spcPct val="100000"/>
              </a:lnSpc>
              <a:buAutoNum type="arabicPeriod"/>
            </a:pPr>
            <a:endParaRPr lang="en-US" sz="2800" dirty="0" smtClean="0">
              <a:latin typeface="Times New Roman" panose="02020603050405020304" pitchFamily="18" charset="0"/>
              <a:cs typeface="Times New Roman" panose="02020603050405020304" pitchFamily="18" charset="0"/>
            </a:endParaRPr>
          </a:p>
          <a:p>
            <a:pPr marL="457200" indent="-457200">
              <a:lnSpc>
                <a:spcPct val="100000"/>
              </a:lnSpc>
              <a:buAutoNum type="arabicPeriod"/>
            </a:pPr>
            <a:r>
              <a:rPr lang="en-US" sz="2800" dirty="0" smtClean="0">
                <a:latin typeface="Times New Roman" panose="02020603050405020304" pitchFamily="18" charset="0"/>
                <a:cs typeface="Times New Roman" panose="02020603050405020304" pitchFamily="18" charset="0"/>
              </a:rPr>
              <a:t>Measure </a:t>
            </a:r>
            <a:r>
              <a:rPr lang="en-US" sz="2800" dirty="0">
                <a:latin typeface="Times New Roman" panose="02020603050405020304" pitchFamily="18" charset="0"/>
                <a:cs typeface="Times New Roman" panose="02020603050405020304" pitchFamily="18" charset="0"/>
              </a:rPr>
              <a:t>the cost/overhead associated with </a:t>
            </a:r>
            <a:r>
              <a:rPr lang="en-US" sz="2800" dirty="0" smtClean="0">
                <a:latin typeface="Times New Roman" panose="02020603050405020304" pitchFamily="18" charset="0"/>
                <a:cs typeface="Times New Roman" panose="02020603050405020304" pitchFamily="18" charset="0"/>
              </a:rPr>
              <a:t>providing </a:t>
            </a:r>
            <a:r>
              <a:rPr lang="en-US" sz="2800" dirty="0">
                <a:latin typeface="Times New Roman" panose="02020603050405020304" pitchFamily="18" charset="0"/>
                <a:cs typeface="Times New Roman" panose="02020603050405020304" pitchFamily="18" charset="0"/>
              </a:rPr>
              <a:t>security in V2V communication and its impact on </a:t>
            </a:r>
            <a:r>
              <a:rPr lang="en-US" sz="2800" dirty="0" smtClean="0">
                <a:latin typeface="Times New Roman" panose="02020603050405020304" pitchFamily="18" charset="0"/>
                <a:cs typeface="Times New Roman" panose="02020603050405020304" pitchFamily="18" charset="0"/>
              </a:rPr>
              <a:t>safety</a:t>
            </a:r>
          </a:p>
          <a:p>
            <a:pPr marL="457200" indent="-457200">
              <a:lnSpc>
                <a:spcPct val="100000"/>
              </a:lnSpc>
              <a:buAutoNum type="arabicPeriod"/>
            </a:pPr>
            <a:r>
              <a:rPr lang="en-US" sz="2800" spc="-1" dirty="0" smtClean="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rPr>
              <a:t>Monitor, Identify, and Mitigate Attacks </a:t>
            </a:r>
            <a:endParaRPr lang="en-US" sz="2800" spc="-1" dirty="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endParaRPr>
          </a:p>
          <a:p>
            <a:pPr>
              <a:lnSpc>
                <a:spcPct val="100000"/>
              </a:lnSpc>
            </a:pPr>
            <a:endParaRPr lang="en-US" sz="2800" spc="-1" dirty="0">
              <a:solidFill>
                <a:srgbClr val="000000"/>
              </a:solidFill>
              <a:uFill>
                <a:solidFill>
                  <a:srgbClr val="FFFFFF"/>
                </a:solidFill>
              </a:uFill>
              <a:latin typeface="Times New Roman" panose="02020603050405020304" pitchFamily="18" charset="0"/>
              <a:ea typeface="DejaVu Sans"/>
              <a:cs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Attacks in Ad Hoc Wireless Networks</a:t>
            </a:r>
            <a:endParaRPr lang="en-US" sz="3200" dirty="0"/>
          </a:p>
        </p:txBody>
      </p:sp>
      <p:sp>
        <p:nvSpPr>
          <p:cNvPr id="3" name="Subtitle 2"/>
          <p:cNvSpPr>
            <a:spLocks noGrp="1"/>
          </p:cNvSpPr>
          <p:nvPr>
            <p:ph type="subTitle"/>
          </p:nvPr>
        </p:nvSpPr>
        <p:spPr>
          <a:xfrm>
            <a:off x="457200" y="1002535"/>
            <a:ext cx="8229240" cy="4579265"/>
          </a:xfrm>
        </p:spPr>
        <p:txBody>
          <a:bodyPr/>
          <a:lstStyle/>
          <a:p>
            <a:pPr marL="0" indent="0">
              <a:buNone/>
            </a:pPr>
            <a:r>
              <a:rPr lang="en-US" dirty="0"/>
              <a:t> </a:t>
            </a:r>
            <a:endParaRPr lang="en-US" dirty="0" smtClean="0"/>
          </a:p>
          <a:p>
            <a:r>
              <a:rPr lang="en-US" sz="2400" dirty="0"/>
              <a:t>Distributed Denial-of-service Attacks </a:t>
            </a:r>
            <a:endParaRPr lang="en-US" sz="2400" dirty="0" smtClean="0"/>
          </a:p>
          <a:p>
            <a:r>
              <a:rPr lang="en-US" sz="2400" dirty="0" smtClean="0"/>
              <a:t>Spoofing </a:t>
            </a:r>
            <a:r>
              <a:rPr lang="en-US" sz="2400" dirty="0"/>
              <a:t>Attacks </a:t>
            </a:r>
            <a:endParaRPr lang="en-US" sz="2400" dirty="0" smtClean="0"/>
          </a:p>
          <a:p>
            <a:r>
              <a:rPr lang="en-US" sz="2400" dirty="0"/>
              <a:t>Replay Attacks </a:t>
            </a:r>
            <a:endParaRPr lang="en-US" sz="2400" dirty="0" smtClean="0"/>
          </a:p>
          <a:p>
            <a:r>
              <a:rPr lang="en-US" sz="2400" dirty="0" smtClean="0"/>
              <a:t>Worm hole Attacks</a:t>
            </a:r>
            <a:r>
              <a:rPr lang="en-US" sz="2400" dirty="0"/>
              <a:t> </a:t>
            </a:r>
            <a:endParaRPr lang="en-US" sz="2400" dirty="0" smtClean="0"/>
          </a:p>
          <a:p>
            <a:r>
              <a:rPr lang="en-US" sz="2400" dirty="0" smtClean="0"/>
              <a:t>Eavesdropping</a:t>
            </a:r>
          </a:p>
          <a:p>
            <a:r>
              <a:rPr lang="en-US" sz="2400" dirty="0" smtClean="0"/>
              <a:t>Interception</a:t>
            </a:r>
          </a:p>
          <a:p>
            <a:r>
              <a:rPr lang="sv-SE" sz="2400" spc="-1" dirty="0" smtClean="0">
                <a:solidFill>
                  <a:srgbClr val="000000"/>
                </a:solidFill>
                <a:uFill>
                  <a:solidFill>
                    <a:srgbClr val="FFFFFF"/>
                  </a:solidFill>
                </a:uFill>
              </a:rPr>
              <a:t>Masquerade </a:t>
            </a:r>
            <a:r>
              <a:rPr lang="sv-SE" sz="2400" spc="-1" dirty="0">
                <a:solidFill>
                  <a:srgbClr val="000000"/>
                </a:solidFill>
                <a:uFill>
                  <a:solidFill>
                    <a:srgbClr val="FFFFFF"/>
                  </a:solidFill>
                </a:uFill>
              </a:rPr>
              <a:t>Attack </a:t>
            </a:r>
            <a:endParaRPr lang="sv-SE" sz="2400" spc="-1" dirty="0" smtClean="0">
              <a:solidFill>
                <a:srgbClr val="000000"/>
              </a:solidFill>
              <a:uFill>
                <a:solidFill>
                  <a:srgbClr val="FFFFFF"/>
                </a:solidFill>
              </a:uFill>
            </a:endParaRPr>
          </a:p>
          <a:p>
            <a:r>
              <a:rPr lang="sv-SE" sz="2400" spc="-1" dirty="0" smtClean="0">
                <a:solidFill>
                  <a:srgbClr val="000000"/>
                </a:solidFill>
                <a:uFill>
                  <a:solidFill>
                    <a:srgbClr val="FFFFFF"/>
                  </a:solidFill>
                </a:uFill>
              </a:rPr>
              <a:t>Malware </a:t>
            </a:r>
            <a:r>
              <a:rPr lang="sv-SE" sz="2400" spc="-1" dirty="0">
                <a:solidFill>
                  <a:srgbClr val="000000"/>
                </a:solidFill>
                <a:uFill>
                  <a:solidFill>
                    <a:srgbClr val="FFFFFF"/>
                  </a:solidFill>
                </a:uFill>
              </a:rPr>
              <a:t>Attack </a:t>
            </a:r>
            <a:endParaRPr lang="sv-SE" sz="2400" dirty="0" smtClean="0"/>
          </a:p>
          <a:p>
            <a:r>
              <a:rPr lang="sv-SE" sz="2400" spc="-1" dirty="0" smtClean="0">
                <a:solidFill>
                  <a:srgbClr val="000000"/>
                </a:solidFill>
                <a:uFill>
                  <a:solidFill>
                    <a:srgbClr val="FFFFFF"/>
                  </a:solidFill>
                </a:uFill>
              </a:rPr>
              <a:t>Message Tampering</a:t>
            </a:r>
          </a:p>
          <a:p>
            <a:r>
              <a:rPr lang="sv-SE" sz="2400" spc="-1" dirty="0" smtClean="0">
                <a:solidFill>
                  <a:srgbClr val="000000"/>
                </a:solidFill>
                <a:uFill>
                  <a:solidFill>
                    <a:srgbClr val="FFFFFF"/>
                  </a:solidFill>
                </a:uFill>
              </a:rPr>
              <a:t>Collaboartive Attacks </a:t>
            </a:r>
            <a:endParaRPr lang="sv-SE" sz="2400" spc="-1" dirty="0">
              <a:solidFill>
                <a:srgbClr val="000000"/>
              </a:solidFill>
              <a:uFill>
                <a:solidFill>
                  <a:srgbClr val="FFFFFF"/>
                </a:solidFill>
              </a:uFill>
            </a:endParaRPr>
          </a:p>
          <a:p>
            <a:endParaRPr lang="en-US" dirty="0"/>
          </a:p>
        </p:txBody>
      </p:sp>
    </p:spTree>
    <p:extLst>
      <p:ext uri="{BB962C8B-B14F-4D97-AF65-F5344CB8AC3E}">
        <p14:creationId xmlns:p14="http://schemas.microsoft.com/office/powerpoint/2010/main" val="2500787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3813" y="6586538"/>
            <a:ext cx="1905001" cy="300037"/>
          </a:xfrm>
          <a:prstGeom prst="rect">
            <a:avLst/>
          </a:prstGeom>
        </p:spPr>
        <p:txBody>
          <a:bodyPr/>
          <a:lstStyle/>
          <a:p>
            <a:r>
              <a:rPr lang="en-US"/>
              <a:t> </a:t>
            </a:r>
          </a:p>
        </p:txBody>
      </p:sp>
      <p:sp>
        <p:nvSpPr>
          <p:cNvPr id="5" name="Slide Number Placeholder 5"/>
          <p:cNvSpPr>
            <a:spLocks noGrp="1"/>
          </p:cNvSpPr>
          <p:nvPr>
            <p:ph type="sldNum" sz="quarter" idx="4294967295"/>
          </p:nvPr>
        </p:nvSpPr>
        <p:spPr>
          <a:xfrm>
            <a:off x="6691313" y="6684963"/>
            <a:ext cx="2452687" cy="223837"/>
          </a:xfrm>
          <a:prstGeom prst="rect">
            <a:avLst/>
          </a:prstGeom>
        </p:spPr>
        <p:txBody>
          <a:bodyPr/>
          <a:lstStyle/>
          <a:p>
            <a:r>
              <a:rPr lang="en-US"/>
              <a:t>    </a:t>
            </a:r>
            <a:fld id="{2D892F17-3C96-4E48-BE46-DA39DB3E760F}" type="slidenum">
              <a:rPr lang="en-US"/>
              <a:pPr/>
              <a:t>7</a:t>
            </a:fld>
            <a:endParaRPr lang="en-US"/>
          </a:p>
        </p:txBody>
      </p:sp>
      <p:sp>
        <p:nvSpPr>
          <p:cNvPr id="474114" name="Rectangle 2"/>
          <p:cNvSpPr>
            <a:spLocks noGrp="1" noChangeArrowheads="1"/>
          </p:cNvSpPr>
          <p:nvPr>
            <p:ph type="title"/>
          </p:nvPr>
        </p:nvSpPr>
        <p:spPr>
          <a:xfrm>
            <a:off x="1157288" y="284163"/>
            <a:ext cx="7986712" cy="776287"/>
          </a:xfrm>
        </p:spPr>
        <p:txBody>
          <a:bodyPr/>
          <a:lstStyle/>
          <a:p>
            <a:r>
              <a:rPr lang="en-US" sz="3200" dirty="0" smtClean="0"/>
              <a:t>Details </a:t>
            </a:r>
            <a:r>
              <a:rPr lang="en-US" sz="3200" dirty="0"/>
              <a:t>of </a:t>
            </a:r>
            <a:r>
              <a:rPr lang="en-US" sz="3200" dirty="0" smtClean="0"/>
              <a:t>Attacks</a:t>
            </a:r>
            <a:endParaRPr lang="en-US" sz="3200" dirty="0"/>
          </a:p>
        </p:txBody>
      </p:sp>
      <p:sp>
        <p:nvSpPr>
          <p:cNvPr id="474115" name="Rectangle 3"/>
          <p:cNvSpPr>
            <a:spLocks noGrp="1" noChangeArrowheads="1"/>
          </p:cNvSpPr>
          <p:nvPr>
            <p:ph type="body" idx="4294967295"/>
          </p:nvPr>
        </p:nvSpPr>
        <p:spPr>
          <a:xfrm>
            <a:off x="342900" y="1295400"/>
            <a:ext cx="8437563" cy="5181600"/>
          </a:xfrm>
          <a:prstGeom prst="rect">
            <a:avLst/>
          </a:prstGeom>
        </p:spPr>
        <p:txBody>
          <a:bodyPr/>
          <a:lstStyle/>
          <a:p>
            <a:pPr marL="338138" indent="-338138"/>
            <a:r>
              <a:rPr lang="en-US" sz="2800" dirty="0"/>
              <a:t>Replication attacks</a:t>
            </a:r>
          </a:p>
          <a:p>
            <a:pPr marL="863600" lvl="1" indent="-411163"/>
            <a:r>
              <a:rPr lang="en-US" altLang="zh-CN" sz="2400" dirty="0">
                <a:ea typeface="宋体" panose="02010600030101010101" pitchFamily="2" charset="-122"/>
              </a:rPr>
              <a:t>Adversaries can insert additional replicated hostile nodes into the network after obtaining some secret information from the captured nodes or by infiltration. Sybil attack is one form of replicated attacks</a:t>
            </a:r>
            <a:r>
              <a:rPr lang="en-US" altLang="zh-CN" dirty="0">
                <a:ea typeface="宋体" panose="02010600030101010101" pitchFamily="2" charset="-122"/>
              </a:rPr>
              <a:t> </a:t>
            </a:r>
            <a:endParaRPr lang="en-US" sz="2400" dirty="0"/>
          </a:p>
          <a:p>
            <a:pPr marL="338138" indent="-338138"/>
            <a:r>
              <a:rPr lang="en-US" sz="2800" dirty="0"/>
              <a:t>Sybil attacks</a:t>
            </a:r>
          </a:p>
          <a:p>
            <a:pPr marL="863600" lvl="1" indent="-411163"/>
            <a:r>
              <a:rPr lang="en-US" altLang="zh-CN" sz="2400" dirty="0">
                <a:ea typeface="宋体" panose="02010600030101010101" pitchFamily="2" charset="-122"/>
              </a:rPr>
              <a:t>A malicious user obtains multiple fake identities and pretends to be multiple, distinct nodes in the system. This way the malicious nodes can control the decisions of the system, especially if the decision process involves voting or any other type of collaboration</a:t>
            </a:r>
            <a:r>
              <a:rPr lang="en-US" altLang="zh-CN" dirty="0">
                <a:ea typeface="宋体" panose="02010600030101010101" pitchFamily="2" charset="-122"/>
              </a:rPr>
              <a:t> </a:t>
            </a:r>
            <a:endParaRPr lang="en-US" sz="2400" dirty="0"/>
          </a:p>
        </p:txBody>
      </p:sp>
    </p:spTree>
    <p:extLst>
      <p:ext uri="{BB962C8B-B14F-4D97-AF65-F5344CB8AC3E}">
        <p14:creationId xmlns:p14="http://schemas.microsoft.com/office/powerpoint/2010/main" val="39194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3813" y="6586538"/>
            <a:ext cx="1905001" cy="300037"/>
          </a:xfrm>
          <a:prstGeom prst="rect">
            <a:avLst/>
          </a:prstGeom>
        </p:spPr>
        <p:txBody>
          <a:bodyPr/>
          <a:lstStyle/>
          <a:p>
            <a:r>
              <a:rPr lang="en-US"/>
              <a:t> </a:t>
            </a:r>
          </a:p>
        </p:txBody>
      </p:sp>
      <p:sp>
        <p:nvSpPr>
          <p:cNvPr id="5" name="Slide Number Placeholder 5"/>
          <p:cNvSpPr>
            <a:spLocks noGrp="1"/>
          </p:cNvSpPr>
          <p:nvPr>
            <p:ph type="sldNum" sz="quarter" idx="4294967295"/>
          </p:nvPr>
        </p:nvSpPr>
        <p:spPr>
          <a:xfrm>
            <a:off x="6691313" y="6684963"/>
            <a:ext cx="2452687" cy="223837"/>
          </a:xfrm>
          <a:prstGeom prst="rect">
            <a:avLst/>
          </a:prstGeom>
        </p:spPr>
        <p:txBody>
          <a:bodyPr/>
          <a:lstStyle/>
          <a:p>
            <a:r>
              <a:rPr lang="en-US"/>
              <a:t>    </a:t>
            </a:r>
            <a:fld id="{F774084A-0E77-4EC4-824A-FD6779979421}" type="slidenum">
              <a:rPr lang="en-US"/>
              <a:pPr/>
              <a:t>8</a:t>
            </a:fld>
            <a:endParaRPr lang="en-US"/>
          </a:p>
        </p:txBody>
      </p:sp>
      <p:sp>
        <p:nvSpPr>
          <p:cNvPr id="476162" name="Rectangle 2"/>
          <p:cNvSpPr>
            <a:spLocks noGrp="1" noChangeArrowheads="1"/>
          </p:cNvSpPr>
          <p:nvPr>
            <p:ph type="title"/>
          </p:nvPr>
        </p:nvSpPr>
        <p:spPr>
          <a:xfrm>
            <a:off x="1157288" y="284163"/>
            <a:ext cx="7986712" cy="776287"/>
          </a:xfrm>
        </p:spPr>
        <p:txBody>
          <a:bodyPr/>
          <a:lstStyle/>
          <a:p>
            <a:r>
              <a:rPr lang="en-US" sz="3200" dirty="0" smtClean="0"/>
              <a:t>Details of Attacks</a:t>
            </a:r>
            <a:endParaRPr lang="en-US" sz="3200" dirty="0"/>
          </a:p>
        </p:txBody>
      </p:sp>
      <p:sp>
        <p:nvSpPr>
          <p:cNvPr id="476163" name="Rectangle 3"/>
          <p:cNvSpPr>
            <a:spLocks noGrp="1" noChangeArrowheads="1"/>
          </p:cNvSpPr>
          <p:nvPr>
            <p:ph type="body" idx="4294967295"/>
          </p:nvPr>
        </p:nvSpPr>
        <p:spPr>
          <a:xfrm>
            <a:off x="342900" y="1295400"/>
            <a:ext cx="8437563" cy="5181600"/>
          </a:xfrm>
          <a:prstGeom prst="rect">
            <a:avLst/>
          </a:prstGeom>
        </p:spPr>
        <p:txBody>
          <a:bodyPr/>
          <a:lstStyle/>
          <a:p>
            <a:pPr marL="338138" indent="-338138"/>
            <a:r>
              <a:rPr lang="en-US" sz="2800"/>
              <a:t>Denial-of-Messages (DoM) attacks</a:t>
            </a:r>
          </a:p>
          <a:p>
            <a:pPr marL="863600" lvl="1" indent="-411163"/>
            <a:r>
              <a:rPr lang="en-US" altLang="zh-CN" sz="2400">
                <a:ea typeface="宋体" panose="02010600030101010101" pitchFamily="2" charset="-122"/>
              </a:rPr>
              <a:t>Malicious nodes may prevent other honest ones from receiving broadcast messages by interfering with their radio</a:t>
            </a:r>
            <a:r>
              <a:rPr lang="en-US" altLang="zh-CN">
                <a:ea typeface="宋体" panose="02010600030101010101" pitchFamily="2" charset="-122"/>
              </a:rPr>
              <a:t> </a:t>
            </a:r>
            <a:endParaRPr lang="en-US" sz="2400"/>
          </a:p>
          <a:p>
            <a:pPr marL="338138" indent="-338138"/>
            <a:r>
              <a:rPr lang="en-US" sz="2800"/>
              <a:t>Blackhole attacks</a:t>
            </a:r>
          </a:p>
          <a:p>
            <a:pPr marL="863600" lvl="1" indent="-411163"/>
            <a:r>
              <a:rPr lang="en-US" altLang="zh-CN" sz="2400">
                <a:ea typeface="宋体" panose="02010600030101010101" pitchFamily="2" charset="-122"/>
              </a:rPr>
              <a:t>A node transmits a malicious broadcast informing that it has the shortest and most current path to the destination aiming to intercept messages</a:t>
            </a:r>
            <a:r>
              <a:rPr lang="en-US" altLang="zh-CN">
                <a:ea typeface="宋体" panose="02010600030101010101" pitchFamily="2" charset="-122"/>
              </a:rPr>
              <a:t> </a:t>
            </a:r>
            <a:endParaRPr lang="en-US" sz="2400"/>
          </a:p>
          <a:p>
            <a:pPr marL="338138" indent="-338138"/>
            <a:r>
              <a:rPr lang="en-US" sz="2800"/>
              <a:t>Wormhole attacks</a:t>
            </a:r>
          </a:p>
          <a:p>
            <a:pPr marL="863600" lvl="1" indent="-411163"/>
            <a:r>
              <a:rPr lang="en-US" sz="2400"/>
              <a:t>An attacker records packets (or bits) at one location in the network, tunnels them to another location, and retransmits them into the network at that location</a:t>
            </a:r>
            <a:r>
              <a:rPr lang="en-US"/>
              <a:t> </a:t>
            </a:r>
            <a:endParaRPr lang="en-US" sz="2000"/>
          </a:p>
        </p:txBody>
      </p:sp>
    </p:spTree>
    <p:extLst>
      <p:ext uri="{BB962C8B-B14F-4D97-AF65-F5344CB8AC3E}">
        <p14:creationId xmlns:p14="http://schemas.microsoft.com/office/powerpoint/2010/main" val="1480495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3813" y="6586538"/>
            <a:ext cx="1905001" cy="300037"/>
          </a:xfrm>
          <a:prstGeom prst="rect">
            <a:avLst/>
          </a:prstGeom>
        </p:spPr>
        <p:txBody>
          <a:bodyPr/>
          <a:lstStyle/>
          <a:p>
            <a:r>
              <a:rPr lang="en-US"/>
              <a:t> </a:t>
            </a:r>
          </a:p>
        </p:txBody>
      </p:sp>
      <p:sp>
        <p:nvSpPr>
          <p:cNvPr id="5" name="Slide Number Placeholder 5"/>
          <p:cNvSpPr>
            <a:spLocks noGrp="1"/>
          </p:cNvSpPr>
          <p:nvPr>
            <p:ph type="sldNum" sz="quarter" idx="4294967295"/>
          </p:nvPr>
        </p:nvSpPr>
        <p:spPr>
          <a:xfrm>
            <a:off x="6691313" y="6684963"/>
            <a:ext cx="2452687" cy="223837"/>
          </a:xfrm>
          <a:prstGeom prst="rect">
            <a:avLst/>
          </a:prstGeom>
        </p:spPr>
        <p:txBody>
          <a:bodyPr/>
          <a:lstStyle/>
          <a:p>
            <a:r>
              <a:rPr lang="en-US"/>
              <a:t>    </a:t>
            </a:r>
            <a:fld id="{F774084A-0E77-4EC4-824A-FD6779979421}" type="slidenum">
              <a:rPr lang="en-US"/>
              <a:pPr/>
              <a:t>9</a:t>
            </a:fld>
            <a:endParaRPr lang="en-US"/>
          </a:p>
        </p:txBody>
      </p:sp>
      <p:sp>
        <p:nvSpPr>
          <p:cNvPr id="476162" name="Rectangle 2"/>
          <p:cNvSpPr>
            <a:spLocks noGrp="1" noChangeArrowheads="1"/>
          </p:cNvSpPr>
          <p:nvPr>
            <p:ph type="title"/>
          </p:nvPr>
        </p:nvSpPr>
        <p:spPr>
          <a:xfrm>
            <a:off x="1157288" y="284163"/>
            <a:ext cx="7986712" cy="776287"/>
          </a:xfrm>
        </p:spPr>
        <p:txBody>
          <a:bodyPr/>
          <a:lstStyle/>
          <a:p>
            <a:r>
              <a:rPr lang="en-US" sz="3200" dirty="0" smtClean="0"/>
              <a:t>Details of Attacks</a:t>
            </a:r>
            <a:endParaRPr lang="en-US" sz="3200" dirty="0"/>
          </a:p>
        </p:txBody>
      </p:sp>
      <p:sp>
        <p:nvSpPr>
          <p:cNvPr id="476163" name="Rectangle 3"/>
          <p:cNvSpPr>
            <a:spLocks noGrp="1" noChangeArrowheads="1"/>
          </p:cNvSpPr>
          <p:nvPr>
            <p:ph type="body" idx="4294967295"/>
          </p:nvPr>
        </p:nvSpPr>
        <p:spPr>
          <a:xfrm>
            <a:off x="342900" y="1295400"/>
            <a:ext cx="8437563" cy="5181600"/>
          </a:xfrm>
          <a:prstGeom prst="rect">
            <a:avLst/>
          </a:prstGeom>
        </p:spPr>
        <p:txBody>
          <a:bodyPr/>
          <a:lstStyle/>
          <a:p>
            <a:pPr marL="338138" indent="-338138"/>
            <a:r>
              <a:rPr lang="en-US" sz="2800"/>
              <a:t>Denial-of-Messages (DoM) attacks</a:t>
            </a:r>
          </a:p>
          <a:p>
            <a:pPr marL="863600" lvl="1" indent="-411163"/>
            <a:r>
              <a:rPr lang="en-US" altLang="zh-CN" sz="2400">
                <a:ea typeface="宋体" panose="02010600030101010101" pitchFamily="2" charset="-122"/>
              </a:rPr>
              <a:t>Malicious nodes may prevent other honest ones from receiving broadcast messages by interfering with their radio</a:t>
            </a:r>
            <a:r>
              <a:rPr lang="en-US" altLang="zh-CN">
                <a:ea typeface="宋体" panose="02010600030101010101" pitchFamily="2" charset="-122"/>
              </a:rPr>
              <a:t> </a:t>
            </a:r>
            <a:endParaRPr lang="en-US" sz="2400"/>
          </a:p>
          <a:p>
            <a:pPr marL="338138" indent="-338138"/>
            <a:r>
              <a:rPr lang="en-US" sz="2800"/>
              <a:t>Blackhole attacks</a:t>
            </a:r>
          </a:p>
          <a:p>
            <a:pPr marL="863600" lvl="1" indent="-411163"/>
            <a:r>
              <a:rPr lang="en-US" altLang="zh-CN" sz="2400">
                <a:ea typeface="宋体" panose="02010600030101010101" pitchFamily="2" charset="-122"/>
              </a:rPr>
              <a:t>A node transmits a malicious broadcast informing that it has the shortest and most current path to the destination aiming to intercept messages</a:t>
            </a:r>
            <a:r>
              <a:rPr lang="en-US" altLang="zh-CN">
                <a:ea typeface="宋体" panose="02010600030101010101" pitchFamily="2" charset="-122"/>
              </a:rPr>
              <a:t> </a:t>
            </a:r>
            <a:endParaRPr lang="en-US" sz="2400"/>
          </a:p>
          <a:p>
            <a:pPr marL="338138" indent="-338138"/>
            <a:r>
              <a:rPr lang="en-US" sz="2800"/>
              <a:t>Wormhole attacks</a:t>
            </a:r>
          </a:p>
          <a:p>
            <a:pPr marL="863600" lvl="1" indent="-411163"/>
            <a:r>
              <a:rPr lang="en-US" sz="2400"/>
              <a:t>An attacker records packets (or bits) at one location in the network, tunnels them to another location, and retransmits them into the network at that location</a:t>
            </a:r>
            <a:r>
              <a:rPr lang="en-US"/>
              <a:t> </a:t>
            </a:r>
            <a:endParaRPr lang="en-US" sz="2000"/>
          </a:p>
        </p:txBody>
      </p:sp>
    </p:spTree>
    <p:extLst>
      <p:ext uri="{BB962C8B-B14F-4D97-AF65-F5344CB8AC3E}">
        <p14:creationId xmlns:p14="http://schemas.microsoft.com/office/powerpoint/2010/main" val="2481590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2249</TotalTime>
  <Words>1525</Words>
  <Application>Microsoft Office PowerPoint</Application>
  <PresentationFormat>On-screen Show (4:3)</PresentationFormat>
  <Paragraphs>310</Paragraphs>
  <Slides>30</Slides>
  <Notes>1</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3" baseType="lpstr">
      <vt:lpstr>宋体</vt:lpstr>
      <vt:lpstr>Arial</vt:lpstr>
      <vt:lpstr>Calibri</vt:lpstr>
      <vt:lpstr>DejaVu Sans</vt:lpstr>
      <vt:lpstr>Impact</vt:lpstr>
      <vt:lpstr>Symbol</vt:lpstr>
      <vt:lpstr>Tahoma</vt:lpstr>
      <vt:lpstr>Times New Roman</vt:lpstr>
      <vt:lpstr>Wingdings</vt:lpstr>
      <vt:lpstr>Office Theme</vt:lpstr>
      <vt:lpstr>Office Theme</vt:lpstr>
      <vt:lpstr>Office Theme</vt:lpstr>
      <vt:lpstr>Document</vt:lpstr>
      <vt:lpstr>PowerPoint Presentation</vt:lpstr>
      <vt:lpstr>PowerPoint Presentation</vt:lpstr>
      <vt:lpstr>PowerPoint Presentation</vt:lpstr>
      <vt:lpstr>PowerPoint Presentation</vt:lpstr>
      <vt:lpstr>PowerPoint Presentation</vt:lpstr>
      <vt:lpstr>Attacks in Ad Hoc Wireless Networks</vt:lpstr>
      <vt:lpstr>Details of Attacks</vt:lpstr>
      <vt:lpstr>Details of Attacks</vt:lpstr>
      <vt:lpstr>Details of Attacks</vt:lpstr>
      <vt:lpstr>Details of Attacks</vt:lpstr>
      <vt:lpstr>Protection Against Collaborative Attacks</vt:lpstr>
      <vt:lpstr>Collaborative Attacks</vt:lpstr>
      <vt:lpstr>Examples of Attacks that can Collaborate </vt:lpstr>
      <vt:lpstr>Current Proposed Solutions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BB-User</cp:lastModifiedBy>
  <cp:revision>377</cp:revision>
  <dcterms:created xsi:type="dcterms:W3CDTF">2011-09-20T15:44:26Z</dcterms:created>
  <dcterms:modified xsi:type="dcterms:W3CDTF">2020-08-11T14:00:03Z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Purdue University</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全屏显示(4:3)</vt:lpwstr>
  </property>
  <property fmtid="{D5CDD505-2E9C-101B-9397-08002B2CF9AE}" pid="10" name="ScaleCrop">
    <vt:bool>false</vt:bool>
  </property>
  <property fmtid="{D5CDD505-2E9C-101B-9397-08002B2CF9AE}" pid="11" name="ShareDoc">
    <vt:bool>false</vt:bool>
  </property>
  <property fmtid="{D5CDD505-2E9C-101B-9397-08002B2CF9AE}" pid="12" name="Slides">
    <vt:i4>30</vt:i4>
  </property>
</Properties>
</file>